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295" r:id="rId3"/>
    <p:sldId id="361" r:id="rId4"/>
    <p:sldId id="292" r:id="rId5"/>
    <p:sldId id="315" r:id="rId6"/>
    <p:sldId id="351" r:id="rId7"/>
    <p:sldId id="360" r:id="rId8"/>
    <p:sldId id="362" r:id="rId9"/>
    <p:sldId id="363" r:id="rId10"/>
    <p:sldId id="336" r:id="rId11"/>
    <p:sldId id="331"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00FF"/>
    <a:srgbClr val="FFCCCC"/>
    <a:srgbClr val="FF6699"/>
    <a:srgbClr val="FF66CC"/>
    <a:srgbClr val="6699FF"/>
    <a:srgbClr val="F3B4AF"/>
    <a:srgbClr val="99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5018" autoAdjust="0"/>
  </p:normalViewPr>
  <p:slideViewPr>
    <p:cSldViewPr snapToGrid="0">
      <p:cViewPr>
        <p:scale>
          <a:sx n="40" d="100"/>
          <a:sy n="40" d="100"/>
        </p:scale>
        <p:origin x="1620"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DB174-9B3B-42B7-B612-0BE20629C0B5}"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32B1-CF17-48D0-951D-6F85725E2353}" type="slidenum">
              <a:rPr lang="en-US" smtClean="0"/>
              <a:t>‹#›</a:t>
            </a:fld>
            <a:endParaRPr lang="en-US"/>
          </a:p>
        </p:txBody>
      </p:sp>
    </p:spTree>
    <p:extLst>
      <p:ext uri="{BB962C8B-B14F-4D97-AF65-F5344CB8AC3E}">
        <p14:creationId xmlns:p14="http://schemas.microsoft.com/office/powerpoint/2010/main" val="289544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5</a:t>
            </a:fld>
            <a:endParaRPr lang="zh-CN" altLang="en-US"/>
          </a:p>
        </p:txBody>
      </p:sp>
    </p:spTree>
    <p:extLst>
      <p:ext uri="{BB962C8B-B14F-4D97-AF65-F5344CB8AC3E}">
        <p14:creationId xmlns:p14="http://schemas.microsoft.com/office/powerpoint/2010/main" val="370454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6</a:t>
            </a:fld>
            <a:endParaRPr lang="zh-CN" altLang="en-US"/>
          </a:p>
        </p:txBody>
      </p:sp>
    </p:spTree>
    <p:extLst>
      <p:ext uri="{BB962C8B-B14F-4D97-AF65-F5344CB8AC3E}">
        <p14:creationId xmlns:p14="http://schemas.microsoft.com/office/powerpoint/2010/main" val="255961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C451-6E5B-4EE8-A051-09AC678BFB8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9740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C451-6E5B-4EE8-A051-09AC678BFB8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59016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05500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0856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8321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84649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259377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28021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85554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224508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627818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92716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30166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864705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7293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33891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13416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92320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642851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74917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8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937633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377848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5860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644502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454547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74413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3132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61793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39180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492177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738260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03699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31610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0206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558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75011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435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385045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60204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6969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804348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252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39" r:id="rId3"/>
    <p:sldLayoutId id="2147483738" r:id="rId4"/>
    <p:sldLayoutId id="2147483737" r:id="rId5"/>
    <p:sldLayoutId id="2147483734" r:id="rId6"/>
    <p:sldLayoutId id="2147483733" r:id="rId7"/>
    <p:sldLayoutId id="2147483685" r:id="rId8"/>
    <p:sldLayoutId id="2147483663" r:id="rId9"/>
    <p:sldLayoutId id="2147483664" r:id="rId10"/>
    <p:sldLayoutId id="2147483665" r:id="rId11"/>
    <p:sldLayoutId id="2147483666" r:id="rId12"/>
    <p:sldLayoutId id="2147483667" r:id="rId13"/>
    <p:sldLayoutId id="2147483745" r:id="rId14"/>
    <p:sldLayoutId id="2147483742" r:id="rId15"/>
    <p:sldLayoutId id="2147483741" r:id="rId16"/>
    <p:sldLayoutId id="2147483740" r:id="rId17"/>
    <p:sldLayoutId id="2147483736" r:id="rId18"/>
    <p:sldLayoutId id="2147483735" r:id="rId19"/>
    <p:sldLayoutId id="2147483686" r:id="rId20"/>
    <p:sldLayoutId id="2147483684" r:id="rId21"/>
    <p:sldLayoutId id="2147483668" r:id="rId22"/>
    <p:sldLayoutId id="2147483669" r:id="rId23"/>
    <p:sldLayoutId id="2147483670" r:id="rId24"/>
    <p:sldLayoutId id="2147483671" r:id="rId25"/>
    <p:sldLayoutId id="2147483746"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5361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32" r:id="rId13"/>
    <p:sldLayoutId id="2147483700"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3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5.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B3B55F33-C879-40BD-6BFF-20A9CE589A85}"/>
              </a:ext>
            </a:extLst>
          </p:cNvPr>
          <p:cNvPicPr>
            <a:picLocks noChangeAspect="1"/>
          </p:cNvPicPr>
          <p:nvPr/>
        </p:nvPicPr>
        <p:blipFill>
          <a:blip r:embed="rId6"/>
          <a:stretch>
            <a:fillRect/>
          </a:stretch>
        </p:blipFill>
        <p:spPr>
          <a:xfrm>
            <a:off x="2604719" y="2234064"/>
            <a:ext cx="7023201" cy="2755631"/>
          </a:xfrm>
          <a:prstGeom prst="rect">
            <a:avLst/>
          </a:prstGeom>
        </p:spPr>
      </p:pic>
    </p:spTree>
    <p:extLst>
      <p:ext uri="{BB962C8B-B14F-4D97-AF65-F5344CB8AC3E}">
        <p14:creationId xmlns:p14="http://schemas.microsoft.com/office/powerpoint/2010/main" val="86095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6B9BF087-F6DD-C95A-08B3-34997DFE69F5}"/>
              </a:ext>
            </a:extLst>
          </p:cNvPr>
          <p:cNvPicPr>
            <a:picLocks noChangeAspect="1"/>
          </p:cNvPicPr>
          <p:nvPr/>
        </p:nvPicPr>
        <p:blipFill>
          <a:blip r:embed="rId7"/>
          <a:stretch>
            <a:fillRect/>
          </a:stretch>
        </p:blipFill>
        <p:spPr>
          <a:xfrm>
            <a:off x="2982691" y="3356793"/>
            <a:ext cx="6572058" cy="1627773"/>
          </a:xfrm>
          <a:prstGeom prst="rect">
            <a:avLst/>
          </a:prstGeom>
        </p:spPr>
      </p:pic>
    </p:spTree>
    <p:extLst>
      <p:ext uri="{BB962C8B-B14F-4D97-AF65-F5344CB8AC3E}">
        <p14:creationId xmlns:p14="http://schemas.microsoft.com/office/powerpoint/2010/main" val="317090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ớp chúng mình rất rất vui nhạc chibi khởi động tiết học_720pFHR">
            <a:hlinkClick r:id="" action="ppaction://media"/>
            <a:extLst>
              <a:ext uri="{FF2B5EF4-FFF2-40B4-BE49-F238E27FC236}">
                <a16:creationId xmlns:a16="http://schemas.microsoft.com/office/drawing/2014/main" id="{AF076035-6B62-F1F0-325D-9471EF41F4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2804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DE309-CA06-6E41-96A9-DD7E3FE77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46"/>
            <a:ext cx="12198869" cy="6858000"/>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29811" y="159658"/>
            <a:ext cx="11351736" cy="6127011"/>
          </a:xfrm>
          <a:prstGeom prst="rect">
            <a:avLst/>
          </a:prstGeom>
        </p:spPr>
      </p:pic>
      <p:pic>
        <p:nvPicPr>
          <p:cNvPr id="24" name="图片 19" descr="卡通人物&#10;&#10;中度可信度描述已自动生成">
            <a:extLst>
              <a:ext uri="{FF2B5EF4-FFF2-40B4-BE49-F238E27FC236}">
                <a16:creationId xmlns:a16="http://schemas.microsoft.com/office/drawing/2014/main" id="{C0A9F92C-2E31-F546-A955-F78E6ABE6D42}"/>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121152" y="719843"/>
            <a:ext cx="12320021" cy="6127011"/>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5">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5">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246912" y="5143661"/>
            <a:ext cx="6707902" cy="1345188"/>
          </a:xfrm>
          <a:prstGeom prst="rect">
            <a:avLst/>
          </a:prstGeom>
          <a:effectLst>
            <a:outerShdw blurRad="12700" dist="12700" dir="18900000" algn="bl"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7"/>
          <a:stretch>
            <a:fillRect/>
          </a:stretch>
        </p:blipFill>
        <p:spPr>
          <a:xfrm>
            <a:off x="2011326" y="448322"/>
            <a:ext cx="8169348" cy="1589149"/>
          </a:xfrm>
          <a:prstGeom prst="rect">
            <a:avLst/>
          </a:prstGeom>
          <a:effectLst>
            <a:outerShdw blurRad="12700" dist="12700" dir="2700000" algn="tl"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1037516" y="800124"/>
            <a:ext cx="1523956" cy="1508868"/>
          </a:xfrm>
          <a:prstGeom prst="rect">
            <a:avLst/>
          </a:prstGeom>
        </p:spPr>
      </p:pic>
      <p:pic>
        <p:nvPicPr>
          <p:cNvPr id="26" name="图片 21">
            <a:extLst>
              <a:ext uri="{FF2B5EF4-FFF2-40B4-BE49-F238E27FC236}">
                <a16:creationId xmlns:a16="http://schemas.microsoft.com/office/drawing/2014/main" id="{B71BB261-8A2B-D544-9138-55114016B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1160" b="30336"/>
          <a:stretch/>
        </p:blipFill>
        <p:spPr>
          <a:xfrm>
            <a:off x="-118829" y="-110177"/>
            <a:ext cx="1490429" cy="1147877"/>
          </a:xfrm>
          <a:prstGeom prst="rect">
            <a:avLst/>
          </a:prstGeom>
        </p:spPr>
      </p:pic>
      <p:pic>
        <p:nvPicPr>
          <p:cNvPr id="2" name="Picture 1">
            <a:extLst>
              <a:ext uri="{FF2B5EF4-FFF2-40B4-BE49-F238E27FC236}">
                <a16:creationId xmlns:a16="http://schemas.microsoft.com/office/drawing/2014/main" id="{39E6967D-4553-D90B-EBF5-A5F1C5D740C5}"/>
              </a:ext>
            </a:extLst>
          </p:cNvPr>
          <p:cNvPicPr>
            <a:picLocks noChangeAspect="1"/>
          </p:cNvPicPr>
          <p:nvPr/>
        </p:nvPicPr>
        <p:blipFill>
          <a:blip r:embed="rId11">
            <a:duotone>
              <a:prstClr val="black"/>
              <a:schemeClr val="accent2">
                <a:tint val="45000"/>
                <a:satMod val="400000"/>
              </a:schemeClr>
            </a:duotone>
          </a:blip>
          <a:stretch>
            <a:fillRect/>
          </a:stretch>
        </p:blipFill>
        <p:spPr>
          <a:xfrm>
            <a:off x="4675663" y="117877"/>
            <a:ext cx="3054361" cy="1780186"/>
          </a:xfrm>
          <a:prstGeom prst="rect">
            <a:avLst/>
          </a:prstGeom>
        </p:spPr>
      </p:pic>
      <p:pic>
        <p:nvPicPr>
          <p:cNvPr id="13" name="Picture 12">
            <a:extLst>
              <a:ext uri="{FF2B5EF4-FFF2-40B4-BE49-F238E27FC236}">
                <a16:creationId xmlns:a16="http://schemas.microsoft.com/office/drawing/2014/main" id="{88E6E3CD-4F79-A9F3-F028-C71E7E4AD1F5}"/>
              </a:ext>
            </a:extLst>
          </p:cNvPr>
          <p:cNvPicPr>
            <a:picLocks noChangeAspect="1"/>
          </p:cNvPicPr>
          <p:nvPr/>
        </p:nvPicPr>
        <p:blipFill>
          <a:blip r:embed="rId12"/>
          <a:stretch>
            <a:fillRect/>
          </a:stretch>
        </p:blipFill>
        <p:spPr>
          <a:xfrm>
            <a:off x="904187" y="2479015"/>
            <a:ext cx="1219306" cy="579170"/>
          </a:xfrm>
          <a:prstGeom prst="rect">
            <a:avLst/>
          </a:prstGeom>
        </p:spPr>
      </p:pic>
      <p:pic>
        <p:nvPicPr>
          <p:cNvPr id="15" name="Picture 14">
            <a:extLst>
              <a:ext uri="{FF2B5EF4-FFF2-40B4-BE49-F238E27FC236}">
                <a16:creationId xmlns:a16="http://schemas.microsoft.com/office/drawing/2014/main" id="{A2407557-D161-3628-81BD-BD71C6D5621B}"/>
              </a:ext>
            </a:extLst>
          </p:cNvPr>
          <p:cNvPicPr>
            <a:picLocks noChangeAspect="1"/>
          </p:cNvPicPr>
          <p:nvPr/>
        </p:nvPicPr>
        <p:blipFill>
          <a:blip r:embed="rId13"/>
          <a:stretch>
            <a:fillRect/>
          </a:stretch>
        </p:blipFill>
        <p:spPr>
          <a:xfrm>
            <a:off x="2626044" y="2512487"/>
            <a:ext cx="7285351" cy="1853345"/>
          </a:xfrm>
          <a:prstGeom prst="rect">
            <a:avLst/>
          </a:prstGeom>
        </p:spPr>
      </p:pic>
      <p:sp>
        <p:nvSpPr>
          <p:cNvPr id="5" name="TextBox 4">
            <a:extLst>
              <a:ext uri="{FF2B5EF4-FFF2-40B4-BE49-F238E27FC236}">
                <a16:creationId xmlns:a16="http://schemas.microsoft.com/office/drawing/2014/main" id="{45FF3290-029D-F0EA-8B56-3B7F8ACC1FE1}"/>
              </a:ext>
            </a:extLst>
          </p:cNvPr>
          <p:cNvSpPr txBox="1"/>
          <p:nvPr/>
        </p:nvSpPr>
        <p:spPr>
          <a:xfrm>
            <a:off x="5222240" y="4074160"/>
            <a:ext cx="1940560"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a:t>
            </a:r>
            <a:r>
              <a:rPr lang="en-US" sz="2800" b="1" dirty="0" err="1">
                <a:latin typeface="Cambria" panose="02040503050406030204" pitchFamily="18" charset="0"/>
                <a:ea typeface="Cambria" panose="02040503050406030204" pitchFamily="18" charset="0"/>
              </a:rPr>
              <a:t>Tiết</a:t>
            </a:r>
            <a:r>
              <a:rPr lang="en-US" sz="28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5"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barn(inVertical)">
                                      <p:cBhvr>
                                        <p:cTn id="3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95ED5B0E-8D70-B437-8FCE-7D8A8CD82A26}"/>
              </a:ext>
            </a:extLst>
          </p:cNvPr>
          <p:cNvPicPr>
            <a:picLocks noChangeAspect="1"/>
          </p:cNvPicPr>
          <p:nvPr/>
        </p:nvPicPr>
        <p:blipFill>
          <a:blip r:embed="rId6"/>
          <a:stretch>
            <a:fillRect/>
          </a:stretch>
        </p:blipFill>
        <p:spPr>
          <a:xfrm>
            <a:off x="3084320" y="2327556"/>
            <a:ext cx="5901439" cy="2304488"/>
          </a:xfrm>
          <a:prstGeom prst="rect">
            <a:avLst/>
          </a:prstGeom>
        </p:spPr>
      </p:pic>
    </p:spTree>
    <p:extLst>
      <p:ext uri="{BB962C8B-B14F-4D97-AF65-F5344CB8AC3E}">
        <p14:creationId xmlns:p14="http://schemas.microsoft.com/office/powerpoint/2010/main" val="154812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444480" cy="156966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Các bạn lớp 5A lên kế hoạch làm giá sách của lớp. Các bạn dự định đặt mua các tấm gỗ với kích thước và số lượng như trong bảng dưới đây.</a:t>
            </a:r>
          </a:p>
        </p:txBody>
      </p:sp>
      <p:pic>
        <p:nvPicPr>
          <p:cNvPr id="4" name="Picture 3">
            <a:extLst>
              <a:ext uri="{FF2B5EF4-FFF2-40B4-BE49-F238E27FC236}">
                <a16:creationId xmlns:a16="http://schemas.microsoft.com/office/drawing/2014/main" id="{43638BA1-7B45-45D6-B29C-D881948C237D}"/>
              </a:ext>
            </a:extLst>
          </p:cNvPr>
          <p:cNvPicPr>
            <a:picLocks noChangeAspect="1"/>
          </p:cNvPicPr>
          <p:nvPr/>
        </p:nvPicPr>
        <p:blipFill>
          <a:blip r:embed="rId4"/>
          <a:stretch>
            <a:fillRect/>
          </a:stretch>
        </p:blipFill>
        <p:spPr>
          <a:xfrm>
            <a:off x="6624320" y="1697596"/>
            <a:ext cx="4763770" cy="4435234"/>
          </a:xfrm>
          <a:prstGeom prst="rect">
            <a:avLst/>
          </a:prstGeom>
        </p:spPr>
      </p:pic>
      <p:sp>
        <p:nvSpPr>
          <p:cNvPr id="8" name="TextBox 7">
            <a:extLst>
              <a:ext uri="{FF2B5EF4-FFF2-40B4-BE49-F238E27FC236}">
                <a16:creationId xmlns:a16="http://schemas.microsoft.com/office/drawing/2014/main" id="{720E13D4-20C7-F721-6DC8-3BE462D305AE}"/>
              </a:ext>
            </a:extLst>
          </p:cNvPr>
          <p:cNvSpPr txBox="1"/>
          <p:nvPr/>
        </p:nvSpPr>
        <p:spPr>
          <a:xfrm>
            <a:off x="599440" y="3017520"/>
            <a:ext cx="5537200"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Loại gỗ công nghiệp được chọn có giá 250 000 đồng cho 1 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Tính số tiền mua gỗ để làm giá sách đó.</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510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518160"/>
            <a:ext cx="11510806" cy="604709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AB1E6761-CAD7-9889-820D-AB9F2DE6AE1F}"/>
              </a:ext>
            </a:extLst>
          </p:cNvPr>
          <p:cNvSpPr txBox="1"/>
          <p:nvPr/>
        </p:nvSpPr>
        <p:spPr>
          <a:xfrm>
            <a:off x="2540000" y="965200"/>
            <a:ext cx="7101840" cy="4893647"/>
          </a:xfrm>
          <a:prstGeom prst="rect">
            <a:avLst/>
          </a:prstGeom>
          <a:noFill/>
        </p:spPr>
        <p:txBody>
          <a:bodyPr wrap="square" rtlCol="0">
            <a:spAutoFit/>
          </a:bodyPr>
          <a:lstStyle/>
          <a:p>
            <a:pPr algn="ctr"/>
            <a:r>
              <a:rPr lang="en-US" sz="2400" dirty="0" err="1">
                <a:solidFill>
                  <a:srgbClr val="FF0000"/>
                </a:solidFill>
                <a:latin typeface="Cambria" panose="02040503050406030204" pitchFamily="18" charset="0"/>
                <a:ea typeface="Cambria" panose="02040503050406030204" pitchFamily="18" charset="0"/>
              </a:rPr>
              <a:t>Bài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giải</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4 </a:t>
            </a:r>
            <a:r>
              <a:rPr lang="en-US" sz="2400" dirty="0" err="1">
                <a:solidFill>
                  <a:srgbClr val="FF0000"/>
                </a:solidFill>
                <a:latin typeface="Cambria" panose="02040503050406030204" pitchFamily="18" charset="0"/>
                <a:ea typeface="Cambria" panose="02040503050406030204" pitchFamily="18" charset="0"/>
              </a:rPr>
              <a:t>tấm</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dài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200 × 25 × 4 = 20 000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1 </a:t>
            </a:r>
            <a:r>
              <a:rPr lang="en-US" sz="2400" dirty="0" err="1">
                <a:solidFill>
                  <a:srgbClr val="FF0000"/>
                </a:solidFill>
                <a:latin typeface="Cambria" panose="02040503050406030204" pitchFamily="18" charset="0"/>
                <a:ea typeface="Cambria" panose="02040503050406030204" pitchFamily="18" charset="0"/>
              </a:rPr>
              <a:t>tấm</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ngắn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40 × 25 = 1 000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10 </a:t>
            </a:r>
            <a:r>
              <a:rPr lang="en-US" sz="2400" dirty="0" err="1">
                <a:solidFill>
                  <a:srgbClr val="FF0000"/>
                </a:solidFill>
                <a:latin typeface="Cambria" panose="02040503050406030204" pitchFamily="18" charset="0"/>
                <a:ea typeface="Cambria" panose="02040503050406030204" pitchFamily="18" charset="0"/>
              </a:rPr>
              <a:t>tấm</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ngắn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1 000 × 10 = 10 000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tất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cả</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dự</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định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mua</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20 000 + 10 000 = 30 000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Đổi</a:t>
            </a:r>
            <a:r>
              <a:rPr lang="en-US" sz="2400" dirty="0">
                <a:solidFill>
                  <a:srgbClr val="FF0000"/>
                </a:solidFill>
                <a:latin typeface="Cambria" panose="02040503050406030204" pitchFamily="18" charset="0"/>
                <a:ea typeface="Cambria" panose="02040503050406030204" pitchFamily="18" charset="0"/>
              </a:rPr>
              <a:t>: 30 000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 = 3 m</a:t>
            </a:r>
            <a:r>
              <a:rPr lang="en-US" sz="2400" baseline="30000" dirty="0">
                <a:solidFill>
                  <a:srgbClr val="FF0000"/>
                </a:solidFill>
                <a:latin typeface="Cambria" panose="02040503050406030204" pitchFamily="18" charset="0"/>
                <a:ea typeface="Cambria" panose="02040503050406030204" pitchFamily="18" charset="0"/>
              </a:rPr>
              <a:t>2</a:t>
            </a:r>
            <a:endParaRPr lang="en-US" sz="2400" dirty="0">
              <a:solidFill>
                <a:srgbClr val="FF0000"/>
              </a:solidFill>
              <a:latin typeface="Cambria" panose="02040503050406030204" pitchFamily="18" charset="0"/>
              <a:ea typeface="Cambria" panose="02040503050406030204" pitchFamily="18" charset="0"/>
            </a:endParaRPr>
          </a:p>
          <a:p>
            <a:pPr algn="ct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tiền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mua</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làm</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giá</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sách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250 000 × 3 = 750 000 (</a:t>
            </a:r>
            <a:r>
              <a:rPr lang="en-US" sz="2400" dirty="0" err="1">
                <a:solidFill>
                  <a:srgbClr val="FF0000"/>
                </a:solidFill>
                <a:latin typeface="Cambria" panose="02040503050406030204" pitchFamily="18" charset="0"/>
                <a:ea typeface="Cambria" panose="02040503050406030204" pitchFamily="18" charset="0"/>
              </a:rPr>
              <a:t>đồng</a:t>
            </a:r>
            <a:r>
              <a:rPr lang="en-US" sz="2400" dirty="0">
                <a:solidFill>
                  <a:srgbClr val="FF0000"/>
                </a:solidFill>
                <a:latin typeface="Cambria" panose="02040503050406030204" pitchFamily="18" charset="0"/>
                <a:ea typeface="Cambria" panose="02040503050406030204" pitchFamily="18" charset="0"/>
              </a:rPr>
              <a:t>)</a:t>
            </a:r>
          </a:p>
          <a:p>
            <a:pPr algn="r"/>
            <a:r>
              <a:rPr lang="en-US" sz="2400" dirty="0" err="1">
                <a:solidFill>
                  <a:srgbClr val="FF0000"/>
                </a:solidFill>
                <a:latin typeface="Cambria" panose="02040503050406030204" pitchFamily="18" charset="0"/>
                <a:ea typeface="Cambria" panose="02040503050406030204" pitchFamily="18" charset="0"/>
              </a:rPr>
              <a:t>Đáp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750 000 </a:t>
            </a:r>
            <a:r>
              <a:rPr lang="en-US" sz="2400" dirty="0" err="1">
                <a:solidFill>
                  <a:srgbClr val="FF0000"/>
                </a:solidFill>
                <a:latin typeface="Cambria" panose="02040503050406030204" pitchFamily="18" charset="0"/>
                <a:ea typeface="Cambria" panose="02040503050406030204" pitchFamily="18" charset="0"/>
              </a:rPr>
              <a:t>đồng</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95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17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 thiết kế giá sách của lớp em. Tính số tiền mua gỗ làm chiếc giá sách đó nếu loại gỗ công nghiệp được chọn có giá 250 000 đồng cho 1 </a:t>
            </a:r>
            <a:r>
              <a:rPr lang="vi-VN" sz="2800" b="0" i="0" dirty="0">
                <a:solidFill>
                  <a:srgbClr val="000000"/>
                </a:solidFill>
                <a:effectLst/>
                <a:latin typeface="Cambria" panose="02040503050406030204" pitchFamily="18" charset="0"/>
                <a:ea typeface="Cambria" panose="02040503050406030204" pitchFamily="18" charset="0"/>
              </a:rPr>
              <a:t>m</a:t>
            </a:r>
            <a:r>
              <a:rPr lang="vi-VN" sz="2800" b="0" i="0" baseline="30000" dirty="0">
                <a:solidFill>
                  <a:srgbClr val="000000"/>
                </a:solidFill>
                <a:effectLst/>
                <a:latin typeface="Cambria" panose="02040503050406030204" pitchFamily="18" charset="0"/>
                <a:ea typeface="Cambria" panose="02040503050406030204" pitchFamily="18" charset="0"/>
              </a:rPr>
              <a:t>2</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CAA8F38-72C6-6C59-0399-00788C5D0AE8}"/>
              </a:ext>
            </a:extLst>
          </p:cNvPr>
          <p:cNvSpPr txBox="1"/>
          <p:nvPr/>
        </p:nvSpPr>
        <p:spPr>
          <a:xfrm>
            <a:off x="1625600" y="2032000"/>
            <a:ext cx="9154160" cy="523220"/>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Giá sách lớp em cần dùng những tấm gỗ như sau:</a:t>
            </a:r>
            <a:endParaRPr lang="en-US" sz="28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A2F51ED-B602-BCC5-F4C2-F00F59B1EF99}"/>
              </a:ext>
            </a:extLst>
          </p:cNvPr>
          <p:cNvPicPr>
            <a:picLocks noChangeAspect="1"/>
          </p:cNvPicPr>
          <p:nvPr/>
        </p:nvPicPr>
        <p:blipFill>
          <a:blip r:embed="rId4"/>
          <a:stretch>
            <a:fillRect/>
          </a:stretch>
        </p:blipFill>
        <p:spPr>
          <a:xfrm>
            <a:off x="2265679" y="2712954"/>
            <a:ext cx="7817485" cy="3518618"/>
          </a:xfrm>
          <a:prstGeom prst="rect">
            <a:avLst/>
          </a:prstGeom>
        </p:spPr>
      </p:pic>
    </p:spTree>
    <p:extLst>
      <p:ext uri="{BB962C8B-B14F-4D97-AF65-F5344CB8AC3E}">
        <p14:creationId xmlns:p14="http://schemas.microsoft.com/office/powerpoint/2010/main" val="483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5CAA8F38-72C6-6C59-0399-00788C5D0AE8}"/>
              </a:ext>
            </a:extLst>
          </p:cNvPr>
          <p:cNvSpPr txBox="1"/>
          <p:nvPr/>
        </p:nvSpPr>
        <p:spPr>
          <a:xfrm>
            <a:off x="1351280" y="538480"/>
            <a:ext cx="9154160" cy="5693866"/>
          </a:xfrm>
          <a:prstGeom prst="rect">
            <a:avLst/>
          </a:prstGeom>
          <a:noFill/>
        </p:spPr>
        <p:txBody>
          <a:bodyPr wrap="square" rtlCol="0">
            <a:spAutoFit/>
          </a:bodyPr>
          <a:lstStyle/>
          <a:p>
            <a:pPr algn="ctr"/>
            <a:r>
              <a:rPr lang="en-US" sz="2800" dirty="0" err="1">
                <a:solidFill>
                  <a:srgbClr val="FF0000"/>
                </a:solidFill>
                <a:latin typeface="Cambria" panose="02040503050406030204" pitchFamily="18" charset="0"/>
                <a:ea typeface="Cambria" panose="02040503050406030204" pitchFamily="18" charset="0"/>
              </a:rPr>
              <a:t>Bài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giải</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3 </a:t>
            </a:r>
            <a:r>
              <a:rPr lang="en-US" sz="2800" dirty="0" err="1">
                <a:solidFill>
                  <a:srgbClr val="FF0000"/>
                </a:solidFill>
                <a:latin typeface="Cambria" panose="02040503050406030204" pitchFamily="18" charset="0"/>
                <a:ea typeface="Cambria" panose="02040503050406030204" pitchFamily="18" charset="0"/>
              </a:rPr>
              <a:t>tấm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200 × 25 × 3 = 15 000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1 </a:t>
            </a:r>
            <a:r>
              <a:rPr lang="en-US" sz="2800" dirty="0" err="1">
                <a:solidFill>
                  <a:srgbClr val="FF0000"/>
                </a:solidFill>
                <a:latin typeface="Cambria" panose="02040503050406030204" pitchFamily="18" charset="0"/>
                <a:ea typeface="Cambria" panose="02040503050406030204" pitchFamily="18" charset="0"/>
              </a:rPr>
              <a:t>tấm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ngắn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40 × 25 = 1 000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5 </a:t>
            </a:r>
            <a:r>
              <a:rPr lang="en-US" sz="2800" dirty="0" err="1">
                <a:solidFill>
                  <a:srgbClr val="FF0000"/>
                </a:solidFill>
                <a:latin typeface="Cambria" panose="02040503050406030204" pitchFamily="18" charset="0"/>
                <a:ea typeface="Cambria" panose="02040503050406030204" pitchFamily="18" charset="0"/>
              </a:rPr>
              <a:t>tấm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ngắn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1 000 × 5 = 5 000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dự</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định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15 000 + 5 000 = 20 000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Đổi</a:t>
            </a:r>
            <a:r>
              <a:rPr lang="en-US" sz="2800" dirty="0">
                <a:solidFill>
                  <a:srgbClr val="FF0000"/>
                </a:solidFill>
                <a:latin typeface="Cambria" panose="02040503050406030204" pitchFamily="18" charset="0"/>
                <a:ea typeface="Cambria" panose="02040503050406030204" pitchFamily="18" charset="0"/>
              </a:rPr>
              <a:t>: 20 000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 2 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250 000 × 2 =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213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sp>
        <p:nvSpPr>
          <p:cNvPr id="11" name="矩形 10">
            <a:extLst>
              <a:ext uri="{FF2B5EF4-FFF2-40B4-BE49-F238E27FC236}">
                <a16:creationId xmlns:a16="http://schemas.microsoft.com/office/drawing/2014/main" id="{FD5E5379-15DC-432A-AEA4-483C98388ECF}"/>
              </a:ext>
            </a:extLst>
          </p:cNvPr>
          <p:cNvSpPr/>
          <p:nvPr/>
        </p:nvSpPr>
        <p:spPr>
          <a:xfrm>
            <a:off x="5001917" y="2286169"/>
            <a:ext cx="2581797" cy="1015663"/>
          </a:xfrm>
          <a:prstGeom prst="rect">
            <a:avLst/>
          </a:prstGeom>
        </p:spPr>
        <p:txBody>
          <a:bodyPr wrap="none">
            <a:spAutoFit/>
          </a:bodyPr>
          <a:lstStyle/>
          <a:p>
            <a:pPr algn="ct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Về</a:t>
            </a:r>
            <a:r>
              <a:rPr lang="en-US" altLang="zh-CN" sz="6000" b="1" u="sng"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 </a:t>
            </a: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nhà</a:t>
            </a:r>
            <a:r>
              <a:rPr lang="en-US" altLang="zh-CN"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a:t>
            </a:r>
            <a:endParaRPr lang="zh-CN" altLang="en-US"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sp>
        <p:nvSpPr>
          <p:cNvPr id="2" name="TextBox 1">
            <a:extLst>
              <a:ext uri="{FF2B5EF4-FFF2-40B4-BE49-F238E27FC236}">
                <a16:creationId xmlns:a16="http://schemas.microsoft.com/office/drawing/2014/main" id="{8BE21A56-90FD-C44F-AC3E-4859AF58632C}"/>
              </a:ext>
            </a:extLst>
          </p:cNvPr>
          <p:cNvSpPr txBox="1"/>
          <p:nvPr/>
        </p:nvSpPr>
        <p:spPr>
          <a:xfrm>
            <a:off x="2953994" y="3427789"/>
            <a:ext cx="6213825" cy="707886"/>
          </a:xfrm>
          <a:prstGeom prst="rect">
            <a:avLst/>
          </a:prstGeom>
          <a:noFill/>
        </p:spPr>
        <p:txBody>
          <a:bodyPr wrap="square" rtlCol="0">
            <a:spAutoFit/>
          </a:bodyPr>
          <a:lstStyle/>
          <a:p>
            <a:pPr marL="285750" indent="-285750" algn="ctr">
              <a:buFontTx/>
              <a:buChar char="-"/>
            </a:pPr>
            <a:r>
              <a:rPr lang="en-US" sz="4000" dirty="0" err="1">
                <a:latin typeface="Cambria" panose="02040503050406030204" pitchFamily="18" charset="0"/>
              </a:rPr>
              <a:t>Chuẩn</a:t>
            </a:r>
            <a:r>
              <a:rPr lang="en-US" sz="4000" dirty="0">
                <a:latin typeface="Cambria" panose="02040503050406030204" pitchFamily="18" charset="0"/>
              </a:rPr>
              <a:t> </a:t>
            </a:r>
            <a:r>
              <a:rPr lang="en-US" sz="4000" dirty="0" err="1">
                <a:latin typeface="Cambria" panose="02040503050406030204" pitchFamily="18" charset="0"/>
              </a:rPr>
              <a:t>bị</a:t>
            </a:r>
            <a:r>
              <a:rPr lang="en-US" sz="4000" dirty="0">
                <a:latin typeface="Cambria" panose="02040503050406030204" pitchFamily="18" charset="0"/>
              </a:rPr>
              <a:t> </a:t>
            </a:r>
            <a:r>
              <a:rPr lang="en-US" sz="4000" dirty="0" err="1">
                <a:latin typeface="Cambria" panose="02040503050406030204" pitchFamily="18" charset="0"/>
              </a:rPr>
              <a:t>bài</a:t>
            </a:r>
            <a:r>
              <a:rPr lang="en-US" sz="4000" dirty="0">
                <a:latin typeface="Cambria" panose="02040503050406030204" pitchFamily="18" charset="0"/>
              </a:rPr>
              <a:t> 18</a:t>
            </a:r>
            <a:endParaRPr lang="en-VN" sz="4000" dirty="0">
              <a:latin typeface="Cambria" panose="02040503050406030204" pitchFamily="18" charset="0"/>
            </a:endParaRPr>
          </a:p>
        </p:txBody>
      </p:sp>
    </p:spTree>
    <p:extLst>
      <p:ext uri="{BB962C8B-B14F-4D97-AF65-F5344CB8AC3E}">
        <p14:creationId xmlns:p14="http://schemas.microsoft.com/office/powerpoint/2010/main" val="225393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5861848"/>
</p:tagLst>
</file>

<file path=ppt/theme/theme1.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292</Words>
  <Application>Microsoft Office PowerPoint</Application>
  <PresentationFormat>Widescreen</PresentationFormat>
  <Paragraphs>39</Paragraphs>
  <Slides>10</Slides>
  <Notes>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Cambria</vt:lpstr>
      <vt:lpstr>等线</vt:lpstr>
      <vt:lpstr>等线 Light</vt:lpstr>
      <vt:lpstr>UTM Fire House</vt:lpstr>
      <vt:lpstr>字魂157号-萌趣兔兔</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65</cp:revision>
  <dcterms:created xsi:type="dcterms:W3CDTF">2022-08-12T10:42:21Z</dcterms:created>
  <dcterms:modified xsi:type="dcterms:W3CDTF">2024-09-04T17:34:31Z</dcterms:modified>
</cp:coreProperties>
</file>