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4" r:id="rId3"/>
  </p:sldMasterIdLst>
  <p:notesMasterIdLst>
    <p:notesMasterId r:id="rId18"/>
  </p:notesMasterIdLst>
  <p:sldIdLst>
    <p:sldId id="259" r:id="rId4"/>
    <p:sldId id="300" r:id="rId5"/>
    <p:sldId id="301" r:id="rId6"/>
    <p:sldId id="302" r:id="rId7"/>
    <p:sldId id="303" r:id="rId8"/>
    <p:sldId id="309" r:id="rId9"/>
    <p:sldId id="257" r:id="rId10"/>
    <p:sldId id="288" r:id="rId11"/>
    <p:sldId id="260" r:id="rId12"/>
    <p:sldId id="289" r:id="rId13"/>
    <p:sldId id="290" r:id="rId14"/>
    <p:sldId id="299" r:id="rId15"/>
    <p:sldId id="291" r:id="rId16"/>
    <p:sldId id="307"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012"/>
    <a:srgbClr val="FF7E0A"/>
    <a:srgbClr val="6F3A7D"/>
    <a:srgbClr val="2FDE55"/>
    <a:srgbClr val="43861C"/>
    <a:srgbClr val="FBB1C7"/>
    <a:srgbClr val="F3F279"/>
    <a:srgbClr val="E55174"/>
    <a:srgbClr val="663300"/>
    <a:srgbClr val="7E4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2" autoAdjust="0"/>
    <p:restoredTop sz="94660"/>
  </p:normalViewPr>
  <p:slideViewPr>
    <p:cSldViewPr snapToGrid="0">
      <p:cViewPr varScale="1">
        <p:scale>
          <a:sx n="69" d="100"/>
          <a:sy n="69" d="100"/>
        </p:scale>
        <p:origin x="69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inpin heiti" charset="-122"/>
                <a:ea typeface="inpin heiti" charset="-122"/>
              </a:defRPr>
            </a:lvl1pPr>
          </a:lstStyle>
          <a:p>
            <a:fld id="{EBB54B0D-DAE4-4F35-B177-1A4C2FB1EC3F}" type="datetimeFigureOut">
              <a:rPr lang="zh-CN" altLang="en-US" smtClean="0"/>
              <a:pPr/>
              <a:t>2026/4/29</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25B5D281-D23C-4EEB-8748-C58E8FF0C2B9}" type="slidenum">
              <a:rPr lang="zh-CN" altLang="en-US" smtClean="0"/>
              <a:pPr/>
              <a:t>‹#›</a:t>
            </a:fld>
            <a:endParaRPr lang="zh-CN" altLang="en-US" dirty="0"/>
          </a:p>
        </p:txBody>
      </p:sp>
    </p:spTree>
    <p:extLst>
      <p:ext uri="{BB962C8B-B14F-4D97-AF65-F5344CB8AC3E}">
        <p14:creationId xmlns:p14="http://schemas.microsoft.com/office/powerpoint/2010/main" val="424401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a:t>
            </a:fld>
            <a:endParaRPr lang="zh-CN" altLang="en-US"/>
          </a:p>
        </p:txBody>
      </p:sp>
    </p:spTree>
    <p:extLst>
      <p:ext uri="{BB962C8B-B14F-4D97-AF65-F5344CB8AC3E}">
        <p14:creationId xmlns:p14="http://schemas.microsoft.com/office/powerpoint/2010/main" val="323497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7</a:t>
            </a:fld>
            <a:endParaRPr lang="zh-CN" altLang="en-US"/>
          </a:p>
        </p:txBody>
      </p:sp>
    </p:spTree>
    <p:extLst>
      <p:ext uri="{BB962C8B-B14F-4D97-AF65-F5344CB8AC3E}">
        <p14:creationId xmlns:p14="http://schemas.microsoft.com/office/powerpoint/2010/main" val="176881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8</a:t>
            </a:fld>
            <a:endParaRPr lang="zh-CN" altLang="en-US"/>
          </a:p>
        </p:txBody>
      </p:sp>
    </p:spTree>
    <p:extLst>
      <p:ext uri="{BB962C8B-B14F-4D97-AF65-F5344CB8AC3E}">
        <p14:creationId xmlns:p14="http://schemas.microsoft.com/office/powerpoint/2010/main" val="2106665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9</a:t>
            </a:fld>
            <a:endParaRPr lang="zh-CN" altLang="en-US"/>
          </a:p>
        </p:txBody>
      </p:sp>
    </p:spTree>
    <p:extLst>
      <p:ext uri="{BB962C8B-B14F-4D97-AF65-F5344CB8AC3E}">
        <p14:creationId xmlns:p14="http://schemas.microsoft.com/office/powerpoint/2010/main" val="139961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10</a:t>
            </a:fld>
            <a:endParaRPr lang="zh-CN" altLang="en-US"/>
          </a:p>
        </p:txBody>
      </p:sp>
    </p:spTree>
    <p:extLst>
      <p:ext uri="{BB962C8B-B14F-4D97-AF65-F5344CB8AC3E}">
        <p14:creationId xmlns:p14="http://schemas.microsoft.com/office/powerpoint/2010/main" val="1362598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11</a:t>
            </a:fld>
            <a:endParaRPr lang="zh-CN" altLang="en-US"/>
          </a:p>
        </p:txBody>
      </p:sp>
    </p:spTree>
    <p:extLst>
      <p:ext uri="{BB962C8B-B14F-4D97-AF65-F5344CB8AC3E}">
        <p14:creationId xmlns:p14="http://schemas.microsoft.com/office/powerpoint/2010/main" val="181514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12</a:t>
            </a:fld>
            <a:endParaRPr lang="zh-CN" altLang="en-US"/>
          </a:p>
        </p:txBody>
      </p:sp>
    </p:spTree>
    <p:extLst>
      <p:ext uri="{BB962C8B-B14F-4D97-AF65-F5344CB8AC3E}">
        <p14:creationId xmlns:p14="http://schemas.microsoft.com/office/powerpoint/2010/main" val="352707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13</a:t>
            </a:fld>
            <a:endParaRPr lang="zh-CN" altLang="en-US"/>
          </a:p>
        </p:txBody>
      </p:sp>
    </p:spTree>
    <p:extLst>
      <p:ext uri="{BB962C8B-B14F-4D97-AF65-F5344CB8AC3E}">
        <p14:creationId xmlns:p14="http://schemas.microsoft.com/office/powerpoint/2010/main" val="81863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14</a:t>
            </a:fld>
            <a:endParaRPr lang="zh-CN" altLang="en-US"/>
          </a:p>
        </p:txBody>
      </p:sp>
    </p:spTree>
    <p:extLst>
      <p:ext uri="{BB962C8B-B14F-4D97-AF65-F5344CB8AC3E}">
        <p14:creationId xmlns:p14="http://schemas.microsoft.com/office/powerpoint/2010/main" val="15116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2026/4/29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193929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2026/4/29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154026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2026/4/29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4285729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8C5C-E83B-AAD8-F56E-9AF7E2F6C6F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D048A2-E967-2334-60E2-B53AB20575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4F3B54-D313-E04E-7061-8C81CD802B7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233CAF-45FA-86CE-5277-654853009D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3EA9BF5-F869-6A81-DB0F-3B05B6571C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52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C0CD-AF7B-7A83-8391-2561E98B25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D5E900B-7556-8FB9-7B5B-2CB53630435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76CEB-B8DA-0F5D-D86A-1C1FC3CBDC8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AFBEE38-92BE-4F85-3396-9D5A6DF2DC8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5ED7FB6-1DDC-FC7A-9EC3-37C5CD71DB0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3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1B73-8B9D-85D8-ABD5-D61D505726E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DA6EEE-6040-262B-91A4-3AC49009FD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DBBA7C-91E3-07BF-1EEF-10406BDD6B7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9749634-3C1A-C6EA-F0BE-BAEC8DE4213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F669276-EA72-1DDD-C0AC-9B32F45AFB8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245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6875-C273-7A11-477E-90CD52B171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8703E01-182E-74F4-2C02-A5870748C71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217EF8-9664-07E9-16DB-66CEC6311F8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C7DC34-10D5-1A07-1875-51593E1AFF6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8930F91-D178-62B9-1A3A-A8539D767B1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FE989AD-DCC4-CCEF-566D-66D2ADD920A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891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429F-7EB6-195C-8A10-9C8F107E4D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8518E31-F197-A179-BD8C-C35C15D2B3F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8B22EB-468E-A45D-E278-5304745C8C4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F075FC-5CB1-5712-A6B3-49B92C04BCA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9535F5-4760-C8C9-DBE1-2662335CA08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292FF2-992F-C969-FA2E-65821B4E414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24E4F986-160E-C25A-30BB-CDB4C3BDEEE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7D75BE52-0322-4A44-2519-766F5CBF56A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509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CD6D-8D31-19DA-2363-680569E082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C556E5-5BC8-4E41-23BC-8D71967ABA1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D2C2F4F8-0B4E-FC62-3051-4E24628F86D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0E8A798-7783-1A00-1F8B-C302D76FC03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233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24982B-4D9F-2496-6782-7809D38C724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018C6B31-AEFE-4E95-070E-F73E5BD5D71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DC53717-93E6-13F4-6A63-6A4707C5B3D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410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650D-3D09-BB12-AA06-3A0A431DF7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6BCBA8-E438-9BA7-6F63-E0EE95D6A5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757B36-87D2-F4A8-8467-5F812F13D7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BC6CEF-BECD-AD87-D457-DE0F2B6044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61B0FC1-7BEB-B29E-C1E3-1CDFE69108B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EB86592-8DF1-2428-4AE6-D329AC80F17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75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2026/4/29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362795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5503-EF1C-448A-03C8-066BEC92F2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18BD47-FD83-009C-203A-C81CC539FC0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76ADD0-18C9-5AD4-EAAA-83705EFF2C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190F01-EE75-57A3-4DCD-367728A58EE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289088D-3C65-0A17-AE39-94C4234B03D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2B2F69A-5A9E-6BFE-B568-21359FE5503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317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1DD1-B136-1283-2C42-6C841E8BC9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C15C2-B51F-1F96-CD77-F1299B238AF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D9931-1C0F-4C23-10E1-1FA28E476C1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97F7FB0-D6D5-5D15-EAD2-AB7C64A5245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1E300D-890F-9810-79EE-6D72C06FA1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745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C6BB6F-7B5A-947D-026B-A291184CD5B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D3FD35-63AB-5334-DD97-C7AE863A673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2C3C0-03BB-6719-D607-A5622C9AA2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61FA272-BC04-0C5A-2E20-5878F3FE63C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B9831A4-EA99-F63D-6536-4EA7F4CE47C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754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8C5C-E83B-AAD8-F56E-9AF7E2F6C6F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D048A2-E967-2334-60E2-B53AB20575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4F3B54-D313-E04E-7061-8C81CD802B7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233CAF-45FA-86CE-5277-654853009D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3EA9BF5-F869-6A81-DB0F-3B05B6571C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72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C0CD-AF7B-7A83-8391-2561E98B25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D5E900B-7556-8FB9-7B5B-2CB53630435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76CEB-B8DA-0F5D-D86A-1C1FC3CBDC8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AFBEE38-92BE-4F85-3396-9D5A6DF2DC8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5ED7FB6-1DDC-FC7A-9EC3-37C5CD71DB0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201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1B73-8B9D-85D8-ABD5-D61D505726E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DA6EEE-6040-262B-91A4-3AC49009FD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DBBA7C-91E3-07BF-1EEF-10406BDD6B7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9749634-3C1A-C6EA-F0BE-BAEC8DE4213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F669276-EA72-1DDD-C0AC-9B32F45AFB8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043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6875-C273-7A11-477E-90CD52B171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8703E01-182E-74F4-2C02-A5870748C71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217EF8-9664-07E9-16DB-66CEC6311F8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C7DC34-10D5-1A07-1875-51593E1AFF6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8930F91-D178-62B9-1A3A-A8539D767B1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FE989AD-DCC4-CCEF-566D-66D2ADD920A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900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429F-7EB6-195C-8A10-9C8F107E4D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8518E31-F197-A179-BD8C-C35C15D2B3F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8B22EB-468E-A45D-E278-5304745C8C4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F075FC-5CB1-5712-A6B3-49B92C04BCA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9535F5-4760-C8C9-DBE1-2662335CA08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292FF2-992F-C969-FA2E-65821B4E414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24E4F986-160E-C25A-30BB-CDB4C3BDEEE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7D75BE52-0322-4A44-2519-766F5CBF56A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4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CD6D-8D31-19DA-2363-680569E082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C556E5-5BC8-4E41-23BC-8D71967ABA1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D2C2F4F8-0B4E-FC62-3051-4E24628F86D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0E8A798-7783-1A00-1F8B-C302D76FC03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618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24982B-4D9F-2496-6782-7809D38C724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018C6B31-AEFE-4E95-070E-F73E5BD5D71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DC53717-93E6-13F4-6A63-6A4707C5B3D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06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2026/4/29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201951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650D-3D09-BB12-AA06-3A0A431DF7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6BCBA8-E438-9BA7-6F63-E0EE95D6A5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757B36-87D2-F4A8-8467-5F812F13D7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BC6CEF-BECD-AD87-D457-DE0F2B6044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61B0FC1-7BEB-B29E-C1E3-1CDFE69108B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EB86592-8DF1-2428-4AE6-D329AC80F17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823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5503-EF1C-448A-03C8-066BEC92F2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18BD47-FD83-009C-203A-C81CC539FC0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76ADD0-18C9-5AD4-EAAA-83705EFF2C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190F01-EE75-57A3-4DCD-367728A58EE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289088D-3C65-0A17-AE39-94C4234B03D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2B2F69A-5A9E-6BFE-B568-21359FE5503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92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1DD1-B136-1283-2C42-6C841E8BC9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C15C2-B51F-1F96-CD77-F1299B238AF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D9931-1C0F-4C23-10E1-1FA28E476C1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97F7FB0-D6D5-5D15-EAD2-AB7C64A5245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1E300D-890F-9810-79EE-6D72C06FA1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802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C6BB6F-7B5A-947D-026B-A291184CD5B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D3FD35-63AB-5334-DD97-C7AE863A673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2C3C0-03BB-6719-D607-A5622C9AA2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D854F-D7AF-4A29-9414-CFD0E3B602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61FA272-BC04-0C5A-2E20-5878F3FE63C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B9831A4-EA99-F63D-6536-4EA7F4CE47C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B35EC-8ECC-49DD-9AE8-F0FF5174F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29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2026/4/29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218377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2026/4/29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87007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2026/4/29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73478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2026/4/29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355506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2026/4/29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303731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2026/4/29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199186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81A5F1C-07EB-9909-2C58-E2636CF969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08923" y="0"/>
            <a:ext cx="1609013" cy="1609013"/>
          </a:xfrm>
          <a:prstGeom prst="rect">
            <a:avLst/>
          </a:prstGeom>
        </p:spPr>
      </p:pic>
    </p:spTree>
    <p:extLst>
      <p:ext uri="{BB962C8B-B14F-4D97-AF65-F5344CB8AC3E}">
        <p14:creationId xmlns:p14="http://schemas.microsoft.com/office/powerpoint/2010/main" val="3376861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049057D-0809-FFFA-FAE7-1E821BE5CD9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8923" y="0"/>
            <a:ext cx="1609013" cy="1609013"/>
          </a:xfrm>
          <a:prstGeom prst="rect">
            <a:avLst/>
          </a:prstGeom>
        </p:spPr>
      </p:pic>
    </p:spTree>
    <p:extLst>
      <p:ext uri="{BB962C8B-B14F-4D97-AF65-F5344CB8AC3E}">
        <p14:creationId xmlns:p14="http://schemas.microsoft.com/office/powerpoint/2010/main" val="1580294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7159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suckhoedoisong.vn/"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80" y="548782"/>
            <a:ext cx="11133438" cy="5760436"/>
          </a:xfrm>
          <a:prstGeom prst="rect">
            <a:avLst/>
          </a:prstGeom>
        </p:spPr>
      </p:pic>
      <p:pic>
        <p:nvPicPr>
          <p:cNvPr id="8"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40" y="224460"/>
            <a:ext cx="11662718" cy="640907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282" y="1805650"/>
            <a:ext cx="12097543" cy="2659338"/>
          </a:xfrm>
          <a:prstGeom prst="rect">
            <a:avLst/>
          </a:prstGeom>
        </p:spPr>
      </p:pic>
    </p:spTree>
    <p:extLst>
      <p:ext uri="{BB962C8B-B14F-4D97-AF65-F5344CB8AC3E}">
        <p14:creationId xmlns:p14="http://schemas.microsoft.com/office/powerpoint/2010/main" val="7089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Rounded Rectangle 9"/>
          <p:cNvSpPr/>
          <p:nvPr/>
        </p:nvSpPr>
        <p:spPr>
          <a:xfrm>
            <a:off x="185195" y="612962"/>
            <a:ext cx="11722325" cy="6082477"/>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bg1"/>
          </a:solidFill>
          <a:ln w="57150">
            <a:solidFill>
              <a:schemeClr val="tx1">
                <a:lumMod val="85000"/>
                <a:lumOff val="1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Terminator 3"/>
          <p:cNvSpPr/>
          <p:nvPr/>
        </p:nvSpPr>
        <p:spPr>
          <a:xfrm>
            <a:off x="1051270" y="244688"/>
            <a:ext cx="1803690" cy="832272"/>
          </a:xfrm>
          <a:prstGeom prst="flowChartTerminator">
            <a:avLst/>
          </a:prstGeom>
          <a:solidFill>
            <a:srgbClr val="FF7E0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9Slide07 IcielAltus Serif" panose="02000000000000000000" pitchFamily="2" charset="0"/>
              </a:rPr>
              <a:t>  </a:t>
            </a:r>
            <a:r>
              <a:rPr lang="en-US" sz="4400" dirty="0" err="1">
                <a:solidFill>
                  <a:schemeClr val="tx1"/>
                </a:solidFill>
                <a:latin typeface="#9Slide07 IcielAltus Serif" panose="02000000000000000000" pitchFamily="2" charset="0"/>
              </a:rPr>
              <a:t>Bài</a:t>
            </a:r>
            <a:r>
              <a:rPr lang="en-US" sz="4400" dirty="0">
                <a:solidFill>
                  <a:schemeClr val="tx1"/>
                </a:solidFill>
                <a:latin typeface="#9Slide07 IcielAltus Serif" panose="02000000000000000000" pitchFamily="2" charset="0"/>
              </a:rPr>
              <a:t> 2</a:t>
            </a:r>
          </a:p>
        </p:txBody>
      </p:sp>
      <p:sp>
        <p:nvSpPr>
          <p:cNvPr id="22" name="TextBox 21"/>
          <p:cNvSpPr txBox="1"/>
          <p:nvPr/>
        </p:nvSpPr>
        <p:spPr>
          <a:xfrm>
            <a:off x="426720" y="1074858"/>
            <a:ext cx="11217859" cy="1569660"/>
          </a:xfrm>
          <a:prstGeom prst="rect">
            <a:avLst/>
          </a:prstGeom>
          <a:noFill/>
        </p:spPr>
        <p:txBody>
          <a:bodyPr wrap="square" rtlCol="0">
            <a:spAutoFit/>
          </a:bodyPr>
          <a:lstStyle/>
          <a:p>
            <a:pPr algn="just"/>
            <a:r>
              <a:rPr lang="vi-VN" sz="3200" b="1" dirty="0">
                <a:solidFill>
                  <a:srgbClr val="002060"/>
                </a:solidFill>
                <a:latin typeface="Cambria" panose="02040503050406030204" pitchFamily="18" charset="0"/>
                <a:ea typeface="Cambria" panose="02040503050406030204" pitchFamily="18" charset="0"/>
              </a:rPr>
              <a:t>Một đội đồng diễn thể dục gồm 300 người, trong đó có 40% mặc áo đỏ, 25% mặc áo vàng, số còn lại mặc áo xanh. Hỏi trong đội đồng diễn đó có bao nhiêu người mặc áo xanh ?</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16667" y1="66667" x2="16667" y2="66667"/>
                        <a14:foregroundMark x1="68519" y1="84848" x2="68519" y2="84848"/>
                      </a14:backgroundRemoval>
                    </a14:imgEffect>
                  </a14:imgLayer>
                </a14:imgProps>
              </a:ext>
            </a:extLst>
          </a:blip>
          <a:stretch>
            <a:fillRect/>
          </a:stretch>
        </p:blipFill>
        <p:spPr>
          <a:xfrm>
            <a:off x="-286460" y="-344602"/>
            <a:ext cx="1759610" cy="1799492"/>
          </a:xfrm>
          <a:prstGeom prst="rect">
            <a:avLst/>
          </a:prstGeom>
        </p:spPr>
      </p:pic>
      <p:cxnSp>
        <p:nvCxnSpPr>
          <p:cNvPr id="3" name="Straight Connector 2">
            <a:extLst>
              <a:ext uri="{FF2B5EF4-FFF2-40B4-BE49-F238E27FC236}">
                <a16:creationId xmlns:a16="http://schemas.microsoft.com/office/drawing/2014/main" id="{7A2A123B-7695-DCA7-289B-8A53A9DF4EAD}"/>
              </a:ext>
            </a:extLst>
          </p:cNvPr>
          <p:cNvCxnSpPr/>
          <p:nvPr/>
        </p:nvCxnSpPr>
        <p:spPr>
          <a:xfrm>
            <a:off x="6055360" y="2865120"/>
            <a:ext cx="0" cy="316992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FEF6F91-5577-6D8D-AC8A-3D21F3AD014F}"/>
              </a:ext>
            </a:extLst>
          </p:cNvPr>
          <p:cNvSpPr txBox="1"/>
          <p:nvPr/>
        </p:nvSpPr>
        <p:spPr>
          <a:xfrm>
            <a:off x="640080" y="2559387"/>
            <a:ext cx="5293360" cy="3865161"/>
          </a:xfrm>
          <a:prstGeom prst="rect">
            <a:avLst/>
          </a:prstGeom>
          <a:noFill/>
        </p:spPr>
        <p:txBody>
          <a:bodyPr wrap="square" rtlCol="0">
            <a:spAutoFit/>
          </a:bodyPr>
          <a:lstStyle/>
          <a:p>
            <a:pPr marL="0" marR="0" algn="just">
              <a:spcBef>
                <a:spcPts val="0"/>
              </a:spcBef>
              <a:spcAft>
                <a:spcPts val="0"/>
              </a:spcAft>
            </a:pPr>
            <a:r>
              <a:rPr lang="en-US" sz="2400" b="1" dirty="0" err="1">
                <a:solidFill>
                  <a:srgbClr val="FF0000"/>
                </a:solidFill>
                <a:effectLst/>
                <a:latin typeface="Cambria" panose="02040503050406030204" pitchFamily="18" charset="0"/>
                <a:ea typeface="Cambria" panose="02040503050406030204" pitchFamily="18" charset="0"/>
              </a:rPr>
              <a:t>Cách</a:t>
            </a:r>
            <a:r>
              <a:rPr lang="en-US" sz="2400" b="1" dirty="0">
                <a:solidFill>
                  <a:srgbClr val="FF0000"/>
                </a:solidFill>
                <a:effectLst/>
                <a:latin typeface="Cambria" panose="02040503050406030204" pitchFamily="18" charset="0"/>
                <a:ea typeface="Cambria" panose="02040503050406030204" pitchFamily="18" charset="0"/>
              </a:rPr>
              <a:t> 1:</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mặc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áo</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đỏ</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x 40) : 100 = 120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mặc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áo</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vàng</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x 25) : 100 = 75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mặc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áo</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xanh</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300 - 120 - 75 = 105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i="1" dirty="0" err="1">
                <a:solidFill>
                  <a:srgbClr val="FF0000"/>
                </a:solidFill>
                <a:effectLst/>
                <a:latin typeface="Cambria" panose="02040503050406030204" pitchFamily="18" charset="0"/>
                <a:ea typeface="Cambria" panose="02040503050406030204" pitchFamily="18" charset="0"/>
              </a:rPr>
              <a:t>Đáp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số</a:t>
            </a:r>
            <a:r>
              <a:rPr lang="en-US" sz="2400" b="1" i="1" dirty="0">
                <a:solidFill>
                  <a:srgbClr val="FF0000"/>
                </a:solidFill>
                <a:effectLst/>
                <a:latin typeface="Cambria" panose="02040503050406030204" pitchFamily="18" charset="0"/>
                <a:ea typeface="Cambria" panose="02040503050406030204" pitchFamily="18" charset="0"/>
              </a:rPr>
              <a:t>:</a:t>
            </a:r>
            <a:r>
              <a:rPr lang="en-US" sz="2400" b="1" dirty="0">
                <a:solidFill>
                  <a:srgbClr val="FF0000"/>
                </a:solidFill>
                <a:effectLst/>
                <a:latin typeface="Cambria" panose="02040503050406030204" pitchFamily="18" charset="0"/>
                <a:ea typeface="Cambria" panose="02040503050406030204" pitchFamily="18" charset="0"/>
              </a:rPr>
              <a:t> 105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endParaRPr lang="en-US" sz="2400" b="1"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4F89FACD-70A0-3F7A-F2C5-49EDAE2A1EFC}"/>
              </a:ext>
            </a:extLst>
          </p:cNvPr>
          <p:cNvSpPr txBox="1"/>
          <p:nvPr/>
        </p:nvSpPr>
        <p:spPr>
          <a:xfrm>
            <a:off x="6197600" y="3006427"/>
            <a:ext cx="5293360" cy="2677656"/>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Cách 2:</a:t>
            </a:r>
          </a:p>
          <a:p>
            <a:pPr algn="ctr"/>
            <a:r>
              <a:rPr lang="vi-VN" sz="2400" b="1" dirty="0">
                <a:solidFill>
                  <a:srgbClr val="FF0000"/>
                </a:solidFill>
                <a:latin typeface="Cambria" panose="02040503050406030204" pitchFamily="18" charset="0"/>
                <a:ea typeface="Cambria" panose="02040503050406030204" pitchFamily="18" charset="0"/>
              </a:rPr>
              <a:t>Nếu coi 300 người chiếm 100% thì số phần trăm người mặc áo xanh là: </a:t>
            </a:r>
          </a:p>
          <a:p>
            <a:pPr algn="ctr"/>
            <a:r>
              <a:rPr lang="vi-VN" sz="2400" b="1" dirty="0">
                <a:solidFill>
                  <a:srgbClr val="FF0000"/>
                </a:solidFill>
                <a:latin typeface="Cambria" panose="02040503050406030204" pitchFamily="18" charset="0"/>
                <a:ea typeface="Cambria" panose="02040503050406030204" pitchFamily="18" charset="0"/>
              </a:rPr>
              <a:t>100 – ( 40 + 25 ) = 35 (%)</a:t>
            </a:r>
          </a:p>
          <a:p>
            <a:pPr algn="ctr"/>
            <a:r>
              <a:rPr lang="vi-VN" sz="2400" b="1" dirty="0">
                <a:solidFill>
                  <a:srgbClr val="FF0000"/>
                </a:solidFill>
                <a:latin typeface="Cambria" panose="02040503050406030204" pitchFamily="18" charset="0"/>
                <a:ea typeface="Cambria" panose="02040503050406030204" pitchFamily="18" charset="0"/>
              </a:rPr>
              <a:t>Số người mặc áo xanh là:</a:t>
            </a:r>
          </a:p>
          <a:p>
            <a:pPr algn="ctr"/>
            <a:r>
              <a:rPr lang="vi-VN" sz="2400" b="1" dirty="0">
                <a:solidFill>
                  <a:srgbClr val="FF0000"/>
                </a:solidFill>
                <a:latin typeface="Cambria" panose="02040503050406030204" pitchFamily="18" charset="0"/>
                <a:ea typeface="Cambria" panose="02040503050406030204" pitchFamily="18" charset="0"/>
              </a:rPr>
              <a:t>(300 x 35) : 100 = 105 ( người)</a:t>
            </a:r>
          </a:p>
          <a:p>
            <a:pPr algn="ctr"/>
            <a:r>
              <a:rPr lang="vi-VN" sz="2400" b="1" dirty="0">
                <a:solidFill>
                  <a:srgbClr val="FF0000"/>
                </a:solidFill>
                <a:latin typeface="Cambria" panose="02040503050406030204" pitchFamily="18" charset="0"/>
                <a:ea typeface="Cambria" panose="02040503050406030204" pitchFamily="18" charset="0"/>
              </a:rPr>
              <a:t>Đáp số: 105 người.</a:t>
            </a:r>
          </a:p>
        </p:txBody>
      </p:sp>
    </p:spTree>
    <p:extLst>
      <p:ext uri="{BB962C8B-B14F-4D97-AF65-F5344CB8AC3E}">
        <p14:creationId xmlns:p14="http://schemas.microsoft.com/office/powerpoint/2010/main" val="14341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900" decel="100000" fill="hold"/>
                                        <p:tgtEl>
                                          <p:spTgt spid="2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 grpId="0" animBg="1"/>
      <p:bldP spid="22" grpId="0"/>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ounded Rectangle 9"/>
          <p:cNvSpPr/>
          <p:nvPr/>
        </p:nvSpPr>
        <p:spPr>
          <a:xfrm>
            <a:off x="185194" y="289865"/>
            <a:ext cx="11722325" cy="6460436"/>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accent4">
              <a:lumMod val="20000"/>
              <a:lumOff val="80000"/>
            </a:schemeClr>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Terminator 3"/>
          <p:cNvSpPr/>
          <p:nvPr/>
        </p:nvSpPr>
        <p:spPr>
          <a:xfrm>
            <a:off x="481423" y="230662"/>
            <a:ext cx="2337548" cy="741400"/>
          </a:xfrm>
          <a:prstGeom prst="flowChartTerminator">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9Slide07 IcielAltus Serif" panose="02000000000000000000" pitchFamily="2" charset="0"/>
              </a:rPr>
              <a:t>  </a:t>
            </a:r>
            <a:r>
              <a:rPr lang="en-US" sz="6000" dirty="0" err="1">
                <a:solidFill>
                  <a:schemeClr val="bg1"/>
                </a:solidFill>
                <a:latin typeface="#9Slide07 IcielAltus Serif" panose="02000000000000000000" pitchFamily="2" charset="0"/>
              </a:rPr>
              <a:t>Bài</a:t>
            </a:r>
            <a:r>
              <a:rPr lang="en-US" sz="6000" dirty="0">
                <a:solidFill>
                  <a:schemeClr val="bg1"/>
                </a:solidFill>
                <a:latin typeface="#9Slide07 IcielAltus Serif" panose="02000000000000000000" pitchFamily="2" charset="0"/>
              </a:rPr>
              <a:t> 3</a:t>
            </a:r>
          </a:p>
        </p:txBody>
      </p:sp>
      <p:sp>
        <p:nvSpPr>
          <p:cNvPr id="54" name="TextBox 53"/>
          <p:cNvSpPr txBox="1"/>
          <p:nvPr/>
        </p:nvSpPr>
        <p:spPr>
          <a:xfrm>
            <a:off x="2804160" y="414700"/>
            <a:ext cx="9001760" cy="2554545"/>
          </a:xfrm>
          <a:prstGeom prst="rect">
            <a:avLst/>
          </a:prstGeom>
          <a:noFill/>
        </p:spPr>
        <p:txBody>
          <a:bodyPr wrap="square" rtlCol="0">
            <a:spAutoFit/>
          </a:bodyPr>
          <a:lstStyle/>
          <a:p>
            <a:pPr algn="just"/>
            <a:r>
              <a:rPr lang="vi-VN" sz="3200" b="1" dirty="0">
                <a:solidFill>
                  <a:srgbClr val="002060"/>
                </a:solidFill>
                <a:latin typeface="Cambria" panose="02040503050406030204" pitchFamily="18" charset="0"/>
                <a:ea typeface="Cambria" panose="02040503050406030204" pitchFamily="18" charset="0"/>
              </a:rPr>
              <a:t>Lãi suất tiết kiệm ở một ngân hàng là 7,4% một năm. Một người gửi tiết kiệm 35 000 000 đồng. Hỏi sau một năm:</a:t>
            </a:r>
          </a:p>
          <a:p>
            <a:pPr algn="just"/>
            <a:r>
              <a:rPr lang="vi-VN" sz="3200" dirty="0">
                <a:solidFill>
                  <a:srgbClr val="002060"/>
                </a:solidFill>
                <a:latin typeface="Cambria" panose="02040503050406030204" pitchFamily="18" charset="0"/>
                <a:ea typeface="Cambria" panose="02040503050406030204" pitchFamily="18" charset="0"/>
              </a:rPr>
              <a:t>a) Số tiền lãi là bao nhiêu? </a:t>
            </a:r>
          </a:p>
          <a:p>
            <a:pPr algn="just"/>
            <a:r>
              <a:rPr lang="vi-VN" sz="3200" dirty="0">
                <a:solidFill>
                  <a:srgbClr val="002060"/>
                </a:solidFill>
                <a:latin typeface="Cambria" panose="02040503050406030204" pitchFamily="18" charset="0"/>
                <a:ea typeface="Cambria" panose="02040503050406030204" pitchFamily="18" charset="0"/>
              </a:rPr>
              <a:t>b) Tổng số tiền gửi và tiền lãi là bao nhiêu?</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9551" b="100000" l="0" r="90000"/>
                    </a14:imgEffect>
                  </a14:imgLayer>
                </a14:imgProps>
              </a:ext>
            </a:extLst>
          </a:blip>
          <a:stretch>
            <a:fillRect/>
          </a:stretch>
        </p:blipFill>
        <p:spPr>
          <a:xfrm>
            <a:off x="79888" y="-176924"/>
            <a:ext cx="1143099" cy="1356478"/>
          </a:xfrm>
          <a:prstGeom prst="rect">
            <a:avLst/>
          </a:prstGeom>
        </p:spPr>
      </p:pic>
      <p:sp>
        <p:nvSpPr>
          <p:cNvPr id="2" name="TextBox 1">
            <a:extLst>
              <a:ext uri="{FF2B5EF4-FFF2-40B4-BE49-F238E27FC236}">
                <a16:creationId xmlns:a16="http://schemas.microsoft.com/office/drawing/2014/main" id="{8F43F838-97BE-0516-DC54-56FA54E2F48E}"/>
              </a:ext>
            </a:extLst>
          </p:cNvPr>
          <p:cNvSpPr txBox="1"/>
          <p:nvPr/>
        </p:nvSpPr>
        <p:spPr>
          <a:xfrm>
            <a:off x="985520" y="2946400"/>
            <a:ext cx="10190480" cy="3493264"/>
          </a:xfrm>
          <a:prstGeom prst="rect">
            <a:avLst/>
          </a:prstGeom>
          <a:noFill/>
        </p:spPr>
        <p:txBody>
          <a:bodyPr wrap="square" rtlCol="0">
            <a:spAutoFit/>
          </a:bodyPr>
          <a:lstStyle/>
          <a:p>
            <a:pPr marL="0" marR="0" algn="ctr">
              <a:spcBef>
                <a:spcPts val="0"/>
              </a:spcBef>
              <a:spcAft>
                <a:spcPts val="500"/>
              </a:spcAft>
            </a:pPr>
            <a:r>
              <a:rPr lang="en-US" sz="2800" b="1" dirty="0" err="1">
                <a:solidFill>
                  <a:srgbClr val="FF0000"/>
                </a:solidFill>
                <a:effectLst/>
                <a:latin typeface="Cambria" panose="02040503050406030204" pitchFamily="18" charset="0"/>
                <a:ea typeface="Cambria" panose="02040503050406030204" pitchFamily="18" charset="0"/>
              </a:rPr>
              <a:t>Bài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giải</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a) Sau </a:t>
            </a:r>
            <a:r>
              <a:rPr lang="en-US" sz="2800" b="1" dirty="0" err="1">
                <a:solidFill>
                  <a:srgbClr val="FF0000"/>
                </a:solidFill>
                <a:effectLst/>
                <a:latin typeface="Cambria" panose="02040503050406030204" pitchFamily="18" charset="0"/>
                <a:ea typeface="Cambria" panose="02040503050406030204" pitchFamily="18" charset="0"/>
              </a:rPr>
              <a:t>một</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năm</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tiền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lãi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là</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(35 000 000 x 7,4) : 100 = 2 590 000 (</a:t>
            </a:r>
            <a:r>
              <a:rPr lang="en-US" sz="2800" b="1" dirty="0" err="1">
                <a:solidFill>
                  <a:srgbClr val="FF0000"/>
                </a:solidFill>
                <a:effectLst/>
                <a:latin typeface="Cambria" panose="02040503050406030204" pitchFamily="18" charset="0"/>
                <a:ea typeface="Cambria" panose="02040503050406030204" pitchFamily="18" charset="0"/>
              </a:rPr>
              <a:t>đồng</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b) </a:t>
            </a:r>
            <a:r>
              <a:rPr lang="en-US" sz="2800" b="1" dirty="0" err="1">
                <a:solidFill>
                  <a:srgbClr val="FF0000"/>
                </a:solidFill>
                <a:effectLst/>
                <a:latin typeface="Cambria" panose="02040503050406030204" pitchFamily="18" charset="0"/>
                <a:ea typeface="Cambria" panose="02040503050406030204" pitchFamily="18" charset="0"/>
              </a:rPr>
              <a:t>Tổng</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tiền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gửi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và</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tiền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lãi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là</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35 000 000 + 2 590 000 = 37 590 000 (</a:t>
            </a:r>
            <a:r>
              <a:rPr lang="en-US" sz="2800" b="1" dirty="0" err="1">
                <a:solidFill>
                  <a:srgbClr val="FF0000"/>
                </a:solidFill>
                <a:effectLst/>
                <a:latin typeface="Cambria" panose="02040503050406030204" pitchFamily="18" charset="0"/>
                <a:ea typeface="Cambria" panose="02040503050406030204" pitchFamily="18" charset="0"/>
              </a:rPr>
              <a:t>đồng</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err="1">
                <a:solidFill>
                  <a:srgbClr val="FF0000"/>
                </a:solidFill>
                <a:effectLst/>
                <a:latin typeface="Cambria" panose="02040503050406030204" pitchFamily="18" charset="0"/>
                <a:ea typeface="Cambria" panose="02040503050406030204" pitchFamily="18" charset="0"/>
              </a:rPr>
              <a:t>Đáp</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a) 2 590 000 </a:t>
            </a:r>
            <a:r>
              <a:rPr lang="en-US" sz="2800" b="1" dirty="0" err="1">
                <a:solidFill>
                  <a:srgbClr val="FF0000"/>
                </a:solidFill>
                <a:effectLst/>
                <a:latin typeface="Cambria" panose="02040503050406030204" pitchFamily="18" charset="0"/>
                <a:ea typeface="Cambria" panose="02040503050406030204" pitchFamily="18" charset="0"/>
              </a:rPr>
              <a:t>đồng</a:t>
            </a:r>
            <a:r>
              <a:rPr lang="en-US" sz="2800" b="1" dirty="0">
                <a:solidFill>
                  <a:srgbClr val="FF0000"/>
                </a:solidFill>
                <a:effectLst/>
                <a:latin typeface="Cambria" panose="02040503050406030204" pitchFamily="18" charset="0"/>
                <a:ea typeface="Cambria" panose="02040503050406030204" pitchFamily="18" charset="0"/>
              </a:rPr>
              <a:t>; </a:t>
            </a:r>
          </a:p>
          <a:p>
            <a:pPr algn="ctr"/>
            <a:r>
              <a:rPr lang="en-US" sz="2800" b="1" dirty="0">
                <a:solidFill>
                  <a:srgbClr val="FF0000"/>
                </a:solidFill>
                <a:effectLst/>
                <a:latin typeface="Cambria" panose="02040503050406030204" pitchFamily="18" charset="0"/>
                <a:ea typeface="Cambria" panose="02040503050406030204" pitchFamily="18" charset="0"/>
              </a:rPr>
              <a:t>               b) 37 590 000 </a:t>
            </a:r>
            <a:r>
              <a:rPr lang="en-US" sz="2800" b="1" dirty="0" err="1">
                <a:solidFill>
                  <a:srgbClr val="FF0000"/>
                </a:solidFill>
                <a:effectLst/>
                <a:latin typeface="Cambria" panose="02040503050406030204" pitchFamily="18" charset="0"/>
                <a:ea typeface="Cambria" panose="02040503050406030204" pitchFamily="18" charset="0"/>
              </a:rPr>
              <a:t>đồng</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50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 calcmode="lin" valueType="num">
                                      <p:cBhvr>
                                        <p:cTn id="21" dur="500" fill="hold"/>
                                        <p:tgtEl>
                                          <p:spTgt spid="54"/>
                                        </p:tgtEl>
                                        <p:attrNameLst>
                                          <p:attrName>style.rotation</p:attrName>
                                        </p:attrNameLst>
                                      </p:cBhvr>
                                      <p:tavLst>
                                        <p:tav tm="0">
                                          <p:val>
                                            <p:fltVal val="360"/>
                                          </p:val>
                                        </p:tav>
                                        <p:tav tm="100000">
                                          <p:val>
                                            <p:fltVal val="0"/>
                                          </p:val>
                                        </p:tav>
                                      </p:tavLst>
                                    </p:anim>
                                    <p:animEffect transition="in" filter="fade">
                                      <p:cBhvr>
                                        <p:cTn id="22" dur="500"/>
                                        <p:tgtEl>
                                          <p:spTgt spid="54"/>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P spid="5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80" y="548782"/>
            <a:ext cx="11133438" cy="5760436"/>
          </a:xfrm>
          <a:prstGeom prst="rect">
            <a:avLst/>
          </a:prstGeom>
        </p:spPr>
      </p:pic>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40" y="224460"/>
            <a:ext cx="11662718" cy="640907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487" y="2435310"/>
            <a:ext cx="11126782" cy="2298736"/>
          </a:xfrm>
          <a:prstGeom prst="rect">
            <a:avLst/>
          </a:prstGeom>
        </p:spPr>
      </p:pic>
      <p:pic>
        <p:nvPicPr>
          <p:cNvPr id="3" name="Picture 2">
            <a:extLst>
              <a:ext uri="{FF2B5EF4-FFF2-40B4-BE49-F238E27FC236}">
                <a16:creationId xmlns:a16="http://schemas.microsoft.com/office/drawing/2014/main" id="{94A33C28-B273-05CC-0A57-B5312F730D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8923" y="0"/>
            <a:ext cx="1609013" cy="1609013"/>
          </a:xfrm>
          <a:prstGeom prst="rect">
            <a:avLst/>
          </a:prstGeom>
        </p:spPr>
      </p:pic>
    </p:spTree>
    <p:extLst>
      <p:ext uri="{BB962C8B-B14F-4D97-AF65-F5344CB8AC3E}">
        <p14:creationId xmlns:p14="http://schemas.microsoft.com/office/powerpoint/2010/main" val="83898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a:xfrm>
            <a:off x="185195" y="612962"/>
            <a:ext cx="11722325" cy="6245037"/>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bg1"/>
          </a:solidFill>
          <a:ln w="57150">
            <a:solidFill>
              <a:schemeClr val="bg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Terminator 3"/>
          <p:cNvSpPr/>
          <p:nvPr/>
        </p:nvSpPr>
        <p:spPr>
          <a:xfrm>
            <a:off x="916118" y="457200"/>
            <a:ext cx="2337548" cy="939293"/>
          </a:xfrm>
          <a:prstGeom prst="flowChartTerminator">
            <a:avLst/>
          </a:prstGeom>
          <a:solidFill>
            <a:srgbClr val="7030A0"/>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9Slide07 IcielAltus Serif" panose="02000000000000000000" pitchFamily="2" charset="0"/>
              </a:rPr>
              <a:t>  </a:t>
            </a:r>
            <a:r>
              <a:rPr lang="en-US" sz="6000" dirty="0" err="1">
                <a:solidFill>
                  <a:schemeClr val="bg1"/>
                </a:solidFill>
                <a:latin typeface="#9Slide07 IcielAltus Serif" panose="02000000000000000000" pitchFamily="2" charset="0"/>
              </a:rPr>
              <a:t>Bài</a:t>
            </a:r>
            <a:r>
              <a:rPr lang="en-US" sz="6000" dirty="0">
                <a:solidFill>
                  <a:schemeClr val="bg1"/>
                </a:solidFill>
                <a:latin typeface="#9Slide07 IcielAltus Serif" panose="02000000000000000000" pitchFamily="2" charset="0"/>
              </a:rPr>
              <a:t> 4</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4516" b="100000" l="8784" r="100000"/>
                    </a14:imgEffect>
                  </a14:imgLayer>
                </a14:imgProps>
              </a:ext>
            </a:extLst>
          </a:blip>
          <a:stretch>
            <a:fillRect/>
          </a:stretch>
        </p:blipFill>
        <p:spPr>
          <a:xfrm>
            <a:off x="98954" y="26389"/>
            <a:ext cx="1486330" cy="1556629"/>
          </a:xfrm>
          <a:prstGeom prst="rect">
            <a:avLst/>
          </a:prstGeom>
        </p:spPr>
      </p:pic>
      <p:sp>
        <p:nvSpPr>
          <p:cNvPr id="29" name="TextBox 28"/>
          <p:cNvSpPr txBox="1"/>
          <p:nvPr/>
        </p:nvSpPr>
        <p:spPr>
          <a:xfrm>
            <a:off x="3251200" y="779236"/>
            <a:ext cx="8636000" cy="2246769"/>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rPr>
              <a:t>Theo kế hoạch, một tổ sản xuất dệt may phải may được 850 bộ quần áo đồng phục cho năm học mới. Sau một thời gian, người ta thấy số bộ quần áo may được bằng 70% số bộ quần áo chưa may. Hỏi lúc đó, tổ sản xuất đã may được bao nhiêu bộ quần áo đồng phục? </a:t>
            </a:r>
            <a:endParaRPr lang="en-US" sz="2800" dirty="0">
              <a:solidFill>
                <a:srgbClr val="00206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920CAE8-446C-FC70-E5B2-E48651C994A8}"/>
                  </a:ext>
                </a:extLst>
              </p:cNvPr>
              <p:cNvSpPr txBox="1"/>
              <p:nvPr/>
            </p:nvSpPr>
            <p:spPr>
              <a:xfrm>
                <a:off x="2316480" y="2946400"/>
                <a:ext cx="8636000" cy="4053482"/>
              </a:xfrm>
              <a:prstGeom prst="rect">
                <a:avLst/>
              </a:prstGeom>
              <a:noFill/>
            </p:spPr>
            <p:txBody>
              <a:bodyPr wrap="square" rtlCol="0">
                <a:spAutoFit/>
              </a:bodyPr>
              <a:lstStyle/>
              <a:p>
                <a:pPr marL="0" marR="0" algn="ctr">
                  <a:spcBef>
                    <a:spcPts val="0"/>
                  </a:spcBef>
                  <a:spcAft>
                    <a:spcPts val="0"/>
                  </a:spcAft>
                </a:pPr>
                <a:r>
                  <a:rPr lang="en-US" sz="2800" b="1" i="1" dirty="0">
                    <a:solidFill>
                      <a:srgbClr val="FF0000"/>
                    </a:solidFill>
                    <a:effectLst/>
                    <a:latin typeface="Cambria" panose="02040503050406030204" pitchFamily="18" charset="0"/>
                    <a:ea typeface="Cambria" panose="02040503050406030204" pitchFamily="18" charset="0"/>
                  </a:rPr>
                  <a:t>Bài </a:t>
                </a:r>
                <a:r>
                  <a:rPr lang="en-US" sz="2800" b="1" i="1" dirty="0" err="1">
                    <a:solidFill>
                      <a:srgbClr val="FF0000"/>
                    </a:solidFill>
                    <a:effectLst/>
                    <a:latin typeface="Cambria" panose="02040503050406030204" pitchFamily="18" charset="0"/>
                    <a:ea typeface="Cambria" panose="02040503050406030204" pitchFamily="18" charset="0"/>
                  </a:rPr>
                  <a:t>giải</a:t>
                </a:r>
                <a:br>
                  <a:rPr lang="en-US" sz="2800" i="1" dirty="0">
                    <a:solidFill>
                      <a:srgbClr val="FF0000"/>
                    </a:solidFill>
                    <a:effectLst/>
                    <a:latin typeface="Cambria" panose="02040503050406030204" pitchFamily="18" charset="0"/>
                    <a:ea typeface="Cambria" panose="02040503050406030204" pitchFamily="18" charset="0"/>
                  </a:rPr>
                </a:br>
                <a:r>
                  <a:rPr lang="en-US" sz="2800" dirty="0">
                    <a:solidFill>
                      <a:srgbClr val="FF0000"/>
                    </a:solidFill>
                    <a:effectLst/>
                    <a:latin typeface="Cambria" panose="02040503050406030204" pitchFamily="18" charset="0"/>
                    <a:ea typeface="Cambria" panose="02040503050406030204" pitchFamily="18" charset="0"/>
                  </a:rPr>
                  <a:t>70% = </a:t>
                </a:r>
                <a14:m>
                  <m:oMath xmlns:m="http://schemas.openxmlformats.org/officeDocument/2006/math">
                    <m:r>
                      <a:rPr lang="en-US" sz="2800" i="1">
                        <a:solidFill>
                          <a:srgbClr val="FF0000"/>
                        </a:solidFill>
                        <a:effectLst/>
                        <a:latin typeface="Cambria Math" panose="02040503050406030204" pitchFamily="18" charset="0"/>
                        <a:ea typeface="Times New Roman" panose="02020603050405020304" pitchFamily="18" charset="0"/>
                      </a:rPr>
                      <m:t> </m:t>
                    </m:r>
                    <m:f>
                      <m:fPr>
                        <m:ctrlPr>
                          <a:rPr lang="en-US" sz="2800" i="1">
                            <a:solidFill>
                              <a:srgbClr val="FF0000"/>
                            </a:solidFill>
                            <a:effectLst/>
                            <a:latin typeface="Cambria Math" panose="02040503050406030204" pitchFamily="18" charset="0"/>
                            <a:ea typeface="Times New Roman" panose="02020603050405020304" pitchFamily="18" charset="0"/>
                          </a:rPr>
                        </m:ctrlPr>
                      </m:fPr>
                      <m:num>
                        <m:r>
                          <m:rPr>
                            <m:nor/>
                          </m:rPr>
                          <a:rPr lang="en-US" sz="2800">
                            <a:solidFill>
                              <a:srgbClr val="FF0000"/>
                            </a:solidFill>
                            <a:effectLst/>
                            <a:latin typeface="Cambria" panose="02040503050406030204" pitchFamily="18" charset="0"/>
                            <a:ea typeface="Cambria" panose="02040503050406030204" pitchFamily="18" charset="0"/>
                          </a:rPr>
                          <m:t>70</m:t>
                        </m:r>
                      </m:num>
                      <m:den>
                        <m:r>
                          <m:rPr>
                            <m:nor/>
                          </m:rPr>
                          <a:rPr lang="en-US" sz="2800">
                            <a:solidFill>
                              <a:srgbClr val="FF0000"/>
                            </a:solidFill>
                            <a:effectLst/>
                            <a:latin typeface="Cambria" panose="02040503050406030204" pitchFamily="18" charset="0"/>
                            <a:ea typeface="Cambria" panose="02040503050406030204" pitchFamily="18" charset="0"/>
                          </a:rPr>
                          <m:t>100</m:t>
                        </m:r>
                      </m:den>
                    </m:f>
                  </m:oMath>
                </a14:m>
                <a:r>
                  <a:rPr lang="en-US" sz="2800" dirty="0">
                    <a:solidFill>
                      <a:srgbClr val="FF0000"/>
                    </a:solidFill>
                    <a:effectLst/>
                    <a:latin typeface="Cambria" panose="02040503050406030204" pitchFamily="18" charset="0"/>
                    <a:ea typeface="Cambria" panose="02040503050406030204" pitchFamily="18" charset="0"/>
                  </a:rPr>
                  <a:t> = </a:t>
                </a:r>
                <a:r>
                  <a:rPr lang="en-US" sz="2800" i="1"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r>
                      <a:rPr lang="en-US" sz="2800" i="1">
                        <a:solidFill>
                          <a:srgbClr val="FF0000"/>
                        </a:solidFill>
                        <a:effectLst/>
                        <a:latin typeface="Cambria Math" panose="02040503050406030204" pitchFamily="18" charset="0"/>
                        <a:ea typeface="Times New Roman" panose="02020603050405020304" pitchFamily="18" charset="0"/>
                      </a:rPr>
                      <m:t> </m:t>
                    </m:r>
                    <m:f>
                      <m:fPr>
                        <m:ctrlPr>
                          <a:rPr lang="en-US" sz="2800" i="1">
                            <a:solidFill>
                              <a:srgbClr val="FF0000"/>
                            </a:solidFill>
                            <a:effectLst/>
                            <a:latin typeface="Cambria Math" panose="02040503050406030204" pitchFamily="18" charset="0"/>
                            <a:ea typeface="Times New Roman" panose="02020603050405020304" pitchFamily="18" charset="0"/>
                          </a:rPr>
                        </m:ctrlPr>
                      </m:fPr>
                      <m:num>
                        <m:r>
                          <a:rPr lang="en-US" sz="2800" i="1">
                            <a:solidFill>
                              <a:srgbClr val="FF0000"/>
                            </a:solidFill>
                            <a:effectLst/>
                            <a:latin typeface="Cambria Math" panose="02040503050406030204" pitchFamily="18" charset="0"/>
                            <a:ea typeface="Times New Roman" panose="02020603050405020304" pitchFamily="18" charset="0"/>
                          </a:rPr>
                          <m:t>7</m:t>
                        </m:r>
                      </m:num>
                      <m:den>
                        <m:r>
                          <m:rPr>
                            <m:nor/>
                          </m:rPr>
                          <a:rPr lang="en-US" sz="2800">
                            <a:solidFill>
                              <a:srgbClr val="FF0000"/>
                            </a:solidFill>
                            <a:effectLst/>
                            <a:latin typeface="Cambria" panose="02040503050406030204" pitchFamily="18" charset="0"/>
                            <a:ea typeface="Cambria" panose="02040503050406030204" pitchFamily="18" charset="0"/>
                          </a:rPr>
                          <m:t>10</m:t>
                        </m:r>
                      </m:den>
                    </m:f>
                  </m:oMath>
                </a14:m>
                <a:endParaRPr lang="en-US" sz="2800"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500"/>
                  </a:spcAft>
                </a:pPr>
                <a:r>
                  <a:rPr lang="en-US" sz="2800" dirty="0" err="1">
                    <a:solidFill>
                      <a:srgbClr val="FF0000"/>
                    </a:solidFill>
                    <a:effectLst/>
                    <a:latin typeface="Cambria" panose="02040503050406030204" pitchFamily="18" charset="0"/>
                    <a:ea typeface="Cambria" panose="02040503050406030204" pitchFamily="18" charset="0"/>
                  </a:rPr>
                  <a:t>Coi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chưa</a:t>
                </a:r>
                <a:r>
                  <a:rPr lang="en-US" sz="2800" dirty="0">
                    <a:solidFill>
                      <a:srgbClr val="FF0000"/>
                    </a:solidFill>
                    <a:effectLst/>
                    <a:latin typeface="Cambria" panose="02040503050406030204" pitchFamily="18" charset="0"/>
                    <a:ea typeface="Cambria" panose="02040503050406030204" pitchFamily="18" charset="0"/>
                  </a:rPr>
                  <a:t> may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 10 </a:t>
                </a:r>
                <a:r>
                  <a:rPr lang="en-US" sz="2800" dirty="0" err="1">
                    <a:solidFill>
                      <a:srgbClr val="FF0000"/>
                    </a:solidFill>
                    <a:effectLst/>
                    <a:latin typeface="Cambria" panose="02040503050406030204" pitchFamily="18" charset="0"/>
                    <a:ea typeface="Cambria" panose="02040503050406030204" pitchFamily="18" charset="0"/>
                  </a:rPr>
                  <a:t>phần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thì</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may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 7 </a:t>
                </a:r>
                <a:r>
                  <a:rPr lang="en-US" sz="2800" dirty="0" err="1">
                    <a:solidFill>
                      <a:srgbClr val="FF0000"/>
                    </a:solidFill>
                    <a:effectLst/>
                    <a:latin typeface="Cambria" panose="02040503050406030204" pitchFamily="18" charset="0"/>
                    <a:ea typeface="Cambria" panose="02040503050406030204" pitchFamily="18" charset="0"/>
                  </a:rPr>
                  <a:t>phần</a:t>
                </a:r>
                <a:r>
                  <a:rPr lang="en-US" sz="2800" dirty="0">
                    <a:solidFill>
                      <a:srgbClr val="FF0000"/>
                    </a:solidFill>
                    <a:effectLst/>
                    <a:latin typeface="Cambria" panose="02040503050406030204" pitchFamily="18" charset="0"/>
                    <a:ea typeface="Cambria" panose="02040503050406030204" pitchFamily="18" charset="0"/>
                  </a:rPr>
                  <a:t>. Ta </a:t>
                </a:r>
                <a:r>
                  <a:rPr lang="en-US" sz="2800" dirty="0" err="1">
                    <a:solidFill>
                      <a:srgbClr val="FF0000"/>
                    </a:solidFill>
                    <a:effectLst/>
                    <a:latin typeface="Cambria" panose="02040503050406030204" pitchFamily="18" charset="0"/>
                    <a:ea typeface="Cambria" panose="02040503050406030204" pitchFamily="18" charset="0"/>
                  </a:rPr>
                  <a:t>có</a:t>
                </a:r>
                <a:r>
                  <a:rPr lang="en-US" sz="2800"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may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dirty="0">
                    <a:solidFill>
                      <a:srgbClr val="FF0000"/>
                    </a:solidFill>
                    <a:effectLst/>
                    <a:latin typeface="Cambria" panose="02040503050406030204" pitchFamily="18" charset="0"/>
                    <a:ea typeface="Cambria" panose="02040503050406030204" pitchFamily="18" charset="0"/>
                  </a:rPr>
                  <a:t>850 : (7 + 10) x 7 = 350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a:t>
                </a:r>
              </a:p>
              <a:p>
                <a:pPr marL="0" marR="0" algn="r">
                  <a:spcBef>
                    <a:spcPts val="0"/>
                  </a:spcBef>
                  <a:spcAft>
                    <a:spcPts val="500"/>
                  </a:spcAft>
                </a:pPr>
                <a:r>
                  <a:rPr lang="en-US" sz="2800" i="1" dirty="0" err="1">
                    <a:solidFill>
                      <a:srgbClr val="FF0000"/>
                    </a:solidFill>
                    <a:effectLst/>
                    <a:latin typeface="Cambria" panose="02040503050406030204" pitchFamily="18" charset="0"/>
                    <a:ea typeface="Cambria" panose="02040503050406030204" pitchFamily="18" charset="0"/>
                  </a:rPr>
                  <a:t>Đáp</a:t>
                </a:r>
                <a:r>
                  <a:rPr lang="en-US" sz="2800" i="1" dirty="0">
                    <a:solidFill>
                      <a:srgbClr val="FF0000"/>
                    </a:solidFill>
                    <a:effectLst/>
                    <a:latin typeface="Cambria" panose="02040503050406030204" pitchFamily="18" charset="0"/>
                    <a:ea typeface="Cambria" panose="02040503050406030204" pitchFamily="18" charset="0"/>
                  </a:rPr>
                  <a:t> </a:t>
                </a:r>
                <a:r>
                  <a:rPr lang="en-US" sz="2800" i="1" dirty="0" err="1">
                    <a:solidFill>
                      <a:srgbClr val="FF0000"/>
                    </a:solidFill>
                    <a:effectLst/>
                    <a:latin typeface="Cambria" panose="02040503050406030204" pitchFamily="18" charset="0"/>
                    <a:ea typeface="Cambria" panose="02040503050406030204" pitchFamily="18" charset="0"/>
                  </a:rPr>
                  <a:t>số</a:t>
                </a:r>
                <a:r>
                  <a:rPr lang="en-US" sz="2800" i="1" dirty="0">
                    <a:solidFill>
                      <a:srgbClr val="FF0000"/>
                    </a:solidFill>
                    <a:effectLst/>
                    <a:latin typeface="Cambria" panose="02040503050406030204" pitchFamily="18" charset="0"/>
                    <a:ea typeface="Cambria" panose="02040503050406030204" pitchFamily="18" charset="0"/>
                  </a:rPr>
                  <a:t>:</a:t>
                </a:r>
                <a:r>
                  <a:rPr lang="en-US" sz="2800" dirty="0">
                    <a:solidFill>
                      <a:srgbClr val="FF0000"/>
                    </a:solidFill>
                    <a:effectLst/>
                    <a:latin typeface="Cambria" panose="02040503050406030204" pitchFamily="18" charset="0"/>
                    <a:ea typeface="Cambria" panose="02040503050406030204" pitchFamily="18" charset="0"/>
                  </a:rPr>
                  <a:t> 350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a:t>
                </a:r>
              </a:p>
              <a:p>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3920CAE8-446C-FC70-E5B2-E48651C994A8}"/>
                  </a:ext>
                </a:extLst>
              </p:cNvPr>
              <p:cNvSpPr txBox="1">
                <a:spLocks noRot="1" noChangeAspect="1" noMove="1" noResize="1" noEditPoints="1" noAdjustHandles="1" noChangeArrowheads="1" noChangeShapeType="1" noTextEdit="1"/>
              </p:cNvSpPr>
              <p:nvPr/>
            </p:nvSpPr>
            <p:spPr>
              <a:xfrm>
                <a:off x="2316480" y="2946400"/>
                <a:ext cx="8636000" cy="4053482"/>
              </a:xfrm>
              <a:prstGeom prst="rect">
                <a:avLst/>
              </a:prstGeom>
              <a:blipFill>
                <a:blip r:embed="rId6"/>
                <a:stretch>
                  <a:fillRect t="-1504" r="-1341"/>
                </a:stretch>
              </a:blipFill>
            </p:spPr>
            <p:txBody>
              <a:bodyPr/>
              <a:lstStyle/>
              <a:p>
                <a:r>
                  <a:rPr lang="en-US">
                    <a:noFill/>
                  </a:rPr>
                  <a:t> </a:t>
                </a:r>
              </a:p>
            </p:txBody>
          </p:sp>
        </mc:Fallback>
      </mc:AlternateContent>
    </p:spTree>
    <p:extLst>
      <p:ext uri="{BB962C8B-B14F-4D97-AF65-F5344CB8AC3E}">
        <p14:creationId xmlns:p14="http://schemas.microsoft.com/office/powerpoint/2010/main" val="400854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1"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strips(down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29" grpId="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29" y="-297"/>
            <a:ext cx="12193057" cy="6858594"/>
          </a:xfrm>
          <a:prstGeom prst="rect">
            <a:avLst/>
          </a:prstGeom>
        </p:spPr>
      </p:pic>
      <p:pic>
        <p:nvPicPr>
          <p:cNvPr id="2" name="Picture 1"/>
          <p:cNvPicPr>
            <a:picLocks noChangeAspect="1"/>
          </p:cNvPicPr>
          <p:nvPr/>
        </p:nvPicPr>
        <p:blipFill>
          <a:blip r:embed="rId4"/>
          <a:stretch>
            <a:fillRect/>
          </a:stretch>
        </p:blipFill>
        <p:spPr>
          <a:xfrm>
            <a:off x="2038899" y="0"/>
            <a:ext cx="8644877" cy="5175953"/>
          </a:xfrm>
          <a:prstGeom prst="rect">
            <a:avLst/>
          </a:prstGeom>
        </p:spPr>
      </p:pic>
    </p:spTree>
    <p:extLst>
      <p:ext uri="{BB962C8B-B14F-4D97-AF65-F5344CB8AC3E}">
        <p14:creationId xmlns:p14="http://schemas.microsoft.com/office/powerpoint/2010/main" val="4015517231"/>
      </p:ext>
    </p:extLst>
  </p:cSld>
  <p:clrMapOvr>
    <a:masterClrMapping/>
  </p:clrMapOvr>
  <p:extLst mod="1">
    <p:ext uri="{E180D4A7-C9FB-4DFB-919C-405C955672EB}">
      <p14:showEvtLst xmlns:p14="http://schemas.microsoft.com/office/powerpoint/2010/main">
        <p14:playEvt time="0" objId="12"/>
      </p14:showEvtLst>
    </p:ext>
  </p:extLs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33283B-5BD5-631F-71FA-5A5D0745BC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775" t="3297" r="12476" b="17348"/>
          <a:stretch/>
        </p:blipFill>
        <p:spPr>
          <a:xfrm>
            <a:off x="0" y="-1"/>
            <a:ext cx="12192000" cy="6858001"/>
          </a:xfrm>
          <a:prstGeom prst="rect">
            <a:avLst/>
          </a:prstGeom>
        </p:spPr>
      </p:pic>
      <p:grpSp>
        <p:nvGrpSpPr>
          <p:cNvPr id="5" name="Group 4">
            <a:extLst>
              <a:ext uri="{FF2B5EF4-FFF2-40B4-BE49-F238E27FC236}">
                <a16:creationId xmlns:a16="http://schemas.microsoft.com/office/drawing/2014/main" id="{A596AE04-B8C0-F8FD-CA2A-904B7C36F6E8}"/>
              </a:ext>
            </a:extLst>
          </p:cNvPr>
          <p:cNvGrpSpPr/>
          <p:nvPr/>
        </p:nvGrpSpPr>
        <p:grpSpPr>
          <a:xfrm>
            <a:off x="292164" y="585589"/>
            <a:ext cx="10960036" cy="1775017"/>
            <a:chOff x="6587751" y="6266904"/>
            <a:chExt cx="6936715" cy="2574941"/>
          </a:xfrm>
        </p:grpSpPr>
        <p:grpSp>
          <p:nvGrpSpPr>
            <p:cNvPr id="6" name="Group 5">
              <a:extLst>
                <a:ext uri="{FF2B5EF4-FFF2-40B4-BE49-F238E27FC236}">
                  <a16:creationId xmlns:a16="http://schemas.microsoft.com/office/drawing/2014/main" id="{4D0940E4-8177-E7FE-8940-7D56510C01FA}"/>
                </a:ext>
              </a:extLst>
            </p:cNvPr>
            <p:cNvGrpSpPr/>
            <p:nvPr/>
          </p:nvGrpSpPr>
          <p:grpSpPr>
            <a:xfrm>
              <a:off x="6587751" y="6266904"/>
              <a:ext cx="6895131" cy="2571958"/>
              <a:chOff x="6459407" y="6049061"/>
              <a:chExt cx="6895131" cy="2571958"/>
            </a:xfrm>
          </p:grpSpPr>
          <p:sp>
            <p:nvSpPr>
              <p:cNvPr id="8" name="TextBox 7">
                <a:extLst>
                  <a:ext uri="{FF2B5EF4-FFF2-40B4-BE49-F238E27FC236}">
                    <a16:creationId xmlns:a16="http://schemas.microsoft.com/office/drawing/2014/main" id="{D73B01FE-D1A6-820D-E1AB-C1844C764C12}"/>
                  </a:ext>
                </a:extLst>
              </p:cNvPr>
              <p:cNvSpPr txBox="1"/>
              <p:nvPr/>
            </p:nvSpPr>
            <p:spPr>
              <a:xfrm>
                <a:off x="6459407" y="6049061"/>
                <a:ext cx="689513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215900">
                      <a:solidFill>
                        <a:prstClr val="white"/>
                      </a:solidFill>
                    </a:ln>
                    <a:solidFill>
                      <a:prstClr val="white"/>
                    </a:solidFill>
                    <a:effectLst>
                      <a:outerShdw blurRad="50800" dist="38100" dir="8100000" algn="tr" rotWithShape="0">
                        <a:prstClr val="black">
                          <a:alpha val="40000"/>
                        </a:prstClr>
                      </a:outerShdw>
                    </a:effectLst>
                    <a:uLnTx/>
                    <a:uFillTx/>
                    <a:latin typeface="UTM Showcard" panose="02040603050506020204" pitchFamily="18" charset="0"/>
                    <a:ea typeface="思源黑体 CN"/>
                    <a:cs typeface="+mn-cs"/>
                  </a:rPr>
                  <a:t>TRỒNG CÂY CÙNG NA</a:t>
                </a:r>
                <a:endParaRPr kumimoji="0" lang="vi-VN" sz="8000" b="0" i="0" u="none" strike="noStrike" kern="1200" cap="none" spc="0" normalizeH="0" baseline="0" noProof="0" dirty="0">
                  <a:ln w="215900">
                    <a:solidFill>
                      <a:prstClr val="white"/>
                    </a:solidFill>
                  </a:ln>
                  <a:solidFill>
                    <a:prstClr val="white"/>
                  </a:solidFill>
                  <a:effectLst>
                    <a:outerShdw blurRad="50800" dist="38100" dir="8100000" algn="tr" rotWithShape="0">
                      <a:prstClr val="black">
                        <a:alpha val="40000"/>
                      </a:prstClr>
                    </a:outerShdw>
                  </a:effectLst>
                  <a:uLnTx/>
                  <a:uFillTx/>
                  <a:latin typeface="Arial" panose="020B0604020202020204" pitchFamily="34" charset="0"/>
                  <a:ea typeface="思源黑体 CN"/>
                  <a:cs typeface="+mn-cs"/>
                </a:endParaRPr>
              </a:p>
            </p:txBody>
          </p:sp>
          <p:sp>
            <p:nvSpPr>
              <p:cNvPr id="9" name="TextBox 8">
                <a:extLst>
                  <a:ext uri="{FF2B5EF4-FFF2-40B4-BE49-F238E27FC236}">
                    <a16:creationId xmlns:a16="http://schemas.microsoft.com/office/drawing/2014/main" id="{940887EA-6AB5-AE11-F488-FA066DA75A6A}"/>
                  </a:ext>
                </a:extLst>
              </p:cNvPr>
              <p:cNvSpPr txBox="1"/>
              <p:nvPr/>
            </p:nvSpPr>
            <p:spPr>
              <a:xfrm>
                <a:off x="6459407" y="6066474"/>
                <a:ext cx="689513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207921"/>
                    </a:solidFill>
                    <a:effectLst/>
                    <a:uLnTx/>
                    <a:uFillTx/>
                    <a:latin typeface="UTM Showcard" panose="02040603050506020204" pitchFamily="18" charset="0"/>
                    <a:ea typeface="思源黑体 CN"/>
                    <a:cs typeface="+mn-cs"/>
                  </a:rPr>
                  <a:t>TRỒNG CÂY CÙNG NA</a:t>
                </a:r>
                <a:endParaRPr kumimoji="0" lang="vi-VN" sz="8000" b="0" i="0" u="none" strike="noStrike" kern="1200" cap="none" spc="0" normalizeH="0" baseline="0" noProof="0" dirty="0">
                  <a:ln>
                    <a:noFill/>
                  </a:ln>
                  <a:solidFill>
                    <a:srgbClr val="207921"/>
                  </a:solidFill>
                  <a:effectLst/>
                  <a:uLnTx/>
                  <a:uFillTx/>
                  <a:latin typeface="Arial" panose="020B0604020202020204" pitchFamily="34" charset="0"/>
                  <a:ea typeface="思源黑体 CN"/>
                  <a:cs typeface="+mn-cs"/>
                </a:endParaRPr>
              </a:p>
            </p:txBody>
          </p:sp>
        </p:grpSp>
        <p:sp>
          <p:nvSpPr>
            <p:cNvPr id="7" name="TextBox 6">
              <a:extLst>
                <a:ext uri="{FF2B5EF4-FFF2-40B4-BE49-F238E27FC236}">
                  <a16:creationId xmlns:a16="http://schemas.microsoft.com/office/drawing/2014/main" id="{EDAF8B72-DFEE-DC12-2D21-9D667B8B82B7}"/>
                </a:ext>
              </a:extLst>
            </p:cNvPr>
            <p:cNvSpPr txBox="1"/>
            <p:nvPr/>
          </p:nvSpPr>
          <p:spPr>
            <a:xfrm>
              <a:off x="6629335" y="6287300"/>
              <a:ext cx="689513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gradFill flip="none" rotWithShape="1">
                    <a:gsLst>
                      <a:gs pos="27000">
                        <a:srgbClr val="328636"/>
                      </a:gs>
                      <a:gs pos="65000">
                        <a:srgbClr val="6DC64D"/>
                      </a:gs>
                      <a:gs pos="100000">
                        <a:srgbClr val="A5D575"/>
                      </a:gs>
                    </a:gsLst>
                    <a:lin ang="16200000" scaled="1"/>
                    <a:tileRect/>
                  </a:gradFill>
                  <a:effectLst/>
                  <a:uLnTx/>
                  <a:uFillTx/>
                  <a:latin typeface="UTM Showcard" panose="02040603050506020204" pitchFamily="18" charset="0"/>
                  <a:ea typeface="思源黑体 CN"/>
                  <a:cs typeface="+mn-cs"/>
                </a:rPr>
                <a:t>TRỒNG CÂY CÙNG NA</a:t>
              </a:r>
              <a:endParaRPr kumimoji="0" lang="vi-VN" sz="8000" b="0" i="0" u="none" strike="noStrike" kern="1200" cap="none" spc="0" normalizeH="0" baseline="0" noProof="0" dirty="0">
                <a:ln>
                  <a:noFill/>
                </a:ln>
                <a:gradFill flip="none" rotWithShape="1">
                  <a:gsLst>
                    <a:gs pos="27000">
                      <a:srgbClr val="328636"/>
                    </a:gs>
                    <a:gs pos="65000">
                      <a:srgbClr val="6DC64D"/>
                    </a:gs>
                    <a:gs pos="100000">
                      <a:srgbClr val="A5D575"/>
                    </a:gs>
                  </a:gsLst>
                  <a:lin ang="16200000" scaled="1"/>
                  <a:tileRect/>
                </a:gradFill>
                <a:effectLst/>
                <a:uLnTx/>
                <a:uFillTx/>
                <a:latin typeface="Arial" panose="020B0604020202020204" pitchFamily="34" charset="0"/>
                <a:ea typeface="思源黑体 CN"/>
                <a:cs typeface="+mn-cs"/>
              </a:endParaRPr>
            </a:p>
          </p:txBody>
        </p:sp>
      </p:grpSp>
      <p:grpSp>
        <p:nvGrpSpPr>
          <p:cNvPr id="10" name="Group 9">
            <a:extLst>
              <a:ext uri="{FF2B5EF4-FFF2-40B4-BE49-F238E27FC236}">
                <a16:creationId xmlns:a16="http://schemas.microsoft.com/office/drawing/2014/main" id="{8ACE3C36-A5D1-D9DB-4428-9525D20C12C5}"/>
              </a:ext>
            </a:extLst>
          </p:cNvPr>
          <p:cNvGrpSpPr/>
          <p:nvPr/>
        </p:nvGrpSpPr>
        <p:grpSpPr>
          <a:xfrm>
            <a:off x="1225056" y="2125640"/>
            <a:ext cx="9741888" cy="1612991"/>
            <a:chOff x="444470" y="1186718"/>
            <a:chExt cx="7293065" cy="722463"/>
          </a:xfrm>
        </p:grpSpPr>
        <p:sp>
          <p:nvSpPr>
            <p:cNvPr id="11" name="Rectangle: Rounded Corners 10">
              <a:extLst>
                <a:ext uri="{FF2B5EF4-FFF2-40B4-BE49-F238E27FC236}">
                  <a16:creationId xmlns:a16="http://schemas.microsoft.com/office/drawing/2014/main" id="{599B0F78-354B-37E4-5D9D-1816359CCE92}"/>
                </a:ext>
              </a:extLst>
            </p:cNvPr>
            <p:cNvSpPr/>
            <p:nvPr/>
          </p:nvSpPr>
          <p:spPr>
            <a:xfrm>
              <a:off x="444470" y="1186718"/>
              <a:ext cx="7293065" cy="722463"/>
            </a:xfrm>
            <a:prstGeom prst="roundRect">
              <a:avLst/>
            </a:prstGeom>
            <a:solidFill>
              <a:schemeClr val="bg1"/>
            </a:solidFill>
            <a:ln w="38100">
              <a:solidFill>
                <a:srgbClr val="4C681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23F8E2E-B1E9-4FC3-AC64-F91AE7B2F7AB}"/>
                </a:ext>
              </a:extLst>
            </p:cNvPr>
            <p:cNvSpPr txBox="1"/>
            <p:nvPr/>
          </p:nvSpPr>
          <p:spPr>
            <a:xfrm>
              <a:off x="658392" y="1251563"/>
              <a:ext cx="6865221" cy="592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Hãy</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cùng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giúp</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Na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các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vật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liệu</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và</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dụng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cụ</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cần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thiết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để</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trồng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cây</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nhé</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a:t>
              </a:r>
            </a:p>
          </p:txBody>
        </p:sp>
      </p:grpSp>
      <p:pic>
        <p:nvPicPr>
          <p:cNvPr id="14" name="Picture 13">
            <a:extLst>
              <a:ext uri="{FF2B5EF4-FFF2-40B4-BE49-F238E27FC236}">
                <a16:creationId xmlns:a16="http://schemas.microsoft.com/office/drawing/2014/main" id="{0C3D6560-4318-A1A0-97B4-6DCC9B04190C}"/>
              </a:ext>
            </a:extLst>
          </p:cNvPr>
          <p:cNvPicPr>
            <a:picLocks noChangeAspect="1"/>
          </p:cNvPicPr>
          <p:nvPr/>
        </p:nvPicPr>
        <p:blipFill rotWithShape="1">
          <a:blip r:embed="rId3">
            <a:extLst>
              <a:ext uri="{28A0092B-C50C-407E-A947-70E740481C1C}">
                <a14:useLocalDpi xmlns:a14="http://schemas.microsoft.com/office/drawing/2010/main" val="0"/>
              </a:ext>
            </a:extLst>
          </a:blip>
          <a:srcRect l="76145" t="9551" r="-2996" b="59533"/>
          <a:stretch/>
        </p:blipFill>
        <p:spPr>
          <a:xfrm>
            <a:off x="513856" y="4080285"/>
            <a:ext cx="2594608" cy="2887681"/>
          </a:xfrm>
          <a:prstGeom prst="rect">
            <a:avLst/>
          </a:prstGeom>
        </p:spPr>
      </p:pic>
      <p:pic>
        <p:nvPicPr>
          <p:cNvPr id="15" name="Picture 14">
            <a:extLst>
              <a:ext uri="{FF2B5EF4-FFF2-40B4-BE49-F238E27FC236}">
                <a16:creationId xmlns:a16="http://schemas.microsoft.com/office/drawing/2014/main" id="{31B72FC3-14F9-FEBD-536D-580A0CE1BA9B}"/>
              </a:ext>
            </a:extLst>
          </p:cNvPr>
          <p:cNvPicPr>
            <a:picLocks noChangeAspect="1"/>
          </p:cNvPicPr>
          <p:nvPr/>
        </p:nvPicPr>
        <p:blipFill rotWithShape="1">
          <a:blip r:embed="rId3">
            <a:extLst>
              <a:ext uri="{28A0092B-C50C-407E-A947-70E740481C1C}">
                <a14:useLocalDpi xmlns:a14="http://schemas.microsoft.com/office/drawing/2010/main" val="0"/>
              </a:ext>
            </a:extLst>
          </a:blip>
          <a:srcRect l="68871" t="41044" r="15979" b="38494"/>
          <a:stretch/>
        </p:blipFill>
        <p:spPr>
          <a:xfrm>
            <a:off x="3389998" y="4394025"/>
            <a:ext cx="1688498" cy="2204343"/>
          </a:xfrm>
          <a:prstGeom prst="rect">
            <a:avLst/>
          </a:prstGeom>
        </p:spPr>
      </p:pic>
      <p:pic>
        <p:nvPicPr>
          <p:cNvPr id="16" name="Picture 15">
            <a:extLst>
              <a:ext uri="{FF2B5EF4-FFF2-40B4-BE49-F238E27FC236}">
                <a16:creationId xmlns:a16="http://schemas.microsoft.com/office/drawing/2014/main" id="{33DAB9E0-1B92-59A3-A079-981304C6C41D}"/>
              </a:ext>
            </a:extLst>
          </p:cNvPr>
          <p:cNvPicPr>
            <a:picLocks noChangeAspect="1"/>
          </p:cNvPicPr>
          <p:nvPr/>
        </p:nvPicPr>
        <p:blipFill rotWithShape="1">
          <a:blip r:embed="rId3">
            <a:extLst>
              <a:ext uri="{28A0092B-C50C-407E-A947-70E740481C1C}">
                <a14:useLocalDpi xmlns:a14="http://schemas.microsoft.com/office/drawing/2010/main" val="0"/>
              </a:ext>
            </a:extLst>
          </a:blip>
          <a:srcRect l="460" t="-1571" r="79716" b="85110"/>
          <a:stretch/>
        </p:blipFill>
        <p:spPr>
          <a:xfrm>
            <a:off x="5419939" y="4675781"/>
            <a:ext cx="2321702" cy="1863524"/>
          </a:xfrm>
          <a:prstGeom prst="rect">
            <a:avLst/>
          </a:prstGeom>
        </p:spPr>
      </p:pic>
      <p:pic>
        <p:nvPicPr>
          <p:cNvPr id="18" name="Picture 17">
            <a:extLst>
              <a:ext uri="{FF2B5EF4-FFF2-40B4-BE49-F238E27FC236}">
                <a16:creationId xmlns:a16="http://schemas.microsoft.com/office/drawing/2014/main" id="{57A0364D-FED5-DE41-EB58-9BEB23187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6679" y="4675781"/>
            <a:ext cx="2679611" cy="1863524"/>
          </a:xfrm>
          <a:prstGeom prst="rect">
            <a:avLst/>
          </a:prstGeom>
        </p:spPr>
      </p:pic>
    </p:spTree>
    <p:extLst>
      <p:ext uri="{BB962C8B-B14F-4D97-AF65-F5344CB8AC3E}">
        <p14:creationId xmlns:p14="http://schemas.microsoft.com/office/powerpoint/2010/main" val="85961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B41265-8871-E776-310B-6526A22DA5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775" t="3297" r="12476" b="17348"/>
          <a:stretch/>
        </p:blipFill>
        <p:spPr>
          <a:xfrm>
            <a:off x="0" y="-1"/>
            <a:ext cx="12192000" cy="6858001"/>
          </a:xfrm>
          <a:prstGeom prst="rect">
            <a:avLst/>
          </a:prstGeom>
        </p:spPr>
      </p:pic>
      <p:grpSp>
        <p:nvGrpSpPr>
          <p:cNvPr id="4" name="Group 3">
            <a:extLst>
              <a:ext uri="{FF2B5EF4-FFF2-40B4-BE49-F238E27FC236}">
                <a16:creationId xmlns:a16="http://schemas.microsoft.com/office/drawing/2014/main" id="{D314C167-1989-158B-1090-8FEBBC3D91D1}"/>
              </a:ext>
            </a:extLst>
          </p:cNvPr>
          <p:cNvGrpSpPr/>
          <p:nvPr/>
        </p:nvGrpSpPr>
        <p:grpSpPr>
          <a:xfrm>
            <a:off x="1558563" y="765018"/>
            <a:ext cx="9249497" cy="1547797"/>
            <a:chOff x="226633" y="147365"/>
            <a:chExt cx="14097812" cy="2021573"/>
          </a:xfrm>
        </p:grpSpPr>
        <p:sp>
          <p:nvSpPr>
            <p:cNvPr id="5" name="Rectangle 1">
              <a:extLst>
                <a:ext uri="{FF2B5EF4-FFF2-40B4-BE49-F238E27FC236}">
                  <a16:creationId xmlns:a16="http://schemas.microsoft.com/office/drawing/2014/main" id="{0489975D-1A34-632E-DEA9-D8C15D6BEF05}"/>
                </a:ext>
              </a:extLst>
            </p:cNvPr>
            <p:cNvSpPr/>
            <p:nvPr/>
          </p:nvSpPr>
          <p:spPr>
            <a:xfrm>
              <a:off x="226633" y="147365"/>
              <a:ext cx="13830686" cy="2021573"/>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chemeClr val="accent1">
                  <a:lumMod val="50000"/>
                </a:schemeClr>
              </a:solidFill>
              <a:prstDash val="solid"/>
              <a:miter lim="800000"/>
              <a:extLst>
                <a:ext uri="{C807C97D-BFC1-408E-A445-0C87EB9F89A2}">
                  <ask:lineSketchStyleProps xmlns:ask="http://schemas.microsoft.com/office/drawing/2018/sketchyshapes" xmlns="" sd="1018328812">
                    <a:custGeom>
                      <a:avLst/>
                      <a:gdLst>
                        <a:gd name="connsiteX0" fmla="*/ 0 w 9074237"/>
                        <a:gd name="connsiteY0" fmla="*/ 0 h 1547797"/>
                        <a:gd name="connsiteX1" fmla="*/ 9074237 w 9074237"/>
                        <a:gd name="connsiteY1" fmla="*/ 0 h 1547797"/>
                        <a:gd name="connsiteX2" fmla="*/ 9074237 w 9074237"/>
                        <a:gd name="connsiteY2" fmla="*/ 1547797 h 1547797"/>
                        <a:gd name="connsiteX3" fmla="*/ 0 w 9074237"/>
                        <a:gd name="connsiteY3" fmla="*/ 1547797 h 1547797"/>
                        <a:gd name="connsiteX4" fmla="*/ 0 w 9074237"/>
                        <a:gd name="connsiteY4" fmla="*/ 0 h 1547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4237" h="1547797" fill="none" extrusionOk="0">
                          <a:moveTo>
                            <a:pt x="0" y="0"/>
                          </a:moveTo>
                          <a:cubicBezTo>
                            <a:pt x="4145116" y="-133017"/>
                            <a:pt x="8118801" y="-123057"/>
                            <a:pt x="9074237" y="0"/>
                          </a:cubicBezTo>
                          <a:cubicBezTo>
                            <a:pt x="9129671" y="665863"/>
                            <a:pt x="9143623" y="1053140"/>
                            <a:pt x="9074237" y="1547797"/>
                          </a:cubicBezTo>
                          <a:cubicBezTo>
                            <a:pt x="7467587" y="1545596"/>
                            <a:pt x="3185324" y="1418026"/>
                            <a:pt x="0" y="1547797"/>
                          </a:cubicBezTo>
                          <a:cubicBezTo>
                            <a:pt x="122536" y="964011"/>
                            <a:pt x="-31985" y="452964"/>
                            <a:pt x="0" y="0"/>
                          </a:cubicBezTo>
                          <a:close/>
                        </a:path>
                        <a:path w="9074237" h="1547797" stroke="0" extrusionOk="0">
                          <a:moveTo>
                            <a:pt x="0" y="0"/>
                          </a:moveTo>
                          <a:cubicBezTo>
                            <a:pt x="2180241" y="-157587"/>
                            <a:pt x="7515209" y="-63908"/>
                            <a:pt x="9074237" y="0"/>
                          </a:cubicBezTo>
                          <a:cubicBezTo>
                            <a:pt x="9093700" y="383213"/>
                            <a:pt x="9036734" y="1322580"/>
                            <a:pt x="9074237" y="1547797"/>
                          </a:cubicBezTo>
                          <a:cubicBezTo>
                            <a:pt x="5197410" y="1446799"/>
                            <a:pt x="3416549" y="1668853"/>
                            <a:pt x="0" y="1547797"/>
                          </a:cubicBezTo>
                          <a:cubicBezTo>
                            <a:pt x="137812" y="1254501"/>
                            <a:pt x="53474" y="403233"/>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mn-ea"/>
                  <a:cs typeface="+mn-cs"/>
                </a:rPr>
                <a:t>*</a:t>
              </a:r>
            </a:p>
          </p:txBody>
        </p:sp>
        <p:sp>
          <p:nvSpPr>
            <p:cNvPr id="6" name="TextBox 5">
              <a:extLst>
                <a:ext uri="{FF2B5EF4-FFF2-40B4-BE49-F238E27FC236}">
                  <a16:creationId xmlns:a16="http://schemas.microsoft.com/office/drawing/2014/main" id="{2E7DA53E-82B4-3EB2-C156-AFBF7288635C}"/>
                </a:ext>
              </a:extLst>
            </p:cNvPr>
            <p:cNvSpPr txBox="1"/>
            <p:nvPr/>
          </p:nvSpPr>
          <p:spPr>
            <a:xfrm>
              <a:off x="702365" y="547848"/>
              <a:ext cx="13622080" cy="924568"/>
            </a:xfrm>
            <a:prstGeom prst="rect">
              <a:avLst/>
            </a:prstGeom>
            <a:noFill/>
          </p:spPr>
          <p:txBody>
            <a:bodyPr wrap="square">
              <a:spAutoFit/>
            </a:bodyPr>
            <a:lstStyle/>
            <a:p>
              <a:pPr marL="0" marR="0" algn="ctr">
                <a:spcBef>
                  <a:spcPts val="0"/>
                </a:spcBef>
                <a:spcAft>
                  <a:spcPts val="0"/>
                </a:spcAft>
              </a:pPr>
              <a:r>
                <a:rPr lang="nl-NL" sz="4000" b="1" dirty="0">
                  <a:effectLst/>
                  <a:latin typeface="Cambria" panose="02040503050406030204" pitchFamily="18" charset="0"/>
                  <a:ea typeface="Cambria" panose="02040503050406030204" pitchFamily="18" charset="0"/>
                </a:rPr>
                <a:t>20% của 500 là bao nhiêu? </a:t>
              </a:r>
              <a:endParaRPr lang="en-US" sz="4000" b="1" dirty="0">
                <a:effectLst/>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2CFD57EE-9B3D-29B9-6063-D8724F8CC42C}"/>
              </a:ext>
            </a:extLst>
          </p:cNvPr>
          <p:cNvGrpSpPr/>
          <p:nvPr/>
        </p:nvGrpSpPr>
        <p:grpSpPr>
          <a:xfrm>
            <a:off x="1334726" y="3023831"/>
            <a:ext cx="4537107" cy="1138591"/>
            <a:chOff x="6830721" y="2855352"/>
            <a:chExt cx="4537107" cy="1138591"/>
          </a:xfrm>
          <a:solidFill>
            <a:sysClr val="window" lastClr="FFFFFF"/>
          </a:solidFill>
        </p:grpSpPr>
        <p:sp>
          <p:nvSpPr>
            <p:cNvPr id="8" name="Rectangle: Rounded Corners 7">
              <a:extLst>
                <a:ext uri="{FF2B5EF4-FFF2-40B4-BE49-F238E27FC236}">
                  <a16:creationId xmlns:a16="http://schemas.microsoft.com/office/drawing/2014/main" id="{333C6D08-2A89-DD63-A20C-EEADDB26D192}"/>
                </a:ext>
              </a:extLst>
            </p:cNvPr>
            <p:cNvSpPr/>
            <p:nvPr/>
          </p:nvSpPr>
          <p:spPr>
            <a:xfrm>
              <a:off x="6830721" y="2864057"/>
              <a:ext cx="4537107" cy="1129886"/>
            </a:xfrm>
            <a:prstGeom prst="roundRect">
              <a:avLst>
                <a:gd name="adj" fmla="val 13859"/>
              </a:avLst>
            </a:prstGeom>
            <a:grpFill/>
            <a:ln w="38100" cap="flat" cmpd="sng" algn="ctr">
              <a:solidFill>
                <a:srgbClr val="EB1C24"/>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964A198-5458-9D53-925A-DD870714A37D}"/>
                </a:ext>
              </a:extLst>
            </p:cNvPr>
            <p:cNvSpPr txBox="1"/>
            <p:nvPr/>
          </p:nvSpPr>
          <p:spPr>
            <a:xfrm>
              <a:off x="7049248" y="2855352"/>
              <a:ext cx="375082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100</a:t>
              </a:r>
            </a:p>
          </p:txBody>
        </p:sp>
      </p:grpSp>
      <p:grpSp>
        <p:nvGrpSpPr>
          <p:cNvPr id="10" name="Group 9">
            <a:extLst>
              <a:ext uri="{FF2B5EF4-FFF2-40B4-BE49-F238E27FC236}">
                <a16:creationId xmlns:a16="http://schemas.microsoft.com/office/drawing/2014/main" id="{C568E699-2160-85DA-DD83-1ADD74F5314A}"/>
              </a:ext>
            </a:extLst>
          </p:cNvPr>
          <p:cNvGrpSpPr/>
          <p:nvPr/>
        </p:nvGrpSpPr>
        <p:grpSpPr>
          <a:xfrm>
            <a:off x="7019949" y="2997497"/>
            <a:ext cx="4537107" cy="1129886"/>
            <a:chOff x="981375" y="2864057"/>
            <a:chExt cx="4537107" cy="1129886"/>
          </a:xfrm>
        </p:grpSpPr>
        <p:sp>
          <p:nvSpPr>
            <p:cNvPr id="11" name="Rectangle: Rounded Corners 10">
              <a:extLst>
                <a:ext uri="{FF2B5EF4-FFF2-40B4-BE49-F238E27FC236}">
                  <a16:creationId xmlns:a16="http://schemas.microsoft.com/office/drawing/2014/main" id="{C0D0B02F-09FB-F7BA-DB9F-0ECB607A4431}"/>
                </a:ext>
              </a:extLst>
            </p:cNvPr>
            <p:cNvSpPr/>
            <p:nvPr/>
          </p:nvSpPr>
          <p:spPr>
            <a:xfrm>
              <a:off x="981375" y="2864057"/>
              <a:ext cx="4537107" cy="1129886"/>
            </a:xfrm>
            <a:prstGeom prst="roundRect">
              <a:avLst>
                <a:gd name="adj" fmla="val 13859"/>
              </a:avLst>
            </a:prstGeom>
            <a:solidFill>
              <a:sysClr val="window" lastClr="FFFFFF"/>
            </a:solidFill>
            <a:ln w="38100" cap="flat" cmpd="sng" algn="ctr">
              <a:solidFill>
                <a:srgbClr val="FBA409"/>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2153F51-A2CA-2A79-CF27-339FA1907D99}"/>
                </a:ext>
              </a:extLst>
            </p:cNvPr>
            <p:cNvSpPr txBox="1"/>
            <p:nvPr/>
          </p:nvSpPr>
          <p:spPr>
            <a:xfrm>
              <a:off x="1504834" y="2935135"/>
              <a:ext cx="375082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150</a:t>
              </a:r>
            </a:p>
          </p:txBody>
        </p:sp>
      </p:grpSp>
      <p:grpSp>
        <p:nvGrpSpPr>
          <p:cNvPr id="13" name="Group 12">
            <a:extLst>
              <a:ext uri="{FF2B5EF4-FFF2-40B4-BE49-F238E27FC236}">
                <a16:creationId xmlns:a16="http://schemas.microsoft.com/office/drawing/2014/main" id="{2C1DEFF0-7759-C076-4830-3359E23F680D}"/>
              </a:ext>
            </a:extLst>
          </p:cNvPr>
          <p:cNvGrpSpPr/>
          <p:nvPr/>
        </p:nvGrpSpPr>
        <p:grpSpPr>
          <a:xfrm>
            <a:off x="1210590" y="4937554"/>
            <a:ext cx="4537107" cy="1129886"/>
            <a:chOff x="981375" y="4872764"/>
            <a:chExt cx="4537107" cy="1129886"/>
          </a:xfrm>
        </p:grpSpPr>
        <p:sp>
          <p:nvSpPr>
            <p:cNvPr id="14" name="Rectangle: Rounded Corners 13">
              <a:extLst>
                <a:ext uri="{FF2B5EF4-FFF2-40B4-BE49-F238E27FC236}">
                  <a16:creationId xmlns:a16="http://schemas.microsoft.com/office/drawing/2014/main" id="{3378FAFF-4E95-4930-E02E-B4D30A504654}"/>
                </a:ext>
              </a:extLst>
            </p:cNvPr>
            <p:cNvSpPr/>
            <p:nvPr/>
          </p:nvSpPr>
          <p:spPr>
            <a:xfrm>
              <a:off x="981375" y="4872764"/>
              <a:ext cx="4537107" cy="1129886"/>
            </a:xfrm>
            <a:prstGeom prst="roundRect">
              <a:avLst>
                <a:gd name="adj" fmla="val 13859"/>
              </a:avLst>
            </a:prstGeom>
            <a:solidFill>
              <a:sysClr val="window" lastClr="FFFFFF"/>
            </a:solidFill>
            <a:ln w="38100" cap="flat" cmpd="sng" algn="ctr">
              <a:solidFill>
                <a:srgbClr val="4D9E2A"/>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D08FD43-50ED-B6A5-D28F-A5443EFFE786}"/>
                </a:ext>
              </a:extLst>
            </p:cNvPr>
            <p:cNvSpPr txBox="1"/>
            <p:nvPr/>
          </p:nvSpPr>
          <p:spPr>
            <a:xfrm>
              <a:off x="1438043" y="4953025"/>
              <a:ext cx="375082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50</a:t>
              </a:r>
            </a:p>
          </p:txBody>
        </p:sp>
      </p:grpSp>
      <p:grpSp>
        <p:nvGrpSpPr>
          <p:cNvPr id="16" name="Group 15">
            <a:extLst>
              <a:ext uri="{FF2B5EF4-FFF2-40B4-BE49-F238E27FC236}">
                <a16:creationId xmlns:a16="http://schemas.microsoft.com/office/drawing/2014/main" id="{041F6733-27A5-E4B3-E26A-5B0E1030126A}"/>
              </a:ext>
            </a:extLst>
          </p:cNvPr>
          <p:cNvGrpSpPr/>
          <p:nvPr/>
        </p:nvGrpSpPr>
        <p:grpSpPr>
          <a:xfrm>
            <a:off x="7003771" y="4865867"/>
            <a:ext cx="4537107" cy="1129886"/>
            <a:chOff x="6830721" y="4714800"/>
            <a:chExt cx="4537107" cy="1129886"/>
          </a:xfrm>
          <a:solidFill>
            <a:sysClr val="window" lastClr="FFFFFF"/>
          </a:solidFill>
        </p:grpSpPr>
        <p:sp>
          <p:nvSpPr>
            <p:cNvPr id="17" name="Rectangle: Rounded Corners 16">
              <a:extLst>
                <a:ext uri="{FF2B5EF4-FFF2-40B4-BE49-F238E27FC236}">
                  <a16:creationId xmlns:a16="http://schemas.microsoft.com/office/drawing/2014/main" id="{FD5DDED8-DCC6-8CC7-C967-561C0E55B5F6}"/>
                </a:ext>
              </a:extLst>
            </p:cNvPr>
            <p:cNvSpPr/>
            <p:nvPr/>
          </p:nvSpPr>
          <p:spPr>
            <a:xfrm>
              <a:off x="6830721" y="4714800"/>
              <a:ext cx="4537107" cy="1129886"/>
            </a:xfrm>
            <a:prstGeom prst="roundRect">
              <a:avLst>
                <a:gd name="adj" fmla="val 13859"/>
              </a:avLst>
            </a:prstGeom>
            <a:grpFill/>
            <a:ln w="38100" cap="flat" cmpd="sng" algn="ctr">
              <a:solidFill>
                <a:srgbClr val="28A3B4"/>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ACA628D-E78B-5F33-4298-A4B890C05984}"/>
                </a:ext>
              </a:extLst>
            </p:cNvPr>
            <p:cNvSpPr txBox="1"/>
            <p:nvPr/>
          </p:nvSpPr>
          <p:spPr>
            <a:xfrm>
              <a:off x="7662896" y="4839155"/>
              <a:ext cx="29051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800" b="1" kern="0" dirty="0">
                  <a:solidFill>
                    <a:prstClr val="black"/>
                  </a:solidFill>
                  <a:latin typeface="Cambria" panose="02040503050406030204" pitchFamily="18" charset="0"/>
                </a:rPr>
                <a:t>120</a:t>
              </a:r>
              <a:endParaRPr kumimoji="0" lang="pt-BR" sz="4800" b="1" i="0" u="none" strike="noStrike" kern="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19" name="Picture 18">
            <a:extLst>
              <a:ext uri="{FF2B5EF4-FFF2-40B4-BE49-F238E27FC236}">
                <a16:creationId xmlns:a16="http://schemas.microsoft.com/office/drawing/2014/main" id="{62904F2A-A9C4-5F91-5770-E6839215D4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8208" b="61433"/>
          <a:stretch/>
        </p:blipFill>
        <p:spPr>
          <a:xfrm>
            <a:off x="5431412" y="3236547"/>
            <a:ext cx="953350" cy="857536"/>
          </a:xfrm>
          <a:prstGeom prst="rect">
            <a:avLst/>
          </a:prstGeom>
        </p:spPr>
      </p:pic>
      <p:pic>
        <p:nvPicPr>
          <p:cNvPr id="20" name="Picture 19">
            <a:extLst>
              <a:ext uri="{FF2B5EF4-FFF2-40B4-BE49-F238E27FC236}">
                <a16:creationId xmlns:a16="http://schemas.microsoft.com/office/drawing/2014/main" id="{2855B090-AEBD-587E-1282-1F6254B979E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604" t="-2269" r="334" b="61951"/>
          <a:stretch/>
        </p:blipFill>
        <p:spPr>
          <a:xfrm>
            <a:off x="10996844" y="3050695"/>
            <a:ext cx="891076" cy="896464"/>
          </a:xfrm>
          <a:prstGeom prst="rect">
            <a:avLst/>
          </a:prstGeom>
        </p:spPr>
      </p:pic>
      <p:pic>
        <p:nvPicPr>
          <p:cNvPr id="21" name="Picture 20">
            <a:extLst>
              <a:ext uri="{FF2B5EF4-FFF2-40B4-BE49-F238E27FC236}">
                <a16:creationId xmlns:a16="http://schemas.microsoft.com/office/drawing/2014/main" id="{659E4CB2-5388-ADB7-203F-BD1333DA47A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604" t="-2269" r="334" b="61951"/>
          <a:stretch/>
        </p:blipFill>
        <p:spPr>
          <a:xfrm>
            <a:off x="5182071" y="5068115"/>
            <a:ext cx="891076" cy="896464"/>
          </a:xfrm>
          <a:prstGeom prst="rect">
            <a:avLst/>
          </a:prstGeom>
        </p:spPr>
      </p:pic>
      <p:pic>
        <p:nvPicPr>
          <p:cNvPr id="22" name="Picture 21">
            <a:extLst>
              <a:ext uri="{FF2B5EF4-FFF2-40B4-BE49-F238E27FC236}">
                <a16:creationId xmlns:a16="http://schemas.microsoft.com/office/drawing/2014/main" id="{CD0979DD-CF35-DCBB-2F47-A99F97AB02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604" t="-2269" r="334" b="61951"/>
          <a:stretch/>
        </p:blipFill>
        <p:spPr>
          <a:xfrm>
            <a:off x="11012168" y="4982578"/>
            <a:ext cx="891076" cy="896464"/>
          </a:xfrm>
          <a:prstGeom prst="rect">
            <a:avLst/>
          </a:prstGeom>
        </p:spPr>
      </p:pic>
      <p:pic>
        <p:nvPicPr>
          <p:cNvPr id="23" name="Picture 22">
            <a:extLst>
              <a:ext uri="{FF2B5EF4-FFF2-40B4-BE49-F238E27FC236}">
                <a16:creationId xmlns:a16="http://schemas.microsoft.com/office/drawing/2014/main" id="{32F90759-71F7-663C-B803-563692B6EE44}"/>
              </a:ext>
            </a:extLst>
          </p:cNvPr>
          <p:cNvPicPr>
            <a:picLocks noChangeAspect="1"/>
          </p:cNvPicPr>
          <p:nvPr/>
        </p:nvPicPr>
        <p:blipFill>
          <a:blip r:embed="rId7"/>
          <a:stretch>
            <a:fillRect/>
          </a:stretch>
        </p:blipFill>
        <p:spPr>
          <a:xfrm>
            <a:off x="375374" y="2919297"/>
            <a:ext cx="1475271" cy="1492036"/>
          </a:xfrm>
          <a:prstGeom prst="rect">
            <a:avLst/>
          </a:prstGeom>
        </p:spPr>
      </p:pic>
      <p:pic>
        <p:nvPicPr>
          <p:cNvPr id="24" name="Picture 23">
            <a:extLst>
              <a:ext uri="{FF2B5EF4-FFF2-40B4-BE49-F238E27FC236}">
                <a16:creationId xmlns:a16="http://schemas.microsoft.com/office/drawing/2014/main" id="{1CF83CBD-7B92-DAC0-E699-FD96AB7CC30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455236" y="2897046"/>
            <a:ext cx="1385564" cy="1400861"/>
          </a:xfrm>
          <a:prstGeom prst="rect">
            <a:avLst/>
          </a:prstGeom>
        </p:spPr>
      </p:pic>
      <p:pic>
        <p:nvPicPr>
          <p:cNvPr id="25" name="Picture 24">
            <a:extLst>
              <a:ext uri="{FF2B5EF4-FFF2-40B4-BE49-F238E27FC236}">
                <a16:creationId xmlns:a16="http://schemas.microsoft.com/office/drawing/2014/main" id="{A696C636-F2CB-FB6F-FCD1-22FC5DD8DBE5}"/>
              </a:ext>
            </a:extLst>
          </p:cNvPr>
          <p:cNvPicPr>
            <a:picLocks noChangeAspect="1"/>
          </p:cNvPicPr>
          <p:nvPr/>
        </p:nvPicPr>
        <p:blipFill rotWithShape="1">
          <a:blip r:embed="rId9"/>
          <a:srcRect r="50703"/>
          <a:stretch/>
        </p:blipFill>
        <p:spPr>
          <a:xfrm>
            <a:off x="314960" y="4730954"/>
            <a:ext cx="1487889" cy="1570786"/>
          </a:xfrm>
          <a:prstGeom prst="rect">
            <a:avLst/>
          </a:prstGeom>
        </p:spPr>
      </p:pic>
      <p:pic>
        <p:nvPicPr>
          <p:cNvPr id="26" name="Picture 25">
            <a:extLst>
              <a:ext uri="{FF2B5EF4-FFF2-40B4-BE49-F238E27FC236}">
                <a16:creationId xmlns:a16="http://schemas.microsoft.com/office/drawing/2014/main" id="{6FD2D61C-5215-D9DC-4C9D-97419654DF87}"/>
              </a:ext>
            </a:extLst>
          </p:cNvPr>
          <p:cNvPicPr>
            <a:picLocks noChangeAspect="1"/>
          </p:cNvPicPr>
          <p:nvPr/>
        </p:nvPicPr>
        <p:blipFill>
          <a:blip r:embed="rId10"/>
          <a:stretch>
            <a:fillRect/>
          </a:stretch>
        </p:blipFill>
        <p:spPr>
          <a:xfrm>
            <a:off x="6475614" y="4663963"/>
            <a:ext cx="1365186" cy="1570786"/>
          </a:xfrm>
          <a:prstGeom prst="rect">
            <a:avLst/>
          </a:prstGeom>
        </p:spPr>
      </p:pic>
      <p:pic>
        <p:nvPicPr>
          <p:cNvPr id="3" name="Picture 2">
            <a:extLst>
              <a:ext uri="{FF2B5EF4-FFF2-40B4-BE49-F238E27FC236}">
                <a16:creationId xmlns:a16="http://schemas.microsoft.com/office/drawing/2014/main" id="{B24396F3-617B-7191-E3A5-50FD48FD3565}"/>
              </a:ext>
            </a:extLst>
          </p:cNvPr>
          <p:cNvPicPr>
            <a:picLocks noChangeAspect="1"/>
          </p:cNvPicPr>
          <p:nvPr/>
        </p:nvPicPr>
        <p:blipFill rotWithShape="1">
          <a:blip r:embed="rId11">
            <a:extLst>
              <a:ext uri="{28A0092B-C50C-407E-A947-70E740481C1C}">
                <a14:useLocalDpi xmlns:a14="http://schemas.microsoft.com/office/drawing/2010/main" val="0"/>
              </a:ext>
            </a:extLst>
          </a:blip>
          <a:srcRect l="76145" t="9551" r="-2996" b="59533"/>
          <a:stretch/>
        </p:blipFill>
        <p:spPr>
          <a:xfrm>
            <a:off x="-205272" y="-64452"/>
            <a:ext cx="2806700" cy="3123730"/>
          </a:xfrm>
          <a:prstGeom prst="rect">
            <a:avLst/>
          </a:prstGeom>
        </p:spPr>
      </p:pic>
    </p:spTree>
    <p:extLst>
      <p:ext uri="{BB962C8B-B14F-4D97-AF65-F5344CB8AC3E}">
        <p14:creationId xmlns:p14="http://schemas.microsoft.com/office/powerpoint/2010/main" val="38595362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4*#ppt_w"/>
                                          </p:val>
                                        </p:tav>
                                        <p:tav tm="100000">
                                          <p:val>
                                            <p:strVal val="#ppt_w"/>
                                          </p:val>
                                        </p:tav>
                                      </p:tavLst>
                                    </p:anim>
                                    <p:anim calcmode="lin" valueType="num">
                                      <p:cBhvr>
                                        <p:cTn id="8"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strVal val="4*#ppt_w"/>
                                          </p:val>
                                        </p:tav>
                                        <p:tav tm="100000">
                                          <p:val>
                                            <p:strVal val="#ppt_w"/>
                                          </p:val>
                                        </p:tav>
                                      </p:tavLst>
                                    </p:anim>
                                    <p:anim calcmode="lin" valueType="num">
                                      <p:cBhvr>
                                        <p:cTn id="15" dur="50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strVal val="4*#ppt_w"/>
                                          </p:val>
                                        </p:tav>
                                        <p:tav tm="100000">
                                          <p:val>
                                            <p:strVal val="#ppt_w"/>
                                          </p:val>
                                        </p:tav>
                                      </p:tavLst>
                                    </p:anim>
                                    <p:anim calcmode="lin" valueType="num">
                                      <p:cBhvr>
                                        <p:cTn id="22"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strVal val="4*#ppt_w"/>
                                          </p:val>
                                        </p:tav>
                                        <p:tav tm="100000">
                                          <p:val>
                                            <p:strVal val="#ppt_w"/>
                                          </p:val>
                                        </p:tav>
                                      </p:tavLst>
                                    </p:anim>
                                    <p:anim calcmode="lin" valueType="num">
                                      <p:cBhvr>
                                        <p:cTn id="29"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6127C0-EE2B-78C5-0D61-66D7C5C18B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775" t="3297" r="12476" b="17348"/>
          <a:stretch/>
        </p:blipFill>
        <p:spPr>
          <a:xfrm>
            <a:off x="0" y="-1"/>
            <a:ext cx="12192000" cy="6858001"/>
          </a:xfrm>
          <a:prstGeom prst="rect">
            <a:avLst/>
          </a:prstGeom>
        </p:spPr>
      </p:pic>
      <p:grpSp>
        <p:nvGrpSpPr>
          <p:cNvPr id="3" name="Group 2">
            <a:extLst>
              <a:ext uri="{FF2B5EF4-FFF2-40B4-BE49-F238E27FC236}">
                <a16:creationId xmlns:a16="http://schemas.microsoft.com/office/drawing/2014/main" id="{AA58A10A-0178-F442-6203-92CC4D407F56}"/>
              </a:ext>
            </a:extLst>
          </p:cNvPr>
          <p:cNvGrpSpPr/>
          <p:nvPr/>
        </p:nvGrpSpPr>
        <p:grpSpPr>
          <a:xfrm>
            <a:off x="1414461" y="590548"/>
            <a:ext cx="9941179" cy="1831955"/>
            <a:chOff x="226633" y="-47311"/>
            <a:chExt cx="13830686" cy="2392709"/>
          </a:xfrm>
        </p:grpSpPr>
        <p:sp>
          <p:nvSpPr>
            <p:cNvPr id="4" name="Rectangle 1">
              <a:extLst>
                <a:ext uri="{FF2B5EF4-FFF2-40B4-BE49-F238E27FC236}">
                  <a16:creationId xmlns:a16="http://schemas.microsoft.com/office/drawing/2014/main" id="{575881CA-132B-ED8C-B330-06CD1A15C4C3}"/>
                </a:ext>
              </a:extLst>
            </p:cNvPr>
            <p:cNvSpPr/>
            <p:nvPr/>
          </p:nvSpPr>
          <p:spPr>
            <a:xfrm>
              <a:off x="226633" y="-47311"/>
              <a:ext cx="13830686" cy="2392709"/>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chemeClr val="accent1">
                  <a:lumMod val="50000"/>
                </a:schemeClr>
              </a:solidFill>
              <a:prstDash val="solid"/>
              <a:miter lim="800000"/>
              <a:extLst>
                <a:ext uri="{C807C97D-BFC1-408E-A445-0C87EB9F89A2}">
                  <ask:lineSketchStyleProps xmlns:ask="http://schemas.microsoft.com/office/drawing/2018/sketchyshapes" xmlns="" sd="1018328812">
                    <a:custGeom>
                      <a:avLst/>
                      <a:gdLst>
                        <a:gd name="connsiteX0" fmla="*/ 0 w 9941179"/>
                        <a:gd name="connsiteY0" fmla="*/ 0 h 1831954"/>
                        <a:gd name="connsiteX1" fmla="*/ 9941179 w 9941179"/>
                        <a:gd name="connsiteY1" fmla="*/ 0 h 1831954"/>
                        <a:gd name="connsiteX2" fmla="*/ 9941179 w 9941179"/>
                        <a:gd name="connsiteY2" fmla="*/ 1831954 h 1831954"/>
                        <a:gd name="connsiteX3" fmla="*/ 0 w 9941179"/>
                        <a:gd name="connsiteY3" fmla="*/ 1831954 h 1831954"/>
                        <a:gd name="connsiteX4" fmla="*/ 0 w 9941179"/>
                        <a:gd name="connsiteY4" fmla="*/ 0 h 1831954"/>
                        <a:gd name="connsiteX0" fmla="*/ 0 w 9941179"/>
                        <a:gd name="connsiteY0" fmla="*/ 0 h 1831954"/>
                        <a:gd name="connsiteX1" fmla="*/ 9941179 w 9941179"/>
                        <a:gd name="connsiteY1" fmla="*/ 0 h 1831954"/>
                        <a:gd name="connsiteX2" fmla="*/ 9941179 w 9941179"/>
                        <a:gd name="connsiteY2" fmla="*/ 1831954 h 1831954"/>
                        <a:gd name="connsiteX3" fmla="*/ 0 w 9941179"/>
                        <a:gd name="connsiteY3" fmla="*/ 1831954 h 1831954"/>
                        <a:gd name="connsiteX4" fmla="*/ 0 w 9941179"/>
                        <a:gd name="connsiteY4" fmla="*/ 0 h 1831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1179" h="1831954" fill="none" extrusionOk="0">
                          <a:moveTo>
                            <a:pt x="0" y="0"/>
                          </a:moveTo>
                          <a:cubicBezTo>
                            <a:pt x="3522662" y="13236"/>
                            <a:pt x="5579616" y="220710"/>
                            <a:pt x="9941179" y="0"/>
                          </a:cubicBezTo>
                          <a:cubicBezTo>
                            <a:pt x="9753016" y="409045"/>
                            <a:pt x="9863374" y="1292874"/>
                            <a:pt x="9941179" y="1831954"/>
                          </a:cubicBezTo>
                          <a:cubicBezTo>
                            <a:pt x="5361794" y="1673650"/>
                            <a:pt x="2306044" y="1519885"/>
                            <a:pt x="0" y="1831954"/>
                          </a:cubicBezTo>
                          <a:cubicBezTo>
                            <a:pt x="56957" y="1246137"/>
                            <a:pt x="45065" y="399478"/>
                            <a:pt x="0" y="0"/>
                          </a:cubicBezTo>
                          <a:close/>
                        </a:path>
                        <a:path w="9941179" h="1831954" stroke="0" extrusionOk="0">
                          <a:moveTo>
                            <a:pt x="0" y="0"/>
                          </a:moveTo>
                          <a:cubicBezTo>
                            <a:pt x="4562121" y="-115567"/>
                            <a:pt x="7604808" y="-104212"/>
                            <a:pt x="9941179" y="0"/>
                          </a:cubicBezTo>
                          <a:cubicBezTo>
                            <a:pt x="9832191" y="204582"/>
                            <a:pt x="9956934" y="1220821"/>
                            <a:pt x="9941179" y="1831954"/>
                          </a:cubicBezTo>
                          <a:cubicBezTo>
                            <a:pt x="6558069" y="1748384"/>
                            <a:pt x="2488370" y="2154104"/>
                            <a:pt x="0" y="1831954"/>
                          </a:cubicBezTo>
                          <a:cubicBezTo>
                            <a:pt x="44711" y="1310315"/>
                            <a:pt x="85597" y="895324"/>
                            <a:pt x="0" y="0"/>
                          </a:cubicBezTo>
                          <a:close/>
                        </a:path>
                        <a:path w="9941179" h="1831954" fill="none" stroke="0" extrusionOk="0">
                          <a:moveTo>
                            <a:pt x="0" y="0"/>
                          </a:moveTo>
                          <a:cubicBezTo>
                            <a:pt x="3316226" y="-138237"/>
                            <a:pt x="5852807" y="-47244"/>
                            <a:pt x="9941179" y="0"/>
                          </a:cubicBezTo>
                          <a:cubicBezTo>
                            <a:pt x="9729406" y="319122"/>
                            <a:pt x="9938407" y="1407088"/>
                            <a:pt x="9941179" y="1831954"/>
                          </a:cubicBezTo>
                          <a:cubicBezTo>
                            <a:pt x="4867722" y="1461919"/>
                            <a:pt x="2530903" y="1271590"/>
                            <a:pt x="0" y="1831954"/>
                          </a:cubicBezTo>
                          <a:cubicBezTo>
                            <a:pt x="71610" y="1217441"/>
                            <a:pt x="25998" y="346147"/>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字魂37号-波纹乖乖体"/>
                  <a:cs typeface="+mn-cs"/>
                </a:rPr>
                <a:t>*</a:t>
              </a:r>
            </a:p>
          </p:txBody>
        </p:sp>
        <p:sp>
          <p:nvSpPr>
            <p:cNvPr id="5" name="TextBox 4">
              <a:extLst>
                <a:ext uri="{FF2B5EF4-FFF2-40B4-BE49-F238E27FC236}">
                  <a16:creationId xmlns:a16="http://schemas.microsoft.com/office/drawing/2014/main" id="{FBD96D52-DBF8-ADBF-B53F-EEBB11C5CB28}"/>
                </a:ext>
              </a:extLst>
            </p:cNvPr>
            <p:cNvSpPr txBox="1"/>
            <p:nvPr/>
          </p:nvSpPr>
          <p:spPr>
            <a:xfrm>
              <a:off x="330935" y="433131"/>
              <a:ext cx="13622080" cy="1567745"/>
            </a:xfrm>
            <a:prstGeom prst="rect">
              <a:avLst/>
            </a:prstGeom>
            <a:noFill/>
          </p:spPr>
          <p:txBody>
            <a:bodyPr wrap="square">
              <a:spAutoFit/>
            </a:bodyPr>
            <a:lstStyle/>
            <a:p>
              <a:pPr marL="0" marR="0" algn="ctr">
                <a:spcBef>
                  <a:spcPts val="0"/>
                </a:spcBef>
                <a:spcAft>
                  <a:spcPts val="0"/>
                </a:spcAft>
              </a:pPr>
              <a:r>
                <a:rPr lang="nl-NL" sz="3600" dirty="0">
                  <a:effectLst/>
                  <a:latin typeface="Cambria" panose="02040503050406030204" pitchFamily="18" charset="0"/>
                  <a:ea typeface="Cambria" panose="02040503050406030204" pitchFamily="18" charset="0"/>
                </a:rPr>
                <a:t>Một chiếc áo giảm giá 15%, giá mới của chiếc áo là bao nhiêu nếu giá gốc là 100 000 đồng?</a:t>
              </a:r>
              <a:endParaRPr lang="en-US" sz="3600" dirty="0">
                <a:effectLst/>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965D55EE-192C-6525-5C7C-AC985BF4DEAB}"/>
              </a:ext>
            </a:extLst>
          </p:cNvPr>
          <p:cNvGrpSpPr/>
          <p:nvPr/>
        </p:nvGrpSpPr>
        <p:grpSpPr>
          <a:xfrm>
            <a:off x="7005893" y="3020586"/>
            <a:ext cx="4537107" cy="1129886"/>
            <a:chOff x="6700677" y="2864057"/>
            <a:chExt cx="4537107" cy="1129886"/>
          </a:xfrm>
          <a:solidFill>
            <a:schemeClr val="bg1"/>
          </a:solidFill>
        </p:grpSpPr>
        <p:sp>
          <p:nvSpPr>
            <p:cNvPr id="7" name="Rectangle: Rounded Corners 6">
              <a:extLst>
                <a:ext uri="{FF2B5EF4-FFF2-40B4-BE49-F238E27FC236}">
                  <a16:creationId xmlns:a16="http://schemas.microsoft.com/office/drawing/2014/main" id="{756EE51B-4010-215E-500C-083B3A4F4570}"/>
                </a:ext>
              </a:extLst>
            </p:cNvPr>
            <p:cNvSpPr/>
            <p:nvPr/>
          </p:nvSpPr>
          <p:spPr>
            <a:xfrm>
              <a:off x="6700677" y="2864057"/>
              <a:ext cx="4537107" cy="1129886"/>
            </a:xfrm>
            <a:prstGeom prst="roundRect">
              <a:avLst>
                <a:gd name="adj" fmla="val 13859"/>
              </a:avLst>
            </a:prstGeom>
            <a:grpFill/>
            <a:ln w="38100">
              <a:solidFill>
                <a:srgbClr val="FAA40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AD49266-3ABA-19F8-FDDA-71266E044638}"/>
                </a:ext>
              </a:extLst>
            </p:cNvPr>
            <p:cNvSpPr txBox="1"/>
            <p:nvPr/>
          </p:nvSpPr>
          <p:spPr>
            <a:xfrm>
              <a:off x="7059541" y="3132981"/>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85 000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đồng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9" name="Group 8">
            <a:extLst>
              <a:ext uri="{FF2B5EF4-FFF2-40B4-BE49-F238E27FC236}">
                <a16:creationId xmlns:a16="http://schemas.microsoft.com/office/drawing/2014/main" id="{F660C549-4105-C151-2757-A73EFF33C1E2}"/>
              </a:ext>
            </a:extLst>
          </p:cNvPr>
          <p:cNvGrpSpPr/>
          <p:nvPr/>
        </p:nvGrpSpPr>
        <p:grpSpPr>
          <a:xfrm>
            <a:off x="1186079" y="3075067"/>
            <a:ext cx="4537107" cy="1129886"/>
            <a:chOff x="981375" y="2864057"/>
            <a:chExt cx="4537107" cy="1129886"/>
          </a:xfrm>
        </p:grpSpPr>
        <p:sp>
          <p:nvSpPr>
            <p:cNvPr id="10" name="Rectangle: Rounded Corners 9">
              <a:extLst>
                <a:ext uri="{FF2B5EF4-FFF2-40B4-BE49-F238E27FC236}">
                  <a16:creationId xmlns:a16="http://schemas.microsoft.com/office/drawing/2014/main" id="{099825C5-C539-4836-49D8-9476E62196E1}"/>
                </a:ext>
              </a:extLst>
            </p:cNvPr>
            <p:cNvSpPr/>
            <p:nvPr/>
          </p:nvSpPr>
          <p:spPr>
            <a:xfrm>
              <a:off x="981375" y="2864057"/>
              <a:ext cx="4537107" cy="1129886"/>
            </a:xfrm>
            <a:prstGeom prst="roundRect">
              <a:avLst>
                <a:gd name="adj" fmla="val 13859"/>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B883968-E3BB-8F00-D9DC-6CCA3D904DBF}"/>
                </a:ext>
              </a:extLst>
            </p:cNvPr>
            <p:cNvSpPr txBox="1"/>
            <p:nvPr/>
          </p:nvSpPr>
          <p:spPr>
            <a:xfrm>
              <a:off x="1420288" y="3050862"/>
              <a:ext cx="37508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65 000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đồng</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12" name="Group 11">
            <a:extLst>
              <a:ext uri="{FF2B5EF4-FFF2-40B4-BE49-F238E27FC236}">
                <a16:creationId xmlns:a16="http://schemas.microsoft.com/office/drawing/2014/main" id="{7DFFA85C-7585-DB89-CE16-B17CB8A48C7D}"/>
              </a:ext>
            </a:extLst>
          </p:cNvPr>
          <p:cNvGrpSpPr/>
          <p:nvPr/>
        </p:nvGrpSpPr>
        <p:grpSpPr>
          <a:xfrm>
            <a:off x="1077528" y="4901904"/>
            <a:ext cx="4630996" cy="1129886"/>
            <a:chOff x="887486" y="4872764"/>
            <a:chExt cx="4630996" cy="1129886"/>
          </a:xfrm>
        </p:grpSpPr>
        <p:sp>
          <p:nvSpPr>
            <p:cNvPr id="13" name="Rectangle: Rounded Corners 12">
              <a:extLst>
                <a:ext uri="{FF2B5EF4-FFF2-40B4-BE49-F238E27FC236}">
                  <a16:creationId xmlns:a16="http://schemas.microsoft.com/office/drawing/2014/main" id="{56C4DC3A-1C80-1410-14E5-019708231BFA}"/>
                </a:ext>
              </a:extLst>
            </p:cNvPr>
            <p:cNvSpPr/>
            <p:nvPr/>
          </p:nvSpPr>
          <p:spPr>
            <a:xfrm>
              <a:off x="981375" y="4872764"/>
              <a:ext cx="4537107" cy="1129886"/>
            </a:xfrm>
            <a:prstGeom prst="roundRect">
              <a:avLst>
                <a:gd name="adj" fmla="val 13859"/>
              </a:avLst>
            </a:prstGeom>
            <a:solidFill>
              <a:schemeClr val="bg1"/>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B683739-4A93-F112-7A88-64B0168E0BE2}"/>
                </a:ext>
              </a:extLst>
            </p:cNvPr>
            <p:cNvSpPr txBox="1"/>
            <p:nvPr/>
          </p:nvSpPr>
          <p:spPr>
            <a:xfrm>
              <a:off x="887486" y="5029644"/>
              <a:ext cx="4280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75 000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đồng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15" name="Group 14">
            <a:extLst>
              <a:ext uri="{FF2B5EF4-FFF2-40B4-BE49-F238E27FC236}">
                <a16:creationId xmlns:a16="http://schemas.microsoft.com/office/drawing/2014/main" id="{A4D50CF6-3446-5F1D-4868-DABC4A9FCD61}"/>
              </a:ext>
            </a:extLst>
          </p:cNvPr>
          <p:cNvGrpSpPr/>
          <p:nvPr/>
        </p:nvGrpSpPr>
        <p:grpSpPr>
          <a:xfrm>
            <a:off x="6818533" y="4816367"/>
            <a:ext cx="4537107" cy="1129886"/>
            <a:chOff x="6830721" y="4714800"/>
            <a:chExt cx="4537107" cy="1129886"/>
          </a:xfrm>
          <a:solidFill>
            <a:schemeClr val="bg1"/>
          </a:solidFill>
        </p:grpSpPr>
        <p:sp>
          <p:nvSpPr>
            <p:cNvPr id="16" name="Rectangle: Rounded Corners 15">
              <a:extLst>
                <a:ext uri="{FF2B5EF4-FFF2-40B4-BE49-F238E27FC236}">
                  <a16:creationId xmlns:a16="http://schemas.microsoft.com/office/drawing/2014/main" id="{F5C06FEE-AF29-7FE3-4829-CD12B509A6C8}"/>
                </a:ext>
              </a:extLst>
            </p:cNvPr>
            <p:cNvSpPr/>
            <p:nvPr/>
          </p:nvSpPr>
          <p:spPr>
            <a:xfrm>
              <a:off x="6830721" y="4714800"/>
              <a:ext cx="4537107" cy="1129886"/>
            </a:xfrm>
            <a:prstGeom prst="roundRect">
              <a:avLst>
                <a:gd name="adj" fmla="val 13859"/>
              </a:avLst>
            </a:prstGeom>
            <a:grp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8B7A41E-CFF4-C790-A6D3-BD7942C5604F}"/>
                </a:ext>
              </a:extLst>
            </p:cNvPr>
            <p:cNvSpPr txBox="1"/>
            <p:nvPr/>
          </p:nvSpPr>
          <p:spPr>
            <a:xfrm>
              <a:off x="7667750" y="4915912"/>
              <a:ext cx="3460024" cy="64633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80 000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đồng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CB509C59-13FA-3FC5-370E-2972D097FE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8208" b="61433"/>
          <a:stretch/>
        </p:blipFill>
        <p:spPr>
          <a:xfrm>
            <a:off x="11066325" y="3208535"/>
            <a:ext cx="953350" cy="857536"/>
          </a:xfrm>
          <a:prstGeom prst="rect">
            <a:avLst/>
          </a:prstGeom>
        </p:spPr>
      </p:pic>
      <p:pic>
        <p:nvPicPr>
          <p:cNvPr id="19" name="Picture 18">
            <a:extLst>
              <a:ext uri="{FF2B5EF4-FFF2-40B4-BE49-F238E27FC236}">
                <a16:creationId xmlns:a16="http://schemas.microsoft.com/office/drawing/2014/main" id="{C3F4DC1E-4303-4694-BBCC-4176506A26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604" t="-2269" r="334" b="61951"/>
          <a:stretch/>
        </p:blipFill>
        <p:spPr>
          <a:xfrm>
            <a:off x="5162974" y="3128265"/>
            <a:ext cx="891076" cy="896464"/>
          </a:xfrm>
          <a:prstGeom prst="rect">
            <a:avLst/>
          </a:prstGeom>
        </p:spPr>
      </p:pic>
      <p:pic>
        <p:nvPicPr>
          <p:cNvPr id="20" name="Picture 19">
            <a:extLst>
              <a:ext uri="{FF2B5EF4-FFF2-40B4-BE49-F238E27FC236}">
                <a16:creationId xmlns:a16="http://schemas.microsoft.com/office/drawing/2014/main" id="{4D5142A8-4370-397B-68A3-6EF53A69BF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604" t="-2269" r="334" b="61951"/>
          <a:stretch/>
        </p:blipFill>
        <p:spPr>
          <a:xfrm>
            <a:off x="4996833" y="5018615"/>
            <a:ext cx="891076" cy="896464"/>
          </a:xfrm>
          <a:prstGeom prst="rect">
            <a:avLst/>
          </a:prstGeom>
        </p:spPr>
      </p:pic>
      <p:pic>
        <p:nvPicPr>
          <p:cNvPr id="21" name="Picture 20">
            <a:extLst>
              <a:ext uri="{FF2B5EF4-FFF2-40B4-BE49-F238E27FC236}">
                <a16:creationId xmlns:a16="http://schemas.microsoft.com/office/drawing/2014/main" id="{6AB44F60-14BB-AFA2-CA67-9A06E01ECB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604" t="-2269" r="334" b="61951"/>
          <a:stretch/>
        </p:blipFill>
        <p:spPr>
          <a:xfrm>
            <a:off x="10826930" y="4933078"/>
            <a:ext cx="891076" cy="896464"/>
          </a:xfrm>
          <a:prstGeom prst="rect">
            <a:avLst/>
          </a:prstGeom>
        </p:spPr>
      </p:pic>
      <p:pic>
        <p:nvPicPr>
          <p:cNvPr id="22" name="Picture 21">
            <a:extLst>
              <a:ext uri="{FF2B5EF4-FFF2-40B4-BE49-F238E27FC236}">
                <a16:creationId xmlns:a16="http://schemas.microsoft.com/office/drawing/2014/main" id="{8F8DB426-7FBC-1828-5D7B-204AF5279C98}"/>
              </a:ext>
            </a:extLst>
          </p:cNvPr>
          <p:cNvPicPr>
            <a:picLocks noChangeAspect="1"/>
          </p:cNvPicPr>
          <p:nvPr/>
        </p:nvPicPr>
        <p:blipFill>
          <a:blip r:embed="rId7"/>
          <a:stretch>
            <a:fillRect/>
          </a:stretch>
        </p:blipFill>
        <p:spPr>
          <a:xfrm>
            <a:off x="190136" y="2869797"/>
            <a:ext cx="1475271" cy="1492036"/>
          </a:xfrm>
          <a:prstGeom prst="rect">
            <a:avLst/>
          </a:prstGeom>
        </p:spPr>
      </p:pic>
      <p:pic>
        <p:nvPicPr>
          <p:cNvPr id="23" name="Picture 22">
            <a:extLst>
              <a:ext uri="{FF2B5EF4-FFF2-40B4-BE49-F238E27FC236}">
                <a16:creationId xmlns:a16="http://schemas.microsoft.com/office/drawing/2014/main" id="{D9AC697A-2C53-1DBF-32E0-ADB7692216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341835" y="2916556"/>
            <a:ext cx="1385564" cy="1400861"/>
          </a:xfrm>
          <a:prstGeom prst="rect">
            <a:avLst/>
          </a:prstGeom>
        </p:spPr>
      </p:pic>
      <p:pic>
        <p:nvPicPr>
          <p:cNvPr id="24" name="Picture 23">
            <a:extLst>
              <a:ext uri="{FF2B5EF4-FFF2-40B4-BE49-F238E27FC236}">
                <a16:creationId xmlns:a16="http://schemas.microsoft.com/office/drawing/2014/main" id="{0DC4E767-7A8C-D1DD-75BF-62C8C016765C}"/>
              </a:ext>
            </a:extLst>
          </p:cNvPr>
          <p:cNvPicPr>
            <a:picLocks noChangeAspect="1"/>
          </p:cNvPicPr>
          <p:nvPr/>
        </p:nvPicPr>
        <p:blipFill rotWithShape="1">
          <a:blip r:embed="rId9"/>
          <a:srcRect r="50703"/>
          <a:stretch/>
        </p:blipFill>
        <p:spPr>
          <a:xfrm>
            <a:off x="129722" y="4681454"/>
            <a:ext cx="1487889" cy="1570786"/>
          </a:xfrm>
          <a:prstGeom prst="rect">
            <a:avLst/>
          </a:prstGeom>
        </p:spPr>
      </p:pic>
      <p:pic>
        <p:nvPicPr>
          <p:cNvPr id="25" name="Picture 24">
            <a:extLst>
              <a:ext uri="{FF2B5EF4-FFF2-40B4-BE49-F238E27FC236}">
                <a16:creationId xmlns:a16="http://schemas.microsoft.com/office/drawing/2014/main" id="{DD248577-7A20-A7F7-925E-888CDFC0B54F}"/>
              </a:ext>
            </a:extLst>
          </p:cNvPr>
          <p:cNvPicPr>
            <a:picLocks noChangeAspect="1"/>
          </p:cNvPicPr>
          <p:nvPr/>
        </p:nvPicPr>
        <p:blipFill>
          <a:blip r:embed="rId10"/>
          <a:stretch>
            <a:fillRect/>
          </a:stretch>
        </p:blipFill>
        <p:spPr>
          <a:xfrm>
            <a:off x="6290376" y="4614463"/>
            <a:ext cx="1365186" cy="1570786"/>
          </a:xfrm>
          <a:prstGeom prst="rect">
            <a:avLst/>
          </a:prstGeom>
        </p:spPr>
      </p:pic>
      <p:pic>
        <p:nvPicPr>
          <p:cNvPr id="26" name="Picture 25">
            <a:extLst>
              <a:ext uri="{FF2B5EF4-FFF2-40B4-BE49-F238E27FC236}">
                <a16:creationId xmlns:a16="http://schemas.microsoft.com/office/drawing/2014/main" id="{251A6502-FD7A-4DB2-59FE-CB97D1B4AC9F}"/>
              </a:ext>
            </a:extLst>
          </p:cNvPr>
          <p:cNvPicPr>
            <a:picLocks noChangeAspect="1"/>
          </p:cNvPicPr>
          <p:nvPr/>
        </p:nvPicPr>
        <p:blipFill rotWithShape="1">
          <a:blip r:embed="rId11">
            <a:extLst>
              <a:ext uri="{28A0092B-C50C-407E-A947-70E740481C1C}">
                <a14:useLocalDpi xmlns:a14="http://schemas.microsoft.com/office/drawing/2010/main" val="0"/>
              </a:ext>
            </a:extLst>
          </a:blip>
          <a:srcRect l="68871" t="41044" r="15979" b="38494"/>
          <a:stretch/>
        </p:blipFill>
        <p:spPr>
          <a:xfrm>
            <a:off x="-76901" y="382628"/>
            <a:ext cx="1826522" cy="2384534"/>
          </a:xfrm>
          <a:prstGeom prst="rect">
            <a:avLst/>
          </a:prstGeom>
        </p:spPr>
      </p:pic>
    </p:spTree>
    <p:extLst>
      <p:ext uri="{BB962C8B-B14F-4D97-AF65-F5344CB8AC3E}">
        <p14:creationId xmlns:p14="http://schemas.microsoft.com/office/powerpoint/2010/main" val="9987006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4*#ppt_w"/>
                                          </p:val>
                                        </p:tav>
                                        <p:tav tm="100000">
                                          <p:val>
                                            <p:strVal val="#ppt_w"/>
                                          </p:val>
                                        </p:tav>
                                      </p:tavLst>
                                    </p:anim>
                                    <p:anim calcmode="lin" valueType="num">
                                      <p:cBhvr>
                                        <p:cTn id="8" dur="50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4*#ppt_w"/>
                                          </p:val>
                                        </p:tav>
                                        <p:tav tm="100000">
                                          <p:val>
                                            <p:strVal val="#ppt_w"/>
                                          </p:val>
                                        </p:tav>
                                      </p:tavLst>
                                    </p:anim>
                                    <p:anim calcmode="lin" valueType="num">
                                      <p:cBhvr>
                                        <p:cTn id="15" dur="50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strVal val="4*#ppt_w"/>
                                          </p:val>
                                        </p:tav>
                                        <p:tav tm="100000">
                                          <p:val>
                                            <p:strVal val="#ppt_w"/>
                                          </p:val>
                                        </p:tav>
                                      </p:tavLst>
                                    </p:anim>
                                    <p:anim calcmode="lin" valueType="num">
                                      <p:cBhvr>
                                        <p:cTn id="22"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strVal val="4*#ppt_w"/>
                                          </p:val>
                                        </p:tav>
                                        <p:tav tm="100000">
                                          <p:val>
                                            <p:strVal val="#ppt_w"/>
                                          </p:val>
                                        </p:tav>
                                      </p:tavLst>
                                    </p:anim>
                                    <p:anim calcmode="lin" valueType="num">
                                      <p:cBhvr>
                                        <p:cTn id="29"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A48632-CBA8-927C-ED6A-270791FCB1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775" t="3297" r="12476" b="17348"/>
          <a:stretch/>
        </p:blipFill>
        <p:spPr>
          <a:xfrm>
            <a:off x="0" y="-1"/>
            <a:ext cx="12192000" cy="6858001"/>
          </a:xfrm>
          <a:prstGeom prst="rect">
            <a:avLst/>
          </a:prstGeom>
        </p:spPr>
      </p:pic>
      <p:grpSp>
        <p:nvGrpSpPr>
          <p:cNvPr id="3" name="Group 2">
            <a:extLst>
              <a:ext uri="{FF2B5EF4-FFF2-40B4-BE49-F238E27FC236}">
                <a16:creationId xmlns:a16="http://schemas.microsoft.com/office/drawing/2014/main" id="{F29D7730-0E64-C100-8A98-844D7ED8CF6B}"/>
              </a:ext>
            </a:extLst>
          </p:cNvPr>
          <p:cNvGrpSpPr/>
          <p:nvPr/>
        </p:nvGrpSpPr>
        <p:grpSpPr>
          <a:xfrm>
            <a:off x="1662566" y="697981"/>
            <a:ext cx="8882712" cy="1831954"/>
            <a:chOff x="226633" y="-47311"/>
            <a:chExt cx="31555625" cy="2392709"/>
          </a:xfrm>
        </p:grpSpPr>
        <p:sp>
          <p:nvSpPr>
            <p:cNvPr id="4" name="Rectangle 1">
              <a:extLst>
                <a:ext uri="{FF2B5EF4-FFF2-40B4-BE49-F238E27FC236}">
                  <a16:creationId xmlns:a16="http://schemas.microsoft.com/office/drawing/2014/main" id="{8565E55F-B7FB-EB48-1697-71AAD7F37331}"/>
                </a:ext>
              </a:extLst>
            </p:cNvPr>
            <p:cNvSpPr/>
            <p:nvPr/>
          </p:nvSpPr>
          <p:spPr>
            <a:xfrm>
              <a:off x="226633" y="-47311"/>
              <a:ext cx="31555625" cy="2392709"/>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chemeClr val="accent1">
                  <a:lumMod val="50000"/>
                </a:schemeClr>
              </a:solidFill>
              <a:prstDash val="solid"/>
              <a:miter lim="800000"/>
              <a:extLst>
                <a:ext uri="{C807C97D-BFC1-408E-A445-0C87EB9F89A2}">
                  <ask:lineSketchStyleProps xmlns:ask="http://schemas.microsoft.com/office/drawing/2018/sketchyshapes" xmlns="" sd="1018328812">
                    <a:custGeom>
                      <a:avLst/>
                      <a:gdLst>
                        <a:gd name="connsiteX0" fmla="*/ 0 w 3893252"/>
                        <a:gd name="connsiteY0" fmla="*/ 0 h 1831954"/>
                        <a:gd name="connsiteX1" fmla="*/ 3893252 w 3893252"/>
                        <a:gd name="connsiteY1" fmla="*/ 0 h 1831954"/>
                        <a:gd name="connsiteX2" fmla="*/ 3893252 w 3893252"/>
                        <a:gd name="connsiteY2" fmla="*/ 1831954 h 1831954"/>
                        <a:gd name="connsiteX3" fmla="*/ 0 w 3893252"/>
                        <a:gd name="connsiteY3" fmla="*/ 1831954 h 1831954"/>
                        <a:gd name="connsiteX4" fmla="*/ 0 w 3893252"/>
                        <a:gd name="connsiteY4" fmla="*/ 0 h 1831954"/>
                        <a:gd name="connsiteX0" fmla="*/ 0 w 3893252"/>
                        <a:gd name="connsiteY0" fmla="*/ 0 h 1831954"/>
                        <a:gd name="connsiteX1" fmla="*/ 3893252 w 3893252"/>
                        <a:gd name="connsiteY1" fmla="*/ 0 h 1831954"/>
                        <a:gd name="connsiteX2" fmla="*/ 3893252 w 3893252"/>
                        <a:gd name="connsiteY2" fmla="*/ 1831954 h 1831954"/>
                        <a:gd name="connsiteX3" fmla="*/ 0 w 3893252"/>
                        <a:gd name="connsiteY3" fmla="*/ 1831954 h 1831954"/>
                        <a:gd name="connsiteX4" fmla="*/ 0 w 3893252"/>
                        <a:gd name="connsiteY4" fmla="*/ 0 h 1831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252" h="1831954" fill="none" extrusionOk="0">
                          <a:moveTo>
                            <a:pt x="0" y="0"/>
                          </a:moveTo>
                          <a:cubicBezTo>
                            <a:pt x="1335524" y="-106145"/>
                            <a:pt x="2240046" y="-83177"/>
                            <a:pt x="3893252" y="0"/>
                          </a:cubicBezTo>
                          <a:cubicBezTo>
                            <a:pt x="3837990" y="335732"/>
                            <a:pt x="3812923" y="1292575"/>
                            <a:pt x="3893252" y="1831954"/>
                          </a:cubicBezTo>
                          <a:cubicBezTo>
                            <a:pt x="2030697" y="1803804"/>
                            <a:pt x="860925" y="1523711"/>
                            <a:pt x="0" y="1831954"/>
                          </a:cubicBezTo>
                          <a:cubicBezTo>
                            <a:pt x="44266" y="1183918"/>
                            <a:pt x="36324" y="409513"/>
                            <a:pt x="0" y="0"/>
                          </a:cubicBezTo>
                          <a:close/>
                        </a:path>
                        <a:path w="3893252" h="1831954" stroke="0" extrusionOk="0">
                          <a:moveTo>
                            <a:pt x="0" y="0"/>
                          </a:moveTo>
                          <a:cubicBezTo>
                            <a:pt x="1728195" y="-165232"/>
                            <a:pt x="3081647" y="-98353"/>
                            <a:pt x="3893252" y="0"/>
                          </a:cubicBezTo>
                          <a:cubicBezTo>
                            <a:pt x="3854847" y="250646"/>
                            <a:pt x="3926130" y="1198589"/>
                            <a:pt x="3893252" y="1831954"/>
                          </a:cubicBezTo>
                          <a:cubicBezTo>
                            <a:pt x="2490700" y="1727274"/>
                            <a:pt x="928894" y="2011770"/>
                            <a:pt x="0" y="1831954"/>
                          </a:cubicBezTo>
                          <a:cubicBezTo>
                            <a:pt x="12282" y="1317382"/>
                            <a:pt x="33835" y="950414"/>
                            <a:pt x="0" y="0"/>
                          </a:cubicBezTo>
                          <a:close/>
                        </a:path>
                        <a:path w="3893252" h="1831954" fill="none" stroke="0" extrusionOk="0">
                          <a:moveTo>
                            <a:pt x="0" y="0"/>
                          </a:moveTo>
                          <a:cubicBezTo>
                            <a:pt x="1323997" y="-139308"/>
                            <a:pt x="2337457" y="-31219"/>
                            <a:pt x="3893252" y="0"/>
                          </a:cubicBezTo>
                          <a:cubicBezTo>
                            <a:pt x="3816278" y="325109"/>
                            <a:pt x="3892359" y="1347769"/>
                            <a:pt x="3893252" y="1831954"/>
                          </a:cubicBezTo>
                          <a:cubicBezTo>
                            <a:pt x="1960164" y="1790603"/>
                            <a:pt x="939204" y="1671194"/>
                            <a:pt x="0" y="1831954"/>
                          </a:cubicBezTo>
                          <a:cubicBezTo>
                            <a:pt x="35753" y="1222409"/>
                            <a:pt x="6974" y="330601"/>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字魂37号-波纹乖乖体"/>
                  <a:cs typeface="+mn-cs"/>
                </a:rPr>
                <a:t>*</a:t>
              </a:r>
            </a:p>
          </p:txBody>
        </p:sp>
        <p:sp>
          <p:nvSpPr>
            <p:cNvPr id="5" name="TextBox 4">
              <a:extLst>
                <a:ext uri="{FF2B5EF4-FFF2-40B4-BE49-F238E27FC236}">
                  <a16:creationId xmlns:a16="http://schemas.microsoft.com/office/drawing/2014/main" id="{8A603948-E8CC-A86F-644A-565CCDBA392F}"/>
                </a:ext>
              </a:extLst>
            </p:cNvPr>
            <p:cNvSpPr txBox="1"/>
            <p:nvPr/>
          </p:nvSpPr>
          <p:spPr>
            <a:xfrm>
              <a:off x="383716" y="352046"/>
              <a:ext cx="31265480" cy="1567746"/>
            </a:xfrm>
            <a:prstGeom prst="rect">
              <a:avLst/>
            </a:prstGeom>
            <a:noFill/>
          </p:spPr>
          <p:txBody>
            <a:bodyPr wrap="square">
              <a:spAutoFit/>
            </a:bodyPr>
            <a:lstStyle/>
            <a:p>
              <a:pPr marL="0" marR="0" algn="ctr">
                <a:spcBef>
                  <a:spcPts val="0"/>
                </a:spcBef>
                <a:spcAft>
                  <a:spcPts val="0"/>
                </a:spcAft>
              </a:pPr>
              <a:r>
                <a:rPr lang="en-US" sz="3600" dirty="0">
                  <a:effectLst/>
                  <a:latin typeface="Cambria" panose="02040503050406030204" pitchFamily="18" charset="0"/>
                  <a:ea typeface="Cambria" panose="02040503050406030204" pitchFamily="18" charset="0"/>
                </a:rPr>
                <a:t>Trong 80 </a:t>
              </a:r>
              <a:r>
                <a:rPr lang="en-US" sz="3600" dirty="0" err="1">
                  <a:effectLst/>
                  <a:latin typeface="Cambria" panose="02040503050406030204" pitchFamily="18" charset="0"/>
                  <a:ea typeface="Cambria" panose="02040503050406030204" pitchFamily="18" charset="0"/>
                </a:rPr>
                <a:t>học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sinh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có</a:t>
              </a:r>
              <a:r>
                <a:rPr lang="en-US" sz="3600" dirty="0">
                  <a:effectLst/>
                  <a:latin typeface="Cambria" panose="02040503050406030204" pitchFamily="18" charset="0"/>
                  <a:ea typeface="Cambria" panose="02040503050406030204" pitchFamily="18" charset="0"/>
                </a:rPr>
                <a:t> 35 </a:t>
              </a:r>
              <a:r>
                <a:rPr lang="en-US" sz="3600" dirty="0" err="1">
                  <a:effectLst/>
                  <a:latin typeface="Cambria" panose="02040503050406030204" pitchFamily="18" charset="0"/>
                  <a:ea typeface="Cambria" panose="02040503050406030204" pitchFamily="18" charset="0"/>
                </a:rPr>
                <a:t>học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sinh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giỏi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Tỉ</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lệ</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phần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trăm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học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sinh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giỏi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là</a:t>
              </a:r>
              <a:r>
                <a:rPr lang="en-US" sz="3600" dirty="0">
                  <a:effectLst/>
                  <a:latin typeface="Cambria" panose="02040503050406030204" pitchFamily="18" charset="0"/>
                  <a:ea typeface="Cambria" panose="02040503050406030204" pitchFamily="18" charset="0"/>
                </a:rPr>
                <a:t> bao </a:t>
              </a:r>
              <a:r>
                <a:rPr lang="en-US" sz="3600" dirty="0" err="1">
                  <a:effectLst/>
                  <a:latin typeface="Cambria" panose="02040503050406030204" pitchFamily="18" charset="0"/>
                  <a:ea typeface="Cambria" panose="02040503050406030204" pitchFamily="18" charset="0"/>
                </a:rPr>
                <a:t>nhiêu</a:t>
              </a:r>
              <a:r>
                <a:rPr lang="en-US" sz="3600" dirty="0">
                  <a:effectLst/>
                  <a:latin typeface="Cambria" panose="02040503050406030204" pitchFamily="18" charset="0"/>
                  <a:ea typeface="Cambria" panose="02040503050406030204" pitchFamily="18" charset="0"/>
                </a:rPr>
                <a:t>?</a:t>
              </a:r>
            </a:p>
          </p:txBody>
        </p:sp>
      </p:grpSp>
      <p:grpSp>
        <p:nvGrpSpPr>
          <p:cNvPr id="6" name="Group 5">
            <a:extLst>
              <a:ext uri="{FF2B5EF4-FFF2-40B4-BE49-F238E27FC236}">
                <a16:creationId xmlns:a16="http://schemas.microsoft.com/office/drawing/2014/main" id="{55FA36FB-66F6-A582-3C3F-9357FA1F2472}"/>
              </a:ext>
            </a:extLst>
          </p:cNvPr>
          <p:cNvGrpSpPr/>
          <p:nvPr/>
        </p:nvGrpSpPr>
        <p:grpSpPr>
          <a:xfrm>
            <a:off x="7043532" y="4815019"/>
            <a:ext cx="4537107" cy="1129886"/>
            <a:chOff x="6830721" y="2864057"/>
            <a:chExt cx="4537107" cy="1129886"/>
          </a:xfrm>
          <a:solidFill>
            <a:schemeClr val="bg1"/>
          </a:solidFill>
        </p:grpSpPr>
        <p:sp>
          <p:nvSpPr>
            <p:cNvPr id="7" name="Rectangle: Rounded Corners 6">
              <a:extLst>
                <a:ext uri="{FF2B5EF4-FFF2-40B4-BE49-F238E27FC236}">
                  <a16:creationId xmlns:a16="http://schemas.microsoft.com/office/drawing/2014/main" id="{4D42C24B-8CFD-9A00-CF82-B2D717D62A03}"/>
                </a:ext>
              </a:extLst>
            </p:cNvPr>
            <p:cNvSpPr/>
            <p:nvPr/>
          </p:nvSpPr>
          <p:spPr>
            <a:xfrm>
              <a:off x="6830721" y="2864057"/>
              <a:ext cx="4537107" cy="1129886"/>
            </a:xfrm>
            <a:prstGeom prst="roundRect">
              <a:avLst>
                <a:gd name="adj" fmla="val 13859"/>
              </a:avLst>
            </a:prstGeom>
            <a:grp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EB30008-816D-8587-D427-4FCF8683491E}"/>
                </a:ext>
              </a:extLst>
            </p:cNvPr>
            <p:cNvSpPr txBox="1"/>
            <p:nvPr/>
          </p:nvSpPr>
          <p:spPr>
            <a:xfrm>
              <a:off x="7223859" y="3044278"/>
              <a:ext cx="3750829" cy="769441"/>
            </a:xfrm>
            <a:prstGeom prst="rect">
              <a:avLst/>
            </a:prstGeom>
            <a:grp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43,75 %</a:t>
              </a:r>
            </a:p>
          </p:txBody>
        </p:sp>
      </p:grpSp>
      <p:grpSp>
        <p:nvGrpSpPr>
          <p:cNvPr id="9" name="Group 8">
            <a:extLst>
              <a:ext uri="{FF2B5EF4-FFF2-40B4-BE49-F238E27FC236}">
                <a16:creationId xmlns:a16="http://schemas.microsoft.com/office/drawing/2014/main" id="{2BB123F1-537E-CD93-6C3B-63268CB693D7}"/>
              </a:ext>
            </a:extLst>
          </p:cNvPr>
          <p:cNvGrpSpPr/>
          <p:nvPr/>
        </p:nvGrpSpPr>
        <p:grpSpPr>
          <a:xfrm>
            <a:off x="7018104" y="3109679"/>
            <a:ext cx="4537107" cy="1129886"/>
            <a:chOff x="981375" y="2864057"/>
            <a:chExt cx="4537107" cy="1129886"/>
          </a:xfrm>
        </p:grpSpPr>
        <p:sp>
          <p:nvSpPr>
            <p:cNvPr id="10" name="Rectangle: Rounded Corners 9">
              <a:extLst>
                <a:ext uri="{FF2B5EF4-FFF2-40B4-BE49-F238E27FC236}">
                  <a16:creationId xmlns:a16="http://schemas.microsoft.com/office/drawing/2014/main" id="{6033FB67-E145-371C-28BB-72564133641A}"/>
                </a:ext>
              </a:extLst>
            </p:cNvPr>
            <p:cNvSpPr/>
            <p:nvPr/>
          </p:nvSpPr>
          <p:spPr>
            <a:xfrm>
              <a:off x="981375" y="2864057"/>
              <a:ext cx="4537107" cy="1129886"/>
            </a:xfrm>
            <a:prstGeom prst="roundRect">
              <a:avLst>
                <a:gd name="adj" fmla="val 13859"/>
              </a:avLst>
            </a:prstGeom>
            <a:solidFill>
              <a:schemeClr val="bg1"/>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898D0B-EDCE-EFCE-C8EF-C9D8DBE23B9F}"/>
                </a:ext>
              </a:extLst>
            </p:cNvPr>
            <p:cNvSpPr txBox="1"/>
            <p:nvPr/>
          </p:nvSpPr>
          <p:spPr>
            <a:xfrm>
              <a:off x="1607829" y="3005350"/>
              <a:ext cx="375082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44,75 %</a:t>
              </a:r>
            </a:p>
          </p:txBody>
        </p:sp>
      </p:grpSp>
      <p:grpSp>
        <p:nvGrpSpPr>
          <p:cNvPr id="12" name="Group 11">
            <a:extLst>
              <a:ext uri="{FF2B5EF4-FFF2-40B4-BE49-F238E27FC236}">
                <a16:creationId xmlns:a16="http://schemas.microsoft.com/office/drawing/2014/main" id="{0444F195-E652-F554-D115-755E28D37E0C}"/>
              </a:ext>
            </a:extLst>
          </p:cNvPr>
          <p:cNvGrpSpPr/>
          <p:nvPr/>
        </p:nvGrpSpPr>
        <p:grpSpPr>
          <a:xfrm>
            <a:off x="1070307" y="4937554"/>
            <a:ext cx="4537107" cy="1129886"/>
            <a:chOff x="981375" y="4872764"/>
            <a:chExt cx="4537107" cy="1129886"/>
          </a:xfrm>
        </p:grpSpPr>
        <p:sp>
          <p:nvSpPr>
            <p:cNvPr id="13" name="Rectangle: Rounded Corners 12">
              <a:extLst>
                <a:ext uri="{FF2B5EF4-FFF2-40B4-BE49-F238E27FC236}">
                  <a16:creationId xmlns:a16="http://schemas.microsoft.com/office/drawing/2014/main" id="{35EBF75A-B21F-3768-4B4D-36C6C7F3A8C1}"/>
                </a:ext>
              </a:extLst>
            </p:cNvPr>
            <p:cNvSpPr/>
            <p:nvPr/>
          </p:nvSpPr>
          <p:spPr>
            <a:xfrm>
              <a:off x="981375" y="4872764"/>
              <a:ext cx="4537107" cy="1129886"/>
            </a:xfrm>
            <a:prstGeom prst="roundRect">
              <a:avLst>
                <a:gd name="adj" fmla="val 13859"/>
              </a:avLst>
            </a:prstGeom>
            <a:solidFill>
              <a:schemeClr val="bg1"/>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19B2F9E-ABAD-E411-D7FF-CE03B366164F}"/>
                </a:ext>
              </a:extLst>
            </p:cNvPr>
            <p:cNvSpPr txBox="1"/>
            <p:nvPr/>
          </p:nvSpPr>
          <p:spPr>
            <a:xfrm>
              <a:off x="1510005" y="5042335"/>
              <a:ext cx="375082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43,57 %</a:t>
              </a:r>
            </a:p>
          </p:txBody>
        </p:sp>
      </p:grpSp>
      <p:grpSp>
        <p:nvGrpSpPr>
          <p:cNvPr id="15" name="Group 14">
            <a:extLst>
              <a:ext uri="{FF2B5EF4-FFF2-40B4-BE49-F238E27FC236}">
                <a16:creationId xmlns:a16="http://schemas.microsoft.com/office/drawing/2014/main" id="{B73C566F-ACA7-0124-127B-10DB2603230C}"/>
              </a:ext>
            </a:extLst>
          </p:cNvPr>
          <p:cNvGrpSpPr/>
          <p:nvPr/>
        </p:nvGrpSpPr>
        <p:grpSpPr>
          <a:xfrm>
            <a:off x="1196527" y="3095966"/>
            <a:ext cx="4537107" cy="1129886"/>
            <a:chOff x="6830721" y="4714800"/>
            <a:chExt cx="4537107" cy="1129886"/>
          </a:xfrm>
          <a:solidFill>
            <a:schemeClr val="bg1"/>
          </a:solidFill>
        </p:grpSpPr>
        <p:sp>
          <p:nvSpPr>
            <p:cNvPr id="16" name="Rectangle: Rounded Corners 15">
              <a:extLst>
                <a:ext uri="{FF2B5EF4-FFF2-40B4-BE49-F238E27FC236}">
                  <a16:creationId xmlns:a16="http://schemas.microsoft.com/office/drawing/2014/main" id="{260251D4-B608-51B8-E6E8-F5000FBB81CF}"/>
                </a:ext>
              </a:extLst>
            </p:cNvPr>
            <p:cNvSpPr/>
            <p:nvPr/>
          </p:nvSpPr>
          <p:spPr>
            <a:xfrm>
              <a:off x="6830721" y="4714800"/>
              <a:ext cx="4537107" cy="1129886"/>
            </a:xfrm>
            <a:prstGeom prst="roundRect">
              <a:avLst>
                <a:gd name="adj" fmla="val 13859"/>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6276298-24A0-6E64-2BBB-73FA16ADEEC7}"/>
                </a:ext>
              </a:extLst>
            </p:cNvPr>
            <p:cNvSpPr txBox="1"/>
            <p:nvPr/>
          </p:nvSpPr>
          <p:spPr>
            <a:xfrm>
              <a:off x="7892091" y="4839325"/>
              <a:ext cx="2729757" cy="76944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43,65 %</a:t>
              </a:r>
            </a:p>
          </p:txBody>
        </p:sp>
      </p:grpSp>
      <p:pic>
        <p:nvPicPr>
          <p:cNvPr id="18" name="Picture 17">
            <a:extLst>
              <a:ext uri="{FF2B5EF4-FFF2-40B4-BE49-F238E27FC236}">
                <a16:creationId xmlns:a16="http://schemas.microsoft.com/office/drawing/2014/main" id="{75A2D657-DBCB-322B-7700-FCB253A5E4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8208" b="61433"/>
          <a:stretch/>
        </p:blipFill>
        <p:spPr>
          <a:xfrm>
            <a:off x="11140218" y="5019030"/>
            <a:ext cx="953350" cy="857536"/>
          </a:xfrm>
          <a:prstGeom prst="rect">
            <a:avLst/>
          </a:prstGeom>
        </p:spPr>
      </p:pic>
      <p:pic>
        <p:nvPicPr>
          <p:cNvPr id="19" name="Picture 18">
            <a:extLst>
              <a:ext uri="{FF2B5EF4-FFF2-40B4-BE49-F238E27FC236}">
                <a16:creationId xmlns:a16="http://schemas.microsoft.com/office/drawing/2014/main" id="{0388DE34-CBED-618A-A704-31CC16CADE2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604" t="-2269" r="334" b="61951"/>
          <a:stretch/>
        </p:blipFill>
        <p:spPr>
          <a:xfrm>
            <a:off x="10994999" y="3162877"/>
            <a:ext cx="891076" cy="896464"/>
          </a:xfrm>
          <a:prstGeom prst="rect">
            <a:avLst/>
          </a:prstGeom>
        </p:spPr>
      </p:pic>
      <p:pic>
        <p:nvPicPr>
          <p:cNvPr id="20" name="Picture 19">
            <a:extLst>
              <a:ext uri="{FF2B5EF4-FFF2-40B4-BE49-F238E27FC236}">
                <a16:creationId xmlns:a16="http://schemas.microsoft.com/office/drawing/2014/main" id="{0E782C41-A8B5-F58C-20BE-E8A0974A1E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604" t="-2269" r="334" b="61951"/>
          <a:stretch/>
        </p:blipFill>
        <p:spPr>
          <a:xfrm>
            <a:off x="5041788" y="5068115"/>
            <a:ext cx="891076" cy="896464"/>
          </a:xfrm>
          <a:prstGeom prst="rect">
            <a:avLst/>
          </a:prstGeom>
        </p:spPr>
      </p:pic>
      <p:pic>
        <p:nvPicPr>
          <p:cNvPr id="21" name="Picture 20">
            <a:extLst>
              <a:ext uri="{FF2B5EF4-FFF2-40B4-BE49-F238E27FC236}">
                <a16:creationId xmlns:a16="http://schemas.microsoft.com/office/drawing/2014/main" id="{FE618A99-F64F-BF0D-3BCB-D7C345CB66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604" t="-2269" r="334" b="61951"/>
          <a:stretch/>
        </p:blipFill>
        <p:spPr>
          <a:xfrm>
            <a:off x="5204924" y="3212677"/>
            <a:ext cx="891076" cy="896464"/>
          </a:xfrm>
          <a:prstGeom prst="rect">
            <a:avLst/>
          </a:prstGeom>
        </p:spPr>
      </p:pic>
      <p:pic>
        <p:nvPicPr>
          <p:cNvPr id="22" name="Picture 21">
            <a:extLst>
              <a:ext uri="{FF2B5EF4-FFF2-40B4-BE49-F238E27FC236}">
                <a16:creationId xmlns:a16="http://schemas.microsoft.com/office/drawing/2014/main" id="{4CB4BCDB-8E18-D3E6-55C5-7284043240FA}"/>
              </a:ext>
            </a:extLst>
          </p:cNvPr>
          <p:cNvPicPr>
            <a:picLocks noChangeAspect="1"/>
          </p:cNvPicPr>
          <p:nvPr/>
        </p:nvPicPr>
        <p:blipFill>
          <a:blip r:embed="rId7"/>
          <a:stretch>
            <a:fillRect/>
          </a:stretch>
        </p:blipFill>
        <p:spPr>
          <a:xfrm>
            <a:off x="347002" y="2918937"/>
            <a:ext cx="1475271" cy="1492036"/>
          </a:xfrm>
          <a:prstGeom prst="rect">
            <a:avLst/>
          </a:prstGeom>
        </p:spPr>
      </p:pic>
      <p:pic>
        <p:nvPicPr>
          <p:cNvPr id="23" name="Picture 22">
            <a:extLst>
              <a:ext uri="{FF2B5EF4-FFF2-40B4-BE49-F238E27FC236}">
                <a16:creationId xmlns:a16="http://schemas.microsoft.com/office/drawing/2014/main" id="{00A48D37-B6AB-4BC1-FF88-3E00BEE1E4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453391" y="3009228"/>
            <a:ext cx="1385564" cy="1400861"/>
          </a:xfrm>
          <a:prstGeom prst="rect">
            <a:avLst/>
          </a:prstGeom>
        </p:spPr>
      </p:pic>
      <p:pic>
        <p:nvPicPr>
          <p:cNvPr id="24" name="Picture 23">
            <a:extLst>
              <a:ext uri="{FF2B5EF4-FFF2-40B4-BE49-F238E27FC236}">
                <a16:creationId xmlns:a16="http://schemas.microsoft.com/office/drawing/2014/main" id="{9D1DC249-407C-0539-4009-3F2D9E690778}"/>
              </a:ext>
            </a:extLst>
          </p:cNvPr>
          <p:cNvPicPr>
            <a:picLocks noChangeAspect="1"/>
          </p:cNvPicPr>
          <p:nvPr/>
        </p:nvPicPr>
        <p:blipFill rotWithShape="1">
          <a:blip r:embed="rId9"/>
          <a:srcRect r="50703"/>
          <a:stretch/>
        </p:blipFill>
        <p:spPr>
          <a:xfrm>
            <a:off x="174677" y="4730954"/>
            <a:ext cx="1487889" cy="1570786"/>
          </a:xfrm>
          <a:prstGeom prst="rect">
            <a:avLst/>
          </a:prstGeom>
        </p:spPr>
      </p:pic>
      <p:pic>
        <p:nvPicPr>
          <p:cNvPr id="25" name="Picture 24">
            <a:extLst>
              <a:ext uri="{FF2B5EF4-FFF2-40B4-BE49-F238E27FC236}">
                <a16:creationId xmlns:a16="http://schemas.microsoft.com/office/drawing/2014/main" id="{A8091E2C-2154-EA21-08F4-E8073B3D0BEB}"/>
              </a:ext>
            </a:extLst>
          </p:cNvPr>
          <p:cNvPicPr>
            <a:picLocks noChangeAspect="1"/>
          </p:cNvPicPr>
          <p:nvPr/>
        </p:nvPicPr>
        <p:blipFill>
          <a:blip r:embed="rId10"/>
          <a:stretch>
            <a:fillRect/>
          </a:stretch>
        </p:blipFill>
        <p:spPr>
          <a:xfrm>
            <a:off x="6198743" y="4730954"/>
            <a:ext cx="1365186" cy="1570786"/>
          </a:xfrm>
          <a:prstGeom prst="rect">
            <a:avLst/>
          </a:prstGeom>
        </p:spPr>
      </p:pic>
      <p:pic>
        <p:nvPicPr>
          <p:cNvPr id="26" name="Picture 25">
            <a:extLst>
              <a:ext uri="{FF2B5EF4-FFF2-40B4-BE49-F238E27FC236}">
                <a16:creationId xmlns:a16="http://schemas.microsoft.com/office/drawing/2014/main" id="{B40A6035-B2D9-4A21-BFE0-B363F25756B7}"/>
              </a:ext>
            </a:extLst>
          </p:cNvPr>
          <p:cNvPicPr>
            <a:picLocks noChangeAspect="1"/>
          </p:cNvPicPr>
          <p:nvPr/>
        </p:nvPicPr>
        <p:blipFill rotWithShape="1">
          <a:blip r:embed="rId11">
            <a:extLst>
              <a:ext uri="{28A0092B-C50C-407E-A947-70E740481C1C}">
                <a14:useLocalDpi xmlns:a14="http://schemas.microsoft.com/office/drawing/2010/main" val="0"/>
              </a:ext>
            </a:extLst>
          </a:blip>
          <a:srcRect l="460" t="-1571" r="79716" b="85110"/>
          <a:stretch/>
        </p:blipFill>
        <p:spPr>
          <a:xfrm>
            <a:off x="-23891" y="911109"/>
            <a:ext cx="2019082" cy="1620625"/>
          </a:xfrm>
          <a:prstGeom prst="rect">
            <a:avLst/>
          </a:prstGeom>
        </p:spPr>
      </p:pic>
    </p:spTree>
    <p:extLst>
      <p:ext uri="{BB962C8B-B14F-4D97-AF65-F5344CB8AC3E}">
        <p14:creationId xmlns:p14="http://schemas.microsoft.com/office/powerpoint/2010/main" val="6629781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4*#ppt_w"/>
                                          </p:val>
                                        </p:tav>
                                        <p:tav tm="100000">
                                          <p:val>
                                            <p:strVal val="#ppt_w"/>
                                          </p:val>
                                        </p:tav>
                                      </p:tavLst>
                                    </p:anim>
                                    <p:anim calcmode="lin" valueType="num">
                                      <p:cBhvr>
                                        <p:cTn id="8" dur="50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4*#ppt_w"/>
                                          </p:val>
                                        </p:tav>
                                        <p:tav tm="100000">
                                          <p:val>
                                            <p:strVal val="#ppt_w"/>
                                          </p:val>
                                        </p:tav>
                                      </p:tavLst>
                                    </p:anim>
                                    <p:anim calcmode="lin" valueType="num">
                                      <p:cBhvr>
                                        <p:cTn id="15" dur="50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strVal val="4*#ppt_w"/>
                                          </p:val>
                                        </p:tav>
                                        <p:tav tm="100000">
                                          <p:val>
                                            <p:strVal val="#ppt_w"/>
                                          </p:val>
                                        </p:tav>
                                      </p:tavLst>
                                    </p:anim>
                                    <p:anim calcmode="lin" valueType="num">
                                      <p:cBhvr>
                                        <p:cTn id="22"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strVal val="4*#ppt_w"/>
                                          </p:val>
                                        </p:tav>
                                        <p:tav tm="100000">
                                          <p:val>
                                            <p:strVal val="#ppt_w"/>
                                          </p:val>
                                        </p:tav>
                                      </p:tavLst>
                                    </p:anim>
                                    <p:anim calcmode="lin" valueType="num">
                                      <p:cBhvr>
                                        <p:cTn id="29"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33283B-5BD5-631F-71FA-5A5D0745BC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775" t="3297" r="12476" b="17348"/>
          <a:stretch/>
        </p:blipFill>
        <p:spPr>
          <a:xfrm>
            <a:off x="0" y="-1"/>
            <a:ext cx="12192000" cy="6858001"/>
          </a:xfrm>
          <a:prstGeom prst="rect">
            <a:avLst/>
          </a:prstGeom>
        </p:spPr>
      </p:pic>
      <p:grpSp>
        <p:nvGrpSpPr>
          <p:cNvPr id="21" name="Group 20">
            <a:extLst>
              <a:ext uri="{FF2B5EF4-FFF2-40B4-BE49-F238E27FC236}">
                <a16:creationId xmlns:a16="http://schemas.microsoft.com/office/drawing/2014/main" id="{65366B1B-D767-3FB7-3176-A644A1D4E77C}"/>
              </a:ext>
            </a:extLst>
          </p:cNvPr>
          <p:cNvGrpSpPr/>
          <p:nvPr/>
        </p:nvGrpSpPr>
        <p:grpSpPr>
          <a:xfrm>
            <a:off x="7186810" y="112488"/>
            <a:ext cx="5005190" cy="6834413"/>
            <a:chOff x="6958905" y="0"/>
            <a:chExt cx="5005190" cy="7077607"/>
          </a:xfrm>
        </p:grpSpPr>
        <p:pic>
          <p:nvPicPr>
            <p:cNvPr id="19" name="图片 8">
              <a:extLst>
                <a:ext uri="{FF2B5EF4-FFF2-40B4-BE49-F238E27FC236}">
                  <a16:creationId xmlns:a16="http://schemas.microsoft.com/office/drawing/2014/main" id="{EA2996D7-91C3-D734-69FF-230D7FD256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063" t="14991" r="5461" b="15724"/>
            <a:stretch/>
          </p:blipFill>
          <p:spPr>
            <a:xfrm>
              <a:off x="6958905" y="0"/>
              <a:ext cx="5005190" cy="6251117"/>
            </a:xfrm>
            <a:prstGeom prst="rect">
              <a:avLst/>
            </a:prstGeom>
          </p:spPr>
        </p:pic>
        <p:pic>
          <p:nvPicPr>
            <p:cNvPr id="20" name="Picture 19">
              <a:extLst>
                <a:ext uri="{FF2B5EF4-FFF2-40B4-BE49-F238E27FC236}">
                  <a16:creationId xmlns:a16="http://schemas.microsoft.com/office/drawing/2014/main" id="{5B4BE999-E408-A5A1-9270-DD8FD5D2038B}"/>
                </a:ext>
              </a:extLst>
            </p:cNvPr>
            <p:cNvPicPr>
              <a:picLocks noChangeAspect="1"/>
            </p:cNvPicPr>
            <p:nvPr/>
          </p:nvPicPr>
          <p:blipFill rotWithShape="1">
            <a:blip r:embed="rId4">
              <a:extLst>
                <a:ext uri="{28A0092B-C50C-407E-A947-70E740481C1C}">
                  <a14:useLocalDpi xmlns:a14="http://schemas.microsoft.com/office/drawing/2010/main" val="0"/>
                </a:ext>
              </a:extLst>
            </a:blip>
            <a:srcRect l="68871" t="41044" r="15979" b="38494"/>
            <a:stretch/>
          </p:blipFill>
          <p:spPr>
            <a:xfrm>
              <a:off x="7162800" y="4448066"/>
              <a:ext cx="2014194" cy="2629541"/>
            </a:xfrm>
            <a:prstGeom prst="rect">
              <a:avLst/>
            </a:prstGeom>
          </p:spPr>
        </p:pic>
      </p:grpSp>
      <p:pic>
        <p:nvPicPr>
          <p:cNvPr id="2" name="Picture 1"/>
          <p:cNvPicPr>
            <a:picLocks noChangeAspect="1"/>
          </p:cNvPicPr>
          <p:nvPr/>
        </p:nvPicPr>
        <p:blipFill>
          <a:blip r:embed="rId5"/>
          <a:stretch>
            <a:fillRect/>
          </a:stretch>
        </p:blipFill>
        <p:spPr>
          <a:xfrm>
            <a:off x="1183882" y="112488"/>
            <a:ext cx="6950042" cy="3316511"/>
          </a:xfrm>
          <a:prstGeom prst="rect">
            <a:avLst/>
          </a:prstGeom>
        </p:spPr>
      </p:pic>
      <p:sp>
        <p:nvSpPr>
          <p:cNvPr id="3" name="38"/>
          <p:cNvSpPr txBox="1"/>
          <p:nvPr/>
        </p:nvSpPr>
        <p:spPr>
          <a:xfrm>
            <a:off x="640080" y="3130649"/>
            <a:ext cx="6546730" cy="3232725"/>
          </a:xfrm>
          <a:prstGeom prst="cloud">
            <a:avLst/>
          </a:prstGeom>
          <a:solidFill>
            <a:schemeClr val="accent6">
              <a:lumMod val="20000"/>
              <a:lumOff val="80000"/>
            </a:schemeClr>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Cảm</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ơn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trồng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cây</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cùng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314095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29" y="-297"/>
            <a:ext cx="12193057" cy="6858594"/>
          </a:xfrm>
          <a:prstGeom prst="rect">
            <a:avLst/>
          </a:prstGeom>
        </p:spPr>
      </p:pic>
      <p:pic>
        <p:nvPicPr>
          <p:cNvPr id="4" name="Picture 3">
            <a:extLst>
              <a:ext uri="{FF2B5EF4-FFF2-40B4-BE49-F238E27FC236}">
                <a16:creationId xmlns:a16="http://schemas.microsoft.com/office/drawing/2014/main" id="{A3A904F5-C9E7-AE30-49DE-7494ABED44C5}"/>
              </a:ext>
            </a:extLst>
          </p:cNvPr>
          <p:cNvPicPr>
            <a:picLocks noChangeAspect="1"/>
          </p:cNvPicPr>
          <p:nvPr/>
        </p:nvPicPr>
        <p:blipFill>
          <a:blip r:embed="rId4"/>
          <a:stretch>
            <a:fillRect/>
          </a:stretch>
        </p:blipFill>
        <p:spPr>
          <a:xfrm>
            <a:off x="-85463" y="802640"/>
            <a:ext cx="2731245" cy="1670449"/>
          </a:xfrm>
          <a:prstGeom prst="rect">
            <a:avLst/>
          </a:prstGeom>
        </p:spPr>
      </p:pic>
      <p:pic>
        <p:nvPicPr>
          <p:cNvPr id="5" name="Picture 4">
            <a:extLst>
              <a:ext uri="{FF2B5EF4-FFF2-40B4-BE49-F238E27FC236}">
                <a16:creationId xmlns:a16="http://schemas.microsoft.com/office/drawing/2014/main" id="{D48D8442-04EC-6BCB-2691-54996AC367F3}"/>
              </a:ext>
            </a:extLst>
          </p:cNvPr>
          <p:cNvPicPr>
            <a:picLocks noChangeAspect="1"/>
          </p:cNvPicPr>
          <p:nvPr/>
        </p:nvPicPr>
        <p:blipFill>
          <a:blip r:embed="rId5"/>
          <a:stretch>
            <a:fillRect/>
          </a:stretch>
        </p:blipFill>
        <p:spPr>
          <a:xfrm>
            <a:off x="1010851" y="2006499"/>
            <a:ext cx="10235663" cy="2504541"/>
          </a:xfrm>
          <a:prstGeom prst="rect">
            <a:avLst/>
          </a:prstGeom>
        </p:spPr>
      </p:pic>
      <p:pic>
        <p:nvPicPr>
          <p:cNvPr id="7" name="Picture 6">
            <a:extLst>
              <a:ext uri="{FF2B5EF4-FFF2-40B4-BE49-F238E27FC236}">
                <a16:creationId xmlns:a16="http://schemas.microsoft.com/office/drawing/2014/main" id="{08ABB68C-2D93-9A99-990F-ED50E4FC3FD2}"/>
              </a:ext>
            </a:extLst>
          </p:cNvPr>
          <p:cNvPicPr>
            <a:picLocks noChangeAspect="1"/>
          </p:cNvPicPr>
          <p:nvPr/>
        </p:nvPicPr>
        <p:blipFill>
          <a:blip r:embed="rId6"/>
          <a:stretch>
            <a:fillRect/>
          </a:stretch>
        </p:blipFill>
        <p:spPr>
          <a:xfrm>
            <a:off x="4969157" y="4091385"/>
            <a:ext cx="2274005" cy="1072989"/>
          </a:xfrm>
          <a:prstGeom prst="rect">
            <a:avLst/>
          </a:prstGeom>
        </p:spPr>
      </p:pic>
      <p:pic>
        <p:nvPicPr>
          <p:cNvPr id="8" name="Picture 7">
            <a:extLst>
              <a:ext uri="{FF2B5EF4-FFF2-40B4-BE49-F238E27FC236}">
                <a16:creationId xmlns:a16="http://schemas.microsoft.com/office/drawing/2014/main" id="{29403F85-B2A2-AD96-2301-DAA2B5F387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8923" y="0"/>
            <a:ext cx="1609013" cy="1609013"/>
          </a:xfrm>
          <a:prstGeom prst="rect">
            <a:avLst/>
          </a:prstGeom>
        </p:spPr>
      </p:pic>
    </p:spTree>
    <p:extLst>
      <p:ext uri="{BB962C8B-B14F-4D97-AF65-F5344CB8AC3E}">
        <p14:creationId xmlns:p14="http://schemas.microsoft.com/office/powerpoint/2010/main" val="343702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12"/>
      </p14:showEvtLst>
    </p:ext>
  </p:extLs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80" y="548782"/>
            <a:ext cx="11133438" cy="5760436"/>
          </a:xfrm>
          <a:prstGeom prst="rect">
            <a:avLst/>
          </a:prstGeom>
        </p:spPr>
      </p:pic>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40" y="224460"/>
            <a:ext cx="11662718" cy="640907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80" y="2270950"/>
            <a:ext cx="11210826" cy="2316099"/>
          </a:xfrm>
          <a:prstGeom prst="rect">
            <a:avLst/>
          </a:prstGeom>
        </p:spPr>
      </p:pic>
    </p:spTree>
    <p:extLst>
      <p:ext uri="{BB962C8B-B14F-4D97-AF65-F5344CB8AC3E}">
        <p14:creationId xmlns:p14="http://schemas.microsoft.com/office/powerpoint/2010/main" val="292510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a:xfrm>
            <a:off x="185195" y="612962"/>
            <a:ext cx="11722325" cy="6082477"/>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bg1"/>
          </a:solidFill>
          <a:ln w="57150">
            <a:solidFill>
              <a:schemeClr val="tx1">
                <a:lumMod val="85000"/>
                <a:lumOff val="1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Terminator 3"/>
          <p:cNvSpPr/>
          <p:nvPr/>
        </p:nvSpPr>
        <p:spPr>
          <a:xfrm>
            <a:off x="647548" y="169516"/>
            <a:ext cx="2347065" cy="907709"/>
          </a:xfrm>
          <a:prstGeom prst="flowChartTerminator">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9Slide07 IcielAltus Serif" panose="02000000000000000000" pitchFamily="2" charset="0"/>
              </a:rPr>
              <a:t>  </a:t>
            </a:r>
            <a:r>
              <a:rPr lang="en-US" sz="6000" dirty="0" err="1">
                <a:solidFill>
                  <a:schemeClr val="bg1"/>
                </a:solidFill>
                <a:latin typeface="#9Slide07 IcielAltus Serif" panose="02000000000000000000" pitchFamily="2" charset="0"/>
              </a:rPr>
              <a:t>Bài</a:t>
            </a:r>
            <a:r>
              <a:rPr lang="en-US" sz="6000" dirty="0">
                <a:solidFill>
                  <a:schemeClr val="bg1"/>
                </a:solidFill>
                <a:latin typeface="#9Slide07 IcielAltus Serif" panose="02000000000000000000" pitchFamily="2" charset="0"/>
              </a:rPr>
              <a:t> 1</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9877" r="100000"/>
                    </a14:imgEffect>
                  </a14:imgLayer>
                </a14:imgProps>
              </a:ext>
            </a:extLst>
          </a:blip>
          <a:stretch>
            <a:fillRect/>
          </a:stretch>
        </p:blipFill>
        <p:spPr>
          <a:xfrm>
            <a:off x="0" y="0"/>
            <a:ext cx="1234547" cy="1219306"/>
          </a:xfrm>
          <a:prstGeom prst="rect">
            <a:avLst/>
          </a:prstGeom>
        </p:spPr>
      </p:pic>
      <p:sp>
        <p:nvSpPr>
          <p:cNvPr id="2" name="TextBox 1">
            <a:extLst>
              <a:ext uri="{FF2B5EF4-FFF2-40B4-BE49-F238E27FC236}">
                <a16:creationId xmlns:a16="http://schemas.microsoft.com/office/drawing/2014/main" id="{BFEA8C62-1E75-1B8D-EAA4-CCF2E7F1ED21}"/>
              </a:ext>
            </a:extLst>
          </p:cNvPr>
          <p:cNvSpPr txBox="1"/>
          <p:nvPr/>
        </p:nvSpPr>
        <p:spPr>
          <a:xfrm>
            <a:off x="538480" y="1046480"/>
            <a:ext cx="11125200" cy="1815882"/>
          </a:xfrm>
          <a:prstGeom prst="rect">
            <a:avLst/>
          </a:prstGeom>
          <a:noFill/>
        </p:spPr>
        <p:txBody>
          <a:bodyPr wrap="square" rtlCol="0">
            <a:spAutoFit/>
          </a:bodyPr>
          <a:lstStyle/>
          <a:p>
            <a:pPr marL="0" marR="0" algn="just">
              <a:spcBef>
                <a:spcPts val="0"/>
              </a:spcBef>
              <a:spcAft>
                <a:spcPts val="0"/>
              </a:spcAft>
            </a:pPr>
            <a:r>
              <a:rPr lang="en-US" sz="2800" b="1" dirty="0" err="1">
                <a:solidFill>
                  <a:srgbClr val="000000"/>
                </a:solidFill>
                <a:effectLst/>
                <a:latin typeface="Cambria" panose="02040503050406030204" pitchFamily="18" charset="0"/>
                <a:ea typeface="Cambria" panose="02040503050406030204" pitchFamily="18" charset="0"/>
              </a:rPr>
              <a:t>Tỉ</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lệ</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đạm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trong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thịt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bò</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a:t>
            </a:r>
            <a:r>
              <a:rPr lang="en-US" sz="2800" b="1" dirty="0">
                <a:solidFill>
                  <a:srgbClr val="000000"/>
                </a:solidFill>
                <a:effectLst/>
                <a:latin typeface="Cambria" panose="02040503050406030204" pitchFamily="18" charset="0"/>
                <a:ea typeface="Cambria" panose="02040503050406030204" pitchFamily="18" charset="0"/>
              </a:rPr>
              <a:t> 18% (18 g/100 g), </a:t>
            </a:r>
            <a:r>
              <a:rPr lang="en-US" sz="2800" b="1" dirty="0" err="1">
                <a:solidFill>
                  <a:srgbClr val="000000"/>
                </a:solidFill>
                <a:effectLst/>
                <a:latin typeface="Cambria" panose="02040503050406030204" pitchFamily="18" charset="0"/>
                <a:ea typeface="Cambria" panose="02040503050406030204" pitchFamily="18" charset="0"/>
              </a:rPr>
              <a:t>thịt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lợn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nạc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a:t>
            </a:r>
            <a:r>
              <a:rPr lang="en-US" sz="2800" b="1" dirty="0">
                <a:solidFill>
                  <a:srgbClr val="000000"/>
                </a:solidFill>
                <a:effectLst/>
                <a:latin typeface="Cambria" panose="02040503050406030204" pitchFamily="18" charset="0"/>
                <a:ea typeface="Cambria" panose="02040503050406030204" pitchFamily="18" charset="0"/>
              </a:rPr>
              <a:t> 19% (19 g/100 g),</a:t>
            </a:r>
            <a:r>
              <a:rPr lang="en-US" sz="2800" b="1" dirty="0" err="1">
                <a:solidFill>
                  <a:srgbClr val="000000"/>
                </a:solidFill>
                <a:effectLst/>
                <a:latin typeface="Cambria" panose="02040503050406030204" pitchFamily="18" charset="0"/>
                <a:ea typeface="Cambria" panose="02040503050406030204" pitchFamily="18" charset="0"/>
              </a:rPr>
              <a:t>cá</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chép</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a:t>
            </a:r>
            <a:r>
              <a:rPr lang="en-US" sz="2800" b="1" dirty="0">
                <a:solidFill>
                  <a:srgbClr val="000000"/>
                </a:solidFill>
                <a:effectLst/>
                <a:latin typeface="Cambria" panose="02040503050406030204" pitchFamily="18" charset="0"/>
                <a:ea typeface="Cambria" panose="02040503050406030204" pitchFamily="18" charset="0"/>
              </a:rPr>
              <a:t> 17% (17 g/100 g) (</a:t>
            </a:r>
            <a:r>
              <a:rPr lang="en-US" sz="2800" b="1" dirty="0" err="1">
                <a:solidFill>
                  <a:srgbClr val="000000"/>
                </a:solidFill>
                <a:effectLst/>
                <a:latin typeface="Cambria" panose="02040503050406030204" pitchFamily="18" charset="0"/>
                <a:ea typeface="Cambria" panose="02040503050406030204" pitchFamily="18" charset="0"/>
              </a:rPr>
              <a:t>theo</a:t>
            </a:r>
            <a:r>
              <a:rPr lang="en-US" sz="2800" b="1" dirty="0">
                <a:solidFill>
                  <a:srgbClr val="000000"/>
                </a:solidFill>
                <a:effectLst/>
                <a:latin typeface="Cambria" panose="02040503050406030204" pitchFamily="18" charset="0"/>
                <a:ea typeface="Cambria" panose="02040503050406030204" pitchFamily="18" charset="0"/>
              </a:rPr>
              <a:t> </a:t>
            </a:r>
            <a:r>
              <a:rPr lang="en-US" sz="2800" u="sng" dirty="0">
                <a:solidFill>
                  <a:srgbClr val="0000FF"/>
                </a:solidFill>
                <a:effectLst/>
                <a:latin typeface="Cambria" panose="02040503050406030204" pitchFamily="18" charset="0"/>
                <a:ea typeface="Cambria" panose="02040503050406030204" pitchFamily="18" charset="0"/>
                <a:hlinkClick r:id="rId5"/>
              </a:rPr>
              <a:t>https://suckhoedoisong.vn</a:t>
            </a:r>
            <a:r>
              <a:rPr lang="en-US" sz="2800" b="1" dirty="0">
                <a:solidFill>
                  <a:srgbClr val="000000"/>
                </a:solidFill>
                <a:effectLst/>
                <a:latin typeface="Cambria" panose="02040503050406030204" pitchFamily="18" charset="0"/>
                <a:ea typeface="Cambria" panose="02040503050406030204" pitchFamily="18" charset="0"/>
              </a:rPr>
              <a:t>). Em </a:t>
            </a:r>
            <a:r>
              <a:rPr lang="en-US" sz="2800" b="1" dirty="0" err="1">
                <a:solidFill>
                  <a:srgbClr val="000000"/>
                </a:solidFill>
                <a:effectLst/>
                <a:latin typeface="Cambria" panose="02040503050406030204" pitchFamily="18" charset="0"/>
                <a:ea typeface="Cambria" panose="02040503050406030204" pitchFamily="18" charset="0"/>
              </a:rPr>
              <a:t>hãy</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tính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số</a:t>
            </a:r>
            <a:r>
              <a:rPr lang="en-US" sz="2800" b="1" dirty="0">
                <a:solidFill>
                  <a:srgbClr val="000000"/>
                </a:solidFill>
                <a:effectLst/>
                <a:latin typeface="Cambria" panose="02040503050406030204" pitchFamily="18" charset="0"/>
                <a:ea typeface="Cambria" panose="02040503050406030204" pitchFamily="18" charset="0"/>
              </a:rPr>
              <a:t> gam </a:t>
            </a:r>
            <a:r>
              <a:rPr lang="en-US" sz="2800" b="1" dirty="0" err="1">
                <a:solidFill>
                  <a:srgbClr val="000000"/>
                </a:solidFill>
                <a:effectLst/>
                <a:latin typeface="Cambria" panose="02040503050406030204" pitchFamily="18" charset="0"/>
                <a:ea typeface="Cambria" panose="02040503050406030204" pitchFamily="18" charset="0"/>
              </a:rPr>
              <a:t>đạm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trong</a:t>
            </a:r>
            <a:r>
              <a:rPr lang="en-US" sz="2800" b="1" dirty="0">
                <a:solidFill>
                  <a:srgbClr val="000000"/>
                </a:solidFill>
                <a:effectLst/>
                <a:latin typeface="Cambria" panose="02040503050406030204" pitchFamily="18" charset="0"/>
                <a:ea typeface="Cambria" panose="02040503050406030204" pitchFamily="18" charset="0"/>
              </a:rPr>
              <a:t> 250 g </a:t>
            </a:r>
            <a:r>
              <a:rPr lang="en-US" sz="2800" b="1" dirty="0" err="1">
                <a:solidFill>
                  <a:srgbClr val="000000"/>
                </a:solidFill>
                <a:effectLst/>
                <a:latin typeface="Cambria" panose="02040503050406030204" pitchFamily="18" charset="0"/>
                <a:ea typeface="Cambria" panose="02040503050406030204" pitchFamily="18" charset="0"/>
              </a:rPr>
              <a:t>thịt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bò</a:t>
            </a:r>
            <a:r>
              <a:rPr lang="en-US" sz="2800" b="1" dirty="0">
                <a:solidFill>
                  <a:srgbClr val="000000"/>
                </a:solidFill>
                <a:effectLst/>
                <a:latin typeface="Cambria" panose="02040503050406030204" pitchFamily="18" charset="0"/>
                <a:ea typeface="Cambria" panose="02040503050406030204" pitchFamily="18" charset="0"/>
              </a:rPr>
              <a:t>, 200 g </a:t>
            </a:r>
            <a:r>
              <a:rPr lang="en-US" sz="2800" b="1" dirty="0" err="1">
                <a:solidFill>
                  <a:srgbClr val="000000"/>
                </a:solidFill>
                <a:effectLst/>
                <a:latin typeface="Cambria" panose="02040503050406030204" pitchFamily="18" charset="0"/>
                <a:ea typeface="Cambria" panose="02040503050406030204" pitchFamily="18" charset="0"/>
              </a:rPr>
              <a:t>cá</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chép</a:t>
            </a:r>
            <a:r>
              <a:rPr lang="en-US" sz="2800" b="1" dirty="0">
                <a:solidFill>
                  <a:srgbClr val="000000"/>
                </a:solidFill>
                <a:effectLst/>
                <a:latin typeface="Cambria" panose="02040503050406030204" pitchFamily="18" charset="0"/>
                <a:ea typeface="Cambria" panose="02040503050406030204" pitchFamily="18" charset="0"/>
              </a:rPr>
              <a:t>, 300 g </a:t>
            </a:r>
            <a:r>
              <a:rPr lang="en-US" sz="2800" b="1" dirty="0" err="1">
                <a:solidFill>
                  <a:srgbClr val="000000"/>
                </a:solidFill>
                <a:effectLst/>
                <a:latin typeface="Cambria" panose="02040503050406030204" pitchFamily="18" charset="0"/>
                <a:ea typeface="Cambria" panose="02040503050406030204" pitchFamily="18" charset="0"/>
              </a:rPr>
              <a:t>thịt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lợn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nạc</a:t>
            </a:r>
            <a:r>
              <a:rPr lang="en-US" sz="2800" b="1" dirty="0">
                <a:solidFill>
                  <a:srgbClr val="000000"/>
                </a:solidFill>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119E770A-1C91-8004-314F-0705750DEA02}"/>
              </a:ext>
            </a:extLst>
          </p:cNvPr>
          <p:cNvSpPr txBox="1"/>
          <p:nvPr/>
        </p:nvSpPr>
        <p:spPr>
          <a:xfrm>
            <a:off x="1239520" y="2814320"/>
            <a:ext cx="9570720" cy="3903633"/>
          </a:xfrm>
          <a:prstGeom prst="rect">
            <a:avLst/>
          </a:prstGeom>
          <a:noFill/>
        </p:spPr>
        <p:txBody>
          <a:bodyPr wrap="square" rtlCol="0">
            <a:spAutoFit/>
          </a:bodyPr>
          <a:lstStyle/>
          <a:p>
            <a:pPr marL="0" marR="0" algn="ctr">
              <a:spcBef>
                <a:spcPts val="0"/>
              </a:spcBef>
              <a:spcAft>
                <a:spcPts val="0"/>
              </a:spcAft>
            </a:pPr>
            <a:r>
              <a:rPr lang="en-US" sz="2400" b="1" dirty="0" err="1">
                <a:solidFill>
                  <a:srgbClr val="FF0000"/>
                </a:solidFill>
                <a:effectLst/>
                <a:latin typeface="Cambria" panose="02040503050406030204" pitchFamily="18" charset="0"/>
                <a:ea typeface="Cambria" panose="02040503050406030204" pitchFamily="18" charset="0"/>
              </a:rPr>
              <a:t>Bài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giải</a:t>
            </a:r>
            <a:endParaRPr lang="en-US" sz="2400" b="1"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gam </a:t>
            </a:r>
            <a:r>
              <a:rPr lang="en-US" sz="2400" b="1" dirty="0" err="1">
                <a:solidFill>
                  <a:srgbClr val="FF0000"/>
                </a:solidFill>
                <a:effectLst/>
                <a:latin typeface="Cambria" panose="02040503050406030204" pitchFamily="18" charset="0"/>
                <a:ea typeface="Cambria" panose="02040503050406030204" pitchFamily="18" charset="0"/>
              </a:rPr>
              <a:t>đạm</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trong</a:t>
            </a:r>
            <a:r>
              <a:rPr lang="en-US" sz="2400" b="1" dirty="0">
                <a:solidFill>
                  <a:srgbClr val="FF0000"/>
                </a:solidFill>
                <a:effectLst/>
                <a:latin typeface="Cambria" panose="02040503050406030204" pitchFamily="18" charset="0"/>
                <a:ea typeface="Cambria" panose="02040503050406030204" pitchFamily="18" charset="0"/>
              </a:rPr>
              <a:t> 250 g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bò</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(250 x 18) : 100 = 45 (g)</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gam </a:t>
            </a:r>
            <a:r>
              <a:rPr lang="en-US" sz="2400" b="1" dirty="0" err="1">
                <a:solidFill>
                  <a:srgbClr val="FF0000"/>
                </a:solidFill>
                <a:effectLst/>
                <a:latin typeface="Cambria" panose="02040503050406030204" pitchFamily="18" charset="0"/>
                <a:ea typeface="Cambria" panose="02040503050406030204" pitchFamily="18" charset="0"/>
              </a:rPr>
              <a:t>đạm</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trong</a:t>
            </a:r>
            <a:r>
              <a:rPr lang="en-US" sz="2400" b="1" dirty="0">
                <a:solidFill>
                  <a:srgbClr val="FF0000"/>
                </a:solidFill>
                <a:effectLst/>
                <a:latin typeface="Cambria" panose="02040503050406030204" pitchFamily="18" charset="0"/>
                <a:ea typeface="Cambria" panose="02040503050406030204" pitchFamily="18" charset="0"/>
              </a:rPr>
              <a:t> 200 g </a:t>
            </a:r>
            <a:r>
              <a:rPr lang="en-US" sz="2400" b="1" dirty="0" err="1">
                <a:solidFill>
                  <a:srgbClr val="FF0000"/>
                </a:solidFill>
                <a:effectLst/>
                <a:latin typeface="Cambria" panose="02040503050406030204" pitchFamily="18" charset="0"/>
                <a:ea typeface="Cambria" panose="02040503050406030204" pitchFamily="18" charset="0"/>
              </a:rPr>
              <a:t>cá</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chép</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800"/>
              </a:spcAft>
            </a:pPr>
            <a:r>
              <a:rPr lang="en-US" sz="2400" b="1" dirty="0">
                <a:solidFill>
                  <a:srgbClr val="FF0000"/>
                </a:solidFill>
                <a:effectLst/>
                <a:latin typeface="Cambria" panose="02040503050406030204" pitchFamily="18" charset="0"/>
                <a:ea typeface="Cambria" panose="02040503050406030204" pitchFamily="18" charset="0"/>
              </a:rPr>
              <a:t>(200 x 17) : 100 = 34 (g)</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gam </a:t>
            </a:r>
            <a:r>
              <a:rPr lang="en-US" sz="2400" b="1" dirty="0" err="1">
                <a:solidFill>
                  <a:srgbClr val="FF0000"/>
                </a:solidFill>
                <a:effectLst/>
                <a:latin typeface="Cambria" panose="02040503050406030204" pitchFamily="18" charset="0"/>
                <a:ea typeface="Cambria" panose="02040503050406030204" pitchFamily="18" charset="0"/>
              </a:rPr>
              <a:t>đạm</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trong</a:t>
            </a:r>
            <a:r>
              <a:rPr lang="en-US" sz="2400" b="1" dirty="0">
                <a:solidFill>
                  <a:srgbClr val="FF0000"/>
                </a:solidFill>
                <a:effectLst/>
                <a:latin typeface="Cambria" panose="02040503050406030204" pitchFamily="18" charset="0"/>
                <a:ea typeface="Cambria" panose="02040503050406030204" pitchFamily="18" charset="0"/>
              </a:rPr>
              <a:t> 300 g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lợn</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nạc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x 19) : 100 = 57 (g)</a:t>
            </a:r>
          </a:p>
          <a:p>
            <a:pPr marL="0" marR="0" algn="ctr">
              <a:spcBef>
                <a:spcPts val="0"/>
              </a:spcBef>
              <a:spcAft>
                <a:spcPts val="500"/>
              </a:spcAft>
            </a:pPr>
            <a:r>
              <a:rPr lang="en-US" sz="2400" b="1" i="1" dirty="0" err="1">
                <a:solidFill>
                  <a:srgbClr val="FF0000"/>
                </a:solidFill>
                <a:effectLst/>
                <a:latin typeface="Cambria" panose="02040503050406030204" pitchFamily="18" charset="0"/>
                <a:ea typeface="Cambria" panose="02040503050406030204" pitchFamily="18" charset="0"/>
              </a:rPr>
              <a:t>Đáp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số</a:t>
            </a:r>
            <a:r>
              <a:rPr lang="en-US" sz="2400" b="1" i="1" dirty="0">
                <a:solidFill>
                  <a:srgbClr val="FF0000"/>
                </a:solidFill>
                <a:effectLst/>
                <a:latin typeface="Cambria" panose="02040503050406030204" pitchFamily="18" charset="0"/>
                <a:ea typeface="Cambria" panose="02040503050406030204" pitchFamily="18" charset="0"/>
              </a:rPr>
              <a: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bò</a:t>
            </a:r>
            <a:r>
              <a:rPr lang="en-US" sz="2400" b="1" dirty="0">
                <a:solidFill>
                  <a:srgbClr val="FF0000"/>
                </a:solidFill>
                <a:effectLst/>
                <a:latin typeface="Cambria" panose="02040503050406030204" pitchFamily="18" charset="0"/>
                <a:ea typeface="Cambria" panose="02040503050406030204" pitchFamily="18" charset="0"/>
              </a:rPr>
              <a:t>: 45 g; </a:t>
            </a:r>
            <a:r>
              <a:rPr lang="en-US" sz="2400" b="1" dirty="0" err="1">
                <a:solidFill>
                  <a:srgbClr val="FF0000"/>
                </a:solidFill>
                <a:effectLst/>
                <a:latin typeface="Cambria" panose="02040503050406030204" pitchFamily="18" charset="0"/>
                <a:ea typeface="Cambria" panose="02040503050406030204" pitchFamily="18" charset="0"/>
              </a:rPr>
              <a:t>cá</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chép</a:t>
            </a:r>
            <a:r>
              <a:rPr lang="en-US" sz="2400" b="1" dirty="0">
                <a:solidFill>
                  <a:srgbClr val="FF0000"/>
                </a:solidFill>
                <a:effectLst/>
                <a:latin typeface="Cambria" panose="02040503050406030204" pitchFamily="18" charset="0"/>
                <a:ea typeface="Cambria" panose="02040503050406030204" pitchFamily="18" charset="0"/>
              </a:rPr>
              <a:t>: 34 g;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lợn</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nạc</a:t>
            </a:r>
            <a:r>
              <a:rPr lang="en-US" sz="2400" b="1" dirty="0">
                <a:solidFill>
                  <a:srgbClr val="FF0000"/>
                </a:solidFill>
                <a:effectLst/>
                <a:latin typeface="Cambria" panose="02040503050406030204" pitchFamily="18" charset="0"/>
                <a:ea typeface="Cambria" panose="02040503050406030204" pitchFamily="18" charset="0"/>
              </a:rPr>
              <a:t>: 57 g.</a:t>
            </a:r>
          </a:p>
          <a:p>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9015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pt045食品安全"/>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661</Words>
  <Application>Microsoft Office PowerPoint</Application>
  <PresentationFormat>Widescreen</PresentationFormat>
  <Paragraphs>76</Paragraphs>
  <Slides>14</Slides>
  <Notes>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14</vt:i4>
      </vt:variant>
    </vt:vector>
  </HeadingPairs>
  <TitlesOfParts>
    <vt:vector size="29" baseType="lpstr">
      <vt:lpstr>宋体</vt:lpstr>
      <vt:lpstr>#9Slide07 IcielAltus Serif</vt:lpstr>
      <vt:lpstr>Arial</vt:lpstr>
      <vt:lpstr>Calibri</vt:lpstr>
      <vt:lpstr>Calibri Light</vt:lpstr>
      <vt:lpstr>Cambria</vt:lpstr>
      <vt:lpstr>Cambria Math</vt:lpstr>
      <vt:lpstr>inpin heiti</vt:lpstr>
      <vt:lpstr>Times New Roman</vt:lpstr>
      <vt:lpstr>UTM Showcard</vt:lpstr>
      <vt:lpstr>字魂37号-波纹乖乖体</vt:lpstr>
      <vt:lpstr>思源黑体 CN</vt:lpstr>
      <vt:lpstr>Office 主题</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ppt045食品安全</dc:title>
  <dc:creator/>
  <cp:lastModifiedBy/>
  <cp:revision>1</cp:revision>
  <dcterms:created xsi:type="dcterms:W3CDTF">2017-04-12T11:07:27Z</dcterms:created>
  <dcterms:modified xsi:type="dcterms:W3CDTF">2026-04-28T21:53:40Z</dcterms:modified>
  <cp:version>MNT37</cp:version>
</cp:coreProperties>
</file>