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4"/>
  </p:notesMasterIdLst>
  <p:sldIdLst>
    <p:sldId id="257" r:id="rId4"/>
    <p:sldId id="584" r:id="rId5"/>
    <p:sldId id="585" r:id="rId6"/>
    <p:sldId id="586" r:id="rId7"/>
    <p:sldId id="587" r:id="rId8"/>
    <p:sldId id="588" r:id="rId9"/>
    <p:sldId id="307" r:id="rId10"/>
    <p:sldId id="589" r:id="rId11"/>
    <p:sldId id="256" r:id="rId12"/>
    <p:sldId id="292" r:id="rId13"/>
    <p:sldId id="274" r:id="rId14"/>
    <p:sldId id="275" r:id="rId15"/>
    <p:sldId id="590" r:id="rId16"/>
    <p:sldId id="279" r:id="rId17"/>
    <p:sldId id="277" r:id="rId18"/>
    <p:sldId id="592" r:id="rId19"/>
    <p:sldId id="591" r:id="rId20"/>
    <p:sldId id="593" r:id="rId21"/>
    <p:sldId id="594"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C8B5-9F63-49E4-9AB2-475E4BD31D8E}"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7F8C0-C9C1-4918-8616-4B06243D638A}" type="slidenum">
              <a:rPr lang="en-US" smtClean="0"/>
              <a:t>‹#›</a:t>
            </a:fld>
            <a:endParaRPr lang="en-US"/>
          </a:p>
        </p:txBody>
      </p:sp>
    </p:spTree>
    <p:extLst>
      <p:ext uri="{BB962C8B-B14F-4D97-AF65-F5344CB8AC3E}">
        <p14:creationId xmlns:p14="http://schemas.microsoft.com/office/powerpoint/2010/main" val="18140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68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12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74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99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12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3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24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25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73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036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39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0048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5588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57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4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41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05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8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C03D20A3-D171-D452-D1D4-9BCB3CA7309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extLst>
      <p:ext uri="{BB962C8B-B14F-4D97-AF65-F5344CB8AC3E}">
        <p14:creationId xmlns:p14="http://schemas.microsoft.com/office/powerpoint/2010/main" val="111625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4/29/2026</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7324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52.png"/><Relationship Id="rId2" Type="http://schemas.openxmlformats.org/officeDocument/2006/relationships/image" Target="../media/image3.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slideLayout" Target="../slideLayouts/slideLayout7.xml"/><Relationship Id="rId10"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55.gi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62.svg"/><Relationship Id="rId17" Type="http://schemas.openxmlformats.org/officeDocument/2006/relationships/image" Target="../media/image65.png"/><Relationship Id="rId2" Type="http://schemas.openxmlformats.org/officeDocument/2006/relationships/image" Target="../media/image3.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61.svg"/><Relationship Id="rId4" Type="http://schemas.openxmlformats.org/officeDocument/2006/relationships/image" Target="../media/image58.svg"/><Relationship Id="rId9" Type="http://schemas.openxmlformats.org/officeDocument/2006/relationships/image" Target="../media/image10.png"/><Relationship Id="rId14" Type="http://schemas.openxmlformats.org/officeDocument/2006/relationships/image" Target="../media/image63.sv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66.png"/><Relationship Id="rId2" Type="http://schemas.openxmlformats.org/officeDocument/2006/relationships/image" Target="../media/image3.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slideLayout" Target="../slideLayouts/slideLayout23.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1.mp3"/><Relationship Id="rId16" Type="http://schemas.openxmlformats.org/officeDocument/2006/relationships/image" Target="../media/image30.png"/><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slide" Target="slide4.xml"/></Relationships>
</file>

<file path=ppt/slides/_rels/slide2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4.png"/><Relationship Id="rId18" Type="http://schemas.openxmlformats.org/officeDocument/2006/relationships/slide" Target="slide5.xml"/><Relationship Id="rId3" Type="http://schemas.openxmlformats.org/officeDocument/2006/relationships/image" Target="../media/image31.png"/><Relationship Id="rId21" Type="http://schemas.openxmlformats.org/officeDocument/2006/relationships/slide" Target="slide8.xml"/><Relationship Id="rId7" Type="http://schemas.openxmlformats.org/officeDocument/2006/relationships/image" Target="../media/image24.png"/><Relationship Id="rId12" Type="http://schemas.openxmlformats.org/officeDocument/2006/relationships/image" Target="../media/image22.png"/><Relationship Id="rId17"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37.png"/><Relationship Id="rId20" Type="http://schemas.openxmlformats.org/officeDocument/2006/relationships/slide" Target="slide7.xml"/><Relationship Id="rId1" Type="http://schemas.openxmlformats.org/officeDocument/2006/relationships/slideLayout" Target="../slideLayouts/slideLayout23.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21.png"/><Relationship Id="rId15" Type="http://schemas.openxmlformats.org/officeDocument/2006/relationships/image" Target="../media/image36.png"/><Relationship Id="rId10" Type="http://schemas.openxmlformats.org/officeDocument/2006/relationships/slide" Target="slide10.xml"/><Relationship Id="rId19" Type="http://schemas.openxmlformats.org/officeDocument/2006/relationships/slide" Target="slide6.xml"/><Relationship Id="rId4" Type="http://schemas.openxmlformats.org/officeDocument/2006/relationships/image" Target="../media/image32.svg"/><Relationship Id="rId9" Type="http://schemas.openxmlformats.org/officeDocument/2006/relationships/image" Target="../media/image26.pn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9.png"/><Relationship Id="rId5" Type="http://schemas.openxmlformats.org/officeDocument/2006/relationships/slide" Target="slide4.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6.png"/><Relationship Id="rId12" Type="http://schemas.openxmlformats.org/officeDocument/2006/relationships/image" Target="../media/image48.svg"/><Relationship Id="rId17" Type="http://schemas.openxmlformats.org/officeDocument/2006/relationships/image" Target="../media/image51.png"/><Relationship Id="rId2" Type="http://schemas.openxmlformats.org/officeDocument/2006/relationships/image" Target="../media/image42.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7.png"/><Relationship Id="rId5" Type="http://schemas.openxmlformats.org/officeDocument/2006/relationships/image" Target="../media/image4.png"/><Relationship Id="rId15" Type="http://schemas.openxmlformats.org/officeDocument/2006/relationships/image" Target="../media/image2.png"/><Relationship Id="rId10" Type="http://schemas.openxmlformats.org/officeDocument/2006/relationships/image" Target="../media/image46.svg"/><Relationship Id="rId4" Type="http://schemas.openxmlformats.org/officeDocument/2006/relationships/image" Target="../media/image44.svg"/><Relationship Id="rId9" Type="http://schemas.openxmlformats.org/officeDocument/2006/relationships/image" Target="../media/image45.pn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endParaRPr lang="en-US"/>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ADCE3B6-BE3E-4B00-B025-5178D74EA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1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BDE89A9-B129-4CD8-06B0-34C2215F5B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6200" y="3162300"/>
            <a:ext cx="10473836" cy="3560373"/>
          </a:xfrm>
          <a:prstGeom prst="rect">
            <a:avLst/>
          </a:prstGeom>
        </p:spPr>
      </p:pic>
    </p:spTree>
    <p:extLst>
      <p:ext uri="{BB962C8B-B14F-4D97-AF65-F5344CB8AC3E}">
        <p14:creationId xmlns:p14="http://schemas.microsoft.com/office/powerpoint/2010/main" val="999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75732" b="-75732"/>
            </a:stretch>
          </a:blipFill>
        </p:spPr>
        <p:txBody>
          <a:bodyPr/>
          <a:lstStyle/>
          <a:p>
            <a:endParaRPr lang="en-US"/>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75732" b="-75732"/>
            </a:stretch>
          </a:blipFill>
        </p:spPr>
        <p:txBody>
          <a:bodyPr/>
          <a:lstStyle/>
          <a:p>
            <a:endParaRPr lang="en-US"/>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endParaRPr lang="en-US"/>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sp>
        <p:nvSpPr>
          <p:cNvPr id="3" name="Freeform 2">
            <a:extLst>
              <a:ext uri="{FF2B5EF4-FFF2-40B4-BE49-F238E27FC236}">
                <a16:creationId xmlns:a16="http://schemas.microsoft.com/office/drawing/2014/main" id="{699B485C-A738-E4BD-FC46-0EB6E04608BE}"/>
              </a:ext>
            </a:extLst>
          </p:cNvPr>
          <p:cNvSpPr/>
          <p:nvPr/>
        </p:nvSpPr>
        <p:spPr>
          <a:xfrm>
            <a:off x="2743200" y="1638300"/>
            <a:ext cx="12385026" cy="8496300"/>
          </a:xfrm>
          <a:custGeom>
            <a:avLst/>
            <a:gdLst/>
            <a:ahLst/>
            <a:cxnLst/>
            <a:rect l="l" t="t" r="r" b="b"/>
            <a:pathLst>
              <a:path w="14617407" h="10287000">
                <a:moveTo>
                  <a:pt x="0" y="0"/>
                </a:moveTo>
                <a:lnTo>
                  <a:pt x="14617407" y="0"/>
                </a:lnTo>
                <a:lnTo>
                  <a:pt x="14617407" y="10287000"/>
                </a:lnTo>
                <a:lnTo>
                  <a:pt x="0" y="10287000"/>
                </a:lnTo>
                <a:lnTo>
                  <a:pt x="0" y="0"/>
                </a:lnTo>
                <a:close/>
              </a:path>
            </a:pathLst>
          </a:custGeom>
          <a:blipFill>
            <a:blip r:embed="rId8"/>
            <a:stretch>
              <a:fillRect/>
            </a:stretch>
          </a:blipFill>
        </p:spPr>
        <p:txBody>
          <a:bodyPr/>
          <a:lstStyle/>
          <a:p>
            <a:endParaRPr lang="en-US"/>
          </a:p>
        </p:txBody>
      </p:sp>
      <p:pic>
        <p:nvPicPr>
          <p:cNvPr id="10" name="Picture 9">
            <a:extLst>
              <a:ext uri="{FF2B5EF4-FFF2-40B4-BE49-F238E27FC236}">
                <a16:creationId xmlns:a16="http://schemas.microsoft.com/office/drawing/2014/main" id="{B81F3747-9F5F-C60B-8DB9-A91B2D2D79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68140">
            <a:off x="6477000" y="6286500"/>
            <a:ext cx="465459" cy="178271"/>
          </a:xfrm>
          <a:prstGeom prst="rect">
            <a:avLst/>
          </a:prstGeom>
        </p:spPr>
      </p:pic>
      <p:pic>
        <p:nvPicPr>
          <p:cNvPr id="12" name="Picture 11">
            <a:extLst>
              <a:ext uri="{FF2B5EF4-FFF2-40B4-BE49-F238E27FC236}">
                <a16:creationId xmlns:a16="http://schemas.microsoft.com/office/drawing/2014/main" id="{744C403C-D1A5-8072-3DB9-18285F4EAD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35041">
            <a:off x="8397585" y="4823483"/>
            <a:ext cx="465459" cy="178271"/>
          </a:xfrm>
          <a:prstGeom prst="rect">
            <a:avLst/>
          </a:prstGeom>
        </p:spPr>
      </p:pic>
      <p:pic>
        <p:nvPicPr>
          <p:cNvPr id="13" name="J2TEAM-TTS-1734148834224 (1)">
            <a:hlinkClick r:id="" action="ppaction://media"/>
            <a:extLst>
              <a:ext uri="{FF2B5EF4-FFF2-40B4-BE49-F238E27FC236}">
                <a16:creationId xmlns:a16="http://schemas.microsoft.com/office/drawing/2014/main" id="{8323583A-4AAB-A227-3AA1-D94185A7F9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21400" y="800100"/>
            <a:ext cx="406400" cy="406400"/>
          </a:xfrm>
          <a:prstGeom prst="rect">
            <a:avLst/>
          </a:prstGeom>
        </p:spPr>
      </p:pic>
      <p:pic>
        <p:nvPicPr>
          <p:cNvPr id="14" name="J2TEAM-TTS-1734148902368 (1)">
            <a:hlinkClick r:id="" action="ppaction://media"/>
            <a:extLst>
              <a:ext uri="{FF2B5EF4-FFF2-40B4-BE49-F238E27FC236}">
                <a16:creationId xmlns:a16="http://schemas.microsoft.com/office/drawing/2014/main" id="{962E093B-EF06-F7DA-B9CD-2DB51FBFDF9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2000" y="1104900"/>
            <a:ext cx="406400" cy="406400"/>
          </a:xfrm>
          <a:prstGeom prst="rect">
            <a:avLst/>
          </a:prstGeom>
        </p:spPr>
      </p:pic>
    </p:spTree>
    <p:extLst>
      <p:ext uri="{BB962C8B-B14F-4D97-AF65-F5344CB8AC3E}">
        <p14:creationId xmlns:p14="http://schemas.microsoft.com/office/powerpoint/2010/main" val="1617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4032" fill="hold"/>
                                        <p:tgtEl>
                                          <p:spTgt spid="14"/>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3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3"/>
                </p:tgtEl>
              </p:cMediaNode>
            </p:audio>
            <p:audio>
              <p:cMediaNode vol="80000">
                <p:cTn id="18"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6329" y="876300"/>
            <a:ext cx="10058400" cy="830997"/>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a) </a:t>
            </a:r>
            <a:r>
              <a:rPr lang="en-US" sz="4800" dirty="0" err="1">
                <a:latin typeface="Cambria" panose="02040503050406030204" pitchFamily="18" charset="0"/>
                <a:ea typeface="Cambria" panose="02040503050406030204" pitchFamily="18" charset="0"/>
              </a:rPr>
              <a:t>Ví</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dụ</a:t>
            </a:r>
            <a:r>
              <a:rPr lang="en-US" sz="4800" dirty="0">
                <a:latin typeface="Cambria" panose="02040503050406030204" pitchFamily="18" charset="0"/>
                <a:ea typeface="Cambria" panose="02040503050406030204" pitchFamily="18" charset="0"/>
              </a:rPr>
              <a:t> 1: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5 %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a:t>
            </a: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Lần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lượt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phím</a:t>
            </a:r>
            <a:endParaRPr lang="en-US" sz="4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0A984D02-1314-3535-CB02-BC24EA882021}"/>
              </a:ext>
            </a:extLst>
          </p:cNvPr>
          <p:cNvPicPr>
            <a:picLocks noChangeAspect="1"/>
          </p:cNvPicPr>
          <p:nvPr/>
        </p:nvPicPr>
        <p:blipFill>
          <a:blip r:embed="rId4"/>
          <a:stretch>
            <a:fillRect/>
          </a:stretch>
        </p:blipFill>
        <p:spPr>
          <a:xfrm>
            <a:off x="3581400" y="2628900"/>
            <a:ext cx="11881131" cy="1600200"/>
          </a:xfrm>
          <a:prstGeom prst="rect">
            <a:avLst/>
          </a:prstGeom>
        </p:spPr>
      </p:pic>
      <p:sp>
        <p:nvSpPr>
          <p:cNvPr id="16" name="TextBox 15">
            <a:extLst>
              <a:ext uri="{FF2B5EF4-FFF2-40B4-BE49-F238E27FC236}">
                <a16:creationId xmlns:a16="http://schemas.microsoft.com/office/drawing/2014/main" id="{75100442-AAE8-DBB9-DF4A-6474B87A758D}"/>
              </a:ext>
            </a:extLst>
          </p:cNvPr>
          <p:cNvSpPr txBox="1"/>
          <p:nvPr/>
        </p:nvSpPr>
        <p:spPr>
          <a:xfrm>
            <a:off x="533400" y="4229100"/>
            <a:ext cx="174498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Màn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xuất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quả</a:t>
            </a:r>
            <a:r>
              <a:rPr lang="en-US" sz="4800" dirty="0">
                <a:latin typeface="Cambria" panose="02040503050406030204" pitchFamily="18" charset="0"/>
                <a:ea typeface="Cambria" panose="02040503050406030204" pitchFamily="18" charset="0"/>
              </a:rPr>
              <a:t> 39 000. </a:t>
            </a:r>
            <a:r>
              <a:rPr lang="en-US" sz="4800" dirty="0" err="1">
                <a:latin typeface="Cambria" panose="02040503050406030204" pitchFamily="18" charset="0"/>
                <a:ea typeface="Cambria" panose="02040503050406030204" pitchFamily="18" charset="0"/>
              </a:rPr>
              <a:t>Vậy</a:t>
            </a:r>
            <a:r>
              <a:rPr lang="en-US" sz="4800" dirty="0">
                <a:latin typeface="Cambria" panose="02040503050406030204" pitchFamily="18" charset="0"/>
                <a:ea typeface="Cambria" panose="02040503050406030204" pitchFamily="18" charset="0"/>
              </a:rPr>
              <a:t> 5%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39 000.</a:t>
            </a:r>
          </a:p>
        </p:txBody>
      </p:sp>
    </p:spTree>
    <p:extLst>
      <p:ext uri="{BB962C8B-B14F-4D97-AF65-F5344CB8AC3E}">
        <p14:creationId xmlns:p14="http://schemas.microsoft.com/office/powerpoint/2010/main" val="3774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0886" y="876300"/>
            <a:ext cx="131662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5A39399-4587-56E6-1061-4BFB536DE60B}"/>
              </a:ext>
            </a:extLst>
          </p:cNvPr>
          <p:cNvPicPr>
            <a:picLocks noChangeAspect="1"/>
          </p:cNvPicPr>
          <p:nvPr/>
        </p:nvPicPr>
        <p:blipFill>
          <a:blip r:embed="rId4"/>
          <a:stretch>
            <a:fillRect/>
          </a:stretch>
        </p:blipFill>
        <p:spPr>
          <a:xfrm>
            <a:off x="4953000" y="2705100"/>
            <a:ext cx="7795846" cy="1447800"/>
          </a:xfrm>
          <a:prstGeom prst="rect">
            <a:avLst/>
          </a:prstGeom>
        </p:spPr>
      </p:pic>
      <p:sp>
        <p:nvSpPr>
          <p:cNvPr id="11" name="TextBox 10">
            <a:extLst>
              <a:ext uri="{FF2B5EF4-FFF2-40B4-BE49-F238E27FC236}">
                <a16:creationId xmlns:a16="http://schemas.microsoft.com/office/drawing/2014/main" id="{75100442-AAE8-DBB9-DF4A-6474B87A758D}"/>
              </a:ext>
            </a:extLst>
          </p:cNvPr>
          <p:cNvSpPr txBox="1"/>
          <p:nvPr/>
        </p:nvSpPr>
        <p:spPr>
          <a:xfrm>
            <a:off x="533400" y="4457700"/>
            <a:ext cx="174498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7,5.</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7,5 %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77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yellow and blue letters&#10;&#10;Description automatically generated">
            <a:extLst>
              <a:ext uri="{FF2B5EF4-FFF2-40B4-BE49-F238E27FC236}">
                <a16:creationId xmlns:a16="http://schemas.microsoft.com/office/drawing/2014/main" id="{33A247F4-FE79-356A-3614-A4FF08F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7200" y="3443287"/>
            <a:ext cx="9753600" cy="3400425"/>
          </a:xfrm>
          <a:prstGeom prst="rect">
            <a:avLst/>
          </a:prstGeom>
        </p:spPr>
      </p:pic>
    </p:spTree>
    <p:extLst>
      <p:ext uri="{BB962C8B-B14F-4D97-AF65-F5344CB8AC3E}">
        <p14:creationId xmlns:p14="http://schemas.microsoft.com/office/powerpoint/2010/main" val="466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Sử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máy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r>
              <a:rPr lang="en-US" sz="4800" b="1" dirty="0">
                <a:latin typeface="Cambria" panose="02040503050406030204" pitchFamily="18" charset="0"/>
                <a:ea typeface="Cambria" panose="02040503050406030204" pitchFamily="18" charset="0"/>
              </a:rPr>
              <a:t>a) 8%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35                                       b) 32%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4</a:t>
            </a: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35 x 8% = 2,8 </a:t>
            </a: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  4 x 32 % = 1,28.</a:t>
            </a:r>
          </a:p>
        </p:txBody>
      </p:sp>
    </p:spTree>
    <p:extLst>
      <p:ext uri="{BB962C8B-B14F-4D97-AF65-F5344CB8AC3E}">
        <p14:creationId xmlns:p14="http://schemas.microsoft.com/office/powerpoint/2010/main" val="280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pPr lvl="0"/>
            <a:r>
              <a:rPr lang="en-US" sz="4800" b="1">
                <a:solidFill>
                  <a:prstClr val="black"/>
                </a:solidFill>
                <a:latin typeface="Cambria" panose="02040503050406030204" pitchFamily="18" charset="0"/>
                <a:ea typeface="Cambria" panose="02040503050406030204" pitchFamily="18" charset="0"/>
              </a:rPr>
              <a:t>Sử dụng máy tính cầm tay để tính tỉ số phần trăm của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pPr lvl="0"/>
            <a:r>
              <a:rPr lang="pt-BR" sz="4800" b="1" dirty="0">
                <a:solidFill>
                  <a:prstClr val="black"/>
                </a:solidFill>
                <a:latin typeface="Cambria" panose="02040503050406030204" pitchFamily="18" charset="0"/>
                <a:ea typeface="Cambria" panose="02040503050406030204" pitchFamily="18" charset="0"/>
              </a:rPr>
              <a:t>a) 16 và 80                                          b) 38 và 125</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16 : 80%</a:t>
            </a:r>
          </a:p>
          <a:p>
            <a:pPr lvl="0"/>
            <a:r>
              <a:rPr lang="en-US" sz="6600" b="1" dirty="0">
                <a:solidFill>
                  <a:srgbClr val="FF0000"/>
                </a:solidFill>
                <a:latin typeface="Cambria" panose="02040503050406030204" pitchFamily="18" charset="0"/>
                <a:ea typeface="Cambria" panose="02040503050406030204" pitchFamily="18" charset="0"/>
              </a:rPr>
              <a:t>= 20 %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 38 : 125%</a:t>
            </a:r>
          </a:p>
          <a:p>
            <a:pPr lvl="0"/>
            <a:r>
              <a:rPr lang="en-US" sz="6600" b="1" dirty="0">
                <a:solidFill>
                  <a:srgbClr val="FF0000"/>
                </a:solidFill>
                <a:latin typeface="Cambria" panose="02040503050406030204" pitchFamily="18" charset="0"/>
                <a:ea typeface="Cambria" panose="02040503050406030204" pitchFamily="18" charset="0"/>
              </a:rPr>
              <a:t>= 30,4 %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36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6817876F-9EEE-B30F-FF62-C06CE6B762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2857500"/>
            <a:ext cx="19607711" cy="4727785"/>
          </a:xfrm>
          <a:prstGeom prst="rect">
            <a:avLst/>
          </a:prstGeom>
        </p:spPr>
      </p:pic>
    </p:spTree>
    <p:extLst>
      <p:ext uri="{BB962C8B-B14F-4D97-AF65-F5344CB8AC3E}">
        <p14:creationId xmlns:p14="http://schemas.microsoft.com/office/powerpoint/2010/main" val="409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Một cửa hàng áp dụng chính sách khuyến mại hoàn tiền 10% cho mọi đơn hàng từ 1 000 000 đồng trở lên. Hãy tính số tiền được hoàn của mỗi hóa đơn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2E8D6980-DB19-2017-83A4-3EC9A7A72267}"/>
              </a:ext>
            </a:extLst>
          </p:cNvPr>
          <p:cNvPicPr>
            <a:picLocks noChangeAspect="1"/>
          </p:cNvPicPr>
          <p:nvPr/>
        </p:nvPicPr>
        <p:blipFill rotWithShape="1">
          <a:blip r:embed="rId4"/>
          <a:srcRect t="38075"/>
          <a:stretch/>
        </p:blipFill>
        <p:spPr bwMode="auto">
          <a:xfrm>
            <a:off x="2895600" y="3238500"/>
            <a:ext cx="11988800" cy="269524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6914243-C1CB-05E1-78C0-31E73B873F84}"/>
              </a:ext>
            </a:extLst>
          </p:cNvPr>
          <p:cNvSpPr txBox="1"/>
          <p:nvPr/>
        </p:nvSpPr>
        <p:spPr>
          <a:xfrm>
            <a:off x="685800" y="6362700"/>
            <a:ext cx="17373600" cy="3170099"/>
          </a:xfrm>
          <a:prstGeom prst="rect">
            <a:avLst/>
          </a:prstGeom>
          <a:noFill/>
        </p:spPr>
        <p:txBody>
          <a:bodyPr wrap="square" rtlCol="0">
            <a:spAutoFit/>
          </a:bodyPr>
          <a:lstStyle/>
          <a:p>
            <a:r>
              <a:rPr lang="en-US" sz="4000" dirty="0">
                <a:solidFill>
                  <a:srgbClr val="FF0000"/>
                </a:solidFill>
                <a:effectLst/>
                <a:latin typeface="Cambria" panose="02040503050406030204" pitchFamily="18" charset="0"/>
                <a:ea typeface="Cambria" panose="02040503050406030204" pitchFamily="18" charset="0"/>
              </a:rPr>
              <a:t>Ta </a:t>
            </a:r>
            <a:r>
              <a:rPr lang="en-US" sz="4000" dirty="0" err="1">
                <a:solidFill>
                  <a:srgbClr val="FF0000"/>
                </a:solidFill>
                <a:effectLst/>
                <a:latin typeface="Cambria" panose="02040503050406030204" pitchFamily="18" charset="0"/>
                <a:ea typeface="Cambria" panose="02040503050406030204" pitchFamily="18" charset="0"/>
              </a:rPr>
              <a:t>có</a:t>
            </a:r>
            <a:r>
              <a:rPr lang="en-US" sz="4000" dirty="0">
                <a:solidFill>
                  <a:srgbClr val="FF0000"/>
                </a:solidFill>
                <a:effectLst/>
                <a:latin typeface="Cambria" panose="02040503050406030204" pitchFamily="18" charset="0"/>
                <a:ea typeface="Cambria" panose="02040503050406030204" pitchFamily="18" charset="0"/>
              </a:rPr>
              <a:t> : 275 000 + 599 000 + 120 000 =  994 000 (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1 </a:t>
            </a:r>
            <a:r>
              <a:rPr lang="en-US" sz="4000" dirty="0" err="1">
                <a:solidFill>
                  <a:srgbClr val="FF0000"/>
                </a:solidFill>
                <a:effectLst/>
                <a:latin typeface="Cambria" panose="02040503050406030204" pitchFamily="18" charset="0"/>
                <a:ea typeface="Cambria" panose="02040503050406030204" pitchFamily="18" charset="0"/>
              </a:rPr>
              <a:t>không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vì</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a:t>
            </a:r>
            <a:r>
              <a:rPr lang="en-US" sz="4000" dirty="0" err="1">
                <a:solidFill>
                  <a:srgbClr val="FF0000"/>
                </a:solidFill>
                <a:effectLst/>
                <a:latin typeface="Cambria" panose="02040503050406030204" pitchFamily="18" charset="0"/>
                <a:ea typeface="Cambria" panose="02040503050406030204" pitchFamily="18" charset="0"/>
              </a:rPr>
              <a: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&lt; 1 000 000</a:t>
            </a:r>
          </a:p>
          <a:p>
            <a:pPr marL="0" marR="0" fontAlgn="base">
              <a:spcBef>
                <a:spcPts val="0"/>
              </a:spcBef>
              <a:spcAft>
                <a:spcPts val="0"/>
              </a:spcAft>
            </a:pPr>
            <a:r>
              <a:rPr lang="en-US" sz="4000" b="1" dirty="0" err="1">
                <a:solidFill>
                  <a:srgbClr val="FF0000"/>
                </a:solidFill>
                <a:effectLst/>
                <a:latin typeface="Cambria" panose="02040503050406030204" pitchFamily="18" charset="0"/>
                <a:ea typeface="Cambria" panose="02040503050406030204" pitchFamily="18" charset="0"/>
              </a:rPr>
              <a:t>Hóa</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đơn</a:t>
            </a:r>
            <a:r>
              <a:rPr lang="en-US" sz="4000" b="1" dirty="0">
                <a:solidFill>
                  <a:srgbClr val="FF0000"/>
                </a:solidFill>
                <a:effectLst/>
                <a:latin typeface="Cambria" panose="02040503050406030204" pitchFamily="18" charset="0"/>
                <a:ea typeface="Cambria" panose="02040503050406030204" pitchFamily="18" charset="0"/>
              </a:rPr>
              <a:t> 2: </a:t>
            </a:r>
            <a:r>
              <a:rPr lang="en-US" sz="4000" dirty="0" err="1">
                <a:solidFill>
                  <a:srgbClr val="FF0000"/>
                </a:solidFill>
                <a:effectLst/>
                <a:latin typeface="Cambria" panose="02040503050406030204" pitchFamily="18" charset="0"/>
                <a:ea typeface="Cambria" panose="02040503050406030204" pitchFamily="18" charset="0"/>
              </a:rPr>
              <a:t>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là</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850 000 + 250 000 = 1 100 000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err="1">
                <a:solidFill>
                  <a:srgbClr val="FF0000"/>
                </a:solidFill>
                <a:effectLst/>
                <a:latin typeface="Cambria" panose="02040503050406030204" pitchFamily="18" charset="0"/>
                <a:ea typeface="Cambria" panose="02040503050406030204" pitchFamily="18" charset="0"/>
              </a:rPr>
              <a:t>Vậy</a:t>
            </a:r>
            <a:r>
              <a:rPr lang="en-US" sz="4000" dirty="0">
                <a:solidFill>
                  <a:srgbClr val="FF0000"/>
                </a:solidFill>
                <a:effectLst/>
                <a:latin typeface="Cambria" panose="02040503050406030204" pitchFamily="18" charset="0"/>
                <a:ea typeface="Cambria" panose="02040503050406030204" pitchFamily="18" charset="0"/>
              </a:rPr>
              <a:t> ta </a:t>
            </a:r>
            <a:r>
              <a:rPr lang="en-US" sz="4000" dirty="0" err="1">
                <a:solidFill>
                  <a:srgbClr val="FF0000"/>
                </a:solidFill>
                <a:effectLst/>
                <a:latin typeface="Cambria" panose="02040503050406030204" pitchFamily="18" charset="0"/>
                <a:ea typeface="Cambria" panose="02040503050406030204" pitchFamily="18" charset="0"/>
              </a:rPr>
              <a:t>tính</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số</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như</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sau</a:t>
            </a:r>
            <a:r>
              <a:rPr lang="en-US" sz="4000" dirty="0">
                <a:solidFill>
                  <a:srgbClr val="FF0000"/>
                </a:solidFill>
                <a:effectLst/>
                <a:latin typeface="Cambria" panose="02040503050406030204" pitchFamily="18" charset="0"/>
                <a:ea typeface="Cambria" panose="02040503050406030204" pitchFamily="18" charset="0"/>
              </a:rPr>
              <a:t>: 1 100 000 x 10% = 110 000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219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down)">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wipe(down)">
                                      <p:cBhvr>
                                        <p:cTn id="33" dur="500"/>
                                        <p:tgtEl>
                                          <p:spTgt spid="1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4" end="4"/>
                                            </p:txEl>
                                          </p:spTgt>
                                        </p:tgtEl>
                                        <p:attrNameLst>
                                          <p:attrName>style.visibility</p:attrName>
                                        </p:attrNameLst>
                                      </p:cBhvr>
                                      <p:to>
                                        <p:strVal val="visible"/>
                                      </p:to>
                                    </p:set>
                                    <p:animEffect transition="in" filter="wipe(down)">
                                      <p:cBhvr>
                                        <p:cTn id="38"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Chú Năm gửi 250 000 000 đồng vào ngân hàng với lãi suất 8% một năm. Hãy sử dụng </a:t>
            </a:r>
            <a:r>
              <a:rPr lang="en-US" sz="4800" b="1" dirty="0" err="1">
                <a:solidFill>
                  <a:prstClr val="black"/>
                </a:solidFill>
                <a:latin typeface="Cambria" panose="02040503050406030204" pitchFamily="18" charset="0"/>
                <a:ea typeface="Cambria" panose="02040503050406030204" pitchFamily="18" charset="0"/>
              </a:rPr>
              <a:t>máy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tay</a:t>
            </a:r>
            <a:r>
              <a:rPr lang="vi-VN" sz="4800" b="1" dirty="0">
                <a:solidFill>
                  <a:prstClr val="black"/>
                </a:solidFill>
                <a:latin typeface="Cambria" panose="02040503050406030204" pitchFamily="18" charset="0"/>
                <a:ea typeface="Cambria" panose="02040503050406030204" pitchFamily="18" charset="0"/>
              </a:rPr>
              <a:t> để tính số tiền lãi mà chú nhận được sau </a:t>
            </a:r>
            <a:r>
              <a:rPr lang="en-US" sz="4800" b="1">
                <a:solidFill>
                  <a:prstClr val="black"/>
                </a:solidFill>
                <a:latin typeface="Cambria" panose="02040503050406030204" pitchFamily="18" charset="0"/>
                <a:ea typeface="Cambria" panose="02040503050406030204" pitchFamily="18" charset="0"/>
              </a:rPr>
              <a:t>một</a:t>
            </a:r>
            <a:r>
              <a:rPr lang="vi-VN" sz="4800" b="1">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năm.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089A088-21B6-1E02-1B43-8F899AA56A6E}"/>
              </a:ext>
            </a:extLst>
          </p:cNvPr>
          <p:cNvSpPr txBox="1"/>
          <p:nvPr/>
        </p:nvSpPr>
        <p:spPr>
          <a:xfrm>
            <a:off x="925286" y="3771900"/>
            <a:ext cx="17373600" cy="2308324"/>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Bài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giải</a:t>
            </a:r>
            <a:r>
              <a:rPr lang="en-US" sz="4800" b="1" dirty="0">
                <a:solidFill>
                  <a:srgbClr val="FF0000"/>
                </a:solidFill>
                <a:effectLst/>
                <a:latin typeface="Cambria" panose="02040503050406030204" pitchFamily="18" charset="0"/>
                <a:ea typeface="Cambria" panose="02040503050406030204" pitchFamily="18" charset="0"/>
              </a:rPr>
              <a:t>:</a:t>
            </a:r>
          </a:p>
          <a:p>
            <a:pPr algn="ctr"/>
            <a:r>
              <a:rPr lang="vi-VN" sz="4800" dirty="0">
                <a:solidFill>
                  <a:srgbClr val="FF0000"/>
                </a:solidFill>
                <a:latin typeface="Cambria" panose="02040503050406030204" pitchFamily="18" charset="0"/>
                <a:ea typeface="Cambria" panose="02040503050406030204" pitchFamily="18" charset="0"/>
              </a:rPr>
              <a:t>250 000 000 x 8</a:t>
            </a:r>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 = 20 000 000 (đồng)</a:t>
            </a:r>
          </a:p>
          <a:p>
            <a:pPr algn="ctr"/>
            <a:r>
              <a:rPr lang="vi-VN" sz="4800" dirty="0">
                <a:solidFill>
                  <a:srgbClr val="FF0000"/>
                </a:solidFill>
                <a:latin typeface="Cambria" panose="02040503050406030204" pitchFamily="18" charset="0"/>
                <a:ea typeface="Cambria" panose="02040503050406030204" pitchFamily="18" charset="0"/>
              </a:rPr>
              <a:t>Vậy sau 1 năm bác nhận được số tiền lãi là 20 000 000 đồng.</a:t>
            </a:r>
          </a:p>
        </p:txBody>
      </p:sp>
    </p:spTree>
    <p:extLst>
      <p:ext uri="{BB962C8B-B14F-4D97-AF65-F5344CB8AC3E}">
        <p14:creationId xmlns:p14="http://schemas.microsoft.com/office/powerpoint/2010/main" val="1690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6"/>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7"/>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6"/>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6"/>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6"/>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6"/>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6"/>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6"/>
            <a:srcRect/>
            <a:stretch>
              <a:fillRect/>
            </a:stretch>
          </p:blipFill>
          <p:spPr>
            <a:xfrm>
              <a:off x="-5092332" y="871045"/>
              <a:ext cx="1130523" cy="694801"/>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1043627" y="3719301"/>
            <a:ext cx="7142255" cy="1615530"/>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r>
              <a:rPr lang="en-US" sz="8100" b="1" dirty="0">
                <a:ln>
                  <a:solidFill>
                    <a:srgbClr val="F8D22D"/>
                  </a:solidFill>
                </a:ln>
                <a:solidFill>
                  <a:prstClr val="black"/>
                </a:solidFill>
                <a:latin typeface="UTM Avo" panose="02040603050506020204" pitchFamily="18"/>
                <a:cs typeface="Arial" panose="020B0604020202020204" pitchFamily="34" charset="0"/>
              </a:rPr>
              <a:t>TRÒ CHƠI HÁI CHANH</a:t>
            </a:r>
          </a:p>
        </p:txBody>
      </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8"/>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9"/>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10"/>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11"/>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11"/>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11"/>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11"/>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11"/>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11"/>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11"/>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11"/>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11"/>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11"/>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11"/>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11"/>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11"/>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11"/>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666663" y="1062262"/>
            <a:ext cx="6845754" cy="8113487"/>
          </a:xfrm>
          <a:prstGeom prst="rect">
            <a:avLst/>
          </a:prstGeom>
        </p:spPr>
      </p:pic>
      <p:pic>
        <p:nvPicPr>
          <p:cNvPr id="6" name="Picture 5">
            <a:hlinkClick r:id="rId14" action="ppaction://hlinksldjump"/>
            <a:extLst>
              <a:ext uri="{FF2B5EF4-FFF2-40B4-BE49-F238E27FC236}">
                <a16:creationId xmlns:a16="http://schemas.microsoft.com/office/drawing/2014/main" id="{5F7C7206-4D32-B583-6853-BA561B842080}"/>
              </a:ext>
            </a:extLst>
          </p:cNvPr>
          <p:cNvPicPr>
            <a:picLocks noChangeAspect="1"/>
          </p:cNvPicPr>
          <p:nvPr/>
        </p:nvPicPr>
        <p:blipFill>
          <a:blip r:embed="rId15"/>
          <a:stretch>
            <a:fillRect/>
          </a:stretch>
        </p:blipFill>
        <p:spPr>
          <a:xfrm>
            <a:off x="-1611531" y="7309126"/>
            <a:ext cx="3643070" cy="1998383"/>
          </a:xfrm>
          <a:prstGeom prst="rect">
            <a:avLst/>
          </a:prstGeom>
        </p:spPr>
      </p:pic>
      <p:pic>
        <p:nvPicPr>
          <p:cNvPr id="5" name="Funny Background Music No Copyright _ Cute Background Music">
            <a:hlinkClick r:id="" action="ppaction://media"/>
            <a:extLst>
              <a:ext uri="{FF2B5EF4-FFF2-40B4-BE49-F238E27FC236}">
                <a16:creationId xmlns:a16="http://schemas.microsoft.com/office/drawing/2014/main" id="{88D68761-5B42-38E9-AF67-EDA61A8E0C2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98121" y="-731044"/>
            <a:ext cx="731045" cy="731045"/>
          </a:xfrm>
          <a:prstGeom prst="rect">
            <a:avLst/>
          </a:prstGeom>
        </p:spPr>
      </p:pic>
    </p:spTree>
    <p:extLst>
      <p:ext uri="{BB962C8B-B14F-4D97-AF65-F5344CB8AC3E}">
        <p14:creationId xmlns:p14="http://schemas.microsoft.com/office/powerpoint/2010/main" val="30240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25"/>
                                        </p:tgtEl>
                                      </p:cBhvr>
                                    </p:animEffect>
                                    <p:animScale>
                                      <p:cBhvr>
                                        <p:cTn id="9" dur="250" autoRev="1" fill="hold"/>
                                        <p:tgtEl>
                                          <p:spTgt spid="25"/>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2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10000" fill="hold"/>
                                        <p:tgtEl>
                                          <p:spTgt spid="34"/>
                                        </p:tgtEl>
                                        <p:attrNameLst>
                                          <p:attrName>ppt_x</p:attrName>
                                        </p:attrNameLst>
                                      </p:cBhvr>
                                      <p:tavLst>
                                        <p:tav tm="0">
                                          <p:val>
                                            <p:strVal val="1+#ppt_w/2"/>
                                          </p:val>
                                        </p:tav>
                                        <p:tav tm="100000">
                                          <p:val>
                                            <p:strVal val="#ppt_x"/>
                                          </p:val>
                                        </p:tav>
                                      </p:tavLst>
                                    </p:anim>
                                    <p:anim calcmode="lin" valueType="num">
                                      <p:cBhvr additive="base">
                                        <p:cTn id="15" dur="10000" fill="hold"/>
                                        <p:tgtEl>
                                          <p:spTgt spid="34"/>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8000" fill="hold"/>
                                        <p:tgtEl>
                                          <p:spTgt spid="28"/>
                                        </p:tgtEl>
                                        <p:attrNameLst>
                                          <p:attrName>ppt_x</p:attrName>
                                        </p:attrNameLst>
                                      </p:cBhvr>
                                      <p:tavLst>
                                        <p:tav tm="0">
                                          <p:val>
                                            <p:strVal val="0-#ppt_w/2"/>
                                          </p:val>
                                        </p:tav>
                                        <p:tav tm="100000">
                                          <p:val>
                                            <p:strVal val="#ppt_x"/>
                                          </p:val>
                                        </p:tav>
                                      </p:tavLst>
                                    </p:anim>
                                    <p:anim calcmode="lin" valueType="num">
                                      <p:cBhvr additive="base">
                                        <p:cTn id="21" dur="8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22" repeatCount="indefinite" fill="hold" display="0">
                  <p:stCondLst>
                    <p:cond delay="indefinite"/>
                  </p:stCondLst>
                  <p:endCondLst>
                    <p:cond evt="onStopAudio" delay="0">
                      <p:tgtEl>
                        <p:sldTgt/>
                      </p:tgtEl>
                    </p:cond>
                  </p:endCondLst>
                </p:cTn>
                <p:tgtEl>
                  <p:spTgt spid="5"/>
                </p:tgtEl>
              </p:cMediaNode>
            </p:audio>
          </p:childTnLst>
        </p:cTn>
      </p:par>
    </p:tnLst>
    <p:bldLst>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30C1CAE-2540-E393-85CF-4133184D45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EC1E8-C421-9FBB-224A-B71DF5E0CC42}"/>
              </a:ext>
            </a:extLst>
          </p:cNvPr>
          <p:cNvSpPr/>
          <p:nvPr/>
        </p:nvSpPr>
        <p:spPr>
          <a:xfrm>
            <a:off x="-2483286" y="-5533337"/>
            <a:ext cx="10980714" cy="10980714"/>
          </a:xfrm>
          <a:custGeom>
            <a:avLst/>
            <a:gdLst/>
            <a:ahLst/>
            <a:cxnLst/>
            <a:rect l="l" t="t" r="r" b="b"/>
            <a:pathLst>
              <a:path w="10980714" h="10980714">
                <a:moveTo>
                  <a:pt x="0" y="0"/>
                </a:moveTo>
                <a:lnTo>
                  <a:pt x="10980714" y="0"/>
                </a:lnTo>
                <a:lnTo>
                  <a:pt x="10980714" y="10980715"/>
                </a:lnTo>
                <a:lnTo>
                  <a:pt x="0" y="1098071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F32621F-775B-1D29-70C7-3E86CCA97B00}"/>
              </a:ext>
            </a:extLst>
          </p:cNvPr>
          <p:cNvSpPr/>
          <p:nvPr/>
        </p:nvSpPr>
        <p:spPr>
          <a:xfrm>
            <a:off x="10381572" y="6791394"/>
            <a:ext cx="10980714" cy="10980714"/>
          </a:xfrm>
          <a:custGeom>
            <a:avLst/>
            <a:gdLst/>
            <a:ahLst/>
            <a:cxnLst/>
            <a:rect l="l" t="t" r="r" b="b"/>
            <a:pathLst>
              <a:path w="10980714" h="10980714">
                <a:moveTo>
                  <a:pt x="0" y="0"/>
                </a:moveTo>
                <a:lnTo>
                  <a:pt x="10980714" y="0"/>
                </a:lnTo>
                <a:lnTo>
                  <a:pt x="10980714" y="10980714"/>
                </a:lnTo>
                <a:lnTo>
                  <a:pt x="0" y="1098071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0928F7-5322-196A-510F-F3D6BC158F5C}"/>
              </a:ext>
            </a:extLst>
          </p:cNvPr>
          <p:cNvSpPr/>
          <p:nvPr/>
        </p:nvSpPr>
        <p:spPr>
          <a:xfrm rot="-1204398">
            <a:off x="14957421" y="1037595"/>
            <a:ext cx="4937348" cy="5840922"/>
          </a:xfrm>
          <a:custGeom>
            <a:avLst/>
            <a:gdLst/>
            <a:ahLst/>
            <a:cxnLst/>
            <a:rect l="l" t="t" r="r" b="b"/>
            <a:pathLst>
              <a:path w="3718538" h="4154791">
                <a:moveTo>
                  <a:pt x="0" y="0"/>
                </a:moveTo>
                <a:lnTo>
                  <a:pt x="3718537" y="0"/>
                </a:lnTo>
                <a:lnTo>
                  <a:pt x="3718537" y="4154790"/>
                </a:lnTo>
                <a:lnTo>
                  <a:pt x="0" y="415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27D2A1A-8BBC-2E3D-362A-865F2AD6F75D}"/>
              </a:ext>
            </a:extLst>
          </p:cNvPr>
          <p:cNvSpPr/>
          <p:nvPr/>
        </p:nvSpPr>
        <p:spPr>
          <a:xfrm rot="921173" flipH="1">
            <a:off x="-1169303" y="4195339"/>
            <a:ext cx="5135593" cy="5192110"/>
          </a:xfrm>
          <a:custGeom>
            <a:avLst/>
            <a:gdLst/>
            <a:ahLst/>
            <a:cxnLst/>
            <a:rect l="l" t="t" r="r" b="b"/>
            <a:pathLst>
              <a:path w="3718538" h="4154791">
                <a:moveTo>
                  <a:pt x="3718538" y="0"/>
                </a:moveTo>
                <a:lnTo>
                  <a:pt x="0" y="0"/>
                </a:lnTo>
                <a:lnTo>
                  <a:pt x="0" y="4154790"/>
                </a:lnTo>
                <a:lnTo>
                  <a:pt x="3718538" y="4154790"/>
                </a:lnTo>
                <a:lnTo>
                  <a:pt x="37185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32130EF2-03EC-1C79-CA17-F762554A3BBE}"/>
              </a:ext>
            </a:extLst>
          </p:cNvPr>
          <p:cNvSpPr/>
          <p:nvPr/>
        </p:nvSpPr>
        <p:spPr>
          <a:xfrm flipH="1">
            <a:off x="2372859" y="3086100"/>
            <a:ext cx="1527320" cy="1491047"/>
          </a:xfrm>
          <a:custGeom>
            <a:avLst/>
            <a:gdLst/>
            <a:ahLst/>
            <a:cxnLst/>
            <a:rect l="l" t="t" r="r" b="b"/>
            <a:pathLst>
              <a:path w="1527320" h="1491047">
                <a:moveTo>
                  <a:pt x="1527320" y="0"/>
                </a:moveTo>
                <a:lnTo>
                  <a:pt x="0" y="0"/>
                </a:lnTo>
                <a:lnTo>
                  <a:pt x="0" y="1491047"/>
                </a:lnTo>
                <a:lnTo>
                  <a:pt x="1527320" y="1491047"/>
                </a:lnTo>
                <a:lnTo>
                  <a:pt x="1527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556BC9D4-D7F4-EFA6-B071-97AF4E63A93B}"/>
              </a:ext>
            </a:extLst>
          </p:cNvPr>
          <p:cNvSpPr/>
          <p:nvPr/>
        </p:nvSpPr>
        <p:spPr>
          <a:xfrm>
            <a:off x="16175660" y="6599691"/>
            <a:ext cx="948724" cy="948724"/>
          </a:xfrm>
          <a:custGeom>
            <a:avLst/>
            <a:gdLst/>
            <a:ahLst/>
            <a:cxnLst/>
            <a:rect l="l" t="t" r="r" b="b"/>
            <a:pathLst>
              <a:path w="948724" h="948724">
                <a:moveTo>
                  <a:pt x="0" y="0"/>
                </a:moveTo>
                <a:lnTo>
                  <a:pt x="948723" y="0"/>
                </a:lnTo>
                <a:lnTo>
                  <a:pt x="948723" y="948723"/>
                </a:lnTo>
                <a:lnTo>
                  <a:pt x="0" y="948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F529294-C056-BFCD-39D1-253BA23CE99C}"/>
              </a:ext>
            </a:extLst>
          </p:cNvPr>
          <p:cNvPicPr>
            <a:picLocks noChangeAspect="1"/>
          </p:cNvPicPr>
          <p:nvPr/>
        </p:nvPicPr>
        <p:blipFill>
          <a:blip r:embed="rId10"/>
          <a:stretch>
            <a:fillRect/>
          </a:stretch>
        </p:blipFill>
        <p:spPr>
          <a:xfrm>
            <a:off x="3537712" y="2927412"/>
            <a:ext cx="12357663" cy="4432176"/>
          </a:xfrm>
          <a:prstGeom prst="rect">
            <a:avLst/>
          </a:prstGeom>
        </p:spPr>
      </p:pic>
    </p:spTree>
    <p:extLst>
      <p:ext uri="{BB962C8B-B14F-4D97-AF65-F5344CB8AC3E}">
        <p14:creationId xmlns:p14="http://schemas.microsoft.com/office/powerpoint/2010/main" val="223414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47721" y="1421609"/>
            <a:ext cx="1502081" cy="1604358"/>
          </a:xfrm>
          <a:prstGeom prst="rect">
            <a:avLst/>
          </a:prstGeom>
        </p:spPr>
      </p:pic>
      <p:grpSp>
        <p:nvGrpSpPr>
          <p:cNvPr id="28" name="Group 27">
            <a:extLst>
              <a:ext uri="{FF2B5EF4-FFF2-40B4-BE49-F238E27FC236}">
                <a16:creationId xmlns:a16="http://schemas.microsoft.com/office/drawing/2014/main" id="{21809F9A-66D7-F3CC-ECBF-4230DE762D6E}"/>
              </a:ext>
            </a:extLst>
          </p:cNvPr>
          <p:cNvGrpSpPr/>
          <p:nvPr/>
        </p:nvGrpSpPr>
        <p:grpSpPr>
          <a:xfrm>
            <a:off x="18552398" y="1725633"/>
            <a:ext cx="7392531" cy="3173532"/>
            <a:chOff x="12408941" y="624596"/>
            <a:chExt cx="6065666" cy="2603924"/>
          </a:xfrm>
        </p:grpSpPr>
        <p:pic>
          <p:nvPicPr>
            <p:cNvPr id="30" name="Picture 15">
              <a:extLst>
                <a:ext uri="{FF2B5EF4-FFF2-40B4-BE49-F238E27FC236}">
                  <a16:creationId xmlns:a16="http://schemas.microsoft.com/office/drawing/2014/main" id="{F0F72C77-B325-04BD-AD95-17EAE6B63775}"/>
                </a:ext>
              </a:extLst>
            </p:cNvPr>
            <p:cNvPicPr>
              <a:picLocks noChangeAspect="1"/>
            </p:cNvPicPr>
            <p:nvPr/>
          </p:nvPicPr>
          <p:blipFill>
            <a:blip r:embed="rId4"/>
            <a:srcRect/>
            <a:stretch>
              <a:fillRect/>
            </a:stretch>
          </p:blipFill>
          <p:spPr>
            <a:xfrm>
              <a:off x="12408941" y="2319799"/>
              <a:ext cx="1478597" cy="908721"/>
            </a:xfrm>
            <a:prstGeom prst="rect">
              <a:avLst/>
            </a:prstGeom>
          </p:spPr>
        </p:pic>
        <p:pic>
          <p:nvPicPr>
            <p:cNvPr id="31" name="Picture 23">
              <a:extLst>
                <a:ext uri="{FF2B5EF4-FFF2-40B4-BE49-F238E27FC236}">
                  <a16:creationId xmlns:a16="http://schemas.microsoft.com/office/drawing/2014/main" id="{884B2183-EA22-FFEC-47E6-640A68D72515}"/>
                </a:ext>
              </a:extLst>
            </p:cNvPr>
            <p:cNvPicPr>
              <a:picLocks noChangeAspect="1"/>
            </p:cNvPicPr>
            <p:nvPr/>
          </p:nvPicPr>
          <p:blipFill>
            <a:blip r:embed="rId5"/>
            <a:srcRect/>
            <a:stretch>
              <a:fillRect/>
            </a:stretch>
          </p:blipFill>
          <p:spPr>
            <a:xfrm>
              <a:off x="12746373" y="624596"/>
              <a:ext cx="1832014" cy="1354927"/>
            </a:xfrm>
            <a:prstGeom prst="rect">
              <a:avLst/>
            </a:prstGeom>
          </p:spPr>
        </p:pic>
        <p:pic>
          <p:nvPicPr>
            <p:cNvPr id="32" name="Picture 15">
              <a:extLst>
                <a:ext uri="{FF2B5EF4-FFF2-40B4-BE49-F238E27FC236}">
                  <a16:creationId xmlns:a16="http://schemas.microsoft.com/office/drawing/2014/main" id="{9F7DB595-F951-5D0F-33A9-FA7F26FAAFFC}"/>
                </a:ext>
              </a:extLst>
            </p:cNvPr>
            <p:cNvPicPr>
              <a:picLocks noChangeAspect="1"/>
            </p:cNvPicPr>
            <p:nvPr/>
          </p:nvPicPr>
          <p:blipFill>
            <a:blip r:embed="rId4"/>
            <a:srcRect/>
            <a:stretch>
              <a:fillRect/>
            </a:stretch>
          </p:blipFill>
          <p:spPr>
            <a:xfrm>
              <a:off x="15134284" y="1919702"/>
              <a:ext cx="1130523" cy="694801"/>
            </a:xfrm>
            <a:prstGeom prst="rect">
              <a:avLst/>
            </a:prstGeom>
          </p:spPr>
        </p:pic>
        <p:pic>
          <p:nvPicPr>
            <p:cNvPr id="33" name="Picture 15">
              <a:extLst>
                <a:ext uri="{FF2B5EF4-FFF2-40B4-BE49-F238E27FC236}">
                  <a16:creationId xmlns:a16="http://schemas.microsoft.com/office/drawing/2014/main" id="{5981C00C-AB23-8969-294F-E2BD4697BD6F}"/>
                </a:ext>
              </a:extLst>
            </p:cNvPr>
            <p:cNvPicPr>
              <a:picLocks noChangeAspect="1"/>
            </p:cNvPicPr>
            <p:nvPr/>
          </p:nvPicPr>
          <p:blipFill>
            <a:blip r:embed="rId4"/>
            <a:srcRect/>
            <a:stretch>
              <a:fillRect/>
            </a:stretch>
          </p:blipFill>
          <p:spPr>
            <a:xfrm>
              <a:off x="17344084" y="1284722"/>
              <a:ext cx="1130523" cy="694801"/>
            </a:xfrm>
            <a:prstGeom prst="rect">
              <a:avLst/>
            </a:prstGeom>
          </p:spPr>
        </p:pic>
      </p:grpSp>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4"/>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4"/>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4"/>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4"/>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24" name="Picture 7">
            <a:extLst>
              <a:ext uri="{FF2B5EF4-FFF2-40B4-BE49-F238E27FC236}">
                <a16:creationId xmlns:a16="http://schemas.microsoft.com/office/drawing/2014/main" id="{44FF4A08-CBFB-7629-3AA9-B6FD7E8251B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666663" y="1062262"/>
            <a:ext cx="6845754" cy="8113487"/>
          </a:xfrm>
          <a:prstGeom prst="rect">
            <a:avLst/>
          </a:prstGeom>
        </p:spPr>
      </p:pic>
      <p:sp>
        <p:nvSpPr>
          <p:cNvPr id="3" name="Scroll: Horizontal 2">
            <a:extLst>
              <a:ext uri="{FF2B5EF4-FFF2-40B4-BE49-F238E27FC236}">
                <a16:creationId xmlns:a16="http://schemas.microsoft.com/office/drawing/2014/main" id="{3EE6CB15-FEBC-092C-D9F5-0FDD9218EE13}"/>
              </a:ext>
            </a:extLst>
          </p:cNvPr>
          <p:cNvSpPr/>
          <p:nvPr/>
        </p:nvSpPr>
        <p:spPr>
          <a:xfrm>
            <a:off x="356408" y="1428540"/>
            <a:ext cx="12647886" cy="7972635"/>
          </a:xfrm>
          <a:prstGeom prst="horizontalScroll">
            <a:avLst>
              <a:gd name="adj" fmla="val 1039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25" name="Title 1">
            <a:extLst>
              <a:ext uri="{FF2B5EF4-FFF2-40B4-BE49-F238E27FC236}">
                <a16:creationId xmlns:a16="http://schemas.microsoft.com/office/drawing/2014/main" id="{C670B2A4-63BA-D300-512B-EA1553842583}"/>
              </a:ext>
            </a:extLst>
          </p:cNvPr>
          <p:cNvSpPr txBox="1">
            <a:spLocks/>
          </p:cNvSpPr>
          <p:nvPr/>
        </p:nvSpPr>
        <p:spPr>
          <a:xfrm>
            <a:off x="3418364" y="2178491"/>
            <a:ext cx="6974688" cy="1613171"/>
          </a:xfrm>
          <a:prstGeom prst="rect">
            <a:avLst/>
          </a:prstGeom>
        </p:spPr>
        <p:txBody>
          <a:bodyPr vert="horz" lIns="111443" tIns="55722" rIns="111443" bIns="5572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371600">
              <a:lnSpc>
                <a:spcPct val="150000"/>
              </a:lnSpc>
              <a:defRPr/>
            </a:pPr>
            <a:endParaRPr lang="en-US" sz="7500" b="1" dirty="0">
              <a:ln>
                <a:solidFill>
                  <a:srgbClr val="F8D22D"/>
                </a:solidFill>
              </a:ln>
              <a:solidFill>
                <a:prstClr val="black"/>
              </a:solidFill>
              <a:latin typeface="UTM Avo" panose="02040603050506020204" pitchFamily="18"/>
              <a:cs typeface="Arial" panose="020B0604020202020204" pitchFamily="34" charset="0"/>
            </a:endParaRPr>
          </a:p>
        </p:txBody>
      </p:sp>
      <p:sp>
        <p:nvSpPr>
          <p:cNvPr id="7" name="TextBox 6">
            <a:extLst>
              <a:ext uri="{FF2B5EF4-FFF2-40B4-BE49-F238E27FC236}">
                <a16:creationId xmlns:a16="http://schemas.microsoft.com/office/drawing/2014/main" id="{C515A056-8D56-157C-9C48-6DF1559CE03D}"/>
              </a:ext>
            </a:extLst>
          </p:cNvPr>
          <p:cNvSpPr txBox="1"/>
          <p:nvPr/>
        </p:nvSpPr>
        <p:spPr>
          <a:xfrm>
            <a:off x="1192910" y="2449389"/>
            <a:ext cx="11646765" cy="6365269"/>
          </a:xfrm>
          <a:prstGeom prst="rect">
            <a:avLst/>
          </a:prstGeom>
          <a:noFill/>
        </p:spPr>
        <p:txBody>
          <a:bodyPr wrap="square" rtlCol="0">
            <a:spAutoFit/>
          </a:bodyPr>
          <a:lstStyle/>
          <a:p>
            <a:pPr algn="ctr" defTabSz="804581">
              <a:lnSpc>
                <a:spcPct val="150000"/>
              </a:lnSpc>
              <a:defRPr/>
            </a:pPr>
            <a:r>
              <a:rPr lang="en-US" sz="3600" b="1" dirty="0" err="1">
                <a:solidFill>
                  <a:prstClr val="black"/>
                </a:solidFill>
                <a:latin typeface="UTM Avo" panose="02040603050506020204" pitchFamily="18"/>
                <a:cs typeface="Arial" panose="020B0604020202020204" pitchFamily="34" charset="0"/>
              </a:rPr>
              <a:t>Hướng</a:t>
            </a:r>
            <a:r>
              <a:rPr lang="en-US" sz="3600" b="1" dirty="0">
                <a:solidFill>
                  <a:prstClr val="black"/>
                </a:solidFill>
                <a:latin typeface="UTM Avo" panose="02040603050506020204" pitchFamily="18"/>
                <a:cs typeface="Arial" panose="020B0604020202020204" pitchFamily="34" charset="0"/>
              </a:rPr>
              <a:t> </a:t>
            </a:r>
            <a:r>
              <a:rPr lang="en-US" sz="3600" b="1" dirty="0" err="1">
                <a:solidFill>
                  <a:prstClr val="black"/>
                </a:solidFill>
                <a:latin typeface="UTM Avo" panose="02040603050506020204" pitchFamily="18"/>
                <a:cs typeface="Arial" panose="020B0604020202020204" pitchFamily="34" charset="0"/>
              </a:rPr>
              <a:t>dẫn</a:t>
            </a:r>
            <a:endParaRPr lang="en-US" sz="36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804581">
              <a:lnSpc>
                <a:spcPct val="150000"/>
              </a:lnSpc>
              <a:defRPr/>
            </a:pP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marL="514350" indent="-514350" algn="just" defTabSz="804581">
              <a:lnSpc>
                <a:spcPct val="150000"/>
              </a:lnSpc>
              <a:buFontTx/>
              <a:buChar char="-"/>
              <a:defRPr/>
            </a:pPr>
            <a:r>
              <a:rPr lang="vi-VN" sz="3000" dirty="0" err="1">
                <a:solidFill>
                  <a:srgbClr val="000000"/>
                </a:solidFill>
                <a:latin typeface="UTM Avo" panose="02040603050506020204" pitchFamily="18"/>
                <a:ea typeface="Times New Roman" panose="02020603050405020304" pitchFamily="18" charset="0"/>
                <a:cs typeface="Arial" panose="020B0604020202020204" pitchFamily="34" charset="0"/>
              </a:rPr>
              <a:t>Click</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vào quả chanh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3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3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marL="514350" indent="-514350" algn="just" defTabSz="804581">
              <a:lnSpc>
                <a:spcPct val="150000"/>
              </a:lnSpc>
              <a:buFontTx/>
              <a:buChar char="-"/>
              <a:defRPr/>
            </a:pP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Sau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khi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kết</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thúc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trò</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chơi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GV click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vào</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“NEXT”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để</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tiếp</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tục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bài</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 </a:t>
            </a:r>
            <a:r>
              <a:rPr lang="en-US" sz="3000" kern="100" dirty="0" err="1">
                <a:solidFill>
                  <a:prstClr val="black"/>
                </a:solidFill>
                <a:latin typeface="UTM Avo" panose="02040603050506020204" pitchFamily="18" charset="0"/>
                <a:ea typeface="Aptos" panose="020B0004020202020204" pitchFamily="34" charset="0"/>
                <a:cs typeface="Times New Roman" panose="02020603050405020304" pitchFamily="18" charset="0"/>
              </a:rPr>
              <a:t>học</a:t>
            </a:r>
            <a:r>
              <a:rPr lang="en-US" sz="3000" kern="100" dirty="0">
                <a:solidFill>
                  <a:prstClr val="black"/>
                </a:solidFill>
                <a:latin typeface="UTM Avo" panose="02040603050506020204" pitchFamily="18" charset="0"/>
                <a:ea typeface="Aptos" panose="020B0004020202020204" pitchFamily="34" charset="0"/>
                <a:cs typeface="Times New Roman" panose="02020603050405020304" pitchFamily="18" charset="0"/>
              </a:rPr>
              <a:t>.</a:t>
            </a:r>
            <a:endParaRPr lang="en-US" sz="3000" kern="100" dirty="0">
              <a:solidFill>
                <a:prstClr val="black"/>
              </a:solidFill>
              <a:latin typeface="Aptos" panose="020B0004020202020204" pitchFamily="34" charset="0"/>
              <a:ea typeface="Aptos" panose="020B0004020202020204" pitchFamily="34" charset="0"/>
              <a:cs typeface="Times New Roman" panose="02020603050405020304" pitchFamily="18" charset="0"/>
            </a:endParaRPr>
          </a:p>
          <a:p>
            <a:pPr marL="514350" indent="-514350" algn="just" defTabSz="804581">
              <a:lnSpc>
                <a:spcPct val="150000"/>
              </a:lnSpc>
              <a:buFontTx/>
              <a:buChar char="-"/>
              <a:defRPr/>
            </a:pPr>
            <a:endParaRPr lang="vi-VN" sz="3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7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49119" y="1305413"/>
            <a:ext cx="2142095" cy="2287952"/>
          </a:xfrm>
          <a:prstGeom prst="rect">
            <a:avLst/>
          </a:prstGeom>
        </p:spPr>
      </p:pic>
      <p:grpSp>
        <p:nvGrpSpPr>
          <p:cNvPr id="34" name="Group 33">
            <a:extLst>
              <a:ext uri="{FF2B5EF4-FFF2-40B4-BE49-F238E27FC236}">
                <a16:creationId xmlns:a16="http://schemas.microsoft.com/office/drawing/2014/main" id="{A8B99DEA-EC49-6E66-A24C-90D71612A669}"/>
              </a:ext>
            </a:extLst>
          </p:cNvPr>
          <p:cNvGrpSpPr/>
          <p:nvPr/>
        </p:nvGrpSpPr>
        <p:grpSpPr>
          <a:xfrm>
            <a:off x="-6206280" y="1179206"/>
            <a:ext cx="6111195" cy="3166209"/>
            <a:chOff x="-5092332" y="176244"/>
            <a:chExt cx="5014314" cy="2597915"/>
          </a:xfrm>
        </p:grpSpPr>
        <p:pic>
          <p:nvPicPr>
            <p:cNvPr id="35" name="Picture 15">
              <a:extLst>
                <a:ext uri="{FF2B5EF4-FFF2-40B4-BE49-F238E27FC236}">
                  <a16:creationId xmlns:a16="http://schemas.microsoft.com/office/drawing/2014/main" id="{BA9CFB46-78E9-B136-24B8-D119939E8A8A}"/>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36" name="Picture 15">
              <a:extLst>
                <a:ext uri="{FF2B5EF4-FFF2-40B4-BE49-F238E27FC236}">
                  <a16:creationId xmlns:a16="http://schemas.microsoft.com/office/drawing/2014/main" id="{D1DB4DB8-0487-ECDF-68D9-A9E204CD8B96}"/>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37" name="Picture 15">
              <a:extLst>
                <a:ext uri="{FF2B5EF4-FFF2-40B4-BE49-F238E27FC236}">
                  <a16:creationId xmlns:a16="http://schemas.microsoft.com/office/drawing/2014/main" id="{39217B28-CD25-4376-3FDE-3C56CCF2969C}"/>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38" name="Picture 15">
              <a:extLst>
                <a:ext uri="{FF2B5EF4-FFF2-40B4-BE49-F238E27FC236}">
                  <a16:creationId xmlns:a16="http://schemas.microsoft.com/office/drawing/2014/main" id="{C5EB5A8A-5E99-CA2E-268E-A5E2C2B1A6D1}"/>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1"/>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3"/>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4"/>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5"/>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6"/>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7"/>
          <a:stretch>
            <a:fillRect/>
          </a:stretch>
        </p:blipFill>
        <p:spPr>
          <a:xfrm>
            <a:off x="9748407" y="3328102"/>
            <a:ext cx="1114521" cy="1783235"/>
          </a:xfrm>
          <a:prstGeom prst="rect">
            <a:avLst/>
          </a:prstGeom>
        </p:spPr>
      </p:pic>
      <p:sp>
        <p:nvSpPr>
          <p:cNvPr id="6" name="Oval 5">
            <a:hlinkClick r:id="rId18"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19"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0"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1"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34"/>
                                        </p:tgtEl>
                                        <p:attrNameLst>
                                          <p:attrName>style.visibility</p:attrName>
                                        </p:attrNameLst>
                                      </p:cBhvr>
                                      <p:to>
                                        <p:strVal val="visible"/>
                                      </p:to>
                                    </p:set>
                                    <p:anim calcmode="lin" valueType="num">
                                      <p:cBhvr additive="base">
                                        <p:cTn id="9" dur="10000" fill="hold"/>
                                        <p:tgtEl>
                                          <p:spTgt spid="34"/>
                                        </p:tgtEl>
                                        <p:attrNameLst>
                                          <p:attrName>ppt_x</p:attrName>
                                        </p:attrNameLst>
                                      </p:cBhvr>
                                      <p:tavLst>
                                        <p:tav tm="0">
                                          <p:val>
                                            <p:strVal val="1+#ppt_w/2"/>
                                          </p:val>
                                        </p:tav>
                                        <p:tav tm="100000">
                                          <p:val>
                                            <p:strVal val="#ppt_x"/>
                                          </p:val>
                                        </p:tav>
                                      </p:tavLst>
                                    </p:anim>
                                    <p:anim calcmode="lin" valueType="num">
                                      <p:cBhvr additive="base">
                                        <p:cTn id="10" dur="10000" fill="hold"/>
                                        <p:tgtEl>
                                          <p:spTgt spid="34"/>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8000" fill="hold"/>
                                        <p:tgtEl>
                                          <p:spTgt spid="52"/>
                                        </p:tgtEl>
                                        <p:attrNameLst>
                                          <p:attrName>ppt_x</p:attrName>
                                        </p:attrNameLst>
                                      </p:cBhvr>
                                      <p:tavLst>
                                        <p:tav tm="0">
                                          <p:val>
                                            <p:strVal val="0-#ppt_w/2"/>
                                          </p:val>
                                        </p:tav>
                                        <p:tav tm="100000">
                                          <p:val>
                                            <p:strVal val="#ppt_x"/>
                                          </p:val>
                                        </p:tav>
                                      </p:tavLst>
                                    </p:anim>
                                    <p:anim calcmode="lin" valueType="num">
                                      <p:cBhvr additive="base">
                                        <p:cTn id="14"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6"/>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6"/>
                                        </p:tgtEl>
                                      </p:cBhvr>
                                    </p:animEffect>
                                    <p:anim calcmode="lin" valueType="num">
                                      <p:cBhvr>
                                        <p:cTn id="20" dur="1000"/>
                                        <p:tgtEl>
                                          <p:spTgt spid="76"/>
                                        </p:tgtEl>
                                        <p:attrNameLst>
                                          <p:attrName>ppt_x</p:attrName>
                                        </p:attrNameLst>
                                      </p:cBhvr>
                                      <p:tavLst>
                                        <p:tav tm="0">
                                          <p:val>
                                            <p:strVal val="ppt_x"/>
                                          </p:val>
                                        </p:tav>
                                        <p:tav tm="100000">
                                          <p:val>
                                            <p:strVal val="ppt_x"/>
                                          </p:val>
                                        </p:tav>
                                      </p:tavLst>
                                    </p:anim>
                                    <p:anim calcmode="lin" valueType="num">
                                      <p:cBhvr>
                                        <p:cTn id="21" dur="1000"/>
                                        <p:tgtEl>
                                          <p:spTgt spid="76"/>
                                        </p:tgtEl>
                                        <p:attrNameLst>
                                          <p:attrName>ppt_y</p:attrName>
                                        </p:attrNameLst>
                                      </p:cBhvr>
                                      <p:tavLst>
                                        <p:tav tm="0">
                                          <p:val>
                                            <p:strVal val="ppt_y"/>
                                          </p:val>
                                        </p:tav>
                                        <p:tav tm="100000">
                                          <p:val>
                                            <p:strVal val="ppt_y+.1"/>
                                          </p:val>
                                        </p:tav>
                                      </p:tavLst>
                                    </p:anim>
                                    <p:set>
                                      <p:cBhvr>
                                        <p:cTn id="22" dur="1" fill="hold">
                                          <p:stCondLst>
                                            <p:cond delay="999"/>
                                          </p:stCondLst>
                                        </p:cTn>
                                        <p:tgtEl>
                                          <p:spTgt spid="7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6" restart="whenNotActive" fill="hold" evtFilter="cancelBubble" nodeType="interactiveSeq">
                <p:stCondLst>
                  <p:cond evt="onClick" delay="0">
                    <p:tgtEl>
                      <p:spTgt spid="77"/>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7"/>
                                        </p:tgtEl>
                                      </p:cBhvr>
                                    </p:animEffect>
                                    <p:anim calcmode="lin" valueType="num">
                                      <p:cBhvr>
                                        <p:cTn id="31" dur="1000"/>
                                        <p:tgtEl>
                                          <p:spTgt spid="77"/>
                                        </p:tgtEl>
                                        <p:attrNameLst>
                                          <p:attrName>ppt_x</p:attrName>
                                        </p:attrNameLst>
                                      </p:cBhvr>
                                      <p:tavLst>
                                        <p:tav tm="0">
                                          <p:val>
                                            <p:strVal val="ppt_x"/>
                                          </p:val>
                                        </p:tav>
                                        <p:tav tm="100000">
                                          <p:val>
                                            <p:strVal val="ppt_x"/>
                                          </p:val>
                                        </p:tav>
                                      </p:tavLst>
                                    </p:anim>
                                    <p:anim calcmode="lin" valueType="num">
                                      <p:cBhvr>
                                        <p:cTn id="32" dur="1000"/>
                                        <p:tgtEl>
                                          <p:spTgt spid="77"/>
                                        </p:tgtEl>
                                        <p:attrNameLst>
                                          <p:attrName>ppt_y</p:attrName>
                                        </p:attrNameLst>
                                      </p:cBhvr>
                                      <p:tavLst>
                                        <p:tav tm="0">
                                          <p:val>
                                            <p:strVal val="ppt_y"/>
                                          </p:val>
                                        </p:tav>
                                        <p:tav tm="100000">
                                          <p:val>
                                            <p:strVal val="ppt_y+.1"/>
                                          </p:val>
                                        </p:tav>
                                      </p:tavLst>
                                    </p:anim>
                                    <p:set>
                                      <p:cBhvr>
                                        <p:cTn id="33" dur="1" fill="hold">
                                          <p:stCondLst>
                                            <p:cond delay="999"/>
                                          </p:stCondLst>
                                        </p:cTn>
                                        <p:tgtEl>
                                          <p:spTgt spid="77"/>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8"/>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8"/>
                                        </p:tgtEl>
                                      </p:cBhvr>
                                    </p:animEffect>
                                    <p:anim calcmode="lin" valueType="num">
                                      <p:cBhvr>
                                        <p:cTn id="42" dur="1000"/>
                                        <p:tgtEl>
                                          <p:spTgt spid="78"/>
                                        </p:tgtEl>
                                        <p:attrNameLst>
                                          <p:attrName>ppt_x</p:attrName>
                                        </p:attrNameLst>
                                      </p:cBhvr>
                                      <p:tavLst>
                                        <p:tav tm="0">
                                          <p:val>
                                            <p:strVal val="ppt_x"/>
                                          </p:val>
                                        </p:tav>
                                        <p:tav tm="100000">
                                          <p:val>
                                            <p:strVal val="ppt_x"/>
                                          </p:val>
                                        </p:tav>
                                      </p:tavLst>
                                    </p:anim>
                                    <p:anim calcmode="lin" valueType="num">
                                      <p:cBhvr>
                                        <p:cTn id="43" dur="1000"/>
                                        <p:tgtEl>
                                          <p:spTgt spid="78"/>
                                        </p:tgtEl>
                                        <p:attrNameLst>
                                          <p:attrName>ppt_y</p:attrName>
                                        </p:attrNameLst>
                                      </p:cBhvr>
                                      <p:tavLst>
                                        <p:tav tm="0">
                                          <p:val>
                                            <p:strVal val="ppt_y"/>
                                          </p:val>
                                        </p:tav>
                                        <p:tav tm="100000">
                                          <p:val>
                                            <p:strVal val="ppt_y+.1"/>
                                          </p:val>
                                        </p:tav>
                                      </p:tavLst>
                                    </p:anim>
                                    <p:set>
                                      <p:cBhvr>
                                        <p:cTn id="44" dur="1" fill="hold">
                                          <p:stCondLst>
                                            <p:cond delay="999"/>
                                          </p:stCondLst>
                                        </p:cTn>
                                        <p:tgtEl>
                                          <p:spTgt spid="78"/>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8" restart="whenNotActive" fill="hold" evtFilter="cancelBubble" nodeType="interactiveSeq">
                <p:stCondLst>
                  <p:cond evt="onClick" delay="0">
                    <p:tgtEl>
                      <p:spTgt spid="79"/>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79"/>
                                        </p:tgtEl>
                                      </p:cBhvr>
                                    </p:animEffect>
                                    <p:anim calcmode="lin" valueType="num">
                                      <p:cBhvr>
                                        <p:cTn id="53" dur="1000"/>
                                        <p:tgtEl>
                                          <p:spTgt spid="79"/>
                                        </p:tgtEl>
                                        <p:attrNameLst>
                                          <p:attrName>ppt_x</p:attrName>
                                        </p:attrNameLst>
                                      </p:cBhvr>
                                      <p:tavLst>
                                        <p:tav tm="0">
                                          <p:val>
                                            <p:strVal val="ppt_x"/>
                                          </p:val>
                                        </p:tav>
                                        <p:tav tm="100000">
                                          <p:val>
                                            <p:strVal val="ppt_x"/>
                                          </p:val>
                                        </p:tav>
                                      </p:tavLst>
                                    </p:anim>
                                    <p:anim calcmode="lin" valueType="num">
                                      <p:cBhvr>
                                        <p:cTn id="54" dur="1000"/>
                                        <p:tgtEl>
                                          <p:spTgt spid="79"/>
                                        </p:tgtEl>
                                        <p:attrNameLst>
                                          <p:attrName>ppt_y</p:attrName>
                                        </p:attrNameLst>
                                      </p:cBhvr>
                                      <p:tavLst>
                                        <p:tav tm="0">
                                          <p:val>
                                            <p:strVal val="ppt_y"/>
                                          </p:val>
                                        </p:tav>
                                        <p:tav tm="100000">
                                          <p:val>
                                            <p:strVal val="ppt_y+.1"/>
                                          </p:val>
                                        </p:tav>
                                      </p:tavLst>
                                    </p:anim>
                                    <p:set>
                                      <p:cBhvr>
                                        <p:cTn id="55" dur="1" fill="hold">
                                          <p:stCondLst>
                                            <p:cond delay="999"/>
                                          </p:stCondLst>
                                        </p:cTn>
                                        <p:tgtEl>
                                          <p:spTgt spid="79"/>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hlinkClick r:id="rId3"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4"/>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r>
              <a:rPr lang="pt-BR" sz="54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804581">
              <a:lnSpc>
                <a:spcPct val="150000"/>
              </a:lnSpc>
            </a:pP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5"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6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804581">
              <a:lnSpc>
                <a:spcPct val="150000"/>
              </a:lnSpc>
            </a:pP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6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4"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5"/>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48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4"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5"/>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lose/>
                </a:path>
              </a:pathLst>
            </a:custGeom>
            <a:solidFill>
              <a:srgbClr val="704430"/>
            </a:solidFill>
          </p:spPr>
          <p:txBody>
            <a:bodyPr/>
            <a:lstStyle/>
            <a:p>
              <a:endParaRPr lang="en-US"/>
            </a:p>
          </p:txBody>
        </p:sp>
      </p:grpSp>
      <p:grpSp>
        <p:nvGrpSpPr>
          <p:cNvPr id="11" name="Group 11"/>
          <p:cNvGrpSpPr/>
          <p:nvPr/>
        </p:nvGrpSpPr>
        <p:grpSpPr>
          <a:xfrm>
            <a:off x="1447800" y="1790700"/>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lose/>
                </a:path>
              </a:pathLst>
            </a:custGeom>
            <a:solidFill>
              <a:srgbClr val="704430"/>
            </a:solidFill>
          </p:spPr>
          <p:txBody>
            <a:bodyPr/>
            <a:lstStyle/>
            <a:p>
              <a:endParaRPr lang="en-US"/>
            </a:p>
          </p:txBody>
        </p:sp>
      </p:grpSp>
      <p:sp>
        <p:nvSpPr>
          <p:cNvPr id="15" name="Freeform 15"/>
          <p:cNvSpPr/>
          <p:nvPr/>
        </p:nvSpPr>
        <p:spPr>
          <a:xfrm>
            <a:off x="13792200" y="6362700"/>
            <a:ext cx="4630183" cy="3924300"/>
          </a:xfrm>
          <a:custGeom>
            <a:avLst/>
            <a:gdLst/>
            <a:ahLst/>
            <a:cxnLst/>
            <a:rect l="l" t="t" r="r" b="b"/>
            <a:pathLst>
              <a:path w="5315983" h="4552415">
                <a:moveTo>
                  <a:pt x="0" y="0"/>
                </a:moveTo>
                <a:lnTo>
                  <a:pt x="5315984" y="0"/>
                </a:lnTo>
                <a:lnTo>
                  <a:pt x="5315984" y="4552415"/>
                </a:lnTo>
                <a:lnTo>
                  <a:pt x="0" y="4552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F8CDA2"/>
            </a:solidFill>
          </p:spPr>
          <p:txBody>
            <a:bodyPr/>
            <a:lstStyle/>
            <a:p>
              <a:endParaRPr lang="en-US"/>
            </a:p>
          </p:txBody>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3" name="Freeform 23"/>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7"/>
          <p:cNvGrpSpPr/>
          <p:nvPr/>
        </p:nvGrpSpPr>
        <p:grpSpPr>
          <a:xfrm>
            <a:off x="14350757" y="1070721"/>
            <a:ext cx="406363" cy="40636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sp>
        <p:nvSpPr>
          <p:cNvPr id="33" name="TextBox 33"/>
          <p:cNvSpPr txBox="1"/>
          <p:nvPr/>
        </p:nvSpPr>
        <p:spPr>
          <a:xfrm>
            <a:off x="2895600" y="1257300"/>
            <a:ext cx="3389965" cy="458523"/>
          </a:xfrm>
          <a:prstGeom prst="rect">
            <a:avLst/>
          </a:prstGeom>
        </p:spPr>
        <p:txBody>
          <a:bodyPr lIns="0" tIns="0" rIns="0" bIns="0" rtlCol="0" anchor="t">
            <a:spAutoFit/>
          </a:bodyPr>
          <a:lstStyle/>
          <a:p>
            <a:pPr algn="ctr">
              <a:lnSpc>
                <a:spcPts val="3300"/>
              </a:lnSpc>
            </a:pPr>
            <a:r>
              <a:rPr lang="en-US" sz="5400" dirty="0" err="1">
                <a:solidFill>
                  <a:srgbClr val="704430"/>
                </a:solidFill>
                <a:latin typeface="#9Slide03 Neutra" panose="02040603050506020204" pitchFamily="18" charset="0"/>
                <a:ea typeface="Nunito"/>
                <a:cs typeface="Nunito"/>
                <a:sym typeface="Nunito"/>
              </a:rPr>
              <a:t>Toán</a:t>
            </a:r>
            <a:endParaRPr lang="en-US" sz="5400" dirty="0">
              <a:solidFill>
                <a:srgbClr val="704430"/>
              </a:solidFill>
              <a:latin typeface="#9Slide03 Neutra" panose="02040603050506020204" pitchFamily="18" charset="0"/>
              <a:ea typeface="Nunito"/>
              <a:cs typeface="Nunito"/>
              <a:sym typeface="Nunito"/>
            </a:endParaRPr>
          </a:p>
        </p:txBody>
      </p:sp>
      <p:pic>
        <p:nvPicPr>
          <p:cNvPr id="1026" name="Picture 2" descr="Máy tính cá nhân của FX FXES PSD Ico Icns, máy tính khoa học Casio FX-82ES  màu đen đã tắt, png | PNGEgg">
            <a:extLst>
              <a:ext uri="{FF2B5EF4-FFF2-40B4-BE49-F238E27FC236}">
                <a16:creationId xmlns:a16="http://schemas.microsoft.com/office/drawing/2014/main" id="{C943C4FD-FF94-59CD-44F3-9C321BC47C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556" b="93889" l="10000" r="90000">
                        <a14:foregroundMark x1="31111" y1="6556" x2="67556" y2="7111"/>
                        <a14:foregroundMark x1="34000" y1="93222" x2="47889" y2="93889"/>
                        <a14:foregroundMark x1="47889" y1="93889" x2="66556"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4405993"/>
            <a:ext cx="58864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round pink label with white text and a black background&#10;&#10;Description automatically generated">
            <a:extLst>
              <a:ext uri="{FF2B5EF4-FFF2-40B4-BE49-F238E27FC236}">
                <a16:creationId xmlns:a16="http://schemas.microsoft.com/office/drawing/2014/main" id="{85D4C9F4-09F4-40F2-F634-5B62278ADA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25800" y="0"/>
            <a:ext cx="2362200" cy="2362200"/>
          </a:xfrm>
          <a:prstGeom prst="rect">
            <a:avLst/>
          </a:prstGeom>
        </p:spPr>
      </p:pic>
      <p:pic>
        <p:nvPicPr>
          <p:cNvPr id="35" name="Picture 34">
            <a:extLst>
              <a:ext uri="{FF2B5EF4-FFF2-40B4-BE49-F238E27FC236}">
                <a16:creationId xmlns:a16="http://schemas.microsoft.com/office/drawing/2014/main" id="{F9EFAD4D-B1B3-D45A-037A-B47F81DF325C}"/>
              </a:ext>
            </a:extLst>
          </p:cNvPr>
          <p:cNvPicPr>
            <a:picLocks noChangeAspect="1"/>
          </p:cNvPicPr>
          <p:nvPr/>
        </p:nvPicPr>
        <p:blipFill>
          <a:blip r:embed="rId16"/>
          <a:stretch>
            <a:fillRect/>
          </a:stretch>
        </p:blipFill>
        <p:spPr>
          <a:xfrm>
            <a:off x="7467600" y="7353300"/>
            <a:ext cx="3694496" cy="1774090"/>
          </a:xfrm>
          <a:prstGeom prst="rect">
            <a:avLst/>
          </a:prstGeom>
        </p:spPr>
      </p:pic>
      <p:pic>
        <p:nvPicPr>
          <p:cNvPr id="34" name="Picture 33">
            <a:extLst>
              <a:ext uri="{FF2B5EF4-FFF2-40B4-BE49-F238E27FC236}">
                <a16:creationId xmlns:a16="http://schemas.microsoft.com/office/drawing/2014/main" id="{565EF802-6E86-E1E7-E878-526D65159210}"/>
              </a:ext>
            </a:extLst>
          </p:cNvPr>
          <p:cNvPicPr>
            <a:picLocks noChangeAspect="1"/>
          </p:cNvPicPr>
          <p:nvPr/>
        </p:nvPicPr>
        <p:blipFill>
          <a:blip r:embed="rId17"/>
          <a:stretch>
            <a:fillRect/>
          </a:stretch>
        </p:blipFill>
        <p:spPr>
          <a:xfrm>
            <a:off x="5410200" y="3009900"/>
            <a:ext cx="7852329" cy="452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587</Words>
  <Application>Microsoft Office PowerPoint</Application>
  <PresentationFormat>Custom</PresentationFormat>
  <Paragraphs>67</Paragraphs>
  <Slides>20</Slides>
  <Notes>3</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#9Slide03 Neutra</vt:lpstr>
      <vt:lpstr>Aptos</vt:lpstr>
      <vt:lpstr>Arial</vt:lpstr>
      <vt:lpstr>Calibri</vt:lpstr>
      <vt:lpstr>Cambria</vt:lpstr>
      <vt:lpstr>Nunito</vt:lpstr>
      <vt:lpstr>Times New Roman</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53</cp:revision>
  <dcterms:created xsi:type="dcterms:W3CDTF">2006-08-16T00:00:00Z</dcterms:created>
  <dcterms:modified xsi:type="dcterms:W3CDTF">2026-04-28T21:54:26Z</dcterms:modified>
  <dc:identifier>DAGXpVHRm8M</dc:identifier>
</cp:coreProperties>
</file>