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18"/>
  </p:notesMasterIdLst>
  <p:sldIdLst>
    <p:sldId id="259" r:id="rId4"/>
    <p:sldId id="337" r:id="rId5"/>
    <p:sldId id="258" r:id="rId6"/>
    <p:sldId id="338" r:id="rId7"/>
    <p:sldId id="339" r:id="rId8"/>
    <p:sldId id="261" r:id="rId9"/>
    <p:sldId id="311" r:id="rId10"/>
    <p:sldId id="319" r:id="rId11"/>
    <p:sldId id="320" r:id="rId12"/>
    <p:sldId id="322" r:id="rId13"/>
    <p:sldId id="340" r:id="rId14"/>
    <p:sldId id="325" r:id="rId15"/>
    <p:sldId id="269" r:id="rId16"/>
    <p:sldId id="200757709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FD8AE-5195-4499-9F79-EF24A609834A}" type="datetimeFigureOut">
              <a:rPr lang="en-US" smtClean="0"/>
              <a:t>01/01/2026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39734-D972-4345-AE8C-918B2F3D34F5}" type="slidenum">
              <a:rPr lang="en-US" smtClean="0"/>
              <a:t>‹#›</a:t>
            </a:fld>
            <a:endParaRPr lang="en-US"/>
          </a:p>
        </p:txBody>
      </p:sp>
    </p:spTree>
    <p:extLst>
      <p:ext uri="{BB962C8B-B14F-4D97-AF65-F5344CB8AC3E}">
        <p14:creationId xmlns:p14="http://schemas.microsoft.com/office/powerpoint/2010/main" val="3895743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幻灯片图像占位符 60417"/>
          <p:cNvSpPr>
            <a:spLocks noGrp="1" noRot="1" noChangeAspect="1" noTextEdit="1"/>
          </p:cNvSpPr>
          <p:nvPr>
            <p:ph type="sldImg"/>
          </p:nvPr>
        </p:nvSpPr>
        <p:spPr/>
      </p:sp>
      <p:sp>
        <p:nvSpPr>
          <p:cNvPr id="10243" name="文本占位符 60418"/>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bởi:Ngoc</a:t>
            </a:r>
            <a:r>
              <a:rPr lang="en-US" baseline="0" dirty="0">
                <a:sym typeface="+mn-ea"/>
              </a:rPr>
              <a:t> </a:t>
            </a:r>
            <a:r>
              <a:rPr lang="en-US" baseline="0" dirty="0" err="1">
                <a:sym typeface="+mn-ea"/>
              </a:rPr>
              <a:t>Anh</a:t>
            </a:r>
            <a:endParaRPr lang="en-US" dirty="0"/>
          </a:p>
        </p:txBody>
      </p:sp>
      <p:sp>
        <p:nvSpPr>
          <p:cNvPr id="1024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2B162E-F920-4511-832F-006A16C91FE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0988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D3AC9-3560-40E7-BA92-C9728860DD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985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1D3AC9-3560-40E7-BA92-C9728860DDC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34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505E7F-62A9-4701-BFC2-BAF91B9808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945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9015469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85489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1492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01/01/2026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474195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01/01/2026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274554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A32C21-FD13-4697-ADCD-F9E33DDFF06F}" type="datetimeFigureOut">
              <a:rPr lang="vi-VN" smtClean="0"/>
              <a:t>01/01/2026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088790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BA32C21-FD13-4697-ADCD-F9E33DDFF06F}" type="datetimeFigureOut">
              <a:rPr lang="vi-VN" smtClean="0"/>
              <a:t>01/01/2026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952805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BA32C21-FD13-4697-ADCD-F9E33DDFF06F}" type="datetimeFigureOut">
              <a:rPr lang="vi-VN" smtClean="0"/>
              <a:t>01/01/2026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10323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BA32C21-FD13-4697-ADCD-F9E33DDFF06F}" type="datetimeFigureOut">
              <a:rPr lang="vi-VN" smtClean="0"/>
              <a:t>01/01/2026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694345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32C21-FD13-4697-ADCD-F9E33DDFF06F}" type="datetimeFigureOut">
              <a:rPr lang="vi-VN" smtClean="0"/>
              <a:t>01/01/2026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454822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t>01/01/2026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73258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567031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t>01/01/2026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729468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01/01/2026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12460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01/01/2026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658010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826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686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5637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031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310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8735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63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34113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352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2442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3116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11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79480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16495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82063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1277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6942491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7164793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431963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32C21-FD13-4697-ADCD-F9E33DDFF06F}" type="datetimeFigureOut">
              <a:rPr lang="vi-VN" smtClean="0"/>
              <a:t>01/01/2026</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5D699-091F-4322-9983-565B97A178FD}" type="slidenum">
              <a:rPr lang="vi-VN" smtClean="0"/>
              <a:t>‹#›</a:t>
            </a:fld>
            <a:endParaRPr lang="vi-VN"/>
          </a:p>
        </p:txBody>
      </p:sp>
    </p:spTree>
    <p:extLst>
      <p:ext uri="{BB962C8B-B14F-4D97-AF65-F5344CB8AC3E}">
        <p14:creationId xmlns:p14="http://schemas.microsoft.com/office/powerpoint/2010/main" val="39518967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808DA7-7394-4A95-A1D5-2618BCDAC62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01/01/2026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CB9DC4-CC6D-483A-8DF3-A796911CB82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7958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2.xml"/><Relationship Id="rId7" Type="http://schemas.openxmlformats.org/officeDocument/2006/relationships/slide" Target="slide6.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5.xml"/><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5" y="-266701"/>
            <a:ext cx="11610975" cy="7248525"/>
          </a:xfrm>
          <a:prstGeom prst="rect">
            <a:avLst/>
          </a:prstGeom>
        </p:spPr>
      </p:pic>
      <p:sp>
        <p:nvSpPr>
          <p:cNvPr id="8" name="Rectangle 7"/>
          <p:cNvSpPr/>
          <p:nvPr/>
        </p:nvSpPr>
        <p:spPr>
          <a:xfrm>
            <a:off x="1799543" y="2662535"/>
            <a:ext cx="8258857" cy="1754326"/>
          </a:xfrm>
          <a:prstGeom prst="rect">
            <a:avLst/>
          </a:prstGeom>
          <a:noFill/>
        </p:spPr>
        <p:txBody>
          <a:bodyPr wrap="squar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Bài</a:t>
            </a:r>
            <a:r>
              <a:rPr lang="en-US" sz="5400" b="1" cap="none" spc="0" dirty="0">
                <a:ln w="22225">
                  <a:solidFill>
                    <a:schemeClr val="accent2"/>
                  </a:solidFill>
                  <a:prstDash val="solid"/>
                </a:ln>
                <a:solidFill>
                  <a:schemeClr val="accent2">
                    <a:lumMod val="40000"/>
                    <a:lumOff val="60000"/>
                  </a:schemeClr>
                </a:solidFill>
                <a:effectLst/>
              </a:rPr>
              <a:t> 2: </a:t>
            </a:r>
            <a:r>
              <a:rPr lang="en-US" sz="5400" b="1" cap="none" spc="0" dirty="0" err="1">
                <a:ln w="22225">
                  <a:solidFill>
                    <a:schemeClr val="accent2"/>
                  </a:solidFill>
                  <a:prstDash val="solid"/>
                </a:ln>
                <a:solidFill>
                  <a:schemeClr val="accent2">
                    <a:lumMod val="40000"/>
                    <a:lumOff val="60000"/>
                  </a:schemeClr>
                </a:solidFill>
                <a:effectLst/>
              </a:rPr>
              <a:t>Nghề</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nghiệp</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của</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người</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lớn</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trong</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gia</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đình</a:t>
            </a:r>
            <a:endParaRPr 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ACA98E-81CA-459D-8076-58E0AD53D085}"/>
              </a:ext>
            </a:extLst>
          </p:cNvPr>
          <p:cNvSpPr/>
          <p:nvPr/>
        </p:nvSpPr>
        <p:spPr>
          <a:xfrm>
            <a:off x="0" y="0"/>
            <a:ext cx="12192000" cy="10215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2.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Chỉ</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và</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nói</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về</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công</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việc</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hoặc</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nghề</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nghiệp</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của</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những</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người</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trong</a:t>
            </a:r>
            <a:r>
              <a:rPr kumimoji="0" lang="en-US" sz="3200" b="0" i="0" u="none" strike="noStrike" kern="1200" cap="none" spc="0" normalizeH="0" noProof="0" dirty="0">
                <a:ln>
                  <a:noFill/>
                </a:ln>
                <a:solidFill>
                  <a:prstClr val="white"/>
                </a:solidFill>
                <a:effectLst/>
                <a:uLnTx/>
                <a:uFillTx/>
                <a:latin typeface="Calibri"/>
                <a:ea typeface="+mn-ea"/>
                <a:cs typeface="+mn-cs"/>
              </a:rPr>
              <a:t> </a:t>
            </a:r>
            <a:r>
              <a:rPr kumimoji="0" lang="en-US" sz="3200" b="0" i="0" u="none" strike="noStrike" kern="1200" cap="none" spc="0" normalizeH="0" noProof="0" dirty="0" err="1">
                <a:ln>
                  <a:noFill/>
                </a:ln>
                <a:solidFill>
                  <a:prstClr val="white"/>
                </a:solidFill>
                <a:effectLst/>
                <a:uLnTx/>
                <a:uFillTx/>
                <a:latin typeface="Calibri"/>
                <a:ea typeface="+mn-ea"/>
                <a:cs typeface="+mn-cs"/>
              </a:rPr>
              <a:t>hình</a:t>
            </a:r>
            <a:r>
              <a:rPr kumimoji="0" lang="en-US" sz="3200" b="0" i="0" u="none" strike="noStrike" kern="1200" cap="none" spc="0" normalizeH="0" noProof="0" dirty="0">
                <a:ln>
                  <a:noFill/>
                </a:ln>
                <a:solidFill>
                  <a:prstClr val="white"/>
                </a:solidFill>
                <a:effectLst/>
                <a:uLnTx/>
                <a:uFillTx/>
                <a:latin typeface="Calibri"/>
                <a:ea typeface="+mn-ea"/>
                <a:cs typeface="+mn-cs"/>
              </a:rPr>
              <a:t>?</a:t>
            </a:r>
            <a:endParaRPr kumimoji="0" lang="en-US" sz="3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97E6AD90-8E27-42D0-8963-30C373BF5C66}"/>
              </a:ext>
            </a:extLst>
          </p:cNvPr>
          <p:cNvPicPr>
            <a:picLocks noChangeAspect="1"/>
          </p:cNvPicPr>
          <p:nvPr/>
        </p:nvPicPr>
        <p:blipFill>
          <a:blip r:embed="rId3"/>
          <a:stretch>
            <a:fillRect/>
          </a:stretch>
        </p:blipFill>
        <p:spPr>
          <a:xfrm>
            <a:off x="2600325" y="1448908"/>
            <a:ext cx="6991350" cy="3067050"/>
          </a:xfrm>
          <a:prstGeom prst="rect">
            <a:avLst/>
          </a:prstGeom>
        </p:spPr>
      </p:pic>
      <p:sp>
        <p:nvSpPr>
          <p:cNvPr id="10" name="Rectangle 9">
            <a:extLst>
              <a:ext uri="{FF2B5EF4-FFF2-40B4-BE49-F238E27FC236}">
                <a16:creationId xmlns:a16="http://schemas.microsoft.com/office/drawing/2014/main" id="{881D52B8-A7A4-425A-B4A2-B4EF7A769C86}"/>
              </a:ext>
            </a:extLst>
          </p:cNvPr>
          <p:cNvSpPr/>
          <p:nvPr/>
        </p:nvSpPr>
        <p:spPr>
          <a:xfrm>
            <a:off x="3327990" y="4646428"/>
            <a:ext cx="1637414" cy="5635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Ngư</a:t>
            </a:r>
            <a:r>
              <a:rPr lang="en-US" sz="3200" dirty="0"/>
              <a:t> </a:t>
            </a:r>
            <a:r>
              <a:rPr lang="en-US" sz="3200" dirty="0" err="1"/>
              <a:t>dân</a:t>
            </a:r>
            <a:endParaRPr lang="en-US" sz="3200" dirty="0"/>
          </a:p>
        </p:txBody>
      </p:sp>
      <p:sp>
        <p:nvSpPr>
          <p:cNvPr id="12" name="Rectangle 11">
            <a:extLst>
              <a:ext uri="{FF2B5EF4-FFF2-40B4-BE49-F238E27FC236}">
                <a16:creationId xmlns:a16="http://schemas.microsoft.com/office/drawing/2014/main" id="{4F07D3AF-B9AA-4F92-885D-CA364F3EDD29}"/>
              </a:ext>
            </a:extLst>
          </p:cNvPr>
          <p:cNvSpPr/>
          <p:nvPr/>
        </p:nvSpPr>
        <p:spPr>
          <a:xfrm>
            <a:off x="6507126" y="4646428"/>
            <a:ext cx="3084549" cy="5635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Bộ</a:t>
            </a:r>
            <a:r>
              <a:rPr lang="en-US" sz="3200" dirty="0"/>
              <a:t> </a:t>
            </a:r>
            <a:r>
              <a:rPr lang="en-US" sz="3200" dirty="0" err="1"/>
              <a:t>đội</a:t>
            </a:r>
            <a:r>
              <a:rPr lang="en-US" sz="3200" dirty="0"/>
              <a:t> </a:t>
            </a:r>
            <a:r>
              <a:rPr lang="en-US" sz="3200" dirty="0" err="1"/>
              <a:t>hải</a:t>
            </a:r>
            <a:r>
              <a:rPr lang="en-US" sz="3200" dirty="0"/>
              <a:t> </a:t>
            </a:r>
            <a:r>
              <a:rPr lang="en-US" sz="3200" dirty="0" err="1"/>
              <a:t>quân</a:t>
            </a:r>
            <a:endParaRPr lang="en-US" sz="3200" dirty="0"/>
          </a:p>
        </p:txBody>
      </p:sp>
    </p:spTree>
    <p:extLst>
      <p:ext uri="{BB962C8B-B14F-4D97-AF65-F5344CB8AC3E}">
        <p14:creationId xmlns:p14="http://schemas.microsoft.com/office/powerpoint/2010/main" val="365156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021EB3-1276-4518-9E82-F594E3C6B4F4}"/>
              </a:ext>
            </a:extLst>
          </p:cNvPr>
          <p:cNvPicPr>
            <a:picLocks noChangeAspect="1"/>
          </p:cNvPicPr>
          <p:nvPr/>
        </p:nvPicPr>
        <p:blipFill>
          <a:blip r:embed="rId2"/>
          <a:stretch>
            <a:fillRect/>
          </a:stretch>
        </p:blipFill>
        <p:spPr>
          <a:xfrm>
            <a:off x="2922625" y="244328"/>
            <a:ext cx="6362700" cy="5667375"/>
          </a:xfrm>
          <a:prstGeom prst="rect">
            <a:avLst/>
          </a:prstGeom>
        </p:spPr>
      </p:pic>
      <p:sp>
        <p:nvSpPr>
          <p:cNvPr id="4" name="Rectangle 3">
            <a:extLst>
              <a:ext uri="{FF2B5EF4-FFF2-40B4-BE49-F238E27FC236}">
                <a16:creationId xmlns:a16="http://schemas.microsoft.com/office/drawing/2014/main" id="{96148D65-259B-4D65-AC0A-ED33EF223192}"/>
              </a:ext>
            </a:extLst>
          </p:cNvPr>
          <p:cNvSpPr/>
          <p:nvPr/>
        </p:nvSpPr>
        <p:spPr>
          <a:xfrm>
            <a:off x="3020975" y="2695575"/>
            <a:ext cx="2880095" cy="4410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Công</a:t>
            </a:r>
            <a:r>
              <a:rPr lang="en-US" sz="3200" dirty="0"/>
              <a:t> </a:t>
            </a:r>
            <a:r>
              <a:rPr lang="en-US" sz="3200" dirty="0" err="1"/>
              <a:t>nhân</a:t>
            </a:r>
            <a:r>
              <a:rPr lang="en-US" sz="3200" dirty="0"/>
              <a:t> may</a:t>
            </a:r>
          </a:p>
        </p:txBody>
      </p:sp>
      <p:sp>
        <p:nvSpPr>
          <p:cNvPr id="5" name="Rectangle 4">
            <a:extLst>
              <a:ext uri="{FF2B5EF4-FFF2-40B4-BE49-F238E27FC236}">
                <a16:creationId xmlns:a16="http://schemas.microsoft.com/office/drawing/2014/main" id="{31F98266-410D-4C66-903B-04AD6D1F562B}"/>
              </a:ext>
            </a:extLst>
          </p:cNvPr>
          <p:cNvSpPr/>
          <p:nvPr/>
        </p:nvSpPr>
        <p:spPr>
          <a:xfrm>
            <a:off x="6422066" y="2695575"/>
            <a:ext cx="2562446" cy="44102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Thợ</a:t>
            </a:r>
            <a:r>
              <a:rPr lang="en-US" sz="3200" dirty="0"/>
              <a:t> </a:t>
            </a:r>
            <a:r>
              <a:rPr lang="en-US" sz="3200" dirty="0" err="1"/>
              <a:t>đan</a:t>
            </a:r>
            <a:r>
              <a:rPr lang="en-US" sz="3200" dirty="0"/>
              <a:t> </a:t>
            </a:r>
            <a:r>
              <a:rPr lang="en-US" sz="3200" dirty="0" err="1"/>
              <a:t>nón</a:t>
            </a:r>
            <a:endParaRPr lang="en-US" sz="3200" dirty="0"/>
          </a:p>
        </p:txBody>
      </p:sp>
      <p:sp>
        <p:nvSpPr>
          <p:cNvPr id="6" name="Rectangle 5">
            <a:extLst>
              <a:ext uri="{FF2B5EF4-FFF2-40B4-BE49-F238E27FC236}">
                <a16:creationId xmlns:a16="http://schemas.microsoft.com/office/drawing/2014/main" id="{E7A8632B-7FE6-47D6-8E81-A825D992AFF4}"/>
              </a:ext>
            </a:extLst>
          </p:cNvPr>
          <p:cNvSpPr/>
          <p:nvPr/>
        </p:nvSpPr>
        <p:spPr>
          <a:xfrm>
            <a:off x="3020974" y="5911703"/>
            <a:ext cx="2880095" cy="5635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Nông</a:t>
            </a:r>
            <a:r>
              <a:rPr lang="en-US" sz="3200" dirty="0"/>
              <a:t> </a:t>
            </a:r>
            <a:r>
              <a:rPr lang="en-US" sz="3200" dirty="0" err="1"/>
              <a:t>dân</a:t>
            </a:r>
            <a:endParaRPr lang="en-US" sz="3200" dirty="0"/>
          </a:p>
        </p:txBody>
      </p:sp>
      <p:sp>
        <p:nvSpPr>
          <p:cNvPr id="7" name="Rectangle 6">
            <a:extLst>
              <a:ext uri="{FF2B5EF4-FFF2-40B4-BE49-F238E27FC236}">
                <a16:creationId xmlns:a16="http://schemas.microsoft.com/office/drawing/2014/main" id="{4B7E56B6-3A8C-4A7B-BA10-4DE317D6F3F9}"/>
              </a:ext>
            </a:extLst>
          </p:cNvPr>
          <p:cNvSpPr/>
          <p:nvPr/>
        </p:nvSpPr>
        <p:spPr>
          <a:xfrm>
            <a:off x="6263241" y="5911703"/>
            <a:ext cx="2880095" cy="7843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200" dirty="0" err="1"/>
              <a:t>Người</a:t>
            </a:r>
            <a:r>
              <a:rPr lang="en-US" sz="3200" dirty="0"/>
              <a:t> </a:t>
            </a:r>
            <a:r>
              <a:rPr lang="en-US" sz="3200" dirty="0" err="1"/>
              <a:t>bán</a:t>
            </a:r>
            <a:r>
              <a:rPr lang="en-US" sz="3200" dirty="0"/>
              <a:t> </a:t>
            </a:r>
            <a:r>
              <a:rPr lang="en-US" sz="3200" dirty="0" err="1"/>
              <a:t>hoa</a:t>
            </a:r>
            <a:r>
              <a:rPr lang="en-US" sz="3200" dirty="0"/>
              <a:t> </a:t>
            </a:r>
            <a:r>
              <a:rPr lang="en-US" sz="3200" dirty="0" err="1"/>
              <a:t>quả</a:t>
            </a:r>
            <a:endParaRPr lang="en-US" sz="3200" dirty="0"/>
          </a:p>
        </p:txBody>
      </p:sp>
    </p:spTree>
    <p:extLst>
      <p:ext uri="{BB962C8B-B14F-4D97-AF65-F5344CB8AC3E}">
        <p14:creationId xmlns:p14="http://schemas.microsoft.com/office/powerpoint/2010/main" val="22059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4C7AA9-99B2-4DCE-BC24-190891513970}"/>
              </a:ext>
            </a:extLst>
          </p:cNvPr>
          <p:cNvSpPr/>
          <p:nvPr/>
        </p:nvSpPr>
        <p:spPr>
          <a:xfrm>
            <a:off x="1" y="0"/>
            <a:ext cx="4953000" cy="9256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rPr>
              <a:t>1. </a:t>
            </a:r>
            <a:r>
              <a:rPr kumimoji="0" lang="en-US" sz="3200" b="0" i="0" u="none" strike="noStrike" kern="1200" cap="none" spc="0" normalizeH="0" baseline="0" noProof="0" dirty="0" err="1">
                <a:ln>
                  <a:noFill/>
                </a:ln>
                <a:solidFill>
                  <a:prstClr val="white"/>
                </a:solidFill>
                <a:effectLst/>
                <a:uLnTx/>
                <a:uFillTx/>
                <a:latin typeface="Calibri" panose="020F0502020204030204"/>
              </a:rPr>
              <a:t>Kể</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tên</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các</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côn</a:t>
            </a:r>
            <a:r>
              <a:rPr lang="en-US" sz="3200" dirty="0">
                <a:solidFill>
                  <a:prstClr val="white"/>
                </a:solidFill>
                <a:latin typeface="Calibri" panose="020F0502020204030204"/>
              </a:rPr>
              <a:t>g </a:t>
            </a:r>
            <a:r>
              <a:rPr lang="en-US" sz="3200" dirty="0" err="1">
                <a:solidFill>
                  <a:prstClr val="white"/>
                </a:solidFill>
                <a:latin typeface="Calibri" panose="020F0502020204030204"/>
              </a:rPr>
              <a:t>việc</a:t>
            </a:r>
            <a:r>
              <a:rPr lang="en-US" sz="3200" dirty="0">
                <a:solidFill>
                  <a:prstClr val="white"/>
                </a:solidFill>
                <a:latin typeface="Calibri" panose="020F0502020204030204"/>
              </a:rPr>
              <a:t> </a:t>
            </a:r>
            <a:r>
              <a:rPr lang="en-US" sz="3200" dirty="0" err="1">
                <a:solidFill>
                  <a:prstClr val="white"/>
                </a:solidFill>
                <a:latin typeface="Calibri" panose="020F0502020204030204"/>
              </a:rPr>
              <a:t>có</a:t>
            </a:r>
            <a:r>
              <a:rPr lang="en-US" sz="3200" dirty="0">
                <a:solidFill>
                  <a:prstClr val="white"/>
                </a:solidFill>
                <a:latin typeface="Calibri" panose="020F0502020204030204"/>
              </a:rPr>
              <a:t> </a:t>
            </a:r>
            <a:r>
              <a:rPr lang="en-US" sz="3200" dirty="0" err="1">
                <a:solidFill>
                  <a:prstClr val="white"/>
                </a:solidFill>
                <a:latin typeface="Calibri" panose="020F0502020204030204"/>
              </a:rPr>
              <a:t>thu</a:t>
            </a:r>
            <a:r>
              <a:rPr lang="en-US" sz="3200" dirty="0">
                <a:solidFill>
                  <a:prstClr val="white"/>
                </a:solidFill>
                <a:latin typeface="Calibri" panose="020F0502020204030204"/>
              </a:rPr>
              <a:t> </a:t>
            </a:r>
            <a:r>
              <a:rPr lang="en-US" sz="3200" dirty="0" err="1">
                <a:solidFill>
                  <a:prstClr val="white"/>
                </a:solidFill>
                <a:latin typeface="Calibri" panose="020F0502020204030204"/>
              </a:rPr>
              <a:t>nhập</a:t>
            </a:r>
            <a:r>
              <a:rPr lang="en-US" sz="3200" dirty="0">
                <a:solidFill>
                  <a:prstClr val="white"/>
                </a:solidFill>
                <a:latin typeface="Calibri" panose="020F0502020204030204"/>
              </a:rPr>
              <a:t> </a:t>
            </a:r>
            <a:r>
              <a:rPr lang="en-US" sz="3200" dirty="0" err="1">
                <a:solidFill>
                  <a:prstClr val="white"/>
                </a:solidFill>
                <a:latin typeface="Calibri" panose="020F0502020204030204"/>
              </a:rPr>
              <a:t>khác</a:t>
            </a:r>
            <a:r>
              <a:rPr lang="en-US" sz="3200" dirty="0">
                <a:solidFill>
                  <a:prstClr val="white"/>
                </a:solidFill>
                <a:latin typeface="Calibri" panose="020F0502020204030204"/>
              </a:rPr>
              <a:t> </a:t>
            </a:r>
            <a:r>
              <a:rPr lang="en-US" sz="3200" dirty="0" err="1">
                <a:solidFill>
                  <a:prstClr val="white"/>
                </a:solidFill>
                <a:latin typeface="Calibri" panose="020F0502020204030204"/>
              </a:rPr>
              <a:t>mà</a:t>
            </a:r>
            <a:r>
              <a:rPr lang="en-US" sz="3200" dirty="0">
                <a:solidFill>
                  <a:prstClr val="white"/>
                </a:solidFill>
                <a:latin typeface="Calibri" panose="020F0502020204030204"/>
              </a:rPr>
              <a:t> </a:t>
            </a:r>
            <a:r>
              <a:rPr lang="en-US" sz="3200" dirty="0" err="1">
                <a:solidFill>
                  <a:prstClr val="white"/>
                </a:solidFill>
                <a:latin typeface="Calibri" panose="020F0502020204030204"/>
              </a:rPr>
              <a:t>em</a:t>
            </a:r>
            <a:r>
              <a:rPr lang="en-US" sz="3200" dirty="0">
                <a:solidFill>
                  <a:prstClr val="white"/>
                </a:solidFill>
                <a:latin typeface="Calibri" panose="020F0502020204030204"/>
              </a:rPr>
              <a:t> </a:t>
            </a:r>
            <a:r>
              <a:rPr lang="en-US" sz="3200" dirty="0" err="1">
                <a:solidFill>
                  <a:prstClr val="white"/>
                </a:solidFill>
                <a:latin typeface="Calibri" panose="020F0502020204030204"/>
              </a:rPr>
              <a:t>biết</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sp>
        <p:nvSpPr>
          <p:cNvPr id="9" name="Rectangle 8">
            <a:extLst>
              <a:ext uri="{FF2B5EF4-FFF2-40B4-BE49-F238E27FC236}">
                <a16:creationId xmlns:a16="http://schemas.microsoft.com/office/drawing/2014/main" id="{AE566967-699C-4EF1-BB4E-E1C8333F1FFC}"/>
              </a:ext>
            </a:extLst>
          </p:cNvPr>
          <p:cNvSpPr/>
          <p:nvPr/>
        </p:nvSpPr>
        <p:spPr>
          <a:xfrm>
            <a:off x="7277321" y="0"/>
            <a:ext cx="4914679" cy="9256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rPr>
              <a:t>2. </a:t>
            </a:r>
            <a:r>
              <a:rPr kumimoji="0" lang="en-US" sz="3200" b="0" i="0" u="none" strike="noStrike" kern="1200" cap="none" spc="0" normalizeH="0" baseline="0" noProof="0" dirty="0" err="1">
                <a:ln>
                  <a:noFill/>
                </a:ln>
                <a:solidFill>
                  <a:prstClr val="white"/>
                </a:solidFill>
                <a:effectLst/>
                <a:uLnTx/>
                <a:uFillTx/>
                <a:latin typeface="Calibri" panose="020F0502020204030204"/>
              </a:rPr>
              <a:t>Nói</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về</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công</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việc</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của</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một</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người</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lớn</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trong</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gia</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đình</a:t>
            </a:r>
            <a:r>
              <a:rPr kumimoji="0" lang="en-US" sz="3200" b="0" i="0" u="none" strike="noStrike" kern="1200" cap="none" spc="0" normalizeH="0" noProof="0" dirty="0">
                <a:ln>
                  <a:noFill/>
                </a:ln>
                <a:solidFill>
                  <a:prstClr val="white"/>
                </a:solidFill>
                <a:effectLst/>
                <a:uLnTx/>
                <a:uFillTx/>
                <a:latin typeface="Calibri" panose="020F0502020204030204"/>
              </a:rPr>
              <a:t> </a:t>
            </a:r>
            <a:r>
              <a:rPr kumimoji="0" lang="en-US" sz="3200" b="0" i="0" u="none" strike="noStrike" kern="1200" cap="none" spc="0" normalizeH="0" noProof="0" dirty="0" err="1">
                <a:ln>
                  <a:noFill/>
                </a:ln>
                <a:solidFill>
                  <a:prstClr val="white"/>
                </a:solidFill>
                <a:effectLst/>
                <a:uLnTx/>
                <a:uFillTx/>
                <a:latin typeface="Calibri" panose="020F0502020204030204"/>
              </a:rPr>
              <a:t>em</a:t>
            </a:r>
            <a:endParaRPr kumimoji="0" lang="en-US" sz="3200" b="0" i="0" u="none" strike="noStrike" kern="1200" cap="none" spc="0" normalizeH="0" baseline="0" noProof="0" dirty="0">
              <a:ln>
                <a:noFill/>
              </a:ln>
              <a:solidFill>
                <a:prstClr val="white"/>
              </a:solidFill>
              <a:effectLst/>
              <a:uLnTx/>
              <a:uFillTx/>
              <a:latin typeface="Calibri" panose="020F0502020204030204"/>
            </a:endParaRPr>
          </a:p>
        </p:txBody>
      </p:sp>
      <p:cxnSp>
        <p:nvCxnSpPr>
          <p:cNvPr id="3" name="Straight Connector 2"/>
          <p:cNvCxnSpPr/>
          <p:nvPr/>
        </p:nvCxnSpPr>
        <p:spPr>
          <a:xfrm flipH="1">
            <a:off x="6219825" y="219075"/>
            <a:ext cx="19050" cy="633412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43996" y="1828800"/>
            <a:ext cx="3019204" cy="2308324"/>
          </a:xfrm>
          <a:prstGeom prst="rect">
            <a:avLst/>
          </a:prstGeom>
          <a:noFill/>
        </p:spPr>
        <p:txBody>
          <a:bodyPr wrap="square" rtlCol="0">
            <a:spAutoFit/>
          </a:bodyPr>
          <a:lstStyle/>
          <a:p>
            <a:r>
              <a:rPr lang="en-US" dirty="0" err="1">
                <a:solidFill>
                  <a:srgbClr val="FF0000"/>
                </a:solidFill>
              </a:rPr>
              <a:t>Gợi</a:t>
            </a:r>
            <a:r>
              <a:rPr lang="en-US" dirty="0">
                <a:solidFill>
                  <a:srgbClr val="FF0000"/>
                </a:solidFill>
              </a:rPr>
              <a:t> ý:</a:t>
            </a:r>
          </a:p>
          <a:p>
            <a:pPr marL="285750" indent="-285750">
              <a:buFontTx/>
              <a:buChar char="-"/>
            </a:pPr>
            <a:r>
              <a:rPr lang="en-US" dirty="0" err="1"/>
              <a:t>Đó</a:t>
            </a:r>
            <a:r>
              <a:rPr lang="en-US" dirty="0"/>
              <a:t> </a:t>
            </a:r>
            <a:r>
              <a:rPr lang="en-US" dirty="0" err="1"/>
              <a:t>là</a:t>
            </a:r>
            <a:r>
              <a:rPr lang="en-US" dirty="0"/>
              <a:t> </a:t>
            </a:r>
            <a:r>
              <a:rPr lang="en-US" dirty="0" err="1"/>
              <a:t>ai</a:t>
            </a:r>
            <a:r>
              <a:rPr lang="en-US" dirty="0"/>
              <a:t>?</a:t>
            </a:r>
          </a:p>
          <a:p>
            <a:pPr marL="285750" indent="-285750">
              <a:buFontTx/>
              <a:buChar char="-"/>
            </a:pPr>
            <a:r>
              <a:rPr lang="en-US" dirty="0" err="1"/>
              <a:t>Công</a:t>
            </a:r>
            <a:r>
              <a:rPr lang="en-US" dirty="0"/>
              <a:t> </a:t>
            </a:r>
            <a:r>
              <a:rPr lang="en-US" dirty="0" err="1"/>
              <a:t>việc</a:t>
            </a:r>
            <a:r>
              <a:rPr lang="en-US" dirty="0"/>
              <a:t> </a:t>
            </a:r>
            <a:r>
              <a:rPr lang="en-US" dirty="0" err="1"/>
              <a:t>của</a:t>
            </a:r>
            <a:r>
              <a:rPr lang="en-US" dirty="0"/>
              <a:t> </a:t>
            </a:r>
            <a:r>
              <a:rPr lang="en-US" dirty="0" err="1"/>
              <a:t>người</a:t>
            </a:r>
            <a:r>
              <a:rPr lang="en-US" dirty="0"/>
              <a:t> </a:t>
            </a:r>
            <a:r>
              <a:rPr lang="en-US" dirty="0" err="1"/>
              <a:t>đó</a:t>
            </a:r>
            <a:r>
              <a:rPr lang="en-US" dirty="0"/>
              <a:t> </a:t>
            </a:r>
            <a:r>
              <a:rPr lang="en-US" dirty="0" err="1"/>
              <a:t>là</a:t>
            </a:r>
            <a:r>
              <a:rPr lang="en-US" dirty="0"/>
              <a:t> </a:t>
            </a:r>
            <a:r>
              <a:rPr lang="en-US" dirty="0" err="1"/>
              <a:t>gì</a:t>
            </a:r>
            <a:r>
              <a:rPr lang="en-US" dirty="0"/>
              <a:t>?</a:t>
            </a:r>
          </a:p>
          <a:p>
            <a:pPr marL="285750" indent="-285750">
              <a:buFontTx/>
              <a:buChar char="-"/>
            </a:pPr>
            <a:r>
              <a:rPr lang="en-US" dirty="0" err="1"/>
              <a:t>Nhiệm</a:t>
            </a:r>
            <a:r>
              <a:rPr lang="en-US" dirty="0"/>
              <a:t> </a:t>
            </a:r>
            <a:r>
              <a:rPr lang="en-US" dirty="0" err="1"/>
              <a:t>vụ</a:t>
            </a:r>
            <a:r>
              <a:rPr lang="en-US" dirty="0"/>
              <a:t> </a:t>
            </a:r>
            <a:r>
              <a:rPr lang="en-US" dirty="0" err="1"/>
              <a:t>hàng</a:t>
            </a:r>
            <a:r>
              <a:rPr lang="en-US" dirty="0"/>
              <a:t> </a:t>
            </a:r>
            <a:r>
              <a:rPr lang="en-US" dirty="0" err="1"/>
              <a:t>ngày</a:t>
            </a:r>
            <a:r>
              <a:rPr lang="en-US" dirty="0"/>
              <a:t> </a:t>
            </a:r>
            <a:r>
              <a:rPr lang="en-US" dirty="0" err="1"/>
              <a:t>của</a:t>
            </a:r>
            <a:r>
              <a:rPr lang="en-US" dirty="0"/>
              <a:t> </a:t>
            </a:r>
            <a:r>
              <a:rPr lang="en-US" dirty="0" err="1"/>
              <a:t>người</a:t>
            </a:r>
            <a:r>
              <a:rPr lang="en-US" dirty="0"/>
              <a:t> </a:t>
            </a:r>
            <a:r>
              <a:rPr lang="en-US" dirty="0" err="1"/>
              <a:t>đó</a:t>
            </a:r>
            <a:r>
              <a:rPr lang="en-US" dirty="0"/>
              <a:t> </a:t>
            </a:r>
            <a:r>
              <a:rPr lang="en-US" dirty="0" err="1"/>
              <a:t>là</a:t>
            </a:r>
            <a:r>
              <a:rPr lang="en-US" dirty="0"/>
              <a:t> </a:t>
            </a:r>
            <a:r>
              <a:rPr lang="en-US" dirty="0" err="1"/>
              <a:t>gì</a:t>
            </a:r>
            <a:r>
              <a:rPr lang="en-US" dirty="0"/>
              <a:t>?</a:t>
            </a:r>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169868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8EC15B-2351-4D7E-8AEC-DE4C0639432E}"/>
              </a:ext>
            </a:extLst>
          </p:cNvPr>
          <p:cNvSpPr txBox="1"/>
          <p:nvPr/>
        </p:nvSpPr>
        <p:spPr>
          <a:xfrm>
            <a:off x="2794411" y="547016"/>
            <a:ext cx="536257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err="1">
                <a:ln>
                  <a:noFill/>
                </a:ln>
                <a:solidFill>
                  <a:schemeClr val="accent2"/>
                </a:solidFill>
                <a:effectLst/>
                <a:uLnTx/>
                <a:uFillTx/>
                <a:latin typeface="Calibri" panose="020F0502020204030204"/>
                <a:ea typeface="+mn-ea"/>
                <a:cs typeface="+mn-cs"/>
              </a:rPr>
              <a:t>Kết</a:t>
            </a:r>
            <a:r>
              <a:rPr kumimoji="0" lang="en-US" sz="5000" b="0" i="0" u="none" strike="noStrike" kern="1200" cap="none" spc="0" normalizeH="0" baseline="0" noProof="0" dirty="0">
                <a:ln>
                  <a:noFill/>
                </a:ln>
                <a:solidFill>
                  <a:schemeClr val="accent2"/>
                </a:solidFill>
                <a:effectLst/>
                <a:uLnTx/>
                <a:uFillTx/>
                <a:latin typeface="Calibri" panose="020F0502020204030204"/>
                <a:ea typeface="+mn-ea"/>
                <a:cs typeface="+mn-cs"/>
              </a:rPr>
              <a:t> </a:t>
            </a:r>
            <a:r>
              <a:rPr kumimoji="0" lang="en-US" sz="5000" b="0" i="0" u="none" strike="noStrike" kern="1200" cap="none" spc="0" normalizeH="0" baseline="0" noProof="0" dirty="0" err="1">
                <a:ln>
                  <a:noFill/>
                </a:ln>
                <a:solidFill>
                  <a:schemeClr val="accent2"/>
                </a:solidFill>
                <a:effectLst/>
                <a:uLnTx/>
                <a:uFillTx/>
                <a:latin typeface="Calibri" panose="020F0502020204030204"/>
                <a:ea typeface="+mn-ea"/>
                <a:cs typeface="+mn-cs"/>
              </a:rPr>
              <a:t>luận</a:t>
            </a:r>
            <a:endParaRPr kumimoji="0" lang="en-US" sz="5000" b="0" i="0" u="none" strike="noStrike" kern="1200" cap="none" spc="0" normalizeH="0" baseline="0" noProof="0" dirty="0">
              <a:ln>
                <a:noFill/>
              </a:ln>
              <a:solidFill>
                <a:schemeClr val="accent2"/>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9A2585-1C89-4F4F-B097-51C171329DC5}"/>
              </a:ext>
            </a:extLst>
          </p:cNvPr>
          <p:cNvSpPr txBox="1"/>
          <p:nvPr/>
        </p:nvSpPr>
        <p:spPr>
          <a:xfrm>
            <a:off x="1429722" y="1670185"/>
            <a:ext cx="8091955" cy="350865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lvl="0" algn="just">
              <a:defRPr/>
            </a:pPr>
            <a:r>
              <a:rPr lang="vi-VN" sz="3700" dirty="0">
                <a:solidFill>
                  <a:srgbClr val="FFFF00"/>
                </a:solidFill>
                <a:latin typeface="Calibri" panose="020F0502020204030204" pitchFamily="34" charset="0"/>
                <a:cs typeface="Arial" panose="020B0604020202020204" pitchFamily="34" charset="0"/>
              </a:rPr>
              <a:t>Những người làm công việc </a:t>
            </a:r>
            <a:r>
              <a:rPr lang="en-US" sz="3700" dirty="0" err="1">
                <a:solidFill>
                  <a:srgbClr val="FFFF00"/>
                </a:solidFill>
                <a:latin typeface="Calibri" panose="020F0502020204030204" pitchFamily="34" charset="0"/>
                <a:cs typeface="Arial" panose="020B0604020202020204" pitchFamily="34" charset="0"/>
              </a:rPr>
              <a:t>trên</a:t>
            </a:r>
            <a:r>
              <a:rPr lang="en-US" sz="3700" dirty="0">
                <a:solidFill>
                  <a:srgbClr val="FFFF00"/>
                </a:solidFill>
                <a:latin typeface="Calibri" panose="020F0502020204030204" pitchFamily="34" charset="0"/>
                <a:cs typeface="Arial" panose="020B0604020202020204" pitchFamily="34" charset="0"/>
              </a:rPr>
              <a:t> </a:t>
            </a:r>
            <a:r>
              <a:rPr lang="vi-VN" sz="3700" dirty="0">
                <a:solidFill>
                  <a:srgbClr val="FFFF00"/>
                </a:solidFill>
                <a:latin typeface="Calibri" panose="020F0502020204030204" pitchFamily="34" charset="0"/>
                <a:cs typeface="Arial" panose="020B0604020202020204" pitchFamily="34" charset="0"/>
              </a:rPr>
              <a:t>đều không nhận lương. Trong xã hội còn có rất nhiều công việc không nhận lương khác, không mang lại thu nhập cho</a:t>
            </a:r>
            <a:r>
              <a:rPr lang="en-US" sz="3700" dirty="0">
                <a:solidFill>
                  <a:srgbClr val="FFFF00"/>
                </a:solidFill>
                <a:latin typeface="Calibri" panose="020F0502020204030204" pitchFamily="34" charset="0"/>
                <a:cs typeface="Arial" panose="020B0604020202020204" pitchFamily="34" charset="0"/>
              </a:rPr>
              <a:t> </a:t>
            </a:r>
            <a:r>
              <a:rPr lang="vi-VN" sz="3700" dirty="0">
                <a:solidFill>
                  <a:srgbClr val="FFFF00"/>
                </a:solidFill>
                <a:latin typeface="Calibri" panose="020F0502020204030204" pitchFamily="34" charset="0"/>
                <a:cs typeface="Arial" panose="020B0604020202020204" pitchFamily="34" charset="0"/>
              </a:rPr>
              <a:t>bản thân nhưng mang lại lợi ích tốt đẹp cho cộng đồng và xã hội..</a:t>
            </a:r>
          </a:p>
        </p:txBody>
      </p:sp>
    </p:spTree>
    <p:extLst>
      <p:ext uri="{BB962C8B-B14F-4D97-AF65-F5344CB8AC3E}">
        <p14:creationId xmlns:p14="http://schemas.microsoft.com/office/powerpoint/2010/main" val="13342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3C01-F1C3-4F4A-A585-43D56DAABCFB}"/>
              </a:ext>
            </a:extLst>
          </p:cNvPr>
          <p:cNvSpPr>
            <a:spLocks noGrp="1"/>
          </p:cNvSpPr>
          <p:nvPr>
            <p:ph type="title"/>
          </p:nvPr>
        </p:nvSpPr>
        <p:spPr>
          <a:xfrm>
            <a:off x="3000375" y="2835275"/>
            <a:ext cx="6038850" cy="1325563"/>
          </a:xfrm>
        </p:spPr>
        <p:txBody>
          <a:bodyPr>
            <a:normAutofit/>
          </a:bodyPr>
          <a:lstStyle/>
          <a:p>
            <a:r>
              <a:rPr lang="en-US" sz="6600" b="1" dirty="0" err="1">
                <a:solidFill>
                  <a:srgbClr val="FF0000"/>
                </a:solidFill>
              </a:rPr>
              <a:t>Củng</a:t>
            </a:r>
            <a:r>
              <a:rPr lang="en-US" sz="6600" b="1" dirty="0">
                <a:solidFill>
                  <a:srgbClr val="FF0000"/>
                </a:solidFill>
              </a:rPr>
              <a:t> </a:t>
            </a:r>
            <a:r>
              <a:rPr lang="en-US" sz="6600" b="1" dirty="0" err="1">
                <a:solidFill>
                  <a:srgbClr val="FF0000"/>
                </a:solidFill>
              </a:rPr>
              <a:t>cố</a:t>
            </a:r>
            <a:r>
              <a:rPr lang="en-US" sz="6600" b="1" dirty="0">
                <a:solidFill>
                  <a:srgbClr val="FF0000"/>
                </a:solidFill>
              </a:rPr>
              <a:t> </a:t>
            </a:r>
            <a:r>
              <a:rPr lang="en-US" sz="6600" b="1" dirty="0" err="1">
                <a:solidFill>
                  <a:srgbClr val="FF0000"/>
                </a:solidFill>
              </a:rPr>
              <a:t>bài</a:t>
            </a:r>
            <a:r>
              <a:rPr lang="en-US" sz="6600" b="1" dirty="0">
                <a:solidFill>
                  <a:srgbClr val="FF0000"/>
                </a:solidFill>
              </a:rPr>
              <a:t> </a:t>
            </a:r>
            <a:r>
              <a:rPr lang="en-US" sz="6600" b="1" dirty="0" err="1">
                <a:solidFill>
                  <a:srgbClr val="FF0000"/>
                </a:solidFill>
              </a:rPr>
              <a:t>học</a:t>
            </a:r>
            <a:endParaRPr lang="en-US" sz="6600" b="1" dirty="0">
              <a:solidFill>
                <a:srgbClr val="FF0000"/>
              </a:solidFill>
            </a:endParaRPr>
          </a:p>
        </p:txBody>
      </p:sp>
    </p:spTree>
    <p:extLst>
      <p:ext uri="{BB962C8B-B14F-4D97-AF65-F5344CB8AC3E}">
        <p14:creationId xmlns:p14="http://schemas.microsoft.com/office/powerpoint/2010/main" val="244119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eart 7">
            <a:hlinkClick r:id="rId4" action="ppaction://hlinksldjump"/>
          </p:cNvPr>
          <p:cNvSpPr/>
          <p:nvPr/>
        </p:nvSpPr>
        <p:spPr>
          <a:xfrm>
            <a:off x="2521219" y="5612863"/>
            <a:ext cx="1112339" cy="1112339"/>
          </a:xfrm>
          <a:prstGeom prst="heart">
            <a:avLst/>
          </a:prstGeom>
          <a:solidFill>
            <a:srgbClr val="00B05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a:t>
            </a:r>
          </a:p>
        </p:txBody>
      </p:sp>
      <p:grpSp>
        <p:nvGrpSpPr>
          <p:cNvPr id="22" name="vong quay"/>
          <p:cNvGrpSpPr/>
          <p:nvPr/>
        </p:nvGrpSpPr>
        <p:grpSpPr>
          <a:xfrm>
            <a:off x="5802238" y="485139"/>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232466" y="981134"/>
            <a:ext cx="2902292" cy="107721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ED7D31"/>
                  </a:solidFill>
                  <a:prstDash val="solid"/>
                </a:ln>
                <a:solidFill>
                  <a:srgbClr val="FF0066"/>
                </a:solidFill>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6600">
                  <a:solidFill>
                    <a:srgbClr val="ED7D31"/>
                  </a:solidFill>
                  <a:prstDash val="solid"/>
                </a:ln>
                <a:solidFill>
                  <a:srgbClr val="FF0066"/>
                </a:solidFill>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6" name="Heart 65">
            <a:hlinkClick r:id="rId7" action="ppaction://hlinksldjump"/>
          </p:cNvPr>
          <p:cNvSpPr/>
          <p:nvPr/>
        </p:nvSpPr>
        <p:spPr>
          <a:xfrm>
            <a:off x="3905641" y="5621552"/>
            <a:ext cx="1112339" cy="1112339"/>
          </a:xfrm>
          <a:prstGeom prst="heart">
            <a:avLst/>
          </a:prstGeom>
          <a:solidFill>
            <a:schemeClr val="accent1">
              <a:lumMod val="75000"/>
            </a:schemeClr>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a:t>
            </a:r>
          </a:p>
        </p:txBody>
      </p:sp>
      <p:sp>
        <p:nvSpPr>
          <p:cNvPr id="70" name="Heart 69">
            <a:hlinkClick r:id="rId8" action="ppaction://hlinksldjump"/>
          </p:cNvPr>
          <p:cNvSpPr/>
          <p:nvPr/>
        </p:nvSpPr>
        <p:spPr>
          <a:xfrm>
            <a:off x="2586293" y="4409655"/>
            <a:ext cx="1112339" cy="1112339"/>
          </a:xfrm>
          <a:prstGeom prst="heart">
            <a:avLst/>
          </a:prstGeom>
          <a:solidFill>
            <a:srgbClr val="FF9933"/>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a:t>
            </a:r>
          </a:p>
        </p:txBody>
      </p:sp>
      <p:sp>
        <p:nvSpPr>
          <p:cNvPr id="71" name="Heart 70">
            <a:hlinkClick r:id="rId9" action="ppaction://hlinksldjump"/>
          </p:cNvPr>
          <p:cNvSpPr/>
          <p:nvPr/>
        </p:nvSpPr>
        <p:spPr>
          <a:xfrm>
            <a:off x="3905642" y="4409655"/>
            <a:ext cx="1112339" cy="1112339"/>
          </a:xfrm>
          <a:prstGeom prst="heart">
            <a:avLst/>
          </a:prstGeom>
          <a:solidFill>
            <a:srgbClr val="FFFF00"/>
          </a:solid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a:t>
            </a:r>
          </a:p>
        </p:txBody>
      </p:sp>
      <p:sp>
        <p:nvSpPr>
          <p:cNvPr id="73" name="Rectangle 72"/>
          <p:cNvSpPr/>
          <p:nvPr/>
        </p:nvSpPr>
        <p:spPr>
          <a:xfrm>
            <a:off x="635877" y="3999725"/>
            <a:ext cx="1950416"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w="6600">
                  <a:solidFill>
                    <a:srgbClr val="ED7D31"/>
                  </a:solidFill>
                  <a:prstDash val="solid"/>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Câu</a:t>
            </a:r>
            <a:r>
              <a:rPr kumimoji="0" lang="en-US" sz="3200" b="1" i="0" u="none" strike="noStrike" kern="1200" cap="none" spc="0" normalizeH="0" baseline="0" noProof="0" dirty="0">
                <a:ln w="6600">
                  <a:solidFill>
                    <a:srgbClr val="ED7D31"/>
                  </a:solidFill>
                  <a:prstDash val="solid"/>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baseline="0" noProof="0" dirty="0" err="1">
                <a:ln w="6600">
                  <a:solidFill>
                    <a:srgbClr val="ED7D31"/>
                  </a:solidFill>
                  <a:prstDash val="solid"/>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Hỏi</a:t>
            </a:r>
            <a:endParaRPr kumimoji="0" lang="en-US" sz="3200" b="1" i="0" u="none" strike="noStrike" kern="1200" cap="none" spc="0" normalizeH="0" baseline="0" noProof="0" dirty="0">
              <a:ln w="6600">
                <a:solidFill>
                  <a:srgbClr val="ED7D31"/>
                </a:solidFill>
                <a:prstDash val="solid"/>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16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par>
                                <p:cTn id="151"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152" dur="250" accel="50000" decel="50000" autoRev="1" fill="hold">
                                          <p:stCondLst>
                                            <p:cond delay="0"/>
                                          </p:stCondLst>
                                        </p:cTn>
                                        <p:tgtEl>
                                          <p:spTgt spid="73"/>
                                        </p:tgtEl>
                                        <p:attrNameLst>
                                          <p:attrName>ppt_x</p:attrName>
                                          <p:attrName>ppt_y</p:attrName>
                                        </p:attrNameLst>
                                      </p:cBhvr>
                                      <p:rCtr x="0" y="-1204"/>
                                    </p:animMotion>
                                    <p:animRot by="1500000">
                                      <p:cBhvr>
                                        <p:cTn id="153" dur="125" fill="hold">
                                          <p:stCondLst>
                                            <p:cond delay="0"/>
                                          </p:stCondLst>
                                        </p:cTn>
                                        <p:tgtEl>
                                          <p:spTgt spid="73"/>
                                        </p:tgtEl>
                                        <p:attrNameLst>
                                          <p:attrName>r</p:attrName>
                                        </p:attrNameLst>
                                      </p:cBhvr>
                                    </p:animRot>
                                    <p:animRot by="-1500000">
                                      <p:cBhvr>
                                        <p:cTn id="154" dur="125" fill="hold">
                                          <p:stCondLst>
                                            <p:cond delay="125"/>
                                          </p:stCondLst>
                                        </p:cTn>
                                        <p:tgtEl>
                                          <p:spTgt spid="73"/>
                                        </p:tgtEl>
                                        <p:attrNameLst>
                                          <p:attrName>r</p:attrName>
                                        </p:attrNameLst>
                                      </p:cBhvr>
                                    </p:animRot>
                                    <p:animRot by="-1500000">
                                      <p:cBhvr>
                                        <p:cTn id="155" dur="125" fill="hold">
                                          <p:stCondLst>
                                            <p:cond delay="250"/>
                                          </p:stCondLst>
                                        </p:cTn>
                                        <p:tgtEl>
                                          <p:spTgt spid="73"/>
                                        </p:tgtEl>
                                        <p:attrNameLst>
                                          <p:attrName>r</p:attrName>
                                        </p:attrNameLst>
                                      </p:cBhvr>
                                    </p:animRot>
                                    <p:animRot by="1500000">
                                      <p:cBhvr>
                                        <p:cTn id="156" dur="125" fill="hold">
                                          <p:stCondLst>
                                            <p:cond delay="375"/>
                                          </p:stCondLst>
                                        </p:cTn>
                                        <p:tgtEl>
                                          <p:spTgt spid="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7" restart="whenNotActive" fill="hold" evtFilter="cancelBubble" nodeType="interactiveSeq">
                <p:stCondLst>
                  <p:cond evt="onClick" delay="0">
                    <p:tgtEl>
                      <p:spTgt spid="25"/>
                    </p:tgtEl>
                  </p:cond>
                </p:stCondLst>
                <p:endSync evt="end" delay="0">
                  <p:rtn val="all"/>
                </p:endSync>
                <p:childTnLst>
                  <p:par>
                    <p:cTn id="158" fill="hold">
                      <p:stCondLst>
                        <p:cond delay="0"/>
                      </p:stCondLst>
                      <p:childTnLst>
                        <p:par>
                          <p:cTn id="159" fill="hold">
                            <p:stCondLst>
                              <p:cond delay="0"/>
                            </p:stCondLst>
                            <p:childTnLst>
                              <p:par>
                                <p:cTn id="160" presetID="8" presetClass="emph" presetSubtype="0" repeatCount="indefinite" fill="hold" nodeType="clickEffect">
                                  <p:stCondLst>
                                    <p:cond delay="0"/>
                                  </p:stCondLst>
                                  <p:endCondLst>
                                    <p:cond evt="onNext" delay="0">
                                      <p:tgtEl>
                                        <p:sldTgt/>
                                      </p:tgtEl>
                                    </p:cond>
                                  </p:endCondLst>
                                  <p:childTnLst>
                                    <p:animRot by="21600000">
                                      <p:cBhvr>
                                        <p:cTn id="161" dur="500" fill="hold"/>
                                        <p:tgtEl>
                                          <p:spTgt spid="22"/>
                                        </p:tgtEl>
                                        <p:attrNameLst>
                                          <p:attrName>r</p:attrName>
                                        </p:attrNameLst>
                                      </p:cBhvr>
                                    </p:animRot>
                                  </p:childTnLst>
                                </p:cTn>
                              </p:par>
                              <p:par>
                                <p:cTn id="162" presetID="1" presetClass="mediacall" presetSubtype="0" fill="hold" nodeType="withEffect">
                                  <p:stCondLst>
                                    <p:cond delay="0"/>
                                  </p:stCondLst>
                                  <p:childTnLst>
                                    <p:cmd type="call" cmd="playFrom(0.0)">
                                      <p:cBhvr>
                                        <p:cTn id="163" dur="30406" fill="hold"/>
                                        <p:tgtEl>
                                          <p:spTgt spid="3"/>
                                        </p:tgtEl>
                                      </p:cBhvr>
                                    </p:cmd>
                                  </p:childTnLst>
                                </p:cTn>
                              </p:par>
                            </p:childTnLst>
                          </p:cTn>
                        </p:par>
                      </p:childTnLst>
                    </p:cTn>
                  </p:par>
                </p:childTnLst>
              </p:cTn>
              <p:nextCondLst>
                <p:cond evt="onClick" delay="0">
                  <p:tgtEl>
                    <p:spTgt spid="25"/>
                  </p:tgtEl>
                </p:cond>
              </p:nextCondLst>
            </p:seq>
            <p:audio>
              <p:cMediaNode vol="80000">
                <p:cTn id="164" fill="hold" display="0">
                  <p:stCondLst>
                    <p:cond delay="indefinite"/>
                  </p:stCondLst>
                  <p:endCondLst>
                    <p:cond evt="onStopAudio" delay="0">
                      <p:tgtEl>
                        <p:sldTgt/>
                      </p:tgtEl>
                    </p:cond>
                  </p:endCondLst>
                </p:cTn>
                <p:tgtEl>
                  <p:spTgt spid="3"/>
                </p:tgtEl>
              </p:cMediaNode>
            </p:audio>
            <p:seq concurrent="1" nextAc="seek">
              <p:cTn id="165" restart="whenNotActive" fill="hold" evtFilter="cancelBubble" nodeType="interactiveSeq">
                <p:stCondLst>
                  <p:cond evt="onClick" delay="0">
                    <p:tgtEl>
                      <p:spTgt spid="70"/>
                    </p:tgtEl>
                  </p:cond>
                </p:stCondLst>
                <p:endSync evt="end" delay="0">
                  <p:rtn val="all"/>
                </p:endSync>
                <p:childTnLst>
                  <p:par>
                    <p:cTn id="166" fill="hold">
                      <p:stCondLst>
                        <p:cond delay="0"/>
                      </p:stCondLst>
                      <p:childTnLst>
                        <p:par>
                          <p:cTn id="167" fill="hold">
                            <p:stCondLst>
                              <p:cond delay="0"/>
                            </p:stCondLst>
                            <p:childTnLst>
                              <p:par>
                                <p:cTn id="168" presetID="45" presetClass="exit" presetSubtype="0" fill="hold" grpId="0" nodeType="clickEffect">
                                  <p:stCondLst>
                                    <p:cond delay="0"/>
                                  </p:stCondLst>
                                  <p:childTnLst>
                                    <p:animEffect transition="out" filter="fade">
                                      <p:cBhvr>
                                        <p:cTn id="169" dur="2000"/>
                                        <p:tgtEl>
                                          <p:spTgt spid="70"/>
                                        </p:tgtEl>
                                      </p:cBhvr>
                                    </p:animEffect>
                                    <p:anim calcmode="lin" valueType="num">
                                      <p:cBhvr>
                                        <p:cTn id="170" dur="2000"/>
                                        <p:tgtEl>
                                          <p:spTgt spid="7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1" dur="2000"/>
                                        <p:tgtEl>
                                          <p:spTgt spid="70"/>
                                        </p:tgtEl>
                                        <p:attrNameLst>
                                          <p:attrName>ppt_h</p:attrName>
                                        </p:attrNameLst>
                                      </p:cBhvr>
                                      <p:tavLst>
                                        <p:tav tm="0">
                                          <p:val>
                                            <p:strVal val="ppt_h"/>
                                          </p:val>
                                        </p:tav>
                                        <p:tav tm="100000">
                                          <p:val>
                                            <p:strVal val="ppt_h"/>
                                          </p:val>
                                        </p:tav>
                                      </p:tavLst>
                                    </p:anim>
                                    <p:set>
                                      <p:cBhvr>
                                        <p:cTn id="172" dur="1" fill="hold">
                                          <p:stCondLst>
                                            <p:cond delay="1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73" restart="whenNotActive" fill="hold" evtFilter="cancelBubble" nodeType="interactiveSeq">
                <p:stCondLst>
                  <p:cond evt="onClick" delay="0">
                    <p:tgtEl>
                      <p:spTgt spid="71"/>
                    </p:tgtEl>
                  </p:cond>
                </p:stCondLst>
                <p:endSync evt="end" delay="0">
                  <p:rtn val="all"/>
                </p:endSync>
                <p:childTnLst>
                  <p:par>
                    <p:cTn id="174" fill="hold">
                      <p:stCondLst>
                        <p:cond delay="0"/>
                      </p:stCondLst>
                      <p:childTnLst>
                        <p:par>
                          <p:cTn id="175" fill="hold">
                            <p:stCondLst>
                              <p:cond delay="0"/>
                            </p:stCondLst>
                            <p:childTnLst>
                              <p:par>
                                <p:cTn id="176" presetID="45" presetClass="exit" presetSubtype="0" fill="hold" grpId="0" nodeType="clickEffect">
                                  <p:stCondLst>
                                    <p:cond delay="0"/>
                                  </p:stCondLst>
                                  <p:childTnLst>
                                    <p:animEffect transition="out" filter="fade">
                                      <p:cBhvr>
                                        <p:cTn id="177" dur="2000"/>
                                        <p:tgtEl>
                                          <p:spTgt spid="71"/>
                                        </p:tgtEl>
                                      </p:cBhvr>
                                    </p:animEffect>
                                    <p:anim calcmode="lin" valueType="num">
                                      <p:cBhvr>
                                        <p:cTn id="178" dur="2000"/>
                                        <p:tgtEl>
                                          <p:spTgt spid="7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9" dur="2000"/>
                                        <p:tgtEl>
                                          <p:spTgt spid="71"/>
                                        </p:tgtEl>
                                        <p:attrNameLst>
                                          <p:attrName>ppt_h</p:attrName>
                                        </p:attrNameLst>
                                      </p:cBhvr>
                                      <p:tavLst>
                                        <p:tav tm="0">
                                          <p:val>
                                            <p:strVal val="ppt_h"/>
                                          </p:val>
                                        </p:tav>
                                        <p:tav tm="100000">
                                          <p:val>
                                            <p:strVal val="ppt_h"/>
                                          </p:val>
                                        </p:tav>
                                      </p:tavLst>
                                    </p:anim>
                                    <p:set>
                                      <p:cBhvr>
                                        <p:cTn id="180" dur="1" fill="hold">
                                          <p:stCondLst>
                                            <p:cond delay="19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81" restart="whenNotActive" fill="hold" evtFilter="cancelBubble" nodeType="interactiveSeq">
                <p:stCondLst>
                  <p:cond evt="onClick" delay="0">
                    <p:tgtEl>
                      <p:spTgt spid="8"/>
                    </p:tgtEl>
                  </p:cond>
                </p:stCondLst>
                <p:endSync evt="end" delay="0">
                  <p:rtn val="all"/>
                </p:endSync>
                <p:childTnLst>
                  <p:par>
                    <p:cTn id="182" fill="hold">
                      <p:stCondLst>
                        <p:cond delay="0"/>
                      </p:stCondLst>
                      <p:childTnLst>
                        <p:par>
                          <p:cTn id="183" fill="hold">
                            <p:stCondLst>
                              <p:cond delay="0"/>
                            </p:stCondLst>
                            <p:childTnLst>
                              <p:par>
                                <p:cTn id="184" presetID="45" presetClass="exit" presetSubtype="0" fill="hold" grpId="0" nodeType="clickEffect">
                                  <p:stCondLst>
                                    <p:cond delay="0"/>
                                  </p:stCondLst>
                                  <p:childTnLst>
                                    <p:animEffect transition="out" filter="fade">
                                      <p:cBhvr>
                                        <p:cTn id="185" dur="2000"/>
                                        <p:tgtEl>
                                          <p:spTgt spid="8"/>
                                        </p:tgtEl>
                                      </p:cBhvr>
                                    </p:animEffect>
                                    <p:anim calcmode="lin" valueType="num">
                                      <p:cBhvr>
                                        <p:cTn id="186"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7" dur="2000"/>
                                        <p:tgtEl>
                                          <p:spTgt spid="8"/>
                                        </p:tgtEl>
                                        <p:attrNameLst>
                                          <p:attrName>ppt_h</p:attrName>
                                        </p:attrNameLst>
                                      </p:cBhvr>
                                      <p:tavLst>
                                        <p:tav tm="0">
                                          <p:val>
                                            <p:strVal val="ppt_h"/>
                                          </p:val>
                                        </p:tav>
                                        <p:tav tm="100000">
                                          <p:val>
                                            <p:strVal val="ppt_h"/>
                                          </p:val>
                                        </p:tav>
                                      </p:tavLst>
                                    </p:anim>
                                    <p:set>
                                      <p:cBhvr>
                                        <p:cTn id="188"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89" restart="whenNotActive" fill="hold" evtFilter="cancelBubble" nodeType="interactiveSeq">
                <p:stCondLst>
                  <p:cond evt="onClick" delay="0">
                    <p:tgtEl>
                      <p:spTgt spid="66"/>
                    </p:tgtEl>
                  </p:cond>
                </p:stCondLst>
                <p:endSync evt="end" delay="0">
                  <p:rtn val="all"/>
                </p:endSync>
                <p:childTnLst>
                  <p:par>
                    <p:cTn id="190" fill="hold">
                      <p:stCondLst>
                        <p:cond delay="0"/>
                      </p:stCondLst>
                      <p:childTnLst>
                        <p:par>
                          <p:cTn id="191" fill="hold">
                            <p:stCondLst>
                              <p:cond delay="0"/>
                            </p:stCondLst>
                            <p:childTnLst>
                              <p:par>
                                <p:cTn id="192" presetID="45" presetClass="exit" presetSubtype="0" fill="hold" grpId="0" nodeType="clickEffect">
                                  <p:stCondLst>
                                    <p:cond delay="0"/>
                                  </p:stCondLst>
                                  <p:childTnLst>
                                    <p:animEffect transition="out" filter="fade">
                                      <p:cBhvr>
                                        <p:cTn id="193" dur="2000"/>
                                        <p:tgtEl>
                                          <p:spTgt spid="66"/>
                                        </p:tgtEl>
                                      </p:cBhvr>
                                    </p:animEffect>
                                    <p:anim calcmode="lin" valueType="num">
                                      <p:cBhvr>
                                        <p:cTn id="194" dur="2000"/>
                                        <p:tgtEl>
                                          <p:spTgt spid="6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95" dur="2000"/>
                                        <p:tgtEl>
                                          <p:spTgt spid="66"/>
                                        </p:tgtEl>
                                        <p:attrNameLst>
                                          <p:attrName>ppt_h</p:attrName>
                                        </p:attrNameLst>
                                      </p:cBhvr>
                                      <p:tavLst>
                                        <p:tav tm="0">
                                          <p:val>
                                            <p:strVal val="ppt_h"/>
                                          </p:val>
                                        </p:tav>
                                        <p:tav tm="100000">
                                          <p:val>
                                            <p:strVal val="ppt_h"/>
                                          </p:val>
                                        </p:tav>
                                      </p:tavLst>
                                    </p:anim>
                                    <p:set>
                                      <p:cBhvr>
                                        <p:cTn id="196" dur="1" fill="hold">
                                          <p:stCondLst>
                                            <p:cond delay="19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8" grpId="0" animBg="1"/>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6" grpId="0" animBg="1"/>
      <p:bldP spid="70" grpId="0" animBg="1"/>
      <p:bldP spid="71" grpId="0" animBg="1"/>
      <p:bldP spid="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0" y="419100"/>
            <a:ext cx="6419850" cy="5905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hỏi</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a:t>
            </a:r>
          </a:p>
        </p:txBody>
      </p:sp>
      <p:sp>
        <p:nvSpPr>
          <p:cNvPr id="3" name="Rectangle 2"/>
          <p:cNvSpPr/>
          <p:nvPr/>
        </p:nvSpPr>
        <p:spPr>
          <a:xfrm>
            <a:off x="1339681" y="1786235"/>
            <a:ext cx="9886950" cy="40767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107739" y="1786235"/>
            <a:ext cx="10350835" cy="1754326"/>
          </a:xfrm>
          <a:prstGeom prst="rect">
            <a:avLst/>
          </a:prstGeom>
          <a:noFill/>
        </p:spPr>
        <p:txBody>
          <a:bodyPr wrap="square" lIns="91440" tIns="45720" rIns="91440" bIns="45720">
            <a:spAutoFit/>
          </a:bodyPr>
          <a:lstStyle/>
          <a:p>
            <a:pPr lvl="0" algn="ctr">
              <a:defRPr/>
            </a:pPr>
            <a:r>
              <a:rPr lang="en-US" sz="5400" dirty="0">
                <a:ln w="0"/>
                <a:solidFill>
                  <a:prstClr val="black"/>
                </a:solidFill>
                <a:effectLst>
                  <a:outerShdw blurRad="38100" dist="19050" dir="2700000" algn="tl" rotWithShape="0">
                    <a:prstClr val="black">
                      <a:alpha val="40000"/>
                    </a:prstClr>
                  </a:outerShdw>
                </a:effectLst>
                <a:highlight>
                  <a:srgbClr val="FFFF00"/>
                </a:highlight>
              </a:rPr>
              <a:t>Gia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đình</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có</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bố</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mẹ</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và</a:t>
            </a:r>
            <a:r>
              <a:rPr lang="en-US" sz="5400" dirty="0">
                <a:ln w="0"/>
                <a:solidFill>
                  <a:prstClr val="black"/>
                </a:solidFill>
                <a:effectLst>
                  <a:outerShdw blurRad="38100" dist="19050" dir="2700000" algn="tl" rotWithShape="0">
                    <a:prstClr val="black">
                      <a:alpha val="40000"/>
                    </a:prstClr>
                  </a:outerShdw>
                </a:effectLst>
                <a:highlight>
                  <a:srgbClr val="FFFF00"/>
                </a:highlight>
              </a:rPr>
              <a:t> con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là</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gia</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đình</a:t>
            </a:r>
            <a:endParaRPr lang="en-US" sz="5400" dirty="0">
              <a:ln w="0"/>
              <a:solidFill>
                <a:prstClr val="black"/>
              </a:solidFill>
              <a:effectLst>
                <a:outerShdw blurRad="38100" dist="19050" dir="2700000" algn="tl" rotWithShape="0">
                  <a:prstClr val="black">
                    <a:alpha val="40000"/>
                  </a:prstClr>
                </a:outerShdw>
              </a:effectLst>
              <a:highlight>
                <a:srgbClr val="FFFF00"/>
              </a:highlight>
            </a:endParaRPr>
          </a:p>
          <a:p>
            <a:pPr lvl="0" algn="ctr">
              <a:defRPr/>
            </a:pPr>
            <a:r>
              <a:rPr lang="en-US" sz="5400" dirty="0">
                <a:ln w="0"/>
                <a:solidFill>
                  <a:prstClr val="black"/>
                </a:solidFill>
                <a:effectLst>
                  <a:outerShdw blurRad="38100" dist="19050" dir="2700000" algn="tl" rotWithShape="0">
                    <a:prstClr val="black">
                      <a:alpha val="40000"/>
                    </a:prstClr>
                  </a:outerShdw>
                </a:effectLst>
                <a:highlight>
                  <a:srgbClr val="FFFF00"/>
                </a:highlight>
                <a:latin typeface="Calibri" panose="020F0502020204030204"/>
              </a:rPr>
              <a:t>m</a:t>
            </a:r>
            <a:r>
              <a:rPr kumimoji="0" lang="en-US" sz="5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highlight>
                  <a:srgbClr val="FFFF00"/>
                </a:highlight>
                <a:uLnTx/>
                <a:uFillTx/>
                <a:latin typeface="Calibri" panose="020F0502020204030204"/>
              </a:rPr>
              <a:t>ấy</a:t>
            </a:r>
            <a:r>
              <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FFFF00"/>
                </a:highlight>
                <a:uLnTx/>
                <a:uFillTx/>
                <a:latin typeface="Calibri" panose="020F0502020204030204"/>
              </a:rPr>
              <a:t> </a:t>
            </a:r>
            <a:r>
              <a:rPr kumimoji="0" lang="en-US" sz="5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highlight>
                  <a:srgbClr val="FFFF00"/>
                </a:highlight>
                <a:uLnTx/>
                <a:uFillTx/>
                <a:latin typeface="Calibri" panose="020F0502020204030204"/>
              </a:rPr>
              <a:t>thế</a:t>
            </a:r>
            <a:r>
              <a:rPr kumimoji="0" lang="en-US" sz="5400" b="0" i="0" u="none" strike="noStrike" kern="1200" cap="none" spc="0" normalizeH="0" noProof="0" dirty="0">
                <a:ln w="0"/>
                <a:solidFill>
                  <a:prstClr val="black"/>
                </a:solidFill>
                <a:effectLst>
                  <a:outerShdw blurRad="38100" dist="19050" dir="2700000" algn="tl" rotWithShape="0">
                    <a:prstClr val="black">
                      <a:alpha val="40000"/>
                    </a:prstClr>
                  </a:outerShdw>
                </a:effectLst>
                <a:highlight>
                  <a:srgbClr val="FFFF00"/>
                </a:highlight>
                <a:uLnTx/>
                <a:uFillTx/>
                <a:latin typeface="Calibri" panose="020F0502020204030204"/>
              </a:rPr>
              <a:t> </a:t>
            </a:r>
            <a:r>
              <a:rPr kumimoji="0" lang="en-US" sz="5400" b="0" i="0" u="none" strike="noStrike" kern="1200" cap="none" spc="0" normalizeH="0" noProof="0" dirty="0" err="1">
                <a:ln w="0"/>
                <a:solidFill>
                  <a:prstClr val="black"/>
                </a:solidFill>
                <a:effectLst>
                  <a:outerShdw blurRad="38100" dist="19050" dir="2700000" algn="tl" rotWithShape="0">
                    <a:prstClr val="black">
                      <a:alpha val="40000"/>
                    </a:prstClr>
                  </a:outerShdw>
                </a:effectLst>
                <a:highlight>
                  <a:srgbClr val="FFFF00"/>
                </a:highlight>
                <a:uLnTx/>
                <a:uFillTx/>
                <a:latin typeface="Calibri" panose="020F0502020204030204"/>
              </a:rPr>
              <a:t>hệ</a:t>
            </a:r>
            <a:r>
              <a:rPr kumimoji="0" lang="en-US" sz="5400" b="0" i="0" u="none" strike="noStrike" kern="1200" cap="none" spc="0" normalizeH="0" noProof="0" dirty="0">
                <a:ln w="0"/>
                <a:solidFill>
                  <a:prstClr val="black"/>
                </a:solidFill>
                <a:effectLst>
                  <a:outerShdw blurRad="38100" dist="19050" dir="2700000" algn="tl" rotWithShape="0">
                    <a:prstClr val="black">
                      <a:alpha val="40000"/>
                    </a:prstClr>
                  </a:outerShdw>
                </a:effectLst>
                <a:highlight>
                  <a:srgbClr val="FFFF00"/>
                </a:highlight>
                <a:uLnTx/>
                <a:uFillTx/>
                <a:latin typeface="Calibri" panose="020F0502020204030204"/>
              </a:rPr>
              <a:t>?</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FFFF00"/>
              </a:highlight>
              <a:uLnTx/>
              <a:uFillTx/>
              <a:latin typeface="Calibri" panose="020F0502020204030204"/>
            </a:endParaRPr>
          </a:p>
        </p:txBody>
      </p:sp>
      <p:sp>
        <p:nvSpPr>
          <p:cNvPr id="5" name="Rectangle 4"/>
          <p:cNvSpPr/>
          <p:nvPr/>
        </p:nvSpPr>
        <p:spPr>
          <a:xfrm>
            <a:off x="3846056" y="4343400"/>
            <a:ext cx="482375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Đáp</a:t>
            </a:r>
            <a:r>
              <a:rPr kumimoji="0" lang="en-US"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54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án</a:t>
            </a:r>
            <a:r>
              <a:rPr kumimoji="0" lang="en-US"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 2 </a:t>
            </a:r>
            <a:r>
              <a:rPr kumimoji="0" lang="en-US" sz="54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thế</a:t>
            </a:r>
            <a:r>
              <a:rPr kumimoji="0" lang="en-US" sz="54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54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hệ</a:t>
            </a:r>
            <a:endParaRPr kumimoji="0" lang="en-US"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7" name="Pentagon 6">
            <a:hlinkClick r:id="rId5" action="ppaction://hlinksldjump"/>
          </p:cNvPr>
          <p:cNvSpPr/>
          <p:nvPr/>
        </p:nvSpPr>
        <p:spPr>
          <a:xfrm>
            <a:off x="10256039" y="5862935"/>
            <a:ext cx="1790700" cy="81915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Quay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lại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6" name="bensound-creativemind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43575" y="-871835"/>
            <a:ext cx="609600" cy="609600"/>
          </a:xfrm>
          <a:prstGeom prst="rect">
            <a:avLst/>
          </a:prstGeom>
        </p:spPr>
      </p:pic>
    </p:spTree>
    <p:extLst>
      <p:ext uri="{BB962C8B-B14F-4D97-AF65-F5344CB8AC3E}">
        <p14:creationId xmlns:p14="http://schemas.microsoft.com/office/powerpoint/2010/main" val="380096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725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6"/>
                </p:tgtEl>
              </p:cMediaNode>
            </p:audio>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0" y="419100"/>
            <a:ext cx="6419850" cy="5905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hỏi</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a:t>
            </a:r>
          </a:p>
        </p:txBody>
      </p:sp>
      <p:sp>
        <p:nvSpPr>
          <p:cNvPr id="3" name="Rectangle 2"/>
          <p:cNvSpPr/>
          <p:nvPr/>
        </p:nvSpPr>
        <p:spPr>
          <a:xfrm>
            <a:off x="1314450" y="1371600"/>
            <a:ext cx="9886950" cy="40767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552450" y="1371600"/>
            <a:ext cx="13620750" cy="1754326"/>
          </a:xfrm>
          <a:prstGeom prst="rect">
            <a:avLst/>
          </a:prstGeom>
          <a:noFill/>
        </p:spPr>
        <p:txBody>
          <a:bodyPr wrap="square" lIns="91440" tIns="45720" rIns="91440" bIns="45720">
            <a:spAutoFit/>
          </a:bodyPr>
          <a:lstStyle/>
          <a:p>
            <a:pPr lvl="0" algn="ctr">
              <a:defRPr/>
            </a:pPr>
            <a:r>
              <a:rPr lang="en-US" sz="5400" dirty="0">
                <a:ln w="0"/>
                <a:solidFill>
                  <a:prstClr val="black"/>
                </a:solidFill>
                <a:effectLst>
                  <a:outerShdw blurRad="38100" dist="19050" dir="2700000" algn="tl" rotWithShape="0">
                    <a:prstClr val="black">
                      <a:alpha val="40000"/>
                    </a:prstClr>
                  </a:outerShdw>
                </a:effectLst>
                <a:highlight>
                  <a:srgbClr val="FFFF00"/>
                </a:highlight>
              </a:rPr>
              <a:t>Gia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đình</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có</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ông</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bà</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bố</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mẹ</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và</a:t>
            </a:r>
            <a:r>
              <a:rPr lang="en-US" sz="5400" dirty="0">
                <a:ln w="0"/>
                <a:solidFill>
                  <a:prstClr val="black"/>
                </a:solidFill>
                <a:effectLst>
                  <a:outerShdw blurRad="38100" dist="19050" dir="2700000" algn="tl" rotWithShape="0">
                    <a:prstClr val="black">
                      <a:alpha val="40000"/>
                    </a:prstClr>
                  </a:outerShdw>
                </a:effectLst>
                <a:highlight>
                  <a:srgbClr val="FFFF00"/>
                </a:highlight>
              </a:rPr>
              <a:t> con</a:t>
            </a:r>
          </a:p>
          <a:p>
            <a:pPr lvl="0" algn="ctr">
              <a:defRPr/>
            </a:pP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là</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gia</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đình</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mấy</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thế</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hệ</a:t>
            </a:r>
            <a:r>
              <a:rPr lang="en-US" sz="5400" dirty="0">
                <a:ln w="0"/>
                <a:solidFill>
                  <a:prstClr val="black"/>
                </a:solidFill>
                <a:effectLst>
                  <a:outerShdw blurRad="38100" dist="19050" dir="2700000" algn="tl" rotWithShape="0">
                    <a:prstClr val="black">
                      <a:alpha val="40000"/>
                    </a:prstClr>
                  </a:outerShdw>
                </a:effectLst>
                <a:highlight>
                  <a:srgbClr val="FFFF00"/>
                </a:highlight>
              </a:rPr>
              <a:t>?</a:t>
            </a:r>
          </a:p>
        </p:txBody>
      </p:sp>
      <p:sp>
        <p:nvSpPr>
          <p:cNvPr id="5" name="Rectangle 4"/>
          <p:cNvSpPr/>
          <p:nvPr/>
        </p:nvSpPr>
        <p:spPr>
          <a:xfrm>
            <a:off x="3750802" y="4032765"/>
            <a:ext cx="482375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Đáp</a:t>
            </a:r>
            <a:r>
              <a:rPr kumimoji="0" lang="en-US"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54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án</a:t>
            </a:r>
            <a:r>
              <a:rPr kumimoji="0" lang="en-US"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 3 </a:t>
            </a:r>
            <a:r>
              <a:rPr kumimoji="0" lang="en-US" sz="54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thế</a:t>
            </a:r>
            <a:r>
              <a:rPr kumimoji="0" lang="en-US" sz="5400" b="0" i="0" u="none" strike="noStrike" kern="1200" cap="none" spc="0" normalizeH="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 </a:t>
            </a:r>
            <a:r>
              <a:rPr kumimoji="0" lang="en-US" sz="5400" b="0" i="0" u="none" strike="noStrike" kern="1200" cap="none" spc="0" normalizeH="0" noProof="0" dirty="0" err="1">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rPr>
              <a:t>hệ</a:t>
            </a:r>
            <a:endParaRPr kumimoji="0" lang="en-US" sz="54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7" name="Pentagon 6">
            <a:hlinkClick r:id="rId4" action="ppaction://hlinksldjump"/>
          </p:cNvPr>
          <p:cNvSpPr/>
          <p:nvPr/>
        </p:nvSpPr>
        <p:spPr>
          <a:xfrm>
            <a:off x="10256039" y="5862935"/>
            <a:ext cx="1790700" cy="81915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Quay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lại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 name="bensound-creativemind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43575" y="-871835"/>
            <a:ext cx="609600" cy="609600"/>
          </a:xfrm>
          <a:prstGeom prst="rect">
            <a:avLst/>
          </a:prstGeom>
        </p:spPr>
      </p:pic>
    </p:spTree>
    <p:extLst>
      <p:ext uri="{BB962C8B-B14F-4D97-AF65-F5344CB8AC3E}">
        <p14:creationId xmlns:p14="http://schemas.microsoft.com/office/powerpoint/2010/main" val="387754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725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8"/>
                </p:tgtEl>
              </p:cMediaNode>
            </p:audio>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0" y="419100"/>
            <a:ext cx="6419850" cy="5905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hỏi</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3</a:t>
            </a:r>
          </a:p>
        </p:txBody>
      </p:sp>
      <p:sp>
        <p:nvSpPr>
          <p:cNvPr id="3" name="Rectangle 2"/>
          <p:cNvSpPr/>
          <p:nvPr/>
        </p:nvSpPr>
        <p:spPr>
          <a:xfrm>
            <a:off x="1314450" y="1371600"/>
            <a:ext cx="9886950" cy="40767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729095" y="1371600"/>
            <a:ext cx="10889673" cy="1754326"/>
          </a:xfrm>
          <a:prstGeom prst="rect">
            <a:avLst/>
          </a:prstGeom>
          <a:noFill/>
        </p:spPr>
        <p:txBody>
          <a:bodyPr wrap="square" lIns="91440" tIns="45720" rIns="91440" bIns="45720">
            <a:spAutoFit/>
          </a:bodyPr>
          <a:lstStyle/>
          <a:p>
            <a:pPr lvl="0" algn="ctr">
              <a:defRPr/>
            </a:pPr>
            <a:r>
              <a:rPr lang="vi-VN" sz="5400" dirty="0">
                <a:ln w="0"/>
                <a:solidFill>
                  <a:prstClr val="black"/>
                </a:solidFill>
                <a:effectLst>
                  <a:outerShdw blurRad="38100" dist="19050" dir="2700000" algn="tl" rotWithShape="0">
                    <a:prstClr val="black">
                      <a:alpha val="40000"/>
                    </a:prstClr>
                  </a:outerShdw>
                </a:effectLst>
                <a:highlight>
                  <a:srgbClr val="FFFF00"/>
                </a:highlight>
                <a:latin typeface="Calibri" panose="020F0502020204030204"/>
              </a:rPr>
              <a:t>Nghề gì chăm sóc bệnh nhân</a:t>
            </a:r>
          </a:p>
          <a:p>
            <a:pPr lvl="0" algn="ctr">
              <a:defRPr/>
            </a:pPr>
            <a:r>
              <a:rPr lang="vi-VN" sz="5400" dirty="0">
                <a:ln w="0"/>
                <a:solidFill>
                  <a:prstClr val="black"/>
                </a:solidFill>
                <a:effectLst>
                  <a:outerShdw blurRad="38100" dist="19050" dir="2700000" algn="tl" rotWithShape="0">
                    <a:prstClr val="black">
                      <a:alpha val="40000"/>
                    </a:prstClr>
                  </a:outerShdw>
                </a:effectLst>
                <a:highlight>
                  <a:srgbClr val="FFFF00"/>
                </a:highlight>
                <a:latin typeface="Calibri" panose="020F0502020204030204"/>
              </a:rPr>
              <a:t>Cho ta khỏe mạnh, vui chơi học hành?</a:t>
            </a:r>
            <a:endParaRPr lang="en-US" sz="5400" dirty="0">
              <a:ln w="0"/>
              <a:solidFill>
                <a:prstClr val="black"/>
              </a:solidFill>
              <a:effectLst>
                <a:outerShdw blurRad="38100" dist="19050" dir="2700000" algn="tl" rotWithShape="0">
                  <a:prstClr val="black">
                    <a:alpha val="40000"/>
                  </a:prstClr>
                </a:outerShdw>
              </a:effectLst>
              <a:highlight>
                <a:srgbClr val="FFFF00"/>
              </a:highlight>
            </a:endParaRPr>
          </a:p>
        </p:txBody>
      </p:sp>
      <p:sp>
        <p:nvSpPr>
          <p:cNvPr id="5" name="Rectangle 4"/>
          <p:cNvSpPr/>
          <p:nvPr/>
        </p:nvSpPr>
        <p:spPr>
          <a:xfrm>
            <a:off x="4060051" y="3724275"/>
            <a:ext cx="4227760" cy="923330"/>
          </a:xfrm>
          <a:prstGeom prst="rect">
            <a:avLst/>
          </a:prstGeom>
          <a:noFill/>
        </p:spPr>
        <p:txBody>
          <a:bodyPr wrap="none" lIns="91440" tIns="45720" rIns="91440" bIns="45720">
            <a:spAutoFit/>
          </a:bodyPr>
          <a:lstStyle/>
          <a:p>
            <a:pPr lvl="0" algn="ctr">
              <a:defRPr/>
            </a:pPr>
            <a:r>
              <a:rPr lang="en-US" sz="5400" dirty="0" err="1">
                <a:ln w="0"/>
                <a:solidFill>
                  <a:srgbClr val="FF0000"/>
                </a:solidFill>
                <a:effectLst>
                  <a:outerShdw blurRad="38100" dist="19050" dir="2700000" algn="tl" rotWithShape="0">
                    <a:prstClr val="black">
                      <a:alpha val="40000"/>
                    </a:prstClr>
                  </a:outerShdw>
                </a:effectLst>
              </a:rPr>
              <a:t>Đáp</a:t>
            </a:r>
            <a:r>
              <a:rPr lang="en-US" sz="5400" dirty="0">
                <a:ln w="0"/>
                <a:solidFill>
                  <a:srgbClr val="FF0000"/>
                </a:solidFill>
                <a:effectLst>
                  <a:outerShdw blurRad="38100" dist="19050" dir="2700000" algn="tl" rotWithShape="0">
                    <a:prstClr val="black">
                      <a:alpha val="40000"/>
                    </a:prstClr>
                  </a:outerShdw>
                </a:effectLst>
              </a:rPr>
              <a:t> </a:t>
            </a:r>
            <a:r>
              <a:rPr lang="en-US" sz="5400" dirty="0" err="1">
                <a:ln w="0"/>
                <a:solidFill>
                  <a:srgbClr val="FF0000"/>
                </a:solidFill>
                <a:effectLst>
                  <a:outerShdw blurRad="38100" dist="19050" dir="2700000" algn="tl" rotWithShape="0">
                    <a:prstClr val="black">
                      <a:alpha val="40000"/>
                    </a:prstClr>
                  </a:outerShdw>
                </a:effectLst>
              </a:rPr>
              <a:t>án</a:t>
            </a:r>
            <a:r>
              <a:rPr lang="en-US" sz="5400" dirty="0">
                <a:ln w="0"/>
                <a:solidFill>
                  <a:srgbClr val="FF0000"/>
                </a:solidFill>
                <a:effectLst>
                  <a:outerShdw blurRad="38100" dist="19050" dir="2700000" algn="tl" rotWithShape="0">
                    <a:prstClr val="black">
                      <a:alpha val="40000"/>
                    </a:prstClr>
                  </a:outerShdw>
                </a:effectLst>
              </a:rPr>
              <a:t>: </a:t>
            </a:r>
            <a:r>
              <a:rPr lang="en-US" sz="5400" dirty="0" err="1">
                <a:ln w="0"/>
                <a:solidFill>
                  <a:srgbClr val="FF0000"/>
                </a:solidFill>
                <a:effectLst>
                  <a:outerShdw blurRad="38100" dist="19050" dir="2700000" algn="tl" rotWithShape="0">
                    <a:prstClr val="black">
                      <a:alpha val="40000"/>
                    </a:prstClr>
                  </a:outerShdw>
                </a:effectLst>
              </a:rPr>
              <a:t>bác</a:t>
            </a:r>
            <a:r>
              <a:rPr lang="en-US" sz="5400" dirty="0">
                <a:ln w="0"/>
                <a:solidFill>
                  <a:srgbClr val="FF0000"/>
                </a:solidFill>
                <a:effectLst>
                  <a:outerShdw blurRad="38100" dist="19050" dir="2700000" algn="tl" rotWithShape="0">
                    <a:prstClr val="black">
                      <a:alpha val="40000"/>
                    </a:prstClr>
                  </a:outerShdw>
                </a:effectLst>
              </a:rPr>
              <a:t> </a:t>
            </a:r>
            <a:r>
              <a:rPr lang="en-US" sz="5400" dirty="0" err="1">
                <a:ln w="0"/>
                <a:solidFill>
                  <a:srgbClr val="FF0000"/>
                </a:solidFill>
                <a:effectLst>
                  <a:outerShdw blurRad="38100" dist="19050" dir="2700000" algn="tl" rotWithShape="0">
                    <a:prstClr val="black">
                      <a:alpha val="40000"/>
                    </a:prstClr>
                  </a:outerShdw>
                </a:effectLst>
              </a:rPr>
              <a:t>sỹ</a:t>
            </a:r>
            <a:endParaRPr lang="en-US" sz="5400" dirty="0">
              <a:ln w="0"/>
              <a:solidFill>
                <a:srgbClr val="FF0000"/>
              </a:solidFill>
              <a:effectLst>
                <a:outerShdw blurRad="38100" dist="19050" dir="2700000" algn="tl" rotWithShape="0">
                  <a:prstClr val="black">
                    <a:alpha val="40000"/>
                  </a:prstClr>
                </a:outerShdw>
              </a:effectLst>
            </a:endParaRPr>
          </a:p>
        </p:txBody>
      </p:sp>
      <p:sp>
        <p:nvSpPr>
          <p:cNvPr id="7" name="Pentagon 6">
            <a:hlinkClick r:id="rId4" action="ppaction://hlinksldjump"/>
          </p:cNvPr>
          <p:cNvSpPr/>
          <p:nvPr/>
        </p:nvSpPr>
        <p:spPr>
          <a:xfrm>
            <a:off x="10256039" y="5862935"/>
            <a:ext cx="1790700" cy="81915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Quay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lại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 name="bensound-creativemind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43575" y="-871835"/>
            <a:ext cx="609600" cy="609600"/>
          </a:xfrm>
          <a:prstGeom prst="rect">
            <a:avLst/>
          </a:prstGeom>
        </p:spPr>
      </p:pic>
    </p:spTree>
    <p:extLst>
      <p:ext uri="{BB962C8B-B14F-4D97-AF65-F5344CB8AC3E}">
        <p14:creationId xmlns:p14="http://schemas.microsoft.com/office/powerpoint/2010/main" val="410367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725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8"/>
                </p:tgtEl>
              </p:cMediaNode>
            </p:audio>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3250" y="419100"/>
            <a:ext cx="6419850" cy="5905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hỏi</a:t>
            </a:r>
            <a:r>
              <a:rPr kumimoji="0" lang="en-US" sz="4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4</a:t>
            </a:r>
          </a:p>
        </p:txBody>
      </p:sp>
      <p:sp>
        <p:nvSpPr>
          <p:cNvPr id="3" name="Rectangle 2"/>
          <p:cNvSpPr/>
          <p:nvPr/>
        </p:nvSpPr>
        <p:spPr>
          <a:xfrm>
            <a:off x="1314450" y="1371600"/>
            <a:ext cx="9886950" cy="407670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1581869" y="1786235"/>
            <a:ext cx="9352112" cy="1754326"/>
          </a:xfrm>
          <a:prstGeom prst="rect">
            <a:avLst/>
          </a:prstGeom>
          <a:noFill/>
        </p:spPr>
        <p:txBody>
          <a:bodyPr wrap="none" lIns="91440" tIns="45720" rIns="91440" bIns="45720">
            <a:spAutoFit/>
          </a:bodyPr>
          <a:lstStyle/>
          <a:p>
            <a:pPr lvl="0" algn="ctr">
              <a:defRPr/>
            </a:pPr>
            <a:r>
              <a:rPr lang="en-US" sz="5400" dirty="0" err="1">
                <a:ln w="0"/>
                <a:solidFill>
                  <a:prstClr val="black"/>
                </a:solidFill>
                <a:effectLst>
                  <a:outerShdw blurRad="38100" dist="19050" dir="2700000" algn="tl" rotWithShape="0">
                    <a:prstClr val="black">
                      <a:alpha val="40000"/>
                    </a:prstClr>
                  </a:outerShdw>
                </a:effectLst>
                <a:highlight>
                  <a:srgbClr val="FFFF00"/>
                </a:highlight>
              </a:rPr>
              <a:t>Nghề</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gì</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chân</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lấm</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tay</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bùn</a:t>
            </a:r>
            <a:endParaRPr lang="en-US" sz="5400" dirty="0">
              <a:ln w="0"/>
              <a:solidFill>
                <a:prstClr val="black"/>
              </a:solidFill>
              <a:effectLst>
                <a:outerShdw blurRad="38100" dist="19050" dir="2700000" algn="tl" rotWithShape="0">
                  <a:prstClr val="black">
                    <a:alpha val="40000"/>
                  </a:prstClr>
                </a:outerShdw>
              </a:effectLst>
              <a:highlight>
                <a:srgbClr val="FFFF00"/>
              </a:highlight>
            </a:endParaRPr>
          </a:p>
          <a:p>
            <a:pPr lvl="0" algn="ctr">
              <a:defRPr/>
            </a:pPr>
            <a:r>
              <a:rPr lang="en-US" sz="5400" dirty="0">
                <a:ln w="0"/>
                <a:solidFill>
                  <a:prstClr val="black"/>
                </a:solidFill>
                <a:effectLst>
                  <a:outerShdw blurRad="38100" dist="19050" dir="2700000" algn="tl" rotWithShape="0">
                    <a:prstClr val="black">
                      <a:alpha val="40000"/>
                    </a:prstClr>
                  </a:outerShdw>
                </a:effectLst>
                <a:highlight>
                  <a:srgbClr val="FFFF00"/>
                </a:highlight>
              </a:rPr>
              <a:t>Cho ta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hạt</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gạo</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ấm</a:t>
            </a:r>
            <a:r>
              <a:rPr lang="en-US" sz="5400" dirty="0">
                <a:ln w="0"/>
                <a:solidFill>
                  <a:prstClr val="black"/>
                </a:solidFill>
                <a:effectLst>
                  <a:outerShdw blurRad="38100" dist="19050" dir="2700000" algn="tl" rotWithShape="0">
                    <a:prstClr val="black">
                      <a:alpha val="40000"/>
                    </a:prstClr>
                  </a:outerShdw>
                </a:effectLst>
                <a:highlight>
                  <a:srgbClr val="FFFF00"/>
                </a:highlight>
              </a:rPr>
              <a:t> no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mỗi</a:t>
            </a:r>
            <a:r>
              <a:rPr lang="en-US" sz="5400" dirty="0">
                <a:ln w="0"/>
                <a:solidFill>
                  <a:prstClr val="black"/>
                </a:solidFill>
                <a:effectLst>
                  <a:outerShdw blurRad="38100" dist="19050" dir="2700000" algn="tl" rotWithShape="0">
                    <a:prstClr val="black">
                      <a:alpha val="40000"/>
                    </a:prstClr>
                  </a:outerShdw>
                </a:effectLst>
                <a:highlight>
                  <a:srgbClr val="FFFF00"/>
                </a:highlight>
              </a:rPr>
              <a:t> </a:t>
            </a:r>
            <a:r>
              <a:rPr lang="en-US" sz="5400" dirty="0" err="1">
                <a:ln w="0"/>
                <a:solidFill>
                  <a:prstClr val="black"/>
                </a:solidFill>
                <a:effectLst>
                  <a:outerShdw blurRad="38100" dist="19050" dir="2700000" algn="tl" rotWithShape="0">
                    <a:prstClr val="black">
                      <a:alpha val="40000"/>
                    </a:prstClr>
                  </a:outerShdw>
                </a:effectLst>
                <a:highlight>
                  <a:srgbClr val="FFFF00"/>
                </a:highlight>
              </a:rPr>
              <a:t>ngày</a:t>
            </a:r>
            <a:r>
              <a:rPr lang="en-US" sz="5400" dirty="0">
                <a:ln w="0"/>
                <a:solidFill>
                  <a:prstClr val="black"/>
                </a:solidFill>
                <a:effectLst>
                  <a:outerShdw blurRad="38100" dist="19050" dir="2700000" algn="tl" rotWithShape="0">
                    <a:prstClr val="black">
                      <a:alpha val="40000"/>
                    </a:prstClr>
                  </a:outerShdw>
                </a:effectLst>
                <a:highlight>
                  <a:srgbClr val="FFFF00"/>
                </a:highlight>
              </a:rPr>
              <a:t>?</a:t>
            </a:r>
          </a:p>
        </p:txBody>
      </p:sp>
      <p:sp>
        <p:nvSpPr>
          <p:cNvPr id="5" name="Rectangle 4"/>
          <p:cNvSpPr/>
          <p:nvPr/>
        </p:nvSpPr>
        <p:spPr>
          <a:xfrm>
            <a:off x="1969411" y="4343400"/>
            <a:ext cx="8577028" cy="923330"/>
          </a:xfrm>
          <a:prstGeom prst="rect">
            <a:avLst/>
          </a:prstGeom>
          <a:noFill/>
        </p:spPr>
        <p:txBody>
          <a:bodyPr wrap="none" lIns="91440" tIns="45720" rIns="91440" bIns="45720">
            <a:spAutoFit/>
          </a:bodyPr>
          <a:lstStyle/>
          <a:p>
            <a:pPr lvl="0" algn="ctr">
              <a:defRPr/>
            </a:pPr>
            <a:r>
              <a:rPr lang="en-US" sz="5400" dirty="0" err="1">
                <a:ln w="0"/>
                <a:solidFill>
                  <a:srgbClr val="FF0000"/>
                </a:solidFill>
                <a:effectLst>
                  <a:outerShdw blurRad="38100" dist="19050" dir="2700000" algn="tl" rotWithShape="0">
                    <a:prstClr val="black">
                      <a:alpha val="40000"/>
                    </a:prstClr>
                  </a:outerShdw>
                </a:effectLst>
              </a:rPr>
              <a:t>Đáp</a:t>
            </a:r>
            <a:r>
              <a:rPr lang="en-US" sz="5400" dirty="0">
                <a:ln w="0"/>
                <a:solidFill>
                  <a:srgbClr val="FF0000"/>
                </a:solidFill>
                <a:effectLst>
                  <a:outerShdw blurRad="38100" dist="19050" dir="2700000" algn="tl" rotWithShape="0">
                    <a:prstClr val="black">
                      <a:alpha val="40000"/>
                    </a:prstClr>
                  </a:outerShdw>
                </a:effectLst>
              </a:rPr>
              <a:t> </a:t>
            </a:r>
            <a:r>
              <a:rPr lang="en-US" sz="5400" dirty="0" err="1">
                <a:ln w="0"/>
                <a:solidFill>
                  <a:srgbClr val="FF0000"/>
                </a:solidFill>
                <a:effectLst>
                  <a:outerShdw blurRad="38100" dist="19050" dir="2700000" algn="tl" rotWithShape="0">
                    <a:prstClr val="black">
                      <a:alpha val="40000"/>
                    </a:prstClr>
                  </a:outerShdw>
                </a:effectLst>
              </a:rPr>
              <a:t>án</a:t>
            </a:r>
            <a:r>
              <a:rPr lang="en-US" sz="5400" dirty="0">
                <a:ln w="0"/>
                <a:solidFill>
                  <a:srgbClr val="FF0000"/>
                </a:solidFill>
                <a:effectLst>
                  <a:outerShdw blurRad="38100" dist="19050" dir="2700000" algn="tl" rotWithShape="0">
                    <a:prstClr val="black">
                      <a:alpha val="40000"/>
                    </a:prstClr>
                  </a:outerShdw>
                </a:effectLst>
              </a:rPr>
              <a:t>: </a:t>
            </a:r>
            <a:r>
              <a:rPr lang="en-US" sz="5400" dirty="0" err="1">
                <a:ln w="0"/>
                <a:solidFill>
                  <a:srgbClr val="FF0000"/>
                </a:solidFill>
                <a:effectLst>
                  <a:outerShdw blurRad="38100" dist="19050" dir="2700000" algn="tl" rotWithShape="0">
                    <a:prstClr val="black">
                      <a:alpha val="40000"/>
                    </a:prstClr>
                  </a:outerShdw>
                </a:effectLst>
              </a:rPr>
              <a:t>Nghề</a:t>
            </a:r>
            <a:r>
              <a:rPr lang="en-US" sz="5400" dirty="0">
                <a:ln w="0"/>
                <a:solidFill>
                  <a:srgbClr val="FF0000"/>
                </a:solidFill>
                <a:effectLst>
                  <a:outerShdw blurRad="38100" dist="19050" dir="2700000" algn="tl" rotWithShape="0">
                    <a:prstClr val="black">
                      <a:alpha val="40000"/>
                    </a:prstClr>
                  </a:outerShdw>
                </a:effectLst>
              </a:rPr>
              <a:t> </a:t>
            </a:r>
            <a:r>
              <a:rPr lang="en-US" sz="5400" dirty="0" err="1">
                <a:ln w="0"/>
                <a:solidFill>
                  <a:srgbClr val="FF0000"/>
                </a:solidFill>
                <a:effectLst>
                  <a:outerShdw blurRad="38100" dist="19050" dir="2700000" algn="tl" rotWithShape="0">
                    <a:prstClr val="black">
                      <a:alpha val="40000"/>
                    </a:prstClr>
                  </a:outerShdw>
                </a:effectLst>
              </a:rPr>
              <a:t>nông</a:t>
            </a:r>
            <a:r>
              <a:rPr lang="en-US" sz="5400" dirty="0">
                <a:ln w="0"/>
                <a:solidFill>
                  <a:srgbClr val="FF0000"/>
                </a:solidFill>
                <a:effectLst>
                  <a:outerShdw blurRad="38100" dist="19050" dir="2700000" algn="tl" rotWithShape="0">
                    <a:prstClr val="black">
                      <a:alpha val="40000"/>
                    </a:prstClr>
                  </a:outerShdw>
                </a:effectLst>
              </a:rPr>
              <a:t>/</a:t>
            </a:r>
            <a:r>
              <a:rPr lang="en-US" sz="5400" dirty="0" err="1">
                <a:ln w="0"/>
                <a:solidFill>
                  <a:srgbClr val="FF0000"/>
                </a:solidFill>
                <a:effectLst>
                  <a:outerShdw blurRad="38100" dist="19050" dir="2700000" algn="tl" rotWithShape="0">
                    <a:prstClr val="black">
                      <a:alpha val="40000"/>
                    </a:prstClr>
                  </a:outerShdw>
                </a:effectLst>
              </a:rPr>
              <a:t>Nông</a:t>
            </a:r>
            <a:r>
              <a:rPr lang="en-US" sz="5400" dirty="0">
                <a:ln w="0"/>
                <a:solidFill>
                  <a:srgbClr val="FF0000"/>
                </a:solidFill>
                <a:effectLst>
                  <a:outerShdw blurRad="38100" dist="19050" dir="2700000" algn="tl" rotWithShape="0">
                    <a:prstClr val="black">
                      <a:alpha val="40000"/>
                    </a:prstClr>
                  </a:outerShdw>
                </a:effectLst>
              </a:rPr>
              <a:t> </a:t>
            </a:r>
            <a:r>
              <a:rPr lang="en-US" sz="5400" dirty="0" err="1">
                <a:ln w="0"/>
                <a:solidFill>
                  <a:srgbClr val="FF0000"/>
                </a:solidFill>
                <a:effectLst>
                  <a:outerShdw blurRad="38100" dist="19050" dir="2700000" algn="tl" rotWithShape="0">
                    <a:prstClr val="black">
                      <a:alpha val="40000"/>
                    </a:prstClr>
                  </a:outerShdw>
                </a:effectLst>
              </a:rPr>
              <a:t>dân</a:t>
            </a:r>
            <a:endParaRPr lang="en-US" sz="5400" dirty="0">
              <a:ln w="0"/>
              <a:solidFill>
                <a:srgbClr val="FF0000"/>
              </a:solidFill>
              <a:effectLst>
                <a:outerShdw blurRad="38100" dist="19050" dir="2700000" algn="tl" rotWithShape="0">
                  <a:prstClr val="black">
                    <a:alpha val="40000"/>
                  </a:prstClr>
                </a:outerShdw>
              </a:effectLst>
            </a:endParaRPr>
          </a:p>
        </p:txBody>
      </p:sp>
      <p:sp>
        <p:nvSpPr>
          <p:cNvPr id="7" name="Pentagon 6">
            <a:hlinkClick r:id="rId4" action="ppaction://hlinksldjump"/>
          </p:cNvPr>
          <p:cNvSpPr/>
          <p:nvPr/>
        </p:nvSpPr>
        <p:spPr>
          <a:xfrm>
            <a:off x="10256039" y="5862935"/>
            <a:ext cx="1790700" cy="819150"/>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Quay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lại</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8" name="bensound-creativemind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43575" y="-871835"/>
            <a:ext cx="609600" cy="609600"/>
          </a:xfrm>
          <a:prstGeom prst="rect">
            <a:avLst/>
          </a:prstGeom>
        </p:spPr>
      </p:pic>
    </p:spTree>
    <p:extLst>
      <p:ext uri="{BB962C8B-B14F-4D97-AF65-F5344CB8AC3E}">
        <p14:creationId xmlns:p14="http://schemas.microsoft.com/office/powerpoint/2010/main" val="245334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725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8"/>
                </p:tgtEl>
              </p:cMediaNode>
            </p:audio>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26" name="Picture 2" descr="AFF CUP 2018: Cầu thủ Việt Nam siêu đáng yêu qua nét vẽ chibi - VietNam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7475" y="2507456"/>
            <a:ext cx="3683000" cy="43624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ó ai có hình chú bộ đội chibi hải quân đang đứng ko cho mình xin .Đẹp síu  nha có đeo súng ak câu hỏi 106047 - hoidap247.com"/>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42925" y="3181351"/>
            <a:ext cx="2146300" cy="38004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Cách vẽ một giáo viên mới nhất 2021 - Vẽ.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7337" y="2428875"/>
            <a:ext cx="2373313" cy="44410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AutoShape 8" descr="Hình ảnh Nhân Dân Lao động Là Vinh Quang Nhất Ngày Lễ Pháp Quốc Ngày Lao  động Thầy Cô, Công Nhân, Nhân Dân Lao động Là Vinh Quang Nhất, Ngày Lễ Qu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Hình ảnh Nhân Dân Lao động Là Vinh Quang Nhất Ngày Lễ Pháp Quốc Ngày Lao  động Thầy Cô, Công Nhân, Nhân Dân Lao động Là Vinh Quang Nhất, Ngày Lễ Quố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Hình ảnh Quét Dọn Vệ Sinh Công Nhân Công, Công Nhân Clipart, Dọn Dẹp, Vệ  Sinh miễn phí tải tập tin PNG PSDComment và Vect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0700" y="3181351"/>
            <a:ext cx="2298701" cy="38885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500898" y="337602"/>
            <a:ext cx="9271877" cy="1754326"/>
          </a:xfrm>
          <a:prstGeom prst="rect">
            <a:avLst/>
          </a:prstGeom>
          <a:noFill/>
        </p:spPr>
        <p:txBody>
          <a:bodyPr wrap="square" lIns="91440" tIns="45720" rIns="91440" bIns="45720">
            <a:spAutoFit/>
          </a:bodyPr>
          <a:lstStyle/>
          <a:p>
            <a:pPr algn="ctr"/>
            <a:r>
              <a:rPr lang="en-US" sz="5400" b="1" cap="none" spc="0" dirty="0" err="1">
                <a:ln w="22225">
                  <a:solidFill>
                    <a:schemeClr val="accent2"/>
                  </a:solidFill>
                  <a:prstDash val="solid"/>
                </a:ln>
                <a:solidFill>
                  <a:schemeClr val="accent2">
                    <a:lumMod val="40000"/>
                    <a:lumOff val="60000"/>
                  </a:schemeClr>
                </a:solidFill>
                <a:effectLst/>
              </a:rPr>
              <a:t>Tiết</a:t>
            </a:r>
            <a:r>
              <a:rPr lang="en-US" sz="5400" b="1" cap="none" spc="0" dirty="0">
                <a:ln w="22225">
                  <a:solidFill>
                    <a:schemeClr val="accent2"/>
                  </a:solidFill>
                  <a:prstDash val="solid"/>
                </a:ln>
                <a:solidFill>
                  <a:schemeClr val="accent2">
                    <a:lumMod val="40000"/>
                    <a:lumOff val="60000"/>
                  </a:schemeClr>
                </a:solidFill>
                <a:effectLst/>
              </a:rPr>
              <a:t> 3: </a:t>
            </a:r>
            <a:r>
              <a:rPr lang="en-US" sz="5400" b="1" cap="none" spc="0" dirty="0" err="1">
                <a:ln w="22225">
                  <a:solidFill>
                    <a:schemeClr val="accent2"/>
                  </a:solidFill>
                  <a:prstDash val="solid"/>
                </a:ln>
                <a:solidFill>
                  <a:schemeClr val="accent2">
                    <a:lumMod val="40000"/>
                    <a:lumOff val="60000"/>
                  </a:schemeClr>
                </a:solidFill>
                <a:effectLst/>
              </a:rPr>
              <a:t>Nghề</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nghiệp</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của</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người</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lớn</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trong</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gia</a:t>
            </a:r>
            <a:r>
              <a:rPr lang="en-US" sz="5400" b="1" cap="none" spc="0" dirty="0">
                <a:ln w="22225">
                  <a:solidFill>
                    <a:schemeClr val="accent2"/>
                  </a:solidFill>
                  <a:prstDash val="solid"/>
                </a:ln>
                <a:solidFill>
                  <a:schemeClr val="accent2">
                    <a:lumMod val="40000"/>
                    <a:lumOff val="60000"/>
                  </a:schemeClr>
                </a:solidFill>
                <a:effectLst/>
              </a:rPr>
              <a:t> </a:t>
            </a:r>
            <a:r>
              <a:rPr lang="en-US" sz="5400" b="1" cap="none" spc="0" dirty="0" err="1">
                <a:ln w="22225">
                  <a:solidFill>
                    <a:schemeClr val="accent2"/>
                  </a:solidFill>
                  <a:prstDash val="solid"/>
                </a:ln>
                <a:solidFill>
                  <a:schemeClr val="accent2">
                    <a:lumMod val="40000"/>
                    <a:lumOff val="60000"/>
                  </a:schemeClr>
                </a:solidFill>
                <a:effectLst/>
              </a:rPr>
              <a:t>đình</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55223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E6320-C42F-4119-8357-76512A53C8F9}"/>
              </a:ext>
            </a:extLst>
          </p:cNvPr>
          <p:cNvSpPr>
            <a:spLocks noGrp="1"/>
          </p:cNvSpPr>
          <p:nvPr>
            <p:ph type="title" idx="4294967295"/>
          </p:nvPr>
        </p:nvSpPr>
        <p:spPr>
          <a:xfrm>
            <a:off x="-1" y="0"/>
            <a:ext cx="11915775" cy="1325563"/>
          </a:xfrm>
        </p:spPr>
        <p:txBody>
          <a:bodyPr/>
          <a:lstStyle/>
          <a:p>
            <a:pPr algn="ctr"/>
            <a:r>
              <a:rPr lang="en-US" dirty="0" err="1">
                <a:highlight>
                  <a:srgbClr val="FFFF00"/>
                </a:highlight>
                <a:latin typeface="+mn-lt"/>
                <a:ea typeface="Arial-Rounded" panose="020B0500000000000000" pitchFamily="34" charset="0"/>
                <a:cs typeface="Arial-Rounded" panose="020B0500000000000000" pitchFamily="34" charset="0"/>
              </a:rPr>
              <a:t>Kể</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tên</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công</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việc</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hoặc</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nghề</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nghiệp</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của</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người</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lớn</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mà</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em</a:t>
            </a:r>
            <a:r>
              <a:rPr lang="en-US" dirty="0">
                <a:highlight>
                  <a:srgbClr val="FFFF00"/>
                </a:highlight>
                <a:latin typeface="+mn-lt"/>
                <a:ea typeface="Arial-Rounded" panose="020B0500000000000000" pitchFamily="34" charset="0"/>
                <a:cs typeface="Arial-Rounded" panose="020B0500000000000000" pitchFamily="34" charset="0"/>
              </a:rPr>
              <a:t> </a:t>
            </a:r>
            <a:r>
              <a:rPr lang="en-US" dirty="0" err="1">
                <a:highlight>
                  <a:srgbClr val="FFFF00"/>
                </a:highlight>
                <a:latin typeface="+mn-lt"/>
                <a:ea typeface="Arial-Rounded" panose="020B0500000000000000" pitchFamily="34" charset="0"/>
                <a:cs typeface="Arial-Rounded" panose="020B0500000000000000" pitchFamily="34" charset="0"/>
              </a:rPr>
              <a:t>biết</a:t>
            </a:r>
            <a:endParaRPr lang="en-US" dirty="0">
              <a:highlight>
                <a:srgbClr val="FFFF00"/>
              </a:highlight>
              <a:latin typeface="+mn-lt"/>
              <a:ea typeface="Arial-Rounded" panose="020B0500000000000000" pitchFamily="34" charset="0"/>
              <a:cs typeface="Arial-Rounded" panose="020B0500000000000000" pitchFamily="34" charset="0"/>
            </a:endParaRPr>
          </a:p>
        </p:txBody>
      </p:sp>
      <p:sp>
        <p:nvSpPr>
          <p:cNvPr id="7" name="Rectangle: Rounded Corners 6">
            <a:extLst>
              <a:ext uri="{FF2B5EF4-FFF2-40B4-BE49-F238E27FC236}">
                <a16:creationId xmlns:a16="http://schemas.microsoft.com/office/drawing/2014/main" id="{D81FFC26-229B-4D75-861A-BAF743EAC6DD}"/>
              </a:ext>
            </a:extLst>
          </p:cNvPr>
          <p:cNvSpPr/>
          <p:nvPr/>
        </p:nvSpPr>
        <p:spPr>
          <a:xfrm>
            <a:off x="190279" y="1892522"/>
            <a:ext cx="3296092" cy="462058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rPr>
              <a:t>Giáo</a:t>
            </a:r>
            <a:r>
              <a:rPr kumimoji="0" lang="en-US" sz="4000" b="0" i="0" u="none" strike="noStrike" kern="1200" cap="none" spc="0" normalizeH="0" noProof="0" dirty="0">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rPr>
              <a:t>viên</a:t>
            </a:r>
            <a:endParaRPr kumimoji="0" lang="en-US" sz="4000" b="0" i="0" u="none" strike="noStrike" kern="1200" cap="none" spc="0" normalizeH="0" noProof="0" dirty="0">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lang="en-US" sz="4000" baseline="0" dirty="0" err="1">
                <a:solidFill>
                  <a:prstClr val="white"/>
                </a:solidFill>
                <a:latin typeface="Calibri" panose="020F0502020204030204"/>
                <a:ea typeface="Arial-Rounded" panose="020B0500000000000000" pitchFamily="34" charset="0"/>
                <a:cs typeface="Arial-Rounded" panose="020B0500000000000000" pitchFamily="34" charset="0"/>
              </a:rPr>
              <a:t>Bác</a:t>
            </a:r>
            <a:r>
              <a:rPr lang="en-US" sz="4000" dirty="0">
                <a:solidFill>
                  <a:prstClr val="white"/>
                </a:solidFill>
                <a:latin typeface="Calibri" panose="020F0502020204030204"/>
                <a:ea typeface="Arial-Rounded" panose="020B0500000000000000" pitchFamily="34" charset="0"/>
                <a:cs typeface="Arial-Rounded" panose="020B0500000000000000" pitchFamily="34" charset="0"/>
              </a:rPr>
              <a:t> </a:t>
            </a:r>
            <a:r>
              <a:rPr lang="en-US" sz="4000" dirty="0" err="1">
                <a:solidFill>
                  <a:prstClr val="white"/>
                </a:solidFill>
                <a:latin typeface="Calibri" panose="020F0502020204030204"/>
                <a:ea typeface="Arial-Rounded" panose="020B0500000000000000" pitchFamily="34" charset="0"/>
                <a:cs typeface="Arial-Rounded" panose="020B0500000000000000" pitchFamily="34" charset="0"/>
              </a:rPr>
              <a:t>sĩ</a:t>
            </a:r>
            <a:endParaRPr lang="en-US" sz="4000" dirty="0">
              <a:solidFill>
                <a:prstClr val="white"/>
              </a:solidFill>
              <a:latin typeface="Calibri" panose="020F0502020204030204"/>
              <a:ea typeface="Arial-Rounded" panose="020B0500000000000000" pitchFamily="34" charset="0"/>
              <a:cs typeface="Arial-Rounded" panose="020B0500000000000000" pitchFamily="34"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rPr>
              <a:t>Công</a:t>
            </a:r>
            <a:r>
              <a:rPr kumimoji="0" lang="en-US" sz="4000" b="0" i="0" u="none" strike="noStrike" kern="1200" cap="none" spc="0" normalizeH="0" noProof="0" dirty="0">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rPr>
              <a:t>nhân</a:t>
            </a:r>
            <a:endParaRPr kumimoji="0" lang="en-US" sz="4000" b="0" i="0" u="none" strike="noStrike" kern="1200" cap="none" spc="0" normalizeH="0" noProof="0" dirty="0">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lang="en-US" sz="4000" baseline="0" dirty="0" err="1">
                <a:solidFill>
                  <a:prstClr val="white"/>
                </a:solidFill>
                <a:latin typeface="Calibri" panose="020F0502020204030204"/>
                <a:ea typeface="Arial-Rounded" panose="020B0500000000000000" pitchFamily="34" charset="0"/>
                <a:cs typeface="Arial-Rounded" panose="020B0500000000000000" pitchFamily="34" charset="0"/>
              </a:rPr>
              <a:t>Nông</a:t>
            </a:r>
            <a:r>
              <a:rPr lang="en-US" sz="4000" dirty="0">
                <a:solidFill>
                  <a:prstClr val="white"/>
                </a:solidFill>
                <a:latin typeface="Calibri" panose="020F0502020204030204"/>
                <a:ea typeface="Arial-Rounded" panose="020B0500000000000000" pitchFamily="34" charset="0"/>
                <a:cs typeface="Arial-Rounded" panose="020B0500000000000000" pitchFamily="34" charset="0"/>
              </a:rPr>
              <a:t> </a:t>
            </a:r>
            <a:r>
              <a:rPr lang="en-US" sz="4000" dirty="0" err="1">
                <a:solidFill>
                  <a:prstClr val="white"/>
                </a:solidFill>
                <a:latin typeface="Calibri" panose="020F0502020204030204"/>
                <a:ea typeface="Arial-Rounded" panose="020B0500000000000000" pitchFamily="34" charset="0"/>
                <a:cs typeface="Arial-Rounded" panose="020B0500000000000000" pitchFamily="34" charset="0"/>
              </a:rPr>
              <a:t>dân</a:t>
            </a:r>
            <a:endParaRPr lang="en-US" sz="4000" dirty="0">
              <a:solidFill>
                <a:prstClr val="white"/>
              </a:solidFill>
              <a:latin typeface="Calibri" panose="020F0502020204030204"/>
              <a:ea typeface="Arial-Rounded" panose="020B0500000000000000" pitchFamily="34" charset="0"/>
              <a:cs typeface="Arial-Rounded" panose="020B0500000000000000" pitchFamily="34"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rPr>
              <a:t>Kĩ</a:t>
            </a:r>
            <a:r>
              <a:rPr kumimoji="0" lang="en-US" sz="4000" b="0" i="0" u="none" strike="noStrike" kern="1200" cap="none" spc="0" normalizeH="0" noProof="0" dirty="0">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rPr>
              <a:t>sư</a:t>
            </a:r>
            <a:endParaRPr kumimoji="0" lang="en-US" sz="4000" b="0" i="0" u="none" strike="noStrike" kern="1200" cap="none" spc="0" normalizeH="0" noProof="0" dirty="0">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lang="en-US" sz="4000" baseline="0" dirty="0">
                <a:solidFill>
                  <a:prstClr val="white"/>
                </a:solidFill>
                <a:latin typeface="Calibri" panose="020F0502020204030204"/>
                <a:ea typeface="Arial-Rounded" panose="020B0500000000000000" pitchFamily="34" charset="0"/>
                <a:cs typeface="Arial-Rounded" panose="020B0500000000000000" pitchFamily="34" charset="0"/>
              </a:rPr>
              <a:t>Ca</a:t>
            </a:r>
            <a:r>
              <a:rPr lang="en-US" sz="4000" dirty="0">
                <a:solidFill>
                  <a:prstClr val="white"/>
                </a:solidFill>
                <a:latin typeface="Calibri" panose="020F0502020204030204"/>
                <a:ea typeface="Arial-Rounded" panose="020B0500000000000000" pitchFamily="34" charset="0"/>
                <a:cs typeface="Arial-Rounded" panose="020B0500000000000000" pitchFamily="34" charset="0"/>
              </a:rPr>
              <a:t> </a:t>
            </a:r>
            <a:r>
              <a:rPr lang="en-US" sz="4000" dirty="0" err="1">
                <a:solidFill>
                  <a:prstClr val="white"/>
                </a:solidFill>
                <a:latin typeface="Calibri" panose="020F0502020204030204"/>
                <a:ea typeface="Arial-Rounded" panose="020B0500000000000000" pitchFamily="34" charset="0"/>
                <a:cs typeface="Arial-Rounded" panose="020B0500000000000000" pitchFamily="34" charset="0"/>
              </a:rPr>
              <a:t>sỹ</a:t>
            </a:r>
            <a:endParaRPr lang="en-US" sz="4000" dirty="0">
              <a:solidFill>
                <a:prstClr val="white"/>
              </a:solidFill>
              <a:latin typeface="Calibri" panose="020F0502020204030204"/>
              <a:ea typeface="Arial-Rounded" panose="020B0500000000000000" pitchFamily="34" charset="0"/>
              <a:cs typeface="Arial-Rounded" panose="020B0500000000000000" pitchFamily="34" charset="0"/>
            </a:endParaRPr>
          </a:p>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a:ln>
                  <a:noFill/>
                </a:ln>
                <a:solidFill>
                  <a:prstClr val="white"/>
                </a:solidFill>
                <a:effectLst/>
                <a:uLnTx/>
                <a:uFillTx/>
                <a:latin typeface="Calibri" panose="020F0502020204030204"/>
                <a:ea typeface="Arial-Rounded" panose="020B0500000000000000" pitchFamily="34" charset="0"/>
                <a:cs typeface="Arial-Rounded" panose="020B0500000000000000" pitchFamily="34" charset="0"/>
              </a:rPr>
              <a:t>------</a:t>
            </a:r>
          </a:p>
        </p:txBody>
      </p:sp>
      <p:sp>
        <p:nvSpPr>
          <p:cNvPr id="4" name="AutoShape 2" descr="Phim Hoạt Hình Kỹ Thuật - Các kỹ sư cần cờ lê png tải về - Miễn phí trong  suốt Màu Vàng png Tải về."/>
          <p:cNvSpPr>
            <a:spLocks noChangeAspect="1" noChangeArrowheads="1"/>
          </p:cNvSpPr>
          <p:nvPr/>
        </p:nvSpPr>
        <p:spPr bwMode="auto">
          <a:xfrm>
            <a:off x="631825" y="35798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Ingeniería arquitectónica edificio arquitectura contratista general,  edificio, fotografía, ingeniero png | PNGEg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336" y="1685924"/>
            <a:ext cx="283845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ộ trình thay thế công an xã bằng công an chính qu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351" y="1685924"/>
            <a:ext cx="3333974" cy="20478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ần xóa bỏ những định kiến về người nông dân – Tạp chí điện tử Làng M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6336" y="4094160"/>
            <a:ext cx="2876550" cy="216941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Nghề phục chế đồ nội thất và thợ mộc ở Mỹ: Kiếm hơn 700 triệu - 1 tỷ  đồng/nă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0" name="Picture 12" descr="MÁCH BẠN ĐỊA CHỈ HỌC NGHỀ MỘC UY TÍN – Trung tâm Đất Việ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0351" y="4094160"/>
            <a:ext cx="3333974" cy="21694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57626" y="3733799"/>
            <a:ext cx="2790825" cy="369332"/>
          </a:xfrm>
          <a:prstGeom prst="rect">
            <a:avLst/>
          </a:prstGeom>
          <a:noFill/>
        </p:spPr>
        <p:txBody>
          <a:bodyPr wrap="square" rtlCol="0">
            <a:spAutoFit/>
          </a:bodyPr>
          <a:lstStyle/>
          <a:p>
            <a:r>
              <a:rPr lang="en-US" dirty="0" err="1">
                <a:solidFill>
                  <a:srgbClr val="FF0000"/>
                </a:solidFill>
              </a:rPr>
              <a:t>Thiết</a:t>
            </a:r>
            <a:r>
              <a:rPr lang="en-US" dirty="0">
                <a:solidFill>
                  <a:srgbClr val="FF0000"/>
                </a:solidFill>
              </a:rPr>
              <a:t> </a:t>
            </a:r>
            <a:r>
              <a:rPr lang="en-US" dirty="0" err="1">
                <a:solidFill>
                  <a:srgbClr val="FF0000"/>
                </a:solidFill>
              </a:rPr>
              <a:t>kế</a:t>
            </a:r>
            <a:r>
              <a:rPr lang="en-US" dirty="0">
                <a:solidFill>
                  <a:srgbClr val="FF0000"/>
                </a:solidFill>
              </a:rPr>
              <a:t> </a:t>
            </a:r>
            <a:r>
              <a:rPr lang="en-US" dirty="0" err="1">
                <a:solidFill>
                  <a:srgbClr val="FF0000"/>
                </a:solidFill>
              </a:rPr>
              <a:t>nhà</a:t>
            </a:r>
            <a:endParaRPr lang="en-US" dirty="0">
              <a:solidFill>
                <a:srgbClr val="FF0000"/>
              </a:solidFill>
            </a:endParaRPr>
          </a:p>
        </p:txBody>
      </p:sp>
      <p:sp>
        <p:nvSpPr>
          <p:cNvPr id="12" name="TextBox 11"/>
          <p:cNvSpPr txBox="1"/>
          <p:nvPr/>
        </p:nvSpPr>
        <p:spPr>
          <a:xfrm>
            <a:off x="9629774" y="3733799"/>
            <a:ext cx="2790825" cy="369332"/>
          </a:xfrm>
          <a:prstGeom prst="rect">
            <a:avLst/>
          </a:prstGeom>
          <a:noFill/>
        </p:spPr>
        <p:txBody>
          <a:bodyPr wrap="square" rtlCol="0">
            <a:spAutoFit/>
          </a:bodyPr>
          <a:lstStyle/>
          <a:p>
            <a:r>
              <a:rPr lang="en-US" dirty="0" err="1">
                <a:solidFill>
                  <a:srgbClr val="FF0000"/>
                </a:solidFill>
              </a:rPr>
              <a:t>Công</a:t>
            </a:r>
            <a:r>
              <a:rPr lang="en-US" dirty="0">
                <a:solidFill>
                  <a:srgbClr val="FF0000"/>
                </a:solidFill>
              </a:rPr>
              <a:t> an</a:t>
            </a:r>
          </a:p>
        </p:txBody>
      </p:sp>
      <p:sp>
        <p:nvSpPr>
          <p:cNvPr id="13" name="TextBox 12"/>
          <p:cNvSpPr txBox="1"/>
          <p:nvPr/>
        </p:nvSpPr>
        <p:spPr>
          <a:xfrm>
            <a:off x="5957886" y="6277155"/>
            <a:ext cx="2790825" cy="369332"/>
          </a:xfrm>
          <a:prstGeom prst="rect">
            <a:avLst/>
          </a:prstGeom>
          <a:noFill/>
        </p:spPr>
        <p:txBody>
          <a:bodyPr wrap="square" rtlCol="0">
            <a:spAutoFit/>
          </a:bodyPr>
          <a:lstStyle/>
          <a:p>
            <a:r>
              <a:rPr lang="en-US" dirty="0" err="1">
                <a:solidFill>
                  <a:srgbClr val="FF0000"/>
                </a:solidFill>
              </a:rPr>
              <a:t>Nông</a:t>
            </a:r>
            <a:r>
              <a:rPr lang="en-US" dirty="0">
                <a:solidFill>
                  <a:srgbClr val="FF0000"/>
                </a:solidFill>
              </a:rPr>
              <a:t> </a:t>
            </a:r>
            <a:r>
              <a:rPr lang="en-US" dirty="0" err="1">
                <a:solidFill>
                  <a:srgbClr val="FF0000"/>
                </a:solidFill>
              </a:rPr>
              <a:t>dân</a:t>
            </a:r>
            <a:endParaRPr lang="en-US" dirty="0">
              <a:solidFill>
                <a:srgbClr val="FF0000"/>
              </a:solidFill>
            </a:endParaRPr>
          </a:p>
        </p:txBody>
      </p:sp>
      <p:sp>
        <p:nvSpPr>
          <p:cNvPr id="14" name="TextBox 13"/>
          <p:cNvSpPr txBox="1"/>
          <p:nvPr/>
        </p:nvSpPr>
        <p:spPr>
          <a:xfrm>
            <a:off x="9629773" y="6254601"/>
            <a:ext cx="2790825" cy="369332"/>
          </a:xfrm>
          <a:prstGeom prst="rect">
            <a:avLst/>
          </a:prstGeom>
          <a:noFill/>
        </p:spPr>
        <p:txBody>
          <a:bodyPr wrap="square" rtlCol="0">
            <a:spAutoFit/>
          </a:bodyPr>
          <a:lstStyle/>
          <a:p>
            <a:r>
              <a:rPr lang="en-US" dirty="0" err="1">
                <a:solidFill>
                  <a:srgbClr val="FF0000"/>
                </a:solidFill>
              </a:rPr>
              <a:t>Thợ</a:t>
            </a:r>
            <a:r>
              <a:rPr lang="en-US" dirty="0">
                <a:solidFill>
                  <a:srgbClr val="FF0000"/>
                </a:solidFill>
              </a:rPr>
              <a:t> </a:t>
            </a:r>
            <a:r>
              <a:rPr lang="en-US" dirty="0" err="1">
                <a:solidFill>
                  <a:srgbClr val="FF0000"/>
                </a:solidFill>
              </a:rPr>
              <a:t>mộc</a:t>
            </a:r>
            <a:endParaRPr lang="en-US" dirty="0">
              <a:solidFill>
                <a:srgbClr val="FF0000"/>
              </a:solidFill>
            </a:endParaRPr>
          </a:p>
        </p:txBody>
      </p:sp>
    </p:spTree>
    <p:extLst>
      <p:ext uri="{BB962C8B-B14F-4D97-AF65-F5344CB8AC3E}">
        <p14:creationId xmlns:p14="http://schemas.microsoft.com/office/powerpoint/2010/main" val="396274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circle(in)">
                                      <p:cBhvr>
                                        <p:cTn id="19" dur="2000"/>
                                        <p:tgtEl>
                                          <p:spTgt spid="205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wheel(1)">
                                      <p:cBhvr>
                                        <p:cTn id="29" dur="2000"/>
                                        <p:tgtEl>
                                          <p:spTgt spid="205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2056"/>
                                        </p:tgtEl>
                                        <p:attrNameLst>
                                          <p:attrName>style.visibility</p:attrName>
                                        </p:attrNameLst>
                                      </p:cBhvr>
                                      <p:to>
                                        <p:strVal val="visible"/>
                                      </p:to>
                                    </p:set>
                                    <p:anim calcmode="lin" valueType="num">
                                      <p:cBhvr>
                                        <p:cTn id="42" dur="1000" fill="hold"/>
                                        <p:tgtEl>
                                          <p:spTgt spid="2056"/>
                                        </p:tgtEl>
                                        <p:attrNameLst>
                                          <p:attrName>ppt_w</p:attrName>
                                        </p:attrNameLst>
                                      </p:cBhvr>
                                      <p:tavLst>
                                        <p:tav tm="0">
                                          <p:val>
                                            <p:fltVal val="0"/>
                                          </p:val>
                                        </p:tav>
                                        <p:tav tm="100000">
                                          <p:val>
                                            <p:strVal val="#ppt_w"/>
                                          </p:val>
                                        </p:tav>
                                      </p:tavLst>
                                    </p:anim>
                                    <p:anim calcmode="lin" valueType="num">
                                      <p:cBhvr>
                                        <p:cTn id="43" dur="1000" fill="hold"/>
                                        <p:tgtEl>
                                          <p:spTgt spid="2056"/>
                                        </p:tgtEl>
                                        <p:attrNameLst>
                                          <p:attrName>ppt_h</p:attrName>
                                        </p:attrNameLst>
                                      </p:cBhvr>
                                      <p:tavLst>
                                        <p:tav tm="0">
                                          <p:val>
                                            <p:fltVal val="0"/>
                                          </p:val>
                                        </p:tav>
                                        <p:tav tm="100000">
                                          <p:val>
                                            <p:strVal val="#ppt_h"/>
                                          </p:val>
                                        </p:tav>
                                      </p:tavLst>
                                    </p:anim>
                                    <p:anim calcmode="lin" valueType="num">
                                      <p:cBhvr>
                                        <p:cTn id="44" dur="1000" fill="hold"/>
                                        <p:tgtEl>
                                          <p:spTgt spid="2056"/>
                                        </p:tgtEl>
                                        <p:attrNameLst>
                                          <p:attrName>style.rotation</p:attrName>
                                        </p:attrNameLst>
                                      </p:cBhvr>
                                      <p:tavLst>
                                        <p:tav tm="0">
                                          <p:val>
                                            <p:fltVal val="90"/>
                                          </p:val>
                                        </p:tav>
                                        <p:tav tm="100000">
                                          <p:val>
                                            <p:fltVal val="0"/>
                                          </p:val>
                                        </p:tav>
                                      </p:tavLst>
                                    </p:anim>
                                    <p:animEffect transition="in" filter="fade">
                                      <p:cBhvr>
                                        <p:cTn id="45" dur="1000"/>
                                        <p:tgtEl>
                                          <p:spTgt spid="205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arn(inVertic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2060"/>
                                        </p:tgtEl>
                                        <p:attrNameLst>
                                          <p:attrName>style.visibility</p:attrName>
                                        </p:attrNameLst>
                                      </p:cBhvr>
                                      <p:to>
                                        <p:strVal val="visible"/>
                                      </p:to>
                                    </p:set>
                                    <p:animEffect transition="in" filter="wipe(down)">
                                      <p:cBhvr>
                                        <p:cTn id="55" dur="580">
                                          <p:stCondLst>
                                            <p:cond delay="0"/>
                                          </p:stCondLst>
                                        </p:cTn>
                                        <p:tgtEl>
                                          <p:spTgt spid="2060"/>
                                        </p:tgtEl>
                                      </p:cBhvr>
                                    </p:animEffect>
                                    <p:anim calcmode="lin" valueType="num">
                                      <p:cBhvr>
                                        <p:cTn id="56" dur="1822" tmFilter="0,0; 0.14,0.36; 0.43,0.73; 0.71,0.91; 1.0,1.0">
                                          <p:stCondLst>
                                            <p:cond delay="0"/>
                                          </p:stCondLst>
                                        </p:cTn>
                                        <p:tgtEl>
                                          <p:spTgt spid="206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06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06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06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060"/>
                                        </p:tgtEl>
                                        <p:attrNameLst>
                                          <p:attrName>ppt_y</p:attrName>
                                        </p:attrNameLst>
                                      </p:cBhvr>
                                      <p:tavLst>
                                        <p:tav tm="0" fmla="#ppt_y-sin(pi*$)/81">
                                          <p:val>
                                            <p:fltVal val="0"/>
                                          </p:val>
                                        </p:tav>
                                        <p:tav tm="100000">
                                          <p:val>
                                            <p:fltVal val="1"/>
                                          </p:val>
                                        </p:tav>
                                      </p:tavLst>
                                    </p:anim>
                                    <p:animScale>
                                      <p:cBhvr>
                                        <p:cTn id="61" dur="26">
                                          <p:stCondLst>
                                            <p:cond delay="650"/>
                                          </p:stCondLst>
                                        </p:cTn>
                                        <p:tgtEl>
                                          <p:spTgt spid="2060"/>
                                        </p:tgtEl>
                                      </p:cBhvr>
                                      <p:to x="100000" y="60000"/>
                                    </p:animScale>
                                    <p:animScale>
                                      <p:cBhvr>
                                        <p:cTn id="62" dur="166" decel="50000">
                                          <p:stCondLst>
                                            <p:cond delay="676"/>
                                          </p:stCondLst>
                                        </p:cTn>
                                        <p:tgtEl>
                                          <p:spTgt spid="2060"/>
                                        </p:tgtEl>
                                      </p:cBhvr>
                                      <p:to x="100000" y="100000"/>
                                    </p:animScale>
                                    <p:animScale>
                                      <p:cBhvr>
                                        <p:cTn id="63" dur="26">
                                          <p:stCondLst>
                                            <p:cond delay="1312"/>
                                          </p:stCondLst>
                                        </p:cTn>
                                        <p:tgtEl>
                                          <p:spTgt spid="2060"/>
                                        </p:tgtEl>
                                      </p:cBhvr>
                                      <p:to x="100000" y="80000"/>
                                    </p:animScale>
                                    <p:animScale>
                                      <p:cBhvr>
                                        <p:cTn id="64" dur="166" decel="50000">
                                          <p:stCondLst>
                                            <p:cond delay="1338"/>
                                          </p:stCondLst>
                                        </p:cTn>
                                        <p:tgtEl>
                                          <p:spTgt spid="2060"/>
                                        </p:tgtEl>
                                      </p:cBhvr>
                                      <p:to x="100000" y="100000"/>
                                    </p:animScale>
                                    <p:animScale>
                                      <p:cBhvr>
                                        <p:cTn id="65" dur="26">
                                          <p:stCondLst>
                                            <p:cond delay="1642"/>
                                          </p:stCondLst>
                                        </p:cTn>
                                        <p:tgtEl>
                                          <p:spTgt spid="2060"/>
                                        </p:tgtEl>
                                      </p:cBhvr>
                                      <p:to x="100000" y="90000"/>
                                    </p:animScale>
                                    <p:animScale>
                                      <p:cBhvr>
                                        <p:cTn id="66" dur="166" decel="50000">
                                          <p:stCondLst>
                                            <p:cond delay="1668"/>
                                          </p:stCondLst>
                                        </p:cTn>
                                        <p:tgtEl>
                                          <p:spTgt spid="2060"/>
                                        </p:tgtEl>
                                      </p:cBhvr>
                                      <p:to x="100000" y="100000"/>
                                    </p:animScale>
                                    <p:animScale>
                                      <p:cBhvr>
                                        <p:cTn id="67" dur="26">
                                          <p:stCondLst>
                                            <p:cond delay="1808"/>
                                          </p:stCondLst>
                                        </p:cTn>
                                        <p:tgtEl>
                                          <p:spTgt spid="2060"/>
                                        </p:tgtEl>
                                      </p:cBhvr>
                                      <p:to x="100000" y="95000"/>
                                    </p:animScale>
                                    <p:animScale>
                                      <p:cBhvr>
                                        <p:cTn id="68" dur="166" decel="50000">
                                          <p:stCondLst>
                                            <p:cond delay="1834"/>
                                          </p:stCondLst>
                                        </p:cTn>
                                        <p:tgtEl>
                                          <p:spTgt spid="2060"/>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6"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4C7AA9-99B2-4DCE-BC24-190891513970}"/>
              </a:ext>
            </a:extLst>
          </p:cNvPr>
          <p:cNvSpPr/>
          <p:nvPr/>
        </p:nvSpPr>
        <p:spPr>
          <a:xfrm>
            <a:off x="0" y="0"/>
            <a:ext cx="12192000" cy="9256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1.Tìm</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hiểu</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về</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nghề</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nghiệp</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của</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người</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lớn</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trong</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gia</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đình</a:t>
            </a:r>
            <a:r>
              <a:rPr kumimoji="0" lang="en-US" sz="3200" b="0" i="0" u="none" strike="noStrike" kern="1200" cap="none" spc="0" normalizeH="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noProof="0" dirty="0" err="1">
                <a:ln>
                  <a:noFill/>
                </a:ln>
                <a:solidFill>
                  <a:prstClr val="white"/>
                </a:solidFill>
                <a:effectLst/>
                <a:uLnTx/>
                <a:uFillTx/>
                <a:latin typeface="Calibri" panose="020F0502020204030204"/>
                <a:ea typeface="+mn-ea"/>
                <a:cs typeface="+mn-cs"/>
              </a:rPr>
              <a:t>em</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3477BF2-46ED-41A5-B69B-D8FDE2D1BCFD}"/>
              </a:ext>
            </a:extLst>
          </p:cNvPr>
          <p:cNvPicPr>
            <a:picLocks noChangeAspect="1"/>
          </p:cNvPicPr>
          <p:nvPr/>
        </p:nvPicPr>
        <p:blipFill>
          <a:blip r:embed="rId2"/>
          <a:stretch>
            <a:fillRect/>
          </a:stretch>
        </p:blipFill>
        <p:spPr>
          <a:xfrm>
            <a:off x="2307487" y="1461201"/>
            <a:ext cx="7258050" cy="4467225"/>
          </a:xfrm>
          <a:prstGeom prst="rect">
            <a:avLst/>
          </a:prstGeom>
        </p:spPr>
      </p:pic>
      <p:sp>
        <p:nvSpPr>
          <p:cNvPr id="14" name="Thought Bubble: Cloud 13">
            <a:extLst>
              <a:ext uri="{FF2B5EF4-FFF2-40B4-BE49-F238E27FC236}">
                <a16:creationId xmlns:a16="http://schemas.microsoft.com/office/drawing/2014/main" id="{5D3DF798-37B0-4276-A5C5-0BB66043E190}"/>
              </a:ext>
            </a:extLst>
          </p:cNvPr>
          <p:cNvSpPr/>
          <p:nvPr/>
        </p:nvSpPr>
        <p:spPr>
          <a:xfrm>
            <a:off x="-191386" y="1461200"/>
            <a:ext cx="2583712" cy="2100707"/>
          </a:xfrm>
          <a:prstGeom prst="cloudCallout">
            <a:avLst>
              <a:gd name="adj1" fmla="val 79707"/>
              <a:gd name="adj2" fmla="val 680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Bố</a:t>
            </a:r>
            <a:r>
              <a:rPr lang="en-US" sz="3200" dirty="0"/>
              <a:t> </a:t>
            </a:r>
            <a:r>
              <a:rPr lang="en-US" sz="3200" dirty="0" err="1"/>
              <a:t>mẹ</a:t>
            </a:r>
            <a:r>
              <a:rPr lang="en-US" sz="3200" dirty="0"/>
              <a:t> </a:t>
            </a:r>
            <a:r>
              <a:rPr lang="en-US" sz="3200" dirty="0" err="1"/>
              <a:t>em</a:t>
            </a:r>
            <a:r>
              <a:rPr lang="en-US" sz="3200" dirty="0"/>
              <a:t> </a:t>
            </a:r>
            <a:r>
              <a:rPr lang="en-US" sz="3200" dirty="0" err="1"/>
              <a:t>làm</a:t>
            </a:r>
            <a:r>
              <a:rPr lang="en-US" sz="3200" dirty="0"/>
              <a:t> </a:t>
            </a:r>
            <a:r>
              <a:rPr lang="en-US" sz="3200" dirty="0" err="1"/>
              <a:t>nghề</a:t>
            </a:r>
            <a:r>
              <a:rPr lang="en-US" sz="3200" dirty="0"/>
              <a:t> </a:t>
            </a:r>
            <a:r>
              <a:rPr lang="en-US" sz="3200" dirty="0" err="1"/>
              <a:t>gì</a:t>
            </a:r>
            <a:r>
              <a:rPr lang="en-US" sz="3200" dirty="0"/>
              <a:t>?</a:t>
            </a:r>
          </a:p>
        </p:txBody>
      </p:sp>
      <p:sp>
        <p:nvSpPr>
          <p:cNvPr id="15" name="Thought Bubble: Cloud 14">
            <a:extLst>
              <a:ext uri="{FF2B5EF4-FFF2-40B4-BE49-F238E27FC236}">
                <a16:creationId xmlns:a16="http://schemas.microsoft.com/office/drawing/2014/main" id="{21376638-266D-4F4A-A9C0-3BD7FA8B4AC9}"/>
              </a:ext>
            </a:extLst>
          </p:cNvPr>
          <p:cNvSpPr/>
          <p:nvPr/>
        </p:nvSpPr>
        <p:spPr>
          <a:xfrm>
            <a:off x="9441713" y="1174045"/>
            <a:ext cx="2750288" cy="2981054"/>
          </a:xfrm>
          <a:prstGeom prst="cloudCallout">
            <a:avLst>
              <a:gd name="adj1" fmla="val -80508"/>
              <a:gd name="adj2" fmla="val 82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Nghề</a:t>
            </a:r>
            <a:r>
              <a:rPr lang="en-US" sz="3200" dirty="0"/>
              <a:t> </a:t>
            </a:r>
            <a:r>
              <a:rPr lang="en-US" sz="3200" dirty="0" err="1"/>
              <a:t>đó</a:t>
            </a:r>
            <a:r>
              <a:rPr lang="en-US" sz="3200" dirty="0"/>
              <a:t> </a:t>
            </a:r>
            <a:r>
              <a:rPr lang="en-US" sz="3200" dirty="0" err="1"/>
              <a:t>có</a:t>
            </a:r>
            <a:r>
              <a:rPr lang="en-US" sz="3200" dirty="0"/>
              <a:t> ý </a:t>
            </a:r>
            <a:r>
              <a:rPr lang="en-US" sz="3200" dirty="0" err="1"/>
              <a:t>nghĩa</a:t>
            </a:r>
            <a:r>
              <a:rPr lang="en-US" sz="3200" dirty="0"/>
              <a:t> </a:t>
            </a:r>
            <a:r>
              <a:rPr lang="en-US" sz="3200" dirty="0" err="1"/>
              <a:t>gì</a:t>
            </a:r>
            <a:r>
              <a:rPr lang="en-US" sz="3200" dirty="0"/>
              <a:t> </a:t>
            </a:r>
            <a:r>
              <a:rPr lang="en-US" sz="3200" dirty="0" err="1"/>
              <a:t>cho</a:t>
            </a:r>
            <a:r>
              <a:rPr lang="en-US" sz="3200" dirty="0"/>
              <a:t> </a:t>
            </a:r>
            <a:r>
              <a:rPr lang="en-US" sz="3200" dirty="0" err="1"/>
              <a:t>xã</a:t>
            </a:r>
            <a:r>
              <a:rPr lang="en-US" sz="3200" dirty="0"/>
              <a:t> </a:t>
            </a:r>
            <a:r>
              <a:rPr lang="en-US" sz="3200" dirty="0" err="1"/>
              <a:t>hội</a:t>
            </a:r>
            <a:r>
              <a:rPr lang="en-US" sz="3200" dirty="0"/>
              <a:t>?</a:t>
            </a:r>
          </a:p>
        </p:txBody>
      </p:sp>
    </p:spTree>
    <p:extLst>
      <p:ext uri="{BB962C8B-B14F-4D97-AF65-F5344CB8AC3E}">
        <p14:creationId xmlns:p14="http://schemas.microsoft.com/office/powerpoint/2010/main" val="285849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370</Words>
  <Application>Microsoft Office PowerPoint</Application>
  <PresentationFormat>Widescreen</PresentationFormat>
  <Paragraphs>75</Paragraphs>
  <Slides>14</Slides>
  <Notes>5</Notes>
  <HiddenSlides>0</HiddenSlides>
  <MMClips>5</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等线</vt:lpstr>
      <vt:lpstr>Arial</vt:lpstr>
      <vt:lpstr>Calibri</vt:lpstr>
      <vt:lpstr>Calibri Light</vt:lpstr>
      <vt:lpstr>Tahoma</vt:lpstr>
      <vt:lpstr>Times New Roman</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Kể tên công việc hoặc nghề nghiệp của người lớn mà em biết</vt:lpstr>
      <vt:lpstr>PowerPoint Presentation</vt:lpstr>
      <vt:lpstr>PowerPoint Presentation</vt:lpstr>
      <vt:lpstr>PowerPoint Presentation</vt:lpstr>
      <vt:lpstr>PowerPoint Presentation</vt:lpstr>
      <vt:lpstr>PowerPoint Presentation</vt:lpstr>
      <vt:lpstr>Củng cố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Nguyễn Minh Đức</cp:lastModifiedBy>
  <cp:revision>31</cp:revision>
  <dcterms:created xsi:type="dcterms:W3CDTF">2021-05-28T10:06:52Z</dcterms:created>
  <dcterms:modified xsi:type="dcterms:W3CDTF">2026-01-01T01:37:33Z</dcterms:modified>
</cp:coreProperties>
</file>