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8" r:id="rId3"/>
    <p:sldMasterId id="2147483702" r:id="rId4"/>
  </p:sldMasterIdLst>
  <p:notesMasterIdLst>
    <p:notesMasterId r:id="rId15"/>
  </p:notesMasterIdLst>
  <p:sldIdLst>
    <p:sldId id="287" r:id="rId5"/>
    <p:sldId id="292" r:id="rId6"/>
    <p:sldId id="315" r:id="rId7"/>
    <p:sldId id="319" r:id="rId8"/>
    <p:sldId id="261" r:id="rId9"/>
    <p:sldId id="316" r:id="rId10"/>
    <p:sldId id="317" r:id="rId11"/>
    <p:sldId id="323" r:id="rId12"/>
    <p:sldId id="32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75801" y="3468300"/>
            <a:ext cx="4840400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70601" y="4943533"/>
            <a:ext cx="7050800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14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455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12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91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12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39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01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08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94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52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7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2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433"/>
            <a:ext cx="10290000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582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4956015" y="2045301"/>
            <a:ext cx="1946496" cy="535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2251" y="-905140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A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44 = 40 + ?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A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B.43</a:t>
            </a: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C.54</a:t>
            </a:r>
          </a:p>
        </p:txBody>
      </p:sp>
      <p:sp>
        <p:nvSpPr>
          <p:cNvPr id="15" name="B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D"/>
          <p:cNvSpPr/>
          <p:nvPr/>
        </p:nvSpPr>
        <p:spPr>
          <a:xfrm>
            <a:off x="6488832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20 + 34 = ?</a:t>
            </a:r>
          </a:p>
        </p:txBody>
      </p:sp>
      <p:sp>
        <p:nvSpPr>
          <p:cNvPr id="2" name="Hexagon 1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" name="A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C.Hiệu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A.Tổng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8581" y="873163"/>
            <a:ext cx="82861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15 + 32 = </a:t>
            </a:r>
            <a:r>
              <a:rPr lang="en-US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47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15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gọi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Hexagon 1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9292" y="614680"/>
            <a:ext cx="99117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 có hai chữ số với số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5414" y="455719"/>
            <a:ext cx="104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Đ, S?</a:t>
            </a:r>
            <a:endParaRPr lang="vi-VN" sz="36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3896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>
                <a:ln w="57150" cmpd="sng">
                  <a:solidFill>
                    <a:srgbClr val="EDEDED"/>
                  </a:solidFill>
                  <a:prstDash val="solid"/>
                </a:ln>
                <a:solidFill>
                  <a:srgbClr val="EDEDE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DF88CB-28CD-4841-9B64-B0D35C94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01" y="1227013"/>
            <a:ext cx="8761160" cy="4923391"/>
          </a:xfrm>
          <a:prstGeom prst="rect">
            <a:avLst/>
          </a:prstGeom>
        </p:spPr>
      </p:pic>
      <p:sp>
        <p:nvSpPr>
          <p:cNvPr id="43" name="Rectangle: Rounded Corners 9">
            <a:extLst>
              <a:ext uri="{FF2B5EF4-FFF2-40B4-BE49-F238E27FC236}">
                <a16:creationId xmlns:a16="http://schemas.microsoft.com/office/drawing/2014/main" id="{F8EDCC48-E1B1-4D1E-B955-83B6AC511D1D}"/>
              </a:ext>
            </a:extLst>
          </p:cNvPr>
          <p:cNvSpPr/>
          <p:nvPr/>
        </p:nvSpPr>
        <p:spPr>
          <a:xfrm>
            <a:off x="4646607" y="5022362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2400" b="1" kern="0" dirty="0">
                <a:solidFill>
                  <a:srgbClr val="FF0000"/>
                </a:solidFill>
                <a:latin typeface="Arial" panose="020B0604020202020204" pitchFamily="34" charset="0"/>
                <a:sym typeface="Arial"/>
              </a:rPr>
              <a:t>S</a:t>
            </a:r>
          </a:p>
        </p:txBody>
      </p:sp>
      <p:sp>
        <p:nvSpPr>
          <p:cNvPr id="44" name="Rectangle: Rounded Corners 10">
            <a:extLst>
              <a:ext uri="{FF2B5EF4-FFF2-40B4-BE49-F238E27FC236}">
                <a16:creationId xmlns:a16="http://schemas.microsoft.com/office/drawing/2014/main" id="{3A317976-C02C-42B2-B4D9-E186C45A100B}"/>
              </a:ext>
            </a:extLst>
          </p:cNvPr>
          <p:cNvSpPr/>
          <p:nvPr/>
        </p:nvSpPr>
        <p:spPr>
          <a:xfrm>
            <a:off x="6208707" y="5022361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2400" b="1" kern="0">
                <a:solidFill>
                  <a:srgbClr val="FF0000"/>
                </a:solidFill>
                <a:latin typeface="Arial" panose="020B0604020202020204" pitchFamily="34" charset="0"/>
                <a:sym typeface="Arial"/>
              </a:rPr>
              <a:t>S</a:t>
            </a:r>
            <a:endParaRPr lang="vi-VN" sz="2400" b="1" kern="0" dirty="0">
              <a:solidFill>
                <a:srgbClr val="FF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5" name="Rectangle: Rounded Corners 11">
            <a:extLst>
              <a:ext uri="{FF2B5EF4-FFF2-40B4-BE49-F238E27FC236}">
                <a16:creationId xmlns:a16="http://schemas.microsoft.com/office/drawing/2014/main" id="{48E191C1-F420-47B0-AF4E-149C47647335}"/>
              </a:ext>
            </a:extLst>
          </p:cNvPr>
          <p:cNvSpPr/>
          <p:nvPr/>
        </p:nvSpPr>
        <p:spPr>
          <a:xfrm>
            <a:off x="8337484" y="5022360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2400" b="1" kern="0" dirty="0">
                <a:solidFill>
                  <a:srgbClr val="FF0000"/>
                </a:solidFill>
                <a:latin typeface="Arial" panose="020B0604020202020204" pitchFamily="34" charset="0"/>
                <a:sym typeface="Arial"/>
              </a:rPr>
              <a:t>Đ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835BC1-0EAF-4E33-803E-C75F9A2AE533}"/>
              </a:ext>
            </a:extLst>
          </p:cNvPr>
          <p:cNvGrpSpPr/>
          <p:nvPr/>
        </p:nvGrpSpPr>
        <p:grpSpPr>
          <a:xfrm>
            <a:off x="4832745" y="3025880"/>
            <a:ext cx="795737" cy="662828"/>
            <a:chOff x="1750173" y="2926500"/>
            <a:chExt cx="795737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791D968-AE87-40CC-89D8-96A967FC935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400" kern="0" dirty="0">
                  <a:solidFill>
                    <a:srgbClr val="EDEDED"/>
                  </a:solidFill>
                  <a:latin typeface="Arial"/>
                  <a:sym typeface="Arial"/>
                </a:rPr>
                <a:t>26</a:t>
              </a:r>
              <a:endParaRPr lang="vi-VN" sz="2400" kern="0" dirty="0">
                <a:solidFill>
                  <a:srgbClr val="EDEDED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B8C31D-254D-4E9D-BB82-BCA0125B7011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81</a:t>
              </a:r>
              <a:endParaRPr lang="vi-VN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278E6C-BD6C-4722-AF65-09FB5CCE28E9}"/>
              </a:ext>
            </a:extLst>
          </p:cNvPr>
          <p:cNvGrpSpPr/>
          <p:nvPr/>
        </p:nvGrpSpPr>
        <p:grpSpPr>
          <a:xfrm>
            <a:off x="6940945" y="2286852"/>
            <a:ext cx="795737" cy="662828"/>
            <a:chOff x="1750173" y="2926500"/>
            <a:chExt cx="795737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0384F5-0D1F-4507-B801-2279F6CEC31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400" kern="0" dirty="0">
                  <a:solidFill>
                    <a:srgbClr val="EDEDED"/>
                  </a:solidFill>
                  <a:latin typeface="Arial"/>
                  <a:sym typeface="Arial"/>
                </a:rPr>
                <a:t>26</a:t>
              </a:r>
              <a:endParaRPr lang="vi-VN" sz="2400" kern="0" dirty="0">
                <a:solidFill>
                  <a:srgbClr val="EDEDED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513CDA-4310-48E1-BB37-3E47BD9EDB48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77</a:t>
              </a:r>
              <a:endParaRPr lang="vi-VN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76D2CE-84C9-40F7-AD32-B5C600E0099C}"/>
              </a:ext>
            </a:extLst>
          </p:cNvPr>
          <p:cNvGrpSpPr/>
          <p:nvPr/>
        </p:nvGrpSpPr>
        <p:grpSpPr>
          <a:xfrm>
            <a:off x="9214245" y="2912463"/>
            <a:ext cx="795737" cy="662828"/>
            <a:chOff x="1750173" y="2926500"/>
            <a:chExt cx="795737" cy="66282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4264C43-0680-48E0-849F-73243F7BD26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400" kern="0" dirty="0">
                  <a:solidFill>
                    <a:srgbClr val="EDEDED"/>
                  </a:solidFill>
                  <a:latin typeface="Arial"/>
                  <a:sym typeface="Arial"/>
                </a:rPr>
                <a:t>26</a:t>
              </a:r>
              <a:endParaRPr lang="vi-VN" sz="2400" kern="0" dirty="0">
                <a:solidFill>
                  <a:srgbClr val="EDEDED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A3EB8C-67FA-4F08-B60A-EE3F300CFF65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97</a:t>
              </a:r>
              <a:endParaRPr lang="vi-VN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75762" y="460255"/>
            <a:ext cx="107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Số?</a:t>
            </a:r>
            <a:endParaRPr lang="vi-VN" sz="36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4242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>
                <a:ln w="57150" cmpd="sng">
                  <a:solidFill>
                    <a:srgbClr val="EDEDED"/>
                  </a:solidFill>
                  <a:prstDash val="solid"/>
                </a:ln>
                <a:solidFill>
                  <a:srgbClr val="EDEDE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1E85A-9157-45E4-90AD-D9A0E6C296C5}"/>
              </a:ext>
            </a:extLst>
          </p:cNvPr>
          <p:cNvGrpSpPr/>
          <p:nvPr/>
        </p:nvGrpSpPr>
        <p:grpSpPr>
          <a:xfrm>
            <a:off x="1447727" y="947739"/>
            <a:ext cx="9467591" cy="4204842"/>
            <a:chOff x="3205907" y="353042"/>
            <a:chExt cx="7556500" cy="26689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1D4EA-F892-438D-A374-75B08E9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5907" y="353042"/>
              <a:ext cx="7556500" cy="266893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78F44E-600A-46C1-9B6B-022265A33920}"/>
                </a:ext>
              </a:extLst>
            </p:cNvPr>
            <p:cNvSpPr/>
            <p:nvPr/>
          </p:nvSpPr>
          <p:spPr>
            <a:xfrm>
              <a:off x="3632888" y="930695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45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F648CC-CF06-4B6A-B675-249728D5B78A}"/>
                </a:ext>
              </a:extLst>
            </p:cNvPr>
            <p:cNvSpPr/>
            <p:nvPr/>
          </p:nvSpPr>
          <p:spPr>
            <a:xfrm>
              <a:off x="5201203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+ 27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946B91-CB32-4B1A-A454-EE4052A57860}"/>
                </a:ext>
              </a:extLst>
            </p:cNvPr>
            <p:cNvSpPr/>
            <p:nvPr/>
          </p:nvSpPr>
          <p:spPr>
            <a:xfrm>
              <a:off x="7143694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0502D1-42F2-4678-8C28-7CE4469D934B}"/>
                </a:ext>
              </a:extLst>
            </p:cNvPr>
            <p:cNvSpPr/>
            <p:nvPr/>
          </p:nvSpPr>
          <p:spPr>
            <a:xfrm>
              <a:off x="9740100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477EF5-1513-4B1C-9C66-4A8279AF47C2}"/>
                </a:ext>
              </a:extLst>
            </p:cNvPr>
            <p:cNvSpPr/>
            <p:nvPr/>
          </p:nvSpPr>
          <p:spPr>
            <a:xfrm>
              <a:off x="8086726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+ 19</a:t>
              </a:r>
              <a:endParaRPr 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BEECBF-731F-4C65-BB42-5123B0C98BB9}"/>
                </a:ext>
              </a:extLst>
            </p:cNvPr>
            <p:cNvSpPr/>
            <p:nvPr/>
          </p:nvSpPr>
          <p:spPr>
            <a:xfrm>
              <a:off x="3632888" y="2293178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45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D3A82A-E60A-4E16-A808-F615B38E7C3F}"/>
                </a:ext>
              </a:extLst>
            </p:cNvPr>
            <p:cNvSpPr/>
            <p:nvPr/>
          </p:nvSpPr>
          <p:spPr>
            <a:xfrm>
              <a:off x="4751519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+ 19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3217BF-D86A-4751-8860-D566A3C76DB2}"/>
                </a:ext>
              </a:extLst>
            </p:cNvPr>
            <p:cNvSpPr/>
            <p:nvPr/>
          </p:nvSpPr>
          <p:spPr>
            <a:xfrm>
              <a:off x="6305842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401164-29BE-4286-AA34-A9518542D9AC}"/>
                </a:ext>
              </a:extLst>
            </p:cNvPr>
            <p:cNvSpPr/>
            <p:nvPr/>
          </p:nvSpPr>
          <p:spPr>
            <a:xfrm>
              <a:off x="9740100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6B57ED-491C-4545-AAEE-DE1A67AC91DC}"/>
                </a:ext>
              </a:extLst>
            </p:cNvPr>
            <p:cNvSpPr/>
            <p:nvPr/>
          </p:nvSpPr>
          <p:spPr>
            <a:xfrm>
              <a:off x="7768093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vi-VN" sz="28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+ 27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4507CBB-BFCA-48D4-B8B0-067FCCDF0C5F}"/>
              </a:ext>
            </a:extLst>
          </p:cNvPr>
          <p:cNvSpPr/>
          <p:nvPr/>
        </p:nvSpPr>
        <p:spPr>
          <a:xfrm>
            <a:off x="6315396" y="1857817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72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B86AD8-4D3F-446A-A54E-278603418285}"/>
              </a:ext>
            </a:extLst>
          </p:cNvPr>
          <p:cNvSpPr/>
          <p:nvPr/>
        </p:nvSpPr>
        <p:spPr>
          <a:xfrm>
            <a:off x="9597479" y="1857817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91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9A9461-378A-4AA6-B2AF-1C9CC2BC22E8}"/>
              </a:ext>
            </a:extLst>
          </p:cNvPr>
          <p:cNvSpPr/>
          <p:nvPr/>
        </p:nvSpPr>
        <p:spPr>
          <a:xfrm>
            <a:off x="5238007" y="4038811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64</a:t>
            </a:r>
            <a:endParaRPr lang="vi-VN" sz="3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83012-854E-4D18-8FF0-761E3B0B364C}"/>
              </a:ext>
            </a:extLst>
          </p:cNvPr>
          <p:cNvSpPr/>
          <p:nvPr/>
        </p:nvSpPr>
        <p:spPr>
          <a:xfrm>
            <a:off x="9484718" y="4004374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91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52" y="5561443"/>
            <a:ext cx="1043515" cy="8207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7F648CC-CF06-4B6A-B675-249728D5B78A}"/>
              </a:ext>
            </a:extLst>
          </p:cNvPr>
          <p:cNvSpPr/>
          <p:nvPr/>
        </p:nvSpPr>
        <p:spPr>
          <a:xfrm>
            <a:off x="2823685" y="5710227"/>
            <a:ext cx="809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45 + 27 + 19 = 45 + 19 + 27 = 91</a:t>
            </a:r>
            <a:endParaRPr lang="vi-VN" sz="3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37D64A3-3CB7-5072-3734-77B3CCEF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5" y="422275"/>
            <a:ext cx="9703435" cy="3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116198" y="500975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EDEDED"/>
              </a:solidFill>
              <a:latin typeface="Arial"/>
              <a:sym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93986" y="514150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EDEDED"/>
              </a:solidFill>
              <a:latin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75763" y="403288"/>
            <a:ext cx="10623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Nam có 57 viên bi. Mai cho Nam thêm 15 viên bi. Hỏi </a:t>
            </a:r>
            <a:endParaRPr lang="en-US" sz="32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lúc này Nam có bao nhiêu viên bi?</a:t>
            </a:r>
          </a:p>
        </p:txBody>
      </p:sp>
      <p:sp>
        <p:nvSpPr>
          <p:cNvPr id="29" name="Oval 28"/>
          <p:cNvSpPr/>
          <p:nvPr/>
        </p:nvSpPr>
        <p:spPr>
          <a:xfrm>
            <a:off x="344242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>
                <a:ln w="57150" cmpd="sng">
                  <a:solidFill>
                    <a:srgbClr val="EDEDED"/>
                  </a:solidFill>
                  <a:prstDash val="solid"/>
                </a:ln>
                <a:solidFill>
                  <a:srgbClr val="EDEDE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205235" y="928037"/>
            <a:ext cx="3157040" cy="16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4810675" y="951013"/>
            <a:ext cx="5180612" cy="6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BD72E-B699-4AB4-91C1-5B440B248BB6}"/>
              </a:ext>
            </a:extLst>
          </p:cNvPr>
          <p:cNvCxnSpPr>
            <a:cxnSpLocks/>
          </p:cNvCxnSpPr>
          <p:nvPr/>
        </p:nvCxnSpPr>
        <p:spPr>
          <a:xfrm>
            <a:off x="1205235" y="1452786"/>
            <a:ext cx="1286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190</Words>
  <Application>Microsoft Office PowerPoint</Application>
  <PresentationFormat>Widescreen</PresentationFormat>
  <Paragraphs>62</Paragraphs>
  <Slides>10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Fredoka One</vt:lpstr>
      <vt:lpstr>ITC Avant Garde Std Bk</vt:lpstr>
      <vt:lpstr>KoHo</vt:lpstr>
      <vt:lpstr>Times New Roman</vt:lpstr>
      <vt:lpstr>Office Theme</vt:lpstr>
      <vt:lpstr>2_Office Theme</vt:lpstr>
      <vt:lpstr>Back to School Activities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Nguyễn Minh Đức</cp:lastModifiedBy>
  <cp:revision>15</cp:revision>
  <dcterms:created xsi:type="dcterms:W3CDTF">2021-05-14T05:01:00Z</dcterms:created>
  <dcterms:modified xsi:type="dcterms:W3CDTF">2026-01-01T10:02:30Z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