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7" r:id="rId2"/>
    <p:sldMasterId id="2147483676" r:id="rId3"/>
  </p:sldMasterIdLst>
  <p:notesMasterIdLst>
    <p:notesMasterId r:id="rId10"/>
  </p:notesMasterIdLst>
  <p:sldIdLst>
    <p:sldId id="259" r:id="rId4"/>
    <p:sldId id="261" r:id="rId5"/>
    <p:sldId id="263" r:id="rId6"/>
    <p:sldId id="262" r:id="rId7"/>
    <p:sldId id="571" r:id="rId8"/>
    <p:sldId id="28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Minh Đức" initials="NĐ" lastIdx="1" clrIdx="0">
    <p:extLst>
      <p:ext uri="{19B8F6BF-5375-455C-9EA6-DF929625EA0E}">
        <p15:presenceInfo xmlns:p15="http://schemas.microsoft.com/office/powerpoint/2012/main" userId="S::3148713875@haiphong.itrithuc.vn::64643703-893a-400c-821a-a8b0e4c134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516A7-90CD-429F-BDA0-2465DB819861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0DA8E-9B47-47EE-80CA-7D0B0423C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1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912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6920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68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363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762259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06416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343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2297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780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211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924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825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53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170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194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55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244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977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81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005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46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8057" y="2046515"/>
            <a:ext cx="6323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BÀI 5: </a:t>
            </a:r>
            <a:r>
              <a:rPr lang="vi-VN" sz="3600" dirty="0">
                <a:solidFill>
                  <a:srgbClr val="002060"/>
                </a:solidFill>
                <a:latin typeface="+mj-lt"/>
              </a:rPr>
              <a:t>QUÝ TRỌNG THỜI GIAN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( TIẾT 1)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F5426C-63D0-420F-8E78-CEB3752A8C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AC8"/>
              </a:clrFrom>
              <a:clrTo>
                <a:srgbClr val="FFFAC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8" b="99779" l="2000" r="97625">
                        <a14:foregroundMark x1="40500" y1="38496" x2="38375" y2="63496"/>
                        <a14:foregroundMark x1="38375" y1="63496" x2="33750" y2="75442"/>
                        <a14:foregroundMark x1="11125" y1="23009" x2="13500" y2="33407"/>
                        <a14:foregroundMark x1="13500" y1="33407" x2="12125" y2="87832"/>
                        <a14:foregroundMark x1="10000" y1="49558" x2="8375" y2="61062"/>
                        <a14:foregroundMark x1="8375" y1="61062" x2="10250" y2="63938"/>
                        <a14:foregroundMark x1="18375" y1="50221" x2="24750" y2="51106"/>
                        <a14:foregroundMark x1="24750" y1="51106" x2="25000" y2="50885"/>
                        <a14:foregroundMark x1="9375" y1="39381" x2="9375" y2="39381"/>
                        <a14:foregroundMark x1="12000" y1="94027" x2="12000" y2="94027"/>
                        <a14:foregroundMark x1="6125" y1="89602" x2="33000" y2="86726"/>
                        <a14:foregroundMark x1="33000" y1="86726" x2="69750" y2="90929"/>
                        <a14:foregroundMark x1="69750" y1="90929" x2="87125" y2="88274"/>
                        <a14:foregroundMark x1="87125" y1="88274" x2="97625" y2="91150"/>
                        <a14:foregroundMark x1="97625" y1="91150" x2="4250" y2="91593"/>
                        <a14:foregroundMark x1="4000" y1="86283" x2="9750" y2="90487"/>
                        <a14:foregroundMark x1="9750" y1="90487" x2="6250" y2="81195"/>
                        <a14:foregroundMark x1="6250" y1="81195" x2="2500" y2="93142"/>
                        <a14:foregroundMark x1="2500" y1="93142" x2="2000" y2="99779"/>
                        <a14:foregroundMark x1="54875" y1="36062" x2="56500" y2="66593"/>
                        <a14:foregroundMark x1="55000" y1="5088" x2="55000" y2="12389"/>
                        <a14:foregroundMark x1="54875" y1="10841" x2="54625" y2="16593"/>
                        <a14:foregroundMark x1="50375" y1="25664" x2="50500" y2="36504"/>
                        <a14:foregroundMark x1="60125" y1="17699" x2="62250" y2="39602"/>
                        <a14:foregroundMark x1="53875" y1="77212" x2="53500" y2="86947"/>
                        <a14:foregroundMark x1="60875" y1="74115" x2="62375" y2="81416"/>
                        <a14:foregroundMark x1="70750" y1="41372" x2="72125" y2="51991"/>
                        <a14:foregroundMark x1="93625" y1="27434" x2="90750" y2="41150"/>
                        <a14:foregroundMark x1="90750" y1="41150" x2="88375" y2="46239"/>
                        <a14:foregroundMark x1="88375" y1="44469" x2="85125" y2="50664"/>
                        <a14:foregroundMark x1="69375" y1="42699" x2="69375" y2="42699"/>
                        <a14:foregroundMark x1="79500" y1="29646" x2="77250" y2="39602"/>
                        <a14:foregroundMark x1="90500" y1="58850" x2="90500" y2="58850"/>
                        <a14:foregroundMark x1="86250" y1="71239" x2="86250" y2="71239"/>
                        <a14:foregroundMark x1="79500" y1="76327" x2="79500" y2="76327"/>
                        <a14:foregroundMark x1="91375" y1="29646" x2="91375" y2="29646"/>
                        <a14:foregroundMark x1="89625" y1="29425" x2="89250" y2="35177"/>
                        <a14:foregroundMark x1="26000" y1="43363" x2="26375" y2="46018"/>
                        <a14:foregroundMark x1="17625" y1="35398" x2="17625" y2="35398"/>
                        <a14:foregroundMark x1="14625" y1="23673" x2="14625" y2="23673"/>
                        <a14:foregroundMark x1="37875" y1="35177" x2="37875" y2="35177"/>
                        <a14:foregroundMark x1="33750" y1="48230" x2="33750" y2="48230"/>
                        <a14:foregroundMark x1="37875" y1="47788" x2="37875" y2="47788"/>
                        <a14:foregroundMark x1="42000" y1="47788" x2="42000" y2="47788"/>
                        <a14:foregroundMark x1="43875" y1="52876" x2="43875" y2="52876"/>
                        <a14:foregroundMark x1="29875" y1="51549" x2="29875" y2="51549"/>
                        <a14:foregroundMark x1="40125" y1="78097" x2="40125" y2="7809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249" y="2253074"/>
            <a:ext cx="6985446" cy="385642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E0C1B5-E0CB-46F8-ABD2-CFD57183A76D}"/>
              </a:ext>
            </a:extLst>
          </p:cNvPr>
          <p:cNvGrpSpPr/>
          <p:nvPr/>
        </p:nvGrpSpPr>
        <p:grpSpPr>
          <a:xfrm>
            <a:off x="7315199" y="547446"/>
            <a:ext cx="4085190" cy="5856459"/>
            <a:chOff x="7288695" y="547446"/>
            <a:chExt cx="4085190" cy="58564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E97E81-5575-4DB8-A3E9-5924B24F21D3}"/>
                </a:ext>
              </a:extLst>
            </p:cNvPr>
            <p:cNvSpPr/>
            <p:nvPr/>
          </p:nvSpPr>
          <p:spPr>
            <a:xfrm>
              <a:off x="7608508" y="679261"/>
              <a:ext cx="3445564" cy="5724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dirty="0">
                  <a:solidFill>
                    <a:srgbClr val="222222"/>
                  </a:solidFill>
                </a:rPr>
                <a:t>Tích tắc! Tích tắc!</a:t>
              </a:r>
              <a:br>
                <a:rPr lang="vi-VN" sz="2400" dirty="0">
                  <a:solidFill>
                    <a:srgbClr val="222222"/>
                  </a:solidFill>
                </a:rPr>
              </a:br>
              <a:r>
                <a:rPr lang="vi-VN" sz="2400" dirty="0">
                  <a:solidFill>
                    <a:srgbClr val="222222"/>
                  </a:solidFill>
                </a:rPr>
                <a:t>Đồng hồ quả lắc</a:t>
              </a:r>
              <a:br>
                <a:rPr lang="vi-VN" sz="2400" dirty="0">
                  <a:solidFill>
                    <a:srgbClr val="222222"/>
                  </a:solidFill>
                </a:rPr>
              </a:br>
              <a:r>
                <a:rPr lang="vi-VN" sz="2400" dirty="0">
                  <a:solidFill>
                    <a:srgbClr val="222222"/>
                  </a:solidFill>
                </a:rPr>
                <a:t>Tích tắc đêm ngày</a:t>
              </a:r>
              <a:br>
                <a:rPr lang="vi-VN" sz="2400" dirty="0">
                  <a:solidFill>
                    <a:srgbClr val="222222"/>
                  </a:solidFill>
                </a:rPr>
              </a:br>
              <a:r>
                <a:rPr lang="vi-VN" sz="2400" dirty="0">
                  <a:solidFill>
                    <a:srgbClr val="222222"/>
                  </a:solidFill>
                </a:rPr>
                <a:t>Không ngừng phút giây.</a:t>
              </a:r>
            </a:p>
            <a:p>
              <a:endParaRPr lang="vi-VN" sz="1600" dirty="0">
                <a:solidFill>
                  <a:srgbClr val="222222"/>
                </a:solidFill>
              </a:endParaRPr>
            </a:p>
            <a:p>
              <a:r>
                <a:rPr lang="vi-VN" sz="2400" dirty="0">
                  <a:solidFill>
                    <a:srgbClr val="222222"/>
                  </a:solidFill>
                </a:rPr>
                <a:t>Tích tắc! Tích tắc!</a:t>
              </a:r>
              <a:br>
                <a:rPr lang="vi-VN" sz="2400" dirty="0">
                  <a:solidFill>
                    <a:srgbClr val="222222"/>
                  </a:solidFill>
                </a:rPr>
              </a:br>
              <a:r>
                <a:rPr lang="vi-VN" sz="2400" dirty="0">
                  <a:solidFill>
                    <a:srgbClr val="222222"/>
                  </a:solidFill>
                </a:rPr>
                <a:t>Đồng hồ luôn nhắc:</a:t>
              </a:r>
              <a:br>
                <a:rPr lang="vi-VN" sz="2400" dirty="0">
                  <a:solidFill>
                    <a:srgbClr val="222222"/>
                  </a:solidFill>
                </a:rPr>
              </a:br>
              <a:r>
                <a:rPr lang="vi-VN" sz="2400" dirty="0">
                  <a:solidFill>
                    <a:srgbClr val="222222"/>
                  </a:solidFill>
                </a:rPr>
                <a:t>Học, chơi, ăn, ngủ</a:t>
              </a:r>
              <a:br>
                <a:rPr lang="vi-VN" sz="2400" dirty="0">
                  <a:solidFill>
                    <a:srgbClr val="222222"/>
                  </a:solidFill>
                </a:rPr>
              </a:br>
              <a:r>
                <a:rPr lang="vi-VN" sz="2400" dirty="0">
                  <a:solidFill>
                    <a:srgbClr val="222222"/>
                  </a:solidFill>
                </a:rPr>
                <a:t>Có giờ có giấc.</a:t>
              </a:r>
            </a:p>
            <a:p>
              <a:endParaRPr lang="vi-VN" sz="1400" dirty="0">
                <a:solidFill>
                  <a:srgbClr val="222222"/>
                </a:solidFill>
              </a:endParaRPr>
            </a:p>
            <a:p>
              <a:r>
                <a:rPr lang="vi-VN" sz="2400" dirty="0">
                  <a:solidFill>
                    <a:srgbClr val="222222"/>
                  </a:solidFill>
                </a:rPr>
                <a:t>Tích tắc! Tích tắc!</a:t>
              </a:r>
              <a:br>
                <a:rPr lang="vi-VN" sz="2400" dirty="0">
                  <a:solidFill>
                    <a:srgbClr val="222222"/>
                  </a:solidFill>
                </a:rPr>
              </a:br>
              <a:r>
                <a:rPr lang="vi-VN" sz="2400" dirty="0">
                  <a:solidFill>
                    <a:srgbClr val="222222"/>
                  </a:solidFill>
                </a:rPr>
                <a:t>Đồng hồ luôn nhắc</a:t>
              </a:r>
              <a:br>
                <a:rPr lang="vi-VN" sz="2400" dirty="0">
                  <a:solidFill>
                    <a:srgbClr val="222222"/>
                  </a:solidFill>
                </a:rPr>
              </a:br>
              <a:r>
                <a:rPr lang="vi-VN" sz="2400" dirty="0">
                  <a:solidFill>
                    <a:srgbClr val="222222"/>
                  </a:solidFill>
                </a:rPr>
                <a:t>Từng phút từng giờ</a:t>
              </a:r>
              <a:br>
                <a:rPr lang="vi-VN" sz="2400" dirty="0">
                  <a:solidFill>
                    <a:srgbClr val="222222"/>
                  </a:solidFill>
                </a:rPr>
              </a:br>
              <a:r>
                <a:rPr lang="vi-VN" sz="2400" dirty="0">
                  <a:solidFill>
                    <a:srgbClr val="222222"/>
                  </a:solidFill>
                </a:rPr>
                <a:t>Quý hơn vàng bạc.</a:t>
              </a:r>
            </a:p>
            <a:p>
              <a:pPr algn="r"/>
              <a:endParaRPr lang="vi-VN" sz="1000" i="1" dirty="0">
                <a:solidFill>
                  <a:srgbClr val="222222"/>
                </a:solidFill>
              </a:endParaRPr>
            </a:p>
            <a:p>
              <a:pPr algn="r"/>
              <a:r>
                <a:rPr lang="vi-VN" sz="2400" i="1" dirty="0">
                  <a:solidFill>
                    <a:srgbClr val="222222"/>
                  </a:solidFill>
                </a:rPr>
                <a:t>Tác giả: Đinh Xuân Tửu</a:t>
              </a:r>
              <a:endParaRPr lang="vi-VN" sz="2400" b="0" i="0" dirty="0">
                <a:solidFill>
                  <a:srgbClr val="222222"/>
                </a:solidFill>
                <a:effectLst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F83F8C6-F602-48EA-BA77-207C14B20618}"/>
                </a:ext>
              </a:extLst>
            </p:cNvPr>
            <p:cNvSpPr/>
            <p:nvPr/>
          </p:nvSpPr>
          <p:spPr>
            <a:xfrm>
              <a:off x="7288695" y="547446"/>
              <a:ext cx="4085190" cy="5763108"/>
            </a:xfrm>
            <a:custGeom>
              <a:avLst/>
              <a:gdLst>
                <a:gd name="connsiteX0" fmla="*/ 0 w 4085190"/>
                <a:gd name="connsiteY0" fmla="*/ 389319 h 5763108"/>
                <a:gd name="connsiteX1" fmla="*/ 389319 w 4085190"/>
                <a:gd name="connsiteY1" fmla="*/ 0 h 5763108"/>
                <a:gd name="connsiteX2" fmla="*/ 3695871 w 4085190"/>
                <a:gd name="connsiteY2" fmla="*/ 0 h 5763108"/>
                <a:gd name="connsiteX3" fmla="*/ 4085190 w 4085190"/>
                <a:gd name="connsiteY3" fmla="*/ 389319 h 5763108"/>
                <a:gd name="connsiteX4" fmla="*/ 4085190 w 4085190"/>
                <a:gd name="connsiteY4" fmla="*/ 5373789 h 5763108"/>
                <a:gd name="connsiteX5" fmla="*/ 3695871 w 4085190"/>
                <a:gd name="connsiteY5" fmla="*/ 5763108 h 5763108"/>
                <a:gd name="connsiteX6" fmla="*/ 389319 w 4085190"/>
                <a:gd name="connsiteY6" fmla="*/ 5763108 h 5763108"/>
                <a:gd name="connsiteX7" fmla="*/ 0 w 4085190"/>
                <a:gd name="connsiteY7" fmla="*/ 5373789 h 5763108"/>
                <a:gd name="connsiteX8" fmla="*/ 0 w 4085190"/>
                <a:gd name="connsiteY8" fmla="*/ 389319 h 576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5190" h="5763108" extrusionOk="0">
                  <a:moveTo>
                    <a:pt x="0" y="389319"/>
                  </a:moveTo>
                  <a:cubicBezTo>
                    <a:pt x="-39568" y="173124"/>
                    <a:pt x="159492" y="-29350"/>
                    <a:pt x="389319" y="0"/>
                  </a:cubicBezTo>
                  <a:cubicBezTo>
                    <a:pt x="803012" y="9620"/>
                    <a:pt x="3210283" y="-108797"/>
                    <a:pt x="3695871" y="0"/>
                  </a:cubicBezTo>
                  <a:cubicBezTo>
                    <a:pt x="3924229" y="-12502"/>
                    <a:pt x="4111041" y="166396"/>
                    <a:pt x="4085190" y="389319"/>
                  </a:cubicBezTo>
                  <a:cubicBezTo>
                    <a:pt x="4110464" y="2138526"/>
                    <a:pt x="4142297" y="3306967"/>
                    <a:pt x="4085190" y="5373789"/>
                  </a:cubicBezTo>
                  <a:cubicBezTo>
                    <a:pt x="4104246" y="5617603"/>
                    <a:pt x="3897338" y="5764138"/>
                    <a:pt x="3695871" y="5763108"/>
                  </a:cubicBezTo>
                  <a:cubicBezTo>
                    <a:pt x="3126319" y="5628635"/>
                    <a:pt x="1498032" y="5622864"/>
                    <a:pt x="389319" y="5763108"/>
                  </a:cubicBezTo>
                  <a:cubicBezTo>
                    <a:pt x="180809" y="5769533"/>
                    <a:pt x="-24149" y="5592459"/>
                    <a:pt x="0" y="5373789"/>
                  </a:cubicBezTo>
                  <a:cubicBezTo>
                    <a:pt x="-124084" y="4200215"/>
                    <a:pt x="68493" y="1754650"/>
                    <a:pt x="0" y="389319"/>
                  </a:cubicBezTo>
                  <a:close/>
                </a:path>
              </a:pathLst>
            </a:custGeom>
            <a:noFill/>
            <a:ln w="28575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2795318904">
                    <a:prstGeom prst="roundRect">
                      <a:avLst>
                        <a:gd name="adj" fmla="val 953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EA7FC4-D621-4497-85F5-AC3F607BFD6A}"/>
              </a:ext>
            </a:extLst>
          </p:cNvPr>
          <p:cNvSpPr txBox="1"/>
          <p:nvPr/>
        </p:nvSpPr>
        <p:spPr>
          <a:xfrm>
            <a:off x="1493281" y="1353956"/>
            <a:ext cx="5099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ĐỒNG HỒ QUẢ LẮC</a:t>
            </a:r>
          </a:p>
        </p:txBody>
      </p: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742121" y="221311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1205947" y="2213114"/>
            <a:ext cx="3935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Kể chuyện theo tranh và trả lời câu hỏi: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357AC8-8345-46B3-9BC7-3FA6C1317564}"/>
              </a:ext>
            </a:extLst>
          </p:cNvPr>
          <p:cNvGrpSpPr/>
          <p:nvPr/>
        </p:nvGrpSpPr>
        <p:grpSpPr>
          <a:xfrm>
            <a:off x="4752490" y="356280"/>
            <a:ext cx="6929832" cy="6145439"/>
            <a:chOff x="4752490" y="356280"/>
            <a:chExt cx="6929832" cy="61454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DBDF91-0FB9-4469-93D1-0DBF5ABDE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2490" y="356280"/>
              <a:ext cx="6869685" cy="614543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44C120-836E-4914-8AA9-E2FFE2B02399}"/>
                </a:ext>
              </a:extLst>
            </p:cNvPr>
            <p:cNvSpPr txBox="1"/>
            <p:nvPr/>
          </p:nvSpPr>
          <p:spPr>
            <a:xfrm>
              <a:off x="6469554" y="421538"/>
              <a:ext cx="3435556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8526B"/>
                  </a:solidFill>
                </a:rPr>
                <a:t>Bức tranh dang dở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D3E6B2-13F7-4A7E-9BAB-2C315BE9F180}"/>
                </a:ext>
              </a:extLst>
            </p:cNvPr>
            <p:cNvSpPr txBox="1"/>
            <p:nvPr/>
          </p:nvSpPr>
          <p:spPr>
            <a:xfrm>
              <a:off x="5340626" y="2861318"/>
              <a:ext cx="2868663" cy="92333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dirty="0">
                  <a:solidFill>
                    <a:schemeClr val="bg2"/>
                  </a:solidFill>
                </a:rPr>
                <a:t>Lan và Hà hào hứng tham gia cuộc thi vẽ tranh do nhà trường tổ chức.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9689B5-A90D-4AA4-A7DE-72C750E55A94}"/>
                </a:ext>
              </a:extLst>
            </p:cNvPr>
            <p:cNvSpPr txBox="1"/>
            <p:nvPr/>
          </p:nvSpPr>
          <p:spPr>
            <a:xfrm>
              <a:off x="8187332" y="2861318"/>
              <a:ext cx="3214103" cy="92333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dirty="0">
                  <a:solidFill>
                    <a:schemeClr val="bg2"/>
                  </a:solidFill>
                </a:rPr>
                <a:t>Lan bắt tay ngay vào việc và dành nhiều thời gian chăm chút cho bức vẽ của mình.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B3F946-F790-4CC3-A0E1-3598ABD0E5DB}"/>
                </a:ext>
              </a:extLst>
            </p:cNvPr>
            <p:cNvSpPr txBox="1"/>
            <p:nvPr/>
          </p:nvSpPr>
          <p:spPr>
            <a:xfrm>
              <a:off x="5501865" y="5790131"/>
              <a:ext cx="2707424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dirty="0">
                  <a:solidFill>
                    <a:schemeClr val="bg2"/>
                  </a:solidFill>
                </a:rPr>
                <a:t>Còn Hà vẫn mải chơi, chưa bắt đầu vẽ tranh.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D698C4-BB24-4756-A96B-3176455EC7B3}"/>
                </a:ext>
              </a:extLst>
            </p:cNvPr>
            <p:cNvSpPr txBox="1"/>
            <p:nvPr/>
          </p:nvSpPr>
          <p:spPr>
            <a:xfrm>
              <a:off x="8209289" y="5790130"/>
              <a:ext cx="3473033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dirty="0">
                  <a:solidFill>
                    <a:schemeClr val="bg2"/>
                  </a:solidFill>
                </a:rPr>
                <a:t>Thời hạn nộp tranh đã đến. Lan vui vẻ sang rủ Hà đi nộp tranh.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15DCDF3-E047-4775-9E3F-3E426E41A8CC}"/>
              </a:ext>
            </a:extLst>
          </p:cNvPr>
          <p:cNvSpPr txBox="1"/>
          <p:nvPr/>
        </p:nvSpPr>
        <p:spPr>
          <a:xfrm flipH="1">
            <a:off x="397023" y="4524545"/>
            <a:ext cx="5190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Vì Lan chăm chỉ, dành nhiều thời gian chăm chút cho bức vẽ. Còn Hà mải chơi, bắt đầu vẽ tranh muộn.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Scroll: Horizontal 27">
            <a:extLst>
              <a:ext uri="{FF2B5EF4-FFF2-40B4-BE49-F238E27FC236}">
                <a16:creationId xmlns:a16="http://schemas.microsoft.com/office/drawing/2014/main" id="{A5873399-7AD2-4617-91AD-6578FE1CC610}"/>
              </a:ext>
            </a:extLst>
          </p:cNvPr>
          <p:cNvSpPr/>
          <p:nvPr/>
        </p:nvSpPr>
        <p:spPr>
          <a:xfrm>
            <a:off x="533516" y="4337410"/>
            <a:ext cx="4840646" cy="1890185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dirty="0">
                <a:solidFill>
                  <a:srgbClr val="FF0000"/>
                </a:solidFill>
              </a:rPr>
              <a:t>Quý trọng thời gian giúp chúng ta hoàn thành công việc với kết quả tốt nhất.</a:t>
            </a: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5" grpId="0"/>
      <p:bldP spid="25" grpId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7B4DE-16BA-471D-BD83-73B91AE9279B}"/>
              </a:ext>
            </a:extLst>
          </p:cNvPr>
          <p:cNvGrpSpPr/>
          <p:nvPr/>
        </p:nvGrpSpPr>
        <p:grpSpPr>
          <a:xfrm>
            <a:off x="569825" y="420298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F056738-9254-4CB5-B1E0-8CBD3F90BA44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E9535-CC1E-44C5-89EC-43182BC2D8D3}"/>
              </a:ext>
            </a:extLst>
          </p:cNvPr>
          <p:cNvSpPr txBox="1"/>
          <p:nvPr/>
        </p:nvSpPr>
        <p:spPr>
          <a:xfrm>
            <a:off x="3939812" y="517218"/>
            <a:ext cx="752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Quan sát tranh và trả lời câu hỏi: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779995" y="923607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77D93A0-DEAB-419C-BD0A-1BB26950DF65}"/>
              </a:ext>
            </a:extLst>
          </p:cNvPr>
          <p:cNvSpPr txBox="1"/>
          <p:nvPr/>
        </p:nvSpPr>
        <p:spPr>
          <a:xfrm flipH="1">
            <a:off x="4636422" y="960180"/>
            <a:ext cx="6985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Nêu nhận xét của em về việc sử dụng thời gian của các bạn trong tranh.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76335F-A2C8-47CD-AB32-17A44C912D49}"/>
              </a:ext>
            </a:extLst>
          </p:cNvPr>
          <p:cNvSpPr txBox="1"/>
          <p:nvPr/>
        </p:nvSpPr>
        <p:spPr>
          <a:xfrm>
            <a:off x="330341" y="4604072"/>
            <a:ext cx="2816950" cy="115416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chemeClr val="bg2"/>
                </a:solidFill>
              </a:rPr>
              <a:t>Hải luôn thực hiện các việc trong ngày theo thời gian biểu.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A3EC29-6F12-41A7-8600-CB655A963ABE}"/>
              </a:ext>
            </a:extLst>
          </p:cNvPr>
          <p:cNvSpPr txBox="1"/>
          <p:nvPr/>
        </p:nvSpPr>
        <p:spPr>
          <a:xfrm>
            <a:off x="3325295" y="4604072"/>
            <a:ext cx="2816950" cy="115416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chemeClr val="bg2"/>
                </a:solidFill>
              </a:rPr>
              <a:t>Liên luôn chuẩn bị sách vở từ tối hôm trước.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E06791-9CFE-457D-AEBF-1FDCA961C528}"/>
              </a:ext>
            </a:extLst>
          </p:cNvPr>
          <p:cNvGrpSpPr/>
          <p:nvPr/>
        </p:nvGrpSpPr>
        <p:grpSpPr>
          <a:xfrm>
            <a:off x="183800" y="1717560"/>
            <a:ext cx="11652542" cy="2862050"/>
            <a:chOff x="183800" y="1984260"/>
            <a:chExt cx="11652542" cy="286205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B2EC92-1C36-41FF-908B-FEAAC2E2B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3800" y="1984260"/>
              <a:ext cx="6193917" cy="283758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E8B8FE7-BD2A-463F-B991-930F1BD17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68392" y="2091581"/>
              <a:ext cx="5667950" cy="2754729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354BF91-2EC3-445B-8B8D-8E4CF32FA17A}"/>
              </a:ext>
            </a:extLst>
          </p:cNvPr>
          <p:cNvSpPr txBox="1"/>
          <p:nvPr/>
        </p:nvSpPr>
        <p:spPr>
          <a:xfrm>
            <a:off x="6096000" y="4604072"/>
            <a:ext cx="3105150" cy="115416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chemeClr val="bg2"/>
                </a:solidFill>
              </a:rPr>
              <a:t>Huy thường đặt ra kế hoạch học tập và phấn đấu hoàn thành.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6E997F-5DD1-49C2-ABBC-86165ABE0268}"/>
              </a:ext>
            </a:extLst>
          </p:cNvPr>
          <p:cNvSpPr txBox="1"/>
          <p:nvPr/>
        </p:nvSpPr>
        <p:spPr>
          <a:xfrm>
            <a:off x="9044709" y="4575214"/>
            <a:ext cx="2816950" cy="115416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chemeClr val="bg2"/>
                </a:solidFill>
              </a:rPr>
              <a:t>Trường luôn hoàn thành xong mọi việc rồi mới đi chơi.</a:t>
            </a:r>
          </a:p>
        </p:txBody>
      </p:sp>
      <p:sp>
        <p:nvSpPr>
          <p:cNvPr id="31" name="Scroll: Horizontal 30">
            <a:extLst>
              <a:ext uri="{FF2B5EF4-FFF2-40B4-BE49-F238E27FC236}">
                <a16:creationId xmlns:a16="http://schemas.microsoft.com/office/drawing/2014/main" id="{95196126-589D-4ADE-AD00-E52898EFAA33}"/>
              </a:ext>
            </a:extLst>
          </p:cNvPr>
          <p:cNvSpPr/>
          <p:nvPr/>
        </p:nvSpPr>
        <p:spPr>
          <a:xfrm>
            <a:off x="279240" y="5691715"/>
            <a:ext cx="11557102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dirty="0">
                <a:solidFill>
                  <a:srgbClr val="FF0000"/>
                </a:solidFill>
              </a:rPr>
              <a:t>Quý trọng thời gian là biết sử dụng thời gian một cách tiết kiệm và hợp lí.</a:t>
            </a: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4" grpId="0" animBg="1"/>
      <p:bldP spid="25" grpId="0" animBg="1"/>
      <p:bldP spid="28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" y="266700"/>
            <a:ext cx="845820" cy="792480"/>
          </a:xfrm>
          <a:prstGeom prst="rect">
            <a:avLst/>
          </a:prstGeom>
        </p:spPr>
      </p:pic>
      <p:pic>
        <p:nvPicPr>
          <p:cNvPr id="8" name="图片 71696" descr="21">
            <a:extLst>
              <a:ext uri="{FF2B5EF4-FFF2-40B4-BE49-F238E27FC236}">
                <a16:creationId xmlns:a16="http://schemas.microsoft.com/office/drawing/2014/main" id="{684FB5E8-EBDA-4713-B753-6B82BCA77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059180"/>
            <a:ext cx="11226800" cy="54130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AA3477-FE49-4EBB-8836-4F072A7F4B10}"/>
              </a:ext>
            </a:extLst>
          </p:cNvPr>
          <p:cNvSpPr/>
          <p:nvPr/>
        </p:nvSpPr>
        <p:spPr>
          <a:xfrm>
            <a:off x="2241939" y="399335"/>
            <a:ext cx="7934698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NHÓM 4</a:t>
            </a:r>
          </a:p>
        </p:txBody>
      </p:sp>
      <p:sp>
        <p:nvSpPr>
          <p:cNvPr id="9" name="Cloud 4">
            <a:extLst>
              <a:ext uri="{FF2B5EF4-FFF2-40B4-BE49-F238E27FC236}">
                <a16:creationId xmlns:a16="http://schemas.microsoft.com/office/drawing/2014/main" id="{068B8468-6081-472C-8F79-ABFCF7B28E6B}"/>
              </a:ext>
            </a:extLst>
          </p:cNvPr>
          <p:cNvSpPr/>
          <p:nvPr/>
        </p:nvSpPr>
        <p:spPr>
          <a:xfrm>
            <a:off x="508000" y="1405288"/>
            <a:ext cx="10246093" cy="27432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03" tIns="45702" rIns="91403" bIns="45702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1: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phiếu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tập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Việc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2: Thảo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nhóm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4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đáp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D6B3832-E6CD-A2FC-57B9-156470795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71" y="616632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349</Words>
  <Application>Microsoft Office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Arial-Rounded</vt:lpstr>
      <vt:lpstr>Calibri</vt:lpstr>
      <vt:lpstr>Public Sans</vt:lpstr>
      <vt:lpstr>Satisfy</vt:lpstr>
      <vt:lpstr>Times New Roman</vt:lpstr>
      <vt:lpstr>Wingdings</vt:lpstr>
      <vt:lpstr>Cute Sticker by Slidesgo</vt:lpstr>
      <vt:lpstr>2_Castaway in a Desert Island by Slidesgo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Minh Đức</cp:lastModifiedBy>
  <cp:revision>32</cp:revision>
  <dcterms:created xsi:type="dcterms:W3CDTF">2021-06-11T02:39:36Z</dcterms:created>
  <dcterms:modified xsi:type="dcterms:W3CDTF">2026-01-01T15:27:14Z</dcterms:modified>
</cp:coreProperties>
</file>