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</p:sldMasterIdLst>
  <p:notesMasterIdLst>
    <p:notesMasterId r:id="rId8"/>
  </p:notesMasterIdLst>
  <p:sldIdLst>
    <p:sldId id="355" r:id="rId4"/>
    <p:sldId id="344" r:id="rId5"/>
    <p:sldId id="354" r:id="rId6"/>
    <p:sldId id="316" r:id="rId7"/>
  </p:sldIdLst>
  <p:sldSz cx="6858000" cy="51435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144" d="100"/>
          <a:sy n="144" d="100"/>
        </p:scale>
        <p:origin x="15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1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90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8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307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959307" cy="3318271"/>
            <a:chOff x="1417547" y="1264224"/>
            <a:chExt cx="495930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4379568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b="1" noProof="0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MỞ RỘNG VỐN TỪ VỀ CÁC MÙA. DẤU CHẤM, DẤU HẤM HỎI.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 smtClea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</a:rPr>
                <a:t>LUYỆN TẬP: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MÙA NƯỚC NỔI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73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25497" y="89242"/>
            <a:ext cx="679672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ở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miền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1AA12-E3E9-7F4E-BD3C-99372F05B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51" y="547016"/>
            <a:ext cx="2323673" cy="1668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EC212-1756-B244-B03C-44E36AD88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194" y="547016"/>
            <a:ext cx="2346254" cy="166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7E2B8-3F0D-4349-BBE5-0C72316D7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51" y="2923350"/>
            <a:ext cx="2371117" cy="1668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E8847-5359-7843-996A-77FAB5255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735" y="2923350"/>
            <a:ext cx="2341713" cy="166827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DA1860-23D8-864E-AE80-1C0D69869488}"/>
              </a:ext>
            </a:extLst>
          </p:cNvPr>
          <p:cNvSpPr/>
          <p:nvPr/>
        </p:nvSpPr>
        <p:spPr>
          <a:xfrm>
            <a:off x="116869" y="2330388"/>
            <a:ext cx="1003364" cy="46029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b="1" dirty="0">
                <a:solidFill>
                  <a:schemeClr val="accent6"/>
                </a:solidFill>
                <a:latin typeface="UTM Avo" panose="02040603050506020204" pitchFamily="18" charset="0"/>
              </a:rPr>
              <a:t>Mùa xuân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577D46F-1A73-CD43-816A-445466CEF3DE}"/>
              </a:ext>
            </a:extLst>
          </p:cNvPr>
          <p:cNvSpPr/>
          <p:nvPr/>
        </p:nvSpPr>
        <p:spPr>
          <a:xfrm>
            <a:off x="3367445" y="4640232"/>
            <a:ext cx="1003364" cy="46029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Mùa đông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7B46FA-AC1F-204F-850A-A79EC50C2158}"/>
              </a:ext>
            </a:extLst>
          </p:cNvPr>
          <p:cNvSpPr/>
          <p:nvPr/>
        </p:nvSpPr>
        <p:spPr>
          <a:xfrm>
            <a:off x="3367445" y="2339533"/>
            <a:ext cx="1003364" cy="46029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b="1" dirty="0">
                <a:solidFill>
                  <a:srgbClr val="92D050"/>
                </a:solidFill>
                <a:latin typeface="UTM Avo" panose="02040603050506020204" pitchFamily="18" charset="0"/>
              </a:rPr>
              <a:t>Mùa hè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1A0DE8-8ADC-C14E-BBD4-BA4F7B416A19}"/>
              </a:ext>
            </a:extLst>
          </p:cNvPr>
          <p:cNvSpPr/>
          <p:nvPr/>
        </p:nvSpPr>
        <p:spPr>
          <a:xfrm>
            <a:off x="116869" y="4633203"/>
            <a:ext cx="1003364" cy="46029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b="1" dirty="0">
                <a:solidFill>
                  <a:srgbClr val="FFC000"/>
                </a:solidFill>
                <a:latin typeface="UTM Avo" panose="02040603050506020204" pitchFamily="18" charset="0"/>
              </a:rPr>
              <a:t>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A6C91-5C48-504F-9727-0CFB0F86B912}"/>
              </a:ext>
            </a:extLst>
          </p:cNvPr>
          <p:cNvSpPr txBox="1"/>
          <p:nvPr/>
        </p:nvSpPr>
        <p:spPr>
          <a:xfrm>
            <a:off x="1244338" y="2147671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Hoa đào nở rộ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90FB2-3AAF-7F4D-BC84-1BD15EAE14A1}"/>
              </a:ext>
            </a:extLst>
          </p:cNvPr>
          <p:cNvSpPr txBox="1"/>
          <p:nvPr/>
        </p:nvSpPr>
        <p:spPr>
          <a:xfrm>
            <a:off x="1239907" y="240789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Chồi non xanh biếc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DA5BF-011C-BF48-A603-54104A81342C}"/>
              </a:ext>
            </a:extLst>
          </p:cNvPr>
          <p:cNvSpPr txBox="1"/>
          <p:nvPr/>
        </p:nvSpPr>
        <p:spPr>
          <a:xfrm>
            <a:off x="1225087" y="2665419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Ấm áp, nhẹ nhàng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6C838-5C90-124C-8845-6CB06E8B4CD8}"/>
              </a:ext>
            </a:extLst>
          </p:cNvPr>
          <p:cNvSpPr txBox="1"/>
          <p:nvPr/>
        </p:nvSpPr>
        <p:spPr>
          <a:xfrm>
            <a:off x="4490483" y="2141048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Phượng vĩ đỏ thắm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CB565-C5EE-334E-B9BA-5FD26BBF90AD}"/>
              </a:ext>
            </a:extLst>
          </p:cNvPr>
          <p:cNvSpPr txBox="1"/>
          <p:nvPr/>
        </p:nvSpPr>
        <p:spPr>
          <a:xfrm>
            <a:off x="4486052" y="240127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Nóng bức, oi ả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02F415-8D31-CD46-A467-FE4D337E23F3}"/>
              </a:ext>
            </a:extLst>
          </p:cNvPr>
          <p:cNvSpPr txBox="1"/>
          <p:nvPr/>
        </p:nvSpPr>
        <p:spPr>
          <a:xfrm>
            <a:off x="4471232" y="2658796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Cây lá tươi xanh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6347B9-559C-3340-9A11-774BB5F62549}"/>
              </a:ext>
            </a:extLst>
          </p:cNvPr>
          <p:cNvSpPr txBox="1"/>
          <p:nvPr/>
        </p:nvSpPr>
        <p:spPr>
          <a:xfrm>
            <a:off x="1211676" y="4608681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Mùa cây thay lá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F9968-47AC-F148-A7A9-C26FB7EFD610}"/>
              </a:ext>
            </a:extLst>
          </p:cNvPr>
          <p:cNvSpPr txBox="1"/>
          <p:nvPr/>
        </p:nvSpPr>
        <p:spPr>
          <a:xfrm>
            <a:off x="1196856" y="4866204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Tiết trời se lạnh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027394-DA82-7840-BE25-7C82113C5ED0}"/>
              </a:ext>
            </a:extLst>
          </p:cNvPr>
          <p:cNvSpPr txBox="1"/>
          <p:nvPr/>
        </p:nvSpPr>
        <p:spPr>
          <a:xfrm>
            <a:off x="4471232" y="4610715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Cành lá khẳng khiu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F322A2-5512-3649-A0DD-BB84EA2A4F5B}"/>
              </a:ext>
            </a:extLst>
          </p:cNvPr>
          <p:cNvSpPr txBox="1"/>
          <p:nvPr/>
        </p:nvSpPr>
        <p:spPr>
          <a:xfrm>
            <a:off x="4456412" y="4868238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Rét buốt, hanh khô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1" grpId="0"/>
      <p:bldP spid="21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3642" y="282196"/>
            <a:ext cx="679672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ở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miền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Nam.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577D46F-1A73-CD43-816A-445466CEF3DE}"/>
              </a:ext>
            </a:extLst>
          </p:cNvPr>
          <p:cNvSpPr/>
          <p:nvPr/>
        </p:nvSpPr>
        <p:spPr>
          <a:xfrm>
            <a:off x="3864609" y="1202712"/>
            <a:ext cx="1214070" cy="46029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Mùa mưa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1A0DE8-8ADC-C14E-BBD4-BA4F7B416A19}"/>
              </a:ext>
            </a:extLst>
          </p:cNvPr>
          <p:cNvSpPr/>
          <p:nvPr/>
        </p:nvSpPr>
        <p:spPr>
          <a:xfrm>
            <a:off x="1838867" y="3149837"/>
            <a:ext cx="1214070" cy="46029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b="1" dirty="0">
                <a:solidFill>
                  <a:srgbClr val="FFC000"/>
                </a:solidFill>
                <a:latin typeface="UTM Avo" panose="02040603050506020204" pitchFamily="18" charset="0"/>
              </a:rPr>
              <a:t>Mùa khô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6347B9-559C-3340-9A11-774BB5F62549}"/>
              </a:ext>
            </a:extLst>
          </p:cNvPr>
          <p:cNvSpPr txBox="1"/>
          <p:nvPr/>
        </p:nvSpPr>
        <p:spPr>
          <a:xfrm>
            <a:off x="1551051" y="3766268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VN" sz="1800" dirty="0">
                <a:latin typeface="UTM Avo" panose="02040603050506020204" pitchFamily="18" charset="0"/>
              </a:rPr>
              <a:t>Nắng nhiều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F9968-47AC-F148-A7A9-C26FB7EFD610}"/>
              </a:ext>
            </a:extLst>
          </p:cNvPr>
          <p:cNvSpPr txBox="1"/>
          <p:nvPr/>
        </p:nvSpPr>
        <p:spPr>
          <a:xfrm>
            <a:off x="1129955" y="4291739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VN" sz="1800" dirty="0">
                <a:latin typeface="UTM Avo" panose="02040603050506020204" pitchFamily="18" charset="0"/>
              </a:rPr>
              <a:t>Ngày trời nóng</a:t>
            </a:r>
          </a:p>
          <a:p>
            <a:pPr algn="r"/>
            <a:r>
              <a:rPr lang="en-US" sz="1800" dirty="0">
                <a:latin typeface="UTM Avo" panose="02040603050506020204" pitchFamily="18" charset="0"/>
              </a:rPr>
              <a:t>r</a:t>
            </a:r>
            <a:r>
              <a:rPr lang="en-VN" sz="1800" dirty="0">
                <a:latin typeface="UTM Avo" panose="02040603050506020204" pitchFamily="18" charset="0"/>
              </a:rPr>
              <a:t>ất ít mưa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027394-DA82-7840-BE25-7C82113C5ED0}"/>
              </a:ext>
            </a:extLst>
          </p:cNvPr>
          <p:cNvSpPr txBox="1"/>
          <p:nvPr/>
        </p:nvSpPr>
        <p:spPr>
          <a:xfrm>
            <a:off x="3864609" y="1811248"/>
            <a:ext cx="2138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Mưa nhiều, mát mẻ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F322A2-5512-3649-A0DD-BB84EA2A4F5B}"/>
              </a:ext>
            </a:extLst>
          </p:cNvPr>
          <p:cNvSpPr txBox="1"/>
          <p:nvPr/>
        </p:nvSpPr>
        <p:spPr>
          <a:xfrm>
            <a:off x="3864609" y="2233196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Vừa mưa đã nắng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63C30-888C-014E-8E10-94BDFA89A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55"/>
          <a:stretch/>
        </p:blipFill>
        <p:spPr>
          <a:xfrm>
            <a:off x="175970" y="993626"/>
            <a:ext cx="3376035" cy="200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301F3-89F9-1D4A-9D0D-F40C0AF0F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7978" y="2993698"/>
            <a:ext cx="3294799" cy="19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1" grpId="0"/>
      <p:bldP spid="32" grpId="0"/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19" y="477515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ô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B35525-A6FD-5F43-8EBB-0C9E307F095B}"/>
              </a:ext>
            </a:extLst>
          </p:cNvPr>
          <p:cNvGrpSpPr/>
          <p:nvPr/>
        </p:nvGrpSpPr>
        <p:grpSpPr>
          <a:xfrm>
            <a:off x="534619" y="1298637"/>
            <a:ext cx="5095175" cy="3330142"/>
            <a:chOff x="534619" y="1298637"/>
            <a:chExt cx="5095175" cy="33301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98F79F-9788-9643-A763-1D2E4ACE1FA3}"/>
                </a:ext>
              </a:extLst>
            </p:cNvPr>
            <p:cNvSpPr txBox="1"/>
            <p:nvPr/>
          </p:nvSpPr>
          <p:spPr>
            <a:xfrm>
              <a:off x="534619" y="1298637"/>
              <a:ext cx="4817344" cy="3330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Ở miền Bắc, mùa nào trời lạnh </a:t>
              </a:r>
            </a:p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Ở miền Bắc, mùa đông trời lạnh </a:t>
              </a:r>
            </a:p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Ở miền Nam, nắng nhiều vào mùa nào </a:t>
              </a:r>
            </a:p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Ở miền Nam, nắng nhiều vào mùa khô </a:t>
              </a:r>
              <a:endParaRPr lang="en-VN" sz="1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Sau cơn mưa, cây cối như thế nào </a:t>
              </a:r>
              <a:endParaRPr lang="en-VN" sz="1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vi-VN" sz="1800" dirty="0">
                  <a:latin typeface="UTM Avo" panose="02040603050506020204" pitchFamily="18" charset="0"/>
                  <a:ea typeface="Calibri" panose="020F0502020204030204" pitchFamily="34" charset="0"/>
                </a:rPr>
                <a:t>- Sau cơn mưa, cây cối tốt tươi </a:t>
              </a:r>
              <a:endParaRPr lang="en-VN" sz="1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C2755C-4011-6C44-9356-AB53662F9591}"/>
                </a:ext>
              </a:extLst>
            </p:cNvPr>
            <p:cNvSpPr/>
            <p:nvPr/>
          </p:nvSpPr>
          <p:spPr>
            <a:xfrm>
              <a:off x="4230673" y="1479511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48C634-76BD-FB43-B2A5-C94C5381F5F0}"/>
                </a:ext>
              </a:extLst>
            </p:cNvPr>
            <p:cNvSpPr/>
            <p:nvPr/>
          </p:nvSpPr>
          <p:spPr>
            <a:xfrm>
              <a:off x="4384973" y="2031629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A2617B-686D-0D49-AD95-2E28912AA243}"/>
                </a:ext>
              </a:extLst>
            </p:cNvPr>
            <p:cNvSpPr/>
            <p:nvPr/>
          </p:nvSpPr>
          <p:spPr>
            <a:xfrm>
              <a:off x="5218508" y="2559582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74AD2E-BBC7-164E-BAC6-8E6691D85543}"/>
                </a:ext>
              </a:extLst>
            </p:cNvPr>
            <p:cNvSpPr/>
            <p:nvPr/>
          </p:nvSpPr>
          <p:spPr>
            <a:xfrm>
              <a:off x="5199654" y="3124297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FCEC07-9E24-9E47-848E-735EF626609B}"/>
                </a:ext>
              </a:extLst>
            </p:cNvPr>
            <p:cNvSpPr/>
            <p:nvPr/>
          </p:nvSpPr>
          <p:spPr>
            <a:xfrm>
              <a:off x="4692178" y="3644342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2042CB-4D78-E84A-A1B3-DE56C58BE84D}"/>
                </a:ext>
              </a:extLst>
            </p:cNvPr>
            <p:cNvSpPr/>
            <p:nvPr/>
          </p:nvSpPr>
          <p:spPr>
            <a:xfrm>
              <a:off x="4152046" y="4186463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en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948DBE-A391-C845-812E-1216A711CC75}"/>
              </a:ext>
            </a:extLst>
          </p:cNvPr>
          <p:cNvSpPr txBox="1"/>
          <p:nvPr/>
        </p:nvSpPr>
        <p:spPr>
          <a:xfrm>
            <a:off x="4277710" y="14461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82DCA7-DF97-8040-BC63-DE61AEECBCF6}"/>
              </a:ext>
            </a:extLst>
          </p:cNvPr>
          <p:cNvSpPr txBox="1"/>
          <p:nvPr/>
        </p:nvSpPr>
        <p:spPr>
          <a:xfrm>
            <a:off x="4434163" y="179659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AD285-8F7F-AA41-A03C-075020F50F81}"/>
              </a:ext>
            </a:extLst>
          </p:cNvPr>
          <p:cNvSpPr txBox="1"/>
          <p:nvPr/>
        </p:nvSpPr>
        <p:spPr>
          <a:xfrm>
            <a:off x="5236552" y="25316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BFFD19-6379-304C-B758-6CEEE2F76604}"/>
              </a:ext>
            </a:extLst>
          </p:cNvPr>
          <p:cNvSpPr txBox="1"/>
          <p:nvPr/>
        </p:nvSpPr>
        <p:spPr>
          <a:xfrm>
            <a:off x="5258193" y="292347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18E0C2-C57B-554C-B45B-9606BDAE2EAE}"/>
              </a:ext>
            </a:extLst>
          </p:cNvPr>
          <p:cNvSpPr txBox="1"/>
          <p:nvPr/>
        </p:nvSpPr>
        <p:spPr>
          <a:xfrm>
            <a:off x="4719727" y="35954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285DDF-2C08-A84F-B517-706DEECC16BA}"/>
              </a:ext>
            </a:extLst>
          </p:cNvPr>
          <p:cNvSpPr txBox="1"/>
          <p:nvPr/>
        </p:nvSpPr>
        <p:spPr>
          <a:xfrm>
            <a:off x="4200210" y="398244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  <p:bldP spid="4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201</Words>
  <Application>Microsoft Office PowerPoint</Application>
  <PresentationFormat>Custom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UTM Avo</vt:lpstr>
      <vt:lpstr>Montserrat</vt:lpstr>
      <vt:lpstr>Calibri</vt:lpstr>
      <vt:lpstr>Times New Roman</vt:lpstr>
      <vt:lpstr>UTM Cookies</vt:lpstr>
      <vt:lpstr>Kalam</vt:lpstr>
      <vt:lpstr>Arial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122</cp:revision>
  <dcterms:modified xsi:type="dcterms:W3CDTF">2026-01-14T10:09:21Z</dcterms:modified>
</cp:coreProperties>
</file>