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81" r:id="rId4"/>
    <p:sldMasterId id="2147483705" r:id="rId5"/>
  </p:sldMasterIdLst>
  <p:notesMasterIdLst>
    <p:notesMasterId r:id="rId18"/>
  </p:notesMasterIdLst>
  <p:sldIdLst>
    <p:sldId id="423" r:id="rId6"/>
    <p:sldId id="457" r:id="rId7"/>
    <p:sldId id="2007577068" r:id="rId8"/>
    <p:sldId id="2007577069" r:id="rId9"/>
    <p:sldId id="490" r:id="rId10"/>
    <p:sldId id="462" r:id="rId11"/>
    <p:sldId id="432" r:id="rId12"/>
    <p:sldId id="433" r:id="rId13"/>
    <p:sldId id="465" r:id="rId14"/>
    <p:sldId id="2007577070" r:id="rId15"/>
    <p:sldId id="436" r:id="rId16"/>
    <p:sldId id="3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8CD20-2385-4362-88FF-B52EA365C976}" type="datetimeFigureOut">
              <a:rPr lang="en-US" smtClean="0"/>
              <a:t>07/01/2026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9935D-2CF1-450C-B12F-FC2F6C384B3E}" type="slidenum">
              <a:rPr lang="en-US" smtClean="0"/>
              <a:t>‹#›</a:t>
            </a:fld>
            <a:endParaRPr lang="en-US"/>
          </a:p>
        </p:txBody>
      </p:sp>
    </p:spTree>
    <p:extLst>
      <p:ext uri="{BB962C8B-B14F-4D97-AF65-F5344CB8AC3E}">
        <p14:creationId xmlns:p14="http://schemas.microsoft.com/office/powerpoint/2010/main" val="383205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61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36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66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57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FFD4-C49B-4DE4-BDB2-D4736871B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4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DEDC8-F581-455B-85E1-5B2F4409E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1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277" tIns="43142" rIns="86277" bIns="43142" rtlCol="0" anchor="ctr"/>
          <a:lstStyle/>
          <a:p>
            <a:pPr algn="ctr" defTabSz="862758" fontAlgn="base">
              <a:spcBef>
                <a:spcPct val="0"/>
              </a:spcBef>
              <a:spcAft>
                <a:spcPct val="0"/>
              </a:spcAft>
            </a:pPr>
            <a:endParaRPr lang="zh-CN" altLang="en-US" sz="1700">
              <a:solidFill>
                <a:prstClr val="white"/>
              </a:solidFill>
            </a:endParaRPr>
          </a:p>
        </p:txBody>
      </p:sp>
    </p:spTree>
    <p:extLst>
      <p:ext uri="{BB962C8B-B14F-4D97-AF65-F5344CB8AC3E}">
        <p14:creationId xmlns:p14="http://schemas.microsoft.com/office/powerpoint/2010/main" val="3323509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07/01/2026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35287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07/01/2026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8169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76350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27824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230415633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7804706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489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713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6056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0186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1573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51785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18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07/01/2026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28408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07/01/2026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434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07/01/2026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3188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07/01/2026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8430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07/01/2026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90539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07/01/2026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6675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6481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32865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81177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7798002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31550237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86338787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429275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6814811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94155054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63089136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8114099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54530187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93818277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296714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fld id="{D0895825-7B37-42F5-9075-3BE9DC30402E}"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91017488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14134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07/01/2026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6229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07/01/2026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6679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07/01/2026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636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07/01/2026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7465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00" y="365793"/>
            <a:ext cx="10515225" cy="1324638"/>
          </a:xfrm>
          <a:prstGeom prst="rect">
            <a:avLst/>
          </a:prstGeom>
        </p:spPr>
        <p:txBody>
          <a:bodyPr vert="horz" lIns="86277" tIns="43142" rIns="86277" bIns="4314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00" y="1825901"/>
            <a:ext cx="10515225" cy="4351729"/>
          </a:xfrm>
          <a:prstGeom prst="rect">
            <a:avLst/>
          </a:prstGeom>
        </p:spPr>
        <p:txBody>
          <a:bodyPr vert="horz" lIns="86277" tIns="43142" rIns="86277" bIns="4314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32" y="6356775"/>
            <a:ext cx="2742448" cy="364276"/>
          </a:xfrm>
          <a:prstGeom prst="rect">
            <a:avLst/>
          </a:prstGeom>
        </p:spPr>
        <p:txBody>
          <a:bodyPr vert="horz" lIns="86277" tIns="43142" rIns="86277" bIns="43142" rtlCol="0" anchor="ctr"/>
          <a:lstStyle>
            <a:lvl1pPr algn="l">
              <a:defRPr sz="1000">
                <a:solidFill>
                  <a:schemeClr val="tx1">
                    <a:tint val="75000"/>
                  </a:schemeClr>
                </a:solidFill>
              </a:defRPr>
            </a:lvl1pPr>
          </a:lstStyle>
          <a:p>
            <a:pPr defTabSz="862758" fontAlgn="base">
              <a:spcBef>
                <a:spcPct val="0"/>
              </a:spcBef>
              <a:spcAft>
                <a:spcPct val="0"/>
              </a:spcAft>
            </a:pPr>
            <a:fld id="{43A93E93-166D-47F5-9EF1-ACEABE24AEEA}" type="datetimeFigureOut">
              <a:rPr lang="zh-CN" altLang="en-US" smtClean="0">
                <a:solidFill>
                  <a:prstClr val="black">
                    <a:tint val="75000"/>
                  </a:prstClr>
                </a:solidFill>
              </a:rPr>
              <a:pPr defTabSz="862758" fontAlgn="base">
                <a:spcBef>
                  <a:spcPct val="0"/>
                </a:spcBef>
                <a:spcAft>
                  <a:spcPct val="0"/>
                </a:spcAft>
              </a:pPr>
              <a:t>2026/1/7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23" y="6356775"/>
            <a:ext cx="4115176" cy="364276"/>
          </a:xfrm>
          <a:prstGeom prst="rect">
            <a:avLst/>
          </a:prstGeom>
        </p:spPr>
        <p:txBody>
          <a:bodyPr vert="horz" lIns="86277" tIns="43142" rIns="86277" bIns="43142" rtlCol="0" anchor="ctr"/>
          <a:lstStyle>
            <a:lvl1pPr algn="ctr">
              <a:defRPr sz="1000">
                <a:solidFill>
                  <a:schemeClr val="tx1">
                    <a:tint val="75000"/>
                  </a:schemeClr>
                </a:solidFill>
              </a:defRPr>
            </a:lvl1pPr>
          </a:lstStyle>
          <a:p>
            <a:pPr defTabSz="862758"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09" y="6356775"/>
            <a:ext cx="2742448" cy="364276"/>
          </a:xfrm>
          <a:prstGeom prst="rect">
            <a:avLst/>
          </a:prstGeom>
        </p:spPr>
        <p:txBody>
          <a:bodyPr vert="horz" lIns="86277" tIns="43142" rIns="86277" bIns="43142" rtlCol="0" anchor="ctr"/>
          <a:lstStyle>
            <a:lvl1pPr algn="r">
              <a:defRPr sz="1000">
                <a:solidFill>
                  <a:schemeClr val="tx1">
                    <a:tint val="75000"/>
                  </a:schemeClr>
                </a:solidFill>
              </a:defRPr>
            </a:lvl1pPr>
          </a:lstStyle>
          <a:p>
            <a:pPr defTabSz="862758" fontAlgn="base">
              <a:spcBef>
                <a:spcPct val="0"/>
              </a:spcBef>
              <a:spcAft>
                <a:spcPct val="0"/>
              </a:spcAft>
            </a:pPr>
            <a:fld id="{118D5ACA-62CA-46DB-AD6B-12EDD6D51A23}" type="slidenum">
              <a:rPr lang="zh-CN" altLang="en-US" smtClean="0">
                <a:solidFill>
                  <a:prstClr val="black">
                    <a:tint val="75000"/>
                  </a:prstClr>
                </a:solidFill>
              </a:rPr>
              <a:pPr defTabSz="862758"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0153229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862758"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5686" indent="-215686" algn="l" defTabSz="862758" rtl="0" eaLnBrk="1" latinLnBrk="0" hangingPunct="1">
        <a:lnSpc>
          <a:spcPct val="90000"/>
        </a:lnSpc>
        <a:spcBef>
          <a:spcPts val="947"/>
        </a:spcBef>
        <a:buFont typeface="Arial" panose="020B0604020202020204" pitchFamily="34" charset="0"/>
        <a:buChar char="•"/>
        <a:defRPr sz="2700" kern="1200">
          <a:solidFill>
            <a:schemeClr val="tx1"/>
          </a:solidFill>
          <a:latin typeface="+mn-lt"/>
          <a:ea typeface="+mn-ea"/>
          <a:cs typeface="+mn-cs"/>
        </a:defRPr>
      </a:lvl1pPr>
      <a:lvl2pPr marL="647072" indent="-215686" algn="l" defTabSz="862758" rtl="0" eaLnBrk="1" latinLnBrk="0" hangingPunct="1">
        <a:lnSpc>
          <a:spcPct val="90000"/>
        </a:lnSpc>
        <a:spcBef>
          <a:spcPts val="474"/>
        </a:spcBef>
        <a:buFont typeface="Arial" panose="020B0604020202020204" pitchFamily="34" charset="0"/>
        <a:buChar char="•"/>
        <a:defRPr sz="2300" kern="1200">
          <a:solidFill>
            <a:schemeClr val="tx1"/>
          </a:solidFill>
          <a:latin typeface="+mn-lt"/>
          <a:ea typeface="+mn-ea"/>
          <a:cs typeface="+mn-cs"/>
        </a:defRPr>
      </a:lvl2pPr>
      <a:lvl3pPr marL="1078444" indent="-215686" algn="l" defTabSz="862758" rtl="0" eaLnBrk="1" latinLnBrk="0" hangingPunct="1">
        <a:lnSpc>
          <a:spcPct val="90000"/>
        </a:lnSpc>
        <a:spcBef>
          <a:spcPts val="474"/>
        </a:spcBef>
        <a:buFont typeface="Arial" panose="020B0604020202020204" pitchFamily="34" charset="0"/>
        <a:buChar char="•"/>
        <a:defRPr sz="2000" kern="1200">
          <a:solidFill>
            <a:schemeClr val="tx1"/>
          </a:solidFill>
          <a:latin typeface="+mn-lt"/>
          <a:ea typeface="+mn-ea"/>
          <a:cs typeface="+mn-cs"/>
        </a:defRPr>
      </a:lvl3pPr>
      <a:lvl4pPr marL="1509830"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4pPr>
      <a:lvl5pPr marL="1941213"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5pPr>
      <a:lvl6pPr marL="2372587"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6pPr>
      <a:lvl7pPr marL="280396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7pPr>
      <a:lvl8pPr marL="323534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8pPr>
      <a:lvl9pPr marL="366672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62758" rtl="0" eaLnBrk="1" latinLnBrk="0" hangingPunct="1">
        <a:defRPr sz="1800" kern="1200">
          <a:solidFill>
            <a:schemeClr val="tx1"/>
          </a:solidFill>
          <a:latin typeface="+mn-lt"/>
          <a:ea typeface="+mn-ea"/>
          <a:cs typeface="+mn-cs"/>
        </a:defRPr>
      </a:lvl1pPr>
      <a:lvl2pPr marL="431380" algn="l" defTabSz="862758" rtl="0" eaLnBrk="1" latinLnBrk="0" hangingPunct="1">
        <a:defRPr sz="1800" kern="1200">
          <a:solidFill>
            <a:schemeClr val="tx1"/>
          </a:solidFill>
          <a:latin typeface="+mn-lt"/>
          <a:ea typeface="+mn-ea"/>
          <a:cs typeface="+mn-cs"/>
        </a:defRPr>
      </a:lvl2pPr>
      <a:lvl3pPr marL="862758" algn="l" defTabSz="862758" rtl="0" eaLnBrk="1" latinLnBrk="0" hangingPunct="1">
        <a:defRPr sz="1800" kern="1200">
          <a:solidFill>
            <a:schemeClr val="tx1"/>
          </a:solidFill>
          <a:latin typeface="+mn-lt"/>
          <a:ea typeface="+mn-ea"/>
          <a:cs typeface="+mn-cs"/>
        </a:defRPr>
      </a:lvl3pPr>
      <a:lvl4pPr marL="1294141" algn="l" defTabSz="862758" rtl="0" eaLnBrk="1" latinLnBrk="0" hangingPunct="1">
        <a:defRPr sz="1800" kern="1200">
          <a:solidFill>
            <a:schemeClr val="tx1"/>
          </a:solidFill>
          <a:latin typeface="+mn-lt"/>
          <a:ea typeface="+mn-ea"/>
          <a:cs typeface="+mn-cs"/>
        </a:defRPr>
      </a:lvl4pPr>
      <a:lvl5pPr marL="1725521" algn="l" defTabSz="862758" rtl="0" eaLnBrk="1" latinLnBrk="0" hangingPunct="1">
        <a:defRPr sz="1800" kern="1200">
          <a:solidFill>
            <a:schemeClr val="tx1"/>
          </a:solidFill>
          <a:latin typeface="+mn-lt"/>
          <a:ea typeface="+mn-ea"/>
          <a:cs typeface="+mn-cs"/>
        </a:defRPr>
      </a:lvl5pPr>
      <a:lvl6pPr marL="2156896" algn="l" defTabSz="862758" rtl="0" eaLnBrk="1" latinLnBrk="0" hangingPunct="1">
        <a:defRPr sz="1800" kern="1200">
          <a:solidFill>
            <a:schemeClr val="tx1"/>
          </a:solidFill>
          <a:latin typeface="+mn-lt"/>
          <a:ea typeface="+mn-ea"/>
          <a:cs typeface="+mn-cs"/>
        </a:defRPr>
      </a:lvl6pPr>
      <a:lvl7pPr marL="2588275" algn="l" defTabSz="862758" rtl="0" eaLnBrk="1" latinLnBrk="0" hangingPunct="1">
        <a:defRPr sz="1800" kern="1200">
          <a:solidFill>
            <a:schemeClr val="tx1"/>
          </a:solidFill>
          <a:latin typeface="+mn-lt"/>
          <a:ea typeface="+mn-ea"/>
          <a:cs typeface="+mn-cs"/>
        </a:defRPr>
      </a:lvl7pPr>
      <a:lvl8pPr marL="3019657" algn="l" defTabSz="862758" rtl="0" eaLnBrk="1" latinLnBrk="0" hangingPunct="1">
        <a:defRPr sz="1800" kern="1200">
          <a:solidFill>
            <a:schemeClr val="tx1"/>
          </a:solidFill>
          <a:latin typeface="+mn-lt"/>
          <a:ea typeface="+mn-ea"/>
          <a:cs typeface="+mn-cs"/>
        </a:defRPr>
      </a:lvl8pPr>
      <a:lvl9pPr marL="3451035" algn="l" defTabSz="862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07/01/2026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11055243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781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07/01/2026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183504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7857916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1.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3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4126769" y="900410"/>
            <a:ext cx="5043368"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Khởi</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động</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3834639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147CB0C5-DE23-40EF-B911-6D03047F4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0502" y="2547097"/>
            <a:ext cx="2835517" cy="3560740"/>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gia</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đình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kiến</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thường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sống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cùng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nhau</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thành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đàn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hought Bubble: Cloud 6">
            <a:extLst>
              <a:ext uri="{FF2B5EF4-FFF2-40B4-BE49-F238E27FC236}">
                <a16:creationId xmlns:a16="http://schemas.microsoft.com/office/drawing/2014/main" id="{1BCD41F5-C5C5-490F-8AEC-3A45C6DC98CA}"/>
              </a:ext>
            </a:extLst>
          </p:cNvPr>
          <p:cNvSpPr/>
          <p:nvPr/>
        </p:nvSpPr>
        <p:spPr>
          <a:xfrm>
            <a:off x="0" y="3706429"/>
            <a:ext cx="5122416" cy="1884749"/>
          </a:xfrm>
          <a:prstGeom prst="cloudCallout">
            <a:avLst>
              <a:gd name="adj1" fmla="val 60255"/>
              <a:gd name="adj2" fmla="val -2979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việc</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rất</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chăm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chỉ</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24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2" y="1308292"/>
            <a:ext cx="7924136"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301792" y="2829010"/>
            <a:ext cx="7495896" cy="1323439"/>
          </a:xfrm>
          <a:prstGeom prst="rect">
            <a:avLst/>
          </a:prstGeom>
          <a:noFill/>
        </p:spPr>
        <p:txBody>
          <a:bodyPr wrap="square" rtlCol="0">
            <a:spAutoFit/>
          </a:bodyPr>
          <a:lstStyle/>
          <a:p>
            <a:pPr lvl="0" algn="ctr" defTabSz="914377">
              <a:defRPr/>
            </a:pPr>
            <a:r>
              <a:rPr lang="vi-VN" sz="4000" b="1">
                <a:solidFill>
                  <a:srgbClr val="FFFF00"/>
                </a:solidFill>
                <a:effectLst>
                  <a:outerShdw blurRad="38100" dist="38100" dir="2700000" algn="tl">
                    <a:srgbClr val="000000">
                      <a:alpha val="43137"/>
                    </a:srgbClr>
                  </a:outerShdw>
                </a:effectLst>
                <a:latin typeface="Calibri" panose="020F0502020204030204"/>
                <a:cs typeface="iCiel Cucho" pitchFamily="50" charset="0"/>
              </a:rPr>
              <a:t>Về nhà em hãy mời bố mẹ nước hoặc một món ăn.</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40237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tranthao121004@gmail.com</a:t>
            </a:r>
          </a:p>
        </p:txBody>
      </p:sp>
      <p:sp>
        <p:nvSpPr>
          <p:cNvPr id="2" name="Content Placeholder 1"/>
          <p:cNvSpPr>
            <a:spLocks noGrp="1"/>
          </p:cNvSpPr>
          <p:nvPr>
            <p:ph sz="half" idx="1"/>
          </p:nvPr>
        </p:nvSpPr>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4194098" y="900410"/>
            <a:ext cx="490871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Khám</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phá</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698322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r>
              <a:rPr lang="en-US" sz="3600" dirty="0" err="1">
                <a:highlight>
                  <a:srgbClr val="FFFF00"/>
                </a:highlight>
                <a:latin typeface="Calibri" panose="020F0502020204030204" pitchFamily="34" charset="0"/>
                <a:cs typeface="Calibri" panose="020F0502020204030204" pitchFamily="34" charset="0"/>
              </a:rPr>
              <a:t>Một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số đức tính </a:t>
            </a:r>
            <a:r>
              <a:rPr lang="en-US" sz="3600" dirty="0" err="1">
                <a:highlight>
                  <a:srgbClr val="FFFF00"/>
                </a:highlight>
                <a:latin typeface="Calibri" panose="020F0502020204030204" pitchFamily="34" charset="0"/>
                <a:cs typeface="Calibri" panose="020F0502020204030204" pitchFamily="34" charset="0"/>
              </a:rPr>
              <a:t>tốt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của con người</a:t>
            </a:r>
            <a:endParaRPr lang="en-US" sz="3600" dirty="0">
              <a:highlight>
                <a:srgbClr val="FFFF00"/>
              </a:highligh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3" y="1171805"/>
            <a:ext cx="6290183"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Luôn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đúng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giờ</a:t>
            </a:r>
            <a:endParaRPr lang="en-US" sz="36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656" y="1171805"/>
            <a:ext cx="5715000" cy="4216940"/>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Thật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thà</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640713"/>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Một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số đức tính </a:t>
            </a: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tốt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của con người</a:t>
            </a: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677" y="1171805"/>
            <a:ext cx="6211774"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Giữ</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lời</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hứa</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38656" y="1171805"/>
            <a:ext cx="5715000" cy="4137041"/>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Khoan</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dung</a:t>
            </a:r>
          </a:p>
        </p:txBody>
      </p:sp>
    </p:spTree>
    <p:extLst>
      <p:ext uri="{BB962C8B-B14F-4D97-AF65-F5344CB8AC3E}">
        <p14:creationId xmlns:p14="http://schemas.microsoft.com/office/powerpoint/2010/main" val="3373884940"/>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18">
            <a:extLst>
              <a:ext uri="{FF2B5EF4-FFF2-40B4-BE49-F238E27FC236}">
                <a16:creationId xmlns:a16="http://schemas.microsoft.com/office/drawing/2014/main" id="{8E88F195-2DAC-4356-8EA9-D234B0AFE605}"/>
              </a:ext>
            </a:extLst>
          </p:cNvPr>
          <p:cNvPicPr>
            <a:picLocks noChangeAspect="1"/>
          </p:cNvPicPr>
          <p:nvPr/>
        </p:nvPicPr>
        <p:blipFill rotWithShape="1">
          <a:blip r:embed="rId3" cstate="screen"/>
          <a:srcRect/>
          <a:stretch>
            <a:fillRect/>
          </a:stretch>
        </p:blipFill>
        <p:spPr>
          <a:xfrm>
            <a:off x="863761" y="2796095"/>
            <a:ext cx="2263295" cy="3827929"/>
          </a:xfrm>
          <a:prstGeom prst="rect">
            <a:avLst/>
          </a:prstGeom>
        </p:spPr>
      </p:pic>
      <p:sp>
        <p:nvSpPr>
          <p:cNvPr id="3" name="Thought Bubble: Cloud 2">
            <a:extLst>
              <a:ext uri="{FF2B5EF4-FFF2-40B4-BE49-F238E27FC236}">
                <a16:creationId xmlns:a16="http://schemas.microsoft.com/office/drawing/2014/main" id="{CD0DA8FD-4489-42CD-A261-46FB8B78C81B}"/>
              </a:ext>
            </a:extLst>
          </p:cNvPr>
          <p:cNvSpPr/>
          <p:nvPr/>
        </p:nvSpPr>
        <p:spPr>
          <a:xfrm>
            <a:off x="2681057" y="233976"/>
            <a:ext cx="6826927" cy="3195024"/>
          </a:xfrm>
          <a:prstGeom prst="cloudCallout">
            <a:avLst>
              <a:gd name="adj1" fmla="val -61701"/>
              <a:gd name="adj2" fmla="val 3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white"/>
                </a:solidFill>
                <a:latin typeface="Calibri" panose="020F0502020204030204"/>
              </a:rPr>
              <a:t>Chia sẻ về những điều em học được từ người thân</a:t>
            </a:r>
          </a:p>
        </p:txBody>
      </p:sp>
    </p:spTree>
    <p:extLst>
      <p:ext uri="{BB962C8B-B14F-4D97-AF65-F5344CB8AC3E}">
        <p14:creationId xmlns:p14="http://schemas.microsoft.com/office/powerpoint/2010/main" val="38390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8DFD5A-F26A-4657-A87B-CFA2E142C91F}"/>
              </a:ext>
            </a:extLst>
          </p:cNvPr>
          <p:cNvSpPr/>
          <p:nvPr/>
        </p:nvSpPr>
        <p:spPr>
          <a:xfrm>
            <a:off x="1091953" y="152399"/>
            <a:ext cx="9423647" cy="912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prstClr val="white"/>
                </a:solidFill>
                <a:latin typeface="MinionPro-Regular"/>
              </a:rPr>
              <a:t>Chia sẻ về những điều em học được từ người thân</a:t>
            </a:r>
            <a:endParaRPr kumimoji="0" lang="en-US" sz="3500" b="0" i="0" u="none" strike="noStrike" kern="1200" cap="none" spc="0" normalizeH="0" baseline="0" noProof="0" dirty="0">
              <a:ln>
                <a:noFill/>
              </a:ln>
              <a:solidFill>
                <a:prstClr val="white"/>
              </a:solidFill>
              <a:effectLst/>
              <a:uLnTx/>
              <a:uFillTx/>
              <a:latin typeface="Calibri"/>
            </a:endParaRPr>
          </a:p>
        </p:txBody>
      </p:sp>
      <p:pic>
        <p:nvPicPr>
          <p:cNvPr id="5" name="图片 2" descr="2">
            <a:extLst>
              <a:ext uri="{FF2B5EF4-FFF2-40B4-BE49-F238E27FC236}">
                <a16:creationId xmlns:a16="http://schemas.microsoft.com/office/drawing/2014/main" id="{147CB0C5-DE23-40EF-B911-6D03047F427C}"/>
              </a:ext>
            </a:extLst>
          </p:cNvPr>
          <p:cNvPicPr>
            <a:picLocks noChangeAspect="1"/>
          </p:cNvPicPr>
          <p:nvPr/>
        </p:nvPicPr>
        <p:blipFill>
          <a:blip r:embed="rId3"/>
          <a:stretch>
            <a:fillRect/>
          </a:stretch>
        </p:blipFill>
        <p:spPr>
          <a:xfrm>
            <a:off x="4054092" y="2547097"/>
            <a:ext cx="3689350" cy="3127375"/>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bố</a:t>
            </a:r>
            <a:r>
              <a:rPr lang="en-US" sz="3200" dirty="0"/>
              <a:t> </a:t>
            </a:r>
            <a:r>
              <a:rPr lang="en-US" sz="3200" dirty="0" err="1"/>
              <a:t>vì</a:t>
            </a:r>
            <a:r>
              <a:rPr lang="en-US" sz="3200" dirty="0"/>
              <a:t> </a:t>
            </a:r>
            <a:r>
              <a:rPr lang="en-US" sz="3200" dirty="0" err="1"/>
              <a:t>bố</a:t>
            </a:r>
            <a:r>
              <a:rPr lang="en-US" sz="3200" dirty="0"/>
              <a:t> </a:t>
            </a:r>
            <a:r>
              <a:rPr lang="en-US" sz="3200" dirty="0" err="1"/>
              <a:t>giúp</a:t>
            </a:r>
            <a:r>
              <a:rPr lang="en-US" sz="3200" dirty="0"/>
              <a:t> </a:t>
            </a:r>
            <a:r>
              <a:rPr lang="en-US" sz="3200" dirty="0" err="1"/>
              <a:t>tớ</a:t>
            </a:r>
            <a:r>
              <a:rPr lang="en-US" sz="3200" dirty="0"/>
              <a:t> ham </a:t>
            </a:r>
            <a:r>
              <a:rPr lang="en-US" sz="3200" dirty="0" err="1"/>
              <a:t>thích</a:t>
            </a:r>
            <a:r>
              <a:rPr lang="en-US" sz="3200" dirty="0"/>
              <a:t> </a:t>
            </a:r>
            <a:r>
              <a:rPr lang="en-US" sz="3200" dirty="0" err="1"/>
              <a:t>đọc</a:t>
            </a:r>
            <a:r>
              <a:rPr lang="en-US" sz="3200" dirty="0"/>
              <a:t> </a:t>
            </a:r>
            <a:r>
              <a:rPr lang="en-US" sz="3200" dirty="0" err="1"/>
              <a:t>sách</a:t>
            </a:r>
            <a:endParaRPr lang="en-US" sz="3200" dirty="0"/>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mẹ</a:t>
            </a:r>
            <a:r>
              <a:rPr lang="en-US" sz="3200" dirty="0"/>
              <a:t> </a:t>
            </a:r>
            <a:r>
              <a:rPr lang="en-US" sz="3200" dirty="0" err="1"/>
              <a:t>vì</a:t>
            </a:r>
            <a:r>
              <a:rPr lang="en-US" sz="3200" dirty="0"/>
              <a:t> </a:t>
            </a:r>
            <a:r>
              <a:rPr lang="en-US" sz="3200" dirty="0" err="1"/>
              <a:t>mẹ</a:t>
            </a:r>
            <a:r>
              <a:rPr lang="en-US" sz="3200" dirty="0"/>
              <a:t> </a:t>
            </a:r>
            <a:r>
              <a:rPr lang="en-US" sz="3200" dirty="0" err="1"/>
              <a:t>luôn</a:t>
            </a:r>
            <a:r>
              <a:rPr lang="en-US" sz="3200" dirty="0"/>
              <a:t> </a:t>
            </a:r>
            <a:r>
              <a:rPr lang="en-US" sz="3200" dirty="0" err="1"/>
              <a:t>chăm</a:t>
            </a:r>
            <a:r>
              <a:rPr lang="en-US" sz="3200" dirty="0"/>
              <a:t> </a:t>
            </a:r>
            <a:r>
              <a:rPr lang="en-US" sz="3200" dirty="0" err="1"/>
              <a:t>sóc</a:t>
            </a:r>
            <a:r>
              <a:rPr lang="en-US" sz="3200" dirty="0"/>
              <a:t>, </a:t>
            </a:r>
            <a:r>
              <a:rPr lang="en-US" sz="3200" dirty="0" err="1"/>
              <a:t>yêu</a:t>
            </a:r>
            <a:r>
              <a:rPr lang="en-US" sz="3200" dirty="0"/>
              <a:t> </a:t>
            </a:r>
            <a:r>
              <a:rPr lang="en-US" sz="3200" dirty="0" err="1"/>
              <a:t>thương</a:t>
            </a:r>
            <a:r>
              <a:rPr lang="en-US" sz="3200" dirty="0"/>
              <a:t> </a:t>
            </a:r>
            <a:r>
              <a:rPr lang="en-US" sz="3200" dirty="0" err="1"/>
              <a:t>tớ</a:t>
            </a:r>
            <a:r>
              <a:rPr lang="en-US" sz="3200" dirty="0"/>
              <a:t>.</a:t>
            </a:r>
          </a:p>
        </p:txBody>
      </p:sp>
    </p:spTree>
    <p:extLst>
      <p:ext uri="{BB962C8B-B14F-4D97-AF65-F5344CB8AC3E}">
        <p14:creationId xmlns:p14="http://schemas.microsoft.com/office/powerpoint/2010/main" val="546119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959" y="1308292"/>
            <a:ext cx="8808709"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436737" y="1650113"/>
            <a:ext cx="7621331" cy="3046988"/>
          </a:xfrm>
          <a:prstGeom prst="rect">
            <a:avLst/>
          </a:prstGeom>
          <a:noFill/>
        </p:spPr>
        <p:txBody>
          <a:bodyPr wrap="square" rtlCol="0">
            <a:spAutoFit/>
          </a:bodyPr>
          <a:lstStyle/>
          <a:p>
            <a:pPr lvl="0" algn="ctr" defTabSz="914377">
              <a:defRPr/>
            </a:pPr>
            <a:r>
              <a:rPr lang="vi-VN" sz="4800" b="1" dirty="0">
                <a:solidFill>
                  <a:srgbClr val="FFFF00"/>
                </a:solidFill>
                <a:effectLst>
                  <a:outerShdw blurRad="38100" dist="38100" dir="2700000" algn="tl">
                    <a:srgbClr val="000000">
                      <a:alpha val="43137"/>
                    </a:srgbClr>
                  </a:outerShdw>
                </a:effectLst>
                <a:latin typeface="Calibri" panose="020F0502020204030204"/>
                <a:cs typeface="iCiel Cucho" pitchFamily="50" charset="0"/>
              </a:rPr>
              <a:t>Hoá ra, chúng ta đang được thừa hưởng rất nhiều tính cách tốt đẹp từ người thân trong gia đình.</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cs typeface="iCiel Cucho" pitchFamily="50" charset="0"/>
            </a:endParaRPr>
          </a:p>
        </p:txBody>
      </p:sp>
    </p:spTree>
    <p:extLst>
      <p:ext uri="{BB962C8B-B14F-4D97-AF65-F5344CB8AC3E}">
        <p14:creationId xmlns:p14="http://schemas.microsoft.com/office/powerpoint/2010/main" val="38787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3585398" y="338435"/>
            <a:ext cx="5859425" cy="280076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Mở</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rộng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và</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tổng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kết</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3865377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1010BF-3079-4606-9306-DC2C8237FC53}"/>
              </a:ext>
            </a:extLst>
          </p:cNvPr>
          <p:cNvSpPr txBox="1"/>
          <p:nvPr/>
        </p:nvSpPr>
        <p:spPr>
          <a:xfrm>
            <a:off x="827345" y="161202"/>
            <a:ext cx="9885784" cy="646331"/>
          </a:xfrm>
          <a:prstGeom prst="rect">
            <a:avLst/>
          </a:prstGeom>
          <a:noFill/>
        </p:spPr>
        <p:txBody>
          <a:bodyPr wrap="square" rtlCol="0">
            <a:spAutoFit/>
          </a:bodyPr>
          <a:lstStyle/>
          <a:p>
            <a:pPr lvl="0" algn="ctr">
              <a:defRPr/>
            </a:pPr>
            <a:r>
              <a:rPr lang="vi-VN" sz="3600" b="1" dirty="0">
                <a:solidFill>
                  <a:srgbClr val="D2232A"/>
                </a:solidFill>
                <a:latin typeface="Calibri"/>
              </a:rPr>
              <a:t>Trò chơi: Chúng ta là một gia đình.</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197B0B5E-B3B1-430F-B86F-84585797B382}"/>
              </a:ext>
            </a:extLst>
          </p:cNvPr>
          <p:cNvSpPr/>
          <p:nvPr/>
        </p:nvSpPr>
        <p:spPr>
          <a:xfrm>
            <a:off x="941033" y="1313895"/>
            <a:ext cx="10120543" cy="364872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600" b="1" u="sng" dirty="0" err="1">
                <a:latin typeface="Calibri" panose="020F0502020204030204" pitchFamily="34" charset="0"/>
                <a:cs typeface="Calibri" panose="020F0502020204030204" pitchFamily="34" charset="0"/>
              </a:rPr>
              <a:t>Luật</a:t>
            </a:r>
            <a:r>
              <a:rPr lang="en-US" sz="3600" b="1" u="sng" dirty="0">
                <a:latin typeface="Calibri" panose="020F0502020204030204" pitchFamily="34" charset="0"/>
                <a:cs typeface="Calibri" panose="020F0502020204030204" pitchFamily="34" charset="0"/>
              </a:rPr>
              <a:t> </a:t>
            </a:r>
            <a:r>
              <a:rPr lang="en-US" sz="3600" b="1" u="sng" dirty="0" err="1">
                <a:latin typeface="Calibri" panose="020F0502020204030204" pitchFamily="34" charset="0"/>
                <a:cs typeface="Calibri" panose="020F0502020204030204" pitchFamily="34" charset="0"/>
              </a:rPr>
              <a:t>chơi</a:t>
            </a:r>
            <a:r>
              <a:rPr lang="en-US" sz="3600" b="1" u="sng"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Mỗi nhóm chọn biểu tượng là một con thú trong rừng xanh. Tìm những đặc điểm của loài vật đó để giới thiệu về mình. Lần lượt từng tổ lên giới thiệu gia đình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mình</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0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theme/theme1.xml><?xml version="1.0" encoding="utf-8"?>
<a:theme xmlns:a="http://schemas.openxmlformats.org/drawingml/2006/main" name="9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312</Words>
  <Application>Microsoft Office PowerPoint</Application>
  <PresentationFormat>Widescreen</PresentationFormat>
  <Paragraphs>39</Paragraphs>
  <Slides>12</Slides>
  <Notes>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等线</vt:lpstr>
      <vt:lpstr>等线 Light</vt:lpstr>
      <vt:lpstr>Arial</vt:lpstr>
      <vt:lpstr>Averta Std CY Bold</vt:lpstr>
      <vt:lpstr>Calibri</vt:lpstr>
      <vt:lpstr>Calibri Light</vt:lpstr>
      <vt:lpstr>MinionPro-Regular</vt:lpstr>
      <vt:lpstr>Quicksand Medium</vt:lpstr>
      <vt:lpstr>9_www.33ppt.com</vt:lpstr>
      <vt:lpstr>1_Office Theme</vt:lpstr>
      <vt:lpstr>Hoạt động</vt:lpstr>
      <vt:lpstr>3_Office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Minh Đức</cp:lastModifiedBy>
  <cp:revision>8</cp:revision>
  <dcterms:created xsi:type="dcterms:W3CDTF">2021-06-23T04:31:59Z</dcterms:created>
  <dcterms:modified xsi:type="dcterms:W3CDTF">2026-01-07T15:46:03Z</dcterms:modified>
</cp:coreProperties>
</file>