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8" r:id="rId2"/>
    <p:sldId id="260" r:id="rId3"/>
    <p:sldId id="289" r:id="rId4"/>
    <p:sldId id="279" r:id="rId5"/>
    <p:sldId id="280" r:id="rId6"/>
    <p:sldId id="278" r:id="rId7"/>
    <p:sldId id="312" r:id="rId8"/>
    <p:sldId id="285" r:id="rId9"/>
    <p:sldId id="303" r:id="rId10"/>
    <p:sldId id="313" r:id="rId11"/>
    <p:sldId id="305" r:id="rId12"/>
    <p:sldId id="306" r:id="rId13"/>
    <p:sldId id="314" r:id="rId14"/>
    <p:sldId id="316" r:id="rId15"/>
    <p:sldId id="308" r:id="rId16"/>
    <p:sldId id="309" r:id="rId17"/>
    <p:sldId id="294" r:id="rId18"/>
    <p:sldId id="270" r:id="rId19"/>
    <p:sldId id="310" r:id="rId20"/>
    <p:sldId id="284" r:id="rId21"/>
    <p:sldId id="262" r:id="rId22"/>
    <p:sldId id="264" r:id="rId23"/>
    <p:sldId id="265" r:id="rId24"/>
    <p:sldId id="272" r:id="rId25"/>
    <p:sldId id="274" r:id="rId26"/>
    <p:sldId id="276" r:id="rId27"/>
    <p:sldId id="268" r:id="rId28"/>
    <p:sldId id="315" r:id="rId29"/>
    <p:sldId id="311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6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B72BE-F656-4603-B480-7372B3666441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8EEC-B46D-47A3-B248-7183525817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59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0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B793-9F7A-4495-A7E0-30AB342640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B793-9F7A-4495-A7E0-30AB342640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B793-9F7A-4495-A7E0-30AB342640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50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18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888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00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49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396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377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19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3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848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66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978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248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61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42F60-EBD3-4F89-BB30-E44F02D90892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471C9-C92F-4A6D-AAB7-1A3ABCC66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25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image" Target="../media/image7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izizz.com/admin/quiz/65c1504f8fc3f59a2e1b8388/startV4?fromBrowserLoad=true" TargetMode="Externa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2.gif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2.gif"/><Relationship Id="rId5" Type="http://schemas.openxmlformats.org/officeDocument/2006/relationships/image" Target="../media/image13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2.gif"/><Relationship Id="rId5" Type="http://schemas.openxmlformats.org/officeDocument/2006/relationships/image" Target="../media/image13.pn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9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44786"/>
              </p:ext>
            </p:extLst>
          </p:nvPr>
        </p:nvGraphicFramePr>
        <p:xfrm>
          <a:off x="816863" y="816864"/>
          <a:ext cx="1080211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704"/>
                <a:gridCol w="3600704"/>
                <a:gridCol w="3600704"/>
              </a:tblGrid>
              <a:tr h="273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HỒ QUÝ LY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LÊ THÁNH TÔNG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MINH MẠNG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Ban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hành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tiền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giấy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Lập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Bộ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luật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Hồng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Đức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Thành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lập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Nội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các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Đổi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quốc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hiệu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Đại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Ngu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Cải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cách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hành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chia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nước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thành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13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đạo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Đặt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lại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đơn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vị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hành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tỉnh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( 30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tỉnh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1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phủ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Thừa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Thiên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Hạn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điền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–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hạn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nô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Tăng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cường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cử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Nho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học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Cải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tổ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Lục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bộ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Lập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cơ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quan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Đô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sát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viện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Đổi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mới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khoa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cử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mở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rộng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tuyển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chọn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nhân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tài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10.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Tổ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chức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lại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quân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theo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chế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ngụ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ư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nông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64608" y="263320"/>
            <a:ext cx="357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THÔNG TIN PHẢN HỒI</a:t>
            </a:r>
            <a:endParaRPr lang="en-US" sz="2400" b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50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38539" y="12844"/>
            <a:ext cx="11509512" cy="461665"/>
          </a:xfrm>
          <a:prstGeom prst="rect">
            <a:avLst/>
          </a:prstGeom>
          <a:solidFill>
            <a:srgbClr val="FF4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HOẠT ĐỘNG TRANH LUẬN: </a:t>
            </a:r>
            <a:r>
              <a:rPr lang="en-US" sz="2400" dirty="0"/>
              <a:t>“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Triều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đình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nhà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Hồ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Quyết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định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tiền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giấy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năm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1396”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725424" y="705505"/>
            <a:ext cx="10694637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TÌNH </a:t>
            </a:r>
            <a:r>
              <a:rPr 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HUỐNG GIẢ ĐỊNH </a:t>
            </a:r>
            <a:endParaRPr lang="en-US" sz="2400" b="1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en-US" sz="24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Năm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1396,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triều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đình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quyết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định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phát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hành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tiền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giấy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bãi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bỏ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dần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tiền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kim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loại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.</a:t>
            </a:r>
            <a:br>
              <a:rPr lang="en-US" sz="2400" dirty="0">
                <a:latin typeface="Times New Roman" charset="0"/>
                <a:ea typeface="Calibri" charset="0"/>
                <a:cs typeface="Times New Roman" charset="0"/>
              </a:rPr>
            </a:b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Triều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đình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cho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rằng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đây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là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biện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pháp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tiến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bộ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nhằm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tăng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cường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quản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lý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tài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chính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quốc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gia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tiết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kiệm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chi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phí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đúc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tiền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và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củng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cố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quyền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lực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trung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ương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.</a:t>
            </a:r>
            <a:br>
              <a:rPr lang="en-US" sz="2400" dirty="0">
                <a:latin typeface="Times New Roman" charset="0"/>
                <a:ea typeface="Calibri" charset="0"/>
                <a:cs typeface="Times New Roman" charset="0"/>
              </a:rPr>
            </a:b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Tuy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nhiên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nhiều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thương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nhân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và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người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dân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lo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ngại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tiền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giấy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dễ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mất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giá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khó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trao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đổi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gây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bất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ổn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thị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trường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.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424" y="3403366"/>
            <a:ext cx="10694637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Vấn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đề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đưa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tranh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luận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Có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nên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áp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dụng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tiền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giấy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trên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toàn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quốc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ngay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lập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tức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hay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không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?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Vì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sao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?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424" y="4306490"/>
            <a:ext cx="7176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CÁCH THỨC: GV CHIA LỚP LÀM 2 PHE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Phe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Ủng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hộ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Quan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cải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trung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ương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Phe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Phản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đối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Thương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dân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thường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0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Phe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ủng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hộ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trình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bày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phút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Phe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phản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đối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trình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bày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phút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+ Hai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bên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phản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biện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qua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23783"/>
              </p:ext>
            </p:extLst>
          </p:nvPr>
        </p:nvGraphicFramePr>
        <p:xfrm>
          <a:off x="785631" y="337931"/>
          <a:ext cx="10922664" cy="2034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332"/>
                <a:gridCol w="5461332"/>
              </a:tblGrid>
              <a:tr h="4795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PHE ỦNG HỘ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PHE PHẢN ĐỐI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Tiền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giấy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tiện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lợi</a:t>
                      </a:r>
                      <a:endParaRPr lang="en-US" sz="2400" kern="12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lvl="0"/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Nhà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nước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kiểm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soát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tài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chính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tốt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hơn</a:t>
                      </a:r>
                      <a:endParaRPr lang="en-US" sz="2400" kern="12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lvl="0"/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Thể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hiện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tư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duy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đổi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mới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tiến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bộ</a:t>
                      </a:r>
                      <a:endParaRPr lang="en-US" sz="2400" kern="12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Dân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chưa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quen</a:t>
                      </a:r>
                      <a:endParaRPr lang="en-US" sz="2400" kern="12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lvl="0"/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Không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có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niềm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tin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vào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trị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tiền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giấy</a:t>
                      </a:r>
                      <a:endParaRPr lang="en-US" sz="2400" kern="12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lvl="0"/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Thay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đổi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quá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đột</a:t>
                      </a:r>
                      <a:r>
                        <a:rPr lang="en-US" sz="2400" kern="12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ngột</a:t>
                      </a:r>
                      <a:endParaRPr lang="en-US" sz="2400" kern="12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72866" y="2371948"/>
            <a:ext cx="807238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1.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Tiền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giấy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có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phải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là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chính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sách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tiến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bộ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không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?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2.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Vì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sao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một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cải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cách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tiến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bộ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lại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thất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bại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trong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thực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tế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?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3.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Yếu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tố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nào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quyết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định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sự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thành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công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của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cải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cách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?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617" y="3572277"/>
            <a:ext cx="1137036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Tiền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giấy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là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tư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duy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cải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cách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táo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bạo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.</a:t>
            </a:r>
            <a:br>
              <a:rPr lang="en-US" sz="2400" dirty="0">
                <a:latin typeface="Times New Roman" charset="0"/>
                <a:ea typeface="Calibri" charset="0"/>
                <a:cs typeface="Times New Roman" charset="0"/>
              </a:rPr>
            </a:b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Nhưng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cải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cách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: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Thiếu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sự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chuẩn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bị</a:t>
            </a:r>
            <a:endParaRPr lang="en-US" sz="2400" dirty="0" smtClean="0">
              <a:latin typeface="Calibri" charset="0"/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Thiếu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sự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đồng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thuận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xã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hội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Thực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hiện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quá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gấp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gáp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MS Mincho" charset="-128"/>
                <a:ea typeface="Calibri" charset="0"/>
                <a:cs typeface="MS Mincho" charset="-128"/>
              </a:rPr>
              <a:t>➡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Calibri" charset="0"/>
                <a:cs typeface="Times New Roman" charset="0"/>
              </a:rPr>
              <a:t>Bài</a:t>
            </a:r>
            <a:r>
              <a:rPr lang="en-US" sz="240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Calibri" charset="0"/>
                <a:cs typeface="Times New Roman" charset="0"/>
              </a:rPr>
              <a:t>học</a:t>
            </a:r>
            <a:r>
              <a:rPr lang="en-US" sz="2400" dirty="0" smtClean="0">
                <a:latin typeface="Times New Roman" charset="0"/>
                <a:ea typeface="Calibri" charset="0"/>
                <a:cs typeface="Times New Roman" charset="0"/>
              </a:rPr>
              <a:t>: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Cải</a:t>
            </a:r>
            <a:r>
              <a:rPr lang="en-US" sz="2400" i="1" dirty="0" smtClean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cách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muốn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thành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phù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hợp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thực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tiễn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nhân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dân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ủng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hộ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.</a:t>
            </a:r>
            <a:endParaRPr lang="en-US" sz="2400" i="1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8" y="0"/>
            <a:ext cx="7219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82395"/>
              </p:ext>
            </p:extLst>
          </p:nvPr>
        </p:nvGraphicFramePr>
        <p:xfrm>
          <a:off x="426720" y="938784"/>
          <a:ext cx="11436096" cy="5718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9488"/>
                <a:gridCol w="3316224"/>
                <a:gridCol w="3261360"/>
                <a:gridCol w="2859024"/>
              </a:tblGrid>
              <a:tr h="506306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</a:t>
                      </a:r>
                      <a:endParaRPr lang="en-US" sz="2400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Hồ</a:t>
                      </a:r>
                      <a:r>
                        <a:rPr lang="en-US" sz="2400" b="1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Quý</a:t>
                      </a:r>
                      <a:r>
                        <a:rPr lang="en-US" sz="2400" b="1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Ly</a:t>
                      </a:r>
                      <a:endParaRPr lang="en-US" sz="2400" b="1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Lê</a:t>
                      </a:r>
                      <a:r>
                        <a:rPr lang="en-US" sz="2400" b="1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Thánh</a:t>
                      </a:r>
                      <a:r>
                        <a:rPr lang="en-US" sz="2400" b="1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Tông</a:t>
                      </a:r>
                      <a:endParaRPr lang="en-US" sz="2400" b="1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Minh </a:t>
                      </a:r>
                      <a:r>
                        <a:rPr lang="en-US" sz="2400" b="1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Mạng</a:t>
                      </a:r>
                      <a:endParaRPr lang="en-US" sz="2400" b="1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Mức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toàn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diện</a:t>
                      </a:r>
                      <a:endParaRPr lang="en-US" sz="2400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Mạnh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nhưng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chưa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đồng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bộ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Toàn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diện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hoàn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chỉnh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Toàn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diện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nhất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về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tổ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chức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bộ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máy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Củng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cố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quân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chủ</a:t>
                      </a:r>
                      <a:endParaRPr lang="en-US" sz="2400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Chưa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đạt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triều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đại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ngắn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Hiệu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quả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nhất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ổn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định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lâu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dài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cố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trung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ương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rất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mạnh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Thành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công</a:t>
                      </a:r>
                      <a:endParaRPr lang="en-US" sz="2400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Tư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duy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đổi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mới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táo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bạo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nước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đạt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đỉnh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cao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Hồng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Đức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Bộ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máy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hành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chính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quy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Hạn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chế</a:t>
                      </a:r>
                      <a:endParaRPr lang="en-US" sz="2400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dân</a:t>
                      </a:r>
                      <a:r>
                        <a:rPr lang="en-US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dirty="0" err="1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gấp</a:t>
                      </a:r>
                      <a:r>
                        <a:rPr lang="en-US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gáp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Độc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tôn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Nho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Tập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quyền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cao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hạn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chế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hoạt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địa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phương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Đánh</a:t>
                      </a:r>
                      <a:r>
                        <a:rPr lang="en-US" sz="2400" dirty="0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432FF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giá</a:t>
                      </a:r>
                      <a:endParaRPr lang="en-US" sz="2400" dirty="0">
                        <a:solidFill>
                          <a:srgbClr val="0432FF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Tiến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bộ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nhưng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thất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bại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do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thiếu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điều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kiện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và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lòng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dân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Thành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công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nhất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trong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củng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cố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nhà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nước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quân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chủ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Cải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cách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có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tính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tổ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chức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cao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nhất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nhưng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mang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tính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tập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quyền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mạnh</a:t>
                      </a:r>
                      <a:r>
                        <a:rPr lang="en-US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9787" y="207264"/>
            <a:ext cx="1206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BẢNG SO SÁNH MỨC ĐỘ VÀ HIỂU QUẢ CỦA CUỘC CẢI CÁCH TRƯỚC NĂM 1858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95" y="145956"/>
            <a:ext cx="5817705" cy="61863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Apple Color Emoji" charset="0"/>
                <a:ea typeface="Apple Color Emoji" charset="0"/>
                <a:cs typeface="Apple Color Emoji" charset="0"/>
              </a:rPr>
              <a:t>🎵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BÀI HÁT: </a:t>
            </a:r>
            <a:r>
              <a:rPr lang="en-US" b="1" i="1" dirty="0">
                <a:latin typeface="Calibri" charset="0"/>
                <a:ea typeface="Calibri" charset="0"/>
                <a:cs typeface="Times New Roman" charset="0"/>
              </a:rPr>
              <a:t>“DẤU ẤN CẢI CÁCH”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(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Phong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cách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: Pop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sử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 ca –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hào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hùng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, tempo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vừa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phải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 90–100 BPM)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pple Color Emoji" charset="0"/>
                <a:ea typeface="Apple Color Emoji" charset="0"/>
                <a:cs typeface="Apple Color Emoji" charset="0"/>
              </a:rPr>
              <a:t>🎶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Verse 1 – </a:t>
            </a:r>
            <a:r>
              <a:rPr lang="en-US" b="1" dirty="0" err="1">
                <a:latin typeface="Calibri" charset="0"/>
                <a:ea typeface="Calibri" charset="0"/>
                <a:cs typeface="Times New Roman" charset="0"/>
              </a:rPr>
              <a:t>Hồ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Times New Roman" charset="0"/>
              </a:rPr>
              <a:t>Quý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Ly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Cuối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thời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Trần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đất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nước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chênh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Hồ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Quý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Ly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cải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cách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dựng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nền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Tiền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giấy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lưu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thay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tiền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cũ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Chỉnh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đốn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quan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trường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phép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nước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nghiêm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Đổi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mới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giáo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dục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bằng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chữ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Nôm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Quân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đội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chỉnh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trang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giữ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non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Dẫu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nhiều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tranh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luận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còn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dang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dở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Vẫn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mở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đầu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cho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bước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chuyển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dòng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Apple Color Emoji" charset="0"/>
                <a:ea typeface="Apple Color Emoji" charset="0"/>
                <a:cs typeface="Apple Color Emoji" charset="0"/>
              </a:rPr>
              <a:t>🎶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Pre-Chorus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Lịch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sử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xoay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vòng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qua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biến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động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Những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tư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duy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mới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giữa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đêm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Apple Color Emoji" charset="0"/>
                <a:ea typeface="Apple Color Emoji" charset="0"/>
                <a:cs typeface="Apple Color Emoji" charset="0"/>
              </a:rPr>
              <a:t>🎶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Chorus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Cải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cách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vang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lên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giữa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nước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non,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Việt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Nam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vững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bước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mãi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trường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tồn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Lê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Thánh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–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luật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Hồng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Đức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Minh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xây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nền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vững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giang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sơn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Ba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triều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đại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–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lần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đổi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mới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Khắc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tên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mình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trong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sử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vàng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son.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532" y="7457"/>
            <a:ext cx="5168216" cy="6463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Apple Color Emoji" charset="0"/>
                <a:ea typeface="Apple Color Emoji" charset="0"/>
                <a:cs typeface="Apple Color Emoji" charset="0"/>
              </a:rPr>
              <a:t>🎶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Verse 2 – </a:t>
            </a:r>
            <a:r>
              <a:rPr lang="en-US" b="1" dirty="0" err="1">
                <a:latin typeface="Calibri" charset="0"/>
                <a:ea typeface="Calibri" charset="0"/>
                <a:cs typeface="Times New Roman" charset="0"/>
              </a:rPr>
              <a:t>Lê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Times New Roman" charset="0"/>
              </a:rPr>
              <a:t>Thánh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Times New Roman" charset="0"/>
              </a:rPr>
              <a:t>Tông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Thời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Hồng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Đức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rạng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ngời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Đại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Việt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Bộ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máy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trung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ương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vững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kỷ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cương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Chia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lại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đơn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vị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hành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chính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rõ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Luật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pháp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nhân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văn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giữ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phép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thường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Trọng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dụng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hiền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tài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chăm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khoa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cử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Mở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rộng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bờ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cõi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tới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phương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Nam.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Một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thời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thịnh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trị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ghi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son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sử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Văn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hiến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bền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lâu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mãi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huy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hoàng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Apple Color Emoji" charset="0"/>
                <a:ea typeface="Apple Color Emoji" charset="0"/>
                <a:cs typeface="Apple Color Emoji" charset="0"/>
              </a:rPr>
              <a:t>🎶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Bridge – Minh </a:t>
            </a:r>
            <a:r>
              <a:rPr lang="en-US" b="1" dirty="0" err="1">
                <a:latin typeface="Calibri" charset="0"/>
                <a:ea typeface="Calibri" charset="0"/>
                <a:cs typeface="Times New Roman" charset="0"/>
              </a:rPr>
              <a:t>Mạng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Đến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thời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Minh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chỉnh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sơn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hà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Bỏ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trấn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lập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tỉnh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khắp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gần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xa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Tập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quyền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mạnh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mẽ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xây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quy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củ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Luật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lệ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nghiêm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minh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giữ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quốc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Cải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tổ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hành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chính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thêm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hoàn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chỉnh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Đất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nước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vào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khuôn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phép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thống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nhất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Apple Color Emoji" charset="0"/>
                <a:ea typeface="Apple Color Emoji" charset="0"/>
                <a:cs typeface="Apple Color Emoji" charset="0"/>
              </a:rPr>
              <a:t>🎶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Final Chorus (</a:t>
            </a:r>
            <a:r>
              <a:rPr lang="en-US" b="1" dirty="0" err="1">
                <a:latin typeface="Calibri" charset="0"/>
                <a:ea typeface="Calibri" charset="0"/>
                <a:cs typeface="Times New Roman" charset="0"/>
              </a:rPr>
              <a:t>cao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Times New Roman" charset="0"/>
              </a:rPr>
              <a:t>trào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)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Cải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cách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–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khát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vọng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của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cha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Giữ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nước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–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dựng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xây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giữa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bão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giông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Hồ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Quý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Ly,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Lê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Thánh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Minh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Ba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dấu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son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rực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sáng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non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Từ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quá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khứ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soi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đường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hiện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tại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Việt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Nam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tiến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bước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mãi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không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ngừng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!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104" y="6420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Untitled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4783" y="61989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328C21B6-90FD-4C39-BF3E-95BB12E9DBF3}"/>
              </a:ext>
            </a:extLst>
          </p:cNvPr>
          <p:cNvSpPr/>
          <p:nvPr/>
        </p:nvSpPr>
        <p:spPr>
          <a:xfrm>
            <a:off x="3321582" y="653670"/>
            <a:ext cx="2774527" cy="2774527"/>
          </a:xfrm>
          <a:custGeom>
            <a:avLst/>
            <a:gdLst>
              <a:gd name="connsiteX0" fmla="*/ 2774527 w 2774527"/>
              <a:gd name="connsiteY0" fmla="*/ 0 h 2774527"/>
              <a:gd name="connsiteX1" fmla="*/ 2774527 w 2774527"/>
              <a:gd name="connsiteY1" fmla="*/ 2774527 h 2774527"/>
              <a:gd name="connsiteX2" fmla="*/ 0 w 2774527"/>
              <a:gd name="connsiteY2" fmla="*/ 2774527 h 2774527"/>
              <a:gd name="connsiteX3" fmla="*/ 1616 w 2774527"/>
              <a:gd name="connsiteY3" fmla="*/ 2710655 h 2774527"/>
              <a:gd name="connsiteX4" fmla="*/ 2710655 w 2774527"/>
              <a:gd name="connsiteY4" fmla="*/ 1615 h 27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527" h="2774527">
                <a:moveTo>
                  <a:pt x="2774527" y="0"/>
                </a:moveTo>
                <a:lnTo>
                  <a:pt x="2774527" y="2774527"/>
                </a:lnTo>
                <a:lnTo>
                  <a:pt x="0" y="2774527"/>
                </a:lnTo>
                <a:lnTo>
                  <a:pt x="1616" y="2710655"/>
                </a:lnTo>
                <a:cubicBezTo>
                  <a:pt x="75743" y="1248299"/>
                  <a:pt x="1248299" y="75743"/>
                  <a:pt x="2710655" y="1615"/>
                </a:cubicBezTo>
                <a:close/>
              </a:path>
            </a:pathLst>
          </a:custGeom>
          <a:solidFill>
            <a:srgbClr val="C8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DA39AA37-4A54-4B2E-B2B1-B318BAFDCDBE}"/>
              </a:ext>
            </a:extLst>
          </p:cNvPr>
          <p:cNvSpPr/>
          <p:nvPr/>
        </p:nvSpPr>
        <p:spPr>
          <a:xfrm>
            <a:off x="6146620" y="643746"/>
            <a:ext cx="2774529" cy="2774527"/>
          </a:xfrm>
          <a:custGeom>
            <a:avLst/>
            <a:gdLst>
              <a:gd name="connsiteX0" fmla="*/ 0 w 2774529"/>
              <a:gd name="connsiteY0" fmla="*/ 0 h 2774527"/>
              <a:gd name="connsiteX1" fmla="*/ 63874 w 2774529"/>
              <a:gd name="connsiteY1" fmla="*/ 1615 h 2774527"/>
              <a:gd name="connsiteX2" fmla="*/ 2772914 w 2774529"/>
              <a:gd name="connsiteY2" fmla="*/ 2710655 h 2774527"/>
              <a:gd name="connsiteX3" fmla="*/ 2774529 w 2774529"/>
              <a:gd name="connsiteY3" fmla="*/ 2774527 h 2774527"/>
              <a:gd name="connsiteX4" fmla="*/ 0 w 2774529"/>
              <a:gd name="connsiteY4" fmla="*/ 2774527 h 27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529" h="2774527">
                <a:moveTo>
                  <a:pt x="0" y="0"/>
                </a:moveTo>
                <a:lnTo>
                  <a:pt x="63874" y="1615"/>
                </a:lnTo>
                <a:cubicBezTo>
                  <a:pt x="1526231" y="75743"/>
                  <a:pt x="2698787" y="1248299"/>
                  <a:pt x="2772914" y="2710655"/>
                </a:cubicBezTo>
                <a:lnTo>
                  <a:pt x="2774529" y="2774527"/>
                </a:lnTo>
                <a:lnTo>
                  <a:pt x="0" y="277452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phù</a:t>
            </a:r>
            <a:r>
              <a:rPr lang="en-US" sz="2400" dirty="0" smtClean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.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DAB5EF7B-36B2-4E01-9BC3-8FE4934B8770}"/>
              </a:ext>
            </a:extLst>
          </p:cNvPr>
          <p:cNvSpPr/>
          <p:nvPr/>
        </p:nvSpPr>
        <p:spPr>
          <a:xfrm>
            <a:off x="3321581" y="3390077"/>
            <a:ext cx="2885457" cy="2829725"/>
          </a:xfrm>
          <a:custGeom>
            <a:avLst/>
            <a:gdLst>
              <a:gd name="connsiteX0" fmla="*/ 0 w 2774527"/>
              <a:gd name="connsiteY0" fmla="*/ 0 h 2774528"/>
              <a:gd name="connsiteX1" fmla="*/ 2774527 w 2774527"/>
              <a:gd name="connsiteY1" fmla="*/ 0 h 2774528"/>
              <a:gd name="connsiteX2" fmla="*/ 2774527 w 2774527"/>
              <a:gd name="connsiteY2" fmla="*/ 2774528 h 2774528"/>
              <a:gd name="connsiteX3" fmla="*/ 2710655 w 2774527"/>
              <a:gd name="connsiteY3" fmla="*/ 2772913 h 2774528"/>
              <a:gd name="connsiteX4" fmla="*/ 1616 w 2774527"/>
              <a:gd name="connsiteY4" fmla="*/ 63873 h 277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527" h="2774528">
                <a:moveTo>
                  <a:pt x="0" y="0"/>
                </a:moveTo>
                <a:lnTo>
                  <a:pt x="2774527" y="0"/>
                </a:lnTo>
                <a:lnTo>
                  <a:pt x="2774527" y="2774528"/>
                </a:lnTo>
                <a:lnTo>
                  <a:pt x="2710655" y="2772913"/>
                </a:lnTo>
                <a:cubicBezTo>
                  <a:pt x="1248299" y="2698786"/>
                  <a:pt x="75743" y="1526230"/>
                  <a:pt x="1616" y="63873"/>
                </a:cubicBezTo>
                <a:close/>
              </a:path>
            </a:pathLst>
          </a:custGeom>
          <a:solidFill>
            <a:srgbClr val="7D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B98D9D67-8BCE-4DBE-A79C-8953B7AC152D}"/>
              </a:ext>
            </a:extLst>
          </p:cNvPr>
          <p:cNvSpPr/>
          <p:nvPr/>
        </p:nvSpPr>
        <p:spPr>
          <a:xfrm>
            <a:off x="6207039" y="3445274"/>
            <a:ext cx="2774529" cy="2774528"/>
          </a:xfrm>
          <a:custGeom>
            <a:avLst/>
            <a:gdLst>
              <a:gd name="connsiteX0" fmla="*/ 0 w 2774529"/>
              <a:gd name="connsiteY0" fmla="*/ 0 h 2774528"/>
              <a:gd name="connsiteX1" fmla="*/ 2774529 w 2774529"/>
              <a:gd name="connsiteY1" fmla="*/ 0 h 2774528"/>
              <a:gd name="connsiteX2" fmla="*/ 2772914 w 2774529"/>
              <a:gd name="connsiteY2" fmla="*/ 63873 h 2774528"/>
              <a:gd name="connsiteX3" fmla="*/ 63874 w 2774529"/>
              <a:gd name="connsiteY3" fmla="*/ 2772913 h 2774528"/>
              <a:gd name="connsiteX4" fmla="*/ 0 w 2774529"/>
              <a:gd name="connsiteY4" fmla="*/ 2774528 h 277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529" h="2774528">
                <a:moveTo>
                  <a:pt x="0" y="0"/>
                </a:moveTo>
                <a:lnTo>
                  <a:pt x="2774529" y="0"/>
                </a:lnTo>
                <a:lnTo>
                  <a:pt x="2772914" y="63873"/>
                </a:lnTo>
                <a:cubicBezTo>
                  <a:pt x="2698787" y="1526230"/>
                  <a:pt x="1526231" y="2698786"/>
                  <a:pt x="63874" y="2772913"/>
                </a:cubicBezTo>
                <a:lnTo>
                  <a:pt x="0" y="27745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77A0F47-DEB0-4CF1-ABA2-58D2A2B37C02}"/>
              </a:ext>
            </a:extLst>
          </p:cNvPr>
          <p:cNvSpPr/>
          <p:nvPr/>
        </p:nvSpPr>
        <p:spPr>
          <a:xfrm>
            <a:off x="5068672" y="2348075"/>
            <a:ext cx="2306996" cy="23069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049A38C-ABE3-4812-B7E4-D6583CBFFBFE}"/>
              </a:ext>
            </a:extLst>
          </p:cNvPr>
          <p:cNvSpPr/>
          <p:nvPr/>
        </p:nvSpPr>
        <p:spPr>
          <a:xfrm>
            <a:off x="5068672" y="2348075"/>
            <a:ext cx="2306995" cy="230699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00BE45F-9956-4056-9BC0-E024992BFF7B}"/>
              </a:ext>
            </a:extLst>
          </p:cNvPr>
          <p:cNvSpPr txBox="1"/>
          <p:nvPr/>
        </p:nvSpPr>
        <p:spPr>
          <a:xfrm rot="1846020">
            <a:off x="3958706" y="1459265"/>
            <a:ext cx="1850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nóng</a:t>
            </a:r>
            <a:r>
              <a:rPr lang="en-US" sz="2400" dirty="0" smtClean="0"/>
              <a:t> </a:t>
            </a:r>
            <a:r>
              <a:rPr lang="en-US" sz="2400" dirty="0" err="1" smtClean="0"/>
              <a:t>vội</a:t>
            </a:r>
            <a:r>
              <a:rPr lang="en-US" sz="2400" dirty="0" smtClean="0"/>
              <a:t>,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8" name="!!1">
            <a:extLst>
              <a:ext uri="{FF2B5EF4-FFF2-40B4-BE49-F238E27FC236}">
                <a16:creationId xmlns="" xmlns:a16="http://schemas.microsoft.com/office/drawing/2014/main" id="{8BBDC310-199D-470E-8F9B-8336C65F4B74}"/>
              </a:ext>
            </a:extLst>
          </p:cNvPr>
          <p:cNvSpPr txBox="1"/>
          <p:nvPr/>
        </p:nvSpPr>
        <p:spPr>
          <a:xfrm>
            <a:off x="5319035" y="3239107"/>
            <a:ext cx="1806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5CD0D79-F484-41F3-9FB8-C1E3D27839AA}"/>
              </a:ext>
            </a:extLst>
          </p:cNvPr>
          <p:cNvSpPr txBox="1"/>
          <p:nvPr/>
        </p:nvSpPr>
        <p:spPr>
          <a:xfrm rot="2289988">
            <a:off x="6709202" y="4047708"/>
            <a:ext cx="1467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ủng</a:t>
            </a:r>
            <a:r>
              <a:rPr lang="en-US" sz="2400" dirty="0"/>
              <a:t> </a:t>
            </a:r>
            <a:r>
              <a:rPr lang="en-US" sz="2400" dirty="0" err="1"/>
              <a:t>hộ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00BE45F-9956-4056-9BC0-E024992BFF7B}"/>
              </a:ext>
            </a:extLst>
          </p:cNvPr>
          <p:cNvSpPr txBox="1"/>
          <p:nvPr/>
        </p:nvSpPr>
        <p:spPr>
          <a:xfrm rot="1846020">
            <a:off x="3416950" y="4347706"/>
            <a:ext cx="258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lộ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F6A93CD-CD48-EAC5-4ADC-15456F286B43}"/>
              </a:ext>
            </a:extLst>
          </p:cNvPr>
          <p:cNvSpPr txBox="1"/>
          <p:nvPr/>
        </p:nvSpPr>
        <p:spPr>
          <a:xfrm>
            <a:off x="-533898" y="-171861"/>
            <a:ext cx="12814012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800" b="1" noProof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HỌC TỪ CÁC CUỘC CẢI CÁCH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quential Access Storage 2"/>
          <p:cNvSpPr/>
          <p:nvPr/>
        </p:nvSpPr>
        <p:spPr>
          <a:xfrm>
            <a:off x="7713905" y="149087"/>
            <a:ext cx="4322384" cy="3756991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cuộc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cải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lịch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sử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cần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rút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gì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công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cuộc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cải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bộ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máy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nhà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nước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nay?</a:t>
            </a:r>
          </a:p>
        </p:txBody>
      </p:sp>
    </p:spTree>
    <p:extLst>
      <p:ext uri="{BB962C8B-B14F-4D97-AF65-F5344CB8AC3E}">
        <p14:creationId xmlns:p14="http://schemas.microsoft.com/office/powerpoint/2010/main" val="2206975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4" grpId="0" animBg="1"/>
      <p:bldP spid="13" grpId="0" animBg="1"/>
      <p:bldP spid="35" grpId="0"/>
      <p:bldP spid="38" grpId="0"/>
      <p:bldP spid="41" grpId="0"/>
      <p:bldP spid="14" grpId="0"/>
      <p:bldP spid="16" grpId="0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41B8F5-9DBF-4928-96B2-647C063A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" y="382704"/>
            <a:ext cx="12079705" cy="887917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="" xmlns:a16="http://schemas.microsoft.com/office/drawing/2014/main" id="{FA37A04B-6198-4DEC-AD50-8819F101C561}"/>
              </a:ext>
            </a:extLst>
          </p:cNvPr>
          <p:cNvSpPr txBox="1"/>
          <p:nvPr/>
        </p:nvSpPr>
        <p:spPr>
          <a:xfrm>
            <a:off x="2931621" y="594849"/>
            <a:ext cx="58888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75492"/>
            <a:r>
              <a:rPr lang="en-US" sz="3600">
                <a:latin typeface="Times New Roman" charset="0"/>
                <a:ea typeface="Times New Roman" charset="0"/>
                <a:cs typeface="Times New Roman" charset="0"/>
              </a:rPr>
              <a:t>NHẬP VAI NHÀ CẢI CÁCH</a:t>
            </a:r>
            <a:endParaRPr lang="en-US" sz="3600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86F61408-0E5A-6B30-82E5-43DA47CB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" y="4153359"/>
            <a:ext cx="3797416" cy="24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635BA6-2A75-EC6F-F42D-99CC8C6851B4}"/>
              </a:ext>
            </a:extLst>
          </p:cNvPr>
          <p:cNvSpPr txBox="1"/>
          <p:nvPr/>
        </p:nvSpPr>
        <p:spPr>
          <a:xfrm>
            <a:off x="2255759" y="1836240"/>
            <a:ext cx="8869887" cy="3915966"/>
          </a:xfrm>
          <a:prstGeom prst="wedgeRoundRectCallout">
            <a:avLst>
              <a:gd name="adj1" fmla="val -47464"/>
              <a:gd name="adj2" fmla="val 85155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sống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triều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đại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triều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đại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để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đề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xuất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cải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?”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triều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đại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đề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xuất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thêm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biện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pháp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cải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gì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?”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“Theo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cải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triều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đại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còn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hạn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chế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ở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sẽ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bổ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sung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biện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pháp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gì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để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khắc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phục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?”</a:t>
            </a:r>
            <a:endParaRPr lang="x-none" altLang="x-none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1244" y="339151"/>
            <a:ext cx="368876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GỢI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Ý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CÂU TRẢ LỜI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0" y="4515307"/>
            <a:ext cx="10895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=&gt; CHỐT LẠI: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Cải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cách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chỉ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đúng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lý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thuyết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mà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còn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phải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đúng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hợp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lòng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charset="0"/>
                <a:ea typeface="Calibri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Times New Roman" charset="0"/>
                <a:ea typeface="Calibri" charset="0"/>
              </a:rPr>
              <a:t>.</a:t>
            </a:r>
            <a:endParaRPr lang="en-US" sz="2400" b="1" i="1" dirty="0">
              <a:solidFill>
                <a:srgbClr val="FF0000"/>
              </a:solidFill>
              <a:effectLst/>
              <a:latin typeface="Times New Roman" charset="0"/>
              <a:ea typeface="Calibri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61706"/>
              </p:ext>
            </p:extLst>
          </p:nvPr>
        </p:nvGraphicFramePr>
        <p:xfrm>
          <a:off x="705677" y="1317239"/>
          <a:ext cx="1115170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866"/>
                <a:gridCol w="3912604"/>
                <a:gridCol w="371723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*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Nếu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chọn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Hồ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Quý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Ly</a:t>
                      </a:r>
                      <a:endParaRPr lang="en-US" sz="2400" dirty="0" smtClean="0">
                        <a:latin typeface="Times New Roman" charset="0"/>
                        <a:ea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*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Nếu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chọn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Lê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Thánh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Tông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*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Nếu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chọn</a:t>
                      </a:r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</a:rPr>
                        <a:t> Minh </a:t>
                      </a:r>
                      <a:r>
                        <a:rPr lang="en-US" sz="2400" b="1" dirty="0" err="1" smtClean="0">
                          <a:latin typeface="Times New Roman" charset="0"/>
                          <a:ea typeface="Times New Roman" charset="0"/>
                        </a:rPr>
                        <a:t>Mạng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Thực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hiện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thí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điểm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tiền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giấy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trước</a:t>
                      </a:r>
                      <a:endParaRPr lang="en-US" sz="2400" dirty="0" smtClean="0">
                        <a:latin typeface="Times New Roman" charset="0"/>
                        <a:ea typeface="Calibri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Tuyên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truyền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rộng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rãi</a:t>
                      </a:r>
                      <a:endParaRPr lang="en-US" sz="2400" dirty="0" smtClean="0">
                        <a:latin typeface="Times New Roman" charset="0"/>
                        <a:ea typeface="Calibri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Giữ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song song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tiền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kim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loại</a:t>
                      </a:r>
                      <a:endParaRPr lang="en-US" sz="2400" dirty="0" smtClean="0"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 charset="0"/>
                        <a:ea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Mở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rộng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giao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thương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quốc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tế</a:t>
                      </a:r>
                      <a:endParaRPr lang="en-US" sz="2400" dirty="0" smtClean="0">
                        <a:latin typeface="Times New Roman" charset="0"/>
                        <a:ea typeface="Calibri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Giảm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tính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độc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tôn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Nho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giáo</a:t>
                      </a:r>
                      <a:endParaRPr lang="en-US" sz="2400" dirty="0" smtClean="0">
                        <a:latin typeface="Times New Roman" charset="0"/>
                        <a:ea typeface="Calibri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Tăng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quyền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tự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chủ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địa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phương</a:t>
                      </a:r>
                      <a:endParaRPr lang="en-US" sz="2400" dirty="0" smtClean="0">
                        <a:latin typeface="Times New Roman" charset="0"/>
                        <a:ea typeface="Calibri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Cải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cách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kinh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tế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mạnh</a:t>
                      </a:r>
                      <a:r>
                        <a:rPr lang="en-US" sz="2400" dirty="0" smtClean="0"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charset="0"/>
                          <a:ea typeface="Calibri" charset="0"/>
                        </a:rPr>
                        <a:t>hơn</a:t>
                      </a:r>
                      <a:endParaRPr lang="en-US" sz="2400" dirty="0" smtClean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30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0111AAC-123A-1443-9295-1B0864046DDC}"/>
              </a:ext>
            </a:extLst>
          </p:cNvPr>
          <p:cNvSpPr/>
          <p:nvPr/>
        </p:nvSpPr>
        <p:spPr>
          <a:xfrm>
            <a:off x="-155748" y="1760256"/>
            <a:ext cx="12658299" cy="298543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200" b="1" i="0" u="none" strike="noStrike" kern="0" cap="none" spc="0" normalizeH="0" baseline="0" noProof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6200" b="1" i="0" u="none" strike="noStrike" kern="0" cap="none" spc="0" normalizeH="0" noProof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SỐ CUỘC CẢI CÁCH LỚN TRONG LỊCH SỬ VIỆT NAM (TRƯỚC NĂM 1858)</a:t>
            </a:r>
            <a:endParaRPr kumimoji="0" lang="en-US" sz="6200" b="1" i="0" u="none" strike="noStrike" kern="0" cap="none" spc="0" normalizeH="0" baseline="0" noProof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39A374-4D50-4B24-AB00-357316A9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1" y="45224"/>
            <a:ext cx="12192000" cy="1078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8106" y="200417"/>
            <a:ext cx="790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 HÀNH CHỦ ĐỀ 5</a:t>
            </a:r>
            <a:endParaRPr lang="vi-VN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44444E-6 L -4.16667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2138" y="518751"/>
            <a:ext cx="855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TÌM NHÀ THÔNG THÁI</a:t>
            </a:r>
            <a:endParaRPr lang="vi-VN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38" y="1480931"/>
            <a:ext cx="8255324" cy="50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189567-AE94-1134-22D1-38934B07FEB9}"/>
              </a:ext>
            </a:extLst>
          </p:cNvPr>
          <p:cNvSpPr txBox="1"/>
          <p:nvPr/>
        </p:nvSpPr>
        <p:spPr>
          <a:xfrm>
            <a:off x="558381" y="1665422"/>
            <a:ext cx="5546835" cy="1328023"/>
          </a:xfrm>
          <a:prstGeom prst="wedgeRoundRectCallout">
            <a:avLst>
              <a:gd name="adj1" fmla="val 68"/>
              <a:gd name="adj2" fmla="val 49862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itka Banner" pitchFamily="2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itka Banner" pitchFamily="2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Sitka Banner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Sitka Banner" pitchFamily="2" charset="0"/>
                <a:cs typeface="Times New Roman" panose="02020603050405020304" pitchFamily="18" charset="0"/>
              </a:rPr>
              <a:t>“ĐUỔI HÌNH BẮT CHỮ”</a:t>
            </a:r>
            <a:endParaRPr lang="en-US" sz="3600" dirty="0">
              <a:latin typeface="Sitka Banner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BD8184-1DE5-FC3C-58A8-A599A9FC9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31" y="1703357"/>
            <a:ext cx="4129124" cy="43000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24D1D4F-A027-2ECF-7C62-A512D02C304A}"/>
              </a:ext>
            </a:extLst>
          </p:cNvPr>
          <p:cNvSpPr/>
          <p:nvPr/>
        </p:nvSpPr>
        <p:spPr>
          <a:xfrm>
            <a:off x="184263" y="3538775"/>
            <a:ext cx="6963511" cy="194471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hình ảnh để tìm ra các chữ/từ có liên quan đến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Một số cuộc cải cách lớn trong lịch sử dân tộc (trước 1858)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980B7F-6BBC-943B-5865-8AFC9D79C0C1}"/>
              </a:ext>
            </a:extLst>
          </p:cNvPr>
          <p:cNvSpPr txBox="1"/>
          <p:nvPr/>
        </p:nvSpPr>
        <p:spPr>
          <a:xfrm>
            <a:off x="2794897" y="273054"/>
            <a:ext cx="56906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75492"/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481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183567"/>
              </p:ext>
            </p:extLst>
          </p:nvPr>
        </p:nvGraphicFramePr>
        <p:xfrm>
          <a:off x="813423" y="4703138"/>
          <a:ext cx="698966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97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02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80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1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1404">
                  <a:extLst>
                    <a:ext uri="{9D8B030D-6E8A-4147-A177-3AD203B41FA5}">
                      <a16:colId xmlns="" xmlns:a16="http://schemas.microsoft.com/office/drawing/2014/main" val="2093224159"/>
                    </a:ext>
                  </a:extLst>
                </a:gridCol>
              </a:tblGrid>
              <a:tr h="1308399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Ồ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</a:rPr>
                        <a:t>Q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U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Ý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</a:rPr>
                        <a:t>L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Y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9695" y="5773411"/>
            <a:ext cx="306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00FF"/>
                </a:solidFill>
                <a:latin typeface="Calibri"/>
              </a:rPr>
              <a:t>7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 CÁI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43237"/>
              </p:ext>
            </p:extLst>
          </p:nvPr>
        </p:nvGraphicFramePr>
        <p:xfrm>
          <a:off x="813423" y="4708055"/>
          <a:ext cx="6965903" cy="136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5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5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51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5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5129">
                  <a:extLst>
                    <a:ext uri="{9D8B030D-6E8A-4147-A177-3AD203B41FA5}">
                      <a16:colId xmlns="" xmlns:a16="http://schemas.microsoft.com/office/drawing/2014/main" val="488326316"/>
                    </a:ext>
                  </a:extLst>
                </a:gridCol>
              </a:tblGrid>
              <a:tr h="1360943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18679" y="1940323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2465" y="452776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" y="618891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FILE_20211202_045543_4.55, 2 thg 12​">
            <a:hlinkClick r:id="" action="ppaction://media"/>
            <a:extLst>
              <a:ext uri="{FF2B5EF4-FFF2-40B4-BE49-F238E27FC236}">
                <a16:creationId xmlns="" xmlns:a16="http://schemas.microsoft.com/office/drawing/2014/main" id="{863EFA13-3CCD-46C0-80ED-9B5CA1B65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082" y="3121718"/>
            <a:ext cx="487363" cy="487363"/>
          </a:xfrm>
          <a:prstGeom prst="rect">
            <a:avLst/>
          </a:prstGeom>
        </p:spPr>
      </p:pic>
      <p:sp>
        <p:nvSpPr>
          <p:cNvPr id="3" name="AutoShape 2" descr="Gốc rễ của làn sóng khủng bố chống phương T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94762" y="3393801"/>
            <a:ext cx="114240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altLang="en-US" sz="3000" b="1" dirty="0" smtClean="0">
                <a:solidFill>
                  <a:srgbClr val="C00000"/>
                </a:solidFill>
                <a:latin typeface="Sitka Banner" pitchFamily="2" charset="0"/>
              </a:rPr>
              <a:t>Tên </a:t>
            </a:r>
            <a:r>
              <a:rPr lang="vi-VN" altLang="en-US" sz="3000" b="1" dirty="0">
                <a:solidFill>
                  <a:srgbClr val="C00000"/>
                </a:solidFill>
                <a:latin typeface="Sitka Banner" pitchFamily="2" charset="0"/>
              </a:rPr>
              <a:t>một </a:t>
            </a:r>
            <a:r>
              <a:rPr lang="vi-VN" altLang="en-US" sz="3000" b="1" dirty="0" smtClean="0">
                <a:solidFill>
                  <a:srgbClr val="C00000"/>
                </a:solidFill>
                <a:latin typeface="Sitka Banner" pitchFamily="2" charset="0"/>
              </a:rPr>
              <a:t>nhân vật lịch sử</a:t>
            </a:r>
            <a:r>
              <a:rPr lang="en-US" altLang="en-US" sz="3000" b="1" dirty="0" smtClean="0">
                <a:solidFill>
                  <a:srgbClr val="C00000"/>
                </a:solidFill>
                <a:latin typeface="Sitka Banner" pitchFamily="2" charset="0"/>
              </a:rPr>
              <a:t>?</a:t>
            </a:r>
            <a:endParaRPr lang="en-US" altLang="en-US" sz="3000" b="1" dirty="0">
              <a:solidFill>
                <a:srgbClr val="C00000"/>
              </a:solidFill>
              <a:latin typeface="Sitka Banner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295" y="75222"/>
            <a:ext cx="1165825" cy="1066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1</a:t>
            </a:r>
          </a:p>
        </p:txBody>
      </p:sp>
      <p:pic>
        <p:nvPicPr>
          <p:cNvPr id="4098" name="Picture 2" descr="Bộ hình ảnh Hồ Gươm đẹp nhất | Hình ảnh, Phong cảnh,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69" y="553792"/>
            <a:ext cx="3218177" cy="24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40" y="553792"/>
            <a:ext cx="3238214" cy="2395602"/>
          </a:xfrm>
          <a:prstGeom prst="rect">
            <a:avLst/>
          </a:prstGeom>
        </p:spPr>
      </p:pic>
      <p:pic>
        <p:nvPicPr>
          <p:cNvPr id="1026" name="Picture 2" descr="Hình ảnh Chiếc Cốc PNG Miễn Phí Tải Về - Lovep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748" y="589999"/>
            <a:ext cx="2418870" cy="24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90006"/>
              </p:ext>
            </p:extLst>
          </p:nvPr>
        </p:nvGraphicFramePr>
        <p:xfrm>
          <a:off x="2194537" y="4186121"/>
          <a:ext cx="7460487" cy="138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4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32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92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4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76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53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5368">
                  <a:extLst>
                    <a:ext uri="{9D8B030D-6E8A-4147-A177-3AD203B41FA5}">
                      <a16:colId xmlns="" xmlns:a16="http://schemas.microsoft.com/office/drawing/2014/main" val="3913026545"/>
                    </a:ext>
                  </a:extLst>
                </a:gridCol>
              </a:tblGrid>
              <a:tr h="1384299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T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I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Ề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G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I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Ấ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Y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4306" y="5934928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00FF"/>
                </a:solidFill>
                <a:latin typeface="Calibri"/>
              </a:rPr>
              <a:t>8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 CÁI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78624"/>
              </p:ext>
            </p:extLst>
          </p:nvPr>
        </p:nvGraphicFramePr>
        <p:xfrm>
          <a:off x="1947773" y="4186708"/>
          <a:ext cx="7954016" cy="13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769618007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18679" y="1940323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2465" y="452776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" y="618891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FILE_20211202_045543_4.55, 2 thg 12​">
            <a:hlinkClick r:id="" action="ppaction://media"/>
            <a:extLst>
              <a:ext uri="{FF2B5EF4-FFF2-40B4-BE49-F238E27FC236}">
                <a16:creationId xmlns="" xmlns:a16="http://schemas.microsoft.com/office/drawing/2014/main" id="{863EFA13-3CCD-46C0-80ED-9B5CA1B65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082" y="3121718"/>
            <a:ext cx="487363" cy="487363"/>
          </a:xfrm>
          <a:prstGeom prst="rect">
            <a:avLst/>
          </a:prstGeom>
        </p:spPr>
      </p:pic>
      <p:sp>
        <p:nvSpPr>
          <p:cNvPr id="3" name="AutoShape 2" descr="Gốc rễ của làn sóng khủng bố chống phương T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22913" y="3429000"/>
            <a:ext cx="96481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Sitka Banner" pitchFamily="2" charset="0"/>
              </a:rPr>
              <a:t>* </a:t>
            </a:r>
            <a:r>
              <a:rPr lang="vi-VN" altLang="en-US" sz="3000" b="1" dirty="0" smtClean="0">
                <a:solidFill>
                  <a:srgbClr val="C00000"/>
                </a:solidFill>
                <a:latin typeface="Sitka Banner" pitchFamily="2" charset="0"/>
              </a:rPr>
              <a:t>Cải cách này được thực hiện bởi  Hồ Quý Ly?</a:t>
            </a:r>
            <a:endParaRPr lang="en-US" altLang="en-US" sz="3000" b="1" dirty="0">
              <a:solidFill>
                <a:srgbClr val="C00000"/>
              </a:solidFill>
              <a:latin typeface="Sitka Banner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295" y="75222"/>
            <a:ext cx="1165825" cy="1066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/>
              <a:t>2</a:t>
            </a:r>
            <a:endParaRPr lang="en-US" sz="4800" b="1" dirty="0"/>
          </a:p>
        </p:txBody>
      </p:sp>
      <p:pic>
        <p:nvPicPr>
          <p:cNvPr id="1026" name="Picture 2" descr="Hình ảnh tiền đẹp nhất thế giới được mọi người bình chọ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13" y="322199"/>
            <a:ext cx="3016314" cy="21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Giấy Học Tập Giấy Vàng Giấy đẹp Giấy Sáng Tạo PNG , Giấy Vàng,  Học, Họa PNG miễn phí tải tập tin PSDComment và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93" y="-50964"/>
            <a:ext cx="2905091" cy="29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ải cách tiền giấy thời nhà Hồ - tầm nhìn thế kỷ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61" y="207035"/>
            <a:ext cx="2834818" cy="22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89869"/>
              </p:ext>
            </p:extLst>
          </p:nvPr>
        </p:nvGraphicFramePr>
        <p:xfrm>
          <a:off x="2194537" y="4186121"/>
          <a:ext cx="7460487" cy="138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4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32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92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4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76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53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5368">
                  <a:extLst>
                    <a:ext uri="{9D8B030D-6E8A-4147-A177-3AD203B41FA5}">
                      <a16:colId xmlns="" xmlns:a16="http://schemas.microsoft.com/office/drawing/2014/main" val="3913026545"/>
                    </a:ext>
                  </a:extLst>
                </a:gridCol>
              </a:tblGrid>
              <a:tr h="1384299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q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u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â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Đ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I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Ề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n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4306" y="5934928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00FF"/>
                </a:solidFill>
                <a:latin typeface="Calibri"/>
              </a:rPr>
              <a:t>8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 CÁI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69472"/>
              </p:ext>
            </p:extLst>
          </p:nvPr>
        </p:nvGraphicFramePr>
        <p:xfrm>
          <a:off x="1864644" y="4186120"/>
          <a:ext cx="7954016" cy="13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4252">
                  <a:extLst>
                    <a:ext uri="{9D8B030D-6E8A-4147-A177-3AD203B41FA5}">
                      <a16:colId xmlns="" xmlns:a16="http://schemas.microsoft.com/office/drawing/2014/main" val="2769618007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18679" y="1940323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2465" y="452776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" y="618891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FILE_20211202_045543_4.55, 2 thg 12​">
            <a:hlinkClick r:id="" action="ppaction://media"/>
            <a:extLst>
              <a:ext uri="{FF2B5EF4-FFF2-40B4-BE49-F238E27FC236}">
                <a16:creationId xmlns="" xmlns:a16="http://schemas.microsoft.com/office/drawing/2014/main" id="{863EFA13-3CCD-46C0-80ED-9B5CA1B65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082" y="3121718"/>
            <a:ext cx="487363" cy="487363"/>
          </a:xfrm>
          <a:prstGeom prst="rect">
            <a:avLst/>
          </a:prstGeom>
        </p:spPr>
      </p:pic>
      <p:sp>
        <p:nvSpPr>
          <p:cNvPr id="3" name="AutoShape 2" descr="Gốc rễ của làn sóng khủng bố chống phương T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491401" y="3422073"/>
            <a:ext cx="96481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Sitka Banner" pitchFamily="2" charset="0"/>
              </a:rPr>
              <a:t>* </a:t>
            </a:r>
            <a:r>
              <a:rPr lang="vi-VN" altLang="en-US" sz="3000" b="1" dirty="0" smtClean="0">
                <a:solidFill>
                  <a:srgbClr val="C00000"/>
                </a:solidFill>
                <a:latin typeface="Sitka Banner" pitchFamily="2" charset="0"/>
              </a:rPr>
              <a:t>Một trong những cải cách dưới thời Vua Lê Thánh Tông </a:t>
            </a:r>
            <a:endParaRPr lang="en-US" altLang="en-US" sz="3000" b="1" dirty="0">
              <a:solidFill>
                <a:srgbClr val="C00000"/>
              </a:solidFill>
              <a:latin typeface="Sitka Banner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295" y="75222"/>
            <a:ext cx="1165825" cy="1066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/>
              <a:t>3</a:t>
            </a:r>
            <a:endParaRPr lang="en-US" sz="4800" b="1" dirty="0"/>
          </a:p>
        </p:txBody>
      </p:sp>
      <p:pic>
        <p:nvPicPr>
          <p:cNvPr id="2050" name="Picture 2" descr="http://huyenuy.namtramy.quangnam.gov.vn/Portals/31/Users/NewFolder/Quy%204/NewFolder8/19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88" y="270235"/>
            <a:ext cx="4191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iền kinh Việt Nam có đội hình mạnh mẽ ở giải châu Á - Tuổi Trẻ Onl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43" y="270235"/>
            <a:ext cx="3967961" cy="26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9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00901"/>
              </p:ext>
            </p:extLst>
          </p:nvPr>
        </p:nvGraphicFramePr>
        <p:xfrm>
          <a:off x="460378" y="4186121"/>
          <a:ext cx="11239784" cy="138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0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1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4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81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3913026545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247047518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2320706206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1975312415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3174116965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2487111046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1274349406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3362260308"/>
                    </a:ext>
                  </a:extLst>
                </a:gridCol>
                <a:gridCol w="691601">
                  <a:extLst>
                    <a:ext uri="{9D8B030D-6E8A-4147-A177-3AD203B41FA5}">
                      <a16:colId xmlns="" xmlns:a16="http://schemas.microsoft.com/office/drawing/2014/main" val="1819606554"/>
                    </a:ext>
                  </a:extLst>
                </a:gridCol>
              </a:tblGrid>
              <a:tr h="1384299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q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u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Ố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t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r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I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Ề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u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h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ì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n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h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l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u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Ậ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t</a:t>
                      </a:r>
                      <a:endParaRPr lang="en-US" sz="80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4306" y="5934928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Calibri"/>
              </a:rPr>
              <a:t>17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 CÁI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72569"/>
              </p:ext>
            </p:extLst>
          </p:nvPr>
        </p:nvGraphicFramePr>
        <p:xfrm>
          <a:off x="460375" y="4217494"/>
          <a:ext cx="11270371" cy="13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769618007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1364372815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3295623690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579988656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2387409122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3804070053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761879127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1204838069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694735214"/>
                    </a:ext>
                  </a:extLst>
                </a:gridCol>
                <a:gridCol w="662963">
                  <a:extLst>
                    <a:ext uri="{9D8B030D-6E8A-4147-A177-3AD203B41FA5}">
                      <a16:colId xmlns="" xmlns:a16="http://schemas.microsoft.com/office/drawing/2014/main" val="423723243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18679" y="1940323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2465" y="452776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" y="618891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FILE_20211202_045543_4.55, 2 thg 12​">
            <a:hlinkClick r:id="" action="ppaction://media"/>
            <a:extLst>
              <a:ext uri="{FF2B5EF4-FFF2-40B4-BE49-F238E27FC236}">
                <a16:creationId xmlns="" xmlns:a16="http://schemas.microsoft.com/office/drawing/2014/main" id="{863EFA13-3CCD-46C0-80ED-9B5CA1B65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082" y="3121718"/>
            <a:ext cx="487363" cy="487363"/>
          </a:xfrm>
          <a:prstGeom prst="rect">
            <a:avLst/>
          </a:prstGeom>
        </p:spPr>
      </p:pic>
      <p:sp>
        <p:nvSpPr>
          <p:cNvPr id="3" name="AutoShape 2" descr="Gốc rễ của làn sóng khủng bố chống phương T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92390" y="3134235"/>
            <a:ext cx="111863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Sitka Banner" pitchFamily="2" charset="0"/>
              </a:rPr>
              <a:t>* </a:t>
            </a:r>
            <a:r>
              <a:rPr lang="vi-VN" altLang="en-US" sz="3000" b="1" dirty="0">
                <a:solidFill>
                  <a:srgbClr val="C00000"/>
                </a:solidFill>
                <a:latin typeface="Sitka Banner" pitchFamily="2" charset="0"/>
              </a:rPr>
              <a:t>H</a:t>
            </a:r>
            <a:r>
              <a:rPr lang="vi-VN" altLang="en-US" sz="3000" b="1" dirty="0" smtClean="0">
                <a:solidFill>
                  <a:srgbClr val="C00000"/>
                </a:solidFill>
                <a:latin typeface="Sitka Banner" pitchFamily="2" charset="0"/>
              </a:rPr>
              <a:t>oàn chỉnh và ban hành dưới thời Vua Lê Thánh Tông </a:t>
            </a:r>
            <a:endParaRPr lang="en-US" altLang="en-US" sz="3000" b="1" dirty="0">
              <a:solidFill>
                <a:srgbClr val="C00000"/>
              </a:solidFill>
              <a:latin typeface="Sitka Banner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296" y="75222"/>
            <a:ext cx="1031850" cy="1066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/>
              <a:t>4</a:t>
            </a:r>
            <a:endParaRPr lang="en-US" sz="4800" b="1" dirty="0"/>
          </a:p>
        </p:txBody>
      </p:sp>
      <p:pic>
        <p:nvPicPr>
          <p:cNvPr id="3074" name="Picture 2" descr="http://www.nhanquyen.vn/images/news/news_20toa%20an%20vn%20xua%2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28" y="230613"/>
            <a:ext cx="3120340" cy="22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ốc ca- Giai điệu thiêng liêng, tự hào của người Việt N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20" y="209876"/>
            <a:ext cx="3558263" cy="22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aigontourist.net/uploads/destination/an-pham/2018-autumn-issue/P_SGT_48-51_TG_TrieuTien/saigontourist_big-statue-in-Pyongyang_6382619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51" y="221673"/>
            <a:ext cx="3380509" cy="20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84294"/>
              </p:ext>
            </p:extLst>
          </p:nvPr>
        </p:nvGraphicFramePr>
        <p:xfrm>
          <a:off x="896591" y="4739638"/>
          <a:ext cx="797031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4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4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1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17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90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5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4526">
                  <a:extLst>
                    <a:ext uri="{9D8B030D-6E8A-4147-A177-3AD203B41FA5}">
                      <a16:colId xmlns="" xmlns:a16="http://schemas.microsoft.com/office/drawing/2014/main" val="704927382"/>
                    </a:ext>
                  </a:extLst>
                </a:gridCol>
                <a:gridCol w="834526">
                  <a:extLst>
                    <a:ext uri="{9D8B030D-6E8A-4147-A177-3AD203B41FA5}">
                      <a16:colId xmlns="" xmlns:a16="http://schemas.microsoft.com/office/drawing/2014/main" val="3229602654"/>
                    </a:ext>
                  </a:extLst>
                </a:gridCol>
              </a:tblGrid>
              <a:tr h="96339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C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Ơ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M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Ậ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T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V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I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Ệ</a:t>
                      </a:r>
                      <a:endParaRPr lang="en-US" sz="72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C00000"/>
                          </a:solidFill>
                          <a:latin typeface="Algerian" panose="04020705040A02060702" pitchFamily="82" charset="0"/>
                        </a:rPr>
                        <a:t>N</a:t>
                      </a:r>
                      <a:endParaRPr lang="en-US" sz="7200" dirty="0">
                        <a:solidFill>
                          <a:srgbClr val="C00000"/>
                        </a:solidFill>
                        <a:latin typeface="Algerian" panose="04020705040A02060702" pitchFamily="82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1906" y="5907219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00FF"/>
                </a:solidFill>
                <a:latin typeface="Calibri"/>
              </a:rPr>
              <a:t>9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 CÁI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27541"/>
              </p:ext>
            </p:extLst>
          </p:nvPr>
        </p:nvGraphicFramePr>
        <p:xfrm>
          <a:off x="732187" y="4579905"/>
          <a:ext cx="8178138" cy="137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8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86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6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86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86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86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8682">
                  <a:extLst>
                    <a:ext uri="{9D8B030D-6E8A-4147-A177-3AD203B41FA5}">
                      <a16:colId xmlns="" xmlns:a16="http://schemas.microsoft.com/office/drawing/2014/main" val="4202331359"/>
                    </a:ext>
                  </a:extLst>
                </a:gridCol>
                <a:gridCol w="908682">
                  <a:extLst>
                    <a:ext uri="{9D8B030D-6E8A-4147-A177-3AD203B41FA5}">
                      <a16:colId xmlns="" xmlns:a16="http://schemas.microsoft.com/office/drawing/2014/main" val="98320671"/>
                    </a:ext>
                  </a:extLst>
                </a:gridCol>
              </a:tblGrid>
              <a:tr h="1374891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18679" y="1940323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2465" y="452776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" y="618891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FILE_20211202_045543_4.55, 2 thg 12​">
            <a:hlinkClick r:id="" action="ppaction://media"/>
            <a:extLst>
              <a:ext uri="{FF2B5EF4-FFF2-40B4-BE49-F238E27FC236}">
                <a16:creationId xmlns="" xmlns:a16="http://schemas.microsoft.com/office/drawing/2014/main" id="{863EFA13-3CCD-46C0-80ED-9B5CA1B65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082" y="3121718"/>
            <a:ext cx="487363" cy="487363"/>
          </a:xfrm>
          <a:prstGeom prst="rect">
            <a:avLst/>
          </a:prstGeom>
        </p:spPr>
      </p:pic>
      <p:sp>
        <p:nvSpPr>
          <p:cNvPr id="3" name="AutoShape 2" descr="Gốc rễ của làn sóng khủng bố chống phương T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35695" y="3326022"/>
            <a:ext cx="115969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000" b="1" dirty="0" smtClean="0">
                <a:solidFill>
                  <a:srgbClr val="C00000"/>
                </a:solidFill>
                <a:latin typeface="Sitka Banner" pitchFamily="2" charset="0"/>
              </a:rPr>
              <a:t>Một cơ quan chủ chốt trong triều đình được thành lập dưới thời Vua Minh Mạng </a:t>
            </a:r>
            <a:endParaRPr lang="en-US" altLang="en-US" sz="3000" b="1" dirty="0">
              <a:solidFill>
                <a:srgbClr val="C00000"/>
              </a:solidFill>
              <a:latin typeface="Sitka Banner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295" y="75222"/>
            <a:ext cx="1165825" cy="1066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/>
              <a:t>5</a:t>
            </a:r>
            <a:endParaRPr lang="en-US" sz="4800" b="1" dirty="0"/>
          </a:p>
        </p:txBody>
      </p:sp>
      <p:pic>
        <p:nvPicPr>
          <p:cNvPr id="4098" name="Picture 2" descr="Cơ mật - Hình ảnh mã số 614 - Đuổi hình bắt chữ | Lazi.vn - Cộng đồng Tri  thức &amp; Giáo dụ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69" y="230780"/>
            <a:ext cx="443843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áp án game bắt chữ từ câu 1261 đến câu 1290 (phần 25) - 123itvn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90" y="230780"/>
            <a:ext cx="3941980" cy="25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6936"/>
              </p:ext>
            </p:extLst>
          </p:nvPr>
        </p:nvGraphicFramePr>
        <p:xfrm>
          <a:off x="896591" y="4739638"/>
          <a:ext cx="651539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5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86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3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3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16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28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63397">
                <a:tc>
                  <a:txBody>
                    <a:bodyPr/>
                    <a:lstStyle/>
                    <a:p>
                      <a:pPr algn="ctr"/>
                      <a:r>
                        <a:rPr lang="vi-VN" sz="7200" dirty="0">
                          <a:solidFill>
                            <a:srgbClr val="C00000"/>
                          </a:solidFill>
                          <a:latin typeface="+mj-lt"/>
                        </a:rPr>
                        <a:t>Y</a:t>
                      </a:r>
                      <a:endParaRPr lang="en-US" sz="7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dirty="0">
                          <a:solidFill>
                            <a:srgbClr val="C00000"/>
                          </a:solidFill>
                          <a:latin typeface="+mj-lt"/>
                        </a:rPr>
                        <a:t>Ê</a:t>
                      </a:r>
                      <a:endParaRPr lang="en-US" sz="7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dirty="0">
                          <a:solidFill>
                            <a:srgbClr val="C00000"/>
                          </a:solidFill>
                          <a:latin typeface="+mj-lt"/>
                        </a:rPr>
                        <a:t>U</a:t>
                      </a:r>
                      <a:endParaRPr lang="en-US" sz="7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dirty="0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  <a:endParaRPr lang="en-US" sz="7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dirty="0">
                          <a:solidFill>
                            <a:srgbClr val="C00000"/>
                          </a:solidFill>
                          <a:latin typeface="+mj-lt"/>
                        </a:rPr>
                        <a:t>Ư</a:t>
                      </a:r>
                      <a:endParaRPr lang="en-US" sz="7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dirty="0">
                          <a:solidFill>
                            <a:srgbClr val="C00000"/>
                          </a:solidFill>
                          <a:latin typeface="+mj-lt"/>
                        </a:rPr>
                        <a:t>Ớ</a:t>
                      </a:r>
                      <a:endParaRPr lang="en-US" sz="7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dirty="0">
                          <a:solidFill>
                            <a:srgbClr val="C00000"/>
                          </a:solidFill>
                          <a:latin typeface="+mj-lt"/>
                        </a:rPr>
                        <a:t>C</a:t>
                      </a:r>
                      <a:endParaRPr lang="en-US" sz="7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51906" y="5907219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rgbClr val="0000FF"/>
                </a:solidFill>
                <a:latin typeface="Calibri"/>
              </a:rPr>
              <a:t>7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CHỮ CÁI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45420"/>
              </p:ext>
            </p:extLst>
          </p:nvPr>
        </p:nvGraphicFramePr>
        <p:xfrm>
          <a:off x="896592" y="4668065"/>
          <a:ext cx="6515390" cy="137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0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07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7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7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07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07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74891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18679" y="1940323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2465" y="452776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Ã¬nh ná»n Äá»ng dÃ¢y ngang Äáº¹p 1 (2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" y="6188910"/>
            <a:ext cx="4096320" cy="4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FILE_20211202_045543_4.55, 2 thg 12​">
            <a:hlinkClick r:id="" action="ppaction://media"/>
            <a:extLst>
              <a:ext uri="{FF2B5EF4-FFF2-40B4-BE49-F238E27FC236}">
                <a16:creationId xmlns="" xmlns:a16="http://schemas.microsoft.com/office/drawing/2014/main" id="{863EFA13-3CCD-46C0-80ED-9B5CA1B65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082" y="3121718"/>
            <a:ext cx="487363" cy="487363"/>
          </a:xfrm>
          <a:prstGeom prst="rect">
            <a:avLst/>
          </a:prstGeom>
        </p:spPr>
      </p:pic>
      <p:sp>
        <p:nvSpPr>
          <p:cNvPr id="3" name="AutoShape 2" descr="Gốc rễ của làn sóng khủng bố chống phương T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35695" y="3611819"/>
            <a:ext cx="114022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Sitka Banner" pitchFamily="2" charset="0"/>
              </a:rPr>
              <a:t>* </a:t>
            </a:r>
            <a:r>
              <a:rPr lang="vi-VN" altLang="en-US" sz="3000" b="1" dirty="0">
                <a:solidFill>
                  <a:srgbClr val="C00000"/>
                </a:solidFill>
                <a:latin typeface="Sitka Banner" pitchFamily="2" charset="0"/>
              </a:rPr>
              <a:t>Một </a:t>
            </a:r>
            <a:r>
              <a:rPr lang="vi-VN" altLang="en-US" sz="3000" b="1" dirty="0" smtClean="0">
                <a:solidFill>
                  <a:srgbClr val="C00000"/>
                </a:solidFill>
                <a:latin typeface="Sitka Banner" pitchFamily="2" charset="0"/>
              </a:rPr>
              <a:t>yếu tố quan trọng dẫn đến các cuộc cải cách trong lịch sử dân tộc </a:t>
            </a:r>
            <a:endParaRPr lang="en-US" altLang="en-US" sz="3000" b="1" dirty="0">
              <a:solidFill>
                <a:srgbClr val="C00000"/>
              </a:solidFill>
              <a:latin typeface="Sitka Banner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295" y="75222"/>
            <a:ext cx="1165825" cy="1066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/>
              <a:t>6</a:t>
            </a:r>
            <a:endParaRPr lang="en-US" sz="4800" b="1" dirty="0"/>
          </a:p>
        </p:txBody>
      </p:sp>
      <p:pic>
        <p:nvPicPr>
          <p:cNvPr id="6146" name="Picture 2" descr="10 sự thật thú vị về trái tim - VnExpress Sức khỏe">
            <a:extLst>
              <a:ext uri="{FF2B5EF4-FFF2-40B4-BE49-F238E27FC236}">
                <a16:creationId xmlns="" xmlns:a16="http://schemas.microsoft.com/office/drawing/2014/main" id="{B3C3E4DB-5389-328A-9245-2ADFB324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13" y="462280"/>
            <a:ext cx="3886214" cy="26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4C4000-E47D-0777-BCC5-E2A21899E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467" y="553791"/>
            <a:ext cx="4886638" cy="28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1F86D4C6-2EFE-4169-99AA-63246B359E8A}"/>
              </a:ext>
            </a:extLst>
          </p:cNvPr>
          <p:cNvSpPr/>
          <p:nvPr/>
        </p:nvSpPr>
        <p:spPr>
          <a:xfrm>
            <a:off x="102731" y="34423"/>
            <a:ext cx="6350000" cy="1714500"/>
          </a:xfrm>
          <a:custGeom>
            <a:avLst/>
            <a:gdLst>
              <a:gd name="connsiteX0" fmla="*/ 0 w 7300686"/>
              <a:gd name="connsiteY0" fmla="*/ 0 h 1714500"/>
              <a:gd name="connsiteX1" fmla="*/ 7300686 w 7300686"/>
              <a:gd name="connsiteY1" fmla="*/ 0 h 1714500"/>
              <a:gd name="connsiteX2" fmla="*/ 7300686 w 7300686"/>
              <a:gd name="connsiteY2" fmla="*/ 1714500 h 1714500"/>
              <a:gd name="connsiteX3" fmla="*/ 0 w 7300686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0686" h="1714500">
                <a:moveTo>
                  <a:pt x="0" y="0"/>
                </a:moveTo>
                <a:lnTo>
                  <a:pt x="7300686" y="0"/>
                </a:lnTo>
                <a:lnTo>
                  <a:pt x="7300686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78B325BE-04F8-4AC3-A4EA-556037BB8776}"/>
              </a:ext>
            </a:extLst>
          </p:cNvPr>
          <p:cNvSpPr/>
          <p:nvPr/>
        </p:nvSpPr>
        <p:spPr>
          <a:xfrm>
            <a:off x="0" y="1714500"/>
            <a:ext cx="6350000" cy="1714500"/>
          </a:xfrm>
          <a:custGeom>
            <a:avLst/>
            <a:gdLst>
              <a:gd name="connsiteX0" fmla="*/ 0 w 7300686"/>
              <a:gd name="connsiteY0" fmla="*/ 0 h 1714500"/>
              <a:gd name="connsiteX1" fmla="*/ 7300686 w 7300686"/>
              <a:gd name="connsiteY1" fmla="*/ 0 h 1714500"/>
              <a:gd name="connsiteX2" fmla="*/ 7300686 w 7300686"/>
              <a:gd name="connsiteY2" fmla="*/ 1714500 h 1714500"/>
              <a:gd name="connsiteX3" fmla="*/ 0 w 7300686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0686" h="1714500">
                <a:moveTo>
                  <a:pt x="0" y="0"/>
                </a:moveTo>
                <a:lnTo>
                  <a:pt x="7300686" y="0"/>
                </a:lnTo>
                <a:lnTo>
                  <a:pt x="7300686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EDD7C323-1F2D-48CD-A341-D02F3D332E08}"/>
              </a:ext>
            </a:extLst>
          </p:cNvPr>
          <p:cNvSpPr/>
          <p:nvPr/>
        </p:nvSpPr>
        <p:spPr>
          <a:xfrm>
            <a:off x="0" y="3429000"/>
            <a:ext cx="6350000" cy="1714500"/>
          </a:xfrm>
          <a:custGeom>
            <a:avLst/>
            <a:gdLst>
              <a:gd name="connsiteX0" fmla="*/ 0 w 7300686"/>
              <a:gd name="connsiteY0" fmla="*/ 0 h 1714500"/>
              <a:gd name="connsiteX1" fmla="*/ 7300686 w 7300686"/>
              <a:gd name="connsiteY1" fmla="*/ 0 h 1714500"/>
              <a:gd name="connsiteX2" fmla="*/ 7300686 w 7300686"/>
              <a:gd name="connsiteY2" fmla="*/ 1714500 h 1714500"/>
              <a:gd name="connsiteX3" fmla="*/ 0 w 7300686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0686" h="1714500">
                <a:moveTo>
                  <a:pt x="0" y="0"/>
                </a:moveTo>
                <a:lnTo>
                  <a:pt x="7300686" y="0"/>
                </a:lnTo>
                <a:lnTo>
                  <a:pt x="7300686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12A05B6B-D5F3-4C6E-B877-CCC3DE4A301F}"/>
              </a:ext>
            </a:extLst>
          </p:cNvPr>
          <p:cNvSpPr/>
          <p:nvPr/>
        </p:nvSpPr>
        <p:spPr>
          <a:xfrm>
            <a:off x="40109" y="5109077"/>
            <a:ext cx="6350000" cy="1714500"/>
          </a:xfrm>
          <a:custGeom>
            <a:avLst/>
            <a:gdLst>
              <a:gd name="connsiteX0" fmla="*/ 0 w 7300686"/>
              <a:gd name="connsiteY0" fmla="*/ 0 h 1714500"/>
              <a:gd name="connsiteX1" fmla="*/ 7300686 w 7300686"/>
              <a:gd name="connsiteY1" fmla="*/ 0 h 1714500"/>
              <a:gd name="connsiteX2" fmla="*/ 7300686 w 7300686"/>
              <a:gd name="connsiteY2" fmla="*/ 1714500 h 1714500"/>
              <a:gd name="connsiteX3" fmla="*/ 0 w 7300686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0686" h="1714500">
                <a:moveTo>
                  <a:pt x="0" y="0"/>
                </a:moveTo>
                <a:lnTo>
                  <a:pt x="7300686" y="0"/>
                </a:lnTo>
                <a:lnTo>
                  <a:pt x="7300686" y="1714500"/>
                </a:lnTo>
                <a:lnTo>
                  <a:pt x="0" y="1714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328C21B6-90FD-4C39-BF3E-95BB12E9DBF3}"/>
              </a:ext>
            </a:extLst>
          </p:cNvPr>
          <p:cNvSpPr/>
          <p:nvPr/>
        </p:nvSpPr>
        <p:spPr>
          <a:xfrm>
            <a:off x="325768" y="565810"/>
            <a:ext cx="2774527" cy="2774527"/>
          </a:xfrm>
          <a:custGeom>
            <a:avLst/>
            <a:gdLst>
              <a:gd name="connsiteX0" fmla="*/ 2774527 w 2774527"/>
              <a:gd name="connsiteY0" fmla="*/ 0 h 2774527"/>
              <a:gd name="connsiteX1" fmla="*/ 2774527 w 2774527"/>
              <a:gd name="connsiteY1" fmla="*/ 2774527 h 2774527"/>
              <a:gd name="connsiteX2" fmla="*/ 0 w 2774527"/>
              <a:gd name="connsiteY2" fmla="*/ 2774527 h 2774527"/>
              <a:gd name="connsiteX3" fmla="*/ 1616 w 2774527"/>
              <a:gd name="connsiteY3" fmla="*/ 2710655 h 2774527"/>
              <a:gd name="connsiteX4" fmla="*/ 2710655 w 2774527"/>
              <a:gd name="connsiteY4" fmla="*/ 1615 h 27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527" h="2774527">
                <a:moveTo>
                  <a:pt x="2774527" y="0"/>
                </a:moveTo>
                <a:lnTo>
                  <a:pt x="2774527" y="2774527"/>
                </a:lnTo>
                <a:lnTo>
                  <a:pt x="0" y="2774527"/>
                </a:lnTo>
                <a:lnTo>
                  <a:pt x="1616" y="2710655"/>
                </a:lnTo>
                <a:cubicBezTo>
                  <a:pt x="75743" y="1248299"/>
                  <a:pt x="1248299" y="75743"/>
                  <a:pt x="2710655" y="16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DA39AA37-4A54-4B2E-B2B1-B318BAFDCDBE}"/>
              </a:ext>
            </a:extLst>
          </p:cNvPr>
          <p:cNvSpPr/>
          <p:nvPr/>
        </p:nvSpPr>
        <p:spPr>
          <a:xfrm>
            <a:off x="3180526" y="582871"/>
            <a:ext cx="2774529" cy="2774527"/>
          </a:xfrm>
          <a:custGeom>
            <a:avLst/>
            <a:gdLst>
              <a:gd name="connsiteX0" fmla="*/ 0 w 2774529"/>
              <a:gd name="connsiteY0" fmla="*/ 0 h 2774527"/>
              <a:gd name="connsiteX1" fmla="*/ 63874 w 2774529"/>
              <a:gd name="connsiteY1" fmla="*/ 1615 h 2774527"/>
              <a:gd name="connsiteX2" fmla="*/ 2772914 w 2774529"/>
              <a:gd name="connsiteY2" fmla="*/ 2710655 h 2774527"/>
              <a:gd name="connsiteX3" fmla="*/ 2774529 w 2774529"/>
              <a:gd name="connsiteY3" fmla="*/ 2774527 h 2774527"/>
              <a:gd name="connsiteX4" fmla="*/ 0 w 2774529"/>
              <a:gd name="connsiteY4" fmla="*/ 2774527 h 27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529" h="2774527">
                <a:moveTo>
                  <a:pt x="0" y="0"/>
                </a:moveTo>
                <a:lnTo>
                  <a:pt x="63874" y="1615"/>
                </a:lnTo>
                <a:cubicBezTo>
                  <a:pt x="1526231" y="75743"/>
                  <a:pt x="2698787" y="1248299"/>
                  <a:pt x="2772914" y="2710655"/>
                </a:cubicBezTo>
                <a:lnTo>
                  <a:pt x="2774529" y="2774527"/>
                </a:lnTo>
                <a:lnTo>
                  <a:pt x="0" y="27745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DAB5EF7B-36B2-4E01-9BC3-8FE4934B8770}"/>
              </a:ext>
            </a:extLst>
          </p:cNvPr>
          <p:cNvSpPr/>
          <p:nvPr/>
        </p:nvSpPr>
        <p:spPr>
          <a:xfrm>
            <a:off x="336641" y="3412166"/>
            <a:ext cx="2774527" cy="2774528"/>
          </a:xfrm>
          <a:custGeom>
            <a:avLst/>
            <a:gdLst>
              <a:gd name="connsiteX0" fmla="*/ 0 w 2774527"/>
              <a:gd name="connsiteY0" fmla="*/ 0 h 2774528"/>
              <a:gd name="connsiteX1" fmla="*/ 2774527 w 2774527"/>
              <a:gd name="connsiteY1" fmla="*/ 0 h 2774528"/>
              <a:gd name="connsiteX2" fmla="*/ 2774527 w 2774527"/>
              <a:gd name="connsiteY2" fmla="*/ 2774528 h 2774528"/>
              <a:gd name="connsiteX3" fmla="*/ 2710655 w 2774527"/>
              <a:gd name="connsiteY3" fmla="*/ 2772913 h 2774528"/>
              <a:gd name="connsiteX4" fmla="*/ 1616 w 2774527"/>
              <a:gd name="connsiteY4" fmla="*/ 63873 h 277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527" h="2774528">
                <a:moveTo>
                  <a:pt x="0" y="0"/>
                </a:moveTo>
                <a:lnTo>
                  <a:pt x="2774527" y="0"/>
                </a:lnTo>
                <a:lnTo>
                  <a:pt x="2774527" y="2774528"/>
                </a:lnTo>
                <a:lnTo>
                  <a:pt x="2710655" y="2772913"/>
                </a:lnTo>
                <a:cubicBezTo>
                  <a:pt x="1248299" y="2698786"/>
                  <a:pt x="75743" y="1526230"/>
                  <a:pt x="1616" y="63873"/>
                </a:cubicBezTo>
                <a:close/>
              </a:path>
            </a:pathLst>
          </a:custGeom>
          <a:solidFill>
            <a:srgbClr val="7D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B98D9D67-8BCE-4DBE-A79C-8953B7AC152D}"/>
              </a:ext>
            </a:extLst>
          </p:cNvPr>
          <p:cNvSpPr/>
          <p:nvPr/>
        </p:nvSpPr>
        <p:spPr>
          <a:xfrm>
            <a:off x="3180525" y="3416583"/>
            <a:ext cx="2774529" cy="2774528"/>
          </a:xfrm>
          <a:custGeom>
            <a:avLst/>
            <a:gdLst>
              <a:gd name="connsiteX0" fmla="*/ 0 w 2774529"/>
              <a:gd name="connsiteY0" fmla="*/ 0 h 2774528"/>
              <a:gd name="connsiteX1" fmla="*/ 2774529 w 2774529"/>
              <a:gd name="connsiteY1" fmla="*/ 0 h 2774528"/>
              <a:gd name="connsiteX2" fmla="*/ 2772914 w 2774529"/>
              <a:gd name="connsiteY2" fmla="*/ 63873 h 2774528"/>
              <a:gd name="connsiteX3" fmla="*/ 63874 w 2774529"/>
              <a:gd name="connsiteY3" fmla="*/ 2772913 h 2774528"/>
              <a:gd name="connsiteX4" fmla="*/ 0 w 2774529"/>
              <a:gd name="connsiteY4" fmla="*/ 2774528 h 277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529" h="2774528">
                <a:moveTo>
                  <a:pt x="0" y="0"/>
                </a:moveTo>
                <a:lnTo>
                  <a:pt x="2774529" y="0"/>
                </a:lnTo>
                <a:lnTo>
                  <a:pt x="2772914" y="63873"/>
                </a:lnTo>
                <a:cubicBezTo>
                  <a:pt x="2698787" y="1526230"/>
                  <a:pt x="1526231" y="2698786"/>
                  <a:pt x="63874" y="2772913"/>
                </a:cubicBezTo>
                <a:lnTo>
                  <a:pt x="0" y="277452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77A0F47-DEB0-4CF1-ABA2-58D2A2B37C02}"/>
              </a:ext>
            </a:extLst>
          </p:cNvPr>
          <p:cNvSpPr/>
          <p:nvPr/>
        </p:nvSpPr>
        <p:spPr>
          <a:xfrm>
            <a:off x="2107758" y="2275503"/>
            <a:ext cx="2306996" cy="23069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049A38C-ABE3-4812-B7E4-D6583CBFFBFE}"/>
              </a:ext>
            </a:extLst>
          </p:cNvPr>
          <p:cNvSpPr/>
          <p:nvPr/>
        </p:nvSpPr>
        <p:spPr>
          <a:xfrm>
            <a:off x="1991227" y="2148617"/>
            <a:ext cx="2447409" cy="24529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00BE45F-9956-4056-9BC0-E024992BFF7B}"/>
              </a:ext>
            </a:extLst>
          </p:cNvPr>
          <p:cNvSpPr txBox="1"/>
          <p:nvPr/>
        </p:nvSpPr>
        <p:spPr>
          <a:xfrm>
            <a:off x="1128105" y="1608542"/>
            <a:ext cx="180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!!1">
            <a:extLst>
              <a:ext uri="{FF2B5EF4-FFF2-40B4-BE49-F238E27FC236}">
                <a16:creationId xmlns="" xmlns:a16="http://schemas.microsoft.com/office/drawing/2014/main" id="{8BBDC310-199D-470E-8F9B-8336C65F4B74}"/>
              </a:ext>
            </a:extLst>
          </p:cNvPr>
          <p:cNvSpPr txBox="1"/>
          <p:nvPr/>
        </p:nvSpPr>
        <p:spPr>
          <a:xfrm>
            <a:off x="2086351" y="2344688"/>
            <a:ext cx="21666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60BE67C-70C7-411C-9A74-0C3DF7A57FDE}"/>
              </a:ext>
            </a:extLst>
          </p:cNvPr>
          <p:cNvSpPr txBox="1"/>
          <p:nvPr/>
        </p:nvSpPr>
        <p:spPr>
          <a:xfrm>
            <a:off x="3374733" y="1542757"/>
            <a:ext cx="180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5CD0D79-F484-41F3-9FB8-C1E3D27839AA}"/>
              </a:ext>
            </a:extLst>
          </p:cNvPr>
          <p:cNvSpPr txBox="1"/>
          <p:nvPr/>
        </p:nvSpPr>
        <p:spPr>
          <a:xfrm>
            <a:off x="3893423" y="4166268"/>
            <a:ext cx="1467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DBB0E84-2D34-495A-90B1-3041216E834E}"/>
              </a:ext>
            </a:extLst>
          </p:cNvPr>
          <p:cNvSpPr txBox="1"/>
          <p:nvPr/>
        </p:nvSpPr>
        <p:spPr>
          <a:xfrm>
            <a:off x="1019085" y="4056732"/>
            <a:ext cx="1519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7E7AC20F-ED94-4D9F-B7F8-90DBDAB40EB1}"/>
              </a:ext>
            </a:extLst>
          </p:cNvPr>
          <p:cNvSpPr/>
          <p:nvPr/>
        </p:nvSpPr>
        <p:spPr>
          <a:xfrm>
            <a:off x="6503037" y="340056"/>
            <a:ext cx="5574663" cy="983071"/>
          </a:xfrm>
          <a:prstGeom prst="rect">
            <a:avLst/>
          </a:prstGeom>
          <a:noFill/>
          <a:ln w="19050">
            <a:solidFill>
              <a:srgbClr val="C85C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98D266FA-1440-4DD8-B75B-5728386B10CD}"/>
              </a:ext>
            </a:extLst>
          </p:cNvPr>
          <p:cNvSpPr/>
          <p:nvPr/>
        </p:nvSpPr>
        <p:spPr>
          <a:xfrm>
            <a:off x="6459466" y="87424"/>
            <a:ext cx="2563264" cy="430887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4C1CE9E-B78B-4701-B0D9-1693FA3DE1C8}"/>
              </a:ext>
            </a:extLst>
          </p:cNvPr>
          <p:cNvSpPr/>
          <p:nvPr/>
        </p:nvSpPr>
        <p:spPr>
          <a:xfrm>
            <a:off x="6503037" y="1640150"/>
            <a:ext cx="5574663" cy="1533362"/>
          </a:xfrm>
          <a:prstGeom prst="rect">
            <a:avLst/>
          </a:prstGeom>
          <a:noFill/>
          <a:ln w="19050">
            <a:solidFill>
              <a:srgbClr val="F9975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021F713E-297E-482E-80B9-33E4B067294D}"/>
              </a:ext>
            </a:extLst>
          </p:cNvPr>
          <p:cNvSpPr/>
          <p:nvPr/>
        </p:nvSpPr>
        <p:spPr>
          <a:xfrm>
            <a:off x="6588724" y="1467670"/>
            <a:ext cx="2563264" cy="43088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D9DFAF8-5B4C-416F-A7F7-2F56B8421381}"/>
              </a:ext>
            </a:extLst>
          </p:cNvPr>
          <p:cNvSpPr txBox="1"/>
          <p:nvPr/>
        </p:nvSpPr>
        <p:spPr>
          <a:xfrm>
            <a:off x="6350000" y="1975358"/>
            <a:ext cx="5938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giữa “đức 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trị” và “pháp trị</a:t>
            </a:r>
            <a:r>
              <a:rPr lang="vi-VN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trong quản lý nhà nước.</a:t>
            </a:r>
          </a:p>
          <a:p>
            <a:pPr marL="342900" indent="-342900">
              <a:buFontTx/>
              <a:buChar char="-"/>
            </a:pPr>
            <a:r>
              <a:rPr lang="vi-VN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Hạn chế cục bộ, bè phái</a:t>
            </a:r>
            <a:endParaRPr lang="en-US" sz="2400" dirty="0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287141A3-0D06-4E9C-A795-B2C16294C27F}"/>
              </a:ext>
            </a:extLst>
          </p:cNvPr>
          <p:cNvSpPr/>
          <p:nvPr/>
        </p:nvSpPr>
        <p:spPr>
          <a:xfrm>
            <a:off x="6452732" y="3391285"/>
            <a:ext cx="5574663" cy="1035142"/>
          </a:xfrm>
          <a:prstGeom prst="rect">
            <a:avLst/>
          </a:prstGeom>
          <a:noFill/>
          <a:ln w="19050">
            <a:solidFill>
              <a:srgbClr val="FBD1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13392CF6-090C-49C2-A3E6-754FA95FA7BF}"/>
              </a:ext>
            </a:extLst>
          </p:cNvPr>
          <p:cNvSpPr/>
          <p:nvPr/>
        </p:nvSpPr>
        <p:spPr>
          <a:xfrm>
            <a:off x="6452731" y="3226014"/>
            <a:ext cx="2563264" cy="43088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167C98F-5AFD-4F5E-8A68-3060318B6809}"/>
              </a:ext>
            </a:extLst>
          </p:cNvPr>
          <p:cNvSpPr txBox="1"/>
          <p:nvPr/>
        </p:nvSpPr>
        <p:spPr>
          <a:xfrm>
            <a:off x="6435134" y="3788371"/>
            <a:ext cx="5574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- </a:t>
            </a:r>
            <a:r>
              <a:rPr lang="en-US" sz="2200" dirty="0"/>
              <a:t> </a:t>
            </a:r>
            <a:r>
              <a:rPr lang="en-US" sz="2200" dirty="0" err="1" smtClean="0"/>
              <a:t>Tuyển</a:t>
            </a:r>
            <a:r>
              <a:rPr lang="en-US" sz="2200" dirty="0" smtClean="0"/>
              <a:t> </a:t>
            </a:r>
            <a:r>
              <a:rPr lang="en-US" sz="2200" dirty="0" err="1" smtClean="0"/>
              <a:t>chọn</a:t>
            </a:r>
            <a:r>
              <a:rPr lang="en-US" sz="2200" dirty="0" smtClean="0"/>
              <a:t> </a:t>
            </a:r>
            <a:r>
              <a:rPr lang="en-US" sz="2200" dirty="0" err="1" smtClean="0"/>
              <a:t>người</a:t>
            </a:r>
            <a:r>
              <a:rPr lang="en-US" sz="2200" dirty="0" smtClean="0"/>
              <a:t> </a:t>
            </a:r>
            <a:r>
              <a:rPr lang="en-US" sz="2200" dirty="0" err="1" smtClean="0"/>
              <a:t>tài</a:t>
            </a:r>
            <a:r>
              <a:rPr lang="en-US" sz="2200" dirty="0" smtClean="0"/>
              <a:t> </a:t>
            </a:r>
            <a:r>
              <a:rPr lang="en-US" sz="2200" dirty="0" err="1" smtClean="0"/>
              <a:t>công</a:t>
            </a:r>
            <a:r>
              <a:rPr lang="en-US" sz="2200" dirty="0" smtClean="0"/>
              <a:t> </a:t>
            </a:r>
            <a:r>
              <a:rPr lang="en-US" sz="2200" dirty="0" err="1" smtClean="0"/>
              <a:t>khai</a:t>
            </a:r>
            <a:r>
              <a:rPr lang="en-US" sz="2200" dirty="0" smtClean="0"/>
              <a:t>, minh </a:t>
            </a:r>
            <a:r>
              <a:rPr lang="en-US" sz="2200" dirty="0" err="1" smtClean="0"/>
              <a:t>bạch</a:t>
            </a:r>
            <a:r>
              <a:rPr lang="en-US" sz="2200" dirty="0" smtClean="0"/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BF96185-B6CD-4F06-9567-CD172957FF4F}"/>
              </a:ext>
            </a:extLst>
          </p:cNvPr>
          <p:cNvSpPr/>
          <p:nvPr/>
        </p:nvSpPr>
        <p:spPr>
          <a:xfrm>
            <a:off x="6459466" y="4703996"/>
            <a:ext cx="5574663" cy="1897695"/>
          </a:xfrm>
          <a:prstGeom prst="rect">
            <a:avLst/>
          </a:prstGeom>
          <a:noFill/>
          <a:ln w="19050">
            <a:solidFill>
              <a:srgbClr val="70B71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6DDDEFA2-60B6-4FAD-9047-3D60767FEE21}"/>
              </a:ext>
            </a:extLst>
          </p:cNvPr>
          <p:cNvSpPr/>
          <p:nvPr/>
        </p:nvSpPr>
        <p:spPr>
          <a:xfrm>
            <a:off x="6452731" y="4478929"/>
            <a:ext cx="2563264" cy="43088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26C39E6-765A-4FF1-ABBA-B08FCF0B3F41}"/>
              </a:ext>
            </a:extLst>
          </p:cNvPr>
          <p:cNvSpPr txBox="1"/>
          <p:nvPr/>
        </p:nvSpPr>
        <p:spPr>
          <a:xfrm>
            <a:off x="6419357" y="4872993"/>
            <a:ext cx="5590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nhũng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6733309" y="526709"/>
            <a:ext cx="5315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“chức vụ và trách nhiệm nghiêm minh, quyền lợi và nghĩa vụ tương xứng”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3734174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accel="40000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40000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accel="40000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7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2" accel="40000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7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8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8" grpId="0"/>
          <p:bldP spid="40" grpId="0"/>
          <p:bldP spid="41" grpId="0"/>
          <p:bldP spid="42" grpId="0"/>
          <p:bldP spid="46" grpId="0" animBg="1"/>
          <p:bldP spid="53" grpId="0" animBg="1"/>
          <p:bldP spid="57" grpId="0"/>
          <p:bldP spid="60" grpId="0" animBg="1"/>
          <p:bldP spid="63" grpId="0"/>
          <p:bldP spid="72" grpId="0" animBg="1"/>
          <p:bldP spid="78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8" grpId="0"/>
          <p:bldP spid="40" grpId="0"/>
          <p:bldP spid="41" grpId="0"/>
          <p:bldP spid="42" grpId="0"/>
          <p:bldP spid="46" grpId="0" animBg="1"/>
          <p:bldP spid="53" grpId="0" animBg="1"/>
          <p:bldP spid="57" grpId="0"/>
          <p:bldP spid="60" grpId="0" animBg="1"/>
          <p:bldP spid="63" grpId="0"/>
          <p:bldP spid="72" grpId="0" animBg="1"/>
          <p:bldP spid="78" grpId="0"/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!!68">
            <a:extLst>
              <a:ext uri="{FF2B5EF4-FFF2-40B4-BE49-F238E27FC236}">
                <a16:creationId xmlns="" xmlns:a16="http://schemas.microsoft.com/office/drawing/2014/main" id="{66B7DB14-9CDA-4A96-BCE0-30857F5EEE25}"/>
              </a:ext>
            </a:extLst>
          </p:cNvPr>
          <p:cNvGrpSpPr/>
          <p:nvPr/>
        </p:nvGrpSpPr>
        <p:grpSpPr>
          <a:xfrm>
            <a:off x="857362" y="1171851"/>
            <a:ext cx="8960079" cy="1384987"/>
            <a:chOff x="342462" y="1706005"/>
            <a:chExt cx="5580446" cy="1124305"/>
          </a:xfrm>
        </p:grpSpPr>
        <p:grpSp>
          <p:nvGrpSpPr>
            <p:cNvPr id="13" name="A">
              <a:extLst>
                <a:ext uri="{FF2B5EF4-FFF2-40B4-BE49-F238E27FC236}">
                  <a16:creationId xmlns="" xmlns:a16="http://schemas.microsoft.com/office/drawing/2014/main" id="{850E1879-9052-4EE5-A9EB-481CCC91E5F5}"/>
                </a:ext>
              </a:extLst>
            </p:cNvPr>
            <p:cNvGrpSpPr/>
            <p:nvPr/>
          </p:nvGrpSpPr>
          <p:grpSpPr>
            <a:xfrm>
              <a:off x="342462" y="1706005"/>
              <a:ext cx="5580446" cy="1124305"/>
              <a:chOff x="305391" y="3233082"/>
              <a:chExt cx="5580446" cy="112430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52C7C01B-CF47-4E2D-A526-61BDA02889A9}"/>
                  </a:ext>
                </a:extLst>
              </p:cNvPr>
              <p:cNvSpPr/>
              <p:nvPr/>
            </p:nvSpPr>
            <p:spPr>
              <a:xfrm>
                <a:off x="305391" y="3437957"/>
                <a:ext cx="5580446" cy="919430"/>
              </a:xfrm>
              <a:custGeom>
                <a:avLst/>
                <a:gdLst>
                  <a:gd name="connsiteX0" fmla="*/ 0 w 5484339"/>
                  <a:gd name="connsiteY0" fmla="*/ 0 h 919430"/>
                  <a:gd name="connsiteX1" fmla="*/ 5331098 w 5484339"/>
                  <a:gd name="connsiteY1" fmla="*/ 0 h 919430"/>
                  <a:gd name="connsiteX2" fmla="*/ 5484339 w 5484339"/>
                  <a:gd name="connsiteY2" fmla="*/ 153241 h 919430"/>
                  <a:gd name="connsiteX3" fmla="*/ 5484339 w 5484339"/>
                  <a:gd name="connsiteY3" fmla="*/ 766189 h 919430"/>
                  <a:gd name="connsiteX4" fmla="*/ 5331098 w 5484339"/>
                  <a:gd name="connsiteY4" fmla="*/ 919430 h 919430"/>
                  <a:gd name="connsiteX5" fmla="*/ 609489 w 5484339"/>
                  <a:gd name="connsiteY5" fmla="*/ 919430 h 919430"/>
                  <a:gd name="connsiteX6" fmla="*/ 0 w 5484339"/>
                  <a:gd name="connsiteY6" fmla="*/ 299000 h 9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4339" h="919430">
                    <a:moveTo>
                      <a:pt x="0" y="0"/>
                    </a:moveTo>
                    <a:lnTo>
                      <a:pt x="5331098" y="0"/>
                    </a:lnTo>
                    <a:cubicBezTo>
                      <a:pt x="5415731" y="0"/>
                      <a:pt x="5484339" y="68608"/>
                      <a:pt x="5484339" y="153241"/>
                    </a:cubicBezTo>
                    <a:lnTo>
                      <a:pt x="5484339" y="766189"/>
                    </a:lnTo>
                    <a:cubicBezTo>
                      <a:pt x="5484339" y="850822"/>
                      <a:pt x="5415731" y="919430"/>
                      <a:pt x="5331098" y="919430"/>
                    </a:cubicBezTo>
                    <a:lnTo>
                      <a:pt x="609489" y="919430"/>
                    </a:lnTo>
                    <a:lnTo>
                      <a:pt x="0" y="299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12711"/>
                  </a:gs>
                  <a:gs pos="100000">
                    <a:srgbClr val="F5AF1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E6528EB5-0B5F-426E-BEE0-34937F95F3D8}"/>
                  </a:ext>
                </a:extLst>
              </p:cNvPr>
              <p:cNvSpPr/>
              <p:nvPr/>
            </p:nvSpPr>
            <p:spPr>
              <a:xfrm>
                <a:off x="475950" y="3348050"/>
                <a:ext cx="5333214" cy="9194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5AF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7D5D0A9D-AFC6-46E0-9086-D1AA9F672978}"/>
                  </a:ext>
                </a:extLst>
              </p:cNvPr>
              <p:cNvSpPr/>
              <p:nvPr/>
            </p:nvSpPr>
            <p:spPr>
              <a:xfrm>
                <a:off x="305392" y="3233082"/>
                <a:ext cx="923334" cy="521520"/>
              </a:xfrm>
              <a:custGeom>
                <a:avLst/>
                <a:gdLst>
                  <a:gd name="connsiteX0" fmla="*/ 0 w 1337620"/>
                  <a:gd name="connsiteY0" fmla="*/ 0 h 656333"/>
                  <a:gd name="connsiteX1" fmla="*/ 1337620 w 1337620"/>
                  <a:gd name="connsiteY1" fmla="*/ 0 h 656333"/>
                  <a:gd name="connsiteX2" fmla="*/ 1098719 w 1337620"/>
                  <a:gd name="connsiteY2" fmla="*/ 656333 h 656333"/>
                  <a:gd name="connsiteX3" fmla="*/ 0 w 1337620"/>
                  <a:gd name="connsiteY3" fmla="*/ 656333 h 65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7620" h="656333">
                    <a:moveTo>
                      <a:pt x="0" y="0"/>
                    </a:moveTo>
                    <a:lnTo>
                      <a:pt x="1337620" y="0"/>
                    </a:lnTo>
                    <a:lnTo>
                      <a:pt x="1098719" y="656333"/>
                    </a:lnTo>
                    <a:lnTo>
                      <a:pt x="0" y="656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12711"/>
                  </a:gs>
                  <a:gs pos="100000">
                    <a:srgbClr val="F5AF1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23EEA78-B921-4788-BC31-BB34D4141284}"/>
                  </a:ext>
                </a:extLst>
              </p:cNvPr>
              <p:cNvSpPr txBox="1"/>
              <p:nvPr/>
            </p:nvSpPr>
            <p:spPr>
              <a:xfrm>
                <a:off x="1222685" y="3384110"/>
                <a:ext cx="4267605" cy="72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GIẢI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MÃ LỊCH SỬ</a:t>
                </a:r>
              </a:p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B2A874C-B96A-481C-97FC-F0AEB35D75FA}"/>
                </a:ext>
              </a:extLst>
            </p:cNvPr>
            <p:cNvSpPr txBox="1"/>
            <p:nvPr/>
          </p:nvSpPr>
          <p:spPr>
            <a:xfrm>
              <a:off x="501989" y="1707453"/>
              <a:ext cx="598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</a:rPr>
                <a:t>01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E41BBBF-40CE-48C3-9E12-4F8035C3B995}"/>
              </a:ext>
            </a:extLst>
          </p:cNvPr>
          <p:cNvGrpSpPr/>
          <p:nvPr/>
        </p:nvGrpSpPr>
        <p:grpSpPr>
          <a:xfrm>
            <a:off x="1131215" y="2126242"/>
            <a:ext cx="9171679" cy="1458965"/>
            <a:chOff x="2841475" y="3431397"/>
            <a:chExt cx="5940319" cy="1124305"/>
          </a:xfrm>
        </p:grpSpPr>
        <p:grpSp>
          <p:nvGrpSpPr>
            <p:cNvPr id="20" name="A">
              <a:extLst>
                <a:ext uri="{FF2B5EF4-FFF2-40B4-BE49-F238E27FC236}">
                  <a16:creationId xmlns="" xmlns:a16="http://schemas.microsoft.com/office/drawing/2014/main" id="{3836DCD6-20F0-4F16-A5A0-EC6E83BAD942}"/>
                </a:ext>
              </a:extLst>
            </p:cNvPr>
            <p:cNvGrpSpPr/>
            <p:nvPr/>
          </p:nvGrpSpPr>
          <p:grpSpPr>
            <a:xfrm>
              <a:off x="2841475" y="3431397"/>
              <a:ext cx="5940319" cy="1124305"/>
              <a:chOff x="305391" y="3233082"/>
              <a:chExt cx="5940319" cy="112430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24AF1154-975D-49C1-925F-45584DDCAE0A}"/>
                  </a:ext>
                </a:extLst>
              </p:cNvPr>
              <p:cNvSpPr/>
              <p:nvPr/>
            </p:nvSpPr>
            <p:spPr>
              <a:xfrm>
                <a:off x="305391" y="3437957"/>
                <a:ext cx="5740435" cy="919430"/>
              </a:xfrm>
              <a:custGeom>
                <a:avLst/>
                <a:gdLst>
                  <a:gd name="connsiteX0" fmla="*/ 0 w 5484339"/>
                  <a:gd name="connsiteY0" fmla="*/ 0 h 919430"/>
                  <a:gd name="connsiteX1" fmla="*/ 5331098 w 5484339"/>
                  <a:gd name="connsiteY1" fmla="*/ 0 h 919430"/>
                  <a:gd name="connsiteX2" fmla="*/ 5484339 w 5484339"/>
                  <a:gd name="connsiteY2" fmla="*/ 153241 h 919430"/>
                  <a:gd name="connsiteX3" fmla="*/ 5484339 w 5484339"/>
                  <a:gd name="connsiteY3" fmla="*/ 766189 h 919430"/>
                  <a:gd name="connsiteX4" fmla="*/ 5331098 w 5484339"/>
                  <a:gd name="connsiteY4" fmla="*/ 919430 h 919430"/>
                  <a:gd name="connsiteX5" fmla="*/ 609489 w 5484339"/>
                  <a:gd name="connsiteY5" fmla="*/ 919430 h 919430"/>
                  <a:gd name="connsiteX6" fmla="*/ 0 w 5484339"/>
                  <a:gd name="connsiteY6" fmla="*/ 299000 h 9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4339" h="919430">
                    <a:moveTo>
                      <a:pt x="0" y="0"/>
                    </a:moveTo>
                    <a:lnTo>
                      <a:pt x="5331098" y="0"/>
                    </a:lnTo>
                    <a:cubicBezTo>
                      <a:pt x="5415731" y="0"/>
                      <a:pt x="5484339" y="68608"/>
                      <a:pt x="5484339" y="153241"/>
                    </a:cubicBezTo>
                    <a:lnTo>
                      <a:pt x="5484339" y="766189"/>
                    </a:lnTo>
                    <a:cubicBezTo>
                      <a:pt x="5484339" y="850822"/>
                      <a:pt x="5415731" y="919430"/>
                      <a:pt x="5331098" y="919430"/>
                    </a:cubicBezTo>
                    <a:lnTo>
                      <a:pt x="609489" y="919430"/>
                    </a:lnTo>
                    <a:lnTo>
                      <a:pt x="0" y="299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F00FF"/>
                  </a:gs>
                  <a:gs pos="100000">
                    <a:srgbClr val="E100F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5EB7B780-DDD1-4B0A-A366-C4AC7CE366D2}"/>
                  </a:ext>
                </a:extLst>
              </p:cNvPr>
              <p:cNvSpPr/>
              <p:nvPr/>
            </p:nvSpPr>
            <p:spPr>
              <a:xfrm>
                <a:off x="553238" y="3316670"/>
                <a:ext cx="5440485" cy="9607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1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DF582041-4322-41C2-AC16-D1EB98064194}"/>
                  </a:ext>
                </a:extLst>
              </p:cNvPr>
              <p:cNvSpPr/>
              <p:nvPr/>
            </p:nvSpPr>
            <p:spPr>
              <a:xfrm>
                <a:off x="305392" y="3233082"/>
                <a:ext cx="923334" cy="521520"/>
              </a:xfrm>
              <a:custGeom>
                <a:avLst/>
                <a:gdLst>
                  <a:gd name="connsiteX0" fmla="*/ 0 w 1337620"/>
                  <a:gd name="connsiteY0" fmla="*/ 0 h 656333"/>
                  <a:gd name="connsiteX1" fmla="*/ 1337620 w 1337620"/>
                  <a:gd name="connsiteY1" fmla="*/ 0 h 656333"/>
                  <a:gd name="connsiteX2" fmla="*/ 1098719 w 1337620"/>
                  <a:gd name="connsiteY2" fmla="*/ 656333 h 656333"/>
                  <a:gd name="connsiteX3" fmla="*/ 0 w 1337620"/>
                  <a:gd name="connsiteY3" fmla="*/ 656333 h 65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7620" h="656333">
                    <a:moveTo>
                      <a:pt x="0" y="0"/>
                    </a:moveTo>
                    <a:lnTo>
                      <a:pt x="1337620" y="0"/>
                    </a:lnTo>
                    <a:lnTo>
                      <a:pt x="1098719" y="656333"/>
                    </a:lnTo>
                    <a:lnTo>
                      <a:pt x="0" y="656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F00FF"/>
                  </a:gs>
                  <a:gs pos="100000">
                    <a:srgbClr val="E100FF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7EF16691-7F68-4D4C-A857-4A122EEE7055}"/>
                  </a:ext>
                </a:extLst>
              </p:cNvPr>
              <p:cNvSpPr txBox="1"/>
              <p:nvPr/>
            </p:nvSpPr>
            <p:spPr>
              <a:xfrm>
                <a:off x="1228726" y="3489631"/>
                <a:ext cx="5016984" cy="45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noProof="0" dirty="0" err="1" smtClean="0">
                    <a:solidFill>
                      <a:srgbClr val="660066"/>
                    </a:solidFill>
                    <a:latin typeface="Sitka Banner" pitchFamily="2" charset="0"/>
                    <a:cs typeface="Times New Roman" panose="02020603050405020304" pitchFamily="18" charset="0"/>
                  </a:rPr>
                  <a:t>Hồ</a:t>
                </a:r>
                <a:r>
                  <a:rPr lang="en-US" sz="3200" b="1" noProof="0" dirty="0" smtClean="0">
                    <a:solidFill>
                      <a:srgbClr val="660066"/>
                    </a:solidFill>
                    <a:latin typeface="Sitka Banner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noProof="0" dirty="0" err="1" smtClean="0">
                    <a:solidFill>
                      <a:srgbClr val="660066"/>
                    </a:solidFill>
                    <a:latin typeface="Sitka Banner" pitchFamily="2" charset="0"/>
                    <a:cs typeface="Times New Roman" panose="02020603050405020304" pitchFamily="18" charset="0"/>
                  </a:rPr>
                  <a:t>sơ</a:t>
                </a:r>
                <a:r>
                  <a:rPr lang="en-US" sz="3200" b="1" noProof="0" dirty="0" smtClean="0">
                    <a:solidFill>
                      <a:srgbClr val="660066"/>
                    </a:solidFill>
                    <a:latin typeface="Sitka Banner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noProof="0" dirty="0" err="1" smtClean="0">
                    <a:solidFill>
                      <a:srgbClr val="660066"/>
                    </a:solidFill>
                    <a:latin typeface="Sitka Banner" pitchFamily="2" charset="0"/>
                    <a:cs typeface="Times New Roman" panose="02020603050405020304" pitchFamily="18" charset="0"/>
                  </a:rPr>
                  <a:t>cải</a:t>
                </a:r>
                <a:r>
                  <a:rPr lang="en-US" sz="3200" b="1" noProof="0" dirty="0" smtClean="0">
                    <a:solidFill>
                      <a:srgbClr val="660066"/>
                    </a:solidFill>
                    <a:latin typeface="Sitka Banner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noProof="0" dirty="0" err="1" smtClean="0">
                    <a:solidFill>
                      <a:srgbClr val="660066"/>
                    </a:solidFill>
                    <a:latin typeface="Sitka Banner" pitchFamily="2" charset="0"/>
                    <a:cs typeface="Times New Roman" panose="02020603050405020304" pitchFamily="18" charset="0"/>
                  </a:rPr>
                  <a:t>cách</a:t>
                </a:r>
                <a:endParaRPr kumimoji="0" lang="vi-V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Sitka Banner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6CFF824-17F5-41D4-865C-39E09DC8E88C}"/>
                </a:ext>
              </a:extLst>
            </p:cNvPr>
            <p:cNvSpPr txBox="1"/>
            <p:nvPr/>
          </p:nvSpPr>
          <p:spPr>
            <a:xfrm>
              <a:off x="2996614" y="3435870"/>
              <a:ext cx="702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</a:rPr>
                <a:t>02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A39A374-4D50-4B24-AB00-357316A9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7"/>
            <a:ext cx="12192000" cy="1078523"/>
          </a:xfrm>
          <a:prstGeom prst="rect">
            <a:avLst/>
          </a:prstGeom>
        </p:spPr>
      </p:pic>
      <p:sp>
        <p:nvSpPr>
          <p:cNvPr id="35" name="TextBox 33"/>
          <p:cNvSpPr txBox="1"/>
          <p:nvPr/>
        </p:nvSpPr>
        <p:spPr>
          <a:xfrm>
            <a:off x="1689418" y="291531"/>
            <a:ext cx="9054755" cy="54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0B4F69C-38A0-0F57-AE1B-F7CCED70C64D}"/>
              </a:ext>
            </a:extLst>
          </p:cNvPr>
          <p:cNvGrpSpPr/>
          <p:nvPr/>
        </p:nvGrpSpPr>
        <p:grpSpPr>
          <a:xfrm>
            <a:off x="1921724" y="4830293"/>
            <a:ext cx="8822449" cy="1492252"/>
            <a:chOff x="5631698" y="5025470"/>
            <a:chExt cx="5722700" cy="1535364"/>
          </a:xfrm>
        </p:grpSpPr>
        <p:grpSp>
          <p:nvGrpSpPr>
            <p:cNvPr id="3" name="A">
              <a:extLst>
                <a:ext uri="{FF2B5EF4-FFF2-40B4-BE49-F238E27FC236}">
                  <a16:creationId xmlns="" xmlns:a16="http://schemas.microsoft.com/office/drawing/2014/main" id="{EFACC685-C905-C68F-A77F-2AAD3A8E5694}"/>
                </a:ext>
              </a:extLst>
            </p:cNvPr>
            <p:cNvGrpSpPr/>
            <p:nvPr/>
          </p:nvGrpSpPr>
          <p:grpSpPr>
            <a:xfrm>
              <a:off x="5631698" y="5025470"/>
              <a:ext cx="5722700" cy="1535364"/>
              <a:chOff x="305391" y="3233082"/>
              <a:chExt cx="5722700" cy="1535364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5C74491A-8EE3-659F-B3D8-E9FED75889E1}"/>
                  </a:ext>
                </a:extLst>
              </p:cNvPr>
              <p:cNvSpPr/>
              <p:nvPr/>
            </p:nvSpPr>
            <p:spPr>
              <a:xfrm>
                <a:off x="305391" y="3437957"/>
                <a:ext cx="5580446" cy="1330489"/>
              </a:xfrm>
              <a:custGeom>
                <a:avLst/>
                <a:gdLst>
                  <a:gd name="connsiteX0" fmla="*/ 0 w 5484339"/>
                  <a:gd name="connsiteY0" fmla="*/ 0 h 919430"/>
                  <a:gd name="connsiteX1" fmla="*/ 5331098 w 5484339"/>
                  <a:gd name="connsiteY1" fmla="*/ 0 h 919430"/>
                  <a:gd name="connsiteX2" fmla="*/ 5484339 w 5484339"/>
                  <a:gd name="connsiteY2" fmla="*/ 153241 h 919430"/>
                  <a:gd name="connsiteX3" fmla="*/ 5484339 w 5484339"/>
                  <a:gd name="connsiteY3" fmla="*/ 766189 h 919430"/>
                  <a:gd name="connsiteX4" fmla="*/ 5331098 w 5484339"/>
                  <a:gd name="connsiteY4" fmla="*/ 919430 h 919430"/>
                  <a:gd name="connsiteX5" fmla="*/ 609489 w 5484339"/>
                  <a:gd name="connsiteY5" fmla="*/ 919430 h 919430"/>
                  <a:gd name="connsiteX6" fmla="*/ 0 w 5484339"/>
                  <a:gd name="connsiteY6" fmla="*/ 299000 h 9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4339" h="919430">
                    <a:moveTo>
                      <a:pt x="0" y="0"/>
                    </a:moveTo>
                    <a:lnTo>
                      <a:pt x="5331098" y="0"/>
                    </a:lnTo>
                    <a:cubicBezTo>
                      <a:pt x="5415731" y="0"/>
                      <a:pt x="5484339" y="68608"/>
                      <a:pt x="5484339" y="153241"/>
                    </a:cubicBezTo>
                    <a:lnTo>
                      <a:pt x="5484339" y="766189"/>
                    </a:lnTo>
                    <a:cubicBezTo>
                      <a:pt x="5484339" y="850822"/>
                      <a:pt x="5415731" y="919430"/>
                      <a:pt x="5331098" y="919430"/>
                    </a:cubicBezTo>
                    <a:lnTo>
                      <a:pt x="609489" y="919430"/>
                    </a:lnTo>
                    <a:lnTo>
                      <a:pt x="0" y="299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80048"/>
                  </a:gs>
                  <a:gs pos="100000">
                    <a:srgbClr val="C04848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47DDFE49-8C15-6160-0EA0-875DAAFA6E89}"/>
                  </a:ext>
                </a:extLst>
              </p:cNvPr>
              <p:cNvSpPr/>
              <p:nvPr/>
            </p:nvSpPr>
            <p:spPr>
              <a:xfrm>
                <a:off x="545262" y="3316669"/>
                <a:ext cx="5239325" cy="133048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E7390E1B-7881-B718-3C64-2E4407AAB58D}"/>
                  </a:ext>
                </a:extLst>
              </p:cNvPr>
              <p:cNvSpPr/>
              <p:nvPr/>
            </p:nvSpPr>
            <p:spPr>
              <a:xfrm>
                <a:off x="305392" y="3233082"/>
                <a:ext cx="667468" cy="521520"/>
              </a:xfrm>
              <a:custGeom>
                <a:avLst/>
                <a:gdLst>
                  <a:gd name="connsiteX0" fmla="*/ 0 w 1337620"/>
                  <a:gd name="connsiteY0" fmla="*/ 0 h 656333"/>
                  <a:gd name="connsiteX1" fmla="*/ 1337620 w 1337620"/>
                  <a:gd name="connsiteY1" fmla="*/ 0 h 656333"/>
                  <a:gd name="connsiteX2" fmla="*/ 1098719 w 1337620"/>
                  <a:gd name="connsiteY2" fmla="*/ 656333 h 656333"/>
                  <a:gd name="connsiteX3" fmla="*/ 0 w 1337620"/>
                  <a:gd name="connsiteY3" fmla="*/ 656333 h 65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7620" h="656333">
                    <a:moveTo>
                      <a:pt x="0" y="0"/>
                    </a:moveTo>
                    <a:lnTo>
                      <a:pt x="1337620" y="0"/>
                    </a:lnTo>
                    <a:lnTo>
                      <a:pt x="1098719" y="656333"/>
                    </a:lnTo>
                    <a:lnTo>
                      <a:pt x="0" y="656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80048"/>
                  </a:gs>
                  <a:gs pos="99000">
                    <a:srgbClr val="FF00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E68E4C8-4B92-69C4-7265-16DD1EB73CFF}"/>
                  </a:ext>
                </a:extLst>
              </p:cNvPr>
              <p:cNvSpPr txBox="1"/>
              <p:nvPr/>
            </p:nvSpPr>
            <p:spPr>
              <a:xfrm>
                <a:off x="1042947" y="3666604"/>
                <a:ext cx="4985144" cy="570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dirty="0">
                    <a:solidFill>
                      <a:srgbClr val="00B050"/>
                    </a:solidFill>
                    <a:latin typeface="Sitka Banner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itka Banner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4F51BC1-71E1-4F4B-0579-0F5A0EFAF9EE}"/>
                </a:ext>
              </a:extLst>
            </p:cNvPr>
            <p:cNvSpPr txBox="1"/>
            <p:nvPr/>
          </p:nvSpPr>
          <p:spPr>
            <a:xfrm>
              <a:off x="5759661" y="5045148"/>
              <a:ext cx="539506" cy="53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 smtClean="0">
                  <a:solidFill>
                    <a:srgbClr val="00B050"/>
                  </a:solidFill>
                </a:rPr>
                <a:t>04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0B4F69C-38A0-0F57-AE1B-F7CCED70C64D}"/>
              </a:ext>
            </a:extLst>
          </p:cNvPr>
          <p:cNvGrpSpPr/>
          <p:nvPr/>
        </p:nvGrpSpPr>
        <p:grpSpPr>
          <a:xfrm>
            <a:off x="1455034" y="3366191"/>
            <a:ext cx="8681190" cy="1492252"/>
            <a:chOff x="5631698" y="5025470"/>
            <a:chExt cx="5631072" cy="1535364"/>
          </a:xfrm>
        </p:grpSpPr>
        <p:grpSp>
          <p:nvGrpSpPr>
            <p:cNvPr id="27" name="A">
              <a:extLst>
                <a:ext uri="{FF2B5EF4-FFF2-40B4-BE49-F238E27FC236}">
                  <a16:creationId xmlns="" xmlns:a16="http://schemas.microsoft.com/office/drawing/2014/main" id="{EFACC685-C905-C68F-A77F-2AAD3A8E5694}"/>
                </a:ext>
              </a:extLst>
            </p:cNvPr>
            <p:cNvGrpSpPr/>
            <p:nvPr/>
          </p:nvGrpSpPr>
          <p:grpSpPr>
            <a:xfrm>
              <a:off x="5631698" y="5025470"/>
              <a:ext cx="5631072" cy="1535364"/>
              <a:chOff x="305391" y="3233082"/>
              <a:chExt cx="5631072" cy="1535364"/>
            </a:xfrm>
          </p:grpSpPr>
          <p:sp>
            <p:nvSpPr>
              <p:cNvPr id="29" name="Freeform: Shape 4">
                <a:extLst>
                  <a:ext uri="{FF2B5EF4-FFF2-40B4-BE49-F238E27FC236}">
                    <a16:creationId xmlns="" xmlns:a16="http://schemas.microsoft.com/office/drawing/2014/main" id="{5C74491A-8EE3-659F-B3D8-E9FED75889E1}"/>
                  </a:ext>
                </a:extLst>
              </p:cNvPr>
              <p:cNvSpPr/>
              <p:nvPr/>
            </p:nvSpPr>
            <p:spPr>
              <a:xfrm>
                <a:off x="305391" y="3437957"/>
                <a:ext cx="5580446" cy="1330489"/>
              </a:xfrm>
              <a:custGeom>
                <a:avLst/>
                <a:gdLst>
                  <a:gd name="connsiteX0" fmla="*/ 0 w 5484339"/>
                  <a:gd name="connsiteY0" fmla="*/ 0 h 919430"/>
                  <a:gd name="connsiteX1" fmla="*/ 5331098 w 5484339"/>
                  <a:gd name="connsiteY1" fmla="*/ 0 h 919430"/>
                  <a:gd name="connsiteX2" fmla="*/ 5484339 w 5484339"/>
                  <a:gd name="connsiteY2" fmla="*/ 153241 h 919430"/>
                  <a:gd name="connsiteX3" fmla="*/ 5484339 w 5484339"/>
                  <a:gd name="connsiteY3" fmla="*/ 766189 h 919430"/>
                  <a:gd name="connsiteX4" fmla="*/ 5331098 w 5484339"/>
                  <a:gd name="connsiteY4" fmla="*/ 919430 h 919430"/>
                  <a:gd name="connsiteX5" fmla="*/ 609489 w 5484339"/>
                  <a:gd name="connsiteY5" fmla="*/ 919430 h 919430"/>
                  <a:gd name="connsiteX6" fmla="*/ 0 w 5484339"/>
                  <a:gd name="connsiteY6" fmla="*/ 299000 h 9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4339" h="919430">
                    <a:moveTo>
                      <a:pt x="0" y="0"/>
                    </a:moveTo>
                    <a:lnTo>
                      <a:pt x="5331098" y="0"/>
                    </a:lnTo>
                    <a:cubicBezTo>
                      <a:pt x="5415731" y="0"/>
                      <a:pt x="5484339" y="68608"/>
                      <a:pt x="5484339" y="153241"/>
                    </a:cubicBezTo>
                    <a:lnTo>
                      <a:pt x="5484339" y="766189"/>
                    </a:lnTo>
                    <a:cubicBezTo>
                      <a:pt x="5484339" y="850822"/>
                      <a:pt x="5415731" y="919430"/>
                      <a:pt x="5331098" y="919430"/>
                    </a:cubicBezTo>
                    <a:lnTo>
                      <a:pt x="609489" y="919430"/>
                    </a:lnTo>
                    <a:lnTo>
                      <a:pt x="0" y="299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80048"/>
                  </a:gs>
                  <a:gs pos="100000">
                    <a:srgbClr val="C04848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47DDFE49-8C15-6160-0EA0-875DAAFA6E89}"/>
                  </a:ext>
                </a:extLst>
              </p:cNvPr>
              <p:cNvSpPr/>
              <p:nvPr/>
            </p:nvSpPr>
            <p:spPr>
              <a:xfrm>
                <a:off x="545262" y="3316669"/>
                <a:ext cx="5239325" cy="13304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48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6">
                <a:extLst>
                  <a:ext uri="{FF2B5EF4-FFF2-40B4-BE49-F238E27FC236}">
                    <a16:creationId xmlns="" xmlns:a16="http://schemas.microsoft.com/office/drawing/2014/main" id="{E7390E1B-7881-B718-3C64-2E4407AAB58D}"/>
                  </a:ext>
                </a:extLst>
              </p:cNvPr>
              <p:cNvSpPr/>
              <p:nvPr/>
            </p:nvSpPr>
            <p:spPr>
              <a:xfrm>
                <a:off x="305392" y="3233082"/>
                <a:ext cx="667468" cy="521520"/>
              </a:xfrm>
              <a:custGeom>
                <a:avLst/>
                <a:gdLst>
                  <a:gd name="connsiteX0" fmla="*/ 0 w 1337620"/>
                  <a:gd name="connsiteY0" fmla="*/ 0 h 656333"/>
                  <a:gd name="connsiteX1" fmla="*/ 1337620 w 1337620"/>
                  <a:gd name="connsiteY1" fmla="*/ 0 h 656333"/>
                  <a:gd name="connsiteX2" fmla="*/ 1098719 w 1337620"/>
                  <a:gd name="connsiteY2" fmla="*/ 656333 h 656333"/>
                  <a:gd name="connsiteX3" fmla="*/ 0 w 1337620"/>
                  <a:gd name="connsiteY3" fmla="*/ 656333 h 65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7620" h="656333">
                    <a:moveTo>
                      <a:pt x="0" y="0"/>
                    </a:moveTo>
                    <a:lnTo>
                      <a:pt x="1337620" y="0"/>
                    </a:lnTo>
                    <a:lnTo>
                      <a:pt x="1098719" y="656333"/>
                    </a:lnTo>
                    <a:lnTo>
                      <a:pt x="0" y="656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80048"/>
                  </a:gs>
                  <a:gs pos="100000">
                    <a:srgbClr val="C0484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DE68E4C8-4B92-69C4-7265-16DD1EB73CFF}"/>
                  </a:ext>
                </a:extLst>
              </p:cNvPr>
              <p:cNvSpPr txBox="1"/>
              <p:nvPr/>
            </p:nvSpPr>
            <p:spPr>
              <a:xfrm>
                <a:off x="940054" y="3501532"/>
                <a:ext cx="4996409" cy="60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000" dirty="0">
                    <a:solidFill>
                      <a:srgbClr val="FF0000"/>
                    </a:solidFill>
                    <a:latin typeface="Sitka Banner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Tranh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luận</a:t>
                </a:r>
                <a:endPara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4F51BC1-71E1-4F4B-0579-0F5A0EFAF9EE}"/>
                </a:ext>
              </a:extLst>
            </p:cNvPr>
            <p:cNvSpPr txBox="1"/>
            <p:nvPr/>
          </p:nvSpPr>
          <p:spPr>
            <a:xfrm>
              <a:off x="5759661" y="5045148"/>
              <a:ext cx="539506" cy="44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</a:rPr>
                <a:t>03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14138" y="5372638"/>
            <a:ext cx="512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b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NHẬP VAI NHÀ CẢI CÁCH</a:t>
            </a:r>
            <a:endParaRPr lang="en-US" sz="2800" b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92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21620B-2DC6-087F-F61F-54493A356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676" y="1020279"/>
            <a:ext cx="6558277" cy="5579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1F41DF-FC71-4711-A753-4E3C17AF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77"/>
            <a:ext cx="12192000" cy="707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5260EBB-D8EF-34F9-CC12-7A8222AE5190}"/>
              </a:ext>
            </a:extLst>
          </p:cNvPr>
          <p:cNvSpPr txBox="1"/>
          <p:nvPr/>
        </p:nvSpPr>
        <p:spPr>
          <a:xfrm>
            <a:off x="1685223" y="117115"/>
            <a:ext cx="80198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 LỊCH SỬ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397BEC-B186-7C78-FA6E-8CE35F1D350B}"/>
              </a:ext>
            </a:extLst>
          </p:cNvPr>
          <p:cNvSpPr txBox="1"/>
          <p:nvPr/>
        </p:nvSpPr>
        <p:spPr>
          <a:xfrm>
            <a:off x="-139148" y="1336680"/>
            <a:ext cx="5602824" cy="2485787"/>
          </a:xfrm>
          <a:prstGeom prst="wedgeRoundRectCallout">
            <a:avLst>
              <a:gd name="adj1" fmla="val 862"/>
              <a:gd name="adj2" fmla="val 58595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HOẠT ĐỘNG </a:t>
            </a:r>
            <a:r>
              <a:rPr lang="en-US" sz="2800" dirty="0" smtClean="0"/>
              <a:t>– 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GIẢI MÃ LỊCH SỬ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khóa</a:t>
            </a:r>
            <a:r>
              <a:rPr lang="en-US" sz="2800" b="1" dirty="0" smtClean="0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Nam (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1858).</a:t>
            </a: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10 </a:t>
            </a:r>
            <a:r>
              <a:rPr lang="en-US" sz="2800" b="1" i="1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khóa</a:t>
            </a:r>
            <a:r>
              <a:rPr lang="en-US" sz="2800" b="1" i="1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chờ</a:t>
            </a:r>
            <a:r>
              <a:rPr lang="en-US" sz="2800" b="1" i="1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khám</a:t>
            </a:r>
            <a:r>
              <a:rPr lang="en-US" sz="2800" b="1" i="1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phá</a:t>
            </a:r>
            <a:endParaRPr lang="en-US" sz="2800" b="1" i="1" dirty="0">
              <a:solidFill>
                <a:srgbClr val="002060"/>
              </a:solidFill>
              <a:latin typeface="Sitka Banner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0AC8F3-D4BE-EC9D-092D-3BA2EB32B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51" y="4495871"/>
            <a:ext cx="3505504" cy="182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FC104A-1E83-3D5B-26D2-48ABEA761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47" y="4386867"/>
            <a:ext cx="1515176" cy="1389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062C4D-3572-BA15-CC8C-EFE7E56A22E6}"/>
              </a:ext>
            </a:extLst>
          </p:cNvPr>
          <p:cNvSpPr txBox="1"/>
          <p:nvPr/>
        </p:nvSpPr>
        <p:spPr>
          <a:xfrm>
            <a:off x="287555" y="5706280"/>
            <a:ext cx="12801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itka Banner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Sitka Banner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7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3180F8-238D-FA0D-6C72-6983DE4A0108}"/>
              </a:ext>
            </a:extLst>
          </p:cNvPr>
          <p:cNvSpPr txBox="1"/>
          <p:nvPr/>
        </p:nvSpPr>
        <p:spPr>
          <a:xfrm>
            <a:off x="3124200" y="76200"/>
            <a:ext cx="5943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1CD84D9B-CC71-5614-3714-2B8BD729E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82995"/>
              </p:ext>
            </p:extLst>
          </p:nvPr>
        </p:nvGraphicFramePr>
        <p:xfrm>
          <a:off x="190900" y="76200"/>
          <a:ext cx="11810200" cy="677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10">
                  <a:extLst>
                    <a:ext uri="{9D8B030D-6E8A-4147-A177-3AD203B41FA5}">
                      <a16:colId xmlns="" xmlns:a16="http://schemas.microsoft.com/office/drawing/2014/main" val="1678742013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113480845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135795654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4031910532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081244229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186426480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855279004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467589746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825977647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1921769298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76646369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42580431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228577145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4275451146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721215122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180518243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086841274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36978841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84114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4131780089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05942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G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05376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17867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Sitka Banner" pitchFamily="2" charset="0"/>
                        </a:rPr>
                        <a:t>Q 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473667"/>
                  </a:ext>
                </a:extLst>
              </a:tr>
              <a:tr h="5432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77681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838618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6091799"/>
                  </a:ext>
                </a:extLst>
              </a:tr>
              <a:tr h="48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356502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E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N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G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I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A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Y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H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5058908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C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59876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262407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Q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023778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39277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310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3180F8-238D-FA0D-6C72-6983DE4A0108}"/>
              </a:ext>
            </a:extLst>
          </p:cNvPr>
          <p:cNvSpPr txBox="1"/>
          <p:nvPr/>
        </p:nvSpPr>
        <p:spPr>
          <a:xfrm>
            <a:off x="3124200" y="76200"/>
            <a:ext cx="5943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1CD84D9B-CC71-5614-3714-2B8BD729E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58834"/>
              </p:ext>
            </p:extLst>
          </p:nvPr>
        </p:nvGraphicFramePr>
        <p:xfrm>
          <a:off x="190900" y="76200"/>
          <a:ext cx="11810200" cy="677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10">
                  <a:extLst>
                    <a:ext uri="{9D8B030D-6E8A-4147-A177-3AD203B41FA5}">
                      <a16:colId xmlns="" xmlns:a16="http://schemas.microsoft.com/office/drawing/2014/main" val="1678742013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113480845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135795654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4031910532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081244229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186426480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855279004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467589746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825977647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1921769298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76646369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42580431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228577145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4275451146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721215122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180518243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2086841274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36978841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3841141"/>
                    </a:ext>
                  </a:extLst>
                </a:gridCol>
                <a:gridCol w="590510">
                  <a:extLst>
                    <a:ext uri="{9D8B030D-6E8A-4147-A177-3AD203B41FA5}">
                      <a16:colId xmlns="" xmlns:a16="http://schemas.microsoft.com/office/drawing/2014/main" val="4131780089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05942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G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05376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17867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Sitka Banner" pitchFamily="2" charset="0"/>
                        </a:rPr>
                        <a:t>Q 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473667"/>
                  </a:ext>
                </a:extLst>
              </a:tr>
              <a:tr h="5432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77681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838618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6091799"/>
                  </a:ext>
                </a:extLst>
              </a:tr>
              <a:tr h="48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356502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E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N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G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I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A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Y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H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5058908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C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598769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262407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itka Banner" pitchFamily="2" charset="0"/>
                        </a:rPr>
                        <a:t>Q</a:t>
                      </a:r>
                      <a:endParaRPr lang="en-US" sz="2400" dirty="0">
                        <a:latin typeface="Sitka Banner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023778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392777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itka Banner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310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1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352" y="788637"/>
            <a:ext cx="4234069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CẢI CÁCH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HỒ QUÝ LY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MINH MẠNG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LÊ THÁNH TÔNG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HÀNH CHÍNH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QUÂN ĐIỀN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LỤC BỘ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QUỐC TRIỀU HÌNH LUẬT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TIỀN GIẤY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TINH THẦN DÂN TỘC</a:t>
            </a:r>
          </a:p>
          <a:p>
            <a:pPr marL="342900" indent="-342900">
              <a:buAutoNum type="arabicPeriod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646" y="134112"/>
            <a:ext cx="7135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CÁC TỪ KHOÁ NÓI VỀ 3 CUỘC CẢI CÁCH LỚN</a:t>
            </a:r>
            <a:endParaRPr lang="en-US" sz="2400" b="1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6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C078E2A-A3C8-434A-A92D-8C1A0BD46475}"/>
              </a:ext>
            </a:extLst>
          </p:cNvPr>
          <p:cNvSpPr/>
          <p:nvPr/>
        </p:nvSpPr>
        <p:spPr>
          <a:xfrm>
            <a:off x="2775312" y="214862"/>
            <a:ext cx="7295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HỒ SƠ CẢI CÁCH</a:t>
            </a:r>
            <a:endParaRPr lang="en-US" sz="32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FFC104A-1E83-3D5B-26D2-48ABEA76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34" y="1433945"/>
            <a:ext cx="1515176" cy="1389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062C4D-3572-BA15-CC8C-EFE7E56A22E6}"/>
              </a:ext>
            </a:extLst>
          </p:cNvPr>
          <p:cNvSpPr txBox="1"/>
          <p:nvPr/>
        </p:nvSpPr>
        <p:spPr>
          <a:xfrm>
            <a:off x="5271642" y="2842546"/>
            <a:ext cx="12801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FC104A-1E83-3D5B-26D2-48ABEA76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34" y="1453300"/>
            <a:ext cx="1515176" cy="1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52" y="826591"/>
            <a:ext cx="938784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charset="0"/>
                <a:ea typeface="Calibri" charset="0"/>
              </a:rPr>
              <a:t>1. 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Calibri" charset="0"/>
              </a:rPr>
              <a:t>Ban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giấy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2.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luật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Hồng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Đức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3.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Cải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13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đạo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4.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quốc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Ngu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5.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các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6.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cường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cử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Nho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7.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Đô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viện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8.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Calibri" charset="0"/>
              </a:rPr>
              <a:t>tỉnh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Calibri" charset="0"/>
              </a:rPr>
              <a:t> (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( 30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tỉnh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1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phủ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Thiên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9.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điền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nô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10.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ngụ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binh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ư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nông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11.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Cải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Lục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bộ</a:t>
            </a:r>
            <a:endParaRPr lang="en-US" sz="2400" dirty="0">
              <a:solidFill>
                <a:schemeClr val="tx1"/>
              </a:solidFill>
              <a:latin typeface="Times New Roman" charset="0"/>
              <a:ea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Symbol" charset="2"/>
                <a:ea typeface="Times New Roman" charset="0"/>
              </a:rPr>
              <a:t>12.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khoa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cử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mở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rộng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tuyển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Calibri" charset="0"/>
              </a:rPr>
              <a:t>tài</a:t>
            </a:r>
            <a:endParaRPr lang="en-US" sz="2400" dirty="0">
              <a:solidFill>
                <a:schemeClr val="tx1"/>
              </a:solidFill>
              <a:effectLst/>
              <a:latin typeface="Times New Roman" charset="0"/>
              <a:ea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5567" y="115076"/>
            <a:ext cx="222849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CÁC DỮ 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LIỆU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5475831"/>
            <a:ext cx="5859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>
                <a:latin typeface="Times New Roman" charset="0"/>
                <a:ea typeface="Times New Roman" charset="0"/>
              </a:rPr>
              <a:t>Sắp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xếp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các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dữ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kiện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vào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đúng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nhà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cải</a:t>
            </a:r>
            <a:r>
              <a:rPr lang="en-US" sz="2400" b="1" dirty="0">
                <a:latin typeface="Times New Roman" charset="0"/>
                <a:ea typeface="Times New Roman" charset="0"/>
              </a:rPr>
              <a:t> </a:t>
            </a:r>
            <a:r>
              <a:rPr lang="en-US" sz="2400" b="1" dirty="0" err="1">
                <a:latin typeface="Times New Roman" charset="0"/>
                <a:ea typeface="Times New Roman" charset="0"/>
              </a:rPr>
              <a:t>cách</a:t>
            </a:r>
            <a:r>
              <a:rPr lang="en-US" sz="2400" b="1" dirty="0">
                <a:latin typeface="Times New Roman" charset="0"/>
                <a:ea typeface="Times New Roman" charset="0"/>
              </a:rPr>
              <a:t>.</a:t>
            </a:r>
            <a:endParaRPr lang="en-US" sz="2400" b="1" dirty="0">
              <a:effectLst/>
              <a:latin typeface="Times New Roman" charset="0"/>
              <a:ea typeface="Calibri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60062"/>
              </p:ext>
            </p:extLst>
          </p:nvPr>
        </p:nvGraphicFramePr>
        <p:xfrm>
          <a:off x="225602" y="6062421"/>
          <a:ext cx="11628426" cy="712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142"/>
                <a:gridCol w="3876142"/>
                <a:gridCol w="3876142"/>
              </a:tblGrid>
              <a:tr h="7125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HỒ QUÝ LY</a:t>
                      </a:r>
                      <a:endParaRPr lang="en-US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LÊ THÁNH TÔNG</a:t>
                      </a:r>
                      <a:endParaRPr lang="en-US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MINH MẠNG</a:t>
                      </a:r>
                      <a:endParaRPr lang="en-US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FFC104A-1E83-3D5B-26D2-48ABEA76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447" y="131968"/>
            <a:ext cx="1515176" cy="1389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062C4D-3572-BA15-CC8C-EFE7E56A22E6}"/>
              </a:ext>
            </a:extLst>
          </p:cNvPr>
          <p:cNvSpPr txBox="1"/>
          <p:nvPr/>
        </p:nvSpPr>
        <p:spPr>
          <a:xfrm>
            <a:off x="10726463" y="1521214"/>
            <a:ext cx="12801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Sitka Banner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456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5780</TotalTime>
  <Words>1954</Words>
  <Application>Microsoft Macintosh PowerPoint</Application>
  <PresentationFormat>Widescreen</PresentationFormat>
  <Paragraphs>824</Paragraphs>
  <Slides>29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Algerian</vt:lpstr>
      <vt:lpstr>Apple Color Emoji</vt:lpstr>
      <vt:lpstr>Calibri</vt:lpstr>
      <vt:lpstr>Calibri Light</vt:lpstr>
      <vt:lpstr>MS Mincho</vt:lpstr>
      <vt:lpstr>Roboto</vt:lpstr>
      <vt:lpstr>Sitka Banner</vt:lpstr>
      <vt:lpstr>Symbol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pro6</dc:creator>
  <cp:lastModifiedBy>Microsoft Office User</cp:lastModifiedBy>
  <cp:revision>210</cp:revision>
  <cp:lastPrinted>2026-03-02T13:22:17Z</cp:lastPrinted>
  <dcterms:created xsi:type="dcterms:W3CDTF">2024-01-15T05:35:00Z</dcterms:created>
  <dcterms:modified xsi:type="dcterms:W3CDTF">2026-03-03T08:11:47Z</dcterms:modified>
</cp:coreProperties>
</file>