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Inter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3" d="100"/>
          <a:sy n="63" d="100"/>
        </p:scale>
        <p:origin x="2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390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3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svg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1135221" y="985520"/>
            <a:ext cx="6759099" cy="615355"/>
          </a:xfrm>
          <a:prstGeom prst="roundRect">
            <a:avLst>
              <a:gd name="adj" fmla="val 17880"/>
            </a:avLst>
          </a:prstGeom>
          <a:solidFill>
            <a:srgbClr val="DADBF1"/>
          </a:solidFill>
          <a:ln/>
        </p:spPr>
      </p:sp>
      <p:sp>
        <p:nvSpPr>
          <p:cNvPr id="4" name="Text 1"/>
          <p:cNvSpPr/>
          <p:nvPr/>
        </p:nvSpPr>
        <p:spPr>
          <a:xfrm>
            <a:off x="1407398" y="1174631"/>
            <a:ext cx="3245406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800" dirty="0">
                <a:solidFill>
                  <a:srgbClr val="FF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CHI BỘ TRƯỜNG THPT NGUYỄN HUỆ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2225040"/>
            <a:ext cx="7556421" cy="1424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Kế Hoạch Sinh Hoạt Chuyên Đề Quý I/2026</a:t>
            </a:r>
            <a:endParaRPr lang="en-US" sz="4450" dirty="0">
              <a:solidFill>
                <a:srgbClr val="FF0000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629921" y="3860801"/>
            <a:ext cx="8061722" cy="11099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00B05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Nâng cao vai trò lãnh đạo của Chi bộ trong việc cải thiện chất lượng giáo dục và tỷ lệ đỗ tốt </a:t>
            </a:r>
            <a:r>
              <a:rPr lang="en-US" sz="2400" b="1" dirty="0" err="1">
                <a:solidFill>
                  <a:srgbClr val="00B05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nghiệp</a:t>
            </a:r>
            <a:r>
              <a:rPr lang="en-US" sz="2400" b="1" dirty="0">
                <a:solidFill>
                  <a:srgbClr val="00B05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THPT</a:t>
            </a:r>
            <a:endParaRPr lang="vi-VN" sz="2400" b="1" dirty="0">
              <a:solidFill>
                <a:srgbClr val="00B050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algn="ctr">
              <a:lnSpc>
                <a:spcPts val="2850"/>
              </a:lnSpc>
            </a:pPr>
            <a:r>
              <a:rPr lang="en-US" sz="2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Số</a:t>
            </a: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: 80-KH/CB  </a:t>
            </a:r>
            <a:endParaRPr lang="vi-VN" sz="2400" b="1" dirty="0">
              <a:solidFill>
                <a:srgbClr val="00B050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6993" y="785574"/>
            <a:ext cx="10486787" cy="631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Phân Công Nhiệm Vụ &amp; Tổ Chức Thực Hiện</a:t>
            </a:r>
            <a:endParaRPr lang="en-US" sz="3950" dirty="0"/>
          </a:p>
        </p:txBody>
      </p:sp>
      <p:sp>
        <p:nvSpPr>
          <p:cNvPr id="3" name="Shape 1"/>
          <p:cNvSpPr/>
          <p:nvPr/>
        </p:nvSpPr>
        <p:spPr>
          <a:xfrm>
            <a:off x="706993" y="1776651"/>
            <a:ext cx="13216414" cy="4360545"/>
          </a:xfrm>
          <a:prstGeom prst="roundRect">
            <a:avLst>
              <a:gd name="adj" fmla="val 1946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16781" y="1899761"/>
            <a:ext cx="912376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TT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2240637" y="1899761"/>
            <a:ext cx="6849070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Nội dung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9501188" y="1899761"/>
            <a:ext cx="4212669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Người phụ trách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916781" y="2443877"/>
            <a:ext cx="912376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2240637" y="2443877"/>
            <a:ext cx="6849070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Xây dựng kế hoạch, chuẩn bị nội dung chuyên đề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9501188" y="2443877"/>
            <a:ext cx="4212669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Đ/c Phó Bí thư Chi bộ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916781" y="2987993"/>
            <a:ext cx="912376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2240637" y="2987993"/>
            <a:ext cx="6849070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Chuẩn bị báo cáo đánh giá thực trạng, số liệu thi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9501188" y="2987993"/>
            <a:ext cx="4212669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Đ/c Phó Hiệu trưởng phụ trách chuyên môn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916781" y="3532108"/>
            <a:ext cx="912376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2240637" y="3532108"/>
            <a:ext cx="6849070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Soạn dự thảo Nghị quyết chuyên đề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9501188" y="3532108"/>
            <a:ext cx="4212669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Đ/c Bí thư Chi bộ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916781" y="4076224"/>
            <a:ext cx="912376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2240637" y="4076224"/>
            <a:ext cx="6849070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Điều hành buổi sinh hoạt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9501188" y="4076224"/>
            <a:ext cx="4212669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Đ/c Bí thư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916781" y="4620339"/>
            <a:ext cx="912376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5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2240637" y="4620339"/>
            <a:ext cx="6849070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Tổng hợp ý kiến, hoàn thiện Nghị quyết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9501188" y="4620339"/>
            <a:ext cx="4212669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Đ/c Phó Bí thư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916781" y="5164455"/>
            <a:ext cx="912376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6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2240637" y="5164455"/>
            <a:ext cx="6849070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Chuẩn bị cơ sở vật chất</a:t>
            </a:r>
            <a:endParaRPr lang="en-US" sz="1550" dirty="0"/>
          </a:p>
        </p:txBody>
      </p:sp>
      <p:sp>
        <p:nvSpPr>
          <p:cNvPr id="24" name="Text 22"/>
          <p:cNvSpPr/>
          <p:nvPr/>
        </p:nvSpPr>
        <p:spPr>
          <a:xfrm>
            <a:off x="9501188" y="5164455"/>
            <a:ext cx="4212669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Đ/c Chi ủy viên</a:t>
            </a:r>
            <a:endParaRPr lang="en-US" sz="1550" dirty="0"/>
          </a:p>
        </p:txBody>
      </p:sp>
      <p:sp>
        <p:nvSpPr>
          <p:cNvPr id="25" name="Text 23"/>
          <p:cNvSpPr/>
          <p:nvPr/>
        </p:nvSpPr>
        <p:spPr>
          <a:xfrm>
            <a:off x="916781" y="5708571"/>
            <a:ext cx="912376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</a:t>
            </a:r>
            <a:endParaRPr lang="en-US" sz="1550" dirty="0"/>
          </a:p>
        </p:txBody>
      </p:sp>
      <p:sp>
        <p:nvSpPr>
          <p:cNvPr id="26" name="Text 24"/>
          <p:cNvSpPr/>
          <p:nvPr/>
        </p:nvSpPr>
        <p:spPr>
          <a:xfrm>
            <a:off x="2240637" y="5708571"/>
            <a:ext cx="6849070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Viết báo cáo kết quả sinh hoạt chuyên đề</a:t>
            </a:r>
            <a:endParaRPr lang="en-US" sz="1550" dirty="0"/>
          </a:p>
        </p:txBody>
      </p:sp>
      <p:sp>
        <p:nvSpPr>
          <p:cNvPr id="27" name="Text 25"/>
          <p:cNvSpPr/>
          <p:nvPr/>
        </p:nvSpPr>
        <p:spPr>
          <a:xfrm>
            <a:off x="9501188" y="5708571"/>
            <a:ext cx="4212669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Đ/c Phó Bí thư</a:t>
            </a:r>
            <a:endParaRPr lang="en-US" sz="1550" dirty="0"/>
          </a:p>
        </p:txBody>
      </p:sp>
      <p:sp>
        <p:nvSpPr>
          <p:cNvPr id="28" name="Shape 26"/>
          <p:cNvSpPr/>
          <p:nvPr/>
        </p:nvSpPr>
        <p:spPr>
          <a:xfrm>
            <a:off x="778113" y="6323349"/>
            <a:ext cx="13216414" cy="1104305"/>
          </a:xfrm>
          <a:prstGeom prst="roundRect">
            <a:avLst>
              <a:gd name="adj" fmla="val 7683"/>
            </a:avLst>
          </a:prstGeom>
          <a:solidFill>
            <a:srgbClr val="C7C9EA"/>
          </a:solidFill>
          <a:ln/>
        </p:spPr>
      </p:sp>
      <p:pic>
        <p:nvPicPr>
          <p:cNvPr id="2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923" y="6643926"/>
            <a:ext cx="252413" cy="201930"/>
          </a:xfrm>
          <a:prstGeom prst="rect">
            <a:avLst/>
          </a:prstGeom>
        </p:spPr>
      </p:pic>
      <p:sp>
        <p:nvSpPr>
          <p:cNvPr id="30" name="Text 27"/>
          <p:cNvSpPr/>
          <p:nvPr/>
        </p:nvSpPr>
        <p:spPr>
          <a:xfrm>
            <a:off x="1363266" y="6569988"/>
            <a:ext cx="12358211" cy="611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dirty="0">
                <a:solidFill>
                  <a:srgbClr val="00B05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Sau sinh hoạt, Chi bộ tổ chức đánh giá, rút kinh nghiệm và gửi báo cáo kết quả về Đảng ủy cấp trên. </a:t>
            </a:r>
            <a:endParaRPr lang="vi-VN" dirty="0">
              <a:solidFill>
                <a:srgbClr val="00B050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ctr">
              <a:lnSpc>
                <a:spcPts val="2400"/>
              </a:lnSpc>
              <a:buNone/>
            </a:pPr>
            <a:r>
              <a:rPr lang="en-US" b="1" dirty="0">
                <a:solidFill>
                  <a:srgbClr val="00B05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T/M Chi bộ — Bí thư: Nguyễn Minh Trung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23837"/>
            <a:ext cx="721352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Cơ Sở Xây Dựng Kế Hoạch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286244"/>
            <a:ext cx="4196358" cy="2819519"/>
          </a:xfrm>
          <a:prstGeom prst="roundRect">
            <a:avLst>
              <a:gd name="adj" fmla="val 5189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63310" y="3286244"/>
            <a:ext cx="121920" cy="2819519"/>
          </a:xfrm>
          <a:prstGeom prst="roundRect">
            <a:avLst>
              <a:gd name="adj" fmla="val 78139"/>
            </a:avLst>
          </a:prstGeom>
          <a:solidFill>
            <a:srgbClr val="4950BC"/>
          </a:solidFill>
          <a:ln/>
        </p:spPr>
      </p:sp>
      <p:sp>
        <p:nvSpPr>
          <p:cNvPr id="5" name="Text 3"/>
          <p:cNvSpPr/>
          <p:nvPr/>
        </p:nvSpPr>
        <p:spPr>
          <a:xfrm>
            <a:off x="1142524" y="35435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Chỉ thị số 10-CT/TW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42524" y="4033957"/>
            <a:ext cx="35903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Căn cứ Chỉ thị của Ban Bí thư Trung ương Đảng về nâng cao chất lượng sinh hoạt chi bộ và văn bản hướng dẫn của cấp ủy cấp trên.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3286244"/>
            <a:ext cx="4196358" cy="2819519"/>
          </a:xfrm>
          <a:prstGeom prst="roundRect">
            <a:avLst>
              <a:gd name="adj" fmla="val 5189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186482" y="3286244"/>
            <a:ext cx="121920" cy="2819519"/>
          </a:xfrm>
          <a:prstGeom prst="roundRect">
            <a:avLst>
              <a:gd name="adj" fmla="val 78139"/>
            </a:avLst>
          </a:prstGeom>
          <a:solidFill>
            <a:srgbClr val="4950BC"/>
          </a:solidFill>
          <a:ln/>
        </p:spPr>
      </p:sp>
      <p:sp>
        <p:nvSpPr>
          <p:cNvPr id="9" name="Text 7"/>
          <p:cNvSpPr/>
          <p:nvPr/>
        </p:nvSpPr>
        <p:spPr>
          <a:xfrm>
            <a:off x="5565696" y="3543538"/>
            <a:ext cx="35132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Nhiệm vụ trọng tâm 2026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565696" y="4033957"/>
            <a:ext cx="35903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Thực hiện nhiệm vụ trọng tâm công tác Đảng năm 2026, bám sát định hướng của cấp ủy về nâng cao chất lượng giảng dạy.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40133" y="3286244"/>
            <a:ext cx="4196358" cy="2819519"/>
          </a:xfrm>
          <a:prstGeom prst="roundRect">
            <a:avLst>
              <a:gd name="adj" fmla="val 5189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09653" y="3286244"/>
            <a:ext cx="121920" cy="2819519"/>
          </a:xfrm>
          <a:prstGeom prst="roundRect">
            <a:avLst>
              <a:gd name="adj" fmla="val 78139"/>
            </a:avLst>
          </a:prstGeom>
          <a:solidFill>
            <a:srgbClr val="4950BC"/>
          </a:solidFill>
          <a:ln/>
        </p:spPr>
      </p:sp>
      <p:sp>
        <p:nvSpPr>
          <p:cNvPr id="13" name="Text 11"/>
          <p:cNvSpPr/>
          <p:nvPr/>
        </p:nvSpPr>
        <p:spPr>
          <a:xfrm>
            <a:off x="9988868" y="3543538"/>
            <a:ext cx="288297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Thực tiễn nhà trường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988868" y="4033957"/>
            <a:ext cx="35903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Căn cứ tình hình thực tế chất lượng giáo dục và kết quả thi tốt nghiệp THPT của Trường THPT Nguyễn Huệ năm 2025.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741091" y="570905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B05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Mục Đích &amp; Yêu Cầu</a:t>
            </a:r>
            <a:endParaRPr lang="en-US" sz="3900" dirty="0">
              <a:solidFill>
                <a:srgbClr val="00B050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694611" y="1451372"/>
            <a:ext cx="7754779" cy="1421606"/>
          </a:xfrm>
          <a:prstGeom prst="roundRect">
            <a:avLst>
              <a:gd name="adj" fmla="val 586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00589" y="16573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Nâng cao nhận thức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00589" y="2071688"/>
            <a:ext cx="7342823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Củng cố vai trò, trách nhiệm của đảng viên trong lãnh đạo chất lượng giáo dục và tỷ lệ đỗ tốt nghiệp.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694611" y="3046571"/>
            <a:ext cx="7754779" cy="1421606"/>
          </a:xfrm>
          <a:prstGeom prst="roundRect">
            <a:avLst>
              <a:gd name="adj" fmla="val 586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00589" y="325254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Đánh giá thực trạng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900589" y="3666887"/>
            <a:ext cx="7342823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Phân tích nguyên nhân khách quan, chủ quan; đề ra giải pháp sát thực tế, khả thi.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694611" y="4641771"/>
            <a:ext cx="7754779" cy="1421606"/>
          </a:xfrm>
          <a:prstGeom prst="roundRect">
            <a:avLst>
              <a:gd name="adj" fmla="val 586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00589" y="4847749"/>
            <a:ext cx="256639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Nêu gương đảng viên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900589" y="5262086"/>
            <a:ext cx="7342823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Phát huy tinh thần tiên phong trong giảng dạy, phụ đạo và quản lý học sinh lớp 12.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694611" y="6236970"/>
            <a:ext cx="7754779" cy="1421606"/>
          </a:xfrm>
          <a:prstGeom prst="roundRect">
            <a:avLst>
              <a:gd name="adj" fmla="val 586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00589" y="6442948"/>
            <a:ext cx="250733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Ban hành Nghị quyết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900589" y="6857286"/>
            <a:ext cx="7342823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Thông qua Nghị quyết chuyên đề với chỉ tiêu và giải pháp cụ thể, gắn với trách nhiệm từng cá nhân.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3342"/>
            <a:ext cx="582596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Đánh Giá Thực Trạng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27434"/>
            <a:ext cx="8284131" cy="462367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8943" y="2307550"/>
            <a:ext cx="398537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Những tồn tại cần nhìn thẳng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9638943" y="2888694"/>
            <a:ext cx="4205168" cy="42298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Kết quả thi tốt nghiệp THPT 2023–2025: một số môn có điểm trung bình giảm so với năm trước.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Đầu vào học sinh thấp; một bộ phận thiếu động cơ và ý thức tự học.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Công tác phụ đạo chưa được cá thể hóa theo năng lực từng học sinh.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Chưa phân tích sâu phổ điểm sau các đợt thi thử để điều chỉnh kịp thời.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18667"/>
            <a:ext cx="1034157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B05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Phân Tích Nguyên Nhân</a:t>
            </a:r>
            <a:endParaRPr lang="en-US" sz="4450" dirty="0">
              <a:solidFill>
                <a:srgbClr val="00B050"/>
              </a:solidFill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881074"/>
            <a:ext cx="13042821" cy="2047994"/>
          </a:xfrm>
          <a:prstGeom prst="roundRect">
            <a:avLst>
              <a:gd name="adj" fmla="val 465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1410" y="2888694"/>
            <a:ext cx="6513790" cy="2032754"/>
          </a:xfrm>
          <a:prstGeom prst="roundRect">
            <a:avLst>
              <a:gd name="adj" fmla="val 4687"/>
            </a:avLst>
          </a:prstGeom>
          <a:solidFill>
            <a:srgbClr val="DADBF1"/>
          </a:solidFill>
          <a:ln/>
        </p:spPr>
      </p:sp>
      <p:sp>
        <p:nvSpPr>
          <p:cNvPr id="5" name="Text 3"/>
          <p:cNvSpPr/>
          <p:nvPr/>
        </p:nvSpPr>
        <p:spPr>
          <a:xfrm>
            <a:off x="1028224" y="3115508"/>
            <a:ext cx="35216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Nguyên nhân khách quan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28224" y="3605927"/>
            <a:ext cx="606016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Chất lượng đầu vào thấp; điều kiện kinh tế – xã hội của một bộ phận gia đình học sinh còn khó khăn, ảnh hưởng đến việc học.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315200" y="2888694"/>
            <a:ext cx="6513790" cy="2032754"/>
          </a:xfrm>
          <a:prstGeom prst="rect">
            <a:avLst/>
          </a:prstGeom>
          <a:solidFill>
            <a:srgbClr val="DADBF1"/>
          </a:solidFill>
          <a:ln/>
        </p:spPr>
      </p:sp>
      <p:sp>
        <p:nvSpPr>
          <p:cNvPr id="8" name="Shape 6"/>
          <p:cNvSpPr/>
          <p:nvPr/>
        </p:nvSpPr>
        <p:spPr>
          <a:xfrm>
            <a:off x="7315200" y="2888694"/>
            <a:ext cx="30480" cy="2032754"/>
          </a:xfrm>
          <a:prstGeom prst="roundRect">
            <a:avLst>
              <a:gd name="adj" fmla="val 312558"/>
            </a:avLst>
          </a:prstGeom>
          <a:solidFill>
            <a:srgbClr val="C0C1D7"/>
          </a:solidFill>
          <a:ln/>
        </p:spPr>
      </p:sp>
      <p:sp>
        <p:nvSpPr>
          <p:cNvPr id="9" name="Text 7"/>
          <p:cNvSpPr/>
          <p:nvPr/>
        </p:nvSpPr>
        <p:spPr>
          <a:xfrm>
            <a:off x="7542014" y="3115508"/>
            <a:ext cx="319278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Nguyên nhân chủ quan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542014" y="3605927"/>
            <a:ext cx="606016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Sự quyết liệt trong chỉ đạo, kiểm tra chưa đồng đều giữa các tổ nhóm; chưa phân tích kỹ phổ điểm thi thử để định hướng ôn tập.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793790" y="5184219"/>
            <a:ext cx="13042821" cy="1326713"/>
          </a:xfrm>
          <a:prstGeom prst="roundRect">
            <a:avLst>
              <a:gd name="adj" fmla="val 7181"/>
            </a:avLst>
          </a:prstGeom>
          <a:solidFill>
            <a:srgbClr val="C7C9EA"/>
          </a:solidFill>
          <a:ln/>
        </p:spPr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04" y="5528310"/>
            <a:ext cx="283488" cy="226814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1530906" y="5467707"/>
            <a:ext cx="120788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Lưu ý:</a:t>
            </a: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Cần phân định rõ trách nhiệm của từng bộ phận — Chi ủy, tổ chuyên môn, giáo viên chủ nhiệm — trong từng nguyên nhân cụ thể.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74370"/>
            <a:ext cx="780311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Vai Trò Lãnh Đạo Của Chi Bộ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625" y="1836777"/>
            <a:ext cx="12625030" cy="473749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84546" y="3043503"/>
            <a:ext cx="652135" cy="65213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1203535" y="5240790"/>
            <a:ext cx="1904234" cy="7336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Kiểm tra, giám sát</a:t>
            </a:r>
            <a:endParaRPr lang="en-US" sz="230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97120" y="3044725"/>
            <a:ext cx="652135" cy="652135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8803678" y="5240790"/>
            <a:ext cx="1904234" cy="7336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Đưa vào sinh hoạt</a:t>
            </a:r>
            <a:endParaRPr lang="en-US" sz="230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10307" y="3044725"/>
            <a:ext cx="652135" cy="652135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6416864" y="5240790"/>
            <a:ext cx="1904234" cy="7336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Phân công đảng viên</a:t>
            </a:r>
            <a:endParaRPr lang="en-US" sz="2300" dirty="0"/>
          </a:p>
        </p:txBody>
      </p:sp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3493" y="3044725"/>
            <a:ext cx="652135" cy="652135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4030050" y="5424203"/>
            <a:ext cx="1904234" cy="366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Giao chỉ tiêu</a:t>
            </a:r>
            <a:endParaRPr lang="en-US" sz="2300" dirty="0"/>
          </a:p>
        </p:txBody>
      </p:sp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23636" y="3044725"/>
            <a:ext cx="652135" cy="652135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1591065" y="5240790"/>
            <a:ext cx="1904234" cy="7336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Ban hành Nghị quyết</a:t>
            </a:r>
            <a:endParaRPr lang="en-US" sz="2300" dirty="0"/>
          </a:p>
        </p:txBody>
      </p:sp>
      <p:sp>
        <p:nvSpPr>
          <p:cNvPr id="14" name="Text 6"/>
          <p:cNvSpPr/>
          <p:nvPr/>
        </p:nvSpPr>
        <p:spPr>
          <a:xfrm>
            <a:off x="793790" y="682942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Chi bộ chủ động, quyết liệt trong từng khâu — từ ban hành chỉ tiêu đến kiểm tra thực hiện — để đảm bảo chuyển biến thực chất trong chất lượng thi tốt nghiệp.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9025" y="647105"/>
            <a:ext cx="5499854" cy="686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Giải Pháp Trọng Tâm</a:t>
            </a:r>
            <a:endParaRPr lang="en-US" sz="43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9025" y="1652945"/>
            <a:ext cx="549235" cy="54923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584246" y="1652945"/>
            <a:ext cx="3299341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Nâng cao hiệu quả ôn thi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1584246" y="2123837"/>
            <a:ext cx="6790730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Đổi mới phương pháp dạy ôn, phân loại học sinh theo năng lực để thiết kế nội dung phù hợp.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9025" y="3241715"/>
            <a:ext cx="549235" cy="54923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584246" y="3241715"/>
            <a:ext cx="2746653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Ý thức tự học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1584246" y="3712607"/>
            <a:ext cx="6790730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Xây dựng cơ chế theo dõi tiến bộ; khuyến khích, tạo động lực học tập cho học sinh yếu.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9025" y="4830485"/>
            <a:ext cx="549235" cy="54923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584246" y="4830485"/>
            <a:ext cx="2746653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Phối hợp 3 bên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1584246" y="5301377"/>
            <a:ext cx="6790730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Tăng cường kết nối giữa giáo viên bộ môn – giáo viên chủ nhiệm – phụ huynh học sinh.</a:t>
            </a:r>
            <a:endParaRPr lang="en-US" sz="17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9025" y="6419255"/>
            <a:ext cx="549235" cy="54923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584246" y="6419255"/>
            <a:ext cx="2746653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Thi thử định kỳ</a:t>
            </a:r>
            <a:endParaRPr lang="en-US" sz="2150" dirty="0"/>
          </a:p>
        </p:txBody>
      </p:sp>
      <p:sp>
        <p:nvSpPr>
          <p:cNvPr id="15" name="Text 8"/>
          <p:cNvSpPr/>
          <p:nvPr/>
        </p:nvSpPr>
        <p:spPr>
          <a:xfrm>
            <a:off x="1584246" y="6890147"/>
            <a:ext cx="6790730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Tổ chức thi thử, phân tích kết quả từng môn, điều chỉnh kế hoạch ôn tập kịp thời.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6198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Chỉ Tiêu Năm 2026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837736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↑%</a:t>
            </a:r>
            <a:endParaRPr lang="en-US" sz="5850" dirty="0"/>
          </a:p>
        </p:txBody>
      </p:sp>
      <p:sp>
        <p:nvSpPr>
          <p:cNvPr id="4" name="Text 2"/>
          <p:cNvSpPr/>
          <p:nvPr/>
        </p:nvSpPr>
        <p:spPr>
          <a:xfrm>
            <a:off x="1455420" y="38695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Tỷ lệ đỗ tốt nghiệp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4359950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Phấn đấu tăng tỷ lệ đỗ tốt nghiệp THPT năm 2026 so với năm 2025.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235893" y="2837736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50%</a:t>
            </a:r>
            <a:endParaRPr lang="en-US" sz="5850" dirty="0"/>
          </a:p>
        </p:txBody>
      </p:sp>
      <p:sp>
        <p:nvSpPr>
          <p:cNvPr id="7" name="Text 5"/>
          <p:cNvSpPr/>
          <p:nvPr/>
        </p:nvSpPr>
        <p:spPr>
          <a:xfrm>
            <a:off x="5897523" y="38695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Giảm nguy cơ trượt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235893" y="4359950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Giảm tối thiểu 50% số học sinh có nguy cơ trượt tốt nghiệp trước tháng 5/2026.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9677995" y="2837736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↑Đ</a:t>
            </a:r>
            <a:endParaRPr lang="en-US" sz="5850" dirty="0"/>
          </a:p>
        </p:txBody>
      </p:sp>
      <p:sp>
        <p:nvSpPr>
          <p:cNvPr id="10" name="Text 8"/>
          <p:cNvSpPr/>
          <p:nvPr/>
        </p:nvSpPr>
        <p:spPr>
          <a:xfrm>
            <a:off x="10339626" y="38695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Điểm trung bình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677995" y="4359950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Tăng điểm trung bình các môn thế mạnh so với kết quả năm 2025.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93790" y="5703808"/>
            <a:ext cx="13042821" cy="963811"/>
          </a:xfrm>
          <a:prstGeom prst="roundRect">
            <a:avLst>
              <a:gd name="adj" fmla="val 9884"/>
            </a:avLst>
          </a:prstGeom>
          <a:solidFill>
            <a:srgbClr val="C7C9EA"/>
          </a:solidFill>
          <a:ln/>
        </p:spPr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04" y="6047899"/>
            <a:ext cx="283488" cy="226814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1530906" y="5987296"/>
            <a:ext cx="120788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Chỉ tiêu cụ thể (%) sẽ được thống nhất và điền đầy đủ tại buổi sinh hoạt chuyên đề ngày 14/03/2026.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99404"/>
            <a:ext cx="1149981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B05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Thời Gian, Địa Điểm &amp; Thành Phần</a:t>
            </a:r>
            <a:endParaRPr lang="en-US" sz="4450" dirty="0">
              <a:solidFill>
                <a:srgbClr val="00B05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175159"/>
            <a:ext cx="333541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Thông tin buổi sinh hoạt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75630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📅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Thời gian: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15 giờ 45, ngày 14/03/2026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32327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📍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Địa điểm: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Hội trường Trường THPT Nguyễn Huệ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89025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🏛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Hình thức: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Sinh hoạt trực tiếp toàn Chi bộ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99521" y="3175159"/>
            <a:ext cx="284976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Thành phần tham dự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599521" y="3756303"/>
            <a:ext cx="6244709" cy="2494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Toàn thể 16 đảng viên trong Chi bộ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Đại diện Ban Giám hiệu, BCH Công đoàn, Đoàn Thanh niên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Tổ trưởng, nhóm trưởng bộ môn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Khách mời: Chủ tịch Hội đồng trường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Mở rộng: GVCN lớp 12, giáo viên ôn thi lớp 12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984</Words>
  <Application>Microsoft Office PowerPoint</Application>
  <PresentationFormat>Custom</PresentationFormat>
  <Paragraphs>107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Inter</vt:lpstr>
      <vt:lpstr>Calibri</vt:lpstr>
      <vt:lpstr>Inter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Hồng Lưu</dc:creator>
  <cp:lastModifiedBy>Hồng Lưu</cp:lastModifiedBy>
  <cp:revision>2</cp:revision>
  <dcterms:created xsi:type="dcterms:W3CDTF">2026-04-10T14:41:33Z</dcterms:created>
  <dcterms:modified xsi:type="dcterms:W3CDTF">2026-04-10T14:47:55Z</dcterms:modified>
</cp:coreProperties>
</file>