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2.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76"/>
  </p:notesMasterIdLst>
  <p:sldIdLst>
    <p:sldId id="432" r:id="rId3"/>
    <p:sldId id="295" r:id="rId4"/>
    <p:sldId id="296" r:id="rId5"/>
    <p:sldId id="297" r:id="rId6"/>
    <p:sldId id="298" r:id="rId7"/>
    <p:sldId id="299" r:id="rId8"/>
    <p:sldId id="301" r:id="rId9"/>
    <p:sldId id="303" r:id="rId10"/>
    <p:sldId id="426" r:id="rId11"/>
    <p:sldId id="427" r:id="rId12"/>
    <p:sldId id="268" r:id="rId13"/>
    <p:sldId id="304" r:id="rId14"/>
    <p:sldId id="306" r:id="rId15"/>
    <p:sldId id="434" r:id="rId16"/>
    <p:sldId id="316" r:id="rId17"/>
    <p:sldId id="435" r:id="rId18"/>
    <p:sldId id="436" r:id="rId19"/>
    <p:sldId id="313" r:id="rId20"/>
    <p:sldId id="318" r:id="rId21"/>
    <p:sldId id="437" r:id="rId22"/>
    <p:sldId id="438" r:id="rId23"/>
    <p:sldId id="439" r:id="rId24"/>
    <p:sldId id="320" r:id="rId25"/>
    <p:sldId id="322" r:id="rId26"/>
    <p:sldId id="315" r:id="rId27"/>
    <p:sldId id="311" r:id="rId28"/>
    <p:sldId id="323" r:id="rId29"/>
    <p:sldId id="324" r:id="rId30"/>
    <p:sldId id="429" r:id="rId31"/>
    <p:sldId id="319" r:id="rId32"/>
    <p:sldId id="326" r:id="rId33"/>
    <p:sldId id="440" r:id="rId34"/>
    <p:sldId id="441" r:id="rId35"/>
    <p:sldId id="327" r:id="rId36"/>
    <p:sldId id="442" r:id="rId37"/>
    <p:sldId id="443" r:id="rId38"/>
    <p:sldId id="340" r:id="rId39"/>
    <p:sldId id="341" r:id="rId40"/>
    <p:sldId id="342" r:id="rId41"/>
    <p:sldId id="343" r:id="rId42"/>
    <p:sldId id="329" r:id="rId43"/>
    <p:sldId id="330" r:id="rId44"/>
    <p:sldId id="331" r:id="rId45"/>
    <p:sldId id="332" r:id="rId46"/>
    <p:sldId id="333" r:id="rId47"/>
    <p:sldId id="334" r:id="rId48"/>
    <p:sldId id="335" r:id="rId49"/>
    <p:sldId id="336" r:id="rId50"/>
    <p:sldId id="337" r:id="rId51"/>
    <p:sldId id="338" r:id="rId52"/>
    <p:sldId id="344" r:id="rId53"/>
    <p:sldId id="256" r:id="rId54"/>
    <p:sldId id="339" r:id="rId55"/>
    <p:sldId id="444" r:id="rId56"/>
    <p:sldId id="346" r:id="rId57"/>
    <p:sldId id="347" r:id="rId58"/>
    <p:sldId id="449" r:id="rId59"/>
    <p:sldId id="348" r:id="rId60"/>
    <p:sldId id="445" r:id="rId61"/>
    <p:sldId id="446" r:id="rId62"/>
    <p:sldId id="447" r:id="rId63"/>
    <p:sldId id="349" r:id="rId64"/>
    <p:sldId id="350" r:id="rId65"/>
    <p:sldId id="351" r:id="rId66"/>
    <p:sldId id="448" r:id="rId67"/>
    <p:sldId id="353" r:id="rId68"/>
    <p:sldId id="354" r:id="rId69"/>
    <p:sldId id="355" r:id="rId70"/>
    <p:sldId id="451" r:id="rId71"/>
    <p:sldId id="450" r:id="rId72"/>
    <p:sldId id="357" r:id="rId73"/>
    <p:sldId id="358" r:id="rId74"/>
    <p:sldId id="433" r:id="rId75"/>
  </p:sldIdLst>
  <p:sldSz cx="9144000" cy="5143500" type="screen16x9"/>
  <p:notesSz cx="6858000" cy="9144000"/>
  <p:embeddedFontLst>
    <p:embeddedFont>
      <p:font typeface="Aharoni" panose="02010803020104030203" pitchFamily="2" charset="-79"/>
      <p:bold r:id="rId77"/>
    </p:embeddedFont>
    <p:embeddedFont>
      <p:font typeface="Fira Sans Extra Condensed Medium" panose="020B0604020202020204" charset="0"/>
      <p:regular r:id="rId78"/>
      <p:bold r:id="rId79"/>
      <p:italic r:id="rId80"/>
      <p:boldItalic r:id="rId81"/>
    </p:embeddedFont>
    <p:embeddedFont>
      <p:font typeface="Hind Vadodara Light" panose="02000000000000000000" pitchFamily="2" charset="0"/>
      <p:regular r:id="rId82"/>
      <p:bold r:id="rId83"/>
    </p:embeddedFont>
    <p:embeddedFont>
      <p:font typeface="Jockey One" panose="020B0604020202020204" charset="-18"/>
      <p:regular r:id="rId84"/>
    </p:embeddedFont>
    <p:embeddedFont>
      <p:font typeface="Roboto Slab Light" pitchFamily="2"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19">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51CC"/>
    <a:srgbClr val="91BCE3"/>
    <a:srgbClr val="BDD7EE"/>
    <a:srgbClr val="F4B183"/>
    <a:srgbClr val="CCFFCC"/>
    <a:srgbClr val="FFCCFF"/>
    <a:srgbClr val="C9403B"/>
    <a:srgbClr val="F2E5BF"/>
    <a:srgbClr val="F5E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3505CB-61A8-45E8-9E14-4D7C84B4BA76}">
  <a:tblStyle styleId="{7C3505CB-61A8-45E8-9E14-4D7C84B4BA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94660"/>
  </p:normalViewPr>
  <p:slideViewPr>
    <p:cSldViewPr snapToGrid="0">
      <p:cViewPr varScale="1">
        <p:scale>
          <a:sx n="78" d="100"/>
          <a:sy n="78" d="100"/>
        </p:scale>
        <p:origin x="880" y="52"/>
      </p:cViewPr>
      <p:guideLst>
        <p:guide orient="horz" pos="141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08C891C2-8659-99B3-85AC-5E0C8849BC77}"/>
            </a:ext>
          </a:extLst>
        </p:cNvPr>
        <p:cNvGrpSpPr/>
        <p:nvPr/>
      </p:nvGrpSpPr>
      <p:grpSpPr>
        <a:xfrm>
          <a:off x="0" y="0"/>
          <a:ext cx="0" cy="0"/>
          <a:chOff x="0" y="0"/>
          <a:chExt cx="0" cy="0"/>
        </a:xfrm>
      </p:grpSpPr>
      <p:sp>
        <p:nvSpPr>
          <p:cNvPr id="520" name="Google Shape;520;g41b0fa81c4_0_22:notes">
            <a:extLst>
              <a:ext uri="{FF2B5EF4-FFF2-40B4-BE49-F238E27FC236}">
                <a16:creationId xmlns:a16="http://schemas.microsoft.com/office/drawing/2014/main" id="{E15A6742-6EA5-E32E-3C21-2554057907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1b0fa81c4_0_22:notes">
            <a:extLst>
              <a:ext uri="{FF2B5EF4-FFF2-40B4-BE49-F238E27FC236}">
                <a16:creationId xmlns:a16="http://schemas.microsoft.com/office/drawing/2014/main" id="{669A167C-14E4-B783-18FE-8322C0C3BC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951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315346D9-27F9-3363-9408-FB6D3D2F3E4B}"/>
            </a:ext>
          </a:extLst>
        </p:cNvPr>
        <p:cNvGrpSpPr/>
        <p:nvPr/>
      </p:nvGrpSpPr>
      <p:grpSpPr>
        <a:xfrm>
          <a:off x="0" y="0"/>
          <a:ext cx="0" cy="0"/>
          <a:chOff x="0" y="0"/>
          <a:chExt cx="0" cy="0"/>
        </a:xfrm>
      </p:grpSpPr>
      <p:sp>
        <p:nvSpPr>
          <p:cNvPr id="302" name="Google Shape;302;g41c0e4a743_1_136:notes">
            <a:extLst>
              <a:ext uri="{FF2B5EF4-FFF2-40B4-BE49-F238E27FC236}">
                <a16:creationId xmlns:a16="http://schemas.microsoft.com/office/drawing/2014/main" id="{8B5B1850-9C16-28D5-CEEF-A2F4016C8C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c0e4a743_1_136:notes">
            <a:extLst>
              <a:ext uri="{FF2B5EF4-FFF2-40B4-BE49-F238E27FC236}">
                <a16:creationId xmlns:a16="http://schemas.microsoft.com/office/drawing/2014/main" id="{027FF884-9077-C7AE-ADC6-C8F08052AC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930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a:extLst>
            <a:ext uri="{FF2B5EF4-FFF2-40B4-BE49-F238E27FC236}">
              <a16:creationId xmlns:a16="http://schemas.microsoft.com/office/drawing/2014/main" id="{23E61FE3-0737-69DC-452A-5DAF87E8B494}"/>
            </a:ext>
          </a:extLst>
        </p:cNvPr>
        <p:cNvGrpSpPr/>
        <p:nvPr/>
      </p:nvGrpSpPr>
      <p:grpSpPr>
        <a:xfrm>
          <a:off x="0" y="0"/>
          <a:ext cx="0" cy="0"/>
          <a:chOff x="0" y="0"/>
          <a:chExt cx="0" cy="0"/>
        </a:xfrm>
      </p:grpSpPr>
      <p:sp>
        <p:nvSpPr>
          <p:cNvPr id="374" name="Google Shape;374;g41c0e4a743_1_54:notes">
            <a:extLst>
              <a:ext uri="{FF2B5EF4-FFF2-40B4-BE49-F238E27FC236}">
                <a16:creationId xmlns:a16="http://schemas.microsoft.com/office/drawing/2014/main" id="{B617FC08-4CD9-8ABB-E893-7ADC3451DB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1c0e4a743_1_54:notes">
            <a:extLst>
              <a:ext uri="{FF2B5EF4-FFF2-40B4-BE49-F238E27FC236}">
                <a16:creationId xmlns:a16="http://schemas.microsoft.com/office/drawing/2014/main" id="{53F860A2-A2BB-16D5-BE90-C9AFDDEC83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697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620E12D9-9CEC-2143-FFBA-EFA76B0F6377}"/>
            </a:ext>
          </a:extLst>
        </p:cNvPr>
        <p:cNvGrpSpPr/>
        <p:nvPr/>
      </p:nvGrpSpPr>
      <p:grpSpPr>
        <a:xfrm>
          <a:off x="0" y="0"/>
          <a:ext cx="0" cy="0"/>
          <a:chOff x="0" y="0"/>
          <a:chExt cx="0" cy="0"/>
        </a:xfrm>
      </p:grpSpPr>
      <p:sp>
        <p:nvSpPr>
          <p:cNvPr id="302" name="Google Shape;302;g41c0e4a743_1_136:notes">
            <a:extLst>
              <a:ext uri="{FF2B5EF4-FFF2-40B4-BE49-F238E27FC236}">
                <a16:creationId xmlns:a16="http://schemas.microsoft.com/office/drawing/2014/main" id="{A74A7856-A699-ABC1-8841-F4D9261064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c0e4a743_1_136:notes">
            <a:extLst>
              <a:ext uri="{FF2B5EF4-FFF2-40B4-BE49-F238E27FC236}">
                <a16:creationId xmlns:a16="http://schemas.microsoft.com/office/drawing/2014/main" id="{2881EFC9-DA27-6EEE-4E73-BB74BF28B59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77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5310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896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2A0022DF-1F66-022F-7F85-15A01B5296C6}"/>
            </a:ext>
          </a:extLst>
        </p:cNvPr>
        <p:cNvGrpSpPr/>
        <p:nvPr/>
      </p:nvGrpSpPr>
      <p:grpSpPr>
        <a:xfrm>
          <a:off x="0" y="0"/>
          <a:ext cx="0" cy="0"/>
          <a:chOff x="0" y="0"/>
          <a:chExt cx="0" cy="0"/>
        </a:xfrm>
      </p:grpSpPr>
      <p:sp>
        <p:nvSpPr>
          <p:cNvPr id="152" name="Google Shape;152;g57b68ffdf2_2_875:notes">
            <a:extLst>
              <a:ext uri="{FF2B5EF4-FFF2-40B4-BE49-F238E27FC236}">
                <a16:creationId xmlns:a16="http://schemas.microsoft.com/office/drawing/2014/main" id="{EBBC6D96-FC4D-F401-38D9-97DDC9B1D7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7b68ffdf2_2_875:notes">
            <a:extLst>
              <a:ext uri="{FF2B5EF4-FFF2-40B4-BE49-F238E27FC236}">
                <a16:creationId xmlns:a16="http://schemas.microsoft.com/office/drawing/2014/main" id="{123980D0-3CD3-152C-C106-E67A295DA8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741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7F70067F-9AEC-92EC-5268-D05004B1FBB1}"/>
            </a:ext>
          </a:extLst>
        </p:cNvPr>
        <p:cNvGrpSpPr/>
        <p:nvPr/>
      </p:nvGrpSpPr>
      <p:grpSpPr>
        <a:xfrm>
          <a:off x="0" y="0"/>
          <a:ext cx="0" cy="0"/>
          <a:chOff x="0" y="0"/>
          <a:chExt cx="0" cy="0"/>
        </a:xfrm>
      </p:grpSpPr>
      <p:sp>
        <p:nvSpPr>
          <p:cNvPr id="302" name="Google Shape;302;g41c0e4a743_1_136:notes">
            <a:extLst>
              <a:ext uri="{FF2B5EF4-FFF2-40B4-BE49-F238E27FC236}">
                <a16:creationId xmlns:a16="http://schemas.microsoft.com/office/drawing/2014/main" id="{D6867B64-FD7B-26D8-8A92-5CBFBEE8D9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c0e4a743_1_136:notes">
            <a:extLst>
              <a:ext uri="{FF2B5EF4-FFF2-40B4-BE49-F238E27FC236}">
                <a16:creationId xmlns:a16="http://schemas.microsoft.com/office/drawing/2014/main" id="{C0A64581-0680-BF0A-1697-874FD2D3F0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486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F0A1B21C-ED02-28E6-238A-45C313E864EF}"/>
            </a:ext>
          </a:extLst>
        </p:cNvPr>
        <p:cNvGrpSpPr/>
        <p:nvPr/>
      </p:nvGrpSpPr>
      <p:grpSpPr>
        <a:xfrm>
          <a:off x="0" y="0"/>
          <a:ext cx="0" cy="0"/>
          <a:chOff x="0" y="0"/>
          <a:chExt cx="0" cy="0"/>
        </a:xfrm>
      </p:grpSpPr>
      <p:sp>
        <p:nvSpPr>
          <p:cNvPr id="302" name="Google Shape;302;g41c0e4a743_1_136:notes">
            <a:extLst>
              <a:ext uri="{FF2B5EF4-FFF2-40B4-BE49-F238E27FC236}">
                <a16:creationId xmlns:a16="http://schemas.microsoft.com/office/drawing/2014/main" id="{20B51C38-13A9-CC50-49B1-7C16C335F1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c0e4a743_1_136:notes">
            <a:extLst>
              <a:ext uri="{FF2B5EF4-FFF2-40B4-BE49-F238E27FC236}">
                <a16:creationId xmlns:a16="http://schemas.microsoft.com/office/drawing/2014/main" id="{F50917B2-B3C3-09DF-36E2-DD684DC3B4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954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a:extLst>
            <a:ext uri="{FF2B5EF4-FFF2-40B4-BE49-F238E27FC236}">
              <a16:creationId xmlns:a16="http://schemas.microsoft.com/office/drawing/2014/main" id="{2934E6A9-AF02-4B21-98EF-2B6657A3409B}"/>
            </a:ext>
          </a:extLst>
        </p:cNvPr>
        <p:cNvGrpSpPr/>
        <p:nvPr/>
      </p:nvGrpSpPr>
      <p:grpSpPr>
        <a:xfrm>
          <a:off x="0" y="0"/>
          <a:ext cx="0" cy="0"/>
          <a:chOff x="0" y="0"/>
          <a:chExt cx="0" cy="0"/>
        </a:xfrm>
      </p:grpSpPr>
      <p:sp>
        <p:nvSpPr>
          <p:cNvPr id="520" name="Google Shape;520;g41b0fa81c4_0_22:notes">
            <a:extLst>
              <a:ext uri="{FF2B5EF4-FFF2-40B4-BE49-F238E27FC236}">
                <a16:creationId xmlns:a16="http://schemas.microsoft.com/office/drawing/2014/main" id="{05F9CDB1-8A8A-1D18-3F35-A870A13F42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1b0fa81c4_0_22:notes">
            <a:extLst>
              <a:ext uri="{FF2B5EF4-FFF2-40B4-BE49-F238E27FC236}">
                <a16:creationId xmlns:a16="http://schemas.microsoft.com/office/drawing/2014/main" id="{1BDAA520-68AF-1458-C263-F745C066B8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14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9F7AC2EE-4988-5B5F-DD77-7BE529E99210}"/>
            </a:ext>
          </a:extLst>
        </p:cNvPr>
        <p:cNvGrpSpPr/>
        <p:nvPr/>
      </p:nvGrpSpPr>
      <p:grpSpPr>
        <a:xfrm>
          <a:off x="0" y="0"/>
          <a:ext cx="0" cy="0"/>
          <a:chOff x="0" y="0"/>
          <a:chExt cx="0" cy="0"/>
        </a:xfrm>
      </p:grpSpPr>
      <p:sp>
        <p:nvSpPr>
          <p:cNvPr id="175" name="Google Shape;175;g579fe4a061_1_53:notes">
            <a:extLst>
              <a:ext uri="{FF2B5EF4-FFF2-40B4-BE49-F238E27FC236}">
                <a16:creationId xmlns:a16="http://schemas.microsoft.com/office/drawing/2014/main" id="{C4478731-7802-1909-AC8A-4E575A1492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79fe4a061_1_53:notes">
            <a:extLst>
              <a:ext uri="{FF2B5EF4-FFF2-40B4-BE49-F238E27FC236}">
                <a16:creationId xmlns:a16="http://schemas.microsoft.com/office/drawing/2014/main" id="{5EFC72E4-EF09-773D-90DB-836C28A5C4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746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A29F319C-ED7A-0F0A-3F1B-F73E61DBF2E0}"/>
            </a:ext>
          </a:extLst>
        </p:cNvPr>
        <p:cNvGrpSpPr/>
        <p:nvPr/>
      </p:nvGrpSpPr>
      <p:grpSpPr>
        <a:xfrm>
          <a:off x="0" y="0"/>
          <a:ext cx="0" cy="0"/>
          <a:chOff x="0" y="0"/>
          <a:chExt cx="0" cy="0"/>
        </a:xfrm>
      </p:grpSpPr>
      <p:sp>
        <p:nvSpPr>
          <p:cNvPr id="175" name="Google Shape;175;g579fe4a061_1_53:notes">
            <a:extLst>
              <a:ext uri="{FF2B5EF4-FFF2-40B4-BE49-F238E27FC236}">
                <a16:creationId xmlns:a16="http://schemas.microsoft.com/office/drawing/2014/main" id="{0C81A55D-4429-E131-041D-0363D749EA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79fe4a061_1_53:notes">
            <a:extLst>
              <a:ext uri="{FF2B5EF4-FFF2-40B4-BE49-F238E27FC236}">
                <a16:creationId xmlns:a16="http://schemas.microsoft.com/office/drawing/2014/main" id="{C78A9CD8-6B8C-C84B-73FB-1512874D24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57200" algn="l" rtl="0">
              <a:lnSpc>
                <a:spcPct val="150000"/>
              </a:lnSpc>
              <a:spcBef>
                <a:spcPts val="0"/>
              </a:spcBef>
              <a:spcAft>
                <a:spcPts val="0"/>
              </a:spcAft>
            </a:pPr>
            <a:r>
              <a:rPr lang="en-US" sz="3000"/>
              <a:t>Nhấn vào mảnh ghép bất kì để mở ra nội dung câu hỏi. </a:t>
            </a:r>
          </a:p>
          <a:p>
            <a:pPr marL="457200" lvl="0" indent="-457200" algn="l" rtl="0">
              <a:lnSpc>
                <a:spcPct val="150000"/>
              </a:lnSpc>
              <a:spcBef>
                <a:spcPts val="0"/>
              </a:spcBef>
              <a:spcAft>
                <a:spcPts val="0"/>
              </a:spcAft>
            </a:pPr>
            <a:r>
              <a:rPr lang="en-US" sz="3000"/>
              <a:t>Nhấn vào dấu x ở mỗi trang câu hỏi để quay lại các mảnh ghép. </a:t>
            </a:r>
          </a:p>
          <a:p>
            <a:pPr marL="457200" lvl="0" indent="-457200" algn="l" rtl="0">
              <a:lnSpc>
                <a:spcPct val="150000"/>
              </a:lnSpc>
              <a:spcBef>
                <a:spcPts val="0"/>
              </a:spcBef>
              <a:spcAft>
                <a:spcPts val="0"/>
              </a:spcAft>
            </a:pPr>
            <a:r>
              <a:rPr lang="en-US" sz="3000"/>
              <a:t>Khi trả lời hết các câu hỏi nhấn vào dấu mũi tên để tiếp tục bài giảng. </a:t>
            </a:r>
            <a:endParaRPr sz="3000"/>
          </a:p>
        </p:txBody>
      </p:sp>
    </p:spTree>
    <p:extLst>
      <p:ext uri="{BB962C8B-B14F-4D97-AF65-F5344CB8AC3E}">
        <p14:creationId xmlns:p14="http://schemas.microsoft.com/office/powerpoint/2010/main" val="2602359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BF0E6CD7-578D-3D79-DE7A-36C424C978A6}"/>
            </a:ext>
          </a:extLst>
        </p:cNvPr>
        <p:cNvGrpSpPr/>
        <p:nvPr/>
      </p:nvGrpSpPr>
      <p:grpSpPr>
        <a:xfrm>
          <a:off x="0" y="0"/>
          <a:ext cx="0" cy="0"/>
          <a:chOff x="0" y="0"/>
          <a:chExt cx="0" cy="0"/>
        </a:xfrm>
      </p:grpSpPr>
      <p:sp>
        <p:nvSpPr>
          <p:cNvPr id="347" name="Google Shape;347;g5a15755a3a_5_0:notes">
            <a:extLst>
              <a:ext uri="{FF2B5EF4-FFF2-40B4-BE49-F238E27FC236}">
                <a16:creationId xmlns:a16="http://schemas.microsoft.com/office/drawing/2014/main" id="{23286E7B-94EA-EAA9-2157-17E2610F99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a15755a3a_5_0:notes">
            <a:extLst>
              <a:ext uri="{FF2B5EF4-FFF2-40B4-BE49-F238E27FC236}">
                <a16:creationId xmlns:a16="http://schemas.microsoft.com/office/drawing/2014/main" id="{7F36BB1D-EC92-7086-244F-675C80C270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227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B8C00B52-C4F9-E6FA-3F6E-80CEEA04252F}"/>
            </a:ext>
          </a:extLst>
        </p:cNvPr>
        <p:cNvGrpSpPr/>
        <p:nvPr/>
      </p:nvGrpSpPr>
      <p:grpSpPr>
        <a:xfrm>
          <a:off x="0" y="0"/>
          <a:ext cx="0" cy="0"/>
          <a:chOff x="0" y="0"/>
          <a:chExt cx="0" cy="0"/>
        </a:xfrm>
      </p:grpSpPr>
      <p:sp>
        <p:nvSpPr>
          <p:cNvPr id="347" name="Google Shape;347;g5a15755a3a_5_0:notes">
            <a:extLst>
              <a:ext uri="{FF2B5EF4-FFF2-40B4-BE49-F238E27FC236}">
                <a16:creationId xmlns:a16="http://schemas.microsoft.com/office/drawing/2014/main" id="{CB075E89-F64E-40B3-41BA-5C6B97E1DC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a15755a3a_5_0:notes">
            <a:extLst>
              <a:ext uri="{FF2B5EF4-FFF2-40B4-BE49-F238E27FC236}">
                <a16:creationId xmlns:a16="http://schemas.microsoft.com/office/drawing/2014/main" id="{ABDDC9A1-9FD0-E2E0-C25B-06F8AE48A2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825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1c0e4a743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1c0e4a743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19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a:extLst>
            <a:ext uri="{FF2B5EF4-FFF2-40B4-BE49-F238E27FC236}">
              <a16:creationId xmlns:a16="http://schemas.microsoft.com/office/drawing/2014/main" id="{2A0022DF-1F66-022F-7F85-15A01B5296C6}"/>
            </a:ext>
          </a:extLst>
        </p:cNvPr>
        <p:cNvGrpSpPr/>
        <p:nvPr/>
      </p:nvGrpSpPr>
      <p:grpSpPr>
        <a:xfrm>
          <a:off x="0" y="0"/>
          <a:ext cx="0" cy="0"/>
          <a:chOff x="0" y="0"/>
          <a:chExt cx="0" cy="0"/>
        </a:xfrm>
      </p:grpSpPr>
      <p:sp>
        <p:nvSpPr>
          <p:cNvPr id="152" name="Google Shape;152;g57b68ffdf2_2_875:notes">
            <a:extLst>
              <a:ext uri="{FF2B5EF4-FFF2-40B4-BE49-F238E27FC236}">
                <a16:creationId xmlns:a16="http://schemas.microsoft.com/office/drawing/2014/main" id="{EBBC6D96-FC4D-F401-38D9-97DDC9B1D7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7b68ffdf2_2_875:notes">
            <a:extLst>
              <a:ext uri="{FF2B5EF4-FFF2-40B4-BE49-F238E27FC236}">
                <a16:creationId xmlns:a16="http://schemas.microsoft.com/office/drawing/2014/main" id="{123980D0-3CD3-152C-C106-E67A295DA8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99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FEBD244A-3B9F-8E81-685D-0799809AD1E2}"/>
            </a:ext>
          </a:extLst>
        </p:cNvPr>
        <p:cNvGrpSpPr/>
        <p:nvPr/>
      </p:nvGrpSpPr>
      <p:grpSpPr>
        <a:xfrm>
          <a:off x="0" y="0"/>
          <a:ext cx="0" cy="0"/>
          <a:chOff x="0" y="0"/>
          <a:chExt cx="0" cy="0"/>
        </a:xfrm>
      </p:grpSpPr>
      <p:sp>
        <p:nvSpPr>
          <p:cNvPr id="302" name="Google Shape;302;g41c0e4a743_1_136:notes">
            <a:extLst>
              <a:ext uri="{FF2B5EF4-FFF2-40B4-BE49-F238E27FC236}">
                <a16:creationId xmlns:a16="http://schemas.microsoft.com/office/drawing/2014/main" id="{F2F73B65-DBED-B3EE-FC8B-DAE0FEBDE0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1c0e4a743_1_136:notes">
            <a:extLst>
              <a:ext uri="{FF2B5EF4-FFF2-40B4-BE49-F238E27FC236}">
                <a16:creationId xmlns:a16="http://schemas.microsoft.com/office/drawing/2014/main" id="{DEFD213F-BEE6-62E2-22B1-EEB97995F8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668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SUBTITLE">
  <p:cSld name="TITLE_1_1_1_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5185650" y="1846522"/>
            <a:ext cx="2660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accent1"/>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3" name="Google Shape;33;p6"/>
          <p:cNvSpPr txBox="1">
            <a:spLocks noGrp="1"/>
          </p:cNvSpPr>
          <p:nvPr>
            <p:ph type="subTitle" idx="1"/>
          </p:nvPr>
        </p:nvSpPr>
        <p:spPr>
          <a:xfrm>
            <a:off x="3982673" y="2539125"/>
            <a:ext cx="38628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321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1441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845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297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4827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8429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1900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491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963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006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X COLUMNS" userDrawn="1">
  <p:cSld name="CUSTOM_1">
    <p:bg>
      <p:bgPr>
        <a:blipFill>
          <a:blip r:embed="rId2">
            <a:alphaModFix/>
          </a:blip>
          <a:stretch>
            <a:fillRect/>
          </a:stretch>
        </a:blip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177087" y="101966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9"/>
          <p:cNvSpPr txBox="1">
            <a:spLocks noGrp="1"/>
          </p:cNvSpPr>
          <p:nvPr>
            <p:ph type="subTitle" idx="2"/>
          </p:nvPr>
        </p:nvSpPr>
        <p:spPr>
          <a:xfrm>
            <a:off x="2811450" y="2023993"/>
            <a:ext cx="22905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7" name="Google Shape;57;p9"/>
          <p:cNvSpPr txBox="1">
            <a:spLocks noGrp="1"/>
          </p:cNvSpPr>
          <p:nvPr>
            <p:ph type="subTitle" idx="3"/>
          </p:nvPr>
        </p:nvSpPr>
        <p:spPr>
          <a:xfrm>
            <a:off x="3724588" y="3198960"/>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8" name="Google Shape;58;p9"/>
          <p:cNvSpPr txBox="1">
            <a:spLocks noGrp="1"/>
          </p:cNvSpPr>
          <p:nvPr>
            <p:ph type="title" hasCustomPrompt="1"/>
          </p:nvPr>
        </p:nvSpPr>
        <p:spPr>
          <a:xfrm>
            <a:off x="2474350" y="1189350"/>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9" name="Google Shape;59;p9"/>
          <p:cNvSpPr txBox="1">
            <a:spLocks noGrp="1"/>
          </p:cNvSpPr>
          <p:nvPr>
            <p:ph type="title" idx="4" hasCustomPrompt="1"/>
          </p:nvPr>
        </p:nvSpPr>
        <p:spPr>
          <a:xfrm>
            <a:off x="4274925" y="2327125"/>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0" name="Google Shape;60;p9"/>
          <p:cNvSpPr txBox="1">
            <a:spLocks noGrp="1"/>
          </p:cNvSpPr>
          <p:nvPr>
            <p:ph type="title" idx="5" hasCustomPrompt="1"/>
          </p:nvPr>
        </p:nvSpPr>
        <p:spPr>
          <a:xfrm>
            <a:off x="601850" y="180600"/>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p:cSld name="TITLE_1_1_1_1_1_1_2">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WESOME WORDS">
  <p:cSld name="CUSTOM_2">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2433025" y="682650"/>
            <a:ext cx="42780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4800">
                <a:solidFill>
                  <a:schemeClr val="dk1"/>
                </a:solidFill>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p:cSld name="CUSTOM_3_1">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a:off x="3657050" y="3446126"/>
            <a:ext cx="1828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82" name="Google Shape;82;p14"/>
          <p:cNvSpPr txBox="1">
            <a:spLocks noGrp="1"/>
          </p:cNvSpPr>
          <p:nvPr>
            <p:ph type="title" idx="2" hasCustomPrompt="1"/>
          </p:nvPr>
        </p:nvSpPr>
        <p:spPr>
          <a:xfrm>
            <a:off x="4009550" y="2695838"/>
            <a:ext cx="1123200" cy="900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60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4"/>
          <p:cNvSpPr txBox="1">
            <a:spLocks noGrp="1"/>
          </p:cNvSpPr>
          <p:nvPr>
            <p:ph type="subTitle" idx="1"/>
          </p:nvPr>
        </p:nvSpPr>
        <p:spPr>
          <a:xfrm>
            <a:off x="3435650" y="3909500"/>
            <a:ext cx="22710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100">
                <a:solidFill>
                  <a:schemeClr val="dk1"/>
                </a:solidFill>
              </a:defRPr>
            </a:lvl1pPr>
            <a:lvl2pPr lvl="1" algn="ctr" rtl="0">
              <a:lnSpc>
                <a:spcPct val="100000"/>
              </a:lnSpc>
              <a:spcBef>
                <a:spcPts val="1600"/>
              </a:spcBef>
              <a:spcAft>
                <a:spcPts val="0"/>
              </a:spcAft>
              <a:buNone/>
              <a:defRPr sz="1100">
                <a:solidFill>
                  <a:schemeClr val="dk1"/>
                </a:solidFill>
              </a:defRPr>
            </a:lvl2pPr>
            <a:lvl3pPr lvl="2" algn="ctr" rtl="0">
              <a:lnSpc>
                <a:spcPct val="100000"/>
              </a:lnSpc>
              <a:spcBef>
                <a:spcPts val="1600"/>
              </a:spcBef>
              <a:spcAft>
                <a:spcPts val="0"/>
              </a:spcAft>
              <a:buNone/>
              <a:defRPr sz="1100">
                <a:solidFill>
                  <a:schemeClr val="dk1"/>
                </a:solidFill>
              </a:defRPr>
            </a:lvl3pPr>
            <a:lvl4pPr lvl="3" algn="ctr" rtl="0">
              <a:lnSpc>
                <a:spcPct val="100000"/>
              </a:lnSpc>
              <a:spcBef>
                <a:spcPts val="1600"/>
              </a:spcBef>
              <a:spcAft>
                <a:spcPts val="0"/>
              </a:spcAft>
              <a:buNone/>
              <a:defRPr sz="1100">
                <a:solidFill>
                  <a:schemeClr val="dk1"/>
                </a:solidFill>
              </a:defRPr>
            </a:lvl4pPr>
            <a:lvl5pPr lvl="4" algn="ctr" rtl="0">
              <a:lnSpc>
                <a:spcPct val="100000"/>
              </a:lnSpc>
              <a:spcBef>
                <a:spcPts val="1600"/>
              </a:spcBef>
              <a:spcAft>
                <a:spcPts val="0"/>
              </a:spcAft>
              <a:buNone/>
              <a:defRPr sz="1100">
                <a:solidFill>
                  <a:schemeClr val="dk1"/>
                </a:solidFill>
              </a:defRPr>
            </a:lvl5pPr>
            <a:lvl6pPr lvl="5" algn="ctr" rtl="0">
              <a:lnSpc>
                <a:spcPct val="100000"/>
              </a:lnSpc>
              <a:spcBef>
                <a:spcPts val="1600"/>
              </a:spcBef>
              <a:spcAft>
                <a:spcPts val="0"/>
              </a:spcAft>
              <a:buNone/>
              <a:defRPr sz="1100">
                <a:solidFill>
                  <a:schemeClr val="dk1"/>
                </a:solidFill>
              </a:defRPr>
            </a:lvl6pPr>
            <a:lvl7pPr lvl="6" algn="ctr" rtl="0">
              <a:lnSpc>
                <a:spcPct val="100000"/>
              </a:lnSpc>
              <a:spcBef>
                <a:spcPts val="1600"/>
              </a:spcBef>
              <a:spcAft>
                <a:spcPts val="0"/>
              </a:spcAft>
              <a:buNone/>
              <a:defRPr sz="1100">
                <a:solidFill>
                  <a:schemeClr val="dk1"/>
                </a:solidFill>
              </a:defRPr>
            </a:lvl7pPr>
            <a:lvl8pPr lvl="7" algn="ctr" rtl="0">
              <a:lnSpc>
                <a:spcPct val="100000"/>
              </a:lnSpc>
              <a:spcBef>
                <a:spcPts val="1600"/>
              </a:spcBef>
              <a:spcAft>
                <a:spcPts val="0"/>
              </a:spcAft>
              <a:buNone/>
              <a:defRPr sz="1100">
                <a:solidFill>
                  <a:schemeClr val="dk1"/>
                </a:solidFill>
              </a:defRPr>
            </a:lvl8pPr>
            <a:lvl9pPr lvl="8" algn="ctr" rtl="0">
              <a:lnSpc>
                <a:spcPct val="100000"/>
              </a:lnSpc>
              <a:spcBef>
                <a:spcPts val="1600"/>
              </a:spcBef>
              <a:spcAft>
                <a:spcPts val="1600"/>
              </a:spcAft>
              <a:buNone/>
              <a:defRPr sz="11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CUSTOM_6">
    <p:bg>
      <p:bgPr>
        <a:no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043561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751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Jockey One"/>
              <a:buNone/>
              <a:defRPr sz="2800">
                <a:latin typeface="Jockey One"/>
                <a:ea typeface="Jockey One"/>
                <a:cs typeface="Jockey One"/>
                <a:sym typeface="Jockey One"/>
              </a:defRPr>
            </a:lvl1pPr>
            <a:lvl2pPr lvl="1">
              <a:spcBef>
                <a:spcPts val="0"/>
              </a:spcBef>
              <a:spcAft>
                <a:spcPts val="0"/>
              </a:spcAft>
              <a:buSzPts val="2800"/>
              <a:buFont typeface="Jockey One"/>
              <a:buNone/>
              <a:defRPr sz="2800">
                <a:latin typeface="Jockey One"/>
                <a:ea typeface="Jockey One"/>
                <a:cs typeface="Jockey One"/>
                <a:sym typeface="Jockey One"/>
              </a:defRPr>
            </a:lvl2pPr>
            <a:lvl3pPr lvl="2">
              <a:spcBef>
                <a:spcPts val="0"/>
              </a:spcBef>
              <a:spcAft>
                <a:spcPts val="0"/>
              </a:spcAft>
              <a:buSzPts val="2800"/>
              <a:buFont typeface="Jockey One"/>
              <a:buNone/>
              <a:defRPr sz="2800">
                <a:latin typeface="Jockey One"/>
                <a:ea typeface="Jockey One"/>
                <a:cs typeface="Jockey One"/>
                <a:sym typeface="Jockey One"/>
              </a:defRPr>
            </a:lvl3pPr>
            <a:lvl4pPr lvl="3">
              <a:spcBef>
                <a:spcPts val="0"/>
              </a:spcBef>
              <a:spcAft>
                <a:spcPts val="0"/>
              </a:spcAft>
              <a:buSzPts val="2800"/>
              <a:buFont typeface="Jockey One"/>
              <a:buNone/>
              <a:defRPr sz="2800">
                <a:latin typeface="Jockey One"/>
                <a:ea typeface="Jockey One"/>
                <a:cs typeface="Jockey One"/>
                <a:sym typeface="Jockey One"/>
              </a:defRPr>
            </a:lvl4pPr>
            <a:lvl5pPr lvl="4">
              <a:spcBef>
                <a:spcPts val="0"/>
              </a:spcBef>
              <a:spcAft>
                <a:spcPts val="0"/>
              </a:spcAft>
              <a:buSzPts val="2800"/>
              <a:buFont typeface="Jockey One"/>
              <a:buNone/>
              <a:defRPr sz="2800">
                <a:latin typeface="Jockey One"/>
                <a:ea typeface="Jockey One"/>
                <a:cs typeface="Jockey One"/>
                <a:sym typeface="Jockey One"/>
              </a:defRPr>
            </a:lvl5pPr>
            <a:lvl6pPr lvl="5">
              <a:spcBef>
                <a:spcPts val="0"/>
              </a:spcBef>
              <a:spcAft>
                <a:spcPts val="0"/>
              </a:spcAft>
              <a:buSzPts val="2800"/>
              <a:buFont typeface="Jockey One"/>
              <a:buNone/>
              <a:defRPr sz="2800">
                <a:latin typeface="Jockey One"/>
                <a:ea typeface="Jockey One"/>
                <a:cs typeface="Jockey One"/>
                <a:sym typeface="Jockey One"/>
              </a:defRPr>
            </a:lvl6pPr>
            <a:lvl7pPr lvl="6">
              <a:spcBef>
                <a:spcPts val="0"/>
              </a:spcBef>
              <a:spcAft>
                <a:spcPts val="0"/>
              </a:spcAft>
              <a:buSzPts val="2800"/>
              <a:buFont typeface="Jockey One"/>
              <a:buNone/>
              <a:defRPr sz="2800">
                <a:latin typeface="Jockey One"/>
                <a:ea typeface="Jockey One"/>
                <a:cs typeface="Jockey One"/>
                <a:sym typeface="Jockey One"/>
              </a:defRPr>
            </a:lvl7pPr>
            <a:lvl8pPr lvl="7">
              <a:spcBef>
                <a:spcPts val="0"/>
              </a:spcBef>
              <a:spcAft>
                <a:spcPts val="0"/>
              </a:spcAft>
              <a:buSzPts val="2800"/>
              <a:buFont typeface="Jockey One"/>
              <a:buNone/>
              <a:defRPr sz="2800">
                <a:latin typeface="Jockey One"/>
                <a:ea typeface="Jockey One"/>
                <a:cs typeface="Jockey One"/>
                <a:sym typeface="Jockey One"/>
              </a:defRPr>
            </a:lvl8pPr>
            <a:lvl9pPr lvl="8">
              <a:spcBef>
                <a:spcPts val="0"/>
              </a:spcBef>
              <a:spcAft>
                <a:spcPts val="0"/>
              </a:spcAft>
              <a:buSzPts val="2800"/>
              <a:buFont typeface="Jockey One"/>
              <a:buNone/>
              <a:defRPr sz="2800">
                <a:latin typeface="Jockey One"/>
                <a:ea typeface="Jockey One"/>
                <a:cs typeface="Jockey One"/>
                <a:sym typeface="Jockey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Hind Vadodara Light"/>
              <a:buChar char="●"/>
              <a:defRPr sz="1200">
                <a:latin typeface="Hind Vadodara Light"/>
                <a:ea typeface="Hind Vadodara Light"/>
                <a:cs typeface="Hind Vadodara Light"/>
                <a:sym typeface="Hind Vadodara Light"/>
              </a:defRPr>
            </a:lvl1pPr>
            <a:lvl2pPr marL="914400" lvl="1"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SzPts val="1200"/>
              <a:buFont typeface="Hind Vadodara Light"/>
              <a:buChar char="■"/>
              <a:defRPr sz="1200">
                <a:latin typeface="Hind Vadodara Light"/>
                <a:ea typeface="Hind Vadodara Light"/>
                <a:cs typeface="Hind Vadodara Light"/>
                <a:sym typeface="Hind Vadodara Light"/>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7" r:id="rId4"/>
    <p:sldLayoutId id="2147483658" r:id="rId5"/>
    <p:sldLayoutId id="2147483660" r:id="rId6"/>
    <p:sldLayoutId id="214748366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064347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jp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2">
          <a:extLst>
            <a:ext uri="{FF2B5EF4-FFF2-40B4-BE49-F238E27FC236}">
              <a16:creationId xmlns:a16="http://schemas.microsoft.com/office/drawing/2014/main" id="{CE3A0AAC-A3D2-FAC7-BE0D-649C131298D1}"/>
            </a:ext>
          </a:extLst>
        </p:cNvPr>
        <p:cNvGrpSpPr/>
        <p:nvPr/>
      </p:nvGrpSpPr>
      <p:grpSpPr>
        <a:xfrm>
          <a:off x="0" y="0"/>
          <a:ext cx="0" cy="0"/>
          <a:chOff x="0" y="0"/>
          <a:chExt cx="0" cy="0"/>
        </a:xfrm>
      </p:grpSpPr>
      <p:pic>
        <p:nvPicPr>
          <p:cNvPr id="523" name="Google Shape;523;p41">
            <a:extLst>
              <a:ext uri="{FF2B5EF4-FFF2-40B4-BE49-F238E27FC236}">
                <a16:creationId xmlns:a16="http://schemas.microsoft.com/office/drawing/2014/main" id="{EA6F80DF-A1AC-F8E4-AF71-4FCC56333AE0}"/>
              </a:ext>
            </a:extLst>
          </p:cNvPr>
          <p:cNvPicPr preferRelativeResize="0"/>
          <p:nvPr/>
        </p:nvPicPr>
        <p:blipFill rotWithShape="1">
          <a:blip r:embed="rId3">
            <a:alphaModFix/>
          </a:blip>
          <a:srcRect/>
          <a:stretch/>
        </p:blipFill>
        <p:spPr>
          <a:xfrm>
            <a:off x="0" y="-1296417"/>
            <a:ext cx="9144000" cy="6439917"/>
          </a:xfrm>
          <a:prstGeom prst="rect">
            <a:avLst/>
          </a:prstGeom>
          <a:noFill/>
          <a:ln>
            <a:noFill/>
          </a:ln>
        </p:spPr>
      </p:pic>
      <p:sp>
        <p:nvSpPr>
          <p:cNvPr id="525" name="Google Shape;525;p41">
            <a:extLst>
              <a:ext uri="{FF2B5EF4-FFF2-40B4-BE49-F238E27FC236}">
                <a16:creationId xmlns:a16="http://schemas.microsoft.com/office/drawing/2014/main" id="{93A5DCD5-8DD9-B935-E1FC-A49CF1AA2D1B}"/>
              </a:ext>
            </a:extLst>
          </p:cNvPr>
          <p:cNvSpPr txBox="1">
            <a:spLocks noGrp="1"/>
          </p:cNvSpPr>
          <p:nvPr>
            <p:ph type="ctrTitle"/>
          </p:nvPr>
        </p:nvSpPr>
        <p:spPr>
          <a:xfrm>
            <a:off x="1453948" y="2663372"/>
            <a:ext cx="6236104" cy="2086268"/>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b="1">
                <a:solidFill>
                  <a:schemeClr val="accent3"/>
                </a:solidFill>
                <a:latin typeface="+mj-lt"/>
              </a:rPr>
              <a:t>MỜI CÁC EM ĐẾN VỚI BÀI HỌC MỚI!</a:t>
            </a:r>
            <a:endParaRPr sz="4000" b="1">
              <a:solidFill>
                <a:schemeClr val="accent3"/>
              </a:solidFill>
              <a:latin typeface="+mj-lt"/>
            </a:endParaRPr>
          </a:p>
        </p:txBody>
      </p:sp>
    </p:spTree>
    <p:extLst>
      <p:ext uri="{BB962C8B-B14F-4D97-AF65-F5344CB8AC3E}">
        <p14:creationId xmlns:p14="http://schemas.microsoft.com/office/powerpoint/2010/main" val="3132646841"/>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a:extLst>
            <a:ext uri="{FF2B5EF4-FFF2-40B4-BE49-F238E27FC236}">
              <a16:creationId xmlns:a16="http://schemas.microsoft.com/office/drawing/2014/main" id="{4D618C2F-D905-14EE-8E5E-D36EAE4F1A09}"/>
            </a:ext>
          </a:extLst>
        </p:cNvPr>
        <p:cNvGrpSpPr/>
        <p:nvPr/>
      </p:nvGrpSpPr>
      <p:grpSpPr>
        <a:xfrm>
          <a:off x="0" y="0"/>
          <a:ext cx="0" cy="0"/>
          <a:chOff x="0" y="0"/>
          <a:chExt cx="0" cy="0"/>
        </a:xfrm>
      </p:grpSpPr>
      <p:sp>
        <p:nvSpPr>
          <p:cNvPr id="354" name="Google Shape;354;p34">
            <a:extLst>
              <a:ext uri="{FF2B5EF4-FFF2-40B4-BE49-F238E27FC236}">
                <a16:creationId xmlns:a16="http://schemas.microsoft.com/office/drawing/2014/main" id="{DB61B8C6-C063-75DA-CB35-844B18914BF1}"/>
              </a:ext>
            </a:extLst>
          </p:cNvPr>
          <p:cNvSpPr/>
          <p:nvPr/>
        </p:nvSpPr>
        <p:spPr>
          <a:xfrm rot="5400000" flipH="1">
            <a:off x="-1733890" y="1733889"/>
            <a:ext cx="5147175" cy="167939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a:extLst>
              <a:ext uri="{FF2B5EF4-FFF2-40B4-BE49-F238E27FC236}">
                <a16:creationId xmlns:a16="http://schemas.microsoft.com/office/drawing/2014/main" id="{DFAFFA30-9A7D-12C0-6A77-80712814925D}"/>
              </a:ext>
            </a:extLst>
          </p:cNvPr>
          <p:cNvSpPr txBox="1">
            <a:spLocks noGrp="1"/>
          </p:cNvSpPr>
          <p:nvPr>
            <p:ph type="title"/>
          </p:nvPr>
        </p:nvSpPr>
        <p:spPr>
          <a:xfrm rot="-5400000">
            <a:off x="-1825567" y="2267175"/>
            <a:ext cx="5150100" cy="6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accent3"/>
                </a:solidFill>
                <a:latin typeface="+mj-lt"/>
              </a:rPr>
              <a:t>NỘI DUNG BÀI HỌC </a:t>
            </a:r>
            <a:endParaRPr sz="3600" b="1">
              <a:solidFill>
                <a:schemeClr val="accent3"/>
              </a:solidFill>
              <a:latin typeface="+mj-lt"/>
            </a:endParaRPr>
          </a:p>
        </p:txBody>
      </p:sp>
      <p:grpSp>
        <p:nvGrpSpPr>
          <p:cNvPr id="4" name="Group 3">
            <a:extLst>
              <a:ext uri="{FF2B5EF4-FFF2-40B4-BE49-F238E27FC236}">
                <a16:creationId xmlns:a16="http://schemas.microsoft.com/office/drawing/2014/main" id="{FE78322F-E5B2-5AB6-0891-CAB067538711}"/>
              </a:ext>
            </a:extLst>
          </p:cNvPr>
          <p:cNvGrpSpPr>
            <a:grpSpLocks noChangeAspect="1"/>
          </p:cNvGrpSpPr>
          <p:nvPr/>
        </p:nvGrpSpPr>
        <p:grpSpPr>
          <a:xfrm>
            <a:off x="2124381" y="263076"/>
            <a:ext cx="741283" cy="741283"/>
            <a:chOff x="2685143" y="914401"/>
            <a:chExt cx="914400" cy="914400"/>
          </a:xfrm>
        </p:grpSpPr>
        <p:sp>
          <p:nvSpPr>
            <p:cNvPr id="2" name="Rectangle 1">
              <a:extLst>
                <a:ext uri="{FF2B5EF4-FFF2-40B4-BE49-F238E27FC236}">
                  <a16:creationId xmlns:a16="http://schemas.microsoft.com/office/drawing/2014/main" id="{E4E5F611-62F1-27C5-9160-4A10A54F673D}"/>
                </a:ext>
              </a:extLst>
            </p:cNvPr>
            <p:cNvSpPr/>
            <p:nvPr/>
          </p:nvSpPr>
          <p:spPr>
            <a:xfrm>
              <a:off x="2685143" y="914401"/>
              <a:ext cx="914400" cy="91440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 name="TextBox 2">
              <a:extLst>
                <a:ext uri="{FF2B5EF4-FFF2-40B4-BE49-F238E27FC236}">
                  <a16:creationId xmlns:a16="http://schemas.microsoft.com/office/drawing/2014/main" id="{7A06B8A4-D49E-DEF1-A080-C6E369C2F524}"/>
                </a:ext>
              </a:extLst>
            </p:cNvPr>
            <p:cNvSpPr txBox="1"/>
            <p:nvPr/>
          </p:nvSpPr>
          <p:spPr>
            <a:xfrm>
              <a:off x="2764961" y="1031050"/>
              <a:ext cx="754743" cy="584775"/>
            </a:xfrm>
            <a:prstGeom prst="rect">
              <a:avLst/>
            </a:prstGeom>
            <a:noFill/>
          </p:spPr>
          <p:txBody>
            <a:bodyPr wrap="square" rtlCol="0">
              <a:spAutoFit/>
            </a:bodyPr>
            <a:lstStyle/>
            <a:p>
              <a:pPr algn="ctr"/>
              <a:r>
                <a:rPr lang="en-US" sz="3200" b="1" dirty="0">
                  <a:solidFill>
                    <a:srgbClr val="FFC000"/>
                  </a:solidFill>
                </a:rPr>
                <a:t>1</a:t>
              </a:r>
            </a:p>
          </p:txBody>
        </p:sp>
      </p:grpSp>
      <p:sp>
        <p:nvSpPr>
          <p:cNvPr id="5" name="TextBox 4">
            <a:extLst>
              <a:ext uri="{FF2B5EF4-FFF2-40B4-BE49-F238E27FC236}">
                <a16:creationId xmlns:a16="http://schemas.microsoft.com/office/drawing/2014/main" id="{2DB7D995-3352-48B4-CA75-BB988F3841A3}"/>
              </a:ext>
            </a:extLst>
          </p:cNvPr>
          <p:cNvSpPr txBox="1"/>
          <p:nvPr/>
        </p:nvSpPr>
        <p:spPr>
          <a:xfrm>
            <a:off x="2865648" y="342494"/>
            <a:ext cx="6483050" cy="496996"/>
          </a:xfrm>
          <a:prstGeom prst="rect">
            <a:avLst/>
          </a:prstGeom>
          <a:noFill/>
        </p:spPr>
        <p:txBody>
          <a:bodyPr wrap="square" rtlCol="0">
            <a:spAutoFit/>
          </a:bodyPr>
          <a:lstStyle/>
          <a:p>
            <a:pPr>
              <a:lnSpc>
                <a:spcPct val="150000"/>
              </a:lnSpc>
            </a:pPr>
            <a:r>
              <a:rPr lang="vi-VN" sz="2000" dirty="0"/>
              <a:t>Hành trình đi tìm đường cứu nước (1911 - 1920)</a:t>
            </a:r>
            <a:endParaRPr lang="en-US" sz="2000" dirty="0"/>
          </a:p>
        </p:txBody>
      </p:sp>
      <p:grpSp>
        <p:nvGrpSpPr>
          <p:cNvPr id="8" name="Group 7">
            <a:extLst>
              <a:ext uri="{FF2B5EF4-FFF2-40B4-BE49-F238E27FC236}">
                <a16:creationId xmlns:a16="http://schemas.microsoft.com/office/drawing/2014/main" id="{7E0C2E85-9A46-963F-92FF-29D7664E7717}"/>
              </a:ext>
            </a:extLst>
          </p:cNvPr>
          <p:cNvGrpSpPr>
            <a:grpSpLocks noChangeAspect="1"/>
          </p:cNvGrpSpPr>
          <p:nvPr/>
        </p:nvGrpSpPr>
        <p:grpSpPr>
          <a:xfrm>
            <a:off x="2124381" y="1244035"/>
            <a:ext cx="741283" cy="741283"/>
            <a:chOff x="2685143" y="914401"/>
            <a:chExt cx="914400" cy="914400"/>
          </a:xfrm>
        </p:grpSpPr>
        <p:sp>
          <p:nvSpPr>
            <p:cNvPr id="10" name="Rectangle 9">
              <a:extLst>
                <a:ext uri="{FF2B5EF4-FFF2-40B4-BE49-F238E27FC236}">
                  <a16:creationId xmlns:a16="http://schemas.microsoft.com/office/drawing/2014/main" id="{4FCCD1CF-7589-3396-996B-F940B29DE721}"/>
                </a:ext>
              </a:extLst>
            </p:cNvPr>
            <p:cNvSpPr/>
            <p:nvPr/>
          </p:nvSpPr>
          <p:spPr>
            <a:xfrm>
              <a:off x="2685143" y="914401"/>
              <a:ext cx="914400" cy="91440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 name="TextBox 10">
              <a:extLst>
                <a:ext uri="{FF2B5EF4-FFF2-40B4-BE49-F238E27FC236}">
                  <a16:creationId xmlns:a16="http://schemas.microsoft.com/office/drawing/2014/main" id="{64134AD5-A60D-4846-331C-F153E939B356}"/>
                </a:ext>
              </a:extLst>
            </p:cNvPr>
            <p:cNvSpPr txBox="1"/>
            <p:nvPr/>
          </p:nvSpPr>
          <p:spPr>
            <a:xfrm>
              <a:off x="2764961" y="1031429"/>
              <a:ext cx="754743" cy="584775"/>
            </a:xfrm>
            <a:prstGeom prst="rect">
              <a:avLst/>
            </a:prstGeom>
            <a:noFill/>
          </p:spPr>
          <p:txBody>
            <a:bodyPr wrap="square" rtlCol="0">
              <a:spAutoFit/>
            </a:bodyPr>
            <a:lstStyle/>
            <a:p>
              <a:pPr algn="ctr"/>
              <a:r>
                <a:rPr lang="en-US" sz="3200" b="1" dirty="0">
                  <a:solidFill>
                    <a:srgbClr val="FFC000"/>
                  </a:solidFill>
                </a:rPr>
                <a:t>2</a:t>
              </a:r>
            </a:p>
          </p:txBody>
        </p:sp>
      </p:grpSp>
      <p:sp>
        <p:nvSpPr>
          <p:cNvPr id="9" name="TextBox 8">
            <a:extLst>
              <a:ext uri="{FF2B5EF4-FFF2-40B4-BE49-F238E27FC236}">
                <a16:creationId xmlns:a16="http://schemas.microsoft.com/office/drawing/2014/main" id="{F0F609F2-5BE4-369A-CAE1-50DB47F3869F}"/>
              </a:ext>
            </a:extLst>
          </p:cNvPr>
          <p:cNvSpPr txBox="1"/>
          <p:nvPr/>
        </p:nvSpPr>
        <p:spPr>
          <a:xfrm>
            <a:off x="2865648" y="1045181"/>
            <a:ext cx="6295275" cy="958660"/>
          </a:xfrm>
          <a:prstGeom prst="rect">
            <a:avLst/>
          </a:prstGeom>
          <a:noFill/>
        </p:spPr>
        <p:txBody>
          <a:bodyPr wrap="square" rtlCol="0">
            <a:spAutoFit/>
          </a:bodyPr>
          <a:lstStyle/>
          <a:p>
            <a:pPr>
              <a:lnSpc>
                <a:spcPct val="150000"/>
              </a:lnSpc>
            </a:pPr>
            <a:r>
              <a:rPr lang="en-US" sz="2000" dirty="0" err="1"/>
              <a:t>Chuẩn</a:t>
            </a:r>
            <a:r>
              <a:rPr lang="en-US" sz="2000" dirty="0"/>
              <a:t> </a:t>
            </a:r>
            <a:r>
              <a:rPr lang="en-US" sz="2000" dirty="0" err="1"/>
              <a:t>bị</a:t>
            </a:r>
            <a:r>
              <a:rPr lang="en-US" sz="2000" dirty="0"/>
              <a:t> </a:t>
            </a:r>
            <a:r>
              <a:rPr lang="en-US" sz="2000" dirty="0" err="1"/>
              <a:t>và</a:t>
            </a:r>
            <a:r>
              <a:rPr lang="en-US" sz="2000" dirty="0"/>
              <a:t> </a:t>
            </a:r>
            <a:r>
              <a:rPr lang="en-US" sz="2000" dirty="0" err="1"/>
              <a:t>thành</a:t>
            </a:r>
            <a:r>
              <a:rPr lang="en-US" sz="2000" dirty="0"/>
              <a:t> </a:t>
            </a:r>
            <a:r>
              <a:rPr lang="en-US" sz="2000" dirty="0" err="1"/>
              <a:t>lập</a:t>
            </a:r>
            <a:r>
              <a:rPr lang="en-US" sz="2000" dirty="0"/>
              <a:t> Đảng </a:t>
            </a:r>
            <a:r>
              <a:rPr lang="en-US" sz="2000" dirty="0" err="1"/>
              <a:t>Cộng</a:t>
            </a:r>
            <a:r>
              <a:rPr lang="en-US" sz="2000" dirty="0"/>
              <a:t> </a:t>
            </a:r>
            <a:r>
              <a:rPr lang="en-US" sz="2000" dirty="0" err="1"/>
              <a:t>sản</a:t>
            </a:r>
            <a:r>
              <a:rPr lang="en-US" sz="2000" dirty="0"/>
              <a:t> </a:t>
            </a:r>
            <a:r>
              <a:rPr lang="en-US" sz="2000" dirty="0" err="1"/>
              <a:t>Việt</a:t>
            </a:r>
            <a:r>
              <a:rPr lang="en-US" sz="2000" dirty="0"/>
              <a:t> Nam (1921 – 1930)</a:t>
            </a:r>
          </a:p>
        </p:txBody>
      </p:sp>
      <p:grpSp>
        <p:nvGrpSpPr>
          <p:cNvPr id="13" name="Group 12">
            <a:extLst>
              <a:ext uri="{FF2B5EF4-FFF2-40B4-BE49-F238E27FC236}">
                <a16:creationId xmlns:a16="http://schemas.microsoft.com/office/drawing/2014/main" id="{B2D8A465-83C9-F7CF-12AB-447CC86BF3E7}"/>
              </a:ext>
            </a:extLst>
          </p:cNvPr>
          <p:cNvGrpSpPr>
            <a:grpSpLocks noChangeAspect="1"/>
          </p:cNvGrpSpPr>
          <p:nvPr/>
        </p:nvGrpSpPr>
        <p:grpSpPr>
          <a:xfrm>
            <a:off x="2124378" y="2224994"/>
            <a:ext cx="741283" cy="741283"/>
            <a:chOff x="2685143" y="914401"/>
            <a:chExt cx="914400" cy="914400"/>
          </a:xfrm>
        </p:grpSpPr>
        <p:sp>
          <p:nvSpPr>
            <p:cNvPr id="15" name="Rectangle 14">
              <a:extLst>
                <a:ext uri="{FF2B5EF4-FFF2-40B4-BE49-F238E27FC236}">
                  <a16:creationId xmlns:a16="http://schemas.microsoft.com/office/drawing/2014/main" id="{FED29699-6D28-A75C-9034-0EB94407F8C5}"/>
                </a:ext>
              </a:extLst>
            </p:cNvPr>
            <p:cNvSpPr/>
            <p:nvPr/>
          </p:nvSpPr>
          <p:spPr>
            <a:xfrm>
              <a:off x="2685143" y="914401"/>
              <a:ext cx="914400" cy="91440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6" name="TextBox 15">
              <a:extLst>
                <a:ext uri="{FF2B5EF4-FFF2-40B4-BE49-F238E27FC236}">
                  <a16:creationId xmlns:a16="http://schemas.microsoft.com/office/drawing/2014/main" id="{51E9BCCD-AF40-8D13-3104-7EC14BCFC1ED}"/>
                </a:ext>
              </a:extLst>
            </p:cNvPr>
            <p:cNvSpPr txBox="1"/>
            <p:nvPr/>
          </p:nvSpPr>
          <p:spPr>
            <a:xfrm>
              <a:off x="2764965" y="1034044"/>
              <a:ext cx="754743" cy="584775"/>
            </a:xfrm>
            <a:prstGeom prst="rect">
              <a:avLst/>
            </a:prstGeom>
            <a:noFill/>
          </p:spPr>
          <p:txBody>
            <a:bodyPr wrap="square" rtlCol="0">
              <a:spAutoFit/>
            </a:bodyPr>
            <a:lstStyle/>
            <a:p>
              <a:pPr algn="ctr"/>
              <a:r>
                <a:rPr lang="en-US" sz="3200" b="1" dirty="0">
                  <a:solidFill>
                    <a:srgbClr val="FFC000"/>
                  </a:solidFill>
                </a:rPr>
                <a:t>3</a:t>
              </a:r>
            </a:p>
          </p:txBody>
        </p:sp>
      </p:grpSp>
      <p:sp>
        <p:nvSpPr>
          <p:cNvPr id="14" name="TextBox 13">
            <a:extLst>
              <a:ext uri="{FF2B5EF4-FFF2-40B4-BE49-F238E27FC236}">
                <a16:creationId xmlns:a16="http://schemas.microsoft.com/office/drawing/2014/main" id="{2FB12CCC-34DD-C783-22A9-92717C13BE97}"/>
              </a:ext>
            </a:extLst>
          </p:cNvPr>
          <p:cNvSpPr txBox="1"/>
          <p:nvPr/>
        </p:nvSpPr>
        <p:spPr>
          <a:xfrm>
            <a:off x="2865648" y="2092345"/>
            <a:ext cx="5617045" cy="958660"/>
          </a:xfrm>
          <a:prstGeom prst="rect">
            <a:avLst/>
          </a:prstGeom>
          <a:noFill/>
        </p:spPr>
        <p:txBody>
          <a:bodyPr wrap="square" rtlCol="0">
            <a:spAutoFit/>
          </a:bodyPr>
          <a:lstStyle/>
          <a:p>
            <a:pPr>
              <a:lnSpc>
                <a:spcPct val="150000"/>
              </a:lnSpc>
            </a:pPr>
            <a:r>
              <a:rPr lang="en-US" sz="2000" dirty="0" err="1"/>
              <a:t>Chuẩn</a:t>
            </a:r>
            <a:r>
              <a:rPr lang="en-US" sz="2000" dirty="0"/>
              <a:t> </a:t>
            </a:r>
            <a:r>
              <a:rPr lang="en-US" sz="2000" dirty="0" err="1"/>
              <a:t>bị</a:t>
            </a:r>
            <a:r>
              <a:rPr lang="en-US" sz="2000" dirty="0"/>
              <a:t> </a:t>
            </a:r>
            <a:r>
              <a:rPr lang="en-US" sz="2000" dirty="0" err="1"/>
              <a:t>và</a:t>
            </a:r>
            <a:r>
              <a:rPr lang="en-US" sz="2000" dirty="0"/>
              <a:t> </a:t>
            </a:r>
            <a:r>
              <a:rPr lang="en-US" sz="2000" dirty="0" err="1"/>
              <a:t>lãnh</a:t>
            </a:r>
            <a:r>
              <a:rPr lang="en-US" sz="2000" dirty="0"/>
              <a:t> </a:t>
            </a:r>
            <a:r>
              <a:rPr lang="en-US" sz="2000" dirty="0" err="1"/>
              <a:t>đạo</a:t>
            </a:r>
            <a:r>
              <a:rPr lang="en-US" sz="2000" dirty="0"/>
              <a:t> </a:t>
            </a:r>
            <a:r>
              <a:rPr lang="en-US" sz="2000" dirty="0" err="1"/>
              <a:t>Cách</a:t>
            </a:r>
            <a:r>
              <a:rPr lang="en-US" sz="2000" dirty="0"/>
              <a:t> </a:t>
            </a:r>
            <a:r>
              <a:rPr lang="en-US" sz="2000" dirty="0" err="1"/>
              <a:t>mạng</a:t>
            </a:r>
            <a:r>
              <a:rPr lang="en-US" sz="2000" dirty="0"/>
              <a:t> </a:t>
            </a:r>
            <a:r>
              <a:rPr lang="en-US" sz="2000" dirty="0" err="1"/>
              <a:t>tháng</a:t>
            </a:r>
            <a:r>
              <a:rPr lang="en-US" sz="2000" dirty="0"/>
              <a:t> </a:t>
            </a:r>
            <a:r>
              <a:rPr lang="en-US" sz="2000" dirty="0" err="1"/>
              <a:t>Tám</a:t>
            </a:r>
            <a:r>
              <a:rPr lang="en-US" sz="2000" dirty="0"/>
              <a:t> </a:t>
            </a:r>
            <a:r>
              <a:rPr lang="en-US" sz="2000" dirty="0" err="1"/>
              <a:t>năm</a:t>
            </a:r>
            <a:r>
              <a:rPr lang="en-US" sz="2000" dirty="0"/>
              <a:t> 1945</a:t>
            </a:r>
          </a:p>
        </p:txBody>
      </p:sp>
      <p:grpSp>
        <p:nvGrpSpPr>
          <p:cNvPr id="18" name="Group 17">
            <a:extLst>
              <a:ext uri="{FF2B5EF4-FFF2-40B4-BE49-F238E27FC236}">
                <a16:creationId xmlns:a16="http://schemas.microsoft.com/office/drawing/2014/main" id="{D735AB32-4708-BEDA-810F-F9E4FD30CF4D}"/>
              </a:ext>
            </a:extLst>
          </p:cNvPr>
          <p:cNvGrpSpPr>
            <a:grpSpLocks noChangeAspect="1"/>
          </p:cNvGrpSpPr>
          <p:nvPr/>
        </p:nvGrpSpPr>
        <p:grpSpPr>
          <a:xfrm>
            <a:off x="2124376" y="3205953"/>
            <a:ext cx="741283" cy="741283"/>
            <a:chOff x="2685143" y="914401"/>
            <a:chExt cx="914400" cy="914400"/>
          </a:xfrm>
        </p:grpSpPr>
        <p:sp>
          <p:nvSpPr>
            <p:cNvPr id="20" name="Rectangle 19">
              <a:extLst>
                <a:ext uri="{FF2B5EF4-FFF2-40B4-BE49-F238E27FC236}">
                  <a16:creationId xmlns:a16="http://schemas.microsoft.com/office/drawing/2014/main" id="{23F44F15-C65B-4113-911C-CBB49EA814B0}"/>
                </a:ext>
              </a:extLst>
            </p:cNvPr>
            <p:cNvSpPr/>
            <p:nvPr/>
          </p:nvSpPr>
          <p:spPr>
            <a:xfrm>
              <a:off x="2685143" y="914401"/>
              <a:ext cx="914400" cy="91440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a:extLst>
                <a:ext uri="{FF2B5EF4-FFF2-40B4-BE49-F238E27FC236}">
                  <a16:creationId xmlns:a16="http://schemas.microsoft.com/office/drawing/2014/main" id="{6A09A5BA-232D-074C-21A2-0DFD3DF78758}"/>
                </a:ext>
              </a:extLst>
            </p:cNvPr>
            <p:cNvSpPr txBox="1"/>
            <p:nvPr/>
          </p:nvSpPr>
          <p:spPr>
            <a:xfrm>
              <a:off x="2764968" y="997408"/>
              <a:ext cx="754743" cy="584775"/>
            </a:xfrm>
            <a:prstGeom prst="rect">
              <a:avLst/>
            </a:prstGeom>
            <a:noFill/>
          </p:spPr>
          <p:txBody>
            <a:bodyPr wrap="square" rtlCol="0">
              <a:spAutoFit/>
            </a:bodyPr>
            <a:lstStyle/>
            <a:p>
              <a:pPr algn="ctr"/>
              <a:r>
                <a:rPr lang="en-US" sz="3200" b="1" dirty="0">
                  <a:solidFill>
                    <a:srgbClr val="FFC000"/>
                  </a:solidFill>
                </a:rPr>
                <a:t>4</a:t>
              </a:r>
            </a:p>
          </p:txBody>
        </p:sp>
      </p:grpSp>
      <p:sp>
        <p:nvSpPr>
          <p:cNvPr id="19" name="TextBox 18">
            <a:extLst>
              <a:ext uri="{FF2B5EF4-FFF2-40B4-BE49-F238E27FC236}">
                <a16:creationId xmlns:a16="http://schemas.microsoft.com/office/drawing/2014/main" id="{090F77F9-5BBC-1633-9967-69E06BB766E8}"/>
              </a:ext>
            </a:extLst>
          </p:cNvPr>
          <p:cNvSpPr txBox="1"/>
          <p:nvPr/>
        </p:nvSpPr>
        <p:spPr>
          <a:xfrm>
            <a:off x="2865647" y="3030947"/>
            <a:ext cx="5833369" cy="958660"/>
          </a:xfrm>
          <a:prstGeom prst="rect">
            <a:avLst/>
          </a:prstGeom>
          <a:noFill/>
        </p:spPr>
        <p:txBody>
          <a:bodyPr wrap="square" rtlCol="0">
            <a:spAutoFit/>
          </a:bodyPr>
          <a:lstStyle/>
          <a:p>
            <a:pPr algn="just">
              <a:lnSpc>
                <a:spcPct val="150000"/>
              </a:lnSpc>
            </a:pPr>
            <a:r>
              <a:rPr lang="en-US" sz="2000" dirty="0" err="1"/>
              <a:t>Lãnh</a:t>
            </a:r>
            <a:r>
              <a:rPr lang="en-US" sz="2000" dirty="0"/>
              <a:t> </a:t>
            </a:r>
            <a:r>
              <a:rPr lang="en-US" sz="2000" dirty="0" err="1"/>
              <a:t>đạo</a:t>
            </a:r>
            <a:r>
              <a:rPr lang="en-US" sz="2000" dirty="0"/>
              <a:t> </a:t>
            </a:r>
            <a:r>
              <a:rPr lang="en-US" sz="2000" dirty="0" err="1"/>
              <a:t>cuộc</a:t>
            </a:r>
            <a:r>
              <a:rPr lang="en-US" sz="2000" dirty="0"/>
              <a:t> </a:t>
            </a:r>
            <a:r>
              <a:rPr lang="en-US" sz="2000" dirty="0" err="1"/>
              <a:t>kháng</a:t>
            </a:r>
            <a:r>
              <a:rPr lang="en-US" sz="2000" dirty="0"/>
              <a:t> </a:t>
            </a:r>
            <a:r>
              <a:rPr lang="en-US" sz="2000" dirty="0" err="1"/>
              <a:t>chiến</a:t>
            </a:r>
            <a:r>
              <a:rPr lang="en-US" sz="2000" dirty="0"/>
              <a:t> </a:t>
            </a:r>
            <a:r>
              <a:rPr lang="en-US" sz="2000" dirty="0" err="1"/>
              <a:t>chống</a:t>
            </a:r>
            <a:r>
              <a:rPr lang="en-US" sz="2000" dirty="0"/>
              <a:t> </a:t>
            </a:r>
            <a:r>
              <a:rPr lang="en-US" sz="2000" dirty="0" err="1"/>
              <a:t>thực</a:t>
            </a:r>
            <a:r>
              <a:rPr lang="en-US" sz="2000" dirty="0"/>
              <a:t> </a:t>
            </a:r>
            <a:r>
              <a:rPr lang="en-US" sz="2000" dirty="0" err="1"/>
              <a:t>dân</a:t>
            </a:r>
            <a:r>
              <a:rPr lang="en-US" sz="2000" dirty="0"/>
              <a:t> </a:t>
            </a:r>
            <a:r>
              <a:rPr lang="en-US" sz="2000" dirty="0" err="1"/>
              <a:t>Pháp</a:t>
            </a:r>
            <a:r>
              <a:rPr lang="en-US" sz="2000" dirty="0"/>
              <a:t> (1945 – 1954)</a:t>
            </a:r>
          </a:p>
        </p:txBody>
      </p:sp>
      <p:grpSp>
        <p:nvGrpSpPr>
          <p:cNvPr id="22" name="Group 21">
            <a:extLst>
              <a:ext uri="{FF2B5EF4-FFF2-40B4-BE49-F238E27FC236}">
                <a16:creationId xmlns:a16="http://schemas.microsoft.com/office/drawing/2014/main" id="{96822439-F73C-8FEB-5FE4-74FA943FE2C5}"/>
              </a:ext>
            </a:extLst>
          </p:cNvPr>
          <p:cNvGrpSpPr>
            <a:grpSpLocks noChangeAspect="1"/>
          </p:cNvGrpSpPr>
          <p:nvPr/>
        </p:nvGrpSpPr>
        <p:grpSpPr>
          <a:xfrm>
            <a:off x="2124376" y="4186912"/>
            <a:ext cx="741283" cy="741283"/>
            <a:chOff x="2685143" y="914401"/>
            <a:chExt cx="914400" cy="914400"/>
          </a:xfrm>
        </p:grpSpPr>
        <p:sp>
          <p:nvSpPr>
            <p:cNvPr id="23" name="Rectangle 22">
              <a:extLst>
                <a:ext uri="{FF2B5EF4-FFF2-40B4-BE49-F238E27FC236}">
                  <a16:creationId xmlns:a16="http://schemas.microsoft.com/office/drawing/2014/main" id="{2AD3F3FD-E883-CABC-4E16-BD701FF73918}"/>
                </a:ext>
              </a:extLst>
            </p:cNvPr>
            <p:cNvSpPr/>
            <p:nvPr/>
          </p:nvSpPr>
          <p:spPr>
            <a:xfrm>
              <a:off x="2685143" y="914401"/>
              <a:ext cx="914400" cy="914400"/>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4" name="TextBox 23">
              <a:extLst>
                <a:ext uri="{FF2B5EF4-FFF2-40B4-BE49-F238E27FC236}">
                  <a16:creationId xmlns:a16="http://schemas.microsoft.com/office/drawing/2014/main" id="{47D6F565-90E9-98CA-AB13-2CFDBB826A7F}"/>
                </a:ext>
              </a:extLst>
            </p:cNvPr>
            <p:cNvSpPr txBox="1"/>
            <p:nvPr/>
          </p:nvSpPr>
          <p:spPr>
            <a:xfrm>
              <a:off x="2764968" y="996651"/>
              <a:ext cx="754743" cy="721342"/>
            </a:xfrm>
            <a:prstGeom prst="rect">
              <a:avLst/>
            </a:prstGeom>
            <a:noFill/>
          </p:spPr>
          <p:txBody>
            <a:bodyPr wrap="square" rtlCol="0">
              <a:spAutoFit/>
            </a:bodyPr>
            <a:lstStyle/>
            <a:p>
              <a:pPr algn="ctr"/>
              <a:r>
                <a:rPr lang="en-US" sz="3200" b="1" dirty="0">
                  <a:solidFill>
                    <a:srgbClr val="FFC000"/>
                  </a:solidFill>
                </a:rPr>
                <a:t>5</a:t>
              </a:r>
            </a:p>
          </p:txBody>
        </p:sp>
      </p:grpSp>
      <p:sp>
        <p:nvSpPr>
          <p:cNvPr id="25" name="TextBox 24">
            <a:extLst>
              <a:ext uri="{FF2B5EF4-FFF2-40B4-BE49-F238E27FC236}">
                <a16:creationId xmlns:a16="http://schemas.microsoft.com/office/drawing/2014/main" id="{311E5C40-A625-5E11-8165-B7D77C0D707D}"/>
              </a:ext>
            </a:extLst>
          </p:cNvPr>
          <p:cNvSpPr txBox="1"/>
          <p:nvPr/>
        </p:nvSpPr>
        <p:spPr>
          <a:xfrm>
            <a:off x="2865646" y="4024335"/>
            <a:ext cx="5833369" cy="958660"/>
          </a:xfrm>
          <a:prstGeom prst="rect">
            <a:avLst/>
          </a:prstGeom>
          <a:noFill/>
        </p:spPr>
        <p:txBody>
          <a:bodyPr wrap="square" rtlCol="0">
            <a:spAutoFit/>
          </a:bodyPr>
          <a:lstStyle/>
          <a:p>
            <a:pPr algn="just">
              <a:lnSpc>
                <a:spcPct val="150000"/>
              </a:lnSpc>
            </a:pPr>
            <a:r>
              <a:rPr lang="en-US" sz="2000" dirty="0" err="1"/>
              <a:t>Lãnh</a:t>
            </a:r>
            <a:r>
              <a:rPr lang="en-US" sz="2000" dirty="0"/>
              <a:t> </a:t>
            </a:r>
            <a:r>
              <a:rPr lang="en-US" sz="2000" dirty="0" err="1"/>
              <a:t>đạo</a:t>
            </a:r>
            <a:r>
              <a:rPr lang="en-US" sz="2000" dirty="0"/>
              <a:t> </a:t>
            </a:r>
            <a:r>
              <a:rPr lang="en-US" sz="2000" dirty="0" err="1"/>
              <a:t>cuộc</a:t>
            </a:r>
            <a:r>
              <a:rPr lang="en-US" sz="2000" dirty="0"/>
              <a:t> </a:t>
            </a:r>
            <a:r>
              <a:rPr lang="en-US" sz="2000" dirty="0" err="1"/>
              <a:t>kháng</a:t>
            </a:r>
            <a:r>
              <a:rPr lang="en-US" sz="2000" dirty="0"/>
              <a:t> </a:t>
            </a:r>
            <a:r>
              <a:rPr lang="en-US" sz="2000" dirty="0" err="1"/>
              <a:t>chiến</a:t>
            </a:r>
            <a:r>
              <a:rPr lang="en-US" sz="2000" dirty="0"/>
              <a:t> </a:t>
            </a:r>
            <a:r>
              <a:rPr lang="en-US" sz="2000" dirty="0" err="1"/>
              <a:t>chống</a:t>
            </a:r>
            <a:r>
              <a:rPr lang="en-US" sz="2000" dirty="0"/>
              <a:t> </a:t>
            </a:r>
            <a:r>
              <a:rPr lang="en-US" sz="2000" dirty="0" err="1"/>
              <a:t>Mỹ</a:t>
            </a:r>
            <a:r>
              <a:rPr lang="en-US" sz="2000" dirty="0"/>
              <a:t>, </a:t>
            </a:r>
            <a:r>
              <a:rPr lang="en-US" sz="2000" dirty="0" err="1"/>
              <a:t>cứu</a:t>
            </a:r>
            <a:r>
              <a:rPr lang="en-US" sz="2000" dirty="0"/>
              <a:t> </a:t>
            </a:r>
            <a:r>
              <a:rPr lang="en-US" sz="2000" dirty="0" err="1"/>
              <a:t>nước</a:t>
            </a:r>
            <a:r>
              <a:rPr lang="en-US" sz="2000" dirty="0"/>
              <a:t> (</a:t>
            </a:r>
            <a:r>
              <a:rPr lang="en-US" sz="2000" dirty="0" err="1"/>
              <a:t>từ</a:t>
            </a:r>
            <a:r>
              <a:rPr lang="en-US" sz="2000" dirty="0"/>
              <a:t> </a:t>
            </a:r>
            <a:r>
              <a:rPr lang="en-US" sz="2000" dirty="0" err="1"/>
              <a:t>năm</a:t>
            </a:r>
            <a:r>
              <a:rPr lang="en-US" sz="2000" dirty="0"/>
              <a:t> 1954 </a:t>
            </a:r>
            <a:r>
              <a:rPr lang="en-US" sz="2000" dirty="0" err="1"/>
              <a:t>đến</a:t>
            </a:r>
            <a:r>
              <a:rPr lang="en-US" sz="2000" dirty="0"/>
              <a:t> </a:t>
            </a:r>
            <a:r>
              <a:rPr lang="en-US" sz="2000" dirty="0" err="1"/>
              <a:t>năm</a:t>
            </a:r>
            <a:r>
              <a:rPr lang="en-US" sz="2000" dirty="0"/>
              <a:t> 1969)</a:t>
            </a:r>
          </a:p>
        </p:txBody>
      </p:sp>
    </p:spTree>
    <p:extLst>
      <p:ext uri="{BB962C8B-B14F-4D97-AF65-F5344CB8AC3E}">
        <p14:creationId xmlns:p14="http://schemas.microsoft.com/office/powerpoint/2010/main" val="4181376645"/>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5"/>
          <p:cNvSpPr/>
          <p:nvPr/>
        </p:nvSpPr>
        <p:spPr>
          <a:xfrm>
            <a:off x="-131950" y="-228601"/>
            <a:ext cx="9407900" cy="3886201"/>
          </a:xfrm>
          <a:prstGeom prst="flowChartOffpageConnector">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35"/>
          <p:cNvPicPr preferRelativeResize="0"/>
          <p:nvPr/>
        </p:nvPicPr>
        <p:blipFill rotWithShape="1">
          <a:blip r:embed="rId3">
            <a:alphaModFix/>
          </a:blip>
          <a:srcRect/>
          <a:stretch/>
        </p:blipFill>
        <p:spPr>
          <a:xfrm>
            <a:off x="24" y="349782"/>
            <a:ext cx="9143975" cy="4853654"/>
          </a:xfrm>
          <a:prstGeom prst="rect">
            <a:avLst/>
          </a:prstGeom>
          <a:noFill/>
          <a:ln>
            <a:noFill/>
          </a:ln>
        </p:spPr>
      </p:pic>
      <p:sp>
        <p:nvSpPr>
          <p:cNvPr id="379" name="Google Shape;379;p35"/>
          <p:cNvSpPr txBox="1">
            <a:spLocks noGrp="1"/>
          </p:cNvSpPr>
          <p:nvPr>
            <p:ph type="ctrTitle"/>
          </p:nvPr>
        </p:nvSpPr>
        <p:spPr>
          <a:xfrm>
            <a:off x="1372516" y="115364"/>
            <a:ext cx="6398968" cy="22931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200" b="1" dirty="0">
                <a:solidFill>
                  <a:schemeClr val="accent3"/>
                </a:solidFill>
                <a:latin typeface="Arial" panose="020B0604020202020204" pitchFamily="34" charset="0"/>
                <a:cs typeface="Arial" panose="020B0604020202020204" pitchFamily="34" charset="0"/>
              </a:rPr>
              <a:t>PHẦN 1.</a:t>
            </a:r>
            <a:br>
              <a:rPr lang="vi-VN" sz="3200" b="1" dirty="0">
                <a:solidFill>
                  <a:schemeClr val="accent3"/>
                </a:solidFill>
                <a:latin typeface="Arial" panose="020B0604020202020204" pitchFamily="34" charset="0"/>
                <a:cs typeface="Arial" panose="020B0604020202020204" pitchFamily="34" charset="0"/>
              </a:rPr>
            </a:br>
            <a:r>
              <a:rPr lang="vi-VN" sz="3200" b="1" dirty="0">
                <a:solidFill>
                  <a:schemeClr val="accent3"/>
                </a:solidFill>
                <a:latin typeface="Arial" panose="020B0604020202020204" pitchFamily="34" charset="0"/>
                <a:cs typeface="Arial" panose="020B0604020202020204" pitchFamily="34" charset="0"/>
              </a:rPr>
              <a:t> HÀNH TRÌNH ĐI TÌM ĐƯỜNG CỨU NƯỚC (1911 - 1920)</a:t>
            </a:r>
          </a:p>
        </p:txBody>
      </p:sp>
    </p:spTree>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12663-84DC-E98E-60C4-693D52D473BF}"/>
            </a:ext>
          </a:extLst>
        </p:cNvPr>
        <p:cNvGrpSpPr/>
        <p:nvPr/>
      </p:nvGrpSpPr>
      <p:grpSpPr>
        <a:xfrm>
          <a:off x="0" y="0"/>
          <a:ext cx="0" cy="0"/>
          <a:chOff x="0" y="0"/>
          <a:chExt cx="0" cy="0"/>
        </a:xfrm>
      </p:grpSpPr>
      <p:pic>
        <p:nvPicPr>
          <p:cNvPr id="3074" name="Picture 2" descr="Bến Nhà Rồng - Di tích lịch sử in đậm dấu chân Người">
            <a:extLst>
              <a:ext uri="{FF2B5EF4-FFF2-40B4-BE49-F238E27FC236}">
                <a16:creationId xmlns:a16="http://schemas.microsoft.com/office/drawing/2014/main" id="{79B4995A-7729-2CD0-E2E2-2DCD17A3B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80" y="195942"/>
            <a:ext cx="4259037" cy="28393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ác Hồ ra đi tìm đường cứu nước: Khát vọng giành độc lập, tự do">
            <a:extLst>
              <a:ext uri="{FF2B5EF4-FFF2-40B4-BE49-F238E27FC236}">
                <a16:creationId xmlns:a16="http://schemas.microsoft.com/office/drawing/2014/main" id="{5AEE3B37-21B3-1E26-0518-109A3F73CA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3" r="1971"/>
          <a:stretch/>
        </p:blipFill>
        <p:spPr bwMode="auto">
          <a:xfrm>
            <a:off x="4463143" y="195942"/>
            <a:ext cx="4579257" cy="283935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BA4BF8D-F8D1-6BBA-2F90-2E875EE9A8A4}"/>
              </a:ext>
            </a:extLst>
          </p:cNvPr>
          <p:cNvGrpSpPr/>
          <p:nvPr/>
        </p:nvGrpSpPr>
        <p:grpSpPr>
          <a:xfrm>
            <a:off x="175596" y="3228910"/>
            <a:ext cx="2736330" cy="1701526"/>
            <a:chOff x="220438" y="3213879"/>
            <a:chExt cx="2736330" cy="1701526"/>
          </a:xfrm>
        </p:grpSpPr>
        <p:sp>
          <p:nvSpPr>
            <p:cNvPr id="4" name="Rectangle: Rounded Corners 3">
              <a:extLst>
                <a:ext uri="{FF2B5EF4-FFF2-40B4-BE49-F238E27FC236}">
                  <a16:creationId xmlns:a16="http://schemas.microsoft.com/office/drawing/2014/main" id="{393DDF2D-8952-241C-F06D-8B96C702A081}"/>
                </a:ext>
              </a:extLst>
            </p:cNvPr>
            <p:cNvSpPr/>
            <p:nvPr/>
          </p:nvSpPr>
          <p:spPr>
            <a:xfrm>
              <a:off x="220438" y="3360056"/>
              <a:ext cx="2736330" cy="1555349"/>
            </a:xfrm>
            <a:prstGeom prst="roundRect">
              <a:avLst>
                <a:gd name="adj" fmla="val 136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3B7933A-3E20-3EE3-E31E-30B91AADC660}"/>
                </a:ext>
              </a:extLst>
            </p:cNvPr>
            <p:cNvSpPr/>
            <p:nvPr/>
          </p:nvSpPr>
          <p:spPr>
            <a:xfrm>
              <a:off x="1442426" y="3213879"/>
              <a:ext cx="292353" cy="292353"/>
            </a:xfrm>
            <a:prstGeom prst="ellipse">
              <a:avLst/>
            </a:prstGeom>
            <a:solidFill>
              <a:schemeClr val="accent3">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47ED81-519E-D515-8018-FD5ADACABEFE}"/>
                </a:ext>
              </a:extLst>
            </p:cNvPr>
            <p:cNvSpPr txBox="1"/>
            <p:nvPr/>
          </p:nvSpPr>
          <p:spPr>
            <a:xfrm>
              <a:off x="369984" y="3665657"/>
              <a:ext cx="2394858" cy="958660"/>
            </a:xfrm>
            <a:prstGeom prst="rect">
              <a:avLst/>
            </a:prstGeom>
            <a:noFill/>
          </p:spPr>
          <p:txBody>
            <a:bodyPr wrap="square" rtlCol="0">
              <a:spAutoFit/>
            </a:bodyPr>
            <a:lstStyle/>
            <a:p>
              <a:pPr algn="ctr">
                <a:lnSpc>
                  <a:spcPct val="150000"/>
                </a:lnSpc>
              </a:pPr>
              <a:r>
                <a:rPr lang="en-US" sz="2000"/>
                <a:t>Hành trình bắt đầu từ ngày 5/6/1911</a:t>
              </a:r>
            </a:p>
          </p:txBody>
        </p:sp>
      </p:grpSp>
      <p:grpSp>
        <p:nvGrpSpPr>
          <p:cNvPr id="8" name="Group 7">
            <a:extLst>
              <a:ext uri="{FF2B5EF4-FFF2-40B4-BE49-F238E27FC236}">
                <a16:creationId xmlns:a16="http://schemas.microsoft.com/office/drawing/2014/main" id="{FF613691-67E4-4C2A-BBCB-82B941FF4C9A}"/>
              </a:ext>
            </a:extLst>
          </p:cNvPr>
          <p:cNvGrpSpPr/>
          <p:nvPr/>
        </p:nvGrpSpPr>
        <p:grpSpPr>
          <a:xfrm>
            <a:off x="3129023" y="3228910"/>
            <a:ext cx="2662010" cy="1707102"/>
            <a:chOff x="220438" y="3213879"/>
            <a:chExt cx="2662010" cy="1707102"/>
          </a:xfrm>
        </p:grpSpPr>
        <p:sp>
          <p:nvSpPr>
            <p:cNvPr id="9" name="Rectangle: Rounded Corners 8">
              <a:extLst>
                <a:ext uri="{FF2B5EF4-FFF2-40B4-BE49-F238E27FC236}">
                  <a16:creationId xmlns:a16="http://schemas.microsoft.com/office/drawing/2014/main" id="{32C7BE8A-D0F9-7FE2-E137-41EB30F8B380}"/>
                </a:ext>
              </a:extLst>
            </p:cNvPr>
            <p:cNvSpPr/>
            <p:nvPr/>
          </p:nvSpPr>
          <p:spPr>
            <a:xfrm>
              <a:off x="220438" y="3360056"/>
              <a:ext cx="2662010" cy="1555349"/>
            </a:xfrm>
            <a:prstGeom prst="roundRect">
              <a:avLst>
                <a:gd name="adj" fmla="val 136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1E8F52-495C-6CB5-6E22-07DF9A00DAFA}"/>
                </a:ext>
              </a:extLst>
            </p:cNvPr>
            <p:cNvSpPr/>
            <p:nvPr/>
          </p:nvSpPr>
          <p:spPr>
            <a:xfrm>
              <a:off x="1429985" y="3213879"/>
              <a:ext cx="292353" cy="292353"/>
            </a:xfrm>
            <a:prstGeom prst="ellipse">
              <a:avLst/>
            </a:prstGeom>
            <a:solidFill>
              <a:schemeClr val="accent3">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4E796E-2E71-A9F1-A7C9-9333CA677715}"/>
                </a:ext>
              </a:extLst>
            </p:cNvPr>
            <p:cNvSpPr txBox="1"/>
            <p:nvPr/>
          </p:nvSpPr>
          <p:spPr>
            <a:xfrm>
              <a:off x="354014" y="3500656"/>
              <a:ext cx="2394858" cy="1420325"/>
            </a:xfrm>
            <a:prstGeom prst="rect">
              <a:avLst/>
            </a:prstGeom>
            <a:noFill/>
          </p:spPr>
          <p:txBody>
            <a:bodyPr wrap="square" rtlCol="0">
              <a:spAutoFit/>
            </a:bodyPr>
            <a:lstStyle/>
            <a:p>
              <a:pPr algn="ctr">
                <a:lnSpc>
                  <a:spcPct val="150000"/>
                </a:lnSpc>
              </a:pPr>
              <a:r>
                <a:rPr lang="en-US" sz="2000"/>
                <a:t>Nguyễn Tất Thành đã đi qua nhiều châu lục</a:t>
              </a:r>
            </a:p>
          </p:txBody>
        </p:sp>
      </p:grpSp>
      <p:grpSp>
        <p:nvGrpSpPr>
          <p:cNvPr id="12" name="Group 11">
            <a:extLst>
              <a:ext uri="{FF2B5EF4-FFF2-40B4-BE49-F238E27FC236}">
                <a16:creationId xmlns:a16="http://schemas.microsoft.com/office/drawing/2014/main" id="{A4F6A11E-E5E7-82D5-6A61-AE42D24B99B4}"/>
              </a:ext>
            </a:extLst>
          </p:cNvPr>
          <p:cNvGrpSpPr/>
          <p:nvPr/>
        </p:nvGrpSpPr>
        <p:grpSpPr>
          <a:xfrm>
            <a:off x="6008130" y="3228910"/>
            <a:ext cx="2929163" cy="1707102"/>
            <a:chOff x="220437" y="3213879"/>
            <a:chExt cx="2929163" cy="1707102"/>
          </a:xfrm>
        </p:grpSpPr>
        <p:sp>
          <p:nvSpPr>
            <p:cNvPr id="13" name="Rectangle: Rounded Corners 12">
              <a:extLst>
                <a:ext uri="{FF2B5EF4-FFF2-40B4-BE49-F238E27FC236}">
                  <a16:creationId xmlns:a16="http://schemas.microsoft.com/office/drawing/2014/main" id="{4A8CEEA0-2733-2F72-B766-E51411ADF838}"/>
                </a:ext>
              </a:extLst>
            </p:cNvPr>
            <p:cNvSpPr/>
            <p:nvPr/>
          </p:nvSpPr>
          <p:spPr>
            <a:xfrm>
              <a:off x="220437" y="3360056"/>
              <a:ext cx="2929163" cy="1555349"/>
            </a:xfrm>
            <a:prstGeom prst="roundRect">
              <a:avLst>
                <a:gd name="adj" fmla="val 1365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4794B94-6FB9-94C5-1E85-40164143E775}"/>
                </a:ext>
              </a:extLst>
            </p:cNvPr>
            <p:cNvSpPr/>
            <p:nvPr/>
          </p:nvSpPr>
          <p:spPr>
            <a:xfrm>
              <a:off x="1572861" y="3213879"/>
              <a:ext cx="292353" cy="292353"/>
            </a:xfrm>
            <a:prstGeom prst="ellipse">
              <a:avLst/>
            </a:prstGeom>
            <a:solidFill>
              <a:schemeClr val="accent3">
                <a:lumMod val="2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61C62AF-5069-92BE-B6E6-2CD383DFED9B}"/>
                </a:ext>
              </a:extLst>
            </p:cNvPr>
            <p:cNvSpPr txBox="1"/>
            <p:nvPr/>
          </p:nvSpPr>
          <p:spPr>
            <a:xfrm>
              <a:off x="360135" y="3500656"/>
              <a:ext cx="2649766" cy="1420325"/>
            </a:xfrm>
            <a:prstGeom prst="rect">
              <a:avLst/>
            </a:prstGeom>
            <a:noFill/>
          </p:spPr>
          <p:txBody>
            <a:bodyPr wrap="square" rtlCol="0">
              <a:spAutoFit/>
            </a:bodyPr>
            <a:lstStyle/>
            <a:p>
              <a:pPr algn="ctr">
                <a:lnSpc>
                  <a:spcPct val="150000"/>
                </a:lnSpc>
              </a:pPr>
              <a:r>
                <a:rPr lang="en-US" sz="2000"/>
                <a:t>Hành trình là cơ sở đưa Người đến với chủ nghĩa Mác-Lê-nin</a:t>
              </a:r>
            </a:p>
          </p:txBody>
        </p:sp>
      </p:grpSp>
    </p:spTree>
    <p:extLst>
      <p:ext uri="{BB962C8B-B14F-4D97-AF65-F5344CB8AC3E}">
        <p14:creationId xmlns:p14="http://schemas.microsoft.com/office/powerpoint/2010/main" val="30795993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2264-15A4-367E-A364-9CAB26920DC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B29D94A-1D8F-E6A1-027D-CF3B8A61A05B}"/>
              </a:ext>
            </a:extLst>
          </p:cNvPr>
          <p:cNvGrpSpPr/>
          <p:nvPr/>
        </p:nvGrpSpPr>
        <p:grpSpPr>
          <a:xfrm>
            <a:off x="3640813" y="293109"/>
            <a:ext cx="5183055" cy="4669813"/>
            <a:chOff x="3331159" y="243968"/>
            <a:chExt cx="5183055" cy="4669813"/>
          </a:xfrm>
        </p:grpSpPr>
        <p:pic>
          <p:nvPicPr>
            <p:cNvPr id="3" name="Picture 2">
              <a:extLst>
                <a:ext uri="{FF2B5EF4-FFF2-40B4-BE49-F238E27FC236}">
                  <a16:creationId xmlns:a16="http://schemas.microsoft.com/office/drawing/2014/main" id="{62A007B2-DABA-7680-2FF8-227830D062A4}"/>
                </a:ext>
              </a:extLst>
            </p:cNvPr>
            <p:cNvPicPr>
              <a:picLocks noChangeAspect="1"/>
            </p:cNvPicPr>
            <p:nvPr/>
          </p:nvPicPr>
          <p:blipFill rotWithShape="1">
            <a:blip r:embed="rId2">
              <a:clrChange>
                <a:clrFrom>
                  <a:srgbClr val="B1E3F9"/>
                </a:clrFrom>
                <a:clrTo>
                  <a:srgbClr val="B1E3F9">
                    <a:alpha val="0"/>
                  </a:srgbClr>
                </a:clrTo>
              </a:clrChange>
            </a:blip>
            <a:srcRect l="24686" t="25609" r="21634" b="40282"/>
            <a:stretch/>
          </p:blipFill>
          <p:spPr>
            <a:xfrm>
              <a:off x="3331159" y="243968"/>
              <a:ext cx="5183055" cy="3971096"/>
            </a:xfrm>
            <a:prstGeom prst="rect">
              <a:avLst/>
            </a:prstGeom>
          </p:spPr>
        </p:pic>
        <p:sp>
          <p:nvSpPr>
            <p:cNvPr id="18" name="TextBox 17">
              <a:extLst>
                <a:ext uri="{FF2B5EF4-FFF2-40B4-BE49-F238E27FC236}">
                  <a16:creationId xmlns:a16="http://schemas.microsoft.com/office/drawing/2014/main" id="{DB4E87EE-389C-A93E-1634-965703F647CF}"/>
                </a:ext>
              </a:extLst>
            </p:cNvPr>
            <p:cNvSpPr txBox="1"/>
            <p:nvPr/>
          </p:nvSpPr>
          <p:spPr>
            <a:xfrm>
              <a:off x="3490344" y="4215064"/>
              <a:ext cx="4864683" cy="698717"/>
            </a:xfrm>
            <a:prstGeom prst="rect">
              <a:avLst/>
            </a:prstGeom>
            <a:noFill/>
          </p:spPr>
          <p:txBody>
            <a:bodyPr wrap="square" rtlCol="0">
              <a:spAutoFit/>
            </a:bodyPr>
            <a:lstStyle/>
            <a:p>
              <a:pPr algn="ctr">
                <a:lnSpc>
                  <a:spcPct val="150000"/>
                </a:lnSpc>
              </a:pPr>
              <a:r>
                <a:rPr lang="en-US" b="1" i="1" dirty="0" err="1"/>
                <a:t>Hình</a:t>
              </a:r>
              <a:r>
                <a:rPr lang="en-US" b="1" i="1" dirty="0"/>
                <a:t> 3. </a:t>
              </a:r>
              <a:r>
                <a:rPr lang="en-US" i="1" dirty="0" err="1"/>
                <a:t>Lược</a:t>
              </a:r>
              <a:r>
                <a:rPr lang="en-US" i="1" dirty="0"/>
                <a:t> </a:t>
              </a:r>
              <a:r>
                <a:rPr lang="en-US" i="1" dirty="0" err="1"/>
                <a:t>đồ</a:t>
              </a:r>
              <a:r>
                <a:rPr lang="en-US" i="1" dirty="0"/>
                <a:t> </a:t>
              </a:r>
              <a:r>
                <a:rPr lang="en-US" i="1" dirty="0" err="1"/>
                <a:t>hành</a:t>
              </a:r>
              <a:r>
                <a:rPr lang="en-US" i="1" dirty="0"/>
                <a:t> </a:t>
              </a:r>
              <a:r>
                <a:rPr lang="en-US" i="1" dirty="0" err="1"/>
                <a:t>trình</a:t>
              </a:r>
              <a:r>
                <a:rPr lang="en-US" i="1" dirty="0"/>
                <a:t> </a:t>
              </a:r>
              <a:r>
                <a:rPr lang="en-US" i="1" dirty="0" err="1"/>
                <a:t>đi</a:t>
              </a:r>
              <a:r>
                <a:rPr lang="en-US" i="1" dirty="0"/>
                <a:t> </a:t>
              </a:r>
              <a:r>
                <a:rPr lang="en-US" i="1" dirty="0" err="1"/>
                <a:t>tìm</a:t>
              </a:r>
              <a:r>
                <a:rPr lang="en-US" i="1" dirty="0"/>
                <a:t> </a:t>
              </a:r>
              <a:r>
                <a:rPr lang="en-US" i="1" dirty="0" err="1"/>
                <a:t>đường</a:t>
              </a:r>
              <a:r>
                <a:rPr lang="en-US" i="1" dirty="0"/>
                <a:t> </a:t>
              </a:r>
              <a:r>
                <a:rPr lang="en-US" i="1" dirty="0" err="1"/>
                <a:t>cứu</a:t>
              </a:r>
              <a:r>
                <a:rPr lang="en-US" i="1" dirty="0"/>
                <a:t> </a:t>
              </a:r>
              <a:r>
                <a:rPr lang="en-US" i="1" dirty="0" err="1"/>
                <a:t>nước</a:t>
              </a:r>
              <a:r>
                <a:rPr lang="en-US" i="1" dirty="0"/>
                <a:t> </a:t>
              </a:r>
              <a:r>
                <a:rPr lang="en-US" i="1" dirty="0" err="1"/>
                <a:t>của</a:t>
              </a:r>
              <a:r>
                <a:rPr lang="en-US" i="1" dirty="0"/>
                <a:t> </a:t>
              </a:r>
              <a:r>
                <a:rPr lang="en-US" i="1" dirty="0" err="1"/>
                <a:t>Nguyễn</a:t>
              </a:r>
              <a:r>
                <a:rPr lang="en-US" i="1" dirty="0"/>
                <a:t> </a:t>
              </a:r>
              <a:r>
                <a:rPr lang="en-US" i="1" dirty="0" err="1"/>
                <a:t>Tất</a:t>
              </a:r>
              <a:r>
                <a:rPr lang="en-US" i="1" dirty="0"/>
                <a:t> Thành - </a:t>
              </a:r>
              <a:r>
                <a:rPr lang="en-US" i="1" dirty="0" err="1"/>
                <a:t>Nguyễn</a:t>
              </a:r>
              <a:r>
                <a:rPr lang="en-US" i="1" dirty="0"/>
                <a:t> </a:t>
              </a:r>
              <a:r>
                <a:rPr lang="en-US" i="1" dirty="0" err="1"/>
                <a:t>Ái</a:t>
              </a:r>
              <a:r>
                <a:rPr lang="en-US" i="1" dirty="0"/>
                <a:t> </a:t>
              </a:r>
              <a:r>
                <a:rPr lang="en-US" i="1" dirty="0" err="1"/>
                <a:t>Quốc</a:t>
              </a:r>
              <a:r>
                <a:rPr lang="en-US" i="1" dirty="0"/>
                <a:t> (1911 – 1920)</a:t>
              </a:r>
            </a:p>
          </p:txBody>
        </p:sp>
      </p:grpSp>
      <p:pic>
        <p:nvPicPr>
          <p:cNvPr id="20" name="Picture 16">
            <a:extLst>
              <a:ext uri="{FF2B5EF4-FFF2-40B4-BE49-F238E27FC236}">
                <a16:creationId xmlns:a16="http://schemas.microsoft.com/office/drawing/2014/main" id="{E4960D20-3580-E04C-C22A-223AE2017FD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0132" y="2624147"/>
            <a:ext cx="2452914" cy="2446782"/>
          </a:xfrm>
          <a:prstGeom prst="rect">
            <a:avLst/>
          </a:prstGeom>
          <a:effectLst>
            <a:outerShdw blurRad="50800" dist="38100" dir="8100000" algn="tr" rotWithShape="0">
              <a:prstClr val="black">
                <a:alpha val="40000"/>
              </a:prstClr>
            </a:outerShdw>
          </a:effectLst>
        </p:spPr>
      </p:pic>
      <p:sp>
        <p:nvSpPr>
          <p:cNvPr id="22" name="TextBox 21">
            <a:extLst>
              <a:ext uri="{FF2B5EF4-FFF2-40B4-BE49-F238E27FC236}">
                <a16:creationId xmlns:a16="http://schemas.microsoft.com/office/drawing/2014/main" id="{B6019F2B-03BB-2258-711B-A1AB9CE35767}"/>
              </a:ext>
            </a:extLst>
          </p:cNvPr>
          <p:cNvSpPr txBox="1"/>
          <p:nvPr/>
        </p:nvSpPr>
        <p:spPr>
          <a:xfrm>
            <a:off x="262167" y="187274"/>
            <a:ext cx="3047091" cy="2805320"/>
          </a:xfrm>
          <a:prstGeom prst="rect">
            <a:avLst/>
          </a:prstGeom>
          <a:solidFill>
            <a:schemeClr val="bg1"/>
          </a:solidFill>
        </p:spPr>
        <p:txBody>
          <a:bodyPr wrap="square">
            <a:spAutoFit/>
          </a:bodyPr>
          <a:lstStyle/>
          <a:p>
            <a:pPr algn="just">
              <a:lnSpc>
                <a:spcPct val="150000"/>
              </a:lnSpc>
            </a:pPr>
            <a:r>
              <a:rPr lang="en-US" sz="2000" dirty="0"/>
              <a:t>HS </a:t>
            </a:r>
            <a:r>
              <a:rPr lang="en-US" sz="2000" dirty="0" err="1"/>
              <a:t>cả</a:t>
            </a:r>
            <a:r>
              <a:rPr lang="en-US" sz="2000" dirty="0"/>
              <a:t> </a:t>
            </a:r>
            <a:r>
              <a:rPr lang="en-US" sz="2000" dirty="0" err="1"/>
              <a:t>lớp</a:t>
            </a:r>
            <a:r>
              <a:rPr lang="en-US" sz="2000" dirty="0"/>
              <a:t> chia </a:t>
            </a:r>
            <a:r>
              <a:rPr lang="en-US" sz="2000" dirty="0" err="1"/>
              <a:t>thành</a:t>
            </a:r>
            <a:r>
              <a:rPr lang="en-US" sz="2000" dirty="0"/>
              <a:t> 4 </a:t>
            </a:r>
            <a:r>
              <a:rPr lang="en-US" sz="2000" dirty="0" err="1"/>
              <a:t>nhóm</a:t>
            </a:r>
            <a:r>
              <a:rPr lang="en-US" sz="2000" dirty="0"/>
              <a:t> </a:t>
            </a:r>
            <a:r>
              <a:rPr lang="en-US" sz="2000" dirty="0" err="1"/>
              <a:t>và</a:t>
            </a:r>
            <a:r>
              <a:rPr lang="en-US" sz="2000" dirty="0"/>
              <a:t> </a:t>
            </a:r>
            <a:r>
              <a:rPr lang="en-US" sz="2000" dirty="0" err="1"/>
              <a:t>thực</a:t>
            </a:r>
            <a:r>
              <a:rPr lang="en-US" sz="2000" dirty="0"/>
              <a:t> </a:t>
            </a:r>
            <a:r>
              <a:rPr lang="en-US" sz="2000" dirty="0" err="1"/>
              <a:t>hiện</a:t>
            </a:r>
            <a:r>
              <a:rPr lang="en-US" sz="2000" dirty="0"/>
              <a:t> </a:t>
            </a:r>
            <a:r>
              <a:rPr lang="en-US" sz="2000" dirty="0" err="1"/>
              <a:t>nhiệm</a:t>
            </a:r>
            <a:r>
              <a:rPr lang="en-US" sz="2000" dirty="0"/>
              <a:t> </a:t>
            </a:r>
            <a:r>
              <a:rPr lang="en-US" sz="2000" dirty="0" err="1"/>
              <a:t>vụ</a:t>
            </a:r>
            <a:r>
              <a:rPr lang="en-US" sz="2000" dirty="0"/>
              <a:t>: </a:t>
            </a:r>
            <a:r>
              <a:rPr lang="vi-VN" sz="2000" i="1" dirty="0">
                <a:solidFill>
                  <a:srgbClr val="C00000"/>
                </a:solidFill>
              </a:rPr>
              <a:t>Giới thiệu hành trình tìm đường cứu nước của Nguyễn Ái Quốc trên lược đồ Hình </a:t>
            </a:r>
            <a:r>
              <a:rPr lang="en-US" sz="2000" i="1" dirty="0">
                <a:solidFill>
                  <a:srgbClr val="C00000"/>
                </a:solidFill>
              </a:rPr>
              <a:t>3</a:t>
            </a:r>
            <a:r>
              <a:rPr lang="vi-VN" sz="2000" i="1" dirty="0">
                <a:solidFill>
                  <a:srgbClr val="C00000"/>
                </a:solidFill>
              </a:rPr>
              <a:t>.</a:t>
            </a:r>
            <a:endParaRPr lang="en-US" sz="2000" i="1" dirty="0">
              <a:solidFill>
                <a:srgbClr val="C00000"/>
              </a:solidFill>
            </a:endParaRPr>
          </a:p>
        </p:txBody>
      </p:sp>
    </p:spTree>
    <p:extLst>
      <p:ext uri="{BB962C8B-B14F-4D97-AF65-F5344CB8AC3E}">
        <p14:creationId xmlns:p14="http://schemas.microsoft.com/office/powerpoint/2010/main" val="22199365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832858A-F2C5-B5AB-C255-CD21026317F6}"/>
              </a:ext>
            </a:extLst>
          </p:cNvPr>
          <p:cNvGrpSpPr/>
          <p:nvPr/>
        </p:nvGrpSpPr>
        <p:grpSpPr>
          <a:xfrm>
            <a:off x="4381435" y="578884"/>
            <a:ext cx="4528649" cy="4210198"/>
            <a:chOff x="341086" y="312057"/>
            <a:chExt cx="4230914" cy="2873829"/>
          </a:xfrm>
        </p:grpSpPr>
        <p:sp>
          <p:nvSpPr>
            <p:cNvPr id="16" name="Rectangle: Rounded Corners 15">
              <a:extLst>
                <a:ext uri="{FF2B5EF4-FFF2-40B4-BE49-F238E27FC236}">
                  <a16:creationId xmlns:a16="http://schemas.microsoft.com/office/drawing/2014/main" id="{E6CE75CA-5FBE-E149-839D-85DADB16FBB5}"/>
                </a:ext>
              </a:extLst>
            </p:cNvPr>
            <p:cNvSpPr/>
            <p:nvPr/>
          </p:nvSpPr>
          <p:spPr>
            <a:xfrm>
              <a:off x="341086" y="312057"/>
              <a:ext cx="4230914" cy="2873829"/>
            </a:xfrm>
            <a:prstGeom prst="roundRect">
              <a:avLst>
                <a:gd name="adj" fmla="val 3788"/>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538E73-DE76-E75D-A403-0F026C9F1491}"/>
                </a:ext>
              </a:extLst>
            </p:cNvPr>
            <p:cNvSpPr txBox="1"/>
            <p:nvPr/>
          </p:nvSpPr>
          <p:spPr>
            <a:xfrm>
              <a:off x="413657" y="314198"/>
              <a:ext cx="4085771" cy="2805320"/>
            </a:xfrm>
            <a:prstGeom prst="rect">
              <a:avLst/>
            </a:prstGeom>
            <a:noFill/>
          </p:spPr>
          <p:txBody>
            <a:bodyPr wrap="square">
              <a:spAutoFit/>
            </a:bodyPr>
            <a:lstStyle/>
            <a:p>
              <a:pPr algn="just">
                <a:lnSpc>
                  <a:spcPct val="150000"/>
                </a:lnSpc>
              </a:pPr>
              <a:r>
                <a:rPr lang="vi-VN" sz="2000" b="1" i="1" dirty="0"/>
                <a:t>Khai thác Hình 3, mục Tư liệu, Em có biết, thông tin mục 1 SGK tr.90 – 91, kết hợp tư liệu GV cung cấp:</a:t>
              </a:r>
              <a:endParaRPr lang="en-US" sz="2000" b="1" i="1" dirty="0"/>
            </a:p>
            <a:p>
              <a:pPr marL="342900" indent="-342900" algn="just">
                <a:lnSpc>
                  <a:spcPct val="150000"/>
                </a:lnSpc>
                <a:buFont typeface="Arial" panose="020B0604020202020204" pitchFamily="34" charset="0"/>
                <a:buChar char="•"/>
              </a:pPr>
              <a:r>
                <a:rPr lang="en-US" sz="2000" b="1" dirty="0" err="1">
                  <a:solidFill>
                    <a:srgbClr val="FF0000"/>
                  </a:solidFill>
                </a:rPr>
                <a:t>Nhóm</a:t>
              </a:r>
              <a:r>
                <a:rPr lang="en-US" sz="2000" b="1" dirty="0">
                  <a:solidFill>
                    <a:srgbClr val="FF0000"/>
                  </a:solidFill>
                </a:rPr>
                <a:t> </a:t>
              </a:r>
              <a:r>
                <a:rPr lang="en-US" sz="2000" b="1" dirty="0" err="1">
                  <a:solidFill>
                    <a:srgbClr val="FF0000"/>
                  </a:solidFill>
                </a:rPr>
                <a:t>chẵn</a:t>
              </a:r>
              <a:r>
                <a:rPr lang="en-US" sz="2000" b="1" dirty="0">
                  <a:solidFill>
                    <a:srgbClr val="FF0000"/>
                  </a:solidFill>
                </a:rPr>
                <a:t>:</a:t>
              </a:r>
              <a:r>
                <a:rPr lang="en-US" sz="2000" dirty="0"/>
                <a:t> </a:t>
              </a:r>
              <a:r>
                <a:rPr lang="vi-VN" sz="2000" dirty="0"/>
                <a:t>Nêu nội dung cơ bản của con đường cứu nước do Nguyễn Ái Quốc xác định.</a:t>
              </a:r>
            </a:p>
            <a:p>
              <a:pPr marL="342900" indent="-342900" algn="just">
                <a:lnSpc>
                  <a:spcPct val="150000"/>
                </a:lnSpc>
                <a:buFont typeface="Arial" panose="020B0604020202020204" pitchFamily="34" charset="0"/>
                <a:buChar char="•"/>
              </a:pPr>
              <a:r>
                <a:rPr lang="vi-VN" sz="2000" b="1" dirty="0">
                  <a:solidFill>
                    <a:srgbClr val="FF0000"/>
                  </a:solidFill>
                </a:rPr>
                <a:t>Nhóm lẻ: </a:t>
              </a:r>
              <a:r>
                <a:rPr lang="vi-VN" sz="2000" dirty="0"/>
                <a:t>Cho biết ý nghĩa của sự kiện Nguyễn Ái Quốc tìm ra con đường cứu nước.</a:t>
              </a:r>
            </a:p>
          </p:txBody>
        </p:sp>
      </p:grpSp>
      <p:grpSp>
        <p:nvGrpSpPr>
          <p:cNvPr id="26" name="Group 25">
            <a:extLst>
              <a:ext uri="{FF2B5EF4-FFF2-40B4-BE49-F238E27FC236}">
                <a16:creationId xmlns:a16="http://schemas.microsoft.com/office/drawing/2014/main" id="{8CA8A019-A8AA-1319-2650-A9A43C56049C}"/>
              </a:ext>
            </a:extLst>
          </p:cNvPr>
          <p:cNvGrpSpPr/>
          <p:nvPr/>
        </p:nvGrpSpPr>
        <p:grpSpPr>
          <a:xfrm>
            <a:off x="-407588" y="578884"/>
            <a:ext cx="5068720" cy="4575249"/>
            <a:chOff x="-407588" y="578884"/>
            <a:chExt cx="5068720" cy="4575249"/>
          </a:xfrm>
        </p:grpSpPr>
        <p:pic>
          <p:nvPicPr>
            <p:cNvPr id="24" name="Picture 23">
              <a:extLst>
                <a:ext uri="{FF2B5EF4-FFF2-40B4-BE49-F238E27FC236}">
                  <a16:creationId xmlns:a16="http://schemas.microsoft.com/office/drawing/2014/main" id="{A3B4145C-DEA9-E535-EC9B-777C8C9D5578}"/>
                </a:ext>
              </a:extLst>
            </p:cNvPr>
            <p:cNvPicPr>
              <a:picLocks noChangeAspect="1"/>
            </p:cNvPicPr>
            <p:nvPr/>
          </p:nvPicPr>
          <p:blipFill>
            <a:blip r:embed="rId3"/>
            <a:stretch>
              <a:fillRect/>
            </a:stretch>
          </p:blipFill>
          <p:spPr>
            <a:xfrm>
              <a:off x="-407588" y="1350335"/>
              <a:ext cx="5068720" cy="3803798"/>
            </a:xfrm>
            <a:prstGeom prst="rect">
              <a:avLst/>
            </a:prstGeom>
          </p:spPr>
        </p:pic>
        <p:sp>
          <p:nvSpPr>
            <p:cNvPr id="25" name="Rectangle: Single Corner Rounded 24">
              <a:extLst>
                <a:ext uri="{FF2B5EF4-FFF2-40B4-BE49-F238E27FC236}">
                  <a16:creationId xmlns:a16="http://schemas.microsoft.com/office/drawing/2014/main" id="{4AAC4D7D-7A0A-B2CD-B3A3-5F905C5446E1}"/>
                </a:ext>
              </a:extLst>
            </p:cNvPr>
            <p:cNvSpPr/>
            <p:nvPr/>
          </p:nvSpPr>
          <p:spPr>
            <a:xfrm>
              <a:off x="372399" y="578884"/>
              <a:ext cx="3508745" cy="659218"/>
            </a:xfrm>
            <a:prstGeom prst="round1Rect">
              <a:avLst/>
            </a:prstGeom>
            <a:solidFill>
              <a:schemeClr val="accent1">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THẢO LUẬN THEO NHÓM</a:t>
              </a:r>
            </a:p>
          </p:txBody>
        </p:sp>
      </p:grpSp>
    </p:spTree>
    <p:extLst>
      <p:ext uri="{BB962C8B-B14F-4D97-AF65-F5344CB8AC3E}">
        <p14:creationId xmlns:p14="http://schemas.microsoft.com/office/powerpoint/2010/main" val="19591615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A8FC-BEBE-082B-19A5-0CF35D200189}"/>
            </a:ext>
          </a:extLst>
        </p:cNvPr>
        <p:cNvGrpSpPr/>
        <p:nvPr/>
      </p:nvGrpSpPr>
      <p:grpSpPr>
        <a:xfrm>
          <a:off x="0" y="0"/>
          <a:ext cx="0" cy="0"/>
          <a:chOff x="0" y="0"/>
          <a:chExt cx="0" cy="0"/>
        </a:xfrm>
      </p:grpSpPr>
      <p:pic>
        <p:nvPicPr>
          <p:cNvPr id="13" name="Picture 4" descr="Lénine, de la révolution à l'Etat - L'Humanité">
            <a:extLst>
              <a:ext uri="{FF2B5EF4-FFF2-40B4-BE49-F238E27FC236}">
                <a16:creationId xmlns:a16="http://schemas.microsoft.com/office/drawing/2014/main" id="{A37ACB51-2A5D-D09A-AE1E-16A854EDD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7371" cy="70833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1B2B8F0-0026-8DE6-4E65-A9B98B3D0AB1}"/>
              </a:ext>
            </a:extLst>
          </p:cNvPr>
          <p:cNvSpPr/>
          <p:nvPr/>
        </p:nvSpPr>
        <p:spPr>
          <a:xfrm>
            <a:off x="474434" y="375556"/>
            <a:ext cx="8318502" cy="4392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6737E6-19AD-C158-4938-EA4ADB0194B1}"/>
              </a:ext>
            </a:extLst>
          </p:cNvPr>
          <p:cNvSpPr txBox="1"/>
          <p:nvPr/>
        </p:nvSpPr>
        <p:spPr>
          <a:xfrm>
            <a:off x="718456" y="584890"/>
            <a:ext cx="7830458" cy="3973717"/>
          </a:xfrm>
          <a:prstGeom prst="rect">
            <a:avLst/>
          </a:prstGeom>
          <a:noFill/>
        </p:spPr>
        <p:txBody>
          <a:bodyPr wrap="square">
            <a:spAutoFit/>
          </a:bodyPr>
          <a:lstStyle/>
          <a:p>
            <a:pPr algn="just">
              <a:lnSpc>
                <a:spcPct val="150000"/>
              </a:lnSpc>
            </a:pPr>
            <a:r>
              <a:rPr lang="vi-VN" sz="2000" b="1" i="1" dirty="0">
                <a:solidFill>
                  <a:schemeClr val="accent2">
                    <a:lumMod val="60000"/>
                    <a:lumOff val="40000"/>
                  </a:schemeClr>
                </a:solidFill>
              </a:rPr>
              <a:t>TƯ LIỆU: </a:t>
            </a:r>
            <a:endParaRPr lang="en-US" sz="2000" b="1" i="1" dirty="0">
              <a:solidFill>
                <a:schemeClr val="accent2">
                  <a:lumMod val="60000"/>
                  <a:lumOff val="40000"/>
                </a:schemeClr>
              </a:solidFill>
            </a:endParaRPr>
          </a:p>
          <a:p>
            <a:pPr algn="just">
              <a:lnSpc>
                <a:spcPct val="150000"/>
              </a:lnSpc>
            </a:pPr>
            <a:r>
              <a:rPr lang="vi-VN" sz="2000" i="1" dirty="0"/>
              <a:t>Luận cương của Lê-nin làm cho tôi rất cảm động, phân khởi, sảng tỏ, tin tưởng biết bao! Tôi vui mừng đến phái khóc lên. Ngôi một mình trong buồng mà tôi nói </a:t>
            </a:r>
            <a:r>
              <a:rPr lang="vi-VN" sz="2000" i="1" dirty="0" err="1"/>
              <a:t>ío</a:t>
            </a:r>
            <a:r>
              <a:rPr lang="vi-VN" sz="2000" i="1" dirty="0"/>
              <a:t> lên như đang nói trước quần chúng đông đảo: “Hỡi đồng bào bị </a:t>
            </a:r>
            <a:r>
              <a:rPr lang="vi-VN" sz="2000" i="1" dirty="0" err="1"/>
              <a:t>đoạ</a:t>
            </a:r>
            <a:r>
              <a:rPr lang="vi-VN" sz="2000" i="1" dirty="0"/>
              <a:t> đày đau khổ! Đây là cái cần thiết cho chúng ta, đây là con đường giải phóng chúng ta!”. Từ đó tôi hoàn toàn tin theo Lê-nin, tin theo Quốc tế thứ ba”.</a:t>
            </a:r>
            <a:endParaRPr lang="en-US" sz="2000" i="1" dirty="0"/>
          </a:p>
          <a:p>
            <a:pPr algn="r">
              <a:lnSpc>
                <a:spcPct val="150000"/>
              </a:lnSpc>
            </a:pPr>
            <a:r>
              <a:rPr lang="vi-VN" sz="1500" i="1" dirty="0"/>
              <a:t>(Hồ Chí Minh, “Con đường dẫn tôi đến chủ nghĩa Mác - Lê-nin”, trích trong: Hồ Chí Minh, Toàn tập, Tập 12, NXB Chính trị quốc gia Sự thật, Hà Nội, 2011, tr562)</a:t>
            </a:r>
          </a:p>
        </p:txBody>
      </p:sp>
    </p:spTree>
    <p:extLst>
      <p:ext uri="{BB962C8B-B14F-4D97-AF65-F5344CB8AC3E}">
        <p14:creationId xmlns:p14="http://schemas.microsoft.com/office/powerpoint/2010/main" val="2641569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60D3F351-C06A-9C0E-F5E5-61189212499C}"/>
              </a:ext>
            </a:extLst>
          </p:cNvPr>
          <p:cNvSpPr/>
          <p:nvPr/>
        </p:nvSpPr>
        <p:spPr>
          <a:xfrm>
            <a:off x="264548" y="1332919"/>
            <a:ext cx="8614904" cy="2477661"/>
          </a:xfrm>
          <a:prstGeom prst="round2DiagRect">
            <a:avLst/>
          </a:prstGeom>
          <a:solidFill>
            <a:srgbClr val="FFFFFF">
              <a:lumMod val="95000"/>
            </a:srgbClr>
          </a:solidFill>
          <a:ln w="25400" cap="flat" cmpd="sng" algn="ctr">
            <a:solidFill>
              <a:srgbClr val="E551CC"/>
            </a:solidFill>
            <a:prstDash val="sysDot"/>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effectLst/>
                <a:uLnTx/>
                <a:uFillTx/>
                <a:latin typeface="Arial"/>
                <a:ea typeface="+mn-ea"/>
                <a:cs typeface="+mn-cs"/>
              </a:rPr>
              <a:t>“…dù màu da có khác nhau, trên đời này chỉ có hai giống người: giống người bóc lột và giống người bị bóc lột. Mà cũng chỉ có một mối tình hữu ái là thật mà thôi: tình hữu ái vô sản.</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sz="1600" b="0" i="1" u="none" strike="noStrike" kern="0" cap="none" spc="0" normalizeH="0" baseline="0" noProof="0" dirty="0">
                <a:ln>
                  <a:noFill/>
                </a:ln>
                <a:effectLst/>
                <a:uLnTx/>
                <a:uFillTx/>
                <a:latin typeface="Arial"/>
                <a:ea typeface="+mn-ea"/>
                <a:cs typeface="+mn-cs"/>
              </a:rPr>
              <a:t>(Hồ Chí Minh: Toàn tập, Tập 1,</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sz="1600" b="0" i="1" u="none" strike="noStrike" kern="0" cap="none" spc="0" normalizeH="0" baseline="0" noProof="0" dirty="0">
                <a:ln>
                  <a:noFill/>
                </a:ln>
                <a:effectLst/>
                <a:uLnTx/>
                <a:uFillTx/>
                <a:latin typeface="Arial"/>
                <a:ea typeface="+mn-ea"/>
                <a:cs typeface="+mn-cs"/>
              </a:rPr>
              <a:t> NXB Chính trị quốc gia, 2011, </a:t>
            </a:r>
            <a:r>
              <a:rPr kumimoji="0" lang="vi-VN" sz="1600" b="0" i="1" u="none" strike="noStrike" kern="0" cap="none" spc="0" normalizeH="0" baseline="0" noProof="0" dirty="0" err="1">
                <a:ln>
                  <a:noFill/>
                </a:ln>
                <a:effectLst/>
                <a:uLnTx/>
                <a:uFillTx/>
                <a:latin typeface="Arial"/>
                <a:ea typeface="+mn-ea"/>
                <a:cs typeface="+mn-cs"/>
              </a:rPr>
              <a:t>tr</a:t>
            </a:r>
            <a:r>
              <a:rPr kumimoji="0" lang="vi-VN" sz="1600" b="0" i="1" u="none" strike="noStrike" kern="0" cap="none" spc="0" normalizeH="0" baseline="0" noProof="0" dirty="0">
                <a:ln>
                  <a:noFill/>
                </a:ln>
                <a:effectLst/>
                <a:uLnTx/>
                <a:uFillTx/>
                <a:latin typeface="Arial"/>
                <a:ea typeface="+mn-ea"/>
                <a:cs typeface="+mn-cs"/>
              </a:rPr>
              <a:t>. 287)</a:t>
            </a:r>
          </a:p>
        </p:txBody>
      </p:sp>
    </p:spTree>
    <p:extLst>
      <p:ext uri="{BB962C8B-B14F-4D97-AF65-F5344CB8AC3E}">
        <p14:creationId xmlns:p14="http://schemas.microsoft.com/office/powerpoint/2010/main" val="244634997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a16="http://schemas.microsoft.com/office/drawing/2014/main" id="{815F37B8-93C2-A0EA-59E4-318881B95458}"/>
              </a:ext>
            </a:extLst>
          </p:cNvPr>
          <p:cNvSpPr/>
          <p:nvPr/>
        </p:nvSpPr>
        <p:spPr>
          <a:xfrm>
            <a:off x="446568" y="908197"/>
            <a:ext cx="8250864" cy="3327105"/>
          </a:xfrm>
          <a:prstGeom prst="round2DiagRect">
            <a:avLst/>
          </a:prstGeom>
          <a:solidFill>
            <a:srgbClr val="FFFFFF">
              <a:lumMod val="95000"/>
            </a:srgbClr>
          </a:solidFill>
          <a:ln w="25400" cap="flat" cmpd="sng" algn="ctr">
            <a:solidFill>
              <a:srgbClr val="E551CC"/>
            </a:solidFill>
            <a:prstDash val="sysDot"/>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effectLst/>
                <a:uLnTx/>
                <a:uFillTx/>
                <a:latin typeface="Arial"/>
                <a:ea typeface="+mn-ea"/>
                <a:cs typeface="+mn-cs"/>
              </a:rPr>
              <a:t>“Lúc đầu, chính là chủ nghĩa yêu nước, chứ chưa phải chủ nghĩa cộng sản đã đưa tôi tin theo Lê-nin, tin theo Quốc tế thứ ba. Từng bước một, trong cuộc đấu tranh, vừa nghiên cứu lí luận Mác - Lê-nin, vừa làm công tác thực tế, dần </a:t>
            </a:r>
            <a:r>
              <a:rPr kumimoji="0" lang="vi-VN" sz="2000" b="0" i="0" u="none" strike="noStrike" kern="0" cap="none" spc="0" normalizeH="0" baseline="0" noProof="0" dirty="0" err="1">
                <a:ln>
                  <a:noFill/>
                </a:ln>
                <a:effectLst/>
                <a:uLnTx/>
                <a:uFillTx/>
                <a:latin typeface="Arial"/>
                <a:ea typeface="+mn-ea"/>
                <a:cs typeface="+mn-cs"/>
              </a:rPr>
              <a:t>dần</a:t>
            </a:r>
            <a:r>
              <a:rPr kumimoji="0" lang="vi-VN" sz="2000" b="0" i="0" u="none" strike="noStrike" kern="0" cap="none" spc="0" normalizeH="0" baseline="0" noProof="0" dirty="0">
                <a:ln>
                  <a:noFill/>
                </a:ln>
                <a:effectLst/>
                <a:uLnTx/>
                <a:uFillTx/>
                <a:latin typeface="Arial"/>
                <a:ea typeface="+mn-ea"/>
                <a:cs typeface="+mn-cs"/>
              </a:rPr>
              <a:t> tôi hiểu được rằng chỉ có chủ nghĩa xã hội, chủ nghĩa cộng sản mới giải phóng được các dân tộc bị áp bức và những người lao động trên thế giới khỏi ách nô lệ”.</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sz="1600" b="0" i="1" u="none" strike="noStrike" kern="0" cap="none" spc="0" normalizeH="0" baseline="0" noProof="0" dirty="0">
                <a:ln>
                  <a:noFill/>
                </a:ln>
                <a:effectLst/>
                <a:uLnTx/>
                <a:uFillTx/>
                <a:latin typeface="Arial"/>
                <a:ea typeface="+mn-ea"/>
                <a:cs typeface="+mn-cs"/>
              </a:rPr>
              <a:t>(Hồ Chí Minh: Toàn tập, Tập 12, NXB Chính trị quốc gia, 2011, </a:t>
            </a:r>
            <a:r>
              <a:rPr kumimoji="0" lang="vi-VN" sz="1600" b="0" i="1" u="none" strike="noStrike" kern="0" cap="none" spc="0" normalizeH="0" baseline="0" noProof="0" dirty="0" err="1">
                <a:ln>
                  <a:noFill/>
                </a:ln>
                <a:effectLst/>
                <a:uLnTx/>
                <a:uFillTx/>
                <a:latin typeface="Arial"/>
                <a:ea typeface="+mn-ea"/>
                <a:cs typeface="+mn-cs"/>
              </a:rPr>
              <a:t>tr</a:t>
            </a:r>
            <a:r>
              <a:rPr kumimoji="0" lang="vi-VN" sz="1600" b="0" i="1" u="none" strike="noStrike" kern="0" cap="none" spc="0" normalizeH="0" baseline="0" noProof="0" dirty="0">
                <a:ln>
                  <a:noFill/>
                </a:ln>
                <a:effectLst/>
                <a:uLnTx/>
                <a:uFillTx/>
                <a:latin typeface="Arial"/>
                <a:ea typeface="+mn-ea"/>
                <a:cs typeface="+mn-cs"/>
              </a:rPr>
              <a:t>. 563)</a:t>
            </a:r>
          </a:p>
        </p:txBody>
      </p:sp>
    </p:spTree>
    <p:extLst>
      <p:ext uri="{BB962C8B-B14F-4D97-AF65-F5344CB8AC3E}">
        <p14:creationId xmlns:p14="http://schemas.microsoft.com/office/powerpoint/2010/main" val="333893185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B803A-A69F-3DD3-3686-39BECE3C1B3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851098C-90C3-9331-F836-F6F80B8D9F20}"/>
              </a:ext>
            </a:extLst>
          </p:cNvPr>
          <p:cNvGrpSpPr/>
          <p:nvPr/>
        </p:nvGrpSpPr>
        <p:grpSpPr>
          <a:xfrm>
            <a:off x="413656" y="114999"/>
            <a:ext cx="8316686" cy="4935273"/>
            <a:chOff x="413656" y="107742"/>
            <a:chExt cx="8316686" cy="4935273"/>
          </a:xfrm>
        </p:grpSpPr>
        <p:pic>
          <p:nvPicPr>
            <p:cNvPr id="8194" name="Picture 2">
              <a:extLst>
                <a:ext uri="{FF2B5EF4-FFF2-40B4-BE49-F238E27FC236}">
                  <a16:creationId xmlns:a16="http://schemas.microsoft.com/office/drawing/2014/main" id="{D843E26A-B13F-298D-A6FA-D9A1B33FF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56" y="107742"/>
              <a:ext cx="8113487" cy="45328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BA6188-2511-ED66-D163-8E287B773D3C}"/>
                </a:ext>
              </a:extLst>
            </p:cNvPr>
            <p:cNvSpPr txBox="1"/>
            <p:nvPr/>
          </p:nvSpPr>
          <p:spPr>
            <a:xfrm>
              <a:off x="413656" y="4667463"/>
              <a:ext cx="8316686" cy="375552"/>
            </a:xfrm>
            <a:prstGeom prst="rect">
              <a:avLst/>
            </a:prstGeom>
            <a:noFill/>
          </p:spPr>
          <p:txBody>
            <a:bodyPr wrap="square">
              <a:spAutoFit/>
            </a:bodyPr>
            <a:lstStyle/>
            <a:p>
              <a:pPr algn="ctr">
                <a:lnSpc>
                  <a:spcPct val="150000"/>
                </a:lnSpc>
              </a:pPr>
              <a:r>
                <a:rPr lang="en-US" i="1" dirty="0" err="1"/>
                <a:t>Nguyễn</a:t>
              </a:r>
              <a:r>
                <a:rPr lang="en-US" i="1" dirty="0"/>
                <a:t> </a:t>
              </a:r>
              <a:r>
                <a:rPr lang="en-US" i="1" dirty="0" err="1"/>
                <a:t>Ái</a:t>
              </a:r>
              <a:r>
                <a:rPr lang="en-US" i="1" dirty="0"/>
                <a:t> </a:t>
              </a:r>
              <a:r>
                <a:rPr lang="en-US" i="1" dirty="0" err="1"/>
                <a:t>Quốc</a:t>
              </a:r>
              <a:r>
                <a:rPr lang="en-US" i="1" dirty="0"/>
                <a:t> </a:t>
              </a:r>
              <a:r>
                <a:rPr lang="en-US" i="1" dirty="0" err="1"/>
                <a:t>tại</a:t>
              </a:r>
              <a:r>
                <a:rPr lang="en-US" i="1" dirty="0"/>
                <a:t> </a:t>
              </a:r>
              <a:r>
                <a:rPr lang="en-US" i="1" dirty="0" err="1"/>
                <a:t>Đại</a:t>
              </a:r>
              <a:r>
                <a:rPr lang="en-US" i="1" dirty="0"/>
                <a:t> </a:t>
              </a:r>
              <a:r>
                <a:rPr lang="en-US" i="1" dirty="0" err="1"/>
                <a:t>hội</a:t>
              </a:r>
              <a:r>
                <a:rPr lang="en-US" i="1" dirty="0"/>
                <a:t> </a:t>
              </a:r>
              <a:r>
                <a:rPr lang="en-US" i="1" dirty="0" err="1"/>
                <a:t>đại</a:t>
              </a:r>
              <a:r>
                <a:rPr lang="en-US" i="1" dirty="0"/>
                <a:t> </a:t>
              </a:r>
              <a:r>
                <a:rPr lang="en-US" i="1" dirty="0" err="1"/>
                <a:t>biểu</a:t>
              </a:r>
              <a:r>
                <a:rPr lang="en-US" i="1" dirty="0"/>
                <a:t> </a:t>
              </a:r>
              <a:r>
                <a:rPr lang="en-US" i="1" dirty="0" err="1"/>
                <a:t>toàn</a:t>
              </a:r>
              <a:r>
                <a:rPr lang="en-US" i="1" dirty="0"/>
                <a:t> </a:t>
              </a:r>
              <a:r>
                <a:rPr lang="en-US" i="1" dirty="0" err="1"/>
                <a:t>quốc</a:t>
              </a:r>
              <a:r>
                <a:rPr lang="en-US" i="1" dirty="0"/>
                <a:t> </a:t>
              </a:r>
              <a:r>
                <a:rPr lang="en-US" i="1" dirty="0" err="1"/>
                <a:t>lần</a:t>
              </a:r>
              <a:r>
                <a:rPr lang="en-US" i="1" dirty="0"/>
                <a:t> </a:t>
              </a:r>
              <a:r>
                <a:rPr lang="en-US" i="1" dirty="0" err="1"/>
                <a:t>thứ</a:t>
              </a:r>
              <a:r>
                <a:rPr lang="en-US" i="1" dirty="0"/>
                <a:t> XVIII </a:t>
              </a:r>
              <a:r>
                <a:rPr lang="en-US" i="1" dirty="0" err="1"/>
                <a:t>của</a:t>
              </a:r>
              <a:r>
                <a:rPr lang="en-US" i="1" dirty="0"/>
                <a:t> Đảng </a:t>
              </a:r>
              <a:r>
                <a:rPr lang="en-US" i="1" dirty="0" err="1"/>
                <a:t>Xã</a:t>
              </a:r>
              <a:r>
                <a:rPr lang="en-US" i="1" dirty="0"/>
                <a:t> </a:t>
              </a:r>
              <a:r>
                <a:rPr lang="en-US" i="1" dirty="0" err="1"/>
                <a:t>hội</a:t>
              </a:r>
              <a:r>
                <a:rPr lang="en-US" i="1" dirty="0"/>
                <a:t> </a:t>
              </a:r>
              <a:r>
                <a:rPr lang="en-US" i="1" dirty="0" err="1"/>
                <a:t>Pháp</a:t>
              </a:r>
              <a:r>
                <a:rPr lang="en-US" i="1" dirty="0"/>
                <a:t> (T12/1920)</a:t>
              </a:r>
            </a:p>
          </p:txBody>
        </p:sp>
      </p:grpSp>
    </p:spTree>
    <p:extLst>
      <p:ext uri="{BB962C8B-B14F-4D97-AF65-F5344CB8AC3E}">
        <p14:creationId xmlns:p14="http://schemas.microsoft.com/office/powerpoint/2010/main" val="139342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65770-DD82-9034-915A-0933880544A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63BBCCB-2FBA-0F6C-4D4D-83A1ADB23154}"/>
              </a:ext>
            </a:extLst>
          </p:cNvPr>
          <p:cNvGrpSpPr/>
          <p:nvPr/>
        </p:nvGrpSpPr>
        <p:grpSpPr>
          <a:xfrm>
            <a:off x="3758066" y="460163"/>
            <a:ext cx="5299301" cy="4551120"/>
            <a:chOff x="3721781" y="445648"/>
            <a:chExt cx="5299301" cy="4551120"/>
          </a:xfrm>
        </p:grpSpPr>
        <p:pic>
          <p:nvPicPr>
            <p:cNvPr id="9222" name="Picture 6" descr="Nguyễn Ái Quốc đến với Luận cương của Lênin – Bước ngoặt của cách mạng Việt  Nam">
              <a:extLst>
                <a:ext uri="{FF2B5EF4-FFF2-40B4-BE49-F238E27FC236}">
                  <a16:creationId xmlns:a16="http://schemas.microsoft.com/office/drawing/2014/main" id="{CF085B54-2DC0-0406-1081-E9DAC1309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781" y="1467531"/>
              <a:ext cx="5299301" cy="3529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C525C2-95E7-129C-8A4F-C4470D096AFE}"/>
                </a:ext>
              </a:extLst>
            </p:cNvPr>
            <p:cNvSpPr txBox="1"/>
            <p:nvPr/>
          </p:nvSpPr>
          <p:spPr>
            <a:xfrm>
              <a:off x="3878036" y="445648"/>
              <a:ext cx="4986791" cy="1021883"/>
            </a:xfrm>
            <a:prstGeom prst="rect">
              <a:avLst/>
            </a:prstGeom>
            <a:noFill/>
          </p:spPr>
          <p:txBody>
            <a:bodyPr wrap="square">
              <a:spAutoFit/>
            </a:bodyPr>
            <a:lstStyle/>
            <a:p>
              <a:pPr algn="ctr">
                <a:lnSpc>
                  <a:spcPct val="150000"/>
                </a:lnSpc>
              </a:pPr>
              <a:r>
                <a:rPr lang="vi-VN" i="1"/>
                <a:t>Trích “Sơ thảo lần thứ nhất những Luận cương </a:t>
              </a:r>
            </a:p>
            <a:p>
              <a:pPr algn="ctr">
                <a:lnSpc>
                  <a:spcPct val="150000"/>
                </a:lnSpc>
              </a:pPr>
              <a:r>
                <a:rPr lang="vi-VN" i="1"/>
                <a:t>về vấn đề dân tộc và vấn đề thuộc địa” của Lê-nin </a:t>
              </a:r>
            </a:p>
            <a:p>
              <a:pPr algn="ctr">
                <a:lnSpc>
                  <a:spcPct val="150000"/>
                </a:lnSpc>
              </a:pPr>
              <a:r>
                <a:rPr lang="vi-VN" i="1"/>
                <a:t>đăng trên Báo L’Humanite, số ra ngày 16 và 17/7/1920</a:t>
              </a:r>
            </a:p>
          </p:txBody>
        </p:sp>
      </p:grpSp>
      <p:grpSp>
        <p:nvGrpSpPr>
          <p:cNvPr id="9" name="Group 8">
            <a:extLst>
              <a:ext uri="{FF2B5EF4-FFF2-40B4-BE49-F238E27FC236}">
                <a16:creationId xmlns:a16="http://schemas.microsoft.com/office/drawing/2014/main" id="{94CA4B8E-49A9-5D24-29D4-E58DF9E2034F}"/>
              </a:ext>
            </a:extLst>
          </p:cNvPr>
          <p:cNvGrpSpPr/>
          <p:nvPr/>
        </p:nvGrpSpPr>
        <p:grpSpPr>
          <a:xfrm>
            <a:off x="81075" y="0"/>
            <a:ext cx="3598863" cy="5143500"/>
            <a:chOff x="81075" y="0"/>
            <a:chExt cx="3598863" cy="5143500"/>
          </a:xfrm>
        </p:grpSpPr>
        <p:pic>
          <p:nvPicPr>
            <p:cNvPr id="9218" name="Picture 2" descr="Tròn 100 năm Bác Hồ tiếp cận luận cương của Lenin: Đường đi cho dân tộc">
              <a:extLst>
                <a:ext uri="{FF2B5EF4-FFF2-40B4-BE49-F238E27FC236}">
                  <a16:creationId xmlns:a16="http://schemas.microsoft.com/office/drawing/2014/main" id="{B1BD5B41-0D83-13E4-4E59-824F594D7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5" y="0"/>
              <a:ext cx="3598863"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0C3CCF-5083-A7A9-4FEA-32A80FCBDFFB}"/>
                </a:ext>
              </a:extLst>
            </p:cNvPr>
            <p:cNvSpPr txBox="1"/>
            <p:nvPr/>
          </p:nvSpPr>
          <p:spPr>
            <a:xfrm>
              <a:off x="81075" y="3152121"/>
              <a:ext cx="2619829" cy="1991379"/>
            </a:xfrm>
            <a:prstGeom prst="rect">
              <a:avLst/>
            </a:prstGeom>
            <a:solidFill>
              <a:schemeClr val="bg1"/>
            </a:solidFill>
          </p:spPr>
          <p:txBody>
            <a:bodyPr wrap="square">
              <a:spAutoFit/>
            </a:bodyPr>
            <a:lstStyle/>
            <a:p>
              <a:pPr algn="just">
                <a:lnSpc>
                  <a:spcPct val="150000"/>
                </a:lnSpc>
              </a:pPr>
              <a:r>
                <a:rPr lang="vi-VN" i="1"/>
                <a:t>Báo Nhân đạo (L’Humanité) - Cơ quan ngôn luận</a:t>
              </a:r>
              <a:r>
                <a:rPr lang="en-US" i="1"/>
                <a:t> </a:t>
              </a:r>
              <a:r>
                <a:rPr lang="vi-VN" i="1"/>
                <a:t>của Đảng Xã hội Pháp - đăng Sơ thảo lần thứ nhất những luận cương về vấn đề dân tộc và vấn đề thuộc địa của V. I. Le-nin</a:t>
              </a:r>
            </a:p>
          </p:txBody>
        </p:sp>
      </p:grpSp>
    </p:spTree>
    <p:extLst>
      <p:ext uri="{BB962C8B-B14F-4D97-AF65-F5344CB8AC3E}">
        <p14:creationId xmlns:p14="http://schemas.microsoft.com/office/powerpoint/2010/main" val="281446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4F55F369-F3CC-9D58-4A7D-3520B93FFE6C}"/>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859A7227-84BF-1D32-08C4-A8A8A5732141}"/>
              </a:ext>
            </a:extLst>
          </p:cNvPr>
          <p:cNvSpPr txBox="1"/>
          <p:nvPr/>
        </p:nvSpPr>
        <p:spPr>
          <a:xfrm>
            <a:off x="689428" y="275772"/>
            <a:ext cx="7765143" cy="553998"/>
          </a:xfrm>
          <a:prstGeom prst="rect">
            <a:avLst/>
          </a:prstGeom>
          <a:noFill/>
        </p:spPr>
        <p:txBody>
          <a:bodyPr wrap="square" rtlCol="0">
            <a:spAutoFit/>
          </a:bodyPr>
          <a:lstStyle/>
          <a:p>
            <a:pPr algn="ctr"/>
            <a:r>
              <a:rPr lang="en-US" sz="3000" b="1">
                <a:solidFill>
                  <a:schemeClr val="tx1"/>
                </a:solidFill>
              </a:rPr>
              <a:t>TRÒ CHƠI “MẢNH GHÉP LỊCH SỬ” </a:t>
            </a:r>
          </a:p>
        </p:txBody>
      </p:sp>
      <p:sp>
        <p:nvSpPr>
          <p:cNvPr id="29" name="TextBox 28">
            <a:extLst>
              <a:ext uri="{FF2B5EF4-FFF2-40B4-BE49-F238E27FC236}">
                <a16:creationId xmlns:a16="http://schemas.microsoft.com/office/drawing/2014/main" id="{5F57B3AA-A71F-AE3F-581D-EE0D0BEF4CA7}"/>
              </a:ext>
            </a:extLst>
          </p:cNvPr>
          <p:cNvSpPr txBox="1"/>
          <p:nvPr/>
        </p:nvSpPr>
        <p:spPr>
          <a:xfrm>
            <a:off x="202733" y="1283349"/>
            <a:ext cx="8738531" cy="358437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C</a:t>
            </a:r>
            <a:r>
              <a:rPr kumimoji="0" lang="vi-VN" sz="22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hia lớp thành 2 nhóm</a:t>
            </a:r>
            <a:r>
              <a:rPr kumimoji="0" lang="en-US" sz="22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a:t>
            </a:r>
            <a:endParaRPr kumimoji="0" lang="vi-VN" sz="2200" b="0" i="1"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endParaRPr>
          </a:p>
          <a:p>
            <a:pPr marL="285750" lvl="0" indent="-285750" algn="just" defTabSz="457200">
              <a:lnSpc>
                <a:spcPct val="150000"/>
              </a:lnSpc>
              <a:buClrTx/>
              <a:buFont typeface="Arial" panose="020B0604020202020204" pitchFamily="34" charset="0"/>
              <a:buChar char="•"/>
              <a:defRPr/>
            </a:pPr>
            <a:r>
              <a:rPr lang="vi-VN" sz="2200" kern="1200">
                <a:solidFill>
                  <a:prstClr val="black"/>
                </a:solidFill>
                <a:latin typeface="Arial" panose="020B0604020202020204" pitchFamily="34" charset="0"/>
                <a:ea typeface="+mn-ea"/>
                <a:cs typeface="Arial" panose="020B0604020202020204" pitchFamily="34" charset="0"/>
              </a:rPr>
              <a:t>Để lật mở được mỗi mảnh ghép bị che khuất hình ảnh, </a:t>
            </a:r>
            <a:r>
              <a:rPr lang="en-US" sz="2200" kern="1200">
                <a:solidFill>
                  <a:prstClr val="black"/>
                </a:solidFill>
                <a:latin typeface="Arial" panose="020B0604020202020204" pitchFamily="34" charset="0"/>
                <a:ea typeface="+mn-ea"/>
                <a:cs typeface="Arial" panose="020B0604020202020204" pitchFamily="34" charset="0"/>
              </a:rPr>
              <a:t>học sinh</a:t>
            </a:r>
            <a:r>
              <a:rPr lang="vi-VN" sz="2200" kern="1200">
                <a:solidFill>
                  <a:prstClr val="black"/>
                </a:solidFill>
                <a:latin typeface="Arial" panose="020B0604020202020204" pitchFamily="34" charset="0"/>
                <a:ea typeface="+mn-ea"/>
                <a:cs typeface="Arial" panose="020B0604020202020204" pitchFamily="34" charset="0"/>
              </a:rPr>
              <a:t> trả lời một số câu hỏi trắc nghiệm liên quan đến chủ đề Hồ Chí Minh – anh hùng giải phóng dân tộc.</a:t>
            </a:r>
            <a:endParaRPr lang="en-US" sz="2200" kern="1200">
              <a:solidFill>
                <a:prstClr val="black"/>
              </a:solidFill>
              <a:latin typeface="Arial" panose="020B0604020202020204" pitchFamily="34" charset="0"/>
              <a:ea typeface="+mn-ea"/>
              <a:cs typeface="Arial" panose="020B0604020202020204" pitchFamily="34" charset="0"/>
            </a:endParaRPr>
          </a:p>
          <a:p>
            <a:pPr marL="285750" lvl="0" indent="-285750" algn="just" defTabSz="457200">
              <a:lnSpc>
                <a:spcPct val="150000"/>
              </a:lnSpc>
              <a:buClrTx/>
              <a:buFont typeface="Arial" panose="020B0604020202020204" pitchFamily="34" charset="0"/>
              <a:buChar char="•"/>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2 nhóm có quyền lựa chọn bất cứ ô chữ nào để giải đố. </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Nhóm nào giải đúng ô chữ sẽ được cộng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10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điểm</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sau khi kết thúc trò chơi, nhóm nào có số điểm cao nhất sẽ giành chiến thắng</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grpSp>
        <p:nvGrpSpPr>
          <p:cNvPr id="33" name="Group 32">
            <a:extLst>
              <a:ext uri="{FF2B5EF4-FFF2-40B4-BE49-F238E27FC236}">
                <a16:creationId xmlns:a16="http://schemas.microsoft.com/office/drawing/2014/main" id="{F183BC08-2372-487D-C7BC-F92E032E7391}"/>
              </a:ext>
            </a:extLst>
          </p:cNvPr>
          <p:cNvGrpSpPr/>
          <p:nvPr/>
        </p:nvGrpSpPr>
        <p:grpSpPr>
          <a:xfrm>
            <a:off x="6899412" y="983115"/>
            <a:ext cx="2954571" cy="879040"/>
            <a:chOff x="6899412" y="983115"/>
            <a:chExt cx="2954571" cy="879040"/>
          </a:xfrm>
        </p:grpSpPr>
        <p:sp>
          <p:nvSpPr>
            <p:cNvPr id="30" name="Google Shape;155;p28">
              <a:extLst>
                <a:ext uri="{FF2B5EF4-FFF2-40B4-BE49-F238E27FC236}">
                  <a16:creationId xmlns:a16="http://schemas.microsoft.com/office/drawing/2014/main" id="{63DA6DB1-D980-1B6A-020E-663B912EDFEA}"/>
                </a:ext>
              </a:extLst>
            </p:cNvPr>
            <p:cNvSpPr/>
            <p:nvPr/>
          </p:nvSpPr>
          <p:spPr>
            <a:xfrm rot="352623">
              <a:off x="6899412" y="983115"/>
              <a:ext cx="2954571" cy="879040"/>
            </a:xfrm>
            <a:custGeom>
              <a:avLst/>
              <a:gdLst/>
              <a:ahLst/>
              <a:cxnLst/>
              <a:rect l="l" t="t" r="r" b="b"/>
              <a:pathLst>
                <a:path w="202425" h="5864" extrusionOk="0">
                  <a:moveTo>
                    <a:pt x="7648" y="510"/>
                  </a:moveTo>
                  <a:lnTo>
                    <a:pt x="199876" y="0"/>
                  </a:lnTo>
                  <a:lnTo>
                    <a:pt x="202425" y="4079"/>
                  </a:lnTo>
                  <a:lnTo>
                    <a:pt x="0" y="5864"/>
                  </a:lnTo>
                  <a:close/>
                </a:path>
              </a:pathLst>
            </a:custGeom>
            <a:solidFill>
              <a:schemeClr val="accent1"/>
            </a:solidFill>
            <a:ln>
              <a:noFill/>
            </a:ln>
          </p:spPr>
        </p:sp>
        <p:sp>
          <p:nvSpPr>
            <p:cNvPr id="32" name="TextBox 31">
              <a:extLst>
                <a:ext uri="{FF2B5EF4-FFF2-40B4-BE49-F238E27FC236}">
                  <a16:creationId xmlns:a16="http://schemas.microsoft.com/office/drawing/2014/main" id="{0AC05661-1637-781D-2BB4-78B3147E8ABF}"/>
                </a:ext>
              </a:extLst>
            </p:cNvPr>
            <p:cNvSpPr txBox="1"/>
            <p:nvPr/>
          </p:nvSpPr>
          <p:spPr>
            <a:xfrm>
              <a:off x="7235222" y="1134447"/>
              <a:ext cx="2438698" cy="430887"/>
            </a:xfrm>
            <a:prstGeom prst="rect">
              <a:avLst/>
            </a:prstGeom>
            <a:noFill/>
          </p:spPr>
          <p:txBody>
            <a:bodyPr wrap="square">
              <a:spAutoFit/>
            </a:bodyPr>
            <a:lstStyle/>
            <a:p>
              <a:r>
                <a:rPr kumimoji="0" lang="en-US" sz="2200" b="1" i="1" u="none" strike="noStrike" kern="1200" cap="none" spc="0" normalizeH="0" baseline="0" noProof="0">
                  <a:ln>
                    <a:noFill/>
                  </a:ln>
                  <a:solidFill>
                    <a:srgbClr val="F5EBCE"/>
                  </a:solidFill>
                  <a:effectLst/>
                  <a:uLnTx/>
                  <a:uFillTx/>
                  <a:latin typeface="Arial" panose="020B0604020202020204" pitchFamily="34" charset="0"/>
                  <a:ea typeface="+mn-ea"/>
                  <a:cs typeface="Arial" panose="020B0604020202020204" pitchFamily="34" charset="0"/>
                  <a:sym typeface="Arial"/>
                </a:rPr>
                <a:t>Luật chơi: </a:t>
              </a:r>
              <a:endParaRPr lang="en-US">
                <a:solidFill>
                  <a:srgbClr val="F5EBCE"/>
                </a:solidFill>
              </a:endParaRPr>
            </a:p>
          </p:txBody>
        </p:sp>
      </p:grpSp>
    </p:spTree>
    <p:extLst>
      <p:ext uri="{BB962C8B-B14F-4D97-AF65-F5344CB8AC3E}">
        <p14:creationId xmlns:p14="http://schemas.microsoft.com/office/powerpoint/2010/main" val="261258072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E9CB-2290-1BB8-E921-5CEF1B0129A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A3577F5-2FDA-88F8-BA0B-97D411100008}"/>
              </a:ext>
            </a:extLst>
          </p:cNvPr>
          <p:cNvSpPr txBox="1"/>
          <p:nvPr/>
        </p:nvSpPr>
        <p:spPr>
          <a:xfrm>
            <a:off x="578756" y="292009"/>
            <a:ext cx="7986487" cy="537391"/>
          </a:xfrm>
          <a:prstGeom prst="rect">
            <a:avLst/>
          </a:prstGeom>
          <a:noFill/>
        </p:spPr>
        <p:txBody>
          <a:bodyPr wrap="square">
            <a:spAutoFit/>
          </a:bodyPr>
          <a:lstStyle/>
          <a:p>
            <a:pPr lvl="0" algn="ctr">
              <a:lnSpc>
                <a:spcPct val="150000"/>
              </a:lnSpc>
              <a:defRPr/>
            </a:pPr>
            <a:r>
              <a:rPr lang="vi-VN" sz="2200" b="1" dirty="0">
                <a:solidFill>
                  <a:srgbClr val="C9403B">
                    <a:lumMod val="75000"/>
                  </a:srgbClr>
                </a:solidFill>
              </a:rPr>
              <a:t>Hành trình đi tìm đường cứu nước của Nguyễn Ái Quốc</a:t>
            </a:r>
            <a:endParaRPr kumimoji="0" lang="en-US" sz="2200" b="1" i="0" u="none" strike="noStrike" kern="0" cap="none" spc="0" normalizeH="0" baseline="0" noProof="0" dirty="0">
              <a:ln>
                <a:noFill/>
              </a:ln>
              <a:solidFill>
                <a:srgbClr val="C9403B">
                  <a:lumMod val="75000"/>
                </a:srgbClr>
              </a:solidFill>
              <a:effectLst/>
              <a:uLnTx/>
              <a:uFillTx/>
              <a:latin typeface="Arial"/>
              <a:cs typeface="Arial"/>
              <a:sym typeface="Arial"/>
            </a:endParaRPr>
          </a:p>
        </p:txBody>
      </p:sp>
      <p:sp>
        <p:nvSpPr>
          <p:cNvPr id="11" name="Arrow: Right 10">
            <a:extLst>
              <a:ext uri="{FF2B5EF4-FFF2-40B4-BE49-F238E27FC236}">
                <a16:creationId xmlns:a16="http://schemas.microsoft.com/office/drawing/2014/main" id="{4730E5F8-C919-0FB0-C749-D054F879B06A}"/>
              </a:ext>
            </a:extLst>
          </p:cNvPr>
          <p:cNvSpPr/>
          <p:nvPr/>
        </p:nvSpPr>
        <p:spPr>
          <a:xfrm>
            <a:off x="0" y="1716246"/>
            <a:ext cx="9144000" cy="928074"/>
          </a:xfrm>
          <a:prstGeom prst="rightArrow">
            <a:avLst>
              <a:gd name="adj1" fmla="val 50000"/>
              <a:gd name="adj2" fmla="val 3640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B06952-0593-B2B3-5914-A83E22D87B60}"/>
              </a:ext>
            </a:extLst>
          </p:cNvPr>
          <p:cNvSpPr/>
          <p:nvPr/>
        </p:nvSpPr>
        <p:spPr>
          <a:xfrm>
            <a:off x="2407766" y="1958453"/>
            <a:ext cx="435428" cy="435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05E1C2A-3A0F-E5B9-352A-3F99CCF3EC25}"/>
              </a:ext>
            </a:extLst>
          </p:cNvPr>
          <p:cNvGrpSpPr/>
          <p:nvPr/>
        </p:nvGrpSpPr>
        <p:grpSpPr>
          <a:xfrm>
            <a:off x="1816307" y="1219199"/>
            <a:ext cx="1618343" cy="739254"/>
            <a:chOff x="1407883" y="1146629"/>
            <a:chExt cx="1618343" cy="739254"/>
          </a:xfrm>
        </p:grpSpPr>
        <p:sp>
          <p:nvSpPr>
            <p:cNvPr id="13" name="Rectangle: Rounded Corners 12">
              <a:extLst>
                <a:ext uri="{FF2B5EF4-FFF2-40B4-BE49-F238E27FC236}">
                  <a16:creationId xmlns:a16="http://schemas.microsoft.com/office/drawing/2014/main" id="{0405FD9E-D6B2-C5DE-BFF3-D8ABE952EAD2}"/>
                </a:ext>
              </a:extLst>
            </p:cNvPr>
            <p:cNvSpPr/>
            <p:nvPr/>
          </p:nvSpPr>
          <p:spPr>
            <a:xfrm>
              <a:off x="1407883" y="1146629"/>
              <a:ext cx="1618343" cy="497047"/>
            </a:xfrm>
            <a:prstGeom prst="roundRect">
              <a:avLst>
                <a:gd name="adj" fmla="val 50000"/>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rPr>
                <a:t>1911</a:t>
              </a:r>
            </a:p>
          </p:txBody>
        </p:sp>
        <p:cxnSp>
          <p:nvCxnSpPr>
            <p:cNvPr id="20" name="Straight Connector 19">
              <a:extLst>
                <a:ext uri="{FF2B5EF4-FFF2-40B4-BE49-F238E27FC236}">
                  <a16:creationId xmlns:a16="http://schemas.microsoft.com/office/drawing/2014/main" id="{1879A65E-C781-CF73-9106-B01027A83E56}"/>
                </a:ext>
              </a:extLst>
            </p:cNvPr>
            <p:cNvCxnSpPr>
              <a:cxnSpLocks/>
              <a:stCxn id="13" idx="2"/>
              <a:endCxn id="14" idx="0"/>
            </p:cNvCxnSpPr>
            <p:nvPr/>
          </p:nvCxnSpPr>
          <p:spPr>
            <a:xfrm>
              <a:off x="2217055" y="1643676"/>
              <a:ext cx="1" cy="242207"/>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17ABA08-CFC9-E7DE-9951-EBC5B893796D}"/>
              </a:ext>
            </a:extLst>
          </p:cNvPr>
          <p:cNvGrpSpPr/>
          <p:nvPr/>
        </p:nvGrpSpPr>
        <p:grpSpPr>
          <a:xfrm>
            <a:off x="308424" y="2393881"/>
            <a:ext cx="4634111" cy="2400051"/>
            <a:chOff x="510824" y="2282153"/>
            <a:chExt cx="4634111" cy="2400051"/>
          </a:xfrm>
        </p:grpSpPr>
        <p:sp>
          <p:nvSpPr>
            <p:cNvPr id="17" name="Rectangle: Rounded Corners 16">
              <a:extLst>
                <a:ext uri="{FF2B5EF4-FFF2-40B4-BE49-F238E27FC236}">
                  <a16:creationId xmlns:a16="http://schemas.microsoft.com/office/drawing/2014/main" id="{DABDBFC8-DC32-A6C9-7238-994922713B26}"/>
                </a:ext>
              </a:extLst>
            </p:cNvPr>
            <p:cNvSpPr/>
            <p:nvPr/>
          </p:nvSpPr>
          <p:spPr>
            <a:xfrm>
              <a:off x="510824" y="2690586"/>
              <a:ext cx="4634111" cy="1991618"/>
            </a:xfrm>
            <a:prstGeom prst="roundRect">
              <a:avLst>
                <a:gd name="adj" fmla="val 9727"/>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Đ</a:t>
              </a:r>
              <a:r>
                <a:rPr lang="vi-VN" sz="2000" dirty="0">
                  <a:solidFill>
                    <a:srgbClr val="000000"/>
                  </a:solidFill>
                </a:rPr>
                <a:t>i qua nhiều châu lục</a:t>
              </a:r>
              <a:r>
                <a:rPr lang="en-US" sz="2000" dirty="0">
                  <a:solidFill>
                    <a:srgbClr val="000000"/>
                  </a:solidFill>
                </a:rPr>
                <a:t>;</a:t>
              </a:r>
              <a:r>
                <a:rPr lang="vi-VN" sz="2000" dirty="0">
                  <a:solidFill>
                    <a:srgbClr val="000000"/>
                  </a:solidFill>
                </a:rPr>
                <a:t> học tập</a:t>
              </a:r>
              <a:r>
                <a:rPr lang="en-US" sz="2000" dirty="0">
                  <a:solidFill>
                    <a:srgbClr val="000000"/>
                  </a:solidFill>
                </a:rPr>
                <a:t>, </a:t>
              </a:r>
              <a:r>
                <a:rPr lang="vi-VN" sz="2000" dirty="0">
                  <a:solidFill>
                    <a:srgbClr val="000000"/>
                  </a:solidFill>
                </a:rPr>
                <a:t>thấu hiểu bản chất của chủ nghĩa thực dân và cách mạng t</a:t>
              </a:r>
              <a:r>
                <a:rPr lang="en-US" sz="2000" dirty="0">
                  <a:solidFill>
                    <a:srgbClr val="000000"/>
                  </a:solidFill>
                </a:rPr>
                <a:t>ư</a:t>
              </a:r>
              <a:r>
                <a:rPr lang="vi-VN" sz="2000" dirty="0">
                  <a:solidFill>
                    <a:srgbClr val="000000"/>
                  </a:solidFill>
                </a:rPr>
                <a:t> sản thế giới. </a:t>
              </a:r>
              <a:r>
                <a:rPr lang="en-US" sz="2000" dirty="0">
                  <a:solidFill>
                    <a:srgbClr val="000000"/>
                  </a:solidFill>
                </a:rPr>
                <a:t>L</a:t>
              </a:r>
              <a:r>
                <a:rPr lang="vi-VN" sz="2000" dirty="0">
                  <a:solidFill>
                    <a:srgbClr val="000000"/>
                  </a:solidFill>
                </a:rPr>
                <a:t>à cơ sở đến với chủ nghĩa Mác - Lê-nin.</a:t>
              </a:r>
              <a:endParaRPr lang="en-US" sz="2000" dirty="0">
                <a:solidFill>
                  <a:srgbClr val="000000"/>
                </a:solidFill>
              </a:endParaRPr>
            </a:p>
          </p:txBody>
        </p:sp>
        <p:cxnSp>
          <p:nvCxnSpPr>
            <p:cNvPr id="24" name="Straight Connector 23">
              <a:extLst>
                <a:ext uri="{FF2B5EF4-FFF2-40B4-BE49-F238E27FC236}">
                  <a16:creationId xmlns:a16="http://schemas.microsoft.com/office/drawing/2014/main" id="{B498E3D9-91B8-FA1F-4AF6-2BA603F847B0}"/>
                </a:ext>
              </a:extLst>
            </p:cNvPr>
            <p:cNvCxnSpPr>
              <a:cxnSpLocks/>
              <a:endCxn id="17" idx="0"/>
            </p:cNvCxnSpPr>
            <p:nvPr/>
          </p:nvCxnSpPr>
          <p:spPr>
            <a:xfrm>
              <a:off x="2827880" y="2282153"/>
              <a:ext cx="0" cy="408433"/>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E3341FE-C85C-747A-4677-441E85FD6D34}"/>
              </a:ext>
            </a:extLst>
          </p:cNvPr>
          <p:cNvGrpSpPr/>
          <p:nvPr/>
        </p:nvGrpSpPr>
        <p:grpSpPr>
          <a:xfrm>
            <a:off x="5401818" y="961458"/>
            <a:ext cx="2891577" cy="3890033"/>
            <a:chOff x="5327390" y="961458"/>
            <a:chExt cx="2891577" cy="3890033"/>
          </a:xfrm>
        </p:grpSpPr>
        <p:pic>
          <p:nvPicPr>
            <p:cNvPr id="21" name="Picture 2" descr="Vẻ đẹp bức họa “Người đi tìm hình của nước”">
              <a:extLst>
                <a:ext uri="{FF2B5EF4-FFF2-40B4-BE49-F238E27FC236}">
                  <a16:creationId xmlns:a16="http://schemas.microsoft.com/office/drawing/2014/main" id="{42C408A7-A58C-5F95-C456-3C098DDC9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390" y="961458"/>
              <a:ext cx="2891577" cy="2188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gày 5/6/1911, tại cảng Sài Gòn, người thanh niên yêu nước Nguyễn Tất Thành  (Chủ tịch Hồ Chí Minh) quyết tâm ra đi trên con tàu Đô đốc  Latouche-Tréville để thực hiện">
              <a:extLst>
                <a:ext uri="{FF2B5EF4-FFF2-40B4-BE49-F238E27FC236}">
                  <a16:creationId xmlns:a16="http://schemas.microsoft.com/office/drawing/2014/main" id="{AE539FF8-143D-1E5C-A13A-1EE08AEAB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391" y="3372068"/>
              <a:ext cx="2891576" cy="14794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65542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randombar(horizontal)">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E9CB-2290-1BB8-E921-5CEF1B0129A6}"/>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417ABA08-CFC9-E7DE-9951-EBC5B893796D}"/>
              </a:ext>
            </a:extLst>
          </p:cNvPr>
          <p:cNvGrpSpPr/>
          <p:nvPr/>
        </p:nvGrpSpPr>
        <p:grpSpPr>
          <a:xfrm>
            <a:off x="348178" y="2147473"/>
            <a:ext cx="8318741" cy="2704018"/>
            <a:chOff x="550578" y="2035745"/>
            <a:chExt cx="8318741" cy="2704018"/>
          </a:xfrm>
        </p:grpSpPr>
        <p:cxnSp>
          <p:nvCxnSpPr>
            <p:cNvPr id="24" name="Straight Connector 23">
              <a:extLst>
                <a:ext uri="{FF2B5EF4-FFF2-40B4-BE49-F238E27FC236}">
                  <a16:creationId xmlns:a16="http://schemas.microsoft.com/office/drawing/2014/main" id="{B498E3D9-91B8-FA1F-4AF6-2BA603F847B0}"/>
                </a:ext>
              </a:extLst>
            </p:cNvPr>
            <p:cNvCxnSpPr>
              <a:cxnSpLocks/>
              <a:stCxn id="14" idx="4"/>
              <a:endCxn id="17" idx="0"/>
            </p:cNvCxnSpPr>
            <p:nvPr/>
          </p:nvCxnSpPr>
          <p:spPr>
            <a:xfrm>
              <a:off x="4709949" y="2035745"/>
              <a:ext cx="0" cy="362832"/>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DABDBFC8-DC32-A6C9-7238-994922713B26}"/>
                </a:ext>
              </a:extLst>
            </p:cNvPr>
            <p:cNvSpPr/>
            <p:nvPr/>
          </p:nvSpPr>
          <p:spPr>
            <a:xfrm>
              <a:off x="550578" y="2398577"/>
              <a:ext cx="8318741" cy="2341186"/>
            </a:xfrm>
            <a:prstGeom prst="roundRect">
              <a:avLst>
                <a:gd name="adj" fmla="val 5651"/>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rPr>
                <a:t>Đ</a:t>
              </a:r>
              <a:r>
                <a:rPr lang="vi-VN" sz="2000" dirty="0">
                  <a:solidFill>
                    <a:srgbClr val="000000"/>
                  </a:solidFill>
                </a:rPr>
                <a:t>ọc Sơ thảo lần thứ nhất những luận cương về vấn đề dân tộc và vấn đề thuộc địa của Lê-nin</a:t>
              </a:r>
              <a:r>
                <a:rPr lang="en-US" sz="2000" dirty="0">
                  <a:solidFill>
                    <a:srgbClr val="000000"/>
                  </a:solidFill>
                </a:rPr>
                <a:t>.</a:t>
              </a:r>
            </a:p>
            <a:p>
              <a:pPr marL="342900" indent="-342900" algn="just">
                <a:lnSpc>
                  <a:spcPct val="150000"/>
                </a:lnSpc>
                <a:buFont typeface="Arial" panose="020B0604020202020204" pitchFamily="34" charset="0"/>
                <a:buChar char="•"/>
              </a:pPr>
              <a:r>
                <a:rPr lang="en-US" sz="2000" dirty="0">
                  <a:solidFill>
                    <a:srgbClr val="000000"/>
                  </a:solidFill>
                </a:rPr>
                <a:t>K</a:t>
              </a:r>
              <a:r>
                <a:rPr lang="vi-VN" sz="2000" dirty="0" err="1">
                  <a:solidFill>
                    <a:srgbClr val="000000"/>
                  </a:solidFill>
                </a:rPr>
                <a:t>hẳng</a:t>
              </a:r>
              <a:r>
                <a:rPr lang="vi-VN" sz="2000" dirty="0">
                  <a:solidFill>
                    <a:srgbClr val="000000"/>
                  </a:solidFill>
                </a:rPr>
                <a:t> định con đường giành độc lập</a:t>
              </a:r>
              <a:r>
                <a:rPr lang="en-US" sz="2000" dirty="0">
                  <a:solidFill>
                    <a:srgbClr val="000000"/>
                  </a:solidFill>
                </a:rPr>
                <a:t>,</a:t>
              </a:r>
              <a:r>
                <a:rPr lang="vi-VN" sz="2000" dirty="0">
                  <a:solidFill>
                    <a:srgbClr val="000000"/>
                  </a:solidFill>
                </a:rPr>
                <a:t> tự do là cách mạng vô sản, gắn giải phóng dân tộc với giải phóng giai cấp, độc lập dân tộc với chủ nghĩa xã hội.</a:t>
              </a:r>
              <a:endParaRPr lang="en-US" sz="2000" dirty="0">
                <a:solidFill>
                  <a:srgbClr val="000000"/>
                </a:solidFill>
              </a:endParaRPr>
            </a:p>
          </p:txBody>
        </p:sp>
      </p:grpSp>
      <p:sp>
        <p:nvSpPr>
          <p:cNvPr id="10" name="TextBox 9">
            <a:extLst>
              <a:ext uri="{FF2B5EF4-FFF2-40B4-BE49-F238E27FC236}">
                <a16:creationId xmlns:a16="http://schemas.microsoft.com/office/drawing/2014/main" id="{2A3577F5-2FDA-88F8-BA0B-97D411100008}"/>
              </a:ext>
            </a:extLst>
          </p:cNvPr>
          <p:cNvSpPr txBox="1"/>
          <p:nvPr/>
        </p:nvSpPr>
        <p:spPr>
          <a:xfrm>
            <a:off x="578756" y="292009"/>
            <a:ext cx="7986487" cy="537391"/>
          </a:xfrm>
          <a:prstGeom prst="rect">
            <a:avLst/>
          </a:prstGeom>
          <a:noFill/>
        </p:spPr>
        <p:txBody>
          <a:bodyPr wrap="square">
            <a:spAutoFit/>
          </a:bodyPr>
          <a:lstStyle/>
          <a:p>
            <a:pPr lvl="0" algn="ctr">
              <a:lnSpc>
                <a:spcPct val="150000"/>
              </a:lnSpc>
              <a:defRPr/>
            </a:pPr>
            <a:r>
              <a:rPr lang="vi-VN" sz="2200" b="1" dirty="0">
                <a:solidFill>
                  <a:srgbClr val="C9403B">
                    <a:lumMod val="75000"/>
                  </a:srgbClr>
                </a:solidFill>
              </a:rPr>
              <a:t>Hành trình đi tìm đường cứu nước của Nguyễn Ái Quốc</a:t>
            </a:r>
            <a:endParaRPr kumimoji="0" lang="en-US" sz="2200" b="1" i="0" u="none" strike="noStrike" kern="0" cap="none" spc="0" normalizeH="0" baseline="0" noProof="0" dirty="0">
              <a:ln>
                <a:noFill/>
              </a:ln>
              <a:solidFill>
                <a:srgbClr val="C9403B">
                  <a:lumMod val="75000"/>
                </a:srgbClr>
              </a:solidFill>
              <a:effectLst/>
              <a:uLnTx/>
              <a:uFillTx/>
              <a:latin typeface="Arial"/>
              <a:cs typeface="Arial"/>
              <a:sym typeface="Arial"/>
            </a:endParaRPr>
          </a:p>
        </p:txBody>
      </p:sp>
      <p:sp>
        <p:nvSpPr>
          <p:cNvPr id="11" name="Arrow: Right 10">
            <a:extLst>
              <a:ext uri="{FF2B5EF4-FFF2-40B4-BE49-F238E27FC236}">
                <a16:creationId xmlns:a16="http://schemas.microsoft.com/office/drawing/2014/main" id="{4730E5F8-C919-0FB0-C749-D054F879B06A}"/>
              </a:ext>
            </a:extLst>
          </p:cNvPr>
          <p:cNvSpPr/>
          <p:nvPr/>
        </p:nvSpPr>
        <p:spPr>
          <a:xfrm>
            <a:off x="-1" y="1465722"/>
            <a:ext cx="9144000" cy="928074"/>
          </a:xfrm>
          <a:prstGeom prst="rightArrow">
            <a:avLst>
              <a:gd name="adj1" fmla="val 50000"/>
              <a:gd name="adj2" fmla="val 3640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B06952-0593-B2B3-5914-A83E22D87B60}"/>
              </a:ext>
            </a:extLst>
          </p:cNvPr>
          <p:cNvSpPr/>
          <p:nvPr/>
        </p:nvSpPr>
        <p:spPr>
          <a:xfrm>
            <a:off x="4289835" y="1712045"/>
            <a:ext cx="435428" cy="435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A05E1C2A-3A0F-E5B9-352A-3F99CCF3EC25}"/>
              </a:ext>
            </a:extLst>
          </p:cNvPr>
          <p:cNvGrpSpPr/>
          <p:nvPr/>
        </p:nvGrpSpPr>
        <p:grpSpPr>
          <a:xfrm>
            <a:off x="3769847" y="969040"/>
            <a:ext cx="1475405" cy="743005"/>
            <a:chOff x="1344110" y="1135691"/>
            <a:chExt cx="1618343" cy="1022100"/>
          </a:xfrm>
        </p:grpSpPr>
        <p:sp>
          <p:nvSpPr>
            <p:cNvPr id="13" name="Rectangle: Rounded Corners 12">
              <a:extLst>
                <a:ext uri="{FF2B5EF4-FFF2-40B4-BE49-F238E27FC236}">
                  <a16:creationId xmlns:a16="http://schemas.microsoft.com/office/drawing/2014/main" id="{0405FD9E-D6B2-C5DE-BFF3-D8ABE952EAD2}"/>
                </a:ext>
              </a:extLst>
            </p:cNvPr>
            <p:cNvSpPr/>
            <p:nvPr/>
          </p:nvSpPr>
          <p:spPr>
            <a:xfrm>
              <a:off x="1344110" y="1135691"/>
              <a:ext cx="1618343" cy="739251"/>
            </a:xfrm>
            <a:prstGeom prst="roundRect">
              <a:avLst>
                <a:gd name="adj" fmla="val 50000"/>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rPr>
                <a:t>T7/1920</a:t>
              </a:r>
            </a:p>
          </p:txBody>
        </p:sp>
        <p:cxnSp>
          <p:nvCxnSpPr>
            <p:cNvPr id="20" name="Straight Connector 19">
              <a:extLst>
                <a:ext uri="{FF2B5EF4-FFF2-40B4-BE49-F238E27FC236}">
                  <a16:creationId xmlns:a16="http://schemas.microsoft.com/office/drawing/2014/main" id="{1879A65E-C781-CF73-9106-B01027A83E56}"/>
                </a:ext>
              </a:extLst>
            </p:cNvPr>
            <p:cNvCxnSpPr>
              <a:cxnSpLocks/>
              <a:stCxn id="13" idx="2"/>
              <a:endCxn id="14" idx="0"/>
            </p:cNvCxnSpPr>
            <p:nvPr/>
          </p:nvCxnSpPr>
          <p:spPr>
            <a:xfrm flipH="1">
              <a:off x="2153281" y="1874942"/>
              <a:ext cx="1" cy="282849"/>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3316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9E9CB-2290-1BB8-E921-5CEF1B0129A6}"/>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417ABA08-CFC9-E7DE-9951-EBC5B893796D}"/>
              </a:ext>
            </a:extLst>
          </p:cNvPr>
          <p:cNvGrpSpPr/>
          <p:nvPr/>
        </p:nvGrpSpPr>
        <p:grpSpPr>
          <a:xfrm>
            <a:off x="4038441" y="2147473"/>
            <a:ext cx="4589582" cy="2790287"/>
            <a:chOff x="550579" y="2035745"/>
            <a:chExt cx="4589582" cy="2790287"/>
          </a:xfrm>
        </p:grpSpPr>
        <p:cxnSp>
          <p:nvCxnSpPr>
            <p:cNvPr id="24" name="Straight Connector 23">
              <a:extLst>
                <a:ext uri="{FF2B5EF4-FFF2-40B4-BE49-F238E27FC236}">
                  <a16:creationId xmlns:a16="http://schemas.microsoft.com/office/drawing/2014/main" id="{B498E3D9-91B8-FA1F-4AF6-2BA603F847B0}"/>
                </a:ext>
              </a:extLst>
            </p:cNvPr>
            <p:cNvCxnSpPr>
              <a:cxnSpLocks/>
              <a:stCxn id="14" idx="4"/>
              <a:endCxn id="17" idx="0"/>
            </p:cNvCxnSpPr>
            <p:nvPr/>
          </p:nvCxnSpPr>
          <p:spPr>
            <a:xfrm>
              <a:off x="2845370" y="2035745"/>
              <a:ext cx="0" cy="362832"/>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DABDBFC8-DC32-A6C9-7238-994922713B26}"/>
                </a:ext>
              </a:extLst>
            </p:cNvPr>
            <p:cNvSpPr/>
            <p:nvPr/>
          </p:nvSpPr>
          <p:spPr>
            <a:xfrm>
              <a:off x="550579" y="2398577"/>
              <a:ext cx="4589582" cy="2427455"/>
            </a:xfrm>
            <a:prstGeom prst="roundRect">
              <a:avLst>
                <a:gd name="adj" fmla="val 5651"/>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a:solidFill>
                    <a:srgbClr val="000000"/>
                  </a:solidFill>
                </a:rPr>
                <a:t>B</a:t>
              </a:r>
              <a:r>
                <a:rPr lang="vi-VN" sz="2000" dirty="0">
                  <a:solidFill>
                    <a:srgbClr val="000000"/>
                  </a:solidFill>
                </a:rPr>
                <a:t>ỏ phiếu tán thành việc gia nhập Quốc tế Cộng sản</a:t>
              </a:r>
              <a:r>
                <a:rPr lang="en-US" sz="2000" dirty="0">
                  <a:solidFill>
                    <a:srgbClr val="000000"/>
                  </a:solidFill>
                </a:rPr>
                <a:t>.</a:t>
              </a:r>
            </a:p>
            <a:p>
              <a:pPr marL="342900" indent="-342900" algn="just">
                <a:lnSpc>
                  <a:spcPct val="150000"/>
                </a:lnSpc>
                <a:buFont typeface="Arial" panose="020B0604020202020204" pitchFamily="34" charset="0"/>
                <a:buChar char="•"/>
              </a:pPr>
              <a:r>
                <a:rPr lang="en-US" sz="2000" dirty="0">
                  <a:solidFill>
                    <a:srgbClr val="000000"/>
                  </a:solidFill>
                </a:rPr>
                <a:t>N</a:t>
              </a:r>
              <a:r>
                <a:rPr lang="vi-VN" sz="2000" dirty="0" err="1">
                  <a:solidFill>
                    <a:srgbClr val="000000"/>
                  </a:solidFill>
                </a:rPr>
                <a:t>gười</a:t>
              </a:r>
              <a:r>
                <a:rPr lang="vi-VN" sz="2000" dirty="0">
                  <a:solidFill>
                    <a:srgbClr val="000000"/>
                  </a:solidFill>
                </a:rPr>
                <a:t> cộng sản Việt Nam đầu tiên</a:t>
              </a:r>
              <a:r>
                <a:rPr lang="en-US" sz="2000" dirty="0">
                  <a:solidFill>
                    <a:srgbClr val="000000"/>
                  </a:solidFill>
                </a:rPr>
                <a:t>.</a:t>
              </a:r>
            </a:p>
            <a:p>
              <a:pPr marL="342900" indent="-342900" algn="just">
                <a:lnSpc>
                  <a:spcPct val="150000"/>
                </a:lnSpc>
                <a:buFont typeface="Arial" panose="020B0604020202020204" pitchFamily="34" charset="0"/>
                <a:buChar char="•"/>
              </a:pPr>
              <a:r>
                <a:rPr lang="en-US" sz="2000" dirty="0">
                  <a:solidFill>
                    <a:srgbClr val="000000"/>
                  </a:solidFill>
                </a:rPr>
                <a:t>M</a:t>
              </a:r>
              <a:r>
                <a:rPr lang="vi-VN" sz="2000" dirty="0" err="1">
                  <a:solidFill>
                    <a:srgbClr val="000000"/>
                  </a:solidFill>
                </a:rPr>
                <a:t>ột</a:t>
              </a:r>
              <a:r>
                <a:rPr lang="vi-VN" sz="2000" dirty="0">
                  <a:solidFill>
                    <a:srgbClr val="000000"/>
                  </a:solidFill>
                </a:rPr>
                <a:t> trong những người sáng lập Đảng Cộng sản Pháp.</a:t>
              </a:r>
              <a:endParaRPr lang="en-US" sz="2000" dirty="0">
                <a:solidFill>
                  <a:srgbClr val="000000"/>
                </a:solidFill>
              </a:endParaRPr>
            </a:p>
          </p:txBody>
        </p:sp>
      </p:grpSp>
      <p:sp>
        <p:nvSpPr>
          <p:cNvPr id="10" name="TextBox 9">
            <a:extLst>
              <a:ext uri="{FF2B5EF4-FFF2-40B4-BE49-F238E27FC236}">
                <a16:creationId xmlns:a16="http://schemas.microsoft.com/office/drawing/2014/main" id="{2A3577F5-2FDA-88F8-BA0B-97D411100008}"/>
              </a:ext>
            </a:extLst>
          </p:cNvPr>
          <p:cNvSpPr txBox="1"/>
          <p:nvPr/>
        </p:nvSpPr>
        <p:spPr>
          <a:xfrm>
            <a:off x="578756" y="292009"/>
            <a:ext cx="7986487" cy="537391"/>
          </a:xfrm>
          <a:prstGeom prst="rect">
            <a:avLst/>
          </a:prstGeom>
          <a:noFill/>
        </p:spPr>
        <p:txBody>
          <a:bodyPr wrap="square">
            <a:spAutoFit/>
          </a:bodyPr>
          <a:lstStyle/>
          <a:p>
            <a:pPr lvl="0" algn="ctr">
              <a:lnSpc>
                <a:spcPct val="150000"/>
              </a:lnSpc>
              <a:defRPr/>
            </a:pPr>
            <a:r>
              <a:rPr lang="vi-VN" sz="2200" b="1" dirty="0">
                <a:solidFill>
                  <a:srgbClr val="C9403B">
                    <a:lumMod val="75000"/>
                  </a:srgbClr>
                </a:solidFill>
              </a:rPr>
              <a:t>Hành trình đi tìm đường cứu nước của Nguyễn Ái Quốc</a:t>
            </a:r>
            <a:endParaRPr kumimoji="0" lang="en-US" sz="2200" b="1" i="0" u="none" strike="noStrike" kern="0" cap="none" spc="0" normalizeH="0" baseline="0" noProof="0" dirty="0">
              <a:ln>
                <a:noFill/>
              </a:ln>
              <a:solidFill>
                <a:srgbClr val="C9403B">
                  <a:lumMod val="75000"/>
                </a:srgbClr>
              </a:solidFill>
              <a:effectLst/>
              <a:uLnTx/>
              <a:uFillTx/>
              <a:latin typeface="Arial"/>
              <a:cs typeface="Arial"/>
              <a:sym typeface="Arial"/>
            </a:endParaRPr>
          </a:p>
        </p:txBody>
      </p:sp>
      <p:sp>
        <p:nvSpPr>
          <p:cNvPr id="11" name="Arrow: Right 10">
            <a:extLst>
              <a:ext uri="{FF2B5EF4-FFF2-40B4-BE49-F238E27FC236}">
                <a16:creationId xmlns:a16="http://schemas.microsoft.com/office/drawing/2014/main" id="{4730E5F8-C919-0FB0-C749-D054F879B06A}"/>
              </a:ext>
            </a:extLst>
          </p:cNvPr>
          <p:cNvSpPr/>
          <p:nvPr/>
        </p:nvSpPr>
        <p:spPr>
          <a:xfrm>
            <a:off x="-1" y="1465722"/>
            <a:ext cx="9144000" cy="928074"/>
          </a:xfrm>
          <a:prstGeom prst="rightArrow">
            <a:avLst>
              <a:gd name="adj1" fmla="val 50000"/>
              <a:gd name="adj2" fmla="val 3640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FB06952-0593-B2B3-5914-A83E22D87B60}"/>
              </a:ext>
            </a:extLst>
          </p:cNvPr>
          <p:cNvSpPr/>
          <p:nvPr/>
        </p:nvSpPr>
        <p:spPr>
          <a:xfrm>
            <a:off x="6115518" y="1712045"/>
            <a:ext cx="435428" cy="43542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A05E1C2A-3A0F-E5B9-352A-3F99CCF3EC25}"/>
              </a:ext>
            </a:extLst>
          </p:cNvPr>
          <p:cNvGrpSpPr/>
          <p:nvPr/>
        </p:nvGrpSpPr>
        <p:grpSpPr>
          <a:xfrm>
            <a:off x="5590489" y="945909"/>
            <a:ext cx="1475405" cy="766136"/>
            <a:chOff x="-701111" y="1103871"/>
            <a:chExt cx="1618343" cy="1053920"/>
          </a:xfrm>
        </p:grpSpPr>
        <p:sp>
          <p:nvSpPr>
            <p:cNvPr id="13" name="Rectangle: Rounded Corners 12">
              <a:extLst>
                <a:ext uri="{FF2B5EF4-FFF2-40B4-BE49-F238E27FC236}">
                  <a16:creationId xmlns:a16="http://schemas.microsoft.com/office/drawing/2014/main" id="{0405FD9E-D6B2-C5DE-BFF3-D8ABE952EAD2}"/>
                </a:ext>
              </a:extLst>
            </p:cNvPr>
            <p:cNvSpPr/>
            <p:nvPr/>
          </p:nvSpPr>
          <p:spPr>
            <a:xfrm>
              <a:off x="-701111" y="1103871"/>
              <a:ext cx="1618343" cy="739251"/>
            </a:xfrm>
            <a:prstGeom prst="roundRect">
              <a:avLst>
                <a:gd name="adj" fmla="val 50000"/>
              </a:avLst>
            </a:prstGeom>
            <a:solidFill>
              <a:schemeClr val="bg1"/>
            </a:solidFill>
            <a:ln>
              <a:solidFill>
                <a:srgbClr val="C94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75000"/>
                    </a:schemeClr>
                  </a:solidFill>
                </a:rPr>
                <a:t>T12/1920</a:t>
              </a:r>
            </a:p>
          </p:txBody>
        </p:sp>
        <p:cxnSp>
          <p:nvCxnSpPr>
            <p:cNvPr id="20" name="Straight Connector 19">
              <a:extLst>
                <a:ext uri="{FF2B5EF4-FFF2-40B4-BE49-F238E27FC236}">
                  <a16:creationId xmlns:a16="http://schemas.microsoft.com/office/drawing/2014/main" id="{1879A65E-C781-CF73-9106-B01027A83E56}"/>
                </a:ext>
              </a:extLst>
            </p:cNvPr>
            <p:cNvCxnSpPr>
              <a:cxnSpLocks/>
              <a:stCxn id="13" idx="2"/>
            </p:cNvCxnSpPr>
            <p:nvPr/>
          </p:nvCxnSpPr>
          <p:spPr>
            <a:xfrm>
              <a:off x="108061" y="1843122"/>
              <a:ext cx="5528" cy="314669"/>
            </a:xfrm>
            <a:prstGeom prst="line">
              <a:avLst/>
            </a:prstGeom>
            <a:ln w="38100">
              <a:solidFill>
                <a:srgbClr val="C9403B"/>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9ABC157-7228-A39C-661E-45F71CA4E726}"/>
              </a:ext>
            </a:extLst>
          </p:cNvPr>
          <p:cNvGrpSpPr/>
          <p:nvPr/>
        </p:nvGrpSpPr>
        <p:grpSpPr>
          <a:xfrm>
            <a:off x="515977" y="955050"/>
            <a:ext cx="3033388" cy="3982710"/>
            <a:chOff x="5321294" y="897864"/>
            <a:chExt cx="3033388" cy="3982710"/>
          </a:xfrm>
        </p:grpSpPr>
        <p:pic>
          <p:nvPicPr>
            <p:cNvPr id="2050" name="Picture 2">
              <a:extLst>
                <a:ext uri="{FF2B5EF4-FFF2-40B4-BE49-F238E27FC236}">
                  <a16:creationId xmlns:a16="http://schemas.microsoft.com/office/drawing/2014/main" id="{15C6793C-E163-6E13-48E2-F0B5DCB40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95" y="897864"/>
              <a:ext cx="3033387" cy="21869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1FE216-87AB-4BF7-83B1-DF436787D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294" y="3084818"/>
              <a:ext cx="3033387" cy="17957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0966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F8BDA-937E-1678-E16D-95B255AE5F8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38FD3FD-913F-F18F-C3E5-C470D610B5A5}"/>
              </a:ext>
            </a:extLst>
          </p:cNvPr>
          <p:cNvSpPr txBox="1"/>
          <p:nvPr/>
        </p:nvSpPr>
        <p:spPr>
          <a:xfrm>
            <a:off x="1487485" y="140760"/>
            <a:ext cx="6169030" cy="1045223"/>
          </a:xfrm>
          <a:prstGeom prst="rect">
            <a:avLst/>
          </a:prstGeom>
          <a:noFill/>
        </p:spPr>
        <p:txBody>
          <a:bodyPr wrap="square">
            <a:spAutoFit/>
          </a:bodyPr>
          <a:lstStyle/>
          <a:p>
            <a:pPr lvl="0" algn="ctr">
              <a:lnSpc>
                <a:spcPct val="150000"/>
              </a:lnSpc>
              <a:defRPr/>
            </a:pPr>
            <a:r>
              <a:rPr lang="vi-VN" sz="2200" b="1" dirty="0">
                <a:solidFill>
                  <a:srgbClr val="C9403B">
                    <a:lumMod val="75000"/>
                  </a:srgbClr>
                </a:solidFill>
              </a:rPr>
              <a:t>Nội dung cơ bản của con đường cứu nước do Nguyễn Ái Quốc xác định</a:t>
            </a:r>
            <a:endParaRPr kumimoji="0" lang="en-US" sz="2200" b="1" i="0" u="none" strike="noStrike" kern="0" cap="none" spc="0" normalizeH="0" baseline="0" noProof="0" dirty="0">
              <a:ln>
                <a:noFill/>
              </a:ln>
              <a:solidFill>
                <a:srgbClr val="C9403B">
                  <a:lumMod val="75000"/>
                </a:srgbClr>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75AB147A-E069-C91C-8B62-21E9848B8327}"/>
              </a:ext>
            </a:extLst>
          </p:cNvPr>
          <p:cNvGrpSpPr/>
          <p:nvPr/>
        </p:nvGrpSpPr>
        <p:grpSpPr>
          <a:xfrm>
            <a:off x="0" y="1926576"/>
            <a:ext cx="4198289" cy="2750459"/>
            <a:chOff x="0" y="1596570"/>
            <a:chExt cx="3751943" cy="2750459"/>
          </a:xfrm>
        </p:grpSpPr>
        <p:sp>
          <p:nvSpPr>
            <p:cNvPr id="6" name="Rectangle 5">
              <a:extLst>
                <a:ext uri="{FF2B5EF4-FFF2-40B4-BE49-F238E27FC236}">
                  <a16:creationId xmlns:a16="http://schemas.microsoft.com/office/drawing/2014/main" id="{EA9D0B4F-BAD0-90CC-9FA2-21728ED05042}"/>
                </a:ext>
              </a:extLst>
            </p:cNvPr>
            <p:cNvSpPr/>
            <p:nvPr/>
          </p:nvSpPr>
          <p:spPr>
            <a:xfrm>
              <a:off x="0" y="1596570"/>
              <a:ext cx="3751943" cy="2750459"/>
            </a:xfrm>
            <a:prstGeom prst="rect">
              <a:avLst/>
            </a:prstGeom>
            <a:solidFill>
              <a:srgbClr val="18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7195227-8DA0-1158-C323-8CE172FF7695}"/>
                </a:ext>
              </a:extLst>
            </p:cNvPr>
            <p:cNvSpPr txBox="1"/>
            <p:nvPr/>
          </p:nvSpPr>
          <p:spPr>
            <a:xfrm>
              <a:off x="168199" y="2198676"/>
              <a:ext cx="3415545" cy="1486689"/>
            </a:xfrm>
            <a:prstGeom prst="rect">
              <a:avLst/>
            </a:prstGeom>
            <a:noFill/>
          </p:spPr>
          <p:txBody>
            <a:bodyPr wrap="square">
              <a:spAutoFit/>
            </a:bodyPr>
            <a:lstStyle/>
            <a:p>
              <a:pPr algn="just">
                <a:lnSpc>
                  <a:spcPct val="150000"/>
                </a:lnSpc>
              </a:pPr>
              <a:r>
                <a:rPr lang="vi-VN" sz="2100" dirty="0">
                  <a:solidFill>
                    <a:srgbClr val="FDFF9B"/>
                  </a:solidFill>
                </a:rPr>
                <a:t>Đi theo con đường cách mạng vô sản, gắn giải phóng dân tộc với giải phóng giai cấp.</a:t>
              </a:r>
              <a:endParaRPr lang="en-US" sz="2100" dirty="0">
                <a:solidFill>
                  <a:srgbClr val="FDFF9B"/>
                </a:solidFill>
              </a:endParaRPr>
            </a:p>
          </p:txBody>
        </p:sp>
      </p:grpSp>
      <p:pic>
        <p:nvPicPr>
          <p:cNvPr id="11266" name="Picture 2">
            <a:extLst>
              <a:ext uri="{FF2B5EF4-FFF2-40B4-BE49-F238E27FC236}">
                <a16:creationId xmlns:a16="http://schemas.microsoft.com/office/drawing/2014/main" id="{4C98E792-B907-15E4-CBB2-D008D43D6AEB}"/>
              </a:ext>
            </a:extLst>
          </p:cNvPr>
          <p:cNvPicPr>
            <a:picLocks noChangeAspect="1" noChangeArrowheads="1"/>
          </p:cNvPicPr>
          <p:nvPr/>
        </p:nvPicPr>
        <p:blipFill>
          <a:blip r:embed="rId2"/>
          <a:srcRect/>
          <a:stretch/>
        </p:blipFill>
        <p:spPr bwMode="auto">
          <a:xfrm>
            <a:off x="4198289" y="1417386"/>
            <a:ext cx="4945711" cy="370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22668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randombar(horizontal)">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873A-A603-1B53-01BD-5BBE705E115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204ECAF-B8BA-F9D2-58CC-BABF6EE390DD}"/>
              </a:ext>
            </a:extLst>
          </p:cNvPr>
          <p:cNvSpPr txBox="1"/>
          <p:nvPr/>
        </p:nvSpPr>
        <p:spPr>
          <a:xfrm>
            <a:off x="756556" y="482448"/>
            <a:ext cx="7630887" cy="53739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C9403B">
                    <a:lumMod val="75000"/>
                  </a:srgbClr>
                </a:solidFill>
                <a:effectLst/>
                <a:uLnTx/>
                <a:uFillTx/>
                <a:latin typeface="Arial"/>
                <a:cs typeface="Arial"/>
                <a:sym typeface="Arial"/>
              </a:rPr>
              <a:t>Ý nghĩa</a:t>
            </a:r>
            <a:endParaRPr kumimoji="0" lang="en-US" sz="2200" b="1" i="0" u="none" strike="noStrike" kern="0" cap="none" spc="0" normalizeH="0" baseline="0" noProof="0" dirty="0">
              <a:ln>
                <a:noFill/>
              </a:ln>
              <a:solidFill>
                <a:srgbClr val="C9403B">
                  <a:lumMod val="75000"/>
                </a:srgbClr>
              </a:solidFill>
              <a:effectLst/>
              <a:uLnTx/>
              <a:uFillTx/>
              <a:latin typeface="Arial"/>
              <a:cs typeface="Arial"/>
              <a:sym typeface="Arial"/>
            </a:endParaRPr>
          </a:p>
        </p:txBody>
      </p:sp>
      <p:grpSp>
        <p:nvGrpSpPr>
          <p:cNvPr id="36" name="Group 35">
            <a:extLst>
              <a:ext uri="{FF2B5EF4-FFF2-40B4-BE49-F238E27FC236}">
                <a16:creationId xmlns:a16="http://schemas.microsoft.com/office/drawing/2014/main" id="{E90AE9F8-CF50-32EE-B37C-FEB188A133B2}"/>
              </a:ext>
            </a:extLst>
          </p:cNvPr>
          <p:cNvGrpSpPr/>
          <p:nvPr/>
        </p:nvGrpSpPr>
        <p:grpSpPr>
          <a:xfrm>
            <a:off x="394810" y="1676401"/>
            <a:ext cx="2625772" cy="2967884"/>
            <a:chOff x="507964" y="1676401"/>
            <a:chExt cx="2625772" cy="2967884"/>
          </a:xfrm>
        </p:grpSpPr>
        <p:sp>
          <p:nvSpPr>
            <p:cNvPr id="2" name="Rectangle: Rounded Corners 1">
              <a:extLst>
                <a:ext uri="{FF2B5EF4-FFF2-40B4-BE49-F238E27FC236}">
                  <a16:creationId xmlns:a16="http://schemas.microsoft.com/office/drawing/2014/main" id="{C20CD503-158F-24FB-872A-2BE49D8E72D3}"/>
                </a:ext>
              </a:extLst>
            </p:cNvPr>
            <p:cNvSpPr/>
            <p:nvPr/>
          </p:nvSpPr>
          <p:spPr>
            <a:xfrm>
              <a:off x="507964" y="1676401"/>
              <a:ext cx="2625772" cy="2421246"/>
            </a:xfrm>
            <a:prstGeom prst="roundRect">
              <a:avLst>
                <a:gd name="adj" fmla="val 7120"/>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Calibri" panose="020F0502020204030204" pitchFamily="34" charset="0"/>
                </a:rPr>
                <a:t>Bước đầu giải quyết được cuộc khủng hoảng về đường lối giải phóng dân tộc</a:t>
              </a:r>
              <a:r>
                <a:rPr lang="en-US" sz="2000" dirty="0">
                  <a:solidFill>
                    <a:srgbClr val="000000"/>
                  </a:solidFill>
                  <a:effectLst/>
                  <a:ea typeface="Times New Roman" panose="02020603050405020304" pitchFamily="18" charset="0"/>
                  <a:cs typeface="Calibri" panose="020F0502020204030204" pitchFamily="34" charset="0"/>
                </a:rPr>
                <a:t>.</a:t>
              </a:r>
              <a:endParaRPr lang="en-US" sz="1600" dirty="0"/>
            </a:p>
          </p:txBody>
        </p:sp>
        <p:grpSp>
          <p:nvGrpSpPr>
            <p:cNvPr id="4" name="Google Shape;1279;p47">
              <a:extLst>
                <a:ext uri="{FF2B5EF4-FFF2-40B4-BE49-F238E27FC236}">
                  <a16:creationId xmlns:a16="http://schemas.microsoft.com/office/drawing/2014/main" id="{A2D4C415-933F-CD32-14CA-FF0E400B65D6}"/>
                </a:ext>
              </a:extLst>
            </p:cNvPr>
            <p:cNvGrpSpPr/>
            <p:nvPr/>
          </p:nvGrpSpPr>
          <p:grpSpPr>
            <a:xfrm>
              <a:off x="1577171" y="4097647"/>
              <a:ext cx="487358" cy="546638"/>
              <a:chOff x="6224366" y="3057869"/>
              <a:chExt cx="176017" cy="197427"/>
            </a:xfrm>
          </p:grpSpPr>
          <p:sp>
            <p:nvSpPr>
              <p:cNvPr id="5" name="Google Shape;1280;p47">
                <a:extLst>
                  <a:ext uri="{FF2B5EF4-FFF2-40B4-BE49-F238E27FC236}">
                    <a16:creationId xmlns:a16="http://schemas.microsoft.com/office/drawing/2014/main" id="{A584B797-B244-BAFC-C1C0-53141291D2F2}"/>
                  </a:ext>
                </a:extLst>
              </p:cNvPr>
              <p:cNvSpPr/>
              <p:nvPr/>
            </p:nvSpPr>
            <p:spPr>
              <a:xfrm>
                <a:off x="6304948" y="3057869"/>
                <a:ext cx="14583" cy="53532"/>
              </a:xfrm>
              <a:custGeom>
                <a:avLst/>
                <a:gdLst/>
                <a:ahLst/>
                <a:cxnLst/>
                <a:rect l="l" t="t" r="r" b="b"/>
                <a:pathLst>
                  <a:path w="626" h="2298" extrusionOk="0">
                    <a:moveTo>
                      <a:pt x="0" y="0"/>
                    </a:moveTo>
                    <a:lnTo>
                      <a:pt x="0" y="2297"/>
                    </a:lnTo>
                    <a:lnTo>
                      <a:pt x="625" y="2297"/>
                    </a:lnTo>
                    <a:lnTo>
                      <a:pt x="625" y="0"/>
                    </a:ln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1;p47">
                <a:extLst>
                  <a:ext uri="{FF2B5EF4-FFF2-40B4-BE49-F238E27FC236}">
                    <a16:creationId xmlns:a16="http://schemas.microsoft.com/office/drawing/2014/main" id="{1C8CCD0C-6D61-7D1B-72E2-C34B24986B7B}"/>
                  </a:ext>
                </a:extLst>
              </p:cNvPr>
              <p:cNvSpPr/>
              <p:nvPr/>
            </p:nvSpPr>
            <p:spPr>
              <a:xfrm>
                <a:off x="6224366" y="3091020"/>
                <a:ext cx="176017" cy="164276"/>
              </a:xfrm>
              <a:custGeom>
                <a:avLst/>
                <a:gdLst/>
                <a:ahLst/>
                <a:cxnLst/>
                <a:rect l="l" t="t" r="r" b="b"/>
                <a:pathLst>
                  <a:path w="7556" h="7052" extrusionOk="0">
                    <a:moveTo>
                      <a:pt x="3778" y="0"/>
                    </a:moveTo>
                    <a:cubicBezTo>
                      <a:pt x="3666" y="0"/>
                      <a:pt x="3555" y="58"/>
                      <a:pt x="3497" y="172"/>
                    </a:cubicBezTo>
                    <a:lnTo>
                      <a:pt x="2528" y="2138"/>
                    </a:lnTo>
                    <a:lnTo>
                      <a:pt x="358" y="2457"/>
                    </a:lnTo>
                    <a:cubicBezTo>
                      <a:pt x="103" y="2495"/>
                      <a:pt x="1" y="2814"/>
                      <a:pt x="180" y="2993"/>
                    </a:cubicBezTo>
                    <a:lnTo>
                      <a:pt x="1749" y="4524"/>
                    </a:lnTo>
                    <a:lnTo>
                      <a:pt x="1379" y="6680"/>
                    </a:lnTo>
                    <a:cubicBezTo>
                      <a:pt x="1349" y="6882"/>
                      <a:pt x="1509" y="7051"/>
                      <a:pt x="1691" y="7051"/>
                    </a:cubicBezTo>
                    <a:cubicBezTo>
                      <a:pt x="1740" y="7051"/>
                      <a:pt x="1790" y="7039"/>
                      <a:pt x="1839" y="7012"/>
                    </a:cubicBezTo>
                    <a:lnTo>
                      <a:pt x="3778" y="5991"/>
                    </a:lnTo>
                    <a:lnTo>
                      <a:pt x="5705" y="7012"/>
                    </a:lnTo>
                    <a:cubicBezTo>
                      <a:pt x="5756" y="7039"/>
                      <a:pt x="5809" y="7051"/>
                      <a:pt x="5859" y="7051"/>
                    </a:cubicBezTo>
                    <a:cubicBezTo>
                      <a:pt x="6047" y="7051"/>
                      <a:pt x="6207" y="6882"/>
                      <a:pt x="6177" y="6680"/>
                    </a:cubicBezTo>
                    <a:lnTo>
                      <a:pt x="5807" y="4524"/>
                    </a:lnTo>
                    <a:lnTo>
                      <a:pt x="7364" y="2993"/>
                    </a:lnTo>
                    <a:cubicBezTo>
                      <a:pt x="7555" y="2814"/>
                      <a:pt x="7453" y="2495"/>
                      <a:pt x="7198" y="2457"/>
                    </a:cubicBezTo>
                    <a:lnTo>
                      <a:pt x="5029" y="2138"/>
                    </a:lnTo>
                    <a:lnTo>
                      <a:pt x="4059" y="172"/>
                    </a:lnTo>
                    <a:cubicBezTo>
                      <a:pt x="4001" y="58"/>
                      <a:pt x="3890" y="0"/>
                      <a:pt x="3778" y="0"/>
                    </a:cubicBez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82;p47">
                <a:extLst>
                  <a:ext uri="{FF2B5EF4-FFF2-40B4-BE49-F238E27FC236}">
                    <a16:creationId xmlns:a16="http://schemas.microsoft.com/office/drawing/2014/main" id="{51E1793C-5126-081B-E6D7-D44632288731}"/>
                  </a:ext>
                </a:extLst>
              </p:cNvPr>
              <p:cNvSpPr/>
              <p:nvPr/>
            </p:nvSpPr>
            <p:spPr>
              <a:xfrm>
                <a:off x="6261553" y="3127732"/>
                <a:ext cx="101683" cy="96628"/>
              </a:xfrm>
              <a:custGeom>
                <a:avLst/>
                <a:gdLst/>
                <a:ahLst/>
                <a:cxnLst/>
                <a:rect l="l" t="t" r="r" b="b"/>
                <a:pathLst>
                  <a:path w="4365" h="4148" extrusionOk="0">
                    <a:moveTo>
                      <a:pt x="2182" y="0"/>
                    </a:moveTo>
                    <a:lnTo>
                      <a:pt x="1506" y="1366"/>
                    </a:lnTo>
                    <a:lnTo>
                      <a:pt x="0" y="1582"/>
                    </a:lnTo>
                    <a:lnTo>
                      <a:pt x="1085" y="2642"/>
                    </a:lnTo>
                    <a:lnTo>
                      <a:pt x="829" y="4147"/>
                    </a:lnTo>
                    <a:lnTo>
                      <a:pt x="2182" y="3433"/>
                    </a:lnTo>
                    <a:lnTo>
                      <a:pt x="3535" y="4147"/>
                    </a:lnTo>
                    <a:lnTo>
                      <a:pt x="3267" y="2642"/>
                    </a:lnTo>
                    <a:lnTo>
                      <a:pt x="4364" y="1582"/>
                    </a:lnTo>
                    <a:lnTo>
                      <a:pt x="2858" y="1366"/>
                    </a:lnTo>
                    <a:lnTo>
                      <a:pt x="2182" y="0"/>
                    </a:lnTo>
                    <a:close/>
                  </a:path>
                </a:pathLst>
              </a:custGeom>
              <a:solidFill>
                <a:srgbClr val="FCE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7" name="Group 36">
            <a:extLst>
              <a:ext uri="{FF2B5EF4-FFF2-40B4-BE49-F238E27FC236}">
                <a16:creationId xmlns:a16="http://schemas.microsoft.com/office/drawing/2014/main" id="{765C0166-300B-9740-B6AF-27B31485C697}"/>
              </a:ext>
            </a:extLst>
          </p:cNvPr>
          <p:cNvGrpSpPr/>
          <p:nvPr/>
        </p:nvGrpSpPr>
        <p:grpSpPr>
          <a:xfrm>
            <a:off x="3522946" y="1676401"/>
            <a:ext cx="2156770" cy="2967884"/>
            <a:chOff x="3522946" y="1676401"/>
            <a:chExt cx="2156770" cy="2967884"/>
          </a:xfrm>
        </p:grpSpPr>
        <p:sp>
          <p:nvSpPr>
            <p:cNvPr id="26" name="Rectangle: Rounded Corners 25">
              <a:extLst>
                <a:ext uri="{FF2B5EF4-FFF2-40B4-BE49-F238E27FC236}">
                  <a16:creationId xmlns:a16="http://schemas.microsoft.com/office/drawing/2014/main" id="{DA09D9C2-F8F7-81CD-9A60-23B17631195F}"/>
                </a:ext>
              </a:extLst>
            </p:cNvPr>
            <p:cNvSpPr/>
            <p:nvPr/>
          </p:nvSpPr>
          <p:spPr>
            <a:xfrm>
              <a:off x="3522946" y="1676401"/>
              <a:ext cx="2156770" cy="2421246"/>
            </a:xfrm>
            <a:prstGeom prst="roundRect">
              <a:avLst>
                <a:gd name="adj" fmla="val 7120"/>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Calibri" panose="020F0502020204030204" pitchFamily="34" charset="0"/>
                </a:rPr>
                <a:t>Gắn phong trào cách mạng Việt Nam với cách mạng thế giới</a:t>
              </a:r>
              <a:r>
                <a:rPr lang="en-US" sz="2000" dirty="0">
                  <a:solidFill>
                    <a:srgbClr val="000000"/>
                  </a:solidFill>
                  <a:effectLst/>
                  <a:ea typeface="Times New Roman" panose="02020603050405020304" pitchFamily="18" charset="0"/>
                  <a:cs typeface="Calibri" panose="020F0502020204030204" pitchFamily="34" charset="0"/>
                </a:rPr>
                <a:t>.</a:t>
              </a:r>
              <a:endParaRPr lang="en-US" sz="1600" dirty="0"/>
            </a:p>
          </p:txBody>
        </p:sp>
        <p:grpSp>
          <p:nvGrpSpPr>
            <p:cNvPr id="27" name="Google Shape;1279;p47">
              <a:extLst>
                <a:ext uri="{FF2B5EF4-FFF2-40B4-BE49-F238E27FC236}">
                  <a16:creationId xmlns:a16="http://schemas.microsoft.com/office/drawing/2014/main" id="{C37131FA-BC7C-7FEE-DA0A-BD7E28C88EEC}"/>
                </a:ext>
              </a:extLst>
            </p:cNvPr>
            <p:cNvGrpSpPr/>
            <p:nvPr/>
          </p:nvGrpSpPr>
          <p:grpSpPr>
            <a:xfrm>
              <a:off x="4357652" y="4097647"/>
              <a:ext cx="487358" cy="546638"/>
              <a:chOff x="6224366" y="3057869"/>
              <a:chExt cx="176017" cy="197427"/>
            </a:xfrm>
          </p:grpSpPr>
          <p:sp>
            <p:nvSpPr>
              <p:cNvPr id="28" name="Google Shape;1280;p47">
                <a:extLst>
                  <a:ext uri="{FF2B5EF4-FFF2-40B4-BE49-F238E27FC236}">
                    <a16:creationId xmlns:a16="http://schemas.microsoft.com/office/drawing/2014/main" id="{A4B68230-0FF7-9A1D-6E5E-C636A9AD5F1C}"/>
                  </a:ext>
                </a:extLst>
              </p:cNvPr>
              <p:cNvSpPr/>
              <p:nvPr/>
            </p:nvSpPr>
            <p:spPr>
              <a:xfrm>
                <a:off x="6304948" y="3057869"/>
                <a:ext cx="14583" cy="53532"/>
              </a:xfrm>
              <a:custGeom>
                <a:avLst/>
                <a:gdLst/>
                <a:ahLst/>
                <a:cxnLst/>
                <a:rect l="l" t="t" r="r" b="b"/>
                <a:pathLst>
                  <a:path w="626" h="2298" extrusionOk="0">
                    <a:moveTo>
                      <a:pt x="0" y="0"/>
                    </a:moveTo>
                    <a:lnTo>
                      <a:pt x="0" y="2297"/>
                    </a:lnTo>
                    <a:lnTo>
                      <a:pt x="625" y="2297"/>
                    </a:lnTo>
                    <a:lnTo>
                      <a:pt x="625" y="0"/>
                    </a:ln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1;p47">
                <a:extLst>
                  <a:ext uri="{FF2B5EF4-FFF2-40B4-BE49-F238E27FC236}">
                    <a16:creationId xmlns:a16="http://schemas.microsoft.com/office/drawing/2014/main" id="{53A6664F-6BA5-6AA4-467D-D60D88205706}"/>
                  </a:ext>
                </a:extLst>
              </p:cNvPr>
              <p:cNvSpPr/>
              <p:nvPr/>
            </p:nvSpPr>
            <p:spPr>
              <a:xfrm>
                <a:off x="6224366" y="3091020"/>
                <a:ext cx="176017" cy="164276"/>
              </a:xfrm>
              <a:custGeom>
                <a:avLst/>
                <a:gdLst/>
                <a:ahLst/>
                <a:cxnLst/>
                <a:rect l="l" t="t" r="r" b="b"/>
                <a:pathLst>
                  <a:path w="7556" h="7052" extrusionOk="0">
                    <a:moveTo>
                      <a:pt x="3778" y="0"/>
                    </a:moveTo>
                    <a:cubicBezTo>
                      <a:pt x="3666" y="0"/>
                      <a:pt x="3555" y="58"/>
                      <a:pt x="3497" y="172"/>
                    </a:cubicBezTo>
                    <a:lnTo>
                      <a:pt x="2528" y="2138"/>
                    </a:lnTo>
                    <a:lnTo>
                      <a:pt x="358" y="2457"/>
                    </a:lnTo>
                    <a:cubicBezTo>
                      <a:pt x="103" y="2495"/>
                      <a:pt x="1" y="2814"/>
                      <a:pt x="180" y="2993"/>
                    </a:cubicBezTo>
                    <a:lnTo>
                      <a:pt x="1749" y="4524"/>
                    </a:lnTo>
                    <a:lnTo>
                      <a:pt x="1379" y="6680"/>
                    </a:lnTo>
                    <a:cubicBezTo>
                      <a:pt x="1349" y="6882"/>
                      <a:pt x="1509" y="7051"/>
                      <a:pt x="1691" y="7051"/>
                    </a:cubicBezTo>
                    <a:cubicBezTo>
                      <a:pt x="1740" y="7051"/>
                      <a:pt x="1790" y="7039"/>
                      <a:pt x="1839" y="7012"/>
                    </a:cubicBezTo>
                    <a:lnTo>
                      <a:pt x="3778" y="5991"/>
                    </a:lnTo>
                    <a:lnTo>
                      <a:pt x="5705" y="7012"/>
                    </a:lnTo>
                    <a:cubicBezTo>
                      <a:pt x="5756" y="7039"/>
                      <a:pt x="5809" y="7051"/>
                      <a:pt x="5859" y="7051"/>
                    </a:cubicBezTo>
                    <a:cubicBezTo>
                      <a:pt x="6047" y="7051"/>
                      <a:pt x="6207" y="6882"/>
                      <a:pt x="6177" y="6680"/>
                    </a:cubicBezTo>
                    <a:lnTo>
                      <a:pt x="5807" y="4524"/>
                    </a:lnTo>
                    <a:lnTo>
                      <a:pt x="7364" y="2993"/>
                    </a:lnTo>
                    <a:cubicBezTo>
                      <a:pt x="7555" y="2814"/>
                      <a:pt x="7453" y="2495"/>
                      <a:pt x="7198" y="2457"/>
                    </a:cubicBezTo>
                    <a:lnTo>
                      <a:pt x="5029" y="2138"/>
                    </a:lnTo>
                    <a:lnTo>
                      <a:pt x="4059" y="172"/>
                    </a:lnTo>
                    <a:cubicBezTo>
                      <a:pt x="4001" y="58"/>
                      <a:pt x="3890" y="0"/>
                      <a:pt x="3778" y="0"/>
                    </a:cubicBez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1282;p47">
                <a:extLst>
                  <a:ext uri="{FF2B5EF4-FFF2-40B4-BE49-F238E27FC236}">
                    <a16:creationId xmlns:a16="http://schemas.microsoft.com/office/drawing/2014/main" id="{BEA7EA90-35F8-40E4-9FB8-5DAAA048F765}"/>
                  </a:ext>
                </a:extLst>
              </p:cNvPr>
              <p:cNvSpPr/>
              <p:nvPr/>
            </p:nvSpPr>
            <p:spPr>
              <a:xfrm>
                <a:off x="6261553" y="3127732"/>
                <a:ext cx="101683" cy="96628"/>
              </a:xfrm>
              <a:custGeom>
                <a:avLst/>
                <a:gdLst/>
                <a:ahLst/>
                <a:cxnLst/>
                <a:rect l="l" t="t" r="r" b="b"/>
                <a:pathLst>
                  <a:path w="4365" h="4148" extrusionOk="0">
                    <a:moveTo>
                      <a:pt x="2182" y="0"/>
                    </a:moveTo>
                    <a:lnTo>
                      <a:pt x="1506" y="1366"/>
                    </a:lnTo>
                    <a:lnTo>
                      <a:pt x="0" y="1582"/>
                    </a:lnTo>
                    <a:lnTo>
                      <a:pt x="1085" y="2642"/>
                    </a:lnTo>
                    <a:lnTo>
                      <a:pt x="829" y="4147"/>
                    </a:lnTo>
                    <a:lnTo>
                      <a:pt x="2182" y="3433"/>
                    </a:lnTo>
                    <a:lnTo>
                      <a:pt x="3535" y="4147"/>
                    </a:lnTo>
                    <a:lnTo>
                      <a:pt x="3267" y="2642"/>
                    </a:lnTo>
                    <a:lnTo>
                      <a:pt x="4364" y="1582"/>
                    </a:lnTo>
                    <a:lnTo>
                      <a:pt x="2858" y="1366"/>
                    </a:lnTo>
                    <a:lnTo>
                      <a:pt x="2182" y="0"/>
                    </a:lnTo>
                    <a:close/>
                  </a:path>
                </a:pathLst>
              </a:custGeom>
              <a:solidFill>
                <a:srgbClr val="FCE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8" name="Group 37">
            <a:extLst>
              <a:ext uri="{FF2B5EF4-FFF2-40B4-BE49-F238E27FC236}">
                <a16:creationId xmlns:a16="http://schemas.microsoft.com/office/drawing/2014/main" id="{366107FB-2C94-93E0-1165-5269B907A622}"/>
              </a:ext>
            </a:extLst>
          </p:cNvPr>
          <p:cNvGrpSpPr/>
          <p:nvPr/>
        </p:nvGrpSpPr>
        <p:grpSpPr>
          <a:xfrm>
            <a:off x="6181332" y="1676401"/>
            <a:ext cx="2485865" cy="2967884"/>
            <a:chOff x="6072918" y="1676401"/>
            <a:chExt cx="2485865" cy="2967884"/>
          </a:xfrm>
        </p:grpSpPr>
        <p:sp>
          <p:nvSpPr>
            <p:cNvPr id="31" name="Rectangle: Rounded Corners 30">
              <a:extLst>
                <a:ext uri="{FF2B5EF4-FFF2-40B4-BE49-F238E27FC236}">
                  <a16:creationId xmlns:a16="http://schemas.microsoft.com/office/drawing/2014/main" id="{F6E5D048-0E39-E14F-75BB-4D047D440C60}"/>
                </a:ext>
              </a:extLst>
            </p:cNvPr>
            <p:cNvSpPr/>
            <p:nvPr/>
          </p:nvSpPr>
          <p:spPr>
            <a:xfrm>
              <a:off x="6072918" y="1676401"/>
              <a:ext cx="2485865" cy="2421246"/>
            </a:xfrm>
            <a:prstGeom prst="roundRect">
              <a:avLst>
                <a:gd name="adj" fmla="val 7120"/>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Calibri" panose="020F0502020204030204" pitchFamily="34" charset="0"/>
                </a:rPr>
                <a:t>Mở đầu quá trình chuẩn bị các điều kiện cho việc thành lập Đảng Cộng sản Việt Nam. </a:t>
              </a:r>
              <a:endParaRPr lang="en-US" sz="1600" dirty="0"/>
            </a:p>
          </p:txBody>
        </p:sp>
        <p:grpSp>
          <p:nvGrpSpPr>
            <p:cNvPr id="32" name="Google Shape;1279;p47">
              <a:extLst>
                <a:ext uri="{FF2B5EF4-FFF2-40B4-BE49-F238E27FC236}">
                  <a16:creationId xmlns:a16="http://schemas.microsoft.com/office/drawing/2014/main" id="{F4003595-CD4D-C1D5-230A-440B646F6FE1}"/>
                </a:ext>
              </a:extLst>
            </p:cNvPr>
            <p:cNvGrpSpPr/>
            <p:nvPr/>
          </p:nvGrpSpPr>
          <p:grpSpPr>
            <a:xfrm>
              <a:off x="7072171" y="4097647"/>
              <a:ext cx="487358" cy="546638"/>
              <a:chOff x="6224366" y="3057869"/>
              <a:chExt cx="176017" cy="197427"/>
            </a:xfrm>
          </p:grpSpPr>
          <p:sp>
            <p:nvSpPr>
              <p:cNvPr id="33" name="Google Shape;1280;p47">
                <a:extLst>
                  <a:ext uri="{FF2B5EF4-FFF2-40B4-BE49-F238E27FC236}">
                    <a16:creationId xmlns:a16="http://schemas.microsoft.com/office/drawing/2014/main" id="{E232D5EF-CCA4-7042-99EE-7E8870BF862D}"/>
                  </a:ext>
                </a:extLst>
              </p:cNvPr>
              <p:cNvSpPr/>
              <p:nvPr/>
            </p:nvSpPr>
            <p:spPr>
              <a:xfrm>
                <a:off x="6304948" y="3057869"/>
                <a:ext cx="14583" cy="53532"/>
              </a:xfrm>
              <a:custGeom>
                <a:avLst/>
                <a:gdLst/>
                <a:ahLst/>
                <a:cxnLst/>
                <a:rect l="l" t="t" r="r" b="b"/>
                <a:pathLst>
                  <a:path w="626" h="2298" extrusionOk="0">
                    <a:moveTo>
                      <a:pt x="0" y="0"/>
                    </a:moveTo>
                    <a:lnTo>
                      <a:pt x="0" y="2297"/>
                    </a:lnTo>
                    <a:lnTo>
                      <a:pt x="625" y="2297"/>
                    </a:lnTo>
                    <a:lnTo>
                      <a:pt x="625" y="0"/>
                    </a:ln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1;p47">
                <a:extLst>
                  <a:ext uri="{FF2B5EF4-FFF2-40B4-BE49-F238E27FC236}">
                    <a16:creationId xmlns:a16="http://schemas.microsoft.com/office/drawing/2014/main" id="{AB31AD0F-FC2D-4D67-895D-DE94B62E123E}"/>
                  </a:ext>
                </a:extLst>
              </p:cNvPr>
              <p:cNvSpPr/>
              <p:nvPr/>
            </p:nvSpPr>
            <p:spPr>
              <a:xfrm>
                <a:off x="6224366" y="3091020"/>
                <a:ext cx="176017" cy="164276"/>
              </a:xfrm>
              <a:custGeom>
                <a:avLst/>
                <a:gdLst/>
                <a:ahLst/>
                <a:cxnLst/>
                <a:rect l="l" t="t" r="r" b="b"/>
                <a:pathLst>
                  <a:path w="7556" h="7052" extrusionOk="0">
                    <a:moveTo>
                      <a:pt x="3778" y="0"/>
                    </a:moveTo>
                    <a:cubicBezTo>
                      <a:pt x="3666" y="0"/>
                      <a:pt x="3555" y="58"/>
                      <a:pt x="3497" y="172"/>
                    </a:cubicBezTo>
                    <a:lnTo>
                      <a:pt x="2528" y="2138"/>
                    </a:lnTo>
                    <a:lnTo>
                      <a:pt x="358" y="2457"/>
                    </a:lnTo>
                    <a:cubicBezTo>
                      <a:pt x="103" y="2495"/>
                      <a:pt x="1" y="2814"/>
                      <a:pt x="180" y="2993"/>
                    </a:cubicBezTo>
                    <a:lnTo>
                      <a:pt x="1749" y="4524"/>
                    </a:lnTo>
                    <a:lnTo>
                      <a:pt x="1379" y="6680"/>
                    </a:lnTo>
                    <a:cubicBezTo>
                      <a:pt x="1349" y="6882"/>
                      <a:pt x="1509" y="7051"/>
                      <a:pt x="1691" y="7051"/>
                    </a:cubicBezTo>
                    <a:cubicBezTo>
                      <a:pt x="1740" y="7051"/>
                      <a:pt x="1790" y="7039"/>
                      <a:pt x="1839" y="7012"/>
                    </a:cubicBezTo>
                    <a:lnTo>
                      <a:pt x="3778" y="5991"/>
                    </a:lnTo>
                    <a:lnTo>
                      <a:pt x="5705" y="7012"/>
                    </a:lnTo>
                    <a:cubicBezTo>
                      <a:pt x="5756" y="7039"/>
                      <a:pt x="5809" y="7051"/>
                      <a:pt x="5859" y="7051"/>
                    </a:cubicBezTo>
                    <a:cubicBezTo>
                      <a:pt x="6047" y="7051"/>
                      <a:pt x="6207" y="6882"/>
                      <a:pt x="6177" y="6680"/>
                    </a:cubicBezTo>
                    <a:lnTo>
                      <a:pt x="5807" y="4524"/>
                    </a:lnTo>
                    <a:lnTo>
                      <a:pt x="7364" y="2993"/>
                    </a:lnTo>
                    <a:cubicBezTo>
                      <a:pt x="7555" y="2814"/>
                      <a:pt x="7453" y="2495"/>
                      <a:pt x="7198" y="2457"/>
                    </a:cubicBezTo>
                    <a:lnTo>
                      <a:pt x="5029" y="2138"/>
                    </a:lnTo>
                    <a:lnTo>
                      <a:pt x="4059" y="172"/>
                    </a:lnTo>
                    <a:cubicBezTo>
                      <a:pt x="4001" y="58"/>
                      <a:pt x="3890" y="0"/>
                      <a:pt x="3778" y="0"/>
                    </a:cubicBezTo>
                    <a:close/>
                  </a:path>
                </a:pathLst>
              </a:custGeom>
              <a:solidFill>
                <a:srgbClr val="5C1D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282;p47">
                <a:extLst>
                  <a:ext uri="{FF2B5EF4-FFF2-40B4-BE49-F238E27FC236}">
                    <a16:creationId xmlns:a16="http://schemas.microsoft.com/office/drawing/2014/main" id="{0D2A8262-7778-EF57-29DA-9EB75904F7D3}"/>
                  </a:ext>
                </a:extLst>
              </p:cNvPr>
              <p:cNvSpPr/>
              <p:nvPr/>
            </p:nvSpPr>
            <p:spPr>
              <a:xfrm>
                <a:off x="6261553" y="3127732"/>
                <a:ext cx="101683" cy="96628"/>
              </a:xfrm>
              <a:custGeom>
                <a:avLst/>
                <a:gdLst/>
                <a:ahLst/>
                <a:cxnLst/>
                <a:rect l="l" t="t" r="r" b="b"/>
                <a:pathLst>
                  <a:path w="4365" h="4148" extrusionOk="0">
                    <a:moveTo>
                      <a:pt x="2182" y="0"/>
                    </a:moveTo>
                    <a:lnTo>
                      <a:pt x="1506" y="1366"/>
                    </a:lnTo>
                    <a:lnTo>
                      <a:pt x="0" y="1582"/>
                    </a:lnTo>
                    <a:lnTo>
                      <a:pt x="1085" y="2642"/>
                    </a:lnTo>
                    <a:lnTo>
                      <a:pt x="829" y="4147"/>
                    </a:lnTo>
                    <a:lnTo>
                      <a:pt x="2182" y="3433"/>
                    </a:lnTo>
                    <a:lnTo>
                      <a:pt x="3535" y="4147"/>
                    </a:lnTo>
                    <a:lnTo>
                      <a:pt x="3267" y="2642"/>
                    </a:lnTo>
                    <a:lnTo>
                      <a:pt x="4364" y="1582"/>
                    </a:lnTo>
                    <a:lnTo>
                      <a:pt x="2858" y="1366"/>
                    </a:lnTo>
                    <a:lnTo>
                      <a:pt x="2182" y="0"/>
                    </a:lnTo>
                    <a:close/>
                  </a:path>
                </a:pathLst>
              </a:custGeom>
              <a:solidFill>
                <a:srgbClr val="FCE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3192988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5D6A998E-FAE5-B7A5-219B-6B67677EC7B6}"/>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B2786F3E-F7E6-D463-529E-3356447B7BC3}"/>
              </a:ext>
            </a:extLst>
          </p:cNvPr>
          <p:cNvSpPr/>
          <p:nvPr/>
        </p:nvSpPr>
        <p:spPr>
          <a:xfrm rot="352623">
            <a:off x="5190775" y="482243"/>
            <a:ext cx="5060910" cy="1169474"/>
          </a:xfrm>
          <a:custGeom>
            <a:avLst/>
            <a:gdLst/>
            <a:ahLst/>
            <a:cxnLst/>
            <a:rect l="l" t="t" r="r" b="b"/>
            <a:pathLst>
              <a:path w="202425" h="5864" extrusionOk="0">
                <a:moveTo>
                  <a:pt x="7648" y="510"/>
                </a:moveTo>
                <a:lnTo>
                  <a:pt x="199876" y="0"/>
                </a:lnTo>
                <a:lnTo>
                  <a:pt x="202425" y="4079"/>
                </a:lnTo>
                <a:lnTo>
                  <a:pt x="0" y="5864"/>
                </a:lnTo>
                <a:close/>
              </a:path>
            </a:pathLst>
          </a:custGeom>
          <a:solidFill>
            <a:schemeClr val="accent1"/>
          </a:solidFill>
          <a:ln>
            <a:noFill/>
          </a:ln>
        </p:spPr>
      </p:sp>
      <p:sp>
        <p:nvSpPr>
          <p:cNvPr id="156" name="Google Shape;156;p28">
            <a:extLst>
              <a:ext uri="{FF2B5EF4-FFF2-40B4-BE49-F238E27FC236}">
                <a16:creationId xmlns:a16="http://schemas.microsoft.com/office/drawing/2014/main" id="{1D4BC761-DDC4-0553-EFA7-F45D9F6DB648}"/>
              </a:ext>
            </a:extLst>
          </p:cNvPr>
          <p:cNvSpPr txBox="1">
            <a:spLocks noGrp="1"/>
          </p:cNvSpPr>
          <p:nvPr>
            <p:ph type="ctrTitle"/>
          </p:nvPr>
        </p:nvSpPr>
        <p:spPr>
          <a:xfrm>
            <a:off x="4808279" y="735200"/>
            <a:ext cx="4038179" cy="577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b="1">
                <a:solidFill>
                  <a:schemeClr val="accent3"/>
                </a:solidFill>
                <a:latin typeface="+mj-lt"/>
              </a:rPr>
              <a:t>C</a:t>
            </a:r>
            <a:r>
              <a:rPr lang="en" b="1">
                <a:solidFill>
                  <a:schemeClr val="accent3"/>
                </a:solidFill>
                <a:latin typeface="+mj-lt"/>
              </a:rPr>
              <a:t>âu hỏi mở rộng </a:t>
            </a:r>
            <a:endParaRPr b="1">
              <a:solidFill>
                <a:schemeClr val="accent3"/>
              </a:solidFill>
              <a:latin typeface="+mj-lt"/>
            </a:endParaRPr>
          </a:p>
        </p:txBody>
      </p:sp>
      <p:pic>
        <p:nvPicPr>
          <p:cNvPr id="4102" name="Picture 6" descr="Động lực tinh thần đi tìm đường cứu nước của Chủ tịch Hồ Chí Minh">
            <a:extLst>
              <a:ext uri="{FF2B5EF4-FFF2-40B4-BE49-F238E27FC236}">
                <a16:creationId xmlns:a16="http://schemas.microsoft.com/office/drawing/2014/main" id="{38947003-98BC-5B1F-05B3-21BA5A4E1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887" y="-329784"/>
            <a:ext cx="5650658" cy="5473284"/>
          </a:xfrm>
          <a:prstGeom prst="parallelogram">
            <a:avLst>
              <a:gd name="adj" fmla="val 28972"/>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794B719-510A-467F-E48D-8E755C4C051B}"/>
              </a:ext>
            </a:extLst>
          </p:cNvPr>
          <p:cNvGrpSpPr/>
          <p:nvPr/>
        </p:nvGrpSpPr>
        <p:grpSpPr>
          <a:xfrm>
            <a:off x="3725056" y="1636404"/>
            <a:ext cx="4811842" cy="2935596"/>
            <a:chOff x="3755036" y="1568948"/>
            <a:chExt cx="4811842" cy="2935596"/>
          </a:xfrm>
        </p:grpSpPr>
        <p:sp>
          <p:nvSpPr>
            <p:cNvPr id="7" name="Rectangle: Rounded Corners 6">
              <a:extLst>
                <a:ext uri="{FF2B5EF4-FFF2-40B4-BE49-F238E27FC236}">
                  <a16:creationId xmlns:a16="http://schemas.microsoft.com/office/drawing/2014/main" id="{1C31A87D-2A9E-6107-209C-7672D4493234}"/>
                </a:ext>
              </a:extLst>
            </p:cNvPr>
            <p:cNvSpPr/>
            <p:nvPr/>
          </p:nvSpPr>
          <p:spPr>
            <a:xfrm>
              <a:off x="3755036" y="2279188"/>
              <a:ext cx="4811842" cy="2225356"/>
            </a:xfrm>
            <a:prstGeom prst="roundRect">
              <a:avLst>
                <a:gd name="adj" fmla="val 129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889012-624B-ED87-6B82-A096806E4E31}"/>
                </a:ext>
              </a:extLst>
            </p:cNvPr>
            <p:cNvSpPr txBox="1"/>
            <p:nvPr/>
          </p:nvSpPr>
          <p:spPr>
            <a:xfrm>
              <a:off x="3918500" y="2412561"/>
              <a:ext cx="4484914" cy="1971437"/>
            </a:xfrm>
            <a:prstGeom prst="rect">
              <a:avLst/>
            </a:prstGeom>
            <a:noFill/>
          </p:spPr>
          <p:txBody>
            <a:bodyPr wrap="square">
              <a:spAutoFit/>
            </a:bodyPr>
            <a:lstStyle/>
            <a:p>
              <a:pPr algn="just">
                <a:lnSpc>
                  <a:spcPct val="150000"/>
                </a:lnSpc>
              </a:pPr>
              <a:r>
                <a:rPr lang="vi-VN" sz="2100"/>
                <a:t>Vì sao bản chất con đường cứu nước do Nguyễn Ái Quốc xác định hoàn toàn khác so với các con đường cứu nước trước đó?</a:t>
              </a:r>
            </a:p>
          </p:txBody>
        </p:sp>
        <p:pic>
          <p:nvPicPr>
            <p:cNvPr id="8" name="Picture 14">
              <a:extLst>
                <a:ext uri="{FF2B5EF4-FFF2-40B4-BE49-F238E27FC236}">
                  <a16:creationId xmlns:a16="http://schemas.microsoft.com/office/drawing/2014/main" id="{A1BB2585-01C3-3BED-FF9B-6B50E23BA2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83867" y="1568948"/>
              <a:ext cx="954179" cy="931518"/>
            </a:xfrm>
            <a:prstGeom prst="rect">
              <a:avLst/>
            </a:prstGeom>
          </p:spPr>
        </p:pic>
      </p:grpSp>
    </p:spTree>
    <p:extLst>
      <p:ext uri="{BB962C8B-B14F-4D97-AF65-F5344CB8AC3E}">
        <p14:creationId xmlns:p14="http://schemas.microsoft.com/office/powerpoint/2010/main" val="3990915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540E-26CF-4F5B-573E-1B2C911E673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4B2A2FE-DBF0-746B-6FD7-0CBCB2038452}"/>
              </a:ext>
            </a:extLst>
          </p:cNvPr>
          <p:cNvPicPr>
            <a:picLocks noChangeAspect="1"/>
          </p:cNvPicPr>
          <p:nvPr/>
        </p:nvPicPr>
        <p:blipFill>
          <a:blip r:embed="rId2"/>
          <a:stretch>
            <a:fillRect/>
          </a:stretch>
        </p:blipFill>
        <p:spPr>
          <a:xfrm>
            <a:off x="5653314" y="1754414"/>
            <a:ext cx="3490686" cy="3490686"/>
          </a:xfrm>
          <a:prstGeom prst="rect">
            <a:avLst/>
          </a:prstGeom>
        </p:spPr>
      </p:pic>
      <p:sp>
        <p:nvSpPr>
          <p:cNvPr id="16" name="Rectangle: Rounded Corners 15">
            <a:extLst>
              <a:ext uri="{FF2B5EF4-FFF2-40B4-BE49-F238E27FC236}">
                <a16:creationId xmlns:a16="http://schemas.microsoft.com/office/drawing/2014/main" id="{B14475C0-6052-99A8-DBB9-294EC7C56DF4}"/>
              </a:ext>
            </a:extLst>
          </p:cNvPr>
          <p:cNvSpPr/>
          <p:nvPr/>
        </p:nvSpPr>
        <p:spPr>
          <a:xfrm>
            <a:off x="522385" y="377370"/>
            <a:ext cx="3802744" cy="1531260"/>
          </a:xfrm>
          <a:prstGeom prst="roundRect">
            <a:avLst>
              <a:gd name="adj" fmla="val 10477"/>
            </a:avLst>
          </a:prstGeom>
          <a:solidFill>
            <a:schemeClr val="accent5">
              <a:lumMod val="75000"/>
              <a:lumOff val="25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1"/>
                </a:solidFill>
              </a:rPr>
              <a:t>Bản chất của con đường cứu nước</a:t>
            </a:r>
            <a:r>
              <a:rPr lang="en-US" sz="2000">
                <a:solidFill>
                  <a:schemeClr val="bg1"/>
                </a:solidFill>
              </a:rPr>
              <a:t> của Bác</a:t>
            </a:r>
            <a:r>
              <a:rPr lang="vi-VN" sz="2000">
                <a:solidFill>
                  <a:schemeClr val="bg1"/>
                </a:solidFill>
              </a:rPr>
              <a:t> đi theo khuynh hướng cách mạng vô sản</a:t>
            </a:r>
            <a:r>
              <a:rPr lang="en-US" sz="2000">
                <a:solidFill>
                  <a:schemeClr val="bg1"/>
                </a:solidFill>
              </a:rPr>
              <a:t>.</a:t>
            </a:r>
          </a:p>
        </p:txBody>
      </p:sp>
      <p:grpSp>
        <p:nvGrpSpPr>
          <p:cNvPr id="2" name="Group 1">
            <a:extLst>
              <a:ext uri="{FF2B5EF4-FFF2-40B4-BE49-F238E27FC236}">
                <a16:creationId xmlns:a16="http://schemas.microsoft.com/office/drawing/2014/main" id="{7017CC5E-D048-79C0-DA62-CCBDF8E48E34}"/>
              </a:ext>
            </a:extLst>
          </p:cNvPr>
          <p:cNvGrpSpPr/>
          <p:nvPr/>
        </p:nvGrpSpPr>
        <p:grpSpPr>
          <a:xfrm>
            <a:off x="4470271" y="377370"/>
            <a:ext cx="4281972" cy="1531260"/>
            <a:chOff x="4470271" y="377370"/>
            <a:chExt cx="4281972" cy="1531260"/>
          </a:xfrm>
        </p:grpSpPr>
        <p:sp>
          <p:nvSpPr>
            <p:cNvPr id="17" name="Rectangle: Rounded Corners 16">
              <a:extLst>
                <a:ext uri="{FF2B5EF4-FFF2-40B4-BE49-F238E27FC236}">
                  <a16:creationId xmlns:a16="http://schemas.microsoft.com/office/drawing/2014/main" id="{C7A1DD91-5A11-1EF1-3732-AB46BC8411AF}"/>
                </a:ext>
              </a:extLst>
            </p:cNvPr>
            <p:cNvSpPr/>
            <p:nvPr/>
          </p:nvSpPr>
          <p:spPr>
            <a:xfrm>
              <a:off x="4949499" y="377370"/>
              <a:ext cx="3802744" cy="1531260"/>
            </a:xfrm>
            <a:prstGeom prst="roundRect">
              <a:avLst>
                <a:gd name="adj" fmla="val 10477"/>
              </a:avLst>
            </a:prstGeom>
            <a:solidFill>
              <a:schemeClr val="accent5">
                <a:lumMod val="75000"/>
                <a:lumOff val="25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solidFill>
                </a:rPr>
                <a:t>Hoàn toàn khác so với các con đường cứu nước con đường phong kiến và dân chủ tư sản</a:t>
              </a:r>
              <a:r>
                <a:rPr lang="en-US" sz="2000" dirty="0">
                  <a:solidFill>
                    <a:schemeClr val="bg1"/>
                  </a:solidFill>
                </a:rPr>
                <a:t>.</a:t>
              </a:r>
            </a:p>
          </p:txBody>
        </p:sp>
        <p:sp>
          <p:nvSpPr>
            <p:cNvPr id="18" name="Arrow: Right 17">
              <a:extLst>
                <a:ext uri="{FF2B5EF4-FFF2-40B4-BE49-F238E27FC236}">
                  <a16:creationId xmlns:a16="http://schemas.microsoft.com/office/drawing/2014/main" id="{0E9FC1E3-5F17-889D-ED9E-DA33819C9C57}"/>
                </a:ext>
              </a:extLst>
            </p:cNvPr>
            <p:cNvSpPr/>
            <p:nvPr/>
          </p:nvSpPr>
          <p:spPr>
            <a:xfrm>
              <a:off x="4470271" y="965200"/>
              <a:ext cx="362987" cy="355600"/>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CBEC44A-5557-DDCB-B6A3-1534C9C81310}"/>
              </a:ext>
            </a:extLst>
          </p:cNvPr>
          <p:cNvGrpSpPr/>
          <p:nvPr/>
        </p:nvGrpSpPr>
        <p:grpSpPr>
          <a:xfrm>
            <a:off x="388190" y="2352609"/>
            <a:ext cx="5627980" cy="1049178"/>
            <a:chOff x="301105" y="2330838"/>
            <a:chExt cx="5627980" cy="1049178"/>
          </a:xfrm>
        </p:grpSpPr>
        <p:sp>
          <p:nvSpPr>
            <p:cNvPr id="19" name="Rectangle: Rounded Corners 18">
              <a:extLst>
                <a:ext uri="{FF2B5EF4-FFF2-40B4-BE49-F238E27FC236}">
                  <a16:creationId xmlns:a16="http://schemas.microsoft.com/office/drawing/2014/main" id="{2669D20D-2803-03A7-A657-8949D5812411}"/>
                </a:ext>
              </a:extLst>
            </p:cNvPr>
            <p:cNvSpPr/>
            <p:nvPr/>
          </p:nvSpPr>
          <p:spPr>
            <a:xfrm>
              <a:off x="790898" y="2330838"/>
              <a:ext cx="5138187" cy="1049178"/>
            </a:xfrm>
            <a:prstGeom prst="roundRect">
              <a:avLst>
                <a:gd name="adj" fmla="val 129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Không chỉ giải phóng dân tộc mà còn giải phóng các giai cấp trong xã hội.</a:t>
              </a:r>
            </a:p>
          </p:txBody>
        </p:sp>
        <p:sp>
          <p:nvSpPr>
            <p:cNvPr id="20" name="Oval 19">
              <a:extLst>
                <a:ext uri="{FF2B5EF4-FFF2-40B4-BE49-F238E27FC236}">
                  <a16:creationId xmlns:a16="http://schemas.microsoft.com/office/drawing/2014/main" id="{33E62E7E-910F-66C3-B95E-970695965DBE}"/>
                </a:ext>
              </a:extLst>
            </p:cNvPr>
            <p:cNvSpPr/>
            <p:nvPr/>
          </p:nvSpPr>
          <p:spPr>
            <a:xfrm>
              <a:off x="301105" y="2717541"/>
              <a:ext cx="275771" cy="27577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D97529B-87CC-C072-994E-2C2C1BE531ED}"/>
              </a:ext>
            </a:extLst>
          </p:cNvPr>
          <p:cNvGrpSpPr/>
          <p:nvPr/>
        </p:nvGrpSpPr>
        <p:grpSpPr>
          <a:xfrm>
            <a:off x="388190" y="3704510"/>
            <a:ext cx="5627980" cy="1049178"/>
            <a:chOff x="301105" y="2330838"/>
            <a:chExt cx="5627980" cy="1049178"/>
          </a:xfrm>
        </p:grpSpPr>
        <p:sp>
          <p:nvSpPr>
            <p:cNvPr id="23" name="Rectangle: Rounded Corners 22">
              <a:extLst>
                <a:ext uri="{FF2B5EF4-FFF2-40B4-BE49-F238E27FC236}">
                  <a16:creationId xmlns:a16="http://schemas.microsoft.com/office/drawing/2014/main" id="{DA6137DB-BAD5-1442-A02B-ACADF522D28D}"/>
                </a:ext>
              </a:extLst>
            </p:cNvPr>
            <p:cNvSpPr/>
            <p:nvPr/>
          </p:nvSpPr>
          <p:spPr>
            <a:xfrm>
              <a:off x="790898" y="2330838"/>
              <a:ext cx="5138187" cy="1049178"/>
            </a:xfrm>
            <a:prstGeom prst="roundRect">
              <a:avLst>
                <a:gd name="adj" fmla="val 129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Không chỉ thực hiện mục tiêu trước mắt mà còn có phương hướng tiến lên tiến bộ</a:t>
              </a:r>
              <a:r>
                <a:rPr lang="en-US" sz="2000">
                  <a:solidFill>
                    <a:srgbClr val="000000"/>
                  </a:solidFill>
                </a:rPr>
                <a:t>.</a:t>
              </a:r>
            </a:p>
          </p:txBody>
        </p:sp>
        <p:sp>
          <p:nvSpPr>
            <p:cNvPr id="24" name="Oval 23">
              <a:extLst>
                <a:ext uri="{FF2B5EF4-FFF2-40B4-BE49-F238E27FC236}">
                  <a16:creationId xmlns:a16="http://schemas.microsoft.com/office/drawing/2014/main" id="{483B6AE0-9FB6-1D7C-F525-383DB43C8364}"/>
                </a:ext>
              </a:extLst>
            </p:cNvPr>
            <p:cNvSpPr/>
            <p:nvPr/>
          </p:nvSpPr>
          <p:spPr>
            <a:xfrm>
              <a:off x="301105" y="2717541"/>
              <a:ext cx="275771" cy="27577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5960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862120E8-1B4D-8A68-FC90-A7938CA3F39C}"/>
            </a:ext>
          </a:extLst>
        </p:cNvPr>
        <p:cNvGrpSpPr/>
        <p:nvPr/>
      </p:nvGrpSpPr>
      <p:grpSpPr>
        <a:xfrm>
          <a:off x="0" y="0"/>
          <a:ext cx="0" cy="0"/>
          <a:chOff x="0" y="0"/>
          <a:chExt cx="0" cy="0"/>
        </a:xfrm>
      </p:grpSpPr>
      <p:pic>
        <p:nvPicPr>
          <p:cNvPr id="305" name="Google Shape;305;p31">
            <a:extLst>
              <a:ext uri="{FF2B5EF4-FFF2-40B4-BE49-F238E27FC236}">
                <a16:creationId xmlns:a16="http://schemas.microsoft.com/office/drawing/2014/main" id="{1321E623-565D-FC6E-36EB-B6C36C3CD482}"/>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 name="TextBox 15">
            <a:extLst>
              <a:ext uri="{FF2B5EF4-FFF2-40B4-BE49-F238E27FC236}">
                <a16:creationId xmlns:a16="http://schemas.microsoft.com/office/drawing/2014/main" id="{E7340849-0886-5881-F91F-56A9D124795F}"/>
              </a:ext>
            </a:extLst>
          </p:cNvPr>
          <p:cNvSpPr txBox="1"/>
          <p:nvPr/>
        </p:nvSpPr>
        <p:spPr>
          <a:xfrm>
            <a:off x="399145" y="520804"/>
            <a:ext cx="6139542" cy="2663934"/>
          </a:xfrm>
          <a:prstGeom prst="rect">
            <a:avLst/>
          </a:prstGeom>
          <a:noFill/>
        </p:spPr>
        <p:txBody>
          <a:bodyPr wrap="square">
            <a:spAutoFit/>
          </a:bodyPr>
          <a:lstStyle/>
          <a:p>
            <a:pPr algn="ctr">
              <a:lnSpc>
                <a:spcPct val="150000"/>
              </a:lnSpc>
            </a:pPr>
            <a:r>
              <a:rPr lang="en-US" sz="3000" b="1">
                <a:solidFill>
                  <a:srgbClr val="C9403B"/>
                </a:solidFill>
              </a:rPr>
              <a:t>KẾT LUẬN</a:t>
            </a:r>
          </a:p>
          <a:p>
            <a:pPr algn="just">
              <a:lnSpc>
                <a:spcPct val="150000"/>
              </a:lnSpc>
            </a:pPr>
            <a:r>
              <a:rPr lang="vi-VN" sz="2100"/>
              <a:t>Hành trình tìm đường cứu nước của Người đi qua nhiều châu lục, tự học tập và dần thấu hiểu bản chất của chủ nghĩa thực dân và các cuộc cách mạng tư sản trên thế giới.</a:t>
            </a:r>
            <a:endParaRPr lang="en-US" sz="2100"/>
          </a:p>
        </p:txBody>
      </p:sp>
    </p:spTree>
    <p:extLst>
      <p:ext uri="{BB962C8B-B14F-4D97-AF65-F5344CB8AC3E}">
        <p14:creationId xmlns:p14="http://schemas.microsoft.com/office/powerpoint/2010/main" val="28457385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E806FCEB-769E-BA84-F580-D1F76F26875E}"/>
            </a:ext>
          </a:extLst>
        </p:cNvPr>
        <p:cNvGrpSpPr/>
        <p:nvPr/>
      </p:nvGrpSpPr>
      <p:grpSpPr>
        <a:xfrm>
          <a:off x="0" y="0"/>
          <a:ext cx="0" cy="0"/>
          <a:chOff x="0" y="0"/>
          <a:chExt cx="0" cy="0"/>
        </a:xfrm>
      </p:grpSpPr>
      <p:pic>
        <p:nvPicPr>
          <p:cNvPr id="305" name="Google Shape;305;p31">
            <a:extLst>
              <a:ext uri="{FF2B5EF4-FFF2-40B4-BE49-F238E27FC236}">
                <a16:creationId xmlns:a16="http://schemas.microsoft.com/office/drawing/2014/main" id="{050C27A5-BBC7-41D3-CB4D-A54B805054E8}"/>
              </a:ext>
            </a:extLst>
          </p:cNvPr>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 name="TextBox 15">
            <a:extLst>
              <a:ext uri="{FF2B5EF4-FFF2-40B4-BE49-F238E27FC236}">
                <a16:creationId xmlns:a16="http://schemas.microsoft.com/office/drawing/2014/main" id="{92109D16-A19C-0038-1D8E-80689F2AA08F}"/>
              </a:ext>
            </a:extLst>
          </p:cNvPr>
          <p:cNvSpPr txBox="1"/>
          <p:nvPr/>
        </p:nvSpPr>
        <p:spPr>
          <a:xfrm>
            <a:off x="174173" y="39656"/>
            <a:ext cx="6473369" cy="3633431"/>
          </a:xfrm>
          <a:prstGeom prst="rect">
            <a:avLst/>
          </a:prstGeom>
          <a:noFill/>
        </p:spPr>
        <p:txBody>
          <a:bodyPr wrap="square">
            <a:spAutoFit/>
          </a:bodyPr>
          <a:lstStyle/>
          <a:p>
            <a:pPr algn="ctr">
              <a:lnSpc>
                <a:spcPct val="150000"/>
              </a:lnSpc>
            </a:pPr>
            <a:r>
              <a:rPr lang="en-US" sz="3000" b="1" dirty="0">
                <a:solidFill>
                  <a:srgbClr val="C9403B"/>
                </a:solidFill>
              </a:rPr>
              <a:t>KẾT LUẬN</a:t>
            </a:r>
          </a:p>
          <a:p>
            <a:pPr algn="just">
              <a:lnSpc>
                <a:spcPct val="150000"/>
              </a:lnSpc>
            </a:pPr>
            <a:r>
              <a:rPr lang="vi-VN" sz="2100" dirty="0"/>
              <a:t>Sự kiện Nguyễn Ái Quốc đọc Sơ thảo lần thứ nhất những luận cương về vấn đề dân  tộc và vấn đề thuộc địa của Lê-nin và bỏ phiếu tán thành Quốc tế Cộng sản và tham gia  thành lập Đảng Cộng sản Pháp (1920) có ý nghĩa to lớn đối với sự phát triển của cách mạng Việt Nam. </a:t>
            </a:r>
            <a:endParaRPr lang="en-US" sz="2100" dirty="0"/>
          </a:p>
        </p:txBody>
      </p:sp>
    </p:spTree>
    <p:extLst>
      <p:ext uri="{BB962C8B-B14F-4D97-AF65-F5344CB8AC3E}">
        <p14:creationId xmlns:p14="http://schemas.microsoft.com/office/powerpoint/2010/main" val="1000656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id="{5D78609F-E678-DA3D-35CB-FDCCEDD029D9}"/>
            </a:ext>
          </a:extLst>
        </p:cNvPr>
        <p:cNvGrpSpPr/>
        <p:nvPr/>
      </p:nvGrpSpPr>
      <p:grpSpPr>
        <a:xfrm>
          <a:off x="0" y="0"/>
          <a:ext cx="0" cy="0"/>
          <a:chOff x="0" y="0"/>
          <a:chExt cx="0" cy="0"/>
        </a:xfrm>
      </p:grpSpPr>
      <p:sp>
        <p:nvSpPr>
          <p:cNvPr id="378" name="Google Shape;378;p35">
            <a:extLst>
              <a:ext uri="{FF2B5EF4-FFF2-40B4-BE49-F238E27FC236}">
                <a16:creationId xmlns:a16="http://schemas.microsoft.com/office/drawing/2014/main" id="{D2875AA5-A163-87B8-9C97-10967753B359}"/>
              </a:ext>
            </a:extLst>
          </p:cNvPr>
          <p:cNvSpPr/>
          <p:nvPr/>
        </p:nvSpPr>
        <p:spPr>
          <a:xfrm>
            <a:off x="-131950" y="-228601"/>
            <a:ext cx="9407900" cy="3886201"/>
          </a:xfrm>
          <a:prstGeom prst="flowChartOffpageConnector">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77" name="Google Shape;377;p35">
            <a:extLst>
              <a:ext uri="{FF2B5EF4-FFF2-40B4-BE49-F238E27FC236}">
                <a16:creationId xmlns:a16="http://schemas.microsoft.com/office/drawing/2014/main" id="{F017B7FD-CA11-0B28-3812-B0B772D741C7}"/>
              </a:ext>
            </a:extLst>
          </p:cNvPr>
          <p:cNvPicPr preferRelativeResize="0"/>
          <p:nvPr/>
        </p:nvPicPr>
        <p:blipFill rotWithShape="1">
          <a:blip r:embed="rId3">
            <a:alphaModFix/>
          </a:blip>
          <a:srcRect/>
          <a:stretch/>
        </p:blipFill>
        <p:spPr>
          <a:xfrm>
            <a:off x="24" y="349782"/>
            <a:ext cx="9143975" cy="4853654"/>
          </a:xfrm>
          <a:prstGeom prst="rect">
            <a:avLst/>
          </a:prstGeom>
          <a:noFill/>
          <a:ln>
            <a:noFill/>
          </a:ln>
        </p:spPr>
      </p:pic>
      <p:sp>
        <p:nvSpPr>
          <p:cNvPr id="379" name="Google Shape;379;p35">
            <a:extLst>
              <a:ext uri="{FF2B5EF4-FFF2-40B4-BE49-F238E27FC236}">
                <a16:creationId xmlns:a16="http://schemas.microsoft.com/office/drawing/2014/main" id="{09F9532D-E6F2-8EF6-00D4-DCDF7F12416A}"/>
              </a:ext>
            </a:extLst>
          </p:cNvPr>
          <p:cNvSpPr txBox="1">
            <a:spLocks noGrp="1"/>
          </p:cNvSpPr>
          <p:nvPr>
            <p:ph type="ctrTitle"/>
          </p:nvPr>
        </p:nvSpPr>
        <p:spPr>
          <a:xfrm>
            <a:off x="978866" y="278650"/>
            <a:ext cx="7186268" cy="186861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200" b="1" dirty="0">
                <a:solidFill>
                  <a:schemeClr val="accent3"/>
                </a:solidFill>
                <a:latin typeface="Arial" panose="020B0604020202020204" pitchFamily="34" charset="0"/>
                <a:cs typeface="Arial" panose="020B0604020202020204" pitchFamily="34" charset="0"/>
              </a:rPr>
              <a:t>PHẦN </a:t>
            </a:r>
            <a:r>
              <a:rPr lang="en-US" sz="3200" b="1" dirty="0">
                <a:solidFill>
                  <a:schemeClr val="accent3"/>
                </a:solidFill>
                <a:latin typeface="Arial" panose="020B0604020202020204" pitchFamily="34" charset="0"/>
                <a:cs typeface="Arial" panose="020B0604020202020204" pitchFamily="34" charset="0"/>
              </a:rPr>
              <a:t>2</a:t>
            </a:r>
            <a:r>
              <a:rPr lang="vi-VN" sz="3200" b="1" dirty="0">
                <a:solidFill>
                  <a:schemeClr val="accent3"/>
                </a:solidFill>
                <a:latin typeface="Arial" panose="020B0604020202020204" pitchFamily="34" charset="0"/>
                <a:cs typeface="Arial" panose="020B0604020202020204" pitchFamily="34" charset="0"/>
              </a:rPr>
              <a:t>.</a:t>
            </a:r>
            <a:r>
              <a:rPr lang="en-US" sz="3200" b="1" dirty="0">
                <a:solidFill>
                  <a:schemeClr val="accent3"/>
                </a:solidFill>
                <a:latin typeface="Arial" panose="020B0604020202020204" pitchFamily="34" charset="0"/>
                <a:cs typeface="Arial" panose="020B0604020202020204" pitchFamily="34" charset="0"/>
              </a:rPr>
              <a:t> CHUẨN BỊ VÀ THÀNH LẬP </a:t>
            </a:r>
            <a:r>
              <a:rPr lang="vi-VN" sz="3200" b="1" dirty="0">
                <a:solidFill>
                  <a:schemeClr val="accent3"/>
                </a:solidFill>
                <a:latin typeface="Arial" panose="020B0604020202020204" pitchFamily="34" charset="0"/>
                <a:cs typeface="Arial" panose="020B0604020202020204" pitchFamily="34" charset="0"/>
              </a:rPr>
              <a:t>ĐẢNG CỘNG SẢN VIỆT NAM</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(1921 – 1930)</a:t>
            </a:r>
            <a:endParaRPr lang="vi-VN" sz="32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141388"/>
      </p:ext>
    </p:extLst>
  </p:cSld>
  <p:clrMapOvr>
    <a:masterClrMapping/>
  </p:clrMapOvr>
  <p:transition spd="med">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4E261316-239A-E7C1-3118-06076E859C3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63599ED-1783-69D7-EBDA-133F23A7B651}"/>
              </a:ext>
            </a:extLst>
          </p:cNvPr>
          <p:cNvPicPr>
            <a:picLocks noChangeAspect="1" noChangeArrowheads="1"/>
          </p:cNvPicPr>
          <p:nvPr/>
        </p:nvPicPr>
        <p:blipFill rotWithShape="1">
          <a:blip r:embed="rId3"/>
          <a:srcRect t="11368" b="4494"/>
          <a:stretch/>
        </p:blipFill>
        <p:spPr bwMode="auto">
          <a:xfrm>
            <a:off x="-36286" y="1"/>
            <a:ext cx="9180286" cy="51442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hlinkClick r:id="rId4" action="ppaction://hlinksldjump"/>
            <a:extLst>
              <a:ext uri="{FF2B5EF4-FFF2-40B4-BE49-F238E27FC236}">
                <a16:creationId xmlns:a16="http://schemas.microsoft.com/office/drawing/2014/main" id="{30E9CEE2-78B5-8980-A226-F06195DDF8EB}"/>
              </a:ext>
            </a:extLst>
          </p:cNvPr>
          <p:cNvSpPr/>
          <p:nvPr/>
        </p:nvSpPr>
        <p:spPr>
          <a:xfrm>
            <a:off x="3911600" y="-1"/>
            <a:ext cx="5283200" cy="2678985"/>
          </a:xfrm>
          <a:prstGeom prst="rect">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MẢNH GHÉP SỐ 2</a:t>
            </a:r>
          </a:p>
        </p:txBody>
      </p:sp>
      <p:sp>
        <p:nvSpPr>
          <p:cNvPr id="6" name="Rectangle 5">
            <a:hlinkClick r:id="rId5" action="ppaction://hlinksldjump"/>
            <a:extLst>
              <a:ext uri="{FF2B5EF4-FFF2-40B4-BE49-F238E27FC236}">
                <a16:creationId xmlns:a16="http://schemas.microsoft.com/office/drawing/2014/main" id="{7B73D273-D261-0F41-89B0-00DBBAB892DC}"/>
              </a:ext>
            </a:extLst>
          </p:cNvPr>
          <p:cNvSpPr/>
          <p:nvPr/>
        </p:nvSpPr>
        <p:spPr>
          <a:xfrm>
            <a:off x="-36286" y="2666606"/>
            <a:ext cx="3947886" cy="2483439"/>
          </a:xfrm>
          <a:prstGeom prst="rect">
            <a:avLst/>
          </a:prstGeom>
          <a:solidFill>
            <a:srgbClr val="BDD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MẢNH GHÉP SỐ 3</a:t>
            </a:r>
          </a:p>
        </p:txBody>
      </p:sp>
      <p:sp>
        <p:nvSpPr>
          <p:cNvPr id="7" name="Rectangle 6">
            <a:hlinkClick r:id="rId6" action="ppaction://hlinksldjump"/>
            <a:extLst>
              <a:ext uri="{FF2B5EF4-FFF2-40B4-BE49-F238E27FC236}">
                <a16:creationId xmlns:a16="http://schemas.microsoft.com/office/drawing/2014/main" id="{76A1D355-CD30-AADE-7911-A55427ED8A48}"/>
              </a:ext>
            </a:extLst>
          </p:cNvPr>
          <p:cNvSpPr/>
          <p:nvPr/>
        </p:nvSpPr>
        <p:spPr>
          <a:xfrm>
            <a:off x="3911600" y="2673151"/>
            <a:ext cx="2641600" cy="2471061"/>
          </a:xfrm>
          <a:prstGeom prst="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MẢNH GHÉP SỐ 4</a:t>
            </a:r>
          </a:p>
        </p:txBody>
      </p:sp>
      <p:sp>
        <p:nvSpPr>
          <p:cNvPr id="8" name="Rectangle 7">
            <a:hlinkClick r:id="rId7" action="ppaction://hlinksldjump"/>
            <a:extLst>
              <a:ext uri="{FF2B5EF4-FFF2-40B4-BE49-F238E27FC236}">
                <a16:creationId xmlns:a16="http://schemas.microsoft.com/office/drawing/2014/main" id="{DB00B4FD-0856-5370-7ACC-3EEDC3C69CD5}"/>
              </a:ext>
            </a:extLst>
          </p:cNvPr>
          <p:cNvSpPr/>
          <p:nvPr/>
        </p:nvSpPr>
        <p:spPr>
          <a:xfrm>
            <a:off x="6538686" y="2666606"/>
            <a:ext cx="2641600" cy="2471061"/>
          </a:xfrm>
          <a:prstGeom prst="rect">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2060"/>
                </a:solidFill>
                <a:effectLst/>
                <a:uLnTx/>
                <a:uFillTx/>
                <a:latin typeface="Arial"/>
                <a:ea typeface="+mn-ea"/>
                <a:cs typeface="+mn-cs"/>
                <a:sym typeface="Arial"/>
              </a:rPr>
              <a:t>MẢNH GHÉP SỐ 5</a:t>
            </a:r>
          </a:p>
        </p:txBody>
      </p:sp>
      <p:sp>
        <p:nvSpPr>
          <p:cNvPr id="2" name="Rectangle: Rounded Corners 1">
            <a:extLst>
              <a:ext uri="{FF2B5EF4-FFF2-40B4-BE49-F238E27FC236}">
                <a16:creationId xmlns:a16="http://schemas.microsoft.com/office/drawing/2014/main" id="{D13EE42B-C97C-E5A8-0AC7-E65E0AFF8148}"/>
              </a:ext>
            </a:extLst>
          </p:cNvPr>
          <p:cNvSpPr/>
          <p:nvPr/>
        </p:nvSpPr>
        <p:spPr>
          <a:xfrm>
            <a:off x="310243" y="3518806"/>
            <a:ext cx="8523514" cy="1412289"/>
          </a:xfrm>
          <a:prstGeom prst="roundRect">
            <a:avLst>
              <a:gd name="adj" fmla="val 931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Một căn phòng trong tầng 2 là nơi Bác Hồ khởi thảo Bản Tuyên ngôn Độc lập, khai sinh nước Việt Nam Dân chủ Cộng hòa, nhà nước Dân chủ nhân dân đầu tiên ở Đông Nam Á</a:t>
            </a:r>
            <a:endParaRPr lang="en-US" sz="2000" dirty="0">
              <a:solidFill>
                <a:srgbClr val="000000"/>
              </a:solidFill>
            </a:endParaRPr>
          </a:p>
        </p:txBody>
      </p:sp>
      <p:sp>
        <p:nvSpPr>
          <p:cNvPr id="3" name="Arrow: Right 2">
            <a:hlinkClick r:id="rId8" action="ppaction://hlinksldjump"/>
            <a:extLst>
              <a:ext uri="{FF2B5EF4-FFF2-40B4-BE49-F238E27FC236}">
                <a16:creationId xmlns:a16="http://schemas.microsoft.com/office/drawing/2014/main" id="{6EF07863-79C7-0F0F-8BCE-FCD126F9B8BE}"/>
              </a:ext>
            </a:extLst>
          </p:cNvPr>
          <p:cNvSpPr/>
          <p:nvPr/>
        </p:nvSpPr>
        <p:spPr>
          <a:xfrm>
            <a:off x="8650187" y="4422821"/>
            <a:ext cx="382249" cy="427221"/>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9" action="ppaction://hlinksldjump"/>
            <a:extLst>
              <a:ext uri="{FF2B5EF4-FFF2-40B4-BE49-F238E27FC236}">
                <a16:creationId xmlns:a16="http://schemas.microsoft.com/office/drawing/2014/main" id="{92E83655-C349-3521-3976-B2910F739594}"/>
              </a:ext>
            </a:extLst>
          </p:cNvPr>
          <p:cNvSpPr/>
          <p:nvPr/>
        </p:nvSpPr>
        <p:spPr>
          <a:xfrm>
            <a:off x="-36285" y="-12379"/>
            <a:ext cx="3947885" cy="2685529"/>
          </a:xfrm>
          <a:prstGeom prst="rect">
            <a:avLst/>
          </a:prstGeom>
          <a:solidFill>
            <a:srgbClr val="F4B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2060"/>
                </a:solidFill>
                <a:effectLst/>
                <a:uLnTx/>
                <a:uFillTx/>
                <a:latin typeface="Arial"/>
                <a:ea typeface="+mn-ea"/>
                <a:cs typeface="+mn-cs"/>
                <a:sym typeface="Arial"/>
              </a:rPr>
              <a:t>MẢNH GHÉP SỐ 1</a:t>
            </a:r>
          </a:p>
        </p:txBody>
      </p:sp>
    </p:spTree>
    <p:extLst>
      <p:ext uri="{BB962C8B-B14F-4D97-AF65-F5344CB8AC3E}">
        <p14:creationId xmlns:p14="http://schemas.microsoft.com/office/powerpoint/2010/main" val="11762186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1" nodeType="clickEffect">
                                  <p:stCondLst>
                                    <p:cond delay="0"/>
                                  </p:stCondLst>
                                  <p:childTnLst>
                                    <p:animEffect transition="out" filter="randombar(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grpId="1" nodeType="clickEffect">
                                  <p:stCondLst>
                                    <p:cond delay="0"/>
                                  </p:stCondLst>
                                  <p:childTnLst>
                                    <p:animEffect transition="out" filter="randombar(horizontal)">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4" presetClass="exit" presetSubtype="10" fill="hold" grpId="1" nodeType="clickEffect">
                                  <p:stCondLst>
                                    <p:cond delay="0"/>
                                  </p:stCondLst>
                                  <p:childTnLst>
                                    <p:animEffect transition="out" filter="randombar(horizont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2" grpId="0"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8792-2422-830C-E98C-2D3738EB0F43}"/>
            </a:ext>
          </a:extLst>
        </p:cNvPr>
        <p:cNvGrpSpPr/>
        <p:nvPr/>
      </p:nvGrpSpPr>
      <p:grpSpPr>
        <a:xfrm>
          <a:off x="0" y="0"/>
          <a:ext cx="0" cy="0"/>
          <a:chOff x="0" y="0"/>
          <a:chExt cx="0" cy="0"/>
        </a:xfrm>
      </p:grpSpPr>
      <p:pic>
        <p:nvPicPr>
          <p:cNvPr id="12290" name="Picture 2" descr="Nguyễn Ái Quốc và quá trình thành lập Đảng Cộng sản Việt Nam">
            <a:extLst>
              <a:ext uri="{FF2B5EF4-FFF2-40B4-BE49-F238E27FC236}">
                <a16:creationId xmlns:a16="http://schemas.microsoft.com/office/drawing/2014/main" id="{347CB3CE-AE8F-4C98-EC73-F105E647F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406423" cy="567327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7CC3EA3-EE92-8506-24EB-85B8EDF04CD4}"/>
              </a:ext>
            </a:extLst>
          </p:cNvPr>
          <p:cNvGrpSpPr/>
          <p:nvPr/>
        </p:nvGrpSpPr>
        <p:grpSpPr>
          <a:xfrm>
            <a:off x="4703211" y="583438"/>
            <a:ext cx="4172857" cy="3654624"/>
            <a:chOff x="4703211" y="583438"/>
            <a:chExt cx="4172857" cy="3654624"/>
          </a:xfrm>
        </p:grpSpPr>
        <p:sp>
          <p:nvSpPr>
            <p:cNvPr id="6" name="Rectangle 5">
              <a:extLst>
                <a:ext uri="{FF2B5EF4-FFF2-40B4-BE49-F238E27FC236}">
                  <a16:creationId xmlns:a16="http://schemas.microsoft.com/office/drawing/2014/main" id="{AD362007-A4C9-099A-1FFE-DF0CCC8B1FF7}"/>
                </a:ext>
              </a:extLst>
            </p:cNvPr>
            <p:cNvSpPr/>
            <p:nvPr/>
          </p:nvSpPr>
          <p:spPr>
            <a:xfrm>
              <a:off x="4703211" y="583438"/>
              <a:ext cx="4172857" cy="3654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BCA4B6-50BF-975F-EB4E-CF0C7E9781F0}"/>
                </a:ext>
              </a:extLst>
            </p:cNvPr>
            <p:cNvSpPr txBox="1"/>
            <p:nvPr/>
          </p:nvSpPr>
          <p:spPr>
            <a:xfrm>
              <a:off x="5044296" y="1008090"/>
              <a:ext cx="3490686" cy="2805320"/>
            </a:xfrm>
            <a:prstGeom prst="rect">
              <a:avLst/>
            </a:prstGeom>
            <a:noFill/>
          </p:spPr>
          <p:txBody>
            <a:bodyPr wrap="square">
              <a:spAutoFit/>
            </a:bodyPr>
            <a:lstStyle/>
            <a:p>
              <a:pPr algn="just">
                <a:lnSpc>
                  <a:spcPct val="150000"/>
                </a:lnSpc>
              </a:pPr>
              <a:r>
                <a:rPr lang="vi-VN" sz="2000" i="1">
                  <a:solidFill>
                    <a:schemeClr val="accent1">
                      <a:lumMod val="50000"/>
                    </a:schemeClr>
                  </a:solidFill>
                </a:rPr>
                <a:t>Sau khi tìm được con đường cứu nước, Nguyễn Ái Quốc tích cực chuẩn bị về chính trị, tư tưởng và tổ chức cho sự ra đời của Đảng Cộng sản Việt Nam.</a:t>
              </a:r>
              <a:endParaRPr lang="en-US" sz="2000" i="1">
                <a:solidFill>
                  <a:schemeClr val="accent1">
                    <a:lumMod val="50000"/>
                  </a:schemeClr>
                </a:solidFill>
              </a:endParaRPr>
            </a:p>
          </p:txBody>
        </p:sp>
      </p:grpSp>
    </p:spTree>
    <p:extLst>
      <p:ext uri="{BB962C8B-B14F-4D97-AF65-F5344CB8AC3E}">
        <p14:creationId xmlns:p14="http://schemas.microsoft.com/office/powerpoint/2010/main" val="1632391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9801-830A-1636-935C-980E2FB1175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0722A61-A09D-62B3-E1A0-4133BE62ABAE}"/>
              </a:ext>
            </a:extLst>
          </p:cNvPr>
          <p:cNvGrpSpPr/>
          <p:nvPr/>
        </p:nvGrpSpPr>
        <p:grpSpPr>
          <a:xfrm>
            <a:off x="5183238" y="1538778"/>
            <a:ext cx="3960762" cy="3604722"/>
            <a:chOff x="5131988" y="1415408"/>
            <a:chExt cx="3960762" cy="3604722"/>
          </a:xfrm>
        </p:grpSpPr>
        <p:pic>
          <p:nvPicPr>
            <p:cNvPr id="7" name="Picture 21">
              <a:extLst>
                <a:ext uri="{FF2B5EF4-FFF2-40B4-BE49-F238E27FC236}">
                  <a16:creationId xmlns:a16="http://schemas.microsoft.com/office/drawing/2014/main" id="{4B55964F-119E-4C83-4553-501A6D56A2BE}"/>
                </a:ext>
              </a:extLst>
            </p:cNvPr>
            <p:cNvPicPr>
              <a:picLocks noChangeAspect="1"/>
            </p:cNvPicPr>
            <p:nvPr/>
          </p:nvPicPr>
          <p:blipFill>
            <a:blip r:embed="rId2"/>
            <a:srcRect/>
            <a:stretch>
              <a:fillRect/>
            </a:stretch>
          </p:blipFill>
          <p:spPr>
            <a:xfrm>
              <a:off x="5131988" y="2430782"/>
              <a:ext cx="3960762" cy="2589348"/>
            </a:xfrm>
            <a:prstGeom prst="rect">
              <a:avLst/>
            </a:prstGeom>
          </p:spPr>
        </p:pic>
        <p:sp>
          <p:nvSpPr>
            <p:cNvPr id="9" name="Rectangle: Single Corner Rounded 8">
              <a:extLst>
                <a:ext uri="{FF2B5EF4-FFF2-40B4-BE49-F238E27FC236}">
                  <a16:creationId xmlns:a16="http://schemas.microsoft.com/office/drawing/2014/main" id="{0E56BDAD-461A-C3EB-261E-409661D9642D}"/>
                </a:ext>
              </a:extLst>
            </p:cNvPr>
            <p:cNvSpPr/>
            <p:nvPr/>
          </p:nvSpPr>
          <p:spPr>
            <a:xfrm>
              <a:off x="5417858" y="1415408"/>
              <a:ext cx="3508745" cy="659218"/>
            </a:xfrm>
            <a:prstGeom prst="round1Rect">
              <a:avLst/>
            </a:prstGeom>
            <a:solidFill>
              <a:srgbClr val="91BCE3"/>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THẢO LUẬN THEO NHÓM</a:t>
              </a:r>
            </a:p>
          </p:txBody>
        </p:sp>
      </p:grpSp>
      <p:sp>
        <p:nvSpPr>
          <p:cNvPr id="4" name="TextBox 3">
            <a:extLst>
              <a:ext uri="{FF2B5EF4-FFF2-40B4-BE49-F238E27FC236}">
                <a16:creationId xmlns:a16="http://schemas.microsoft.com/office/drawing/2014/main" id="{7158F5F7-24F5-7765-7897-A6724A671959}"/>
              </a:ext>
            </a:extLst>
          </p:cNvPr>
          <p:cNvSpPr txBox="1"/>
          <p:nvPr/>
        </p:nvSpPr>
        <p:spPr>
          <a:xfrm>
            <a:off x="254001" y="246741"/>
            <a:ext cx="8642696" cy="537391"/>
          </a:xfrm>
          <a:prstGeom prst="rect">
            <a:avLst/>
          </a:prstGeom>
          <a:noFill/>
        </p:spPr>
        <p:txBody>
          <a:bodyPr wrap="square" rtlCol="0">
            <a:spAutoFit/>
          </a:bodyPr>
          <a:lstStyle/>
          <a:p>
            <a:pPr algn="ctr">
              <a:lnSpc>
                <a:spcPct val="150000"/>
              </a:lnSpc>
            </a:pPr>
            <a:r>
              <a:rPr lang="en-US" sz="2200" b="1" dirty="0">
                <a:solidFill>
                  <a:schemeClr val="accent5">
                    <a:lumMod val="90000"/>
                    <a:lumOff val="10000"/>
                  </a:schemeClr>
                </a:solidFill>
              </a:rPr>
              <a:t>a. </a:t>
            </a:r>
            <a:r>
              <a:rPr lang="en-US" sz="2200" b="1" dirty="0" err="1">
                <a:solidFill>
                  <a:schemeClr val="accent5">
                    <a:lumMod val="90000"/>
                    <a:lumOff val="10000"/>
                  </a:schemeClr>
                </a:solidFill>
              </a:rPr>
              <a:t>Chuẩn</a:t>
            </a:r>
            <a:r>
              <a:rPr lang="en-US" sz="2200" b="1" dirty="0">
                <a:solidFill>
                  <a:schemeClr val="accent5">
                    <a:lumMod val="90000"/>
                    <a:lumOff val="10000"/>
                  </a:schemeClr>
                </a:solidFill>
              </a:rPr>
              <a:t> </a:t>
            </a:r>
            <a:r>
              <a:rPr lang="en-US" sz="2200" b="1" dirty="0" err="1">
                <a:solidFill>
                  <a:schemeClr val="accent5">
                    <a:lumMod val="90000"/>
                    <a:lumOff val="10000"/>
                  </a:schemeClr>
                </a:solidFill>
              </a:rPr>
              <a:t>bị</a:t>
            </a:r>
            <a:r>
              <a:rPr lang="en-US" sz="2200" b="1" dirty="0">
                <a:solidFill>
                  <a:schemeClr val="accent5">
                    <a:lumMod val="90000"/>
                    <a:lumOff val="10000"/>
                  </a:schemeClr>
                </a:solidFill>
              </a:rPr>
              <a:t> </a:t>
            </a:r>
            <a:r>
              <a:rPr lang="en-US" sz="2200" b="1" dirty="0" err="1">
                <a:solidFill>
                  <a:schemeClr val="accent5">
                    <a:lumMod val="90000"/>
                    <a:lumOff val="10000"/>
                  </a:schemeClr>
                </a:solidFill>
              </a:rPr>
              <a:t>các</a:t>
            </a:r>
            <a:r>
              <a:rPr lang="en-US" sz="2200" b="1" dirty="0">
                <a:solidFill>
                  <a:schemeClr val="accent5">
                    <a:lumMod val="90000"/>
                    <a:lumOff val="10000"/>
                  </a:schemeClr>
                </a:solidFill>
              </a:rPr>
              <a:t> </a:t>
            </a:r>
            <a:r>
              <a:rPr lang="en-US" sz="2200" b="1" dirty="0" err="1">
                <a:solidFill>
                  <a:schemeClr val="accent5">
                    <a:lumMod val="90000"/>
                    <a:lumOff val="10000"/>
                  </a:schemeClr>
                </a:solidFill>
              </a:rPr>
              <a:t>điều</a:t>
            </a:r>
            <a:r>
              <a:rPr lang="en-US" sz="2200" b="1" dirty="0">
                <a:solidFill>
                  <a:schemeClr val="accent5">
                    <a:lumMod val="90000"/>
                    <a:lumOff val="10000"/>
                  </a:schemeClr>
                </a:solidFill>
              </a:rPr>
              <a:t> </a:t>
            </a:r>
            <a:r>
              <a:rPr lang="en-US" sz="2200" b="1" dirty="0" err="1">
                <a:solidFill>
                  <a:schemeClr val="accent5">
                    <a:lumMod val="90000"/>
                    <a:lumOff val="10000"/>
                  </a:schemeClr>
                </a:solidFill>
              </a:rPr>
              <a:t>kiện</a:t>
            </a:r>
            <a:r>
              <a:rPr lang="en-US" sz="2200" b="1" dirty="0">
                <a:solidFill>
                  <a:schemeClr val="accent5">
                    <a:lumMod val="90000"/>
                    <a:lumOff val="10000"/>
                  </a:schemeClr>
                </a:solidFill>
              </a:rPr>
              <a:t> </a:t>
            </a:r>
            <a:r>
              <a:rPr lang="en-US" sz="2200" b="1" dirty="0" err="1">
                <a:solidFill>
                  <a:schemeClr val="accent5">
                    <a:lumMod val="90000"/>
                    <a:lumOff val="10000"/>
                  </a:schemeClr>
                </a:solidFill>
              </a:rPr>
              <a:t>cho</a:t>
            </a:r>
            <a:r>
              <a:rPr lang="en-US" sz="2200" b="1" dirty="0">
                <a:solidFill>
                  <a:schemeClr val="accent5">
                    <a:lumMod val="90000"/>
                    <a:lumOff val="10000"/>
                  </a:schemeClr>
                </a:solidFill>
              </a:rPr>
              <a:t> </a:t>
            </a:r>
            <a:r>
              <a:rPr lang="en-US" sz="2200" b="1" dirty="0" err="1">
                <a:solidFill>
                  <a:schemeClr val="accent5">
                    <a:lumMod val="90000"/>
                    <a:lumOff val="10000"/>
                  </a:schemeClr>
                </a:solidFill>
              </a:rPr>
              <a:t>sự</a:t>
            </a:r>
            <a:r>
              <a:rPr lang="en-US" sz="2200" b="1" dirty="0">
                <a:solidFill>
                  <a:schemeClr val="accent5">
                    <a:lumMod val="90000"/>
                    <a:lumOff val="10000"/>
                  </a:schemeClr>
                </a:solidFill>
              </a:rPr>
              <a:t> </a:t>
            </a:r>
            <a:r>
              <a:rPr lang="en-US" sz="2200" b="1" dirty="0" err="1">
                <a:solidFill>
                  <a:schemeClr val="accent5">
                    <a:lumMod val="90000"/>
                    <a:lumOff val="10000"/>
                  </a:schemeClr>
                </a:solidFill>
              </a:rPr>
              <a:t>ra</a:t>
            </a:r>
            <a:r>
              <a:rPr lang="en-US" sz="2200" b="1" dirty="0">
                <a:solidFill>
                  <a:schemeClr val="accent5">
                    <a:lumMod val="90000"/>
                    <a:lumOff val="10000"/>
                  </a:schemeClr>
                </a:solidFill>
              </a:rPr>
              <a:t> </a:t>
            </a:r>
            <a:r>
              <a:rPr lang="en-US" sz="2200" b="1" dirty="0" err="1">
                <a:solidFill>
                  <a:schemeClr val="accent5">
                    <a:lumMod val="90000"/>
                    <a:lumOff val="10000"/>
                  </a:schemeClr>
                </a:solidFill>
              </a:rPr>
              <a:t>đời</a:t>
            </a:r>
            <a:r>
              <a:rPr lang="en-US" sz="2200" b="1" dirty="0">
                <a:solidFill>
                  <a:schemeClr val="accent5">
                    <a:lumMod val="90000"/>
                    <a:lumOff val="10000"/>
                  </a:schemeClr>
                </a:solidFill>
              </a:rPr>
              <a:t> </a:t>
            </a:r>
            <a:r>
              <a:rPr lang="en-US" sz="2200" b="1" dirty="0" err="1">
                <a:solidFill>
                  <a:schemeClr val="accent5">
                    <a:lumMod val="90000"/>
                    <a:lumOff val="10000"/>
                  </a:schemeClr>
                </a:solidFill>
              </a:rPr>
              <a:t>của</a:t>
            </a:r>
            <a:r>
              <a:rPr lang="en-US" sz="2200" b="1" dirty="0">
                <a:solidFill>
                  <a:schemeClr val="accent5">
                    <a:lumMod val="90000"/>
                    <a:lumOff val="10000"/>
                  </a:schemeClr>
                </a:solidFill>
              </a:rPr>
              <a:t> Đảng (1922 - 1929)</a:t>
            </a:r>
          </a:p>
        </p:txBody>
      </p:sp>
      <p:sp>
        <p:nvSpPr>
          <p:cNvPr id="5" name="Rectangle: Rounded Corners 4">
            <a:extLst>
              <a:ext uri="{FF2B5EF4-FFF2-40B4-BE49-F238E27FC236}">
                <a16:creationId xmlns:a16="http://schemas.microsoft.com/office/drawing/2014/main" id="{9967C8CC-8D26-16FC-8D5A-EBCDEFBA068A}"/>
              </a:ext>
            </a:extLst>
          </p:cNvPr>
          <p:cNvSpPr/>
          <p:nvPr/>
        </p:nvSpPr>
        <p:spPr>
          <a:xfrm>
            <a:off x="226009" y="1182621"/>
            <a:ext cx="5076952" cy="3796434"/>
          </a:xfrm>
          <a:prstGeom prst="roundRect">
            <a:avLst>
              <a:gd name="adj" fmla="val 5709"/>
            </a:avLst>
          </a:prstGeom>
          <a:solidFill>
            <a:schemeClr val="bg1"/>
          </a:solidFill>
          <a:ln w="28575">
            <a:solidFill>
              <a:schemeClr val="accent5">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Clr>
                <a:srgbClr val="FF0000"/>
              </a:buClr>
              <a:buFont typeface="Arial" panose="020B0604020202020204" pitchFamily="34" charset="0"/>
              <a:buChar char="•"/>
            </a:pPr>
            <a:r>
              <a:rPr lang="vi-VN" sz="2000" b="1" dirty="0">
                <a:solidFill>
                  <a:srgbClr val="FF0000"/>
                </a:solidFill>
              </a:rPr>
              <a:t>Nhóm chẵn: </a:t>
            </a:r>
            <a:r>
              <a:rPr lang="vi-VN" sz="2000" dirty="0">
                <a:solidFill>
                  <a:srgbClr val="000000"/>
                </a:solidFill>
              </a:rPr>
              <a:t>Tìm hiểu quá trình Nguyễn Ái Quốc chuẩn bị về tư tưởng, chính trị và tổ chức cho sự ra đời của Đảng Cộng sản Việt Nam.</a:t>
            </a:r>
          </a:p>
          <a:p>
            <a:pPr marL="342900" indent="-342900" algn="just">
              <a:lnSpc>
                <a:spcPct val="150000"/>
              </a:lnSpc>
              <a:buClr>
                <a:srgbClr val="FF0000"/>
              </a:buClr>
              <a:buFont typeface="Arial" panose="020B0604020202020204" pitchFamily="34" charset="0"/>
              <a:buChar char="•"/>
            </a:pPr>
            <a:r>
              <a:rPr lang="vi-VN" sz="2000" b="1" dirty="0">
                <a:solidFill>
                  <a:srgbClr val="FF0000"/>
                </a:solidFill>
              </a:rPr>
              <a:t>Nhóm lẻ: </a:t>
            </a:r>
            <a:r>
              <a:rPr lang="vi-VN" sz="2000" dirty="0">
                <a:solidFill>
                  <a:srgbClr val="000000"/>
                </a:solidFill>
              </a:rPr>
              <a:t>Tìm hiểu vai trò của Nguyễn Ái Quốc đối với việc thành lập Đảng Cộng sản Việt Nam và ý nghĩa của sự kiện Đảng Cộng sản Việt Nam ra đời.</a:t>
            </a:r>
          </a:p>
        </p:txBody>
      </p:sp>
    </p:spTree>
    <p:extLst>
      <p:ext uri="{BB962C8B-B14F-4D97-AF65-F5344CB8AC3E}">
        <p14:creationId xmlns:p14="http://schemas.microsoft.com/office/powerpoint/2010/main" val="21435844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9BF37BB-CDA3-F71E-CF68-C3FACD570C25}"/>
              </a:ext>
            </a:extLst>
          </p:cNvPr>
          <p:cNvSpPr/>
          <p:nvPr/>
        </p:nvSpPr>
        <p:spPr>
          <a:xfrm>
            <a:off x="3552444" y="201168"/>
            <a:ext cx="2039112" cy="640080"/>
          </a:xfrm>
          <a:prstGeom prst="roundRect">
            <a:avLst>
              <a:gd name="adj" fmla="val 50000"/>
            </a:avLst>
          </a:prstGeom>
          <a:solidFill>
            <a:schemeClr val="accent2">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t>Nhóm</a:t>
            </a:r>
            <a:r>
              <a:rPr lang="en-US" sz="2200" b="1" dirty="0"/>
              <a:t> </a:t>
            </a:r>
            <a:r>
              <a:rPr lang="en-US" sz="2200" b="1" dirty="0" err="1"/>
              <a:t>chẵn</a:t>
            </a:r>
            <a:endParaRPr lang="en-US" sz="2200" b="1" dirty="0"/>
          </a:p>
        </p:txBody>
      </p:sp>
      <p:grpSp>
        <p:nvGrpSpPr>
          <p:cNvPr id="3" name="Group 2">
            <a:extLst>
              <a:ext uri="{FF2B5EF4-FFF2-40B4-BE49-F238E27FC236}">
                <a16:creationId xmlns:a16="http://schemas.microsoft.com/office/drawing/2014/main" id="{01735233-0BD3-1886-F3ED-0F6ABB62959B}"/>
              </a:ext>
            </a:extLst>
          </p:cNvPr>
          <p:cNvGrpSpPr/>
          <p:nvPr/>
        </p:nvGrpSpPr>
        <p:grpSpPr>
          <a:xfrm>
            <a:off x="221632" y="841248"/>
            <a:ext cx="5177899" cy="3906432"/>
            <a:chOff x="515256" y="546697"/>
            <a:chExt cx="5177899" cy="3906432"/>
          </a:xfrm>
        </p:grpSpPr>
        <p:sp>
          <p:nvSpPr>
            <p:cNvPr id="4" name="Rectangle: Rounded Corners 3">
              <a:extLst>
                <a:ext uri="{FF2B5EF4-FFF2-40B4-BE49-F238E27FC236}">
                  <a16:creationId xmlns:a16="http://schemas.microsoft.com/office/drawing/2014/main" id="{7A859270-99E0-43CA-5B12-399609107EE3}"/>
                </a:ext>
              </a:extLst>
            </p:cNvPr>
            <p:cNvSpPr/>
            <p:nvPr/>
          </p:nvSpPr>
          <p:spPr>
            <a:xfrm>
              <a:off x="515256" y="991521"/>
              <a:ext cx="5177899" cy="3461608"/>
            </a:xfrm>
            <a:prstGeom prst="roundRect">
              <a:avLst>
                <a:gd name="adj" fmla="val 7493"/>
              </a:avLst>
            </a:prstGeom>
            <a:solidFill>
              <a:schemeClr val="bg1"/>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C5D014-4056-ED35-671E-0459F5D69501}"/>
                </a:ext>
              </a:extLst>
            </p:cNvPr>
            <p:cNvSpPr txBox="1"/>
            <p:nvPr/>
          </p:nvSpPr>
          <p:spPr>
            <a:xfrm>
              <a:off x="620766" y="1417605"/>
              <a:ext cx="5016718" cy="2940933"/>
            </a:xfrm>
            <a:prstGeom prst="rect">
              <a:avLst/>
            </a:prstGeom>
            <a:noFill/>
          </p:spPr>
          <p:txBody>
            <a:bodyPr wrap="square">
              <a:spAutoFit/>
            </a:bodyPr>
            <a:lstStyle/>
            <a:p>
              <a:pPr algn="just">
                <a:lnSpc>
                  <a:spcPct val="150000"/>
                </a:lnSpc>
              </a:pPr>
              <a:r>
                <a:rPr lang="vi-VN" sz="2100" dirty="0"/>
                <a:t>Khai thác Bảng 1, Hình 5, mục Em có biết và thông tin trong mục 2.a SGK tr.91 - 92 và trả lời câu hỏi: </a:t>
              </a:r>
              <a:r>
                <a:rPr lang="vi-VN" sz="2100" b="1" i="1" dirty="0">
                  <a:solidFill>
                    <a:srgbClr val="C00000"/>
                  </a:solidFill>
                </a:rPr>
                <a:t>Trình bày quá trình Nguyễn Ái Quốc chuẩn bị về tư tưởng, chính trị và tổ chức cho sự ra đời của Đảng Cộng sản Việt Nam.</a:t>
              </a:r>
              <a:endParaRPr lang="en-US" sz="2100" b="1" i="1" dirty="0">
                <a:solidFill>
                  <a:srgbClr val="C00000"/>
                </a:solidFill>
              </a:endParaRPr>
            </a:p>
          </p:txBody>
        </p:sp>
        <p:sp>
          <p:nvSpPr>
            <p:cNvPr id="6" name="Freeform 7">
              <a:extLst>
                <a:ext uri="{FF2B5EF4-FFF2-40B4-BE49-F238E27FC236}">
                  <a16:creationId xmlns:a16="http://schemas.microsoft.com/office/drawing/2014/main" id="{38F05653-1F41-A1D0-557F-12AAC8017BDC}"/>
                </a:ext>
              </a:extLst>
            </p:cNvPr>
            <p:cNvSpPr/>
            <p:nvPr/>
          </p:nvSpPr>
          <p:spPr>
            <a:xfrm>
              <a:off x="2496936" y="546697"/>
              <a:ext cx="1214537" cy="88964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283AAC2C-0A2B-34E2-74ED-F743CD7A433F}"/>
              </a:ext>
            </a:extLst>
          </p:cNvPr>
          <p:cNvGrpSpPr/>
          <p:nvPr/>
        </p:nvGrpSpPr>
        <p:grpSpPr>
          <a:xfrm>
            <a:off x="5558915" y="341278"/>
            <a:ext cx="3433572" cy="4601054"/>
            <a:chOff x="5608754" y="201168"/>
            <a:chExt cx="3433572" cy="4601054"/>
          </a:xfrm>
        </p:grpSpPr>
        <p:pic>
          <p:nvPicPr>
            <p:cNvPr id="3074" name="Picture 2">
              <a:extLst>
                <a:ext uri="{FF2B5EF4-FFF2-40B4-BE49-F238E27FC236}">
                  <a16:creationId xmlns:a16="http://schemas.microsoft.com/office/drawing/2014/main" id="{F7DF07CF-59EF-DC32-ACD2-A5EEC972C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231" y="201168"/>
              <a:ext cx="2528618" cy="35791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31912D-4773-C557-ECA6-5229144E0137}"/>
                </a:ext>
              </a:extLst>
            </p:cNvPr>
            <p:cNvSpPr txBox="1"/>
            <p:nvPr/>
          </p:nvSpPr>
          <p:spPr>
            <a:xfrm>
              <a:off x="5608754" y="3780339"/>
              <a:ext cx="3433572" cy="1021883"/>
            </a:xfrm>
            <a:prstGeom prst="rect">
              <a:avLst/>
            </a:prstGeom>
            <a:noFill/>
          </p:spPr>
          <p:txBody>
            <a:bodyPr wrap="square">
              <a:spAutoFit/>
            </a:bodyPr>
            <a:lstStyle/>
            <a:p>
              <a:pPr algn="ctr">
                <a:lnSpc>
                  <a:spcPct val="150000"/>
                </a:lnSpc>
                <a:spcBef>
                  <a:spcPts val="100"/>
                </a:spcBef>
                <a:spcAft>
                  <a:spcPts val="100"/>
                </a:spcAft>
              </a:pPr>
              <a:r>
                <a:rPr lang="en-US" sz="1400" b="1" i="1" dirty="0" err="1">
                  <a:solidFill>
                    <a:srgbClr val="000000"/>
                  </a:solidFill>
                  <a:effectLst/>
                  <a:latin typeface="+mn-lt"/>
                  <a:ea typeface="Times New Roman" panose="02020603050405020304" pitchFamily="18" charset="0"/>
                  <a:cs typeface="Calibri" panose="020F0502020204030204" pitchFamily="34" charset="0"/>
                </a:rPr>
                <a:t>Hình</a:t>
              </a:r>
              <a:r>
                <a:rPr lang="en-US" sz="1400" b="1" i="1" dirty="0">
                  <a:solidFill>
                    <a:srgbClr val="000000"/>
                  </a:solidFill>
                  <a:effectLst/>
                  <a:latin typeface="+mn-lt"/>
                  <a:ea typeface="Times New Roman" panose="02020603050405020304" pitchFamily="18" charset="0"/>
                  <a:cs typeface="Calibri" panose="020F0502020204030204" pitchFamily="34" charset="0"/>
                </a:rPr>
                <a:t> 5</a:t>
              </a:r>
              <a:r>
                <a:rPr lang="en-US" sz="1400" i="1" dirty="0">
                  <a:solidFill>
                    <a:srgbClr val="000000"/>
                  </a:solidFill>
                  <a:effectLst/>
                  <a:latin typeface="+mn-lt"/>
                  <a:ea typeface="Times New Roman" panose="02020603050405020304" pitchFamily="18" charset="0"/>
                  <a:cs typeface="Calibri" panose="020F0502020204030204" pitchFamily="34" charset="0"/>
                </a:rPr>
                <a:t>. Trang </a:t>
              </a:r>
              <a:r>
                <a:rPr lang="en-US" sz="1400" i="1" dirty="0" err="1">
                  <a:solidFill>
                    <a:srgbClr val="000000"/>
                  </a:solidFill>
                  <a:effectLst/>
                  <a:latin typeface="+mn-lt"/>
                  <a:ea typeface="Times New Roman" panose="02020603050405020304" pitchFamily="18" charset="0"/>
                  <a:cs typeface="Calibri" panose="020F0502020204030204" pitchFamily="34" charset="0"/>
                </a:rPr>
                <a:t>bìa</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sách</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Đường</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Kách</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mệnh</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bản</a:t>
              </a:r>
              <a:r>
                <a:rPr lang="en-US" sz="1400" i="1" dirty="0">
                  <a:solidFill>
                    <a:srgbClr val="000000"/>
                  </a:solidFill>
                  <a:effectLst/>
                  <a:latin typeface="+mn-lt"/>
                  <a:ea typeface="Times New Roman" panose="02020603050405020304" pitchFamily="18" charset="0"/>
                  <a:cs typeface="Calibri" panose="020F0502020204030204" pitchFamily="34" charset="0"/>
                </a:rPr>
                <a:t> in </a:t>
              </a:r>
              <a:r>
                <a:rPr lang="en-US" sz="1400" i="1" dirty="0" err="1">
                  <a:solidFill>
                    <a:srgbClr val="000000"/>
                  </a:solidFill>
                  <a:effectLst/>
                  <a:latin typeface="+mn-lt"/>
                  <a:ea typeface="Times New Roman" panose="02020603050405020304" pitchFamily="18" charset="0"/>
                  <a:cs typeface="Calibri" panose="020F0502020204030204" pitchFamily="34" charset="0"/>
                </a:rPr>
                <a:t>lần</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đầu</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năm</a:t>
              </a:r>
              <a:r>
                <a:rPr lang="en-US" sz="1400" i="1" dirty="0">
                  <a:solidFill>
                    <a:srgbClr val="000000"/>
                  </a:solidFill>
                  <a:effectLst/>
                  <a:latin typeface="+mn-lt"/>
                  <a:ea typeface="Times New Roman" panose="02020603050405020304" pitchFamily="18" charset="0"/>
                  <a:cs typeface="Calibri" panose="020F0502020204030204" pitchFamily="34" charset="0"/>
                </a:rPr>
                <a:t> 1927, </a:t>
              </a:r>
              <a:r>
                <a:rPr lang="en-US" sz="1400" i="1" dirty="0" err="1">
                  <a:solidFill>
                    <a:srgbClr val="000000"/>
                  </a:solidFill>
                  <a:effectLst/>
                  <a:latin typeface="+mn-lt"/>
                  <a:ea typeface="Times New Roman" panose="02020603050405020304" pitchFamily="18" charset="0"/>
                  <a:cs typeface="Calibri" panose="020F0502020204030204" pitchFamily="34" charset="0"/>
                </a:rPr>
                <a:t>lưu</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giữ</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tại</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Bảo</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tàng</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Lịch</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sử</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Quốc</a:t>
              </a:r>
              <a:r>
                <a:rPr lang="en-US" sz="1400" i="1" dirty="0">
                  <a:solidFill>
                    <a:srgbClr val="000000"/>
                  </a:solidFill>
                  <a:effectLst/>
                  <a:latin typeface="+mn-lt"/>
                  <a:ea typeface="Times New Roman" panose="02020603050405020304" pitchFamily="18" charset="0"/>
                  <a:cs typeface="Calibri" panose="020F0502020204030204" pitchFamily="34" charset="0"/>
                </a:rPr>
                <a:t> </a:t>
              </a:r>
              <a:r>
                <a:rPr lang="en-US" sz="1400" i="1" dirty="0" err="1">
                  <a:solidFill>
                    <a:srgbClr val="000000"/>
                  </a:solidFill>
                  <a:effectLst/>
                  <a:latin typeface="+mn-lt"/>
                  <a:ea typeface="Times New Roman" panose="02020603050405020304" pitchFamily="18" charset="0"/>
                  <a:cs typeface="Calibri" panose="020F0502020204030204" pitchFamily="34" charset="0"/>
                </a:rPr>
                <a:t>gia</a:t>
              </a:r>
              <a:r>
                <a:rPr lang="en-US" sz="1400" i="1" dirty="0">
                  <a:solidFill>
                    <a:srgbClr val="000000"/>
                  </a:solidFill>
                  <a:effectLst/>
                  <a:latin typeface="+mn-lt"/>
                  <a:ea typeface="Times New Roman" panose="02020603050405020304" pitchFamily="18" charset="0"/>
                  <a:cs typeface="Calibri" panose="020F0502020204030204" pitchFamily="34" charset="0"/>
                </a:rPr>
                <a:t> (Hà </a:t>
              </a:r>
              <a:r>
                <a:rPr lang="en-US" sz="1400" i="1" dirty="0" err="1">
                  <a:solidFill>
                    <a:srgbClr val="000000"/>
                  </a:solidFill>
                  <a:effectLst/>
                  <a:latin typeface="+mn-lt"/>
                  <a:ea typeface="Times New Roman" panose="02020603050405020304" pitchFamily="18" charset="0"/>
                  <a:cs typeface="Calibri" panose="020F0502020204030204" pitchFamily="34" charset="0"/>
                </a:rPr>
                <a:t>Nội</a:t>
              </a:r>
              <a:r>
                <a:rPr lang="en-US" sz="1400" i="1" dirty="0">
                  <a:solidFill>
                    <a:srgbClr val="000000"/>
                  </a:solidFill>
                  <a:effectLst/>
                  <a:latin typeface="+mn-lt"/>
                  <a:ea typeface="Times New Roman" panose="02020603050405020304" pitchFamily="18" charset="0"/>
                  <a:cs typeface="Calibri" panose="020F0502020204030204" pitchFamily="34" charset="0"/>
                </a:rPr>
                <a:t>)</a:t>
              </a:r>
              <a:endParaRPr lang="en-US" sz="1200" dirty="0">
                <a:effectLst/>
                <a:latin typeface="+mn-lt"/>
                <a:ea typeface="Calibri" panose="020F0502020204030204" pitchFamily="34" charset="0"/>
              </a:endParaRPr>
            </a:p>
          </p:txBody>
        </p:sp>
      </p:grpSp>
    </p:spTree>
    <p:extLst>
      <p:ext uri="{BB962C8B-B14F-4D97-AF65-F5344CB8AC3E}">
        <p14:creationId xmlns:p14="http://schemas.microsoft.com/office/powerpoint/2010/main" val="6759139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5F81E-E95F-1DF1-48D2-F9D293E59FB5}"/>
              </a:ext>
            </a:extLst>
          </p:cNvPr>
          <p:cNvPicPr>
            <a:picLocks noChangeAspect="1"/>
          </p:cNvPicPr>
          <p:nvPr/>
        </p:nvPicPr>
        <p:blipFill rotWithShape="1">
          <a:blip r:embed="rId2">
            <a:clrChange>
              <a:clrFrom>
                <a:srgbClr val="FFFFFF"/>
              </a:clrFrom>
              <a:clrTo>
                <a:srgbClr val="FFFFFF">
                  <a:alpha val="0"/>
                </a:srgbClr>
              </a:clrTo>
            </a:clrChange>
          </a:blip>
          <a:srcRect t="29867"/>
          <a:stretch/>
        </p:blipFill>
        <p:spPr>
          <a:xfrm>
            <a:off x="277768" y="1073045"/>
            <a:ext cx="8826207" cy="4175611"/>
          </a:xfrm>
          <a:prstGeom prst="rect">
            <a:avLst/>
          </a:prstGeom>
        </p:spPr>
      </p:pic>
      <p:sp>
        <p:nvSpPr>
          <p:cNvPr id="5" name="TextBox 4">
            <a:extLst>
              <a:ext uri="{FF2B5EF4-FFF2-40B4-BE49-F238E27FC236}">
                <a16:creationId xmlns:a16="http://schemas.microsoft.com/office/drawing/2014/main" id="{325FF25A-1484-4A5C-ADEC-EA2363A47F7E}"/>
              </a:ext>
            </a:extLst>
          </p:cNvPr>
          <p:cNvSpPr txBox="1"/>
          <p:nvPr/>
        </p:nvSpPr>
        <p:spPr>
          <a:xfrm>
            <a:off x="1261871" y="173058"/>
            <a:ext cx="6620256" cy="872034"/>
          </a:xfrm>
          <a:prstGeom prst="rect">
            <a:avLst/>
          </a:prstGeom>
          <a:noFill/>
        </p:spPr>
        <p:txBody>
          <a:bodyPr wrap="square">
            <a:spAutoFit/>
          </a:bodyPr>
          <a:lstStyle/>
          <a:p>
            <a:pPr algn="ctr">
              <a:lnSpc>
                <a:spcPct val="150000"/>
              </a:lnSpc>
              <a:spcBef>
                <a:spcPts val="100"/>
              </a:spcBef>
              <a:spcAft>
                <a:spcPts val="100"/>
              </a:spcAft>
            </a:pPr>
            <a:r>
              <a:rPr lang="vi-VN" sz="1800" b="1" i="1" dirty="0">
                <a:solidFill>
                  <a:srgbClr val="000000"/>
                </a:solidFill>
                <a:effectLst/>
                <a:latin typeface="+mn-lt"/>
                <a:ea typeface="Times New Roman" panose="02020603050405020304" pitchFamily="18" charset="0"/>
              </a:rPr>
              <a:t>B</a:t>
            </a:r>
            <a:r>
              <a:rPr lang="vi-VN" sz="1800" b="1" i="1" dirty="0">
                <a:solidFill>
                  <a:srgbClr val="000000"/>
                </a:solidFill>
                <a:effectLst/>
                <a:latin typeface="+mn-lt"/>
                <a:ea typeface="Times New Roman" panose="02020603050405020304" pitchFamily="18" charset="0"/>
                <a:cs typeface="Calibri" panose="020F0502020204030204" pitchFamily="34" charset="0"/>
              </a:rPr>
              <a:t>ảng 1</a:t>
            </a:r>
            <a:r>
              <a:rPr lang="vi-VN" sz="1800" i="1" dirty="0">
                <a:solidFill>
                  <a:srgbClr val="000000"/>
                </a:solidFill>
                <a:effectLst/>
                <a:latin typeface="+mn-lt"/>
                <a:ea typeface="Times New Roman" panose="02020603050405020304" pitchFamily="18" charset="0"/>
                <a:cs typeface="Calibri" panose="020F0502020204030204" pitchFamily="34" charset="0"/>
              </a:rPr>
              <a:t>. Những hoạt động của Nguyễn Ái Quốc chuẩn bị cho sự ra đời của Đảng Cộng sản Việt Nam </a:t>
            </a:r>
            <a:r>
              <a:rPr lang="en-US" sz="1800" dirty="0">
                <a:latin typeface="+mn-lt"/>
                <a:ea typeface="Calibri" panose="020F0502020204030204" pitchFamily="34" charset="0"/>
              </a:rPr>
              <a:t> </a:t>
            </a:r>
            <a:r>
              <a:rPr lang="vi-VN" sz="1800" i="1" dirty="0">
                <a:solidFill>
                  <a:srgbClr val="000000"/>
                </a:solidFill>
                <a:effectLst/>
                <a:latin typeface="+mn-lt"/>
                <a:ea typeface="Times New Roman" panose="02020603050405020304" pitchFamily="18" charset="0"/>
                <a:cs typeface="Calibri" panose="020F0502020204030204" pitchFamily="34" charset="0"/>
              </a:rPr>
              <a:t>(1921 - 1929)</a:t>
            </a:r>
            <a:endParaRPr lang="en-US" sz="1800" dirty="0">
              <a:effectLst/>
              <a:latin typeface="+mn-lt"/>
              <a:ea typeface="Calibri" panose="020F0502020204030204" pitchFamily="34" charset="0"/>
            </a:endParaRPr>
          </a:p>
        </p:txBody>
      </p:sp>
    </p:spTree>
    <p:extLst>
      <p:ext uri="{BB962C8B-B14F-4D97-AF65-F5344CB8AC3E}">
        <p14:creationId xmlns:p14="http://schemas.microsoft.com/office/powerpoint/2010/main" val="104489361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E8F8B-281D-480B-FE4D-441D1201D8E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142A17F-C809-8C80-9242-C7DE92B1CE4A}"/>
              </a:ext>
            </a:extLst>
          </p:cNvPr>
          <p:cNvGrpSpPr/>
          <p:nvPr/>
        </p:nvGrpSpPr>
        <p:grpSpPr>
          <a:xfrm>
            <a:off x="-181429" y="254000"/>
            <a:ext cx="3505200" cy="798286"/>
            <a:chOff x="-181429" y="254000"/>
            <a:chExt cx="3338286" cy="798286"/>
          </a:xfrm>
        </p:grpSpPr>
        <p:sp>
          <p:nvSpPr>
            <p:cNvPr id="6" name="Arrow: Pentagon 5">
              <a:extLst>
                <a:ext uri="{FF2B5EF4-FFF2-40B4-BE49-F238E27FC236}">
                  <a16:creationId xmlns:a16="http://schemas.microsoft.com/office/drawing/2014/main" id="{AC421977-57CA-B849-A37D-981D427A2BB3}"/>
                </a:ext>
              </a:extLst>
            </p:cNvPr>
            <p:cNvSpPr/>
            <p:nvPr/>
          </p:nvSpPr>
          <p:spPr>
            <a:xfrm>
              <a:off x="-181429" y="333829"/>
              <a:ext cx="3251200" cy="718457"/>
            </a:xfrm>
            <a:prstGeom prst="homePlat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08EAB2ED-3886-7945-A4BB-CA5A32FA04CA}"/>
                </a:ext>
              </a:extLst>
            </p:cNvPr>
            <p:cNvSpPr/>
            <p:nvPr/>
          </p:nvSpPr>
          <p:spPr>
            <a:xfrm>
              <a:off x="-94343" y="254000"/>
              <a:ext cx="3251200" cy="71845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a:solidFill>
                    <a:schemeClr val="tx1"/>
                  </a:solidFill>
                </a:rPr>
                <a:t>Về</a:t>
              </a:r>
              <a:r>
                <a:rPr lang="en-US" sz="2200" b="1" i="1" dirty="0">
                  <a:solidFill>
                    <a:schemeClr val="tx1"/>
                  </a:solidFill>
                </a:rPr>
                <a:t> </a:t>
              </a:r>
              <a:r>
                <a:rPr lang="en-US" sz="2200" b="1" i="1" dirty="0" err="1">
                  <a:solidFill>
                    <a:schemeClr val="tx1"/>
                  </a:solidFill>
                </a:rPr>
                <a:t>tư</a:t>
              </a:r>
              <a:r>
                <a:rPr lang="en-US" sz="2200" b="1" i="1" dirty="0">
                  <a:solidFill>
                    <a:schemeClr val="tx1"/>
                  </a:solidFill>
                </a:rPr>
                <a:t> </a:t>
              </a:r>
              <a:r>
                <a:rPr lang="en-US" sz="2200" b="1" i="1" dirty="0" err="1">
                  <a:solidFill>
                    <a:schemeClr val="tx1"/>
                  </a:solidFill>
                </a:rPr>
                <a:t>tưởng</a:t>
              </a:r>
              <a:r>
                <a:rPr lang="en-US" sz="2200" b="1" i="1" dirty="0">
                  <a:solidFill>
                    <a:schemeClr val="tx1"/>
                  </a:solidFill>
                </a:rPr>
                <a:t>, </a:t>
              </a:r>
              <a:r>
                <a:rPr lang="en-US" sz="2200" b="1" i="1" dirty="0" err="1">
                  <a:solidFill>
                    <a:schemeClr val="tx1"/>
                  </a:solidFill>
                </a:rPr>
                <a:t>chính</a:t>
              </a:r>
              <a:r>
                <a:rPr lang="en-US" sz="2200" b="1" i="1" dirty="0">
                  <a:solidFill>
                    <a:schemeClr val="tx1"/>
                  </a:solidFill>
                </a:rPr>
                <a:t> </a:t>
              </a:r>
              <a:r>
                <a:rPr lang="en-US" sz="2200" b="1" i="1" dirty="0" err="1">
                  <a:solidFill>
                    <a:schemeClr val="tx1"/>
                  </a:solidFill>
                </a:rPr>
                <a:t>trị</a:t>
              </a:r>
              <a:endParaRPr lang="en-US" sz="2200" b="1" i="1" dirty="0">
                <a:solidFill>
                  <a:schemeClr val="tx1"/>
                </a:solidFill>
              </a:endParaRPr>
            </a:p>
          </p:txBody>
        </p:sp>
      </p:grpSp>
      <p:grpSp>
        <p:nvGrpSpPr>
          <p:cNvPr id="12" name="Group 11">
            <a:extLst>
              <a:ext uri="{FF2B5EF4-FFF2-40B4-BE49-F238E27FC236}">
                <a16:creationId xmlns:a16="http://schemas.microsoft.com/office/drawing/2014/main" id="{12132668-9CF4-36E9-2989-D00DB7070D92}"/>
              </a:ext>
            </a:extLst>
          </p:cNvPr>
          <p:cNvGrpSpPr/>
          <p:nvPr/>
        </p:nvGrpSpPr>
        <p:grpSpPr>
          <a:xfrm>
            <a:off x="584200" y="1711747"/>
            <a:ext cx="7836808" cy="958660"/>
            <a:chOff x="478971" y="1461956"/>
            <a:chExt cx="7836808" cy="958660"/>
          </a:xfrm>
        </p:grpSpPr>
        <p:sp>
          <p:nvSpPr>
            <p:cNvPr id="8" name="Oval 7">
              <a:extLst>
                <a:ext uri="{FF2B5EF4-FFF2-40B4-BE49-F238E27FC236}">
                  <a16:creationId xmlns:a16="http://schemas.microsoft.com/office/drawing/2014/main" id="{F802DFAA-B493-9FD0-7FD3-7A639F214A32}"/>
                </a:ext>
              </a:extLst>
            </p:cNvPr>
            <p:cNvSpPr/>
            <p:nvPr/>
          </p:nvSpPr>
          <p:spPr>
            <a:xfrm>
              <a:off x="478971" y="1828800"/>
              <a:ext cx="224972" cy="22497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A3E7767-4772-E1BD-D25C-E8333652B1B7}"/>
                </a:ext>
              </a:extLst>
            </p:cNvPr>
            <p:cNvSpPr/>
            <p:nvPr/>
          </p:nvSpPr>
          <p:spPr>
            <a:xfrm>
              <a:off x="849087" y="1476829"/>
              <a:ext cx="7466692" cy="928914"/>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1ECAFA-6E47-720A-88B9-F2A2322EF0E2}"/>
                </a:ext>
              </a:extLst>
            </p:cNvPr>
            <p:cNvSpPr txBox="1"/>
            <p:nvPr/>
          </p:nvSpPr>
          <p:spPr>
            <a:xfrm>
              <a:off x="1009650" y="1461956"/>
              <a:ext cx="7100208" cy="958660"/>
            </a:xfrm>
            <a:prstGeom prst="rect">
              <a:avLst/>
            </a:prstGeom>
            <a:noFill/>
          </p:spPr>
          <p:txBody>
            <a:bodyPr wrap="square">
              <a:spAutoFit/>
            </a:bodyPr>
            <a:lstStyle/>
            <a:p>
              <a:pPr algn="just">
                <a:lnSpc>
                  <a:spcPct val="150000"/>
                </a:lnSpc>
              </a:pPr>
              <a:r>
                <a:rPr lang="vi-VN" sz="2000" dirty="0"/>
                <a:t>Vận dụng và phát triển sáng tạo chủ nghĩa Mác - Lê-nin vào hoàn cảnh cụ thể ở một đất nước thuộc địa</a:t>
              </a:r>
              <a:r>
                <a:rPr lang="en-US" sz="2000" dirty="0"/>
                <a:t>.</a:t>
              </a:r>
            </a:p>
          </p:txBody>
        </p:sp>
      </p:grpSp>
      <p:grpSp>
        <p:nvGrpSpPr>
          <p:cNvPr id="13" name="Group 12">
            <a:extLst>
              <a:ext uri="{FF2B5EF4-FFF2-40B4-BE49-F238E27FC236}">
                <a16:creationId xmlns:a16="http://schemas.microsoft.com/office/drawing/2014/main" id="{BABACCBE-4494-D287-F12A-78B692F0029C}"/>
              </a:ext>
            </a:extLst>
          </p:cNvPr>
          <p:cNvGrpSpPr/>
          <p:nvPr/>
        </p:nvGrpSpPr>
        <p:grpSpPr>
          <a:xfrm>
            <a:off x="584200" y="3348694"/>
            <a:ext cx="7836808" cy="958660"/>
            <a:chOff x="478971" y="1461956"/>
            <a:chExt cx="7836808" cy="958660"/>
          </a:xfrm>
        </p:grpSpPr>
        <p:sp>
          <p:nvSpPr>
            <p:cNvPr id="14" name="Oval 13">
              <a:extLst>
                <a:ext uri="{FF2B5EF4-FFF2-40B4-BE49-F238E27FC236}">
                  <a16:creationId xmlns:a16="http://schemas.microsoft.com/office/drawing/2014/main" id="{AF26DFAE-7E44-D514-909B-73E31ECAE97C}"/>
                </a:ext>
              </a:extLst>
            </p:cNvPr>
            <p:cNvSpPr/>
            <p:nvPr/>
          </p:nvSpPr>
          <p:spPr>
            <a:xfrm>
              <a:off x="478971" y="1828800"/>
              <a:ext cx="224972" cy="22497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68D4E61-1616-AB63-1067-2D488873BCD0}"/>
                </a:ext>
              </a:extLst>
            </p:cNvPr>
            <p:cNvSpPr/>
            <p:nvPr/>
          </p:nvSpPr>
          <p:spPr>
            <a:xfrm>
              <a:off x="849087" y="1476829"/>
              <a:ext cx="7466692" cy="928914"/>
            </a:xfrm>
            <a:prstGeom prst="roundRect">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7218F1-27DB-8620-DE3C-5CDDF3AF2EB9}"/>
                </a:ext>
              </a:extLst>
            </p:cNvPr>
            <p:cNvSpPr txBox="1"/>
            <p:nvPr/>
          </p:nvSpPr>
          <p:spPr>
            <a:xfrm>
              <a:off x="1009650" y="1461956"/>
              <a:ext cx="7100208" cy="958660"/>
            </a:xfrm>
            <a:prstGeom prst="rect">
              <a:avLst/>
            </a:prstGeom>
            <a:noFill/>
          </p:spPr>
          <p:txBody>
            <a:bodyPr wrap="square">
              <a:spAutoFit/>
            </a:bodyPr>
            <a:lstStyle/>
            <a:p>
              <a:pPr algn="just">
                <a:lnSpc>
                  <a:spcPct val="150000"/>
                </a:lnSpc>
              </a:pPr>
              <a:r>
                <a:rPr lang="vi-VN" sz="2000" dirty="0"/>
                <a:t>Xây dựng lí luận cách mạng giải phóng dân tộc kết hợp giải phóng giai cấp cho phù hợp với thực tiễn Việt Nam. </a:t>
              </a:r>
              <a:endParaRPr lang="en-US" sz="2000" dirty="0"/>
            </a:p>
          </p:txBody>
        </p:sp>
      </p:grpSp>
    </p:spTree>
    <p:extLst>
      <p:ext uri="{BB962C8B-B14F-4D97-AF65-F5344CB8AC3E}">
        <p14:creationId xmlns:p14="http://schemas.microsoft.com/office/powerpoint/2010/main" val="2389574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E8F8B-281D-480B-FE4D-441D1201D8E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142A17F-C809-8C80-9242-C7DE92B1CE4A}"/>
              </a:ext>
            </a:extLst>
          </p:cNvPr>
          <p:cNvGrpSpPr/>
          <p:nvPr/>
        </p:nvGrpSpPr>
        <p:grpSpPr>
          <a:xfrm>
            <a:off x="-181429" y="254000"/>
            <a:ext cx="3505200" cy="798286"/>
            <a:chOff x="-181429" y="254000"/>
            <a:chExt cx="3338286" cy="798286"/>
          </a:xfrm>
        </p:grpSpPr>
        <p:sp>
          <p:nvSpPr>
            <p:cNvPr id="6" name="Arrow: Pentagon 5">
              <a:extLst>
                <a:ext uri="{FF2B5EF4-FFF2-40B4-BE49-F238E27FC236}">
                  <a16:creationId xmlns:a16="http://schemas.microsoft.com/office/drawing/2014/main" id="{AC421977-57CA-B849-A37D-981D427A2BB3}"/>
                </a:ext>
              </a:extLst>
            </p:cNvPr>
            <p:cNvSpPr/>
            <p:nvPr/>
          </p:nvSpPr>
          <p:spPr>
            <a:xfrm>
              <a:off x="-181429" y="333829"/>
              <a:ext cx="3251200" cy="718457"/>
            </a:xfrm>
            <a:prstGeom prst="homePlat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08EAB2ED-3886-7945-A4BB-CA5A32FA04CA}"/>
                </a:ext>
              </a:extLst>
            </p:cNvPr>
            <p:cNvSpPr/>
            <p:nvPr/>
          </p:nvSpPr>
          <p:spPr>
            <a:xfrm>
              <a:off x="-94343" y="254000"/>
              <a:ext cx="3251200" cy="71845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dirty="0" err="1">
                  <a:solidFill>
                    <a:schemeClr val="tx1"/>
                  </a:solidFill>
                </a:rPr>
                <a:t>Về</a:t>
              </a:r>
              <a:r>
                <a:rPr lang="en-US" sz="2200" b="1" i="1" dirty="0">
                  <a:solidFill>
                    <a:schemeClr val="tx1"/>
                  </a:solidFill>
                </a:rPr>
                <a:t> </a:t>
              </a:r>
              <a:r>
                <a:rPr lang="en-US" sz="2200" b="1" i="1" dirty="0" err="1">
                  <a:solidFill>
                    <a:schemeClr val="tx1"/>
                  </a:solidFill>
                </a:rPr>
                <a:t>tư</a:t>
              </a:r>
              <a:r>
                <a:rPr lang="en-US" sz="2200" b="1" i="1" dirty="0">
                  <a:solidFill>
                    <a:schemeClr val="tx1"/>
                  </a:solidFill>
                </a:rPr>
                <a:t> </a:t>
              </a:r>
              <a:r>
                <a:rPr lang="en-US" sz="2200" b="1" i="1" dirty="0" err="1">
                  <a:solidFill>
                    <a:schemeClr val="tx1"/>
                  </a:solidFill>
                </a:rPr>
                <a:t>tưởng</a:t>
              </a:r>
              <a:r>
                <a:rPr lang="en-US" sz="2200" b="1" i="1" dirty="0">
                  <a:solidFill>
                    <a:schemeClr val="tx1"/>
                  </a:solidFill>
                </a:rPr>
                <a:t>, </a:t>
              </a:r>
              <a:r>
                <a:rPr lang="en-US" sz="2200" b="1" i="1" dirty="0" err="1">
                  <a:solidFill>
                    <a:schemeClr val="tx1"/>
                  </a:solidFill>
                </a:rPr>
                <a:t>chính</a:t>
              </a:r>
              <a:r>
                <a:rPr lang="en-US" sz="2200" b="1" i="1" dirty="0">
                  <a:solidFill>
                    <a:schemeClr val="tx1"/>
                  </a:solidFill>
                </a:rPr>
                <a:t> </a:t>
              </a:r>
              <a:r>
                <a:rPr lang="en-US" sz="2200" b="1" i="1" dirty="0" err="1">
                  <a:solidFill>
                    <a:schemeClr val="tx1"/>
                  </a:solidFill>
                </a:rPr>
                <a:t>trị</a:t>
              </a:r>
              <a:endParaRPr lang="en-US" sz="2200" b="1" i="1" dirty="0">
                <a:solidFill>
                  <a:schemeClr val="tx1"/>
                </a:solidFill>
              </a:endParaRPr>
            </a:p>
          </p:txBody>
        </p:sp>
      </p:grpSp>
      <p:grpSp>
        <p:nvGrpSpPr>
          <p:cNvPr id="17" name="Group 16">
            <a:extLst>
              <a:ext uri="{FF2B5EF4-FFF2-40B4-BE49-F238E27FC236}">
                <a16:creationId xmlns:a16="http://schemas.microsoft.com/office/drawing/2014/main" id="{C9F7904B-AB89-55BF-F1DB-2541E65EF8F6}"/>
              </a:ext>
            </a:extLst>
          </p:cNvPr>
          <p:cNvGrpSpPr/>
          <p:nvPr/>
        </p:nvGrpSpPr>
        <p:grpSpPr>
          <a:xfrm>
            <a:off x="653596" y="1527855"/>
            <a:ext cx="7836808" cy="1435197"/>
            <a:chOff x="478971" y="1461956"/>
            <a:chExt cx="7836808" cy="1435197"/>
          </a:xfrm>
        </p:grpSpPr>
        <p:sp>
          <p:nvSpPr>
            <p:cNvPr id="18" name="Oval 17">
              <a:extLst>
                <a:ext uri="{FF2B5EF4-FFF2-40B4-BE49-F238E27FC236}">
                  <a16:creationId xmlns:a16="http://schemas.microsoft.com/office/drawing/2014/main" id="{DDB1ECFF-07C8-6DB3-D32E-AE1E7F9CA296}"/>
                </a:ext>
              </a:extLst>
            </p:cNvPr>
            <p:cNvSpPr/>
            <p:nvPr/>
          </p:nvSpPr>
          <p:spPr>
            <a:xfrm>
              <a:off x="478971" y="2074504"/>
              <a:ext cx="224972" cy="22497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F2F087F0-6012-4821-642D-0979A07071EB}"/>
                </a:ext>
              </a:extLst>
            </p:cNvPr>
            <p:cNvSpPr/>
            <p:nvPr/>
          </p:nvSpPr>
          <p:spPr>
            <a:xfrm>
              <a:off x="849087" y="1476828"/>
              <a:ext cx="7466692" cy="1420325"/>
            </a:xfrm>
            <a:prstGeom prst="roundRect">
              <a:avLst>
                <a:gd name="adj" fmla="val 11517"/>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651D229-16CC-2981-3C8F-6914A3BF7ABF}"/>
                </a:ext>
              </a:extLst>
            </p:cNvPr>
            <p:cNvSpPr txBox="1"/>
            <p:nvPr/>
          </p:nvSpPr>
          <p:spPr>
            <a:xfrm>
              <a:off x="1009650" y="1461956"/>
              <a:ext cx="7100208" cy="1420325"/>
            </a:xfrm>
            <a:prstGeom prst="rect">
              <a:avLst/>
            </a:prstGeom>
            <a:noFill/>
          </p:spPr>
          <p:txBody>
            <a:bodyPr wrap="square">
              <a:spAutoFit/>
            </a:bodyPr>
            <a:lstStyle/>
            <a:p>
              <a:pPr algn="just">
                <a:lnSpc>
                  <a:spcPct val="150000"/>
                </a:lnSpc>
              </a:pPr>
              <a:r>
                <a:rPr lang="vi-VN" sz="2000" dirty="0"/>
                <a:t>Chủ nhiệm kiêm chủ bút báo Người cùng khổ (1922) và viết bài cho các báo, tạp chí; viết tác phẩm Bản án chế độ thực dân Pháp (1925); sáng lập báo Thanh Niên (6-1925);</a:t>
              </a:r>
              <a:endParaRPr lang="en-US" sz="2000" dirty="0"/>
            </a:p>
          </p:txBody>
        </p:sp>
      </p:grpSp>
      <p:grpSp>
        <p:nvGrpSpPr>
          <p:cNvPr id="2" name="Group 1">
            <a:extLst>
              <a:ext uri="{FF2B5EF4-FFF2-40B4-BE49-F238E27FC236}">
                <a16:creationId xmlns:a16="http://schemas.microsoft.com/office/drawing/2014/main" id="{A8D62C74-F50E-8DEA-7CDA-A1355AAE97FC}"/>
              </a:ext>
            </a:extLst>
          </p:cNvPr>
          <p:cNvGrpSpPr/>
          <p:nvPr/>
        </p:nvGrpSpPr>
        <p:grpSpPr>
          <a:xfrm>
            <a:off x="653596" y="3423749"/>
            <a:ext cx="7842740" cy="973533"/>
            <a:chOff x="473039" y="1461956"/>
            <a:chExt cx="7842740" cy="973533"/>
          </a:xfrm>
        </p:grpSpPr>
        <p:sp>
          <p:nvSpPr>
            <p:cNvPr id="3" name="Oval 2">
              <a:extLst>
                <a:ext uri="{FF2B5EF4-FFF2-40B4-BE49-F238E27FC236}">
                  <a16:creationId xmlns:a16="http://schemas.microsoft.com/office/drawing/2014/main" id="{D95D9A44-039E-7D15-D8F2-F1B2D3816B62}"/>
                </a:ext>
              </a:extLst>
            </p:cNvPr>
            <p:cNvSpPr/>
            <p:nvPr/>
          </p:nvSpPr>
          <p:spPr>
            <a:xfrm>
              <a:off x="473039" y="1828800"/>
              <a:ext cx="224972" cy="22497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8BD7D30F-8B6D-566C-31C9-8BD1A9118887}"/>
                </a:ext>
              </a:extLst>
            </p:cNvPr>
            <p:cNvSpPr/>
            <p:nvPr/>
          </p:nvSpPr>
          <p:spPr>
            <a:xfrm>
              <a:off x="849087" y="1476828"/>
              <a:ext cx="7466692" cy="958661"/>
            </a:xfrm>
            <a:prstGeom prst="roundRect">
              <a:avLst>
                <a:gd name="adj" fmla="val 11517"/>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B394D18-13B2-7710-071C-1D869C7E86E7}"/>
                </a:ext>
              </a:extLst>
            </p:cNvPr>
            <p:cNvSpPr txBox="1"/>
            <p:nvPr/>
          </p:nvSpPr>
          <p:spPr>
            <a:xfrm>
              <a:off x="1009650" y="1461956"/>
              <a:ext cx="7100208" cy="958660"/>
            </a:xfrm>
            <a:prstGeom prst="rect">
              <a:avLst/>
            </a:prstGeom>
            <a:noFill/>
          </p:spPr>
          <p:txBody>
            <a:bodyPr wrap="square">
              <a:spAutoFit/>
            </a:bodyPr>
            <a:lstStyle/>
            <a:p>
              <a:pPr algn="just">
                <a:lnSpc>
                  <a:spcPct val="150000"/>
                </a:lnSpc>
              </a:pPr>
              <a:r>
                <a:rPr lang="vi-VN" sz="2000" dirty="0"/>
                <a:t>Mở các lớp huấn luyện, đào tạo cán bộ cách mạng tại Trung Quốc (1925 - 1927).</a:t>
              </a:r>
              <a:endParaRPr lang="en-US" sz="2000" dirty="0"/>
            </a:p>
          </p:txBody>
        </p:sp>
      </p:grpSp>
    </p:spTree>
    <p:extLst>
      <p:ext uri="{BB962C8B-B14F-4D97-AF65-F5344CB8AC3E}">
        <p14:creationId xmlns:p14="http://schemas.microsoft.com/office/powerpoint/2010/main" val="31063127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a:extLst>
              <a:ext uri="{FF2B5EF4-FFF2-40B4-BE49-F238E27FC236}">
                <a16:creationId xmlns:a16="http://schemas.microsoft.com/office/drawing/2014/main" id="{815F37B8-93C2-A0EA-59E4-318881B95458}"/>
              </a:ext>
            </a:extLst>
          </p:cNvPr>
          <p:cNvSpPr/>
          <p:nvPr/>
        </p:nvSpPr>
        <p:spPr>
          <a:xfrm>
            <a:off x="446568" y="714703"/>
            <a:ext cx="8250864" cy="3714094"/>
          </a:xfrm>
          <a:prstGeom prst="round2DiagRect">
            <a:avLst/>
          </a:prstGeom>
          <a:solidFill>
            <a:srgbClr val="FFFFFF">
              <a:lumMod val="95000"/>
            </a:srgbClr>
          </a:solidFill>
          <a:ln w="25400" cap="flat" cmpd="sng" algn="ctr">
            <a:solidFill>
              <a:srgbClr val="E551CC"/>
            </a:solidFill>
            <a:prstDash val="sysDot"/>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E551CC"/>
                </a:solidFill>
                <a:effectLst/>
                <a:uLnTx/>
                <a:uFillTx/>
                <a:latin typeface="Arial"/>
                <a:ea typeface="+mn-ea"/>
                <a:cs typeface="+mn-cs"/>
              </a:rPr>
              <a:t>Tư</a:t>
            </a:r>
            <a:r>
              <a:rPr kumimoji="0" lang="en-US" sz="2000" b="1" i="0" u="none" strike="noStrike" kern="0" cap="none" spc="0" normalizeH="0" baseline="0" noProof="0" dirty="0">
                <a:ln>
                  <a:noFill/>
                </a:ln>
                <a:solidFill>
                  <a:srgbClr val="E551CC"/>
                </a:solidFill>
                <a:effectLst/>
                <a:uLnTx/>
                <a:uFillTx/>
                <a:latin typeface="Arial"/>
                <a:ea typeface="+mn-ea"/>
                <a:cs typeface="+mn-cs"/>
              </a:rPr>
              <a:t> </a:t>
            </a:r>
            <a:r>
              <a:rPr kumimoji="0" lang="en-US" sz="2000" b="1" i="0" u="none" strike="noStrike" kern="0" cap="none" spc="0" normalizeH="0" baseline="0" noProof="0" dirty="0" err="1">
                <a:ln>
                  <a:noFill/>
                </a:ln>
                <a:solidFill>
                  <a:srgbClr val="E551CC"/>
                </a:solidFill>
                <a:effectLst/>
                <a:uLnTx/>
                <a:uFillTx/>
                <a:latin typeface="Arial"/>
                <a:ea typeface="+mn-ea"/>
                <a:cs typeface="+mn-cs"/>
              </a:rPr>
              <a:t>liệu</a:t>
            </a:r>
            <a:r>
              <a:rPr kumimoji="0" lang="en-US" sz="2000" b="1" i="0" u="none" strike="noStrike" kern="0" cap="none" spc="0" normalizeH="0" baseline="0" noProof="0" dirty="0">
                <a:ln>
                  <a:noFill/>
                </a:ln>
                <a:solidFill>
                  <a:srgbClr val="E551CC"/>
                </a:solidFill>
                <a:effectLst/>
                <a:uLnTx/>
                <a:uFillTx/>
                <a:latin typeface="Arial"/>
                <a:ea typeface="+mn-ea"/>
                <a:cs typeface="+mn-cs"/>
              </a:rPr>
              <a:t> 1.1. </a:t>
            </a:r>
            <a:r>
              <a:rPr kumimoji="0" lang="vi-VN" sz="2000" b="0" i="0" u="none" strike="noStrike" kern="0" cap="none" spc="0" normalizeH="0" baseline="0" noProof="0" dirty="0">
                <a:ln>
                  <a:noFill/>
                </a:ln>
                <a:effectLst/>
                <a:uLnTx/>
                <a:uFillTx/>
                <a:latin typeface="Arial"/>
                <a:ea typeface="+mn-ea"/>
                <a:cs typeface="+mn-cs"/>
              </a:rPr>
              <a:t>“Lúc đầu, chính là chủ nghĩa yêu nước, chứ chưa phải chủ nghĩa cộng sản đã đưa tôi tin theo Lê-nin, tin theo Quốc tế thứ ba. Từng bước một, trong cuộc đấu tranh, vừa nghiên cứu lí luận Mác - Lê-nin, vừa làm công tác thực tế, dần </a:t>
            </a:r>
            <a:r>
              <a:rPr kumimoji="0" lang="vi-VN" sz="2000" b="0" i="0" u="none" strike="noStrike" kern="0" cap="none" spc="0" normalizeH="0" baseline="0" noProof="0" dirty="0" err="1">
                <a:ln>
                  <a:noFill/>
                </a:ln>
                <a:effectLst/>
                <a:uLnTx/>
                <a:uFillTx/>
                <a:latin typeface="Arial"/>
                <a:ea typeface="+mn-ea"/>
                <a:cs typeface="+mn-cs"/>
              </a:rPr>
              <a:t>dần</a:t>
            </a:r>
            <a:r>
              <a:rPr kumimoji="0" lang="vi-VN" sz="2000" b="0" i="0" u="none" strike="noStrike" kern="0" cap="none" spc="0" normalizeH="0" baseline="0" noProof="0" dirty="0">
                <a:ln>
                  <a:noFill/>
                </a:ln>
                <a:effectLst/>
                <a:uLnTx/>
                <a:uFillTx/>
                <a:latin typeface="Arial"/>
                <a:ea typeface="+mn-ea"/>
                <a:cs typeface="+mn-cs"/>
              </a:rPr>
              <a:t> tôi hiểu được rằng chỉ có chủ nghĩa xã hội, chủ nghĩa cộng sản mới giải phóng được các dân tộc bị áp bức và những người lao động trên thế giới khỏi ách nô lệ”.</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sz="1600" b="0" i="1" u="none" strike="noStrike" kern="0" cap="none" spc="0" normalizeH="0" baseline="0" noProof="0" dirty="0">
                <a:ln>
                  <a:noFill/>
                </a:ln>
                <a:effectLst/>
                <a:uLnTx/>
                <a:uFillTx/>
                <a:latin typeface="Arial"/>
                <a:ea typeface="+mn-ea"/>
                <a:cs typeface="+mn-cs"/>
              </a:rPr>
              <a:t>(Hồ Chí Minh: Toàn tập, Tập 12, NXB Chính trị quốc gia, 2011, </a:t>
            </a:r>
            <a:r>
              <a:rPr kumimoji="0" lang="vi-VN" sz="1600" b="0" i="1" u="none" strike="noStrike" kern="0" cap="none" spc="0" normalizeH="0" baseline="0" noProof="0" dirty="0" err="1">
                <a:ln>
                  <a:noFill/>
                </a:ln>
                <a:effectLst/>
                <a:uLnTx/>
                <a:uFillTx/>
                <a:latin typeface="Arial"/>
                <a:ea typeface="+mn-ea"/>
                <a:cs typeface="+mn-cs"/>
              </a:rPr>
              <a:t>tr</a:t>
            </a:r>
            <a:r>
              <a:rPr kumimoji="0" lang="vi-VN" sz="1600" b="0" i="1" u="none" strike="noStrike" kern="0" cap="none" spc="0" normalizeH="0" baseline="0" noProof="0" dirty="0">
                <a:ln>
                  <a:noFill/>
                </a:ln>
                <a:effectLst/>
                <a:uLnTx/>
                <a:uFillTx/>
                <a:latin typeface="Arial"/>
                <a:ea typeface="+mn-ea"/>
                <a:cs typeface="+mn-cs"/>
              </a:rPr>
              <a:t>. 563)</a:t>
            </a:r>
          </a:p>
        </p:txBody>
      </p:sp>
    </p:spTree>
    <p:extLst>
      <p:ext uri="{BB962C8B-B14F-4D97-AF65-F5344CB8AC3E}">
        <p14:creationId xmlns:p14="http://schemas.microsoft.com/office/powerpoint/2010/main" val="193621994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4FDA6-8106-3BD8-B2E9-CDB42979218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9D1D58C-8C15-31F2-D83F-EF36A257F1D5}"/>
              </a:ext>
            </a:extLst>
          </p:cNvPr>
          <p:cNvGrpSpPr/>
          <p:nvPr/>
        </p:nvGrpSpPr>
        <p:grpSpPr>
          <a:xfrm>
            <a:off x="4557486" y="184041"/>
            <a:ext cx="4513942" cy="4775417"/>
            <a:chOff x="4592865" y="-54428"/>
            <a:chExt cx="4513942" cy="4775417"/>
          </a:xfrm>
        </p:grpSpPr>
        <p:pic>
          <p:nvPicPr>
            <p:cNvPr id="3074" name="Picture 2" descr="Kỷ niệm 90 năm thành lập Hội Việt Nam Cách mạng Thanh niên (6-1925 -  6-2015): Vai trò của Hội Việt Nam Cách mạng Thanh niên">
              <a:extLst>
                <a:ext uri="{FF2B5EF4-FFF2-40B4-BE49-F238E27FC236}">
                  <a16:creationId xmlns:a16="http://schemas.microsoft.com/office/drawing/2014/main" id="{7EEA4C9A-8D64-0B58-92D4-E0398F69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086" y="-54428"/>
              <a:ext cx="4381500" cy="407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F9624C-0075-6C91-E624-798E18F2B0FC}"/>
                </a:ext>
              </a:extLst>
            </p:cNvPr>
            <p:cNvSpPr txBox="1"/>
            <p:nvPr/>
          </p:nvSpPr>
          <p:spPr>
            <a:xfrm>
              <a:off x="4592865" y="4022272"/>
              <a:ext cx="4513942" cy="698717"/>
            </a:xfrm>
            <a:prstGeom prst="rect">
              <a:avLst/>
            </a:prstGeom>
            <a:noFill/>
          </p:spPr>
          <p:txBody>
            <a:bodyPr wrap="square">
              <a:spAutoFit/>
            </a:bodyPr>
            <a:lstStyle/>
            <a:p>
              <a:pPr algn="ctr">
                <a:lnSpc>
                  <a:spcPct val="150000"/>
                </a:lnSpc>
              </a:pPr>
              <a:r>
                <a:rPr lang="vi-VN" i="1" dirty="0"/>
                <a:t>Trang bìa sách Đường </a:t>
              </a:r>
              <a:r>
                <a:rPr lang="vi-VN" i="1" dirty="0" err="1"/>
                <a:t>Kách</a:t>
              </a:r>
              <a:r>
                <a:rPr lang="vi-VN" i="1" dirty="0"/>
                <a:t> mệnh bản in lần đầu năm 1927, lưu giữ tại Bảo tàng Lịch sử Quốc gia (Hà Nội)</a:t>
              </a:r>
              <a:endParaRPr lang="en-US" i="1" dirty="0"/>
            </a:p>
          </p:txBody>
        </p:sp>
      </p:grpSp>
      <p:grpSp>
        <p:nvGrpSpPr>
          <p:cNvPr id="17" name="Group 16">
            <a:extLst>
              <a:ext uri="{FF2B5EF4-FFF2-40B4-BE49-F238E27FC236}">
                <a16:creationId xmlns:a16="http://schemas.microsoft.com/office/drawing/2014/main" id="{A90DE5D6-4377-6939-78EC-B3084886056E}"/>
              </a:ext>
            </a:extLst>
          </p:cNvPr>
          <p:cNvGrpSpPr/>
          <p:nvPr/>
        </p:nvGrpSpPr>
        <p:grpSpPr>
          <a:xfrm>
            <a:off x="180522" y="184041"/>
            <a:ext cx="4251779" cy="4775417"/>
            <a:chOff x="180522" y="184041"/>
            <a:chExt cx="4251779" cy="4775417"/>
          </a:xfrm>
        </p:grpSpPr>
        <p:sp>
          <p:nvSpPr>
            <p:cNvPr id="12" name="Rectangle: Rounded Corners 11">
              <a:extLst>
                <a:ext uri="{FF2B5EF4-FFF2-40B4-BE49-F238E27FC236}">
                  <a16:creationId xmlns:a16="http://schemas.microsoft.com/office/drawing/2014/main" id="{4BF29F8E-4F24-5DD7-160F-F5A440531DA7}"/>
                </a:ext>
              </a:extLst>
            </p:cNvPr>
            <p:cNvSpPr/>
            <p:nvPr/>
          </p:nvSpPr>
          <p:spPr>
            <a:xfrm>
              <a:off x="180522" y="184041"/>
              <a:ext cx="4251779" cy="4775417"/>
            </a:xfrm>
            <a:prstGeom prst="roundRect">
              <a:avLst>
                <a:gd name="adj" fmla="val 5744"/>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8604D0-0959-5530-04E4-86492B7194D0}"/>
                </a:ext>
              </a:extLst>
            </p:cNvPr>
            <p:cNvSpPr txBox="1"/>
            <p:nvPr/>
          </p:nvSpPr>
          <p:spPr>
            <a:xfrm>
              <a:off x="332468" y="339663"/>
              <a:ext cx="3947886" cy="4464171"/>
            </a:xfrm>
            <a:prstGeom prst="rect">
              <a:avLst/>
            </a:prstGeom>
            <a:noFill/>
          </p:spPr>
          <p:txBody>
            <a:bodyPr wrap="square">
              <a:spAutoFit/>
            </a:bodyPr>
            <a:lstStyle/>
            <a:p>
              <a:pPr algn="ctr">
                <a:lnSpc>
                  <a:spcPct val="150000"/>
                </a:lnSpc>
              </a:pPr>
              <a:r>
                <a:rPr lang="en-US" sz="1500" b="1" dirty="0" err="1">
                  <a:solidFill>
                    <a:srgbClr val="C00000"/>
                  </a:solidFill>
                </a:rPr>
                <a:t>Tư</a:t>
              </a:r>
              <a:r>
                <a:rPr lang="en-US" sz="1500" b="1" dirty="0">
                  <a:solidFill>
                    <a:srgbClr val="C00000"/>
                  </a:solidFill>
                </a:rPr>
                <a:t> </a:t>
              </a:r>
              <a:r>
                <a:rPr lang="en-US" sz="1500" b="1" dirty="0" err="1">
                  <a:solidFill>
                    <a:srgbClr val="C00000"/>
                  </a:solidFill>
                </a:rPr>
                <a:t>liệu</a:t>
              </a:r>
              <a:r>
                <a:rPr lang="en-US" sz="1500" b="1" dirty="0">
                  <a:solidFill>
                    <a:srgbClr val="C00000"/>
                  </a:solidFill>
                </a:rPr>
                <a:t> 1.2. </a:t>
              </a:r>
              <a:r>
                <a:rPr lang="vi-VN" sz="1500" b="1" dirty="0">
                  <a:solidFill>
                    <a:srgbClr val="C00000"/>
                  </a:solidFill>
                </a:rPr>
                <a:t>Vì sao phải viết sách này?</a:t>
              </a:r>
            </a:p>
            <a:p>
              <a:pPr algn="just">
                <a:lnSpc>
                  <a:spcPct val="150000"/>
                </a:lnSpc>
              </a:pPr>
              <a:r>
                <a:rPr lang="vi-VN" sz="1500" dirty="0"/>
                <a:t>“5, Mục đích sách này là để nói cho đồng bào ta biết rõ: (1) Vì sao chúng ta muốn sống thì phải cách mệnh. (2) Vì sao cách mệnh là việc chung cả dân chúng chứ không phải việc một hai người. (3) Đem lịch sử cách mệnh các nước làm gương cho chúng ta soi. (4) Đem phong trào thế giới nói cho đồng bào ta rõ. (5) Ai là bạn ta? Ai là thù ta? (6) Cách mệnh thì phải làm thế nào?...”.</a:t>
              </a:r>
              <a:endParaRPr lang="en-US" sz="1500" dirty="0"/>
            </a:p>
            <a:p>
              <a:pPr algn="r">
                <a:lnSpc>
                  <a:spcPct val="150000"/>
                </a:lnSpc>
              </a:pPr>
              <a:r>
                <a:rPr lang="vi-VN" sz="1300" i="1" dirty="0"/>
                <a:t>(Đường </a:t>
              </a:r>
              <a:r>
                <a:rPr lang="vi-VN" sz="1300" i="1" dirty="0" err="1"/>
                <a:t>Kách</a:t>
              </a:r>
              <a:r>
                <a:rPr lang="vi-VN" sz="1300" i="1" dirty="0"/>
                <a:t> mệnh, trích trong Hồ Chí Minh toàn tập,</a:t>
              </a:r>
              <a:r>
                <a:rPr lang="en-US" sz="1300" i="1" dirty="0"/>
                <a:t> </a:t>
              </a:r>
              <a:r>
                <a:rPr lang="vi-VN" sz="1300" i="1" dirty="0"/>
                <a:t>tập 2, </a:t>
              </a:r>
              <a:r>
                <a:rPr lang="vi-VN" sz="1300" i="1" dirty="0" err="1"/>
                <a:t>Sđd</a:t>
              </a:r>
              <a:r>
                <a:rPr lang="vi-VN" sz="1300" i="1" dirty="0"/>
                <a:t>, trang 282, 283)</a:t>
              </a:r>
            </a:p>
          </p:txBody>
        </p:sp>
      </p:grpSp>
    </p:spTree>
    <p:extLst>
      <p:ext uri="{BB962C8B-B14F-4D97-AF65-F5344CB8AC3E}">
        <p14:creationId xmlns:p14="http://schemas.microsoft.com/office/powerpoint/2010/main" val="666327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44677-FB57-DB66-40C7-A81CB2B3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B89D4C8-8FAB-D836-34F8-9EE1F969987C}"/>
              </a:ext>
            </a:extLst>
          </p:cNvPr>
          <p:cNvGrpSpPr/>
          <p:nvPr/>
        </p:nvGrpSpPr>
        <p:grpSpPr>
          <a:xfrm>
            <a:off x="71891" y="37884"/>
            <a:ext cx="9000218" cy="5105616"/>
            <a:chOff x="71891" y="37884"/>
            <a:chExt cx="9000218" cy="5105616"/>
          </a:xfrm>
        </p:grpSpPr>
        <p:pic>
          <p:nvPicPr>
            <p:cNvPr id="4100" name="Picture 4" descr="Nguyễn Ái Quốc-Hồ Chí Minh và báo Người cùng khổ (Le Paria) - Báo An Giang  Online">
              <a:extLst>
                <a:ext uri="{FF2B5EF4-FFF2-40B4-BE49-F238E27FC236}">
                  <a16:creationId xmlns:a16="http://schemas.microsoft.com/office/drawing/2014/main" id="{5595F005-B32D-2154-45BD-B7B458B10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1" y="37884"/>
              <a:ext cx="3418795" cy="50677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1766B6-3AE4-CE0C-BC0E-248F98329A83}"/>
                </a:ext>
              </a:extLst>
            </p:cNvPr>
            <p:cNvSpPr txBox="1"/>
            <p:nvPr/>
          </p:nvSpPr>
          <p:spPr>
            <a:xfrm>
              <a:off x="3563938" y="4358157"/>
              <a:ext cx="5508171" cy="785343"/>
            </a:xfrm>
            <a:prstGeom prst="rect">
              <a:avLst/>
            </a:prstGeom>
            <a:noFill/>
          </p:spPr>
          <p:txBody>
            <a:bodyPr wrap="square">
              <a:spAutoFit/>
            </a:bodyPr>
            <a:lstStyle/>
            <a:p>
              <a:pPr algn="just">
                <a:lnSpc>
                  <a:spcPct val="150000"/>
                </a:lnSpc>
              </a:pPr>
              <a:r>
                <a:rPr lang="en-US" sz="1600" i="1">
                  <a:solidFill>
                    <a:srgbClr val="000000"/>
                  </a:solidFill>
                  <a:effectLst/>
                  <a:latin typeface="+mj-lt"/>
                  <a:ea typeface="Calibri" panose="020F0502020204030204" pitchFamily="34" charset="0"/>
                  <a:cs typeface="Times New Roman" panose="02020603050405020304" pitchFamily="18" charset="0"/>
                </a:rPr>
                <a:t>Báo Le Paria số 2 trang 1, 1/5/1922 đăng bài của tác giả Nguyễn Ái Quốc</a:t>
              </a:r>
              <a:endParaRPr lang="en-US" sz="1600">
                <a:latin typeface="+mj-lt"/>
              </a:endParaRPr>
            </a:p>
          </p:txBody>
        </p:sp>
      </p:grpSp>
      <p:pic>
        <p:nvPicPr>
          <p:cNvPr id="4102" name="Picture 6" descr="undefined">
            <a:extLst>
              <a:ext uri="{FF2B5EF4-FFF2-40B4-BE49-F238E27FC236}">
                <a16:creationId xmlns:a16="http://schemas.microsoft.com/office/drawing/2014/main" id="{90D9D32C-6F9B-C353-00B4-5F9777C15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018" y="37884"/>
            <a:ext cx="5034868" cy="422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279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randombar(horizont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D897-F363-3D5E-EC17-B828F3844E9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3B4B7F1-C57D-DC5B-ED37-EE1C180D98B9}"/>
              </a:ext>
            </a:extLst>
          </p:cNvPr>
          <p:cNvGrpSpPr/>
          <p:nvPr/>
        </p:nvGrpSpPr>
        <p:grpSpPr>
          <a:xfrm>
            <a:off x="114300" y="0"/>
            <a:ext cx="8915400" cy="5143500"/>
            <a:chOff x="114300" y="0"/>
            <a:chExt cx="8915400" cy="5143500"/>
          </a:xfrm>
        </p:grpSpPr>
        <p:pic>
          <p:nvPicPr>
            <p:cNvPr id="4098" name="Picture 2" descr="Tờ “Le Paria – Người cùng khổ” và những bí mật của một tờ báo cách mạng">
              <a:extLst>
                <a:ext uri="{FF2B5EF4-FFF2-40B4-BE49-F238E27FC236}">
                  <a16:creationId xmlns:a16="http://schemas.microsoft.com/office/drawing/2014/main" id="{FB2B4A44-EA7D-85C2-947D-D66311939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8915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F7D62F-D239-7C01-FFB2-0B9000C06AA6}"/>
                </a:ext>
              </a:extLst>
            </p:cNvPr>
            <p:cNvSpPr txBox="1"/>
            <p:nvPr/>
          </p:nvSpPr>
          <p:spPr>
            <a:xfrm>
              <a:off x="1719942" y="4280807"/>
              <a:ext cx="5704115" cy="698717"/>
            </a:xfrm>
            <a:prstGeom prst="rect">
              <a:avLst/>
            </a:prstGeom>
            <a:solidFill>
              <a:schemeClr val="bg1"/>
            </a:solidFill>
          </p:spPr>
          <p:txBody>
            <a:bodyPr wrap="square" rtlCol="0">
              <a:spAutoFit/>
            </a:bodyPr>
            <a:lstStyle/>
            <a:p>
              <a:pPr algn="ctr">
                <a:lnSpc>
                  <a:spcPct val="150000"/>
                </a:lnSpc>
              </a:pPr>
              <a:r>
                <a:rPr lang="en-US" i="1" dirty="0"/>
                <a:t>Tranh </a:t>
              </a:r>
              <a:r>
                <a:rPr lang="en-US" i="1" dirty="0" err="1"/>
                <a:t>biếm</a:t>
              </a:r>
              <a:r>
                <a:rPr lang="en-US" i="1" dirty="0"/>
                <a:t> </a:t>
              </a:r>
              <a:r>
                <a:rPr lang="en-US" i="1" dirty="0" err="1"/>
                <a:t>họa</a:t>
              </a:r>
              <a:r>
                <a:rPr lang="en-US" i="1" dirty="0"/>
                <a:t> do </a:t>
              </a:r>
              <a:r>
                <a:rPr lang="en-US" i="1" dirty="0" err="1"/>
                <a:t>Nguyễn</a:t>
              </a:r>
              <a:r>
                <a:rPr lang="en-US" i="1" dirty="0"/>
                <a:t> </a:t>
              </a:r>
              <a:r>
                <a:rPr lang="en-US" i="1" dirty="0" err="1"/>
                <a:t>Ái</a:t>
              </a:r>
              <a:r>
                <a:rPr lang="en-US" i="1" dirty="0"/>
                <a:t> </a:t>
              </a:r>
              <a:r>
                <a:rPr lang="en-US" i="1" dirty="0" err="1"/>
                <a:t>Quốc</a:t>
              </a:r>
              <a:r>
                <a:rPr lang="en-US" i="1" dirty="0"/>
                <a:t> </a:t>
              </a:r>
              <a:r>
                <a:rPr lang="en-US" i="1" dirty="0" err="1"/>
                <a:t>vẽ</a:t>
              </a:r>
              <a:r>
                <a:rPr lang="en-US" i="1" dirty="0"/>
                <a:t> - </a:t>
              </a:r>
              <a:r>
                <a:rPr lang="en-US" i="1" dirty="0" err="1"/>
                <a:t>vạch</a:t>
              </a:r>
              <a:r>
                <a:rPr lang="en-US" i="1" dirty="0"/>
                <a:t> </a:t>
              </a:r>
              <a:r>
                <a:rPr lang="en-US" i="1" dirty="0" err="1"/>
                <a:t>trần</a:t>
              </a:r>
              <a:r>
                <a:rPr lang="en-US" i="1" dirty="0"/>
                <a:t> </a:t>
              </a:r>
              <a:r>
                <a:rPr lang="en-US" i="1" dirty="0" err="1"/>
                <a:t>luận</a:t>
              </a:r>
              <a:r>
                <a:rPr lang="en-US" i="1" dirty="0"/>
                <a:t> </a:t>
              </a:r>
              <a:r>
                <a:rPr lang="en-US" i="1" dirty="0" err="1"/>
                <a:t>điệu</a:t>
              </a:r>
              <a:r>
                <a:rPr lang="en-US" i="1" dirty="0"/>
                <a:t> </a:t>
              </a:r>
              <a:r>
                <a:rPr lang="en-US" i="1" dirty="0" err="1"/>
                <a:t>của</a:t>
              </a:r>
              <a:r>
                <a:rPr lang="en-US" i="1" dirty="0"/>
                <a:t> </a:t>
              </a:r>
              <a:r>
                <a:rPr lang="en-US" i="1" dirty="0" err="1"/>
                <a:t>bọn</a:t>
              </a:r>
              <a:r>
                <a:rPr lang="en-US" i="1" dirty="0"/>
                <a:t> </a:t>
              </a:r>
              <a:r>
                <a:rPr lang="en-US" i="1" dirty="0" err="1"/>
                <a:t>thực</a:t>
              </a:r>
              <a:r>
                <a:rPr lang="en-US" i="1" dirty="0"/>
                <a:t> </a:t>
              </a:r>
              <a:r>
                <a:rPr lang="en-US" i="1" dirty="0" err="1"/>
                <a:t>dân</a:t>
              </a:r>
              <a:r>
                <a:rPr lang="en-US" i="1" dirty="0"/>
                <a:t> </a:t>
              </a:r>
              <a:r>
                <a:rPr lang="en-US" i="1" dirty="0" err="1"/>
                <a:t>Pháp</a:t>
              </a:r>
              <a:r>
                <a:rPr lang="en-US" i="1" dirty="0"/>
                <a:t> </a:t>
              </a:r>
              <a:r>
                <a:rPr lang="en-US" i="1" dirty="0" err="1"/>
                <a:t>tự</a:t>
              </a:r>
              <a:r>
                <a:rPr lang="en-US" i="1" dirty="0"/>
                <a:t> </a:t>
              </a:r>
              <a:r>
                <a:rPr lang="en-US" i="1" dirty="0" err="1"/>
                <a:t>xưng</a:t>
              </a:r>
              <a:r>
                <a:rPr lang="en-US" i="1" dirty="0"/>
                <a:t> </a:t>
              </a:r>
              <a:r>
                <a:rPr lang="en-US" i="1" dirty="0" err="1"/>
                <a:t>là</a:t>
              </a:r>
              <a:r>
                <a:rPr lang="en-US" i="1" dirty="0"/>
                <a:t> “</a:t>
              </a:r>
              <a:r>
                <a:rPr lang="en-US" i="1" dirty="0" err="1"/>
                <a:t>Khai</a:t>
              </a:r>
              <a:r>
                <a:rPr lang="en-US" i="1" dirty="0"/>
                <a:t> hóa </a:t>
              </a:r>
              <a:r>
                <a:rPr lang="en-US" i="1" dirty="0" err="1"/>
                <a:t>chính</a:t>
              </a:r>
              <a:r>
                <a:rPr lang="en-US" i="1" dirty="0"/>
                <a:t> </a:t>
              </a:r>
              <a:r>
                <a:rPr lang="en-US" i="1" dirty="0" err="1"/>
                <a:t>nghĩa</a:t>
              </a:r>
              <a:r>
                <a:rPr lang="en-US" i="1" dirty="0"/>
                <a:t>”; “</a:t>
              </a:r>
              <a:r>
                <a:rPr lang="en-US" i="1" dirty="0" err="1"/>
                <a:t>giàu</a:t>
              </a:r>
              <a:r>
                <a:rPr lang="en-US" i="1" dirty="0"/>
                <a:t> </a:t>
              </a:r>
              <a:r>
                <a:rPr lang="en-US" i="1" dirty="0" err="1"/>
                <a:t>lòng</a:t>
              </a:r>
              <a:r>
                <a:rPr lang="en-US" i="1" dirty="0"/>
                <a:t> </a:t>
              </a:r>
              <a:r>
                <a:rPr lang="en-US" i="1" dirty="0" err="1"/>
                <a:t>bác</a:t>
              </a:r>
              <a:r>
                <a:rPr lang="en-US" i="1" dirty="0"/>
                <a:t> </a:t>
              </a:r>
              <a:r>
                <a:rPr lang="en-US" i="1" dirty="0" err="1"/>
                <a:t>ái</a:t>
              </a:r>
              <a:r>
                <a:rPr lang="en-US" i="1" dirty="0"/>
                <a:t>”</a:t>
              </a:r>
            </a:p>
          </p:txBody>
        </p:sp>
      </p:grpSp>
    </p:spTree>
    <p:extLst>
      <p:ext uri="{BB962C8B-B14F-4D97-AF65-F5344CB8AC3E}">
        <p14:creationId xmlns:p14="http://schemas.microsoft.com/office/powerpoint/2010/main" val="7420990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hlinkClick r:id="rId2" action="ppaction://hlinksldjump"/>
            <a:extLst>
              <a:ext uri="{FF2B5EF4-FFF2-40B4-BE49-F238E27FC236}">
                <a16:creationId xmlns:a16="http://schemas.microsoft.com/office/drawing/2014/main" id="{05B88B8F-681B-D4D2-8F95-2DD3015627CA}"/>
              </a:ext>
            </a:extLst>
          </p:cNvPr>
          <p:cNvSpPr/>
          <p:nvPr/>
        </p:nvSpPr>
        <p:spPr>
          <a:xfrm>
            <a:off x="8509096" y="131942"/>
            <a:ext cx="508468" cy="470401"/>
          </a:xfrm>
          <a:prstGeom prst="roundRect">
            <a:avLst/>
          </a:prstGeom>
          <a:ln w="381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ym typeface="Wingdings" panose="05000000000000000000" pitchFamily="2" charset="2"/>
              </a:rPr>
              <a:t></a:t>
            </a:r>
            <a:endParaRPr lang="en-US" sz="2500"/>
          </a:p>
        </p:txBody>
      </p:sp>
      <p:sp>
        <p:nvSpPr>
          <p:cNvPr id="26" name="TextBox 25">
            <a:extLst>
              <a:ext uri="{FF2B5EF4-FFF2-40B4-BE49-F238E27FC236}">
                <a16:creationId xmlns:a16="http://schemas.microsoft.com/office/drawing/2014/main" id="{BCAA8949-E23A-64B6-79CF-6E1617AFFE2D}"/>
              </a:ext>
            </a:extLst>
          </p:cNvPr>
          <p:cNvSpPr txBox="1"/>
          <p:nvPr/>
        </p:nvSpPr>
        <p:spPr>
          <a:xfrm>
            <a:off x="1077877" y="379168"/>
            <a:ext cx="6988246" cy="1131848"/>
          </a:xfrm>
          <a:prstGeom prst="rect">
            <a:avLst/>
          </a:prstGeom>
          <a:noFill/>
        </p:spPr>
        <p:txBody>
          <a:bodyPr wrap="square">
            <a:spAutoFit/>
          </a:bodyPr>
          <a:lstStyle/>
          <a:p>
            <a:pPr algn="ctr">
              <a:lnSpc>
                <a:spcPct val="150000"/>
              </a:lnSpc>
            </a:pPr>
            <a:r>
              <a:rPr lang="vi-VN" sz="2400" b="1" i="1" dirty="0">
                <a:solidFill>
                  <a:schemeClr val="tx1"/>
                </a:solidFill>
              </a:rPr>
              <a:t>Mảnh ghép số 1: </a:t>
            </a:r>
            <a:r>
              <a:rPr lang="vi-VN" sz="2400" dirty="0"/>
              <a:t>Nơi nào bát ngát hương sen, giữa mùa hoa nở, Bác kính yêu chào đời?</a:t>
            </a:r>
            <a:endParaRPr lang="en-US" sz="2400" dirty="0"/>
          </a:p>
        </p:txBody>
      </p:sp>
      <p:sp>
        <p:nvSpPr>
          <p:cNvPr id="27" name="Rectangle: Rounded Corners 26">
            <a:extLst>
              <a:ext uri="{FF2B5EF4-FFF2-40B4-BE49-F238E27FC236}">
                <a16:creationId xmlns:a16="http://schemas.microsoft.com/office/drawing/2014/main" id="{B06A21A3-36EB-0E82-E1B5-1BEB20A2BA7F}"/>
              </a:ext>
            </a:extLst>
          </p:cNvPr>
          <p:cNvSpPr/>
          <p:nvPr/>
        </p:nvSpPr>
        <p:spPr>
          <a:xfrm>
            <a:off x="261258"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A. </a:t>
            </a:r>
            <a:r>
              <a:rPr lang="en-US" sz="2100" dirty="0" err="1">
                <a:solidFill>
                  <a:srgbClr val="000000"/>
                </a:solidFill>
              </a:rPr>
              <a:t>Pác</a:t>
            </a:r>
            <a:r>
              <a:rPr lang="en-US" sz="2100" dirty="0">
                <a:solidFill>
                  <a:srgbClr val="000000"/>
                </a:solidFill>
              </a:rPr>
              <a:t> </a:t>
            </a:r>
            <a:r>
              <a:rPr lang="en-US" sz="2100" dirty="0" err="1">
                <a:solidFill>
                  <a:srgbClr val="000000"/>
                </a:solidFill>
              </a:rPr>
              <a:t>Bó</a:t>
            </a:r>
            <a:r>
              <a:rPr lang="en-US" sz="2100" dirty="0">
                <a:solidFill>
                  <a:srgbClr val="000000"/>
                </a:solidFill>
              </a:rPr>
              <a:t>, Cao </a:t>
            </a:r>
            <a:r>
              <a:rPr lang="en-US" sz="2100" dirty="0" err="1">
                <a:solidFill>
                  <a:srgbClr val="000000"/>
                </a:solidFill>
              </a:rPr>
              <a:t>Bằng</a:t>
            </a:r>
            <a:endParaRPr lang="en-US" sz="2100" dirty="0">
              <a:solidFill>
                <a:srgbClr val="000000"/>
              </a:solidFill>
            </a:endParaRPr>
          </a:p>
        </p:txBody>
      </p:sp>
      <p:sp>
        <p:nvSpPr>
          <p:cNvPr id="28" name="Rectangle: Rounded Corners 27">
            <a:extLst>
              <a:ext uri="{FF2B5EF4-FFF2-40B4-BE49-F238E27FC236}">
                <a16:creationId xmlns:a16="http://schemas.microsoft.com/office/drawing/2014/main" id="{744B4577-E215-B060-3BB6-2E62C288F2B9}"/>
              </a:ext>
            </a:extLst>
          </p:cNvPr>
          <p:cNvSpPr/>
          <p:nvPr/>
        </p:nvSpPr>
        <p:spPr>
          <a:xfrm>
            <a:off x="4702630"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B. </a:t>
            </a:r>
            <a:r>
              <a:rPr lang="en-US" sz="2100" dirty="0" err="1">
                <a:solidFill>
                  <a:srgbClr val="000000"/>
                </a:solidFill>
              </a:rPr>
              <a:t>Đà</a:t>
            </a:r>
            <a:r>
              <a:rPr lang="en-US" sz="2100" dirty="0">
                <a:solidFill>
                  <a:srgbClr val="000000"/>
                </a:solidFill>
              </a:rPr>
              <a:t> </a:t>
            </a:r>
            <a:r>
              <a:rPr lang="en-US" sz="2100" dirty="0" err="1">
                <a:solidFill>
                  <a:srgbClr val="000000"/>
                </a:solidFill>
              </a:rPr>
              <a:t>Nẵng</a:t>
            </a:r>
            <a:endParaRPr lang="en-US" sz="2100" dirty="0">
              <a:solidFill>
                <a:srgbClr val="000000"/>
              </a:solidFill>
            </a:endParaRPr>
          </a:p>
        </p:txBody>
      </p:sp>
      <p:sp>
        <p:nvSpPr>
          <p:cNvPr id="29" name="Rectangle: Rounded Corners 28">
            <a:extLst>
              <a:ext uri="{FF2B5EF4-FFF2-40B4-BE49-F238E27FC236}">
                <a16:creationId xmlns:a16="http://schemas.microsoft.com/office/drawing/2014/main" id="{2EDC3255-9676-9F25-5D1E-7976BA312B8E}"/>
              </a:ext>
            </a:extLst>
          </p:cNvPr>
          <p:cNvSpPr/>
          <p:nvPr/>
        </p:nvSpPr>
        <p:spPr>
          <a:xfrm>
            <a:off x="261258"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C. </a:t>
            </a:r>
            <a:r>
              <a:rPr lang="en-US" sz="2100" dirty="0" err="1">
                <a:solidFill>
                  <a:srgbClr val="000000"/>
                </a:solidFill>
              </a:rPr>
              <a:t>Thủ</a:t>
            </a:r>
            <a:r>
              <a:rPr lang="en-US" sz="2100" dirty="0">
                <a:solidFill>
                  <a:srgbClr val="000000"/>
                </a:solidFill>
              </a:rPr>
              <a:t> </a:t>
            </a:r>
            <a:r>
              <a:rPr lang="en-US" sz="2100" dirty="0" err="1">
                <a:solidFill>
                  <a:srgbClr val="000000"/>
                </a:solidFill>
              </a:rPr>
              <a:t>đô</a:t>
            </a:r>
            <a:r>
              <a:rPr lang="en-US" sz="2100" dirty="0">
                <a:solidFill>
                  <a:srgbClr val="000000"/>
                </a:solidFill>
              </a:rPr>
              <a:t> Hà </a:t>
            </a:r>
            <a:r>
              <a:rPr lang="en-US" sz="2100" dirty="0" err="1">
                <a:solidFill>
                  <a:srgbClr val="000000"/>
                </a:solidFill>
              </a:rPr>
              <a:t>Nội</a:t>
            </a:r>
            <a:endParaRPr lang="en-US" sz="2100" dirty="0">
              <a:solidFill>
                <a:srgbClr val="000000"/>
              </a:solidFill>
            </a:endParaRPr>
          </a:p>
        </p:txBody>
      </p:sp>
      <p:sp>
        <p:nvSpPr>
          <p:cNvPr id="30" name="Rectangle: Rounded Corners 29">
            <a:extLst>
              <a:ext uri="{FF2B5EF4-FFF2-40B4-BE49-F238E27FC236}">
                <a16:creationId xmlns:a16="http://schemas.microsoft.com/office/drawing/2014/main" id="{D1072B94-3C0B-FB5A-BEF6-B19B709BBD4D}"/>
              </a:ext>
            </a:extLst>
          </p:cNvPr>
          <p:cNvSpPr/>
          <p:nvPr/>
        </p:nvSpPr>
        <p:spPr>
          <a:xfrm>
            <a:off x="4702630"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D. </a:t>
            </a:r>
            <a:r>
              <a:rPr lang="en-US" sz="2100" dirty="0" err="1">
                <a:solidFill>
                  <a:srgbClr val="000000"/>
                </a:solidFill>
              </a:rPr>
              <a:t>Làng</a:t>
            </a:r>
            <a:r>
              <a:rPr lang="en-US" sz="2100" dirty="0">
                <a:solidFill>
                  <a:srgbClr val="000000"/>
                </a:solidFill>
              </a:rPr>
              <a:t> </a:t>
            </a:r>
            <a:r>
              <a:rPr lang="en-US" sz="2100" dirty="0" err="1">
                <a:solidFill>
                  <a:srgbClr val="000000"/>
                </a:solidFill>
              </a:rPr>
              <a:t>sen</a:t>
            </a:r>
            <a:endParaRPr lang="en-US" sz="2100" dirty="0">
              <a:solidFill>
                <a:srgbClr val="000000"/>
              </a:solidFill>
            </a:endParaRPr>
          </a:p>
        </p:txBody>
      </p:sp>
      <p:sp>
        <p:nvSpPr>
          <p:cNvPr id="31" name="Rectangle: Rounded Corners 30">
            <a:extLst>
              <a:ext uri="{FF2B5EF4-FFF2-40B4-BE49-F238E27FC236}">
                <a16:creationId xmlns:a16="http://schemas.microsoft.com/office/drawing/2014/main" id="{CE7C8A26-4488-76CB-82DC-F5FE6E910241}"/>
              </a:ext>
            </a:extLst>
          </p:cNvPr>
          <p:cNvSpPr/>
          <p:nvPr/>
        </p:nvSpPr>
        <p:spPr>
          <a:xfrm>
            <a:off x="4702628" y="3495739"/>
            <a:ext cx="4180114" cy="1293585"/>
          </a:xfrm>
          <a:prstGeom prst="roundRect">
            <a:avLst>
              <a:gd name="adj" fmla="val 11059"/>
            </a:avLst>
          </a:prstGeom>
          <a:solidFill>
            <a:schemeClr val="accent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rPr>
              <a:t>D. </a:t>
            </a:r>
            <a:r>
              <a:rPr lang="en-US" sz="2100" dirty="0" err="1">
                <a:solidFill>
                  <a:schemeClr val="bg1"/>
                </a:solidFill>
              </a:rPr>
              <a:t>Làng</a:t>
            </a:r>
            <a:r>
              <a:rPr lang="en-US" sz="2100" dirty="0">
                <a:solidFill>
                  <a:schemeClr val="bg1"/>
                </a:solidFill>
              </a:rPr>
              <a:t> </a:t>
            </a:r>
            <a:r>
              <a:rPr lang="en-US" sz="2100" dirty="0" err="1">
                <a:solidFill>
                  <a:schemeClr val="bg1"/>
                </a:solidFill>
              </a:rPr>
              <a:t>sen</a:t>
            </a:r>
            <a:endParaRPr lang="en-US" sz="2100" dirty="0">
              <a:solidFill>
                <a:schemeClr val="bg1"/>
              </a:solidFill>
            </a:endParaRPr>
          </a:p>
        </p:txBody>
      </p:sp>
    </p:spTree>
    <p:extLst>
      <p:ext uri="{BB962C8B-B14F-4D97-AF65-F5344CB8AC3E}">
        <p14:creationId xmlns:p14="http://schemas.microsoft.com/office/powerpoint/2010/main" val="1595278974"/>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500"/>
                                        <p:tgtEl>
                                          <p:spTgt spid="2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BB2A-3A55-37B3-FC37-2CC0BB1A7B5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E7D88A9-EC01-1323-435F-7828EB4BF35F}"/>
              </a:ext>
            </a:extLst>
          </p:cNvPr>
          <p:cNvGrpSpPr/>
          <p:nvPr/>
        </p:nvGrpSpPr>
        <p:grpSpPr>
          <a:xfrm>
            <a:off x="78313" y="91521"/>
            <a:ext cx="8978601" cy="4925277"/>
            <a:chOff x="78313" y="91521"/>
            <a:chExt cx="8978601" cy="4925277"/>
          </a:xfrm>
        </p:grpSpPr>
        <p:pic>
          <p:nvPicPr>
            <p:cNvPr id="5122" name="Picture 2">
              <a:extLst>
                <a:ext uri="{FF2B5EF4-FFF2-40B4-BE49-F238E27FC236}">
                  <a16:creationId xmlns:a16="http://schemas.microsoft.com/office/drawing/2014/main" id="{7AED596E-3B68-820C-5245-9B8008DBD8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961"/>
            <a:stretch/>
          </p:blipFill>
          <p:spPr bwMode="auto">
            <a:xfrm>
              <a:off x="78313" y="91521"/>
              <a:ext cx="4434113" cy="4529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1F089B-F206-69AA-8863-B49813831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257" b="704"/>
            <a:stretch/>
          </p:blipFill>
          <p:spPr bwMode="auto">
            <a:xfrm>
              <a:off x="4622801" y="91521"/>
              <a:ext cx="4434113" cy="4529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90A957-BADE-4587-FBD0-27FF5129F40E}"/>
                </a:ext>
              </a:extLst>
            </p:cNvPr>
            <p:cNvSpPr txBox="1"/>
            <p:nvPr/>
          </p:nvSpPr>
          <p:spPr>
            <a:xfrm>
              <a:off x="593569" y="4620984"/>
              <a:ext cx="7837714" cy="395814"/>
            </a:xfrm>
            <a:prstGeom prst="rect">
              <a:avLst/>
            </a:prstGeom>
            <a:noFill/>
          </p:spPr>
          <p:txBody>
            <a:bodyPr wrap="square">
              <a:spAutoFit/>
            </a:bodyPr>
            <a:lstStyle/>
            <a:p>
              <a:pPr algn="ctr">
                <a:lnSpc>
                  <a:spcPct val="150000"/>
                </a:lnSpc>
              </a:pPr>
              <a:r>
                <a:rPr lang="vi-VN" sz="1500" i="1" dirty="0"/>
                <a:t>Bài “Vấn đề người bản xứ”</a:t>
              </a:r>
              <a:r>
                <a:rPr lang="en-US" sz="1500" i="1" dirty="0"/>
                <a:t> </a:t>
              </a:r>
              <a:r>
                <a:rPr lang="vi-VN" sz="1500" i="1" dirty="0"/>
                <a:t>kí tên Nguyễn Ái Quốc đăng trên tờ</a:t>
              </a:r>
              <a:r>
                <a:rPr lang="en-US" sz="1500" i="1" dirty="0"/>
                <a:t> </a:t>
              </a:r>
              <a:r>
                <a:rPr lang="vi-VN" sz="1500" i="1" dirty="0"/>
                <a:t>Nhân đạo ngày 02/8/1919</a:t>
              </a:r>
            </a:p>
          </p:txBody>
        </p:sp>
      </p:grpSp>
    </p:spTree>
    <p:extLst>
      <p:ext uri="{BB962C8B-B14F-4D97-AF65-F5344CB8AC3E}">
        <p14:creationId xmlns:p14="http://schemas.microsoft.com/office/powerpoint/2010/main" val="1077621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18FB-0AB7-EC54-972F-96DA9AEAA9C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DED1916-689A-B265-9E8E-3489CF582D75}"/>
              </a:ext>
            </a:extLst>
          </p:cNvPr>
          <p:cNvGrpSpPr/>
          <p:nvPr/>
        </p:nvGrpSpPr>
        <p:grpSpPr>
          <a:xfrm>
            <a:off x="-181429" y="254000"/>
            <a:ext cx="3505200" cy="609600"/>
            <a:chOff x="-181429" y="254000"/>
            <a:chExt cx="3338286" cy="798286"/>
          </a:xfrm>
        </p:grpSpPr>
        <p:sp>
          <p:nvSpPr>
            <p:cNvPr id="3" name="Arrow: Pentagon 2">
              <a:extLst>
                <a:ext uri="{FF2B5EF4-FFF2-40B4-BE49-F238E27FC236}">
                  <a16:creationId xmlns:a16="http://schemas.microsoft.com/office/drawing/2014/main" id="{C14C8D0F-6348-7196-E2E0-F4E75AD005D2}"/>
                </a:ext>
              </a:extLst>
            </p:cNvPr>
            <p:cNvSpPr/>
            <p:nvPr/>
          </p:nvSpPr>
          <p:spPr>
            <a:xfrm>
              <a:off x="-181429" y="333829"/>
              <a:ext cx="3251200" cy="718457"/>
            </a:xfrm>
            <a:prstGeom prst="homePlat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6EBF9399-08E2-FD79-D5AE-6ECF257A291C}"/>
                </a:ext>
              </a:extLst>
            </p:cNvPr>
            <p:cNvSpPr/>
            <p:nvPr/>
          </p:nvSpPr>
          <p:spPr>
            <a:xfrm>
              <a:off x="-94343" y="254000"/>
              <a:ext cx="3251200" cy="718457"/>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chemeClr val="tx1"/>
                  </a:solidFill>
                </a:rPr>
                <a:t>Về tổ chức </a:t>
              </a:r>
            </a:p>
          </p:txBody>
        </p:sp>
      </p:grpSp>
      <p:sp>
        <p:nvSpPr>
          <p:cNvPr id="5" name="Rectangle: Rounded Corners 4">
            <a:extLst>
              <a:ext uri="{FF2B5EF4-FFF2-40B4-BE49-F238E27FC236}">
                <a16:creationId xmlns:a16="http://schemas.microsoft.com/office/drawing/2014/main" id="{9275FA17-E5B8-A11A-1FBA-5991C0C67C02}"/>
              </a:ext>
            </a:extLst>
          </p:cNvPr>
          <p:cNvSpPr/>
          <p:nvPr/>
        </p:nvSpPr>
        <p:spPr>
          <a:xfrm>
            <a:off x="249503" y="1138138"/>
            <a:ext cx="4020745" cy="1520729"/>
          </a:xfrm>
          <a:prstGeom prst="roundRect">
            <a:avLst>
              <a:gd name="adj" fmla="val 72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Xây</a:t>
            </a:r>
            <a:r>
              <a:rPr lang="en-US" sz="2000" dirty="0">
                <a:solidFill>
                  <a:srgbClr val="000000"/>
                </a:solidFill>
              </a:rPr>
              <a:t> </a:t>
            </a:r>
            <a:r>
              <a:rPr lang="en-US" sz="2000" dirty="0" err="1">
                <a:solidFill>
                  <a:srgbClr val="000000"/>
                </a:solidFill>
              </a:rPr>
              <a:t>dựng</a:t>
            </a:r>
            <a:r>
              <a:rPr lang="en-US" sz="2000" dirty="0">
                <a:solidFill>
                  <a:srgbClr val="000000"/>
                </a:solidFill>
              </a:rPr>
              <a:t> </a:t>
            </a:r>
            <a:r>
              <a:rPr lang="en-US" sz="2000" dirty="0" err="1">
                <a:solidFill>
                  <a:srgbClr val="000000"/>
                </a:solidFill>
              </a:rPr>
              <a:t>mối</a:t>
            </a:r>
            <a:r>
              <a:rPr lang="en-US" sz="2000" dirty="0">
                <a:solidFill>
                  <a:srgbClr val="000000"/>
                </a:solidFill>
              </a:rPr>
              <a:t> </a:t>
            </a:r>
            <a:r>
              <a:rPr lang="en-US" sz="2000" dirty="0" err="1">
                <a:solidFill>
                  <a:srgbClr val="000000"/>
                </a:solidFill>
              </a:rPr>
              <a:t>quan</a:t>
            </a:r>
            <a:r>
              <a:rPr lang="en-US" sz="2000" dirty="0">
                <a:solidFill>
                  <a:srgbClr val="000000"/>
                </a:solidFill>
              </a:rPr>
              <a:t> </a:t>
            </a:r>
            <a:r>
              <a:rPr lang="en-US" sz="2000" dirty="0" err="1">
                <a:solidFill>
                  <a:srgbClr val="000000"/>
                </a:solidFill>
              </a:rPr>
              <a:t>hệ</a:t>
            </a:r>
            <a:r>
              <a:rPr lang="en-US" sz="2000" dirty="0">
                <a:solidFill>
                  <a:srgbClr val="000000"/>
                </a:solidFill>
              </a:rPr>
              <a:t> </a:t>
            </a:r>
            <a:r>
              <a:rPr lang="en-US" sz="2000" dirty="0" err="1">
                <a:solidFill>
                  <a:srgbClr val="000000"/>
                </a:solidFill>
              </a:rPr>
              <a:t>giữa</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mạng</a:t>
            </a:r>
            <a:r>
              <a:rPr lang="en-US" sz="2000" dirty="0">
                <a:solidFill>
                  <a:srgbClr val="000000"/>
                </a:solidFill>
              </a:rPr>
              <a:t> </a:t>
            </a:r>
            <a:r>
              <a:rPr lang="en-US" sz="2000" dirty="0" err="1">
                <a:solidFill>
                  <a:srgbClr val="000000"/>
                </a:solidFill>
              </a:rPr>
              <a:t>Việt</a:t>
            </a:r>
            <a:r>
              <a:rPr lang="en-US" sz="2000" dirty="0">
                <a:solidFill>
                  <a:srgbClr val="000000"/>
                </a:solidFill>
              </a:rPr>
              <a:t> Nam </a:t>
            </a:r>
            <a:r>
              <a:rPr lang="en-US" sz="2000" dirty="0" err="1">
                <a:solidFill>
                  <a:srgbClr val="000000"/>
                </a:solidFill>
              </a:rPr>
              <a:t>với</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mạng</a:t>
            </a:r>
            <a:r>
              <a:rPr lang="en-US" sz="2000" dirty="0">
                <a:solidFill>
                  <a:srgbClr val="000000"/>
                </a:solidFill>
              </a:rPr>
              <a:t> </a:t>
            </a:r>
            <a:r>
              <a:rPr lang="en-US" sz="2000" dirty="0" err="1">
                <a:solidFill>
                  <a:srgbClr val="000000"/>
                </a:solidFill>
              </a:rPr>
              <a:t>thế</a:t>
            </a:r>
            <a:r>
              <a:rPr lang="en-US" sz="2000" dirty="0">
                <a:solidFill>
                  <a:srgbClr val="000000"/>
                </a:solidFill>
              </a:rPr>
              <a:t> </a:t>
            </a:r>
            <a:r>
              <a:rPr lang="en-US" sz="2000" dirty="0" err="1">
                <a:solidFill>
                  <a:srgbClr val="000000"/>
                </a:solidFill>
              </a:rPr>
              <a:t>giới</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38EFAA09-D998-7D5C-2011-A1ECBBC89726}"/>
              </a:ext>
            </a:extLst>
          </p:cNvPr>
          <p:cNvSpPr/>
          <p:nvPr/>
        </p:nvSpPr>
        <p:spPr>
          <a:xfrm>
            <a:off x="249503" y="2871680"/>
            <a:ext cx="4020744" cy="1956859"/>
          </a:xfrm>
          <a:prstGeom prst="roundRect">
            <a:avLst>
              <a:gd name="adj" fmla="val 7295"/>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Tìm hiểu và tập hợp thanh niên trí thức yêu nước ở hải ngoại để thành lập các tổ chức tiền thân của Đảng.</a:t>
            </a:r>
            <a:endParaRPr lang="en-US" sz="2000" dirty="0">
              <a:solidFill>
                <a:srgbClr val="000000"/>
              </a:solidFill>
            </a:endParaRPr>
          </a:p>
        </p:txBody>
      </p:sp>
      <p:pic>
        <p:nvPicPr>
          <p:cNvPr id="4098" name="Picture 2" descr="Nguyễn Ái Quốc ra sức truyền bá chủ nghĩa Mác-Lênin ">
            <a:extLst>
              <a:ext uri="{FF2B5EF4-FFF2-40B4-BE49-F238E27FC236}">
                <a16:creationId xmlns:a16="http://schemas.microsoft.com/office/drawing/2014/main" id="{35439397-1E7E-F241-424A-1D291D0900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931"/>
          <a:stretch/>
        </p:blipFill>
        <p:spPr bwMode="auto">
          <a:xfrm>
            <a:off x="4482563" y="1267262"/>
            <a:ext cx="4439366" cy="320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728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randombar(horizont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3072-5784-8F1D-0969-AEFDDAB13C1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BC63ED5-A62C-D22B-DA08-DDB9DD16DDC9}"/>
              </a:ext>
            </a:extLst>
          </p:cNvPr>
          <p:cNvGrpSpPr/>
          <p:nvPr/>
        </p:nvGrpSpPr>
        <p:grpSpPr>
          <a:xfrm>
            <a:off x="341086" y="780440"/>
            <a:ext cx="4071257" cy="3341618"/>
            <a:chOff x="500743" y="649811"/>
            <a:chExt cx="4071257" cy="3341618"/>
          </a:xfrm>
        </p:grpSpPr>
        <p:sp>
          <p:nvSpPr>
            <p:cNvPr id="4" name="Rectangle: Rounded Corners 3">
              <a:extLst>
                <a:ext uri="{FF2B5EF4-FFF2-40B4-BE49-F238E27FC236}">
                  <a16:creationId xmlns:a16="http://schemas.microsoft.com/office/drawing/2014/main" id="{35899079-BA49-28A6-B505-7EC2AA5F9C5C}"/>
                </a:ext>
              </a:extLst>
            </p:cNvPr>
            <p:cNvSpPr/>
            <p:nvPr/>
          </p:nvSpPr>
          <p:spPr>
            <a:xfrm>
              <a:off x="500743" y="1168400"/>
              <a:ext cx="4071257" cy="2823029"/>
            </a:xfrm>
            <a:prstGeom prst="roundRect">
              <a:avLst>
                <a:gd name="adj" fmla="val 895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100180-3D40-488D-A99C-EECC1016C238}"/>
                </a:ext>
              </a:extLst>
            </p:cNvPr>
            <p:cNvSpPr txBox="1"/>
            <p:nvPr/>
          </p:nvSpPr>
          <p:spPr>
            <a:xfrm>
              <a:off x="613228" y="1470353"/>
              <a:ext cx="3846286" cy="2343655"/>
            </a:xfrm>
            <a:prstGeom prst="rect">
              <a:avLst/>
            </a:prstGeom>
            <a:noFill/>
          </p:spPr>
          <p:txBody>
            <a:bodyPr wrap="square">
              <a:spAutoFit/>
            </a:bodyPr>
            <a:lstStyle/>
            <a:p>
              <a:pPr algn="just">
                <a:lnSpc>
                  <a:spcPct val="150000"/>
                </a:lnSpc>
              </a:pPr>
              <a:r>
                <a:rPr lang="vi-VN" sz="2000"/>
                <a:t>Em có nhận xét gì về quá trình Nguyễn Ái Quốc chuẩn bị về chính trị, tư tưởng và tổ chức cho sự ra đời của Đảng Cộng sản Việt Nam?</a:t>
              </a:r>
              <a:endParaRPr lang="en-US" sz="2000"/>
            </a:p>
          </p:txBody>
        </p:sp>
        <p:sp>
          <p:nvSpPr>
            <p:cNvPr id="5" name="Freeform 7">
              <a:extLst>
                <a:ext uri="{FF2B5EF4-FFF2-40B4-BE49-F238E27FC236}">
                  <a16:creationId xmlns:a16="http://schemas.microsoft.com/office/drawing/2014/main" id="{83C7049B-B313-0EBC-A508-A8CD42B0BDD9}"/>
                </a:ext>
              </a:extLst>
            </p:cNvPr>
            <p:cNvSpPr/>
            <p:nvPr/>
          </p:nvSpPr>
          <p:spPr>
            <a:xfrm>
              <a:off x="2034331" y="649811"/>
              <a:ext cx="1120194" cy="82054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9" name="Group 8">
            <a:extLst>
              <a:ext uri="{FF2B5EF4-FFF2-40B4-BE49-F238E27FC236}">
                <a16:creationId xmlns:a16="http://schemas.microsoft.com/office/drawing/2014/main" id="{16AE86A6-D1AE-488A-4E48-684E0FCBE79A}"/>
              </a:ext>
            </a:extLst>
          </p:cNvPr>
          <p:cNvGrpSpPr/>
          <p:nvPr/>
        </p:nvGrpSpPr>
        <p:grpSpPr>
          <a:xfrm>
            <a:off x="4739154" y="526588"/>
            <a:ext cx="4071258" cy="4602859"/>
            <a:chOff x="4739154" y="526588"/>
            <a:chExt cx="4071258" cy="4602859"/>
          </a:xfrm>
        </p:grpSpPr>
        <p:sp>
          <p:nvSpPr>
            <p:cNvPr id="7" name="Freeform 12">
              <a:extLst>
                <a:ext uri="{FF2B5EF4-FFF2-40B4-BE49-F238E27FC236}">
                  <a16:creationId xmlns:a16="http://schemas.microsoft.com/office/drawing/2014/main" id="{86955650-33AC-2F87-3E56-F96F3C494EDE}"/>
                </a:ext>
              </a:extLst>
            </p:cNvPr>
            <p:cNvSpPr/>
            <p:nvPr/>
          </p:nvSpPr>
          <p:spPr>
            <a:xfrm>
              <a:off x="4739154" y="1433084"/>
              <a:ext cx="4071258" cy="3696363"/>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4"/>
              <a:stretch>
                <a:fillRect/>
              </a:stretch>
            </a:blipFill>
          </p:spPr>
        </p:sp>
        <p:sp>
          <p:nvSpPr>
            <p:cNvPr id="8" name="Rectangle: Rounded Corners 7">
              <a:extLst>
                <a:ext uri="{FF2B5EF4-FFF2-40B4-BE49-F238E27FC236}">
                  <a16:creationId xmlns:a16="http://schemas.microsoft.com/office/drawing/2014/main" id="{300675B9-8E08-779B-764A-DE47E3942479}"/>
                </a:ext>
              </a:extLst>
            </p:cNvPr>
            <p:cNvSpPr/>
            <p:nvPr/>
          </p:nvSpPr>
          <p:spPr>
            <a:xfrm>
              <a:off x="5199983" y="526588"/>
              <a:ext cx="3149600" cy="52221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CÂU HỎI MỞ RỘNG </a:t>
              </a:r>
            </a:p>
          </p:txBody>
        </p:sp>
      </p:grpSp>
    </p:spTree>
    <p:extLst>
      <p:ext uri="{BB962C8B-B14F-4D97-AF65-F5344CB8AC3E}">
        <p14:creationId xmlns:p14="http://schemas.microsoft.com/office/powerpoint/2010/main" val="4091766131"/>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1EE-AD92-801A-C013-FAFD3C97065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CDDCBB8-1FA1-6BB1-F564-24E85C6A9962}"/>
              </a:ext>
            </a:extLst>
          </p:cNvPr>
          <p:cNvGrpSpPr/>
          <p:nvPr/>
        </p:nvGrpSpPr>
        <p:grpSpPr>
          <a:xfrm>
            <a:off x="326571" y="530391"/>
            <a:ext cx="3657599" cy="4082718"/>
            <a:chOff x="355600" y="455717"/>
            <a:chExt cx="3657599" cy="4082718"/>
          </a:xfrm>
        </p:grpSpPr>
        <p:sp>
          <p:nvSpPr>
            <p:cNvPr id="4" name="Rectangle: Rounded Corners 3">
              <a:extLst>
                <a:ext uri="{FF2B5EF4-FFF2-40B4-BE49-F238E27FC236}">
                  <a16:creationId xmlns:a16="http://schemas.microsoft.com/office/drawing/2014/main" id="{678E9C98-4E62-F55D-98D0-FB0F029AF9A7}"/>
                </a:ext>
              </a:extLst>
            </p:cNvPr>
            <p:cNvSpPr/>
            <p:nvPr/>
          </p:nvSpPr>
          <p:spPr>
            <a:xfrm>
              <a:off x="355600" y="605064"/>
              <a:ext cx="3657599" cy="3933371"/>
            </a:xfrm>
            <a:prstGeom prst="roundRect">
              <a:avLst>
                <a:gd name="adj" fmla="val 7855"/>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B21AA1-566F-79E4-F6B3-7B990A5817A2}"/>
                </a:ext>
              </a:extLst>
            </p:cNvPr>
            <p:cNvSpPr txBox="1"/>
            <p:nvPr/>
          </p:nvSpPr>
          <p:spPr>
            <a:xfrm>
              <a:off x="453568" y="933968"/>
              <a:ext cx="3461657" cy="3425681"/>
            </a:xfrm>
            <a:prstGeom prst="rect">
              <a:avLst/>
            </a:prstGeom>
            <a:noFill/>
          </p:spPr>
          <p:txBody>
            <a:bodyPr wrap="square">
              <a:spAutoFit/>
            </a:bodyPr>
            <a:lstStyle/>
            <a:p>
              <a:pPr algn="just">
                <a:lnSpc>
                  <a:spcPct val="150000"/>
                </a:lnSpc>
              </a:pPr>
              <a:r>
                <a:rPr lang="en-US" sz="2100" dirty="0" err="1"/>
                <a:t>Nguyễn</a:t>
              </a:r>
              <a:r>
                <a:rPr lang="en-US" sz="2100" dirty="0"/>
                <a:t> </a:t>
              </a:r>
              <a:r>
                <a:rPr lang="vi-VN" sz="2100" dirty="0"/>
                <a:t>Ái Quốc chuẩn bị về tư tưởng, chính trị và tổ chức cho sự ra đời của Đảng Cộng sản Việt Nam là một quá trình chuẩn bị lâu dài trong suốt một thập kỉ, diễn ra đồng thời</a:t>
              </a:r>
              <a:r>
                <a:rPr lang="en-US" sz="2100" dirty="0"/>
                <a:t>.</a:t>
              </a:r>
            </a:p>
          </p:txBody>
        </p:sp>
        <p:sp>
          <p:nvSpPr>
            <p:cNvPr id="5" name="Oval 4">
              <a:extLst>
                <a:ext uri="{FF2B5EF4-FFF2-40B4-BE49-F238E27FC236}">
                  <a16:creationId xmlns:a16="http://schemas.microsoft.com/office/drawing/2014/main" id="{8AAF7140-92D3-DAB8-AE5D-E0BE59B191C2}"/>
                </a:ext>
              </a:extLst>
            </p:cNvPr>
            <p:cNvSpPr/>
            <p:nvPr/>
          </p:nvSpPr>
          <p:spPr>
            <a:xfrm>
              <a:off x="2019293" y="455717"/>
              <a:ext cx="330205" cy="330205"/>
            </a:xfrm>
            <a:prstGeom prst="ellipse">
              <a:avLst/>
            </a:prstGeom>
            <a:solidFill>
              <a:schemeClr val="accent6">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110 năm Bác Hồ ra đi tìm đường cứu nước: 'Theo chân Bác' ở Trung Quốc |  Vietnam+ (VietnamPlus)">
            <a:extLst>
              <a:ext uri="{FF2B5EF4-FFF2-40B4-BE49-F238E27FC236}">
                <a16:creationId xmlns:a16="http://schemas.microsoft.com/office/drawing/2014/main" id="{80D71669-F78F-A6B3-E010-67A2DCE0B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080" y="-1"/>
            <a:ext cx="6911502" cy="51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816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B70BA-63EE-3C76-63C4-A9B1A9A7C8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11EFB4-0C0F-C990-8342-725CE46BD33B}"/>
              </a:ext>
            </a:extLst>
          </p:cNvPr>
          <p:cNvSpPr txBox="1"/>
          <p:nvPr/>
        </p:nvSpPr>
        <p:spPr>
          <a:xfrm>
            <a:off x="1117600" y="624116"/>
            <a:ext cx="6908800" cy="477054"/>
          </a:xfrm>
          <a:prstGeom prst="rect">
            <a:avLst/>
          </a:prstGeom>
          <a:noFill/>
        </p:spPr>
        <p:txBody>
          <a:bodyPr wrap="square" rtlCol="0">
            <a:spAutoFit/>
          </a:bodyPr>
          <a:lstStyle/>
          <a:p>
            <a:pPr algn="ctr"/>
            <a:r>
              <a:rPr lang="en-US" sz="2500" b="1">
                <a:solidFill>
                  <a:schemeClr val="accent5">
                    <a:lumMod val="90000"/>
                    <a:lumOff val="10000"/>
                  </a:schemeClr>
                </a:solidFill>
              </a:rPr>
              <a:t>TRÒ CHƠI “NHÀ SỬ HỌC THÔNG THÁI”</a:t>
            </a:r>
          </a:p>
        </p:txBody>
      </p:sp>
      <p:grpSp>
        <p:nvGrpSpPr>
          <p:cNvPr id="10" name="Group 9">
            <a:extLst>
              <a:ext uri="{FF2B5EF4-FFF2-40B4-BE49-F238E27FC236}">
                <a16:creationId xmlns:a16="http://schemas.microsoft.com/office/drawing/2014/main" id="{40FFE94E-A08D-6D58-63C4-F8F8D4D0C69A}"/>
              </a:ext>
            </a:extLst>
          </p:cNvPr>
          <p:cNvGrpSpPr/>
          <p:nvPr/>
        </p:nvGrpSpPr>
        <p:grpSpPr>
          <a:xfrm>
            <a:off x="159657" y="1400629"/>
            <a:ext cx="8802914" cy="2910114"/>
            <a:chOff x="159657" y="1429658"/>
            <a:chExt cx="8802914" cy="2910114"/>
          </a:xfrm>
        </p:grpSpPr>
        <p:sp>
          <p:nvSpPr>
            <p:cNvPr id="9" name="Rectangle: Rounded Corners 8">
              <a:extLst>
                <a:ext uri="{FF2B5EF4-FFF2-40B4-BE49-F238E27FC236}">
                  <a16:creationId xmlns:a16="http://schemas.microsoft.com/office/drawing/2014/main" id="{1C89F7C4-BEAB-0A1A-D6AB-5FEB771B7B56}"/>
                </a:ext>
              </a:extLst>
            </p:cNvPr>
            <p:cNvSpPr/>
            <p:nvPr/>
          </p:nvSpPr>
          <p:spPr>
            <a:xfrm>
              <a:off x="159657" y="1429658"/>
              <a:ext cx="8802914" cy="2910114"/>
            </a:xfrm>
            <a:prstGeom prst="roundRect">
              <a:avLst>
                <a:gd name="adj" fmla="val 80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31A5794-647D-7C7E-A4E3-D8A000AC20D4}"/>
                </a:ext>
              </a:extLst>
            </p:cNvPr>
            <p:cNvSpPr txBox="1"/>
            <p:nvPr/>
          </p:nvSpPr>
          <p:spPr>
            <a:xfrm>
              <a:off x="195943" y="1600356"/>
              <a:ext cx="8730342" cy="2568717"/>
            </a:xfrm>
            <a:prstGeom prst="rect">
              <a:avLst/>
            </a:prstGeom>
            <a:noFill/>
          </p:spPr>
          <p:txBody>
            <a:bodyPr wrap="square">
              <a:spAutoFit/>
            </a:bodyPr>
            <a:lstStyle/>
            <a:p>
              <a:pPr algn="just">
                <a:lnSpc>
                  <a:spcPct val="150000"/>
                </a:lnSpc>
              </a:pPr>
              <a:r>
                <a:rPr lang="en-US" sz="2200" b="1">
                  <a:solidFill>
                    <a:srgbClr val="0070C0"/>
                  </a:solidFill>
                </a:rPr>
                <a:t>LUẬT CHƠI: </a:t>
              </a:r>
            </a:p>
            <a:p>
              <a:pPr marL="342900" indent="-342900" algn="just">
                <a:lnSpc>
                  <a:spcPct val="150000"/>
                </a:lnSpc>
                <a:buFont typeface="Arial" panose="020B0604020202020204" pitchFamily="34" charset="0"/>
                <a:buChar char="•"/>
              </a:pPr>
              <a:r>
                <a:rPr lang="en-US" sz="2200"/>
                <a:t>Học sinh </a:t>
              </a:r>
              <a:r>
                <a:rPr lang="vi-VN" sz="2200"/>
                <a:t>cả lớp </a:t>
              </a:r>
              <a:r>
                <a:rPr lang="en-US" sz="2200"/>
                <a:t>được </a:t>
              </a:r>
              <a:r>
                <a:rPr lang="vi-VN" sz="2200"/>
                <a:t>chia làm 2 đội. </a:t>
              </a:r>
              <a:endParaRPr lang="en-US" sz="2200"/>
            </a:p>
            <a:p>
              <a:pPr marL="342900" indent="-342900" algn="just">
                <a:lnSpc>
                  <a:spcPct val="150000"/>
                </a:lnSpc>
                <a:buFont typeface="Arial" panose="020B0604020202020204" pitchFamily="34" charset="0"/>
                <a:buChar char="•"/>
              </a:pPr>
              <a:r>
                <a:rPr lang="vi-VN" sz="2200"/>
                <a:t>Trả lời các câu hỏi đưa ra về chuẩn bị về chính trị, tư tưởng và tổ chức cho sự ra đời của Đảng Cộng sản Việt Nam vào bảng phụ.</a:t>
              </a:r>
            </a:p>
            <a:p>
              <a:pPr marL="342900" indent="-342900" algn="just">
                <a:lnSpc>
                  <a:spcPct val="150000"/>
                </a:lnSpc>
                <a:buFont typeface="Arial" panose="020B0604020202020204" pitchFamily="34" charset="0"/>
                <a:buChar char="•"/>
              </a:pPr>
              <a:r>
                <a:rPr lang="vi-VN" sz="2200"/>
                <a:t>Đội nào có nhiều câu trả lời chính xác hơn, đó là đội chiến thắng.</a:t>
              </a:r>
            </a:p>
          </p:txBody>
        </p:sp>
      </p:grpSp>
    </p:spTree>
    <p:extLst>
      <p:ext uri="{BB962C8B-B14F-4D97-AF65-F5344CB8AC3E}">
        <p14:creationId xmlns:p14="http://schemas.microsoft.com/office/powerpoint/2010/main" val="16186760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D0C8-D458-16E3-7B65-FB8EC457AF84}"/>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33054652-2849-60BB-A129-B164C23B79C4}"/>
              </a:ext>
            </a:extLst>
          </p:cNvPr>
          <p:cNvGrpSpPr/>
          <p:nvPr/>
        </p:nvGrpSpPr>
        <p:grpSpPr>
          <a:xfrm>
            <a:off x="261256" y="130629"/>
            <a:ext cx="8621488" cy="1486689"/>
            <a:chOff x="261256" y="0"/>
            <a:chExt cx="8621488" cy="1486689"/>
          </a:xfrm>
        </p:grpSpPr>
        <p:sp>
          <p:nvSpPr>
            <p:cNvPr id="3" name="Rectangle 2">
              <a:extLst>
                <a:ext uri="{FF2B5EF4-FFF2-40B4-BE49-F238E27FC236}">
                  <a16:creationId xmlns:a16="http://schemas.microsoft.com/office/drawing/2014/main" id="{8294A1C6-26E8-C877-F261-FD6BC0D69AFC}"/>
                </a:ext>
              </a:extLst>
            </p:cNvPr>
            <p:cNvSpPr/>
            <p:nvPr/>
          </p:nvSpPr>
          <p:spPr>
            <a:xfrm>
              <a:off x="261256" y="365974"/>
              <a:ext cx="1197430" cy="754742"/>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F2E5BF"/>
                  </a:solidFill>
                </a:rPr>
                <a:t>Câu 1</a:t>
              </a:r>
            </a:p>
          </p:txBody>
        </p:sp>
        <p:sp>
          <p:nvSpPr>
            <p:cNvPr id="12" name="TextBox 11">
              <a:extLst>
                <a:ext uri="{FF2B5EF4-FFF2-40B4-BE49-F238E27FC236}">
                  <a16:creationId xmlns:a16="http://schemas.microsoft.com/office/drawing/2014/main" id="{A1FBEE6F-FFDC-BE59-9467-8E162FD25E71}"/>
                </a:ext>
              </a:extLst>
            </p:cNvPr>
            <p:cNvSpPr txBox="1"/>
            <p:nvPr/>
          </p:nvSpPr>
          <p:spPr>
            <a:xfrm>
              <a:off x="1654628" y="0"/>
              <a:ext cx="7228116" cy="1486689"/>
            </a:xfrm>
            <a:prstGeom prst="rect">
              <a:avLst/>
            </a:prstGeom>
            <a:noFill/>
          </p:spPr>
          <p:txBody>
            <a:bodyPr wrap="square">
              <a:spAutoFit/>
            </a:bodyPr>
            <a:lstStyle/>
            <a:p>
              <a:pPr algn="just">
                <a:lnSpc>
                  <a:spcPct val="150000"/>
                </a:lnSpc>
              </a:pPr>
              <a:r>
                <a:rPr lang="en-US" sz="2100" b="1" i="1">
                  <a:solidFill>
                    <a:schemeClr val="accent2"/>
                  </a:solidFill>
                </a:rPr>
                <a:t>Nguyễn Ái Quốc có quan điểm nào mới về mối quan hệ giữa cách mạng giải phóng dân tộc ở thuộc địa và cách mạng vô sản ở chính quốc?</a:t>
              </a:r>
            </a:p>
          </p:txBody>
        </p:sp>
      </p:grpSp>
      <p:sp>
        <p:nvSpPr>
          <p:cNvPr id="14" name="Rectangle: Rounded Corners 13">
            <a:extLst>
              <a:ext uri="{FF2B5EF4-FFF2-40B4-BE49-F238E27FC236}">
                <a16:creationId xmlns:a16="http://schemas.microsoft.com/office/drawing/2014/main" id="{5D8A9ACE-75BE-09A6-A44C-FC1EF69FD82A}"/>
              </a:ext>
            </a:extLst>
          </p:cNvPr>
          <p:cNvSpPr/>
          <p:nvPr/>
        </p:nvSpPr>
        <p:spPr>
          <a:xfrm>
            <a:off x="660401" y="2075542"/>
            <a:ext cx="3178628" cy="1299029"/>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Cách mạng giải phóng dân tộc ở thuộc địa </a:t>
            </a:r>
          </a:p>
        </p:txBody>
      </p:sp>
      <p:sp>
        <p:nvSpPr>
          <p:cNvPr id="15" name="Rectangle: Rounded Corners 14">
            <a:extLst>
              <a:ext uri="{FF2B5EF4-FFF2-40B4-BE49-F238E27FC236}">
                <a16:creationId xmlns:a16="http://schemas.microsoft.com/office/drawing/2014/main" id="{55BDE564-F281-1974-C37E-B2794A755842}"/>
              </a:ext>
            </a:extLst>
          </p:cNvPr>
          <p:cNvSpPr/>
          <p:nvPr/>
        </p:nvSpPr>
        <p:spPr>
          <a:xfrm>
            <a:off x="5217887" y="2075542"/>
            <a:ext cx="3178628" cy="1299029"/>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Cách mạng vô sản ở chính quốc </a:t>
            </a:r>
          </a:p>
        </p:txBody>
      </p:sp>
      <p:sp>
        <p:nvSpPr>
          <p:cNvPr id="18" name="TextBox 17">
            <a:extLst>
              <a:ext uri="{FF2B5EF4-FFF2-40B4-BE49-F238E27FC236}">
                <a16:creationId xmlns:a16="http://schemas.microsoft.com/office/drawing/2014/main" id="{B2FD3EAA-2853-EE2B-CFC4-732C918DC7E7}"/>
              </a:ext>
            </a:extLst>
          </p:cNvPr>
          <p:cNvSpPr txBox="1"/>
          <p:nvPr/>
        </p:nvSpPr>
        <p:spPr>
          <a:xfrm>
            <a:off x="4394199" y="2332641"/>
            <a:ext cx="355601" cy="784830"/>
          </a:xfrm>
          <a:prstGeom prst="rect">
            <a:avLst/>
          </a:prstGeom>
          <a:noFill/>
        </p:spPr>
        <p:txBody>
          <a:bodyPr wrap="square" rtlCol="0">
            <a:spAutoFit/>
          </a:bodyPr>
          <a:lstStyle/>
          <a:p>
            <a:pPr algn="ctr"/>
            <a:r>
              <a:rPr lang="en-US" sz="4500" b="1">
                <a:solidFill>
                  <a:srgbClr val="C00000"/>
                </a:solidFill>
              </a:rPr>
              <a:t>x</a:t>
            </a:r>
          </a:p>
        </p:txBody>
      </p:sp>
      <p:grpSp>
        <p:nvGrpSpPr>
          <p:cNvPr id="21" name="Group 20">
            <a:extLst>
              <a:ext uri="{FF2B5EF4-FFF2-40B4-BE49-F238E27FC236}">
                <a16:creationId xmlns:a16="http://schemas.microsoft.com/office/drawing/2014/main" id="{72C38DD5-65E2-C508-416F-744F15D81C69}"/>
              </a:ext>
            </a:extLst>
          </p:cNvPr>
          <p:cNvGrpSpPr/>
          <p:nvPr/>
        </p:nvGrpSpPr>
        <p:grpSpPr>
          <a:xfrm>
            <a:off x="1585685" y="3501572"/>
            <a:ext cx="6328229" cy="926279"/>
            <a:chOff x="1585685" y="3472544"/>
            <a:chExt cx="6328229" cy="926279"/>
          </a:xfrm>
        </p:grpSpPr>
        <p:sp>
          <p:nvSpPr>
            <p:cNvPr id="19" name="Left Brace 18">
              <a:extLst>
                <a:ext uri="{FF2B5EF4-FFF2-40B4-BE49-F238E27FC236}">
                  <a16:creationId xmlns:a16="http://schemas.microsoft.com/office/drawing/2014/main" id="{86045FDD-8C82-7765-EAFA-65A75B24C800}"/>
                </a:ext>
              </a:extLst>
            </p:cNvPr>
            <p:cNvSpPr/>
            <p:nvPr/>
          </p:nvSpPr>
          <p:spPr>
            <a:xfrm rot="16200000">
              <a:off x="4569675" y="488554"/>
              <a:ext cx="360250" cy="6328229"/>
            </a:xfrm>
            <a:prstGeom prst="leftBrace">
              <a:avLst>
                <a:gd name="adj1" fmla="val 5119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FCC49D9B-D117-253F-9AEC-3FCD0BE07D33}"/>
                </a:ext>
              </a:extLst>
            </p:cNvPr>
            <p:cNvSpPr txBox="1"/>
            <p:nvPr/>
          </p:nvSpPr>
          <p:spPr>
            <a:xfrm>
              <a:off x="1748971" y="3998713"/>
              <a:ext cx="6001657" cy="400110"/>
            </a:xfrm>
            <a:prstGeom prst="rect">
              <a:avLst/>
            </a:prstGeom>
            <a:noFill/>
          </p:spPr>
          <p:txBody>
            <a:bodyPr wrap="square" rtlCol="0">
              <a:spAutoFit/>
            </a:bodyPr>
            <a:lstStyle/>
            <a:p>
              <a:pPr algn="ctr"/>
              <a:r>
                <a:rPr lang="en-US" sz="2000" b="1" i="1">
                  <a:solidFill>
                    <a:srgbClr val="C00000"/>
                  </a:solidFill>
                </a:rPr>
                <a:t>Có mối quan hệ chặt chẽ, gắn bó </a:t>
              </a:r>
            </a:p>
          </p:txBody>
        </p:sp>
      </p:grpSp>
    </p:spTree>
    <p:extLst>
      <p:ext uri="{BB962C8B-B14F-4D97-AF65-F5344CB8AC3E}">
        <p14:creationId xmlns:p14="http://schemas.microsoft.com/office/powerpoint/2010/main" val="230990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CEBD4-BDE6-98D6-88CC-F562BDCFFA3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4C3F9D-63BA-3A76-442E-DD43B27C3239}"/>
              </a:ext>
            </a:extLst>
          </p:cNvPr>
          <p:cNvSpPr/>
          <p:nvPr/>
        </p:nvSpPr>
        <p:spPr>
          <a:xfrm>
            <a:off x="2184400" y="355600"/>
            <a:ext cx="4775200" cy="7111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ysClr val="windowText" lastClr="000000"/>
                </a:solidFill>
              </a:rPr>
              <a:t>Quan điểm của Nguyễn Ái Quốc </a:t>
            </a:r>
          </a:p>
        </p:txBody>
      </p:sp>
      <p:sp>
        <p:nvSpPr>
          <p:cNvPr id="4" name="Rectangle: Rounded Corners 3">
            <a:extLst>
              <a:ext uri="{FF2B5EF4-FFF2-40B4-BE49-F238E27FC236}">
                <a16:creationId xmlns:a16="http://schemas.microsoft.com/office/drawing/2014/main" id="{11C38CED-BFD4-7010-5F1D-C2A2D2B3ECC2}"/>
              </a:ext>
            </a:extLst>
          </p:cNvPr>
          <p:cNvSpPr/>
          <p:nvPr/>
        </p:nvSpPr>
        <p:spPr>
          <a:xfrm>
            <a:off x="2641600" y="1451428"/>
            <a:ext cx="3860800" cy="711199"/>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Chủ nghĩa đế quốc </a:t>
            </a:r>
          </a:p>
        </p:txBody>
      </p:sp>
      <p:sp>
        <p:nvSpPr>
          <p:cNvPr id="7" name="TextBox 6">
            <a:extLst>
              <a:ext uri="{FF2B5EF4-FFF2-40B4-BE49-F238E27FC236}">
                <a16:creationId xmlns:a16="http://schemas.microsoft.com/office/drawing/2014/main" id="{EE716F20-9E05-ABA8-DB81-ED11A9468399}"/>
              </a:ext>
            </a:extLst>
          </p:cNvPr>
          <p:cNvSpPr txBox="1"/>
          <p:nvPr/>
        </p:nvSpPr>
        <p:spPr>
          <a:xfrm>
            <a:off x="2286000" y="2571750"/>
            <a:ext cx="4572000" cy="400110"/>
          </a:xfrm>
          <a:prstGeom prst="rect">
            <a:avLst/>
          </a:prstGeom>
          <a:noFill/>
        </p:spPr>
        <p:txBody>
          <a:bodyPr wrap="square">
            <a:spAutoFit/>
          </a:bodyPr>
          <a:lstStyle/>
          <a:p>
            <a:pPr algn="ctr"/>
            <a:r>
              <a:rPr lang="en-US" sz="2000" b="1">
                <a:solidFill>
                  <a:schemeClr val="accent1">
                    <a:lumMod val="50000"/>
                  </a:schemeClr>
                </a:solidFill>
              </a:rPr>
              <a:t>Con đỉa hai vòi</a:t>
            </a:r>
          </a:p>
        </p:txBody>
      </p:sp>
      <p:sp>
        <p:nvSpPr>
          <p:cNvPr id="8" name="Arrow: Down 7">
            <a:extLst>
              <a:ext uri="{FF2B5EF4-FFF2-40B4-BE49-F238E27FC236}">
                <a16:creationId xmlns:a16="http://schemas.microsoft.com/office/drawing/2014/main" id="{9D3B26D5-C883-59E5-A6BB-5DF4EFCA3835}"/>
              </a:ext>
            </a:extLst>
          </p:cNvPr>
          <p:cNvSpPr/>
          <p:nvPr/>
        </p:nvSpPr>
        <p:spPr>
          <a:xfrm>
            <a:off x="4379685" y="2373084"/>
            <a:ext cx="384629" cy="17417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6AA4442-0B80-CCDC-0D72-5B6A89CE7394}"/>
              </a:ext>
            </a:extLst>
          </p:cNvPr>
          <p:cNvSpPr/>
          <p:nvPr/>
        </p:nvSpPr>
        <p:spPr>
          <a:xfrm>
            <a:off x="4379685" y="1153885"/>
            <a:ext cx="384629" cy="17417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E0978B7-5C10-182E-FD67-FFD9544718A5}"/>
              </a:ext>
            </a:extLst>
          </p:cNvPr>
          <p:cNvSpPr/>
          <p:nvPr/>
        </p:nvSpPr>
        <p:spPr>
          <a:xfrm>
            <a:off x="464458" y="3411765"/>
            <a:ext cx="3178628" cy="1406979"/>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Một vòi hút máu nhân dân thuộc địa</a:t>
            </a:r>
          </a:p>
        </p:txBody>
      </p:sp>
      <p:sp>
        <p:nvSpPr>
          <p:cNvPr id="11" name="Rectangle: Rounded Corners 10">
            <a:extLst>
              <a:ext uri="{FF2B5EF4-FFF2-40B4-BE49-F238E27FC236}">
                <a16:creationId xmlns:a16="http://schemas.microsoft.com/office/drawing/2014/main" id="{754E19AA-85A5-BC34-5AC2-0E18F6B97A9C}"/>
              </a:ext>
            </a:extLst>
          </p:cNvPr>
          <p:cNvSpPr/>
          <p:nvPr/>
        </p:nvSpPr>
        <p:spPr>
          <a:xfrm>
            <a:off x="5500914" y="3411765"/>
            <a:ext cx="3178628" cy="1406979"/>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Vòi kia hút máu giai cấp vô sản và nhân dân lao động chính quốc. </a:t>
            </a:r>
          </a:p>
        </p:txBody>
      </p:sp>
      <p:pic>
        <p:nvPicPr>
          <p:cNvPr id="16" name="Picture 14">
            <a:extLst>
              <a:ext uri="{FF2B5EF4-FFF2-40B4-BE49-F238E27FC236}">
                <a16:creationId xmlns:a16="http://schemas.microsoft.com/office/drawing/2014/main" id="{9329F49B-39F3-D9FD-D96A-6C330A033D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64250">
            <a:off x="3008245" y="2925991"/>
            <a:ext cx="455093" cy="502613"/>
          </a:xfrm>
          <a:prstGeom prst="rect">
            <a:avLst/>
          </a:prstGeom>
        </p:spPr>
      </p:pic>
      <p:pic>
        <p:nvPicPr>
          <p:cNvPr id="17" name="Picture 14">
            <a:extLst>
              <a:ext uri="{FF2B5EF4-FFF2-40B4-BE49-F238E27FC236}">
                <a16:creationId xmlns:a16="http://schemas.microsoft.com/office/drawing/2014/main" id="{B67662D7-96FD-99D7-3F13-79C465300A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500226" flipH="1">
            <a:off x="5554701" y="2941332"/>
            <a:ext cx="510156" cy="462001"/>
          </a:xfrm>
          <a:prstGeom prst="rect">
            <a:avLst/>
          </a:prstGeom>
        </p:spPr>
      </p:pic>
    </p:spTree>
    <p:extLst>
      <p:ext uri="{BB962C8B-B14F-4D97-AF65-F5344CB8AC3E}">
        <p14:creationId xmlns:p14="http://schemas.microsoft.com/office/powerpoint/2010/main" val="18522157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668E9-8714-4334-BE1B-D8CFF8E3227C}"/>
            </a:ext>
          </a:extLst>
        </p:cNvPr>
        <p:cNvGrpSpPr/>
        <p:nvPr/>
      </p:nvGrpSpPr>
      <p:grpSpPr>
        <a:xfrm>
          <a:off x="0" y="0"/>
          <a:ext cx="0" cy="0"/>
          <a:chOff x="0" y="0"/>
          <a:chExt cx="0" cy="0"/>
        </a:xfrm>
      </p:grpSpPr>
      <p:sp>
        <p:nvSpPr>
          <p:cNvPr id="3" name="Arrow: Down 2">
            <a:extLst>
              <a:ext uri="{FF2B5EF4-FFF2-40B4-BE49-F238E27FC236}">
                <a16:creationId xmlns:a16="http://schemas.microsoft.com/office/drawing/2014/main" id="{0FD3A135-6719-EEE8-CBC4-8317027E48E5}"/>
              </a:ext>
            </a:extLst>
          </p:cNvPr>
          <p:cNvSpPr/>
          <p:nvPr/>
        </p:nvSpPr>
        <p:spPr>
          <a:xfrm>
            <a:off x="3505200" y="-58057"/>
            <a:ext cx="2133600" cy="56605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1CDE02A-C695-80EE-96A4-13B551C87184}"/>
              </a:ext>
            </a:extLst>
          </p:cNvPr>
          <p:cNvSpPr/>
          <p:nvPr/>
        </p:nvSpPr>
        <p:spPr>
          <a:xfrm>
            <a:off x="478971" y="828223"/>
            <a:ext cx="8186057" cy="1087664"/>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rgbClr val="C9403B"/>
                </a:solidFill>
              </a:rPr>
              <a:t>Cần phối hợp chặt chẽ cách mạng ở chính quốc và thuộc địa để cắt cả hai vòi của con đỉa ấy. </a:t>
            </a:r>
          </a:p>
        </p:txBody>
      </p:sp>
      <p:sp>
        <p:nvSpPr>
          <p:cNvPr id="6" name="Rectangle: Rounded Corners 5">
            <a:extLst>
              <a:ext uri="{FF2B5EF4-FFF2-40B4-BE49-F238E27FC236}">
                <a16:creationId xmlns:a16="http://schemas.microsoft.com/office/drawing/2014/main" id="{FB4839CA-9783-08B4-7C9F-EFBEA337B54C}"/>
              </a:ext>
            </a:extLst>
          </p:cNvPr>
          <p:cNvSpPr/>
          <p:nvPr/>
        </p:nvSpPr>
        <p:spPr>
          <a:xfrm>
            <a:off x="478971" y="2445658"/>
            <a:ext cx="3577770" cy="2411185"/>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Ví </a:t>
            </a:r>
            <a:r>
              <a:rPr lang="vi-VN" sz="2000">
                <a:solidFill>
                  <a:srgbClr val="000000"/>
                </a:solidFill>
              </a:rPr>
              <a:t>chủ nghĩa tư bản như một con rắn độc, trong đó nọc độc và sức sống của nó tập trung ở các thuộc địa nhiều hơn là ở chính quốc. </a:t>
            </a:r>
            <a:endParaRPr lang="en-US" sz="2000">
              <a:solidFill>
                <a:srgbClr val="000000"/>
              </a:solidFill>
            </a:endParaRPr>
          </a:p>
        </p:txBody>
      </p:sp>
      <p:sp>
        <p:nvSpPr>
          <p:cNvPr id="12" name="Arrow: Right 11">
            <a:extLst>
              <a:ext uri="{FF2B5EF4-FFF2-40B4-BE49-F238E27FC236}">
                <a16:creationId xmlns:a16="http://schemas.microsoft.com/office/drawing/2014/main" id="{D15AB7AD-D00D-05D2-4F1F-10E28B79B31F}"/>
              </a:ext>
            </a:extLst>
          </p:cNvPr>
          <p:cNvSpPr/>
          <p:nvPr/>
        </p:nvSpPr>
        <p:spPr>
          <a:xfrm>
            <a:off x="4419599" y="3462562"/>
            <a:ext cx="304800" cy="377371"/>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770510C-74EB-E78C-33D0-9B2A830FAD34}"/>
              </a:ext>
            </a:extLst>
          </p:cNvPr>
          <p:cNvSpPr/>
          <p:nvPr/>
        </p:nvSpPr>
        <p:spPr>
          <a:xfrm>
            <a:off x="5087258" y="2445656"/>
            <a:ext cx="3577770" cy="2411185"/>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Những người coi nhẹ cách mạng thuộc địa, đề cao cách mạng chính quốc là những người “muốn đánh chết rắn đằng đuôi”. </a:t>
            </a:r>
            <a:endParaRPr lang="en-US" sz="2000">
              <a:solidFill>
                <a:srgbClr val="000000"/>
              </a:solidFill>
            </a:endParaRPr>
          </a:p>
        </p:txBody>
      </p:sp>
    </p:spTree>
    <p:extLst>
      <p:ext uri="{BB962C8B-B14F-4D97-AF65-F5344CB8AC3E}">
        <p14:creationId xmlns:p14="http://schemas.microsoft.com/office/powerpoint/2010/main" val="4090375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021EC-0B49-37B2-B90C-2FD571CF537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5080C70-3BBF-9F6B-CD93-DE88339A9DA4}"/>
              </a:ext>
            </a:extLst>
          </p:cNvPr>
          <p:cNvGrpSpPr/>
          <p:nvPr/>
        </p:nvGrpSpPr>
        <p:grpSpPr>
          <a:xfrm>
            <a:off x="261256" y="312058"/>
            <a:ext cx="8621488" cy="1001941"/>
            <a:chOff x="261256" y="181429"/>
            <a:chExt cx="8621488" cy="1001941"/>
          </a:xfrm>
        </p:grpSpPr>
        <p:sp>
          <p:nvSpPr>
            <p:cNvPr id="4" name="Rectangle 3">
              <a:extLst>
                <a:ext uri="{FF2B5EF4-FFF2-40B4-BE49-F238E27FC236}">
                  <a16:creationId xmlns:a16="http://schemas.microsoft.com/office/drawing/2014/main" id="{87236A51-148C-479F-E141-5BCA251DD29B}"/>
                </a:ext>
              </a:extLst>
            </p:cNvPr>
            <p:cNvSpPr/>
            <p:nvPr/>
          </p:nvSpPr>
          <p:spPr>
            <a:xfrm>
              <a:off x="261256" y="365974"/>
              <a:ext cx="1197430" cy="754742"/>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F2E5BF"/>
                  </a:solidFill>
                </a:rPr>
                <a:t>Câu 2</a:t>
              </a:r>
            </a:p>
          </p:txBody>
        </p:sp>
        <p:sp>
          <p:nvSpPr>
            <p:cNvPr id="7" name="TextBox 6">
              <a:extLst>
                <a:ext uri="{FF2B5EF4-FFF2-40B4-BE49-F238E27FC236}">
                  <a16:creationId xmlns:a16="http://schemas.microsoft.com/office/drawing/2014/main" id="{E9305FBA-BF9B-CCE2-C65E-D4D48D2471D5}"/>
                </a:ext>
              </a:extLst>
            </p:cNvPr>
            <p:cNvSpPr txBox="1"/>
            <p:nvPr/>
          </p:nvSpPr>
          <p:spPr>
            <a:xfrm>
              <a:off x="1654628" y="181429"/>
              <a:ext cx="7228116" cy="1001941"/>
            </a:xfrm>
            <a:prstGeom prst="rect">
              <a:avLst/>
            </a:prstGeom>
            <a:noFill/>
          </p:spPr>
          <p:txBody>
            <a:bodyPr wrap="square">
              <a:spAutoFit/>
            </a:bodyPr>
            <a:lstStyle/>
            <a:p>
              <a:pPr algn="just">
                <a:lnSpc>
                  <a:spcPct val="150000"/>
                </a:lnSpc>
              </a:pPr>
              <a:r>
                <a:rPr lang="vi-VN" sz="2100" b="1" i="1">
                  <a:solidFill>
                    <a:schemeClr val="accent2"/>
                  </a:solidFill>
                </a:rPr>
                <a:t>Hội Việt Nam Cách mạng Thanh niên có vai trò như thế nào đối với phong trào giải phóng dân tộc Việt Nam?</a:t>
              </a:r>
              <a:endParaRPr lang="en-US" sz="2100" b="1" i="1">
                <a:solidFill>
                  <a:schemeClr val="accent2"/>
                </a:solidFill>
              </a:endParaRPr>
            </a:p>
          </p:txBody>
        </p:sp>
      </p:grpSp>
      <p:grpSp>
        <p:nvGrpSpPr>
          <p:cNvPr id="15" name="Group 14">
            <a:extLst>
              <a:ext uri="{FF2B5EF4-FFF2-40B4-BE49-F238E27FC236}">
                <a16:creationId xmlns:a16="http://schemas.microsoft.com/office/drawing/2014/main" id="{3BD3AC5C-C868-9DB8-4DB1-96FCC33388E8}"/>
              </a:ext>
            </a:extLst>
          </p:cNvPr>
          <p:cNvGrpSpPr/>
          <p:nvPr/>
        </p:nvGrpSpPr>
        <p:grpSpPr>
          <a:xfrm>
            <a:off x="541217" y="1612263"/>
            <a:ext cx="6178898" cy="3384912"/>
            <a:chOff x="272703" y="1564457"/>
            <a:chExt cx="6178898" cy="3384912"/>
          </a:xfrm>
        </p:grpSpPr>
        <p:sp>
          <p:nvSpPr>
            <p:cNvPr id="10" name="Rectangle: Rounded Corners 9">
              <a:extLst>
                <a:ext uri="{FF2B5EF4-FFF2-40B4-BE49-F238E27FC236}">
                  <a16:creationId xmlns:a16="http://schemas.microsoft.com/office/drawing/2014/main" id="{06C4CEDE-20A1-FB51-2E95-9F68E56F5F9B}"/>
                </a:ext>
              </a:extLst>
            </p:cNvPr>
            <p:cNvSpPr/>
            <p:nvPr/>
          </p:nvSpPr>
          <p:spPr>
            <a:xfrm>
              <a:off x="272703" y="1564457"/>
              <a:ext cx="6178898" cy="3384912"/>
            </a:xfrm>
            <a:prstGeom prst="roundRect">
              <a:avLst>
                <a:gd name="adj" fmla="val 5880"/>
              </a:avLst>
            </a:prstGeom>
            <a:solidFill>
              <a:schemeClr val="bg1"/>
            </a:solidFill>
            <a:ln>
              <a:solidFill>
                <a:schemeClr val="accent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BE74870-31E0-5863-AC48-129368BC8107}"/>
                </a:ext>
              </a:extLst>
            </p:cNvPr>
            <p:cNvSpPr txBox="1"/>
            <p:nvPr/>
          </p:nvSpPr>
          <p:spPr>
            <a:xfrm>
              <a:off x="372209" y="1623420"/>
              <a:ext cx="5979886"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Là tổ chức được thành lập nhằm đào tạo đội ngũ cán bộ cách mạng; </a:t>
              </a:r>
              <a:endParaRPr lang="en-US" sz="2000"/>
            </a:p>
            <a:p>
              <a:pPr marL="342900" indent="-342900" algn="just">
                <a:lnSpc>
                  <a:spcPct val="150000"/>
                </a:lnSpc>
                <a:buFont typeface="Wingdings" panose="05000000000000000000" pitchFamily="2" charset="2"/>
                <a:buChar char="§"/>
              </a:pPr>
              <a:r>
                <a:rPr lang="vi-VN" sz="2000"/>
                <a:t>Góp phần truyền bá lí luận giải phóng dân tộc,</a:t>
              </a:r>
              <a:endParaRPr lang="en-US" sz="2000"/>
            </a:p>
            <a:p>
              <a:pPr marL="342900" indent="-342900" algn="just">
                <a:lnSpc>
                  <a:spcPct val="150000"/>
                </a:lnSpc>
                <a:buFont typeface="Wingdings" panose="05000000000000000000" pitchFamily="2" charset="2"/>
                <a:buChar char="§"/>
              </a:pPr>
              <a:r>
                <a:rPr lang="vi-VN" sz="2000"/>
                <a:t>Thúc đẩy phong trào yêu nước phát triển theo khuynh hướng vô sản; </a:t>
              </a:r>
              <a:endParaRPr lang="en-US" sz="2000"/>
            </a:p>
            <a:p>
              <a:pPr marL="342900" indent="-342900" algn="just">
                <a:lnSpc>
                  <a:spcPct val="150000"/>
                </a:lnSpc>
                <a:buFont typeface="Wingdings" panose="05000000000000000000" pitchFamily="2" charset="2"/>
                <a:buChar char="§"/>
              </a:pPr>
              <a:r>
                <a:rPr lang="vi-VN" sz="2000"/>
                <a:t>Là bước chuẩn bị về tổ chức cho sự ra đời của Đảng Cộng sản Việt Nam.</a:t>
              </a:r>
              <a:endParaRPr lang="en-US" sz="2000"/>
            </a:p>
          </p:txBody>
        </p:sp>
      </p:grpSp>
      <p:sp>
        <p:nvSpPr>
          <p:cNvPr id="16" name="Freeform 19">
            <a:extLst>
              <a:ext uri="{FF2B5EF4-FFF2-40B4-BE49-F238E27FC236}">
                <a16:creationId xmlns:a16="http://schemas.microsoft.com/office/drawing/2014/main" id="{56FB58A5-5E04-C241-AB54-9643A958BD32}"/>
              </a:ext>
            </a:extLst>
          </p:cNvPr>
          <p:cNvSpPr/>
          <p:nvPr/>
        </p:nvSpPr>
        <p:spPr>
          <a:xfrm>
            <a:off x="7291856" y="1465939"/>
            <a:ext cx="1852144" cy="3677557"/>
          </a:xfrm>
          <a:custGeom>
            <a:avLst/>
            <a:gdLst/>
            <a:ahLst/>
            <a:cxnLst/>
            <a:rect l="l" t="t" r="r" b="b"/>
            <a:pathLst>
              <a:path w="2072355" h="4114800">
                <a:moveTo>
                  <a:pt x="0" y="0"/>
                </a:moveTo>
                <a:lnTo>
                  <a:pt x="2072355" y="0"/>
                </a:lnTo>
                <a:lnTo>
                  <a:pt x="207235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857386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A64F-3589-629A-7A1E-B922429C31D8}"/>
            </a:ext>
          </a:extLst>
        </p:cNvPr>
        <p:cNvGrpSpPr/>
        <p:nvPr/>
      </p:nvGrpSpPr>
      <p:grpSpPr>
        <a:xfrm>
          <a:off x="0" y="0"/>
          <a:ext cx="0" cy="0"/>
          <a:chOff x="0" y="0"/>
          <a:chExt cx="0" cy="0"/>
        </a:xfrm>
      </p:grpSpPr>
      <p:pic>
        <p:nvPicPr>
          <p:cNvPr id="3" name="Hình ảnh 2" descr="Ảnh có chứa ngoài trời, tòa nhà, cửa sổ, cây cối&#10;&#10;Mô tả được tạo tự động">
            <a:extLst>
              <a:ext uri="{FF2B5EF4-FFF2-40B4-BE49-F238E27FC236}">
                <a16:creationId xmlns:a16="http://schemas.microsoft.com/office/drawing/2014/main" id="{BC2C6F92-EEF8-BD41-18A1-896AAEF496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748" y="29007"/>
            <a:ext cx="4076472" cy="5114493"/>
          </a:xfrm>
          <a:prstGeom prst="rect">
            <a:avLst/>
          </a:prstGeom>
          <a:noFill/>
          <a:ln>
            <a:noFill/>
          </a:ln>
        </p:spPr>
      </p:pic>
      <p:pic>
        <p:nvPicPr>
          <p:cNvPr id="5" name="Hình ảnh 3" descr="Ảnh có chứa tòa nhà, Cửa nhà, ngoài trời, tài sản&#10;&#10;Mô tả được tạo tự động">
            <a:extLst>
              <a:ext uri="{FF2B5EF4-FFF2-40B4-BE49-F238E27FC236}">
                <a16:creationId xmlns:a16="http://schemas.microsoft.com/office/drawing/2014/main" id="{1E9DCEF6-1AD3-499D-713A-0C7A8F795F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781" y="29007"/>
            <a:ext cx="4198112" cy="5114493"/>
          </a:xfrm>
          <a:prstGeom prst="rect">
            <a:avLst/>
          </a:prstGeom>
          <a:noFill/>
          <a:ln>
            <a:noFill/>
          </a:ln>
        </p:spPr>
      </p:pic>
      <p:sp>
        <p:nvSpPr>
          <p:cNvPr id="8" name="TextBox 7">
            <a:extLst>
              <a:ext uri="{FF2B5EF4-FFF2-40B4-BE49-F238E27FC236}">
                <a16:creationId xmlns:a16="http://schemas.microsoft.com/office/drawing/2014/main" id="{48A3F900-9E61-169B-CB68-408E66A5E72D}"/>
              </a:ext>
            </a:extLst>
          </p:cNvPr>
          <p:cNvSpPr txBox="1"/>
          <p:nvPr/>
        </p:nvSpPr>
        <p:spPr>
          <a:xfrm>
            <a:off x="446315" y="4150812"/>
            <a:ext cx="8251372" cy="872034"/>
          </a:xfrm>
          <a:prstGeom prst="rect">
            <a:avLst/>
          </a:prstGeom>
          <a:solidFill>
            <a:schemeClr val="bg1"/>
          </a:solidFill>
        </p:spPr>
        <p:txBody>
          <a:bodyPr wrap="square">
            <a:spAutoFit/>
          </a:bodyPr>
          <a:lstStyle/>
          <a:p>
            <a:pPr algn="ctr">
              <a:lnSpc>
                <a:spcPct val="150000"/>
              </a:lnSpc>
            </a:pPr>
            <a:r>
              <a:rPr lang="vi-VN" sz="1800" i="1"/>
              <a:t>Di tích lưu niệm Trụ sở Hội Việt Nam Cách mạng Thanh niên (Quảng Châu, Trung Quốc) – nơi huấn luyện những cán bộ đầu tiên cho cách mạng Việt Nam</a:t>
            </a:r>
          </a:p>
        </p:txBody>
      </p:sp>
    </p:spTree>
    <p:extLst>
      <p:ext uri="{BB962C8B-B14F-4D97-AF65-F5344CB8AC3E}">
        <p14:creationId xmlns:p14="http://schemas.microsoft.com/office/powerpoint/2010/main" val="926054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8D10-045B-08EE-1D99-7BA123A2BA58}"/>
            </a:ext>
          </a:extLst>
        </p:cNvPr>
        <p:cNvGrpSpPr/>
        <p:nvPr/>
      </p:nvGrpSpPr>
      <p:grpSpPr>
        <a:xfrm>
          <a:off x="0" y="0"/>
          <a:ext cx="0" cy="0"/>
          <a:chOff x="0" y="0"/>
          <a:chExt cx="0" cy="0"/>
        </a:xfrm>
      </p:grpSpPr>
      <p:sp>
        <p:nvSpPr>
          <p:cNvPr id="2" name="Rectangle: Rounded Corners 1">
            <a:hlinkClick r:id="rId2" action="ppaction://hlinksldjump"/>
            <a:extLst>
              <a:ext uri="{FF2B5EF4-FFF2-40B4-BE49-F238E27FC236}">
                <a16:creationId xmlns:a16="http://schemas.microsoft.com/office/drawing/2014/main" id="{162C9E22-39E9-CCB6-86C4-37159AAF6024}"/>
              </a:ext>
            </a:extLst>
          </p:cNvPr>
          <p:cNvSpPr/>
          <p:nvPr/>
        </p:nvSpPr>
        <p:spPr>
          <a:xfrm>
            <a:off x="8509096" y="131942"/>
            <a:ext cx="508468" cy="470401"/>
          </a:xfrm>
          <a:prstGeom prst="roundRect">
            <a:avLst/>
          </a:prstGeom>
          <a:ln w="381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ym typeface="Wingdings" panose="05000000000000000000" pitchFamily="2" charset="2"/>
              </a:rPr>
              <a:t></a:t>
            </a:r>
            <a:endParaRPr lang="en-US" sz="2500"/>
          </a:p>
        </p:txBody>
      </p:sp>
      <p:sp>
        <p:nvSpPr>
          <p:cNvPr id="3" name="TextBox 2">
            <a:extLst>
              <a:ext uri="{FF2B5EF4-FFF2-40B4-BE49-F238E27FC236}">
                <a16:creationId xmlns:a16="http://schemas.microsoft.com/office/drawing/2014/main" id="{F651AC3B-09F1-A72A-AB23-04FED835FAAE}"/>
              </a:ext>
            </a:extLst>
          </p:cNvPr>
          <p:cNvSpPr txBox="1"/>
          <p:nvPr/>
        </p:nvSpPr>
        <p:spPr>
          <a:xfrm>
            <a:off x="1077877" y="379168"/>
            <a:ext cx="6988246" cy="1131848"/>
          </a:xfrm>
          <a:prstGeom prst="rect">
            <a:avLst/>
          </a:prstGeom>
          <a:noFill/>
        </p:spPr>
        <p:txBody>
          <a:bodyPr wrap="square">
            <a:spAutoFit/>
          </a:bodyPr>
          <a:lstStyle/>
          <a:p>
            <a:pPr algn="ctr">
              <a:lnSpc>
                <a:spcPct val="150000"/>
              </a:lnSpc>
            </a:pPr>
            <a:r>
              <a:rPr lang="vi-VN" sz="2400" b="1" i="1" dirty="0">
                <a:solidFill>
                  <a:schemeClr val="tx1"/>
                </a:solidFill>
              </a:rPr>
              <a:t>Mảnh ghép số </a:t>
            </a:r>
            <a:r>
              <a:rPr lang="en-US" sz="2400" b="1" i="1" dirty="0">
                <a:solidFill>
                  <a:schemeClr val="tx1"/>
                </a:solidFill>
              </a:rPr>
              <a:t>2</a:t>
            </a:r>
            <a:r>
              <a:rPr lang="vi-VN" sz="2400" b="1" i="1" dirty="0">
                <a:solidFill>
                  <a:schemeClr val="tx1"/>
                </a:solidFill>
              </a:rPr>
              <a:t>: </a:t>
            </a:r>
            <a:r>
              <a:rPr lang="vi-VN" sz="2400" dirty="0"/>
              <a:t>Nơi nào nước thẳm sông sâu, Bác đã vạch đường đánh Nhật đuổi Tây?</a:t>
            </a:r>
            <a:endParaRPr lang="en-US" sz="2400" dirty="0"/>
          </a:p>
        </p:txBody>
      </p:sp>
      <p:sp>
        <p:nvSpPr>
          <p:cNvPr id="4" name="Rectangle: Rounded Corners 3">
            <a:extLst>
              <a:ext uri="{FF2B5EF4-FFF2-40B4-BE49-F238E27FC236}">
                <a16:creationId xmlns:a16="http://schemas.microsoft.com/office/drawing/2014/main" id="{5C843472-E851-44C2-3D7B-0D0346C4E9C6}"/>
              </a:ext>
            </a:extLst>
          </p:cNvPr>
          <p:cNvSpPr/>
          <p:nvPr/>
        </p:nvSpPr>
        <p:spPr>
          <a:xfrm>
            <a:off x="261258"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A. </a:t>
            </a:r>
            <a:r>
              <a:rPr lang="en-US" sz="2100" dirty="0" err="1">
                <a:solidFill>
                  <a:srgbClr val="000000"/>
                </a:solidFill>
              </a:rPr>
              <a:t>Bến</a:t>
            </a:r>
            <a:r>
              <a:rPr lang="en-US" sz="2100" dirty="0">
                <a:solidFill>
                  <a:srgbClr val="000000"/>
                </a:solidFill>
              </a:rPr>
              <a:t> </a:t>
            </a:r>
            <a:r>
              <a:rPr lang="en-US" sz="2100" dirty="0" err="1">
                <a:solidFill>
                  <a:srgbClr val="000000"/>
                </a:solidFill>
              </a:rPr>
              <a:t>nhà</a:t>
            </a:r>
            <a:r>
              <a:rPr lang="en-US" sz="2100" dirty="0">
                <a:solidFill>
                  <a:srgbClr val="000000"/>
                </a:solidFill>
              </a:rPr>
              <a:t> </a:t>
            </a:r>
            <a:r>
              <a:rPr lang="en-US" sz="2100" dirty="0" err="1">
                <a:solidFill>
                  <a:srgbClr val="000000"/>
                </a:solidFill>
              </a:rPr>
              <a:t>Rồng</a:t>
            </a:r>
            <a:endParaRPr lang="en-US" sz="2100" dirty="0">
              <a:solidFill>
                <a:srgbClr val="000000"/>
              </a:solidFill>
            </a:endParaRPr>
          </a:p>
        </p:txBody>
      </p:sp>
      <p:sp>
        <p:nvSpPr>
          <p:cNvPr id="5" name="Rectangle: Rounded Corners 4">
            <a:extLst>
              <a:ext uri="{FF2B5EF4-FFF2-40B4-BE49-F238E27FC236}">
                <a16:creationId xmlns:a16="http://schemas.microsoft.com/office/drawing/2014/main" id="{A445DCD6-F1F9-2918-E798-3D224393D0BC}"/>
              </a:ext>
            </a:extLst>
          </p:cNvPr>
          <p:cNvSpPr/>
          <p:nvPr/>
        </p:nvSpPr>
        <p:spPr>
          <a:xfrm>
            <a:off x="4702630"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B. </a:t>
            </a:r>
            <a:r>
              <a:rPr lang="en-US" sz="2100" dirty="0" err="1">
                <a:solidFill>
                  <a:srgbClr val="000000"/>
                </a:solidFill>
              </a:rPr>
              <a:t>Compoint</a:t>
            </a:r>
            <a:r>
              <a:rPr lang="en-US" sz="2100" dirty="0">
                <a:solidFill>
                  <a:srgbClr val="000000"/>
                </a:solidFill>
              </a:rPr>
              <a:t>, Paris</a:t>
            </a:r>
          </a:p>
        </p:txBody>
      </p:sp>
      <p:sp>
        <p:nvSpPr>
          <p:cNvPr id="6" name="Rectangle: Rounded Corners 5">
            <a:extLst>
              <a:ext uri="{FF2B5EF4-FFF2-40B4-BE49-F238E27FC236}">
                <a16:creationId xmlns:a16="http://schemas.microsoft.com/office/drawing/2014/main" id="{1106575E-B77D-0A48-F318-A27E38E552B4}"/>
              </a:ext>
            </a:extLst>
          </p:cNvPr>
          <p:cNvSpPr/>
          <p:nvPr/>
        </p:nvSpPr>
        <p:spPr>
          <a:xfrm>
            <a:off x="261258"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C. Đại học Cộng sản của những người lao động Phương Đông</a:t>
            </a:r>
            <a:endParaRPr lang="en-US" sz="2100" dirty="0">
              <a:solidFill>
                <a:srgbClr val="000000"/>
              </a:solidFill>
            </a:endParaRPr>
          </a:p>
        </p:txBody>
      </p:sp>
      <p:sp>
        <p:nvSpPr>
          <p:cNvPr id="7" name="Rectangle: Rounded Corners 6">
            <a:extLst>
              <a:ext uri="{FF2B5EF4-FFF2-40B4-BE49-F238E27FC236}">
                <a16:creationId xmlns:a16="http://schemas.microsoft.com/office/drawing/2014/main" id="{D62D11CC-8556-D9D6-D8B1-89DC96854200}"/>
              </a:ext>
            </a:extLst>
          </p:cNvPr>
          <p:cNvSpPr/>
          <p:nvPr/>
        </p:nvSpPr>
        <p:spPr>
          <a:xfrm>
            <a:off x="4702630"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D. </a:t>
            </a:r>
            <a:r>
              <a:rPr lang="en-US" sz="2100" dirty="0" err="1">
                <a:solidFill>
                  <a:srgbClr val="000000"/>
                </a:solidFill>
              </a:rPr>
              <a:t>Quảng</a:t>
            </a:r>
            <a:r>
              <a:rPr lang="en-US" sz="2100" dirty="0">
                <a:solidFill>
                  <a:srgbClr val="000000"/>
                </a:solidFill>
              </a:rPr>
              <a:t> Châu, Trung </a:t>
            </a:r>
            <a:r>
              <a:rPr lang="en-US" sz="2100" dirty="0" err="1">
                <a:solidFill>
                  <a:srgbClr val="000000"/>
                </a:solidFill>
              </a:rPr>
              <a:t>Quốc</a:t>
            </a:r>
            <a:endParaRPr lang="en-US" sz="2100" dirty="0">
              <a:solidFill>
                <a:srgbClr val="000000"/>
              </a:solidFill>
            </a:endParaRPr>
          </a:p>
        </p:txBody>
      </p:sp>
      <p:sp>
        <p:nvSpPr>
          <p:cNvPr id="8" name="Rectangle: Rounded Corners 7">
            <a:extLst>
              <a:ext uri="{FF2B5EF4-FFF2-40B4-BE49-F238E27FC236}">
                <a16:creationId xmlns:a16="http://schemas.microsoft.com/office/drawing/2014/main" id="{CD223B3A-AEBB-B2CB-2B59-214B157E131A}"/>
              </a:ext>
            </a:extLst>
          </p:cNvPr>
          <p:cNvSpPr/>
          <p:nvPr/>
        </p:nvSpPr>
        <p:spPr>
          <a:xfrm>
            <a:off x="261256" y="1850572"/>
            <a:ext cx="4180114" cy="1293585"/>
          </a:xfrm>
          <a:prstGeom prst="roundRect">
            <a:avLst>
              <a:gd name="adj" fmla="val 11059"/>
            </a:avLst>
          </a:prstGeom>
          <a:solidFill>
            <a:schemeClr val="accent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rPr>
              <a:t>A. </a:t>
            </a:r>
            <a:r>
              <a:rPr lang="en-US" sz="2100" dirty="0" err="1">
                <a:solidFill>
                  <a:schemeClr val="bg1"/>
                </a:solidFill>
              </a:rPr>
              <a:t>Bến</a:t>
            </a:r>
            <a:r>
              <a:rPr lang="en-US" sz="2100" dirty="0">
                <a:solidFill>
                  <a:schemeClr val="bg1"/>
                </a:solidFill>
              </a:rPr>
              <a:t> </a:t>
            </a:r>
            <a:r>
              <a:rPr lang="en-US" sz="2100" dirty="0" err="1">
                <a:solidFill>
                  <a:schemeClr val="bg1"/>
                </a:solidFill>
              </a:rPr>
              <a:t>nhà</a:t>
            </a:r>
            <a:r>
              <a:rPr lang="en-US" sz="2100" dirty="0">
                <a:solidFill>
                  <a:schemeClr val="bg1"/>
                </a:solidFill>
              </a:rPr>
              <a:t> </a:t>
            </a:r>
            <a:r>
              <a:rPr lang="en-US" sz="2100" dirty="0" err="1">
                <a:solidFill>
                  <a:schemeClr val="bg1"/>
                </a:solidFill>
              </a:rPr>
              <a:t>Rồng</a:t>
            </a:r>
            <a:endParaRPr lang="en-US" sz="2100" dirty="0">
              <a:solidFill>
                <a:schemeClr val="bg1"/>
              </a:solidFill>
            </a:endParaRPr>
          </a:p>
        </p:txBody>
      </p:sp>
    </p:spTree>
    <p:extLst>
      <p:ext uri="{BB962C8B-B14F-4D97-AF65-F5344CB8AC3E}">
        <p14:creationId xmlns:p14="http://schemas.microsoft.com/office/powerpoint/2010/main" val="3687983789"/>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DA63-4F75-C8D2-5D48-1E9A8269C6B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8ABCA05-9880-3E49-A7D5-9379E8F77963}"/>
              </a:ext>
            </a:extLst>
          </p:cNvPr>
          <p:cNvSpPr txBox="1"/>
          <p:nvPr/>
        </p:nvSpPr>
        <p:spPr>
          <a:xfrm>
            <a:off x="119778" y="3299296"/>
            <a:ext cx="4516710" cy="1703030"/>
          </a:xfrm>
          <a:prstGeom prst="rect">
            <a:avLst/>
          </a:prstGeom>
          <a:solidFill>
            <a:schemeClr val="bg1"/>
          </a:solidFill>
        </p:spPr>
        <p:txBody>
          <a:bodyPr wrap="square">
            <a:spAutoFit/>
          </a:bodyPr>
          <a:lstStyle/>
          <a:p>
            <a:pPr algn="ctr">
              <a:lnSpc>
                <a:spcPct val="150000"/>
              </a:lnSpc>
            </a:pPr>
            <a:r>
              <a:rPr lang="vi-VN" sz="1800" i="1"/>
              <a:t>Di tích lưu niệm Trụ sở Hội Việt Nam Cách mạng Thanh niên (Quảng Châu, Trung Quốc) – nơi huấn luyện những cán bộ đầu tiên cho cách mạng Việt Nam</a:t>
            </a:r>
          </a:p>
        </p:txBody>
      </p:sp>
      <p:pic>
        <p:nvPicPr>
          <p:cNvPr id="2" name="Hình ảnh 4" descr="Ảnh có chứa trong nhà, đồ đạc, phòng, sàn&#10;&#10;Mô tả được tạo tự động">
            <a:extLst>
              <a:ext uri="{FF2B5EF4-FFF2-40B4-BE49-F238E27FC236}">
                <a16:creationId xmlns:a16="http://schemas.microsoft.com/office/drawing/2014/main" id="{6D76710B-A6F4-4A31-3C18-B0994FDB57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78" y="232013"/>
            <a:ext cx="4516710" cy="2927779"/>
          </a:xfrm>
          <a:prstGeom prst="rect">
            <a:avLst/>
          </a:prstGeom>
          <a:noFill/>
          <a:ln>
            <a:noFill/>
          </a:ln>
        </p:spPr>
      </p:pic>
      <p:pic>
        <p:nvPicPr>
          <p:cNvPr id="4" name="Hình ảnh 5" descr="Ảnh có chứa đồ đạc, ghế, tường, trong nhà&#10;&#10;Mô tả được tạo tự động">
            <a:extLst>
              <a:ext uri="{FF2B5EF4-FFF2-40B4-BE49-F238E27FC236}">
                <a16:creationId xmlns:a16="http://schemas.microsoft.com/office/drawing/2014/main" id="{76DDD346-5DBC-C2F2-2B2E-CC299C7EFA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970" y="1604541"/>
            <a:ext cx="4368730" cy="3389510"/>
          </a:xfrm>
          <a:prstGeom prst="rect">
            <a:avLst/>
          </a:prstGeom>
          <a:noFill/>
          <a:ln>
            <a:noFill/>
          </a:ln>
        </p:spPr>
      </p:pic>
    </p:spTree>
    <p:extLst>
      <p:ext uri="{BB962C8B-B14F-4D97-AF65-F5344CB8AC3E}">
        <p14:creationId xmlns:p14="http://schemas.microsoft.com/office/powerpoint/2010/main" val="1274986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DF102420-E3A1-FF26-F717-FC7905A607AE}"/>
            </a:ext>
          </a:extLst>
        </p:cNvPr>
        <p:cNvGrpSpPr/>
        <p:nvPr/>
      </p:nvGrpSpPr>
      <p:grpSpPr>
        <a:xfrm>
          <a:off x="0" y="0"/>
          <a:ext cx="0" cy="0"/>
          <a:chOff x="0" y="0"/>
          <a:chExt cx="0" cy="0"/>
        </a:xfrm>
      </p:grpSpPr>
      <p:pic>
        <p:nvPicPr>
          <p:cNvPr id="305" name="Google Shape;305;p31">
            <a:extLst>
              <a:ext uri="{FF2B5EF4-FFF2-40B4-BE49-F238E27FC236}">
                <a16:creationId xmlns:a16="http://schemas.microsoft.com/office/drawing/2014/main" id="{9A9A78CF-C0FA-25A9-1D47-4A4B72EC7C22}"/>
              </a:ext>
            </a:extLst>
          </p:cNvPr>
          <p:cNvPicPr preferRelativeResize="0"/>
          <p:nvPr/>
        </p:nvPicPr>
        <p:blipFill rotWithShape="1">
          <a:blip r:embed="rId3">
            <a:alphaModFix/>
          </a:blip>
          <a:srcRect/>
          <a:stretch/>
        </p:blipFill>
        <p:spPr>
          <a:xfrm>
            <a:off x="0" y="-251791"/>
            <a:ext cx="10022114" cy="6805385"/>
          </a:xfrm>
          <a:prstGeom prst="rect">
            <a:avLst/>
          </a:prstGeom>
          <a:noFill/>
          <a:ln>
            <a:noFill/>
          </a:ln>
        </p:spPr>
      </p:pic>
      <p:sp>
        <p:nvSpPr>
          <p:cNvPr id="16" name="TextBox 15">
            <a:extLst>
              <a:ext uri="{FF2B5EF4-FFF2-40B4-BE49-F238E27FC236}">
                <a16:creationId xmlns:a16="http://schemas.microsoft.com/office/drawing/2014/main" id="{D8771FC5-1A4F-54C8-1BEC-CDE7B97026A1}"/>
              </a:ext>
            </a:extLst>
          </p:cNvPr>
          <p:cNvSpPr txBox="1"/>
          <p:nvPr/>
        </p:nvSpPr>
        <p:spPr>
          <a:xfrm>
            <a:off x="166914" y="402394"/>
            <a:ext cx="7235371" cy="405752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9403B"/>
                </a:solidFill>
                <a:effectLst/>
                <a:uLnTx/>
                <a:uFillTx/>
                <a:latin typeface="Arial"/>
                <a:cs typeface="Arial"/>
                <a:sym typeface="Arial"/>
              </a:rPr>
              <a:t>KẾT LUẬN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Sau khi tìm thấy con đường cứu nước đúng đắn cho dân tộc và trở thành người cộng sản Việt Nam đầu tiên (tháng 12/1920), Nguyễn Ái Quốc đã có một thời kì hoạt động lý luận và thực tiễn sôi nổi, vừa tiếp tục hoạt động trong Đảng Cộng sản Pháp, nghiên cứu học tập, bổ sung và hoàn thiện tư tưởng cứu nước, vừa tích cực truyền bá chủ nghĩa Mác - Lênin vào phong trào công nhân và phong trào yêu nước Việt Nam, chuẩn bị những điều kiện cần thiết về tư tưởng, chính trị và tổ chức để thành lập một chính Đảng vô sản kiểu mới ở Việt Nam.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2289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BB1D5-7DCB-6861-B762-C7ABF368FA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E9FC9B-8B7C-D60D-DF44-0064FDFAEB2B}"/>
              </a:ext>
            </a:extLst>
          </p:cNvPr>
          <p:cNvSpPr txBox="1"/>
          <p:nvPr/>
        </p:nvSpPr>
        <p:spPr>
          <a:xfrm>
            <a:off x="225027" y="203198"/>
            <a:ext cx="8693946" cy="430887"/>
          </a:xfrm>
          <a:prstGeom prst="rect">
            <a:avLst/>
          </a:prstGeom>
          <a:noFill/>
        </p:spPr>
        <p:txBody>
          <a:bodyPr wrap="square" rtlCol="0">
            <a:spAutoFit/>
          </a:bodyPr>
          <a:lstStyle/>
          <a:p>
            <a:pPr algn="ctr"/>
            <a:r>
              <a:rPr lang="en-US" sz="2200" b="1" dirty="0">
                <a:solidFill>
                  <a:schemeClr val="accent5">
                    <a:lumMod val="90000"/>
                    <a:lumOff val="10000"/>
                  </a:schemeClr>
                </a:solidFill>
              </a:rPr>
              <a:t>b. Thành </a:t>
            </a:r>
            <a:r>
              <a:rPr lang="en-US" sz="2200" b="1" dirty="0" err="1">
                <a:solidFill>
                  <a:schemeClr val="accent5">
                    <a:lumMod val="90000"/>
                    <a:lumOff val="10000"/>
                  </a:schemeClr>
                </a:solidFill>
              </a:rPr>
              <a:t>lập</a:t>
            </a:r>
            <a:r>
              <a:rPr lang="en-US" sz="2200" b="1" dirty="0">
                <a:solidFill>
                  <a:schemeClr val="accent5">
                    <a:lumMod val="90000"/>
                    <a:lumOff val="10000"/>
                  </a:schemeClr>
                </a:solidFill>
              </a:rPr>
              <a:t> Đảng </a:t>
            </a:r>
            <a:r>
              <a:rPr lang="en-US" sz="2200" b="1" dirty="0" err="1">
                <a:solidFill>
                  <a:schemeClr val="accent5">
                    <a:lumMod val="90000"/>
                    <a:lumOff val="10000"/>
                  </a:schemeClr>
                </a:solidFill>
              </a:rPr>
              <a:t>Cộng</a:t>
            </a:r>
            <a:r>
              <a:rPr lang="en-US" sz="2200" b="1" dirty="0">
                <a:solidFill>
                  <a:schemeClr val="accent5">
                    <a:lumMod val="90000"/>
                    <a:lumOff val="10000"/>
                  </a:schemeClr>
                </a:solidFill>
              </a:rPr>
              <a:t> </a:t>
            </a:r>
            <a:r>
              <a:rPr lang="en-US" sz="2200" b="1" dirty="0" err="1">
                <a:solidFill>
                  <a:schemeClr val="accent5">
                    <a:lumMod val="90000"/>
                    <a:lumOff val="10000"/>
                  </a:schemeClr>
                </a:solidFill>
              </a:rPr>
              <a:t>sản</a:t>
            </a:r>
            <a:r>
              <a:rPr lang="en-US" sz="2200" b="1" dirty="0">
                <a:solidFill>
                  <a:schemeClr val="accent5">
                    <a:lumMod val="90000"/>
                    <a:lumOff val="10000"/>
                  </a:schemeClr>
                </a:solidFill>
              </a:rPr>
              <a:t> </a:t>
            </a:r>
            <a:r>
              <a:rPr lang="en-US" sz="2200" b="1" dirty="0" err="1">
                <a:solidFill>
                  <a:schemeClr val="accent5">
                    <a:lumMod val="90000"/>
                    <a:lumOff val="10000"/>
                  </a:schemeClr>
                </a:solidFill>
              </a:rPr>
              <a:t>Việt</a:t>
            </a:r>
            <a:r>
              <a:rPr lang="en-US" sz="2200" b="1" dirty="0">
                <a:solidFill>
                  <a:schemeClr val="accent5">
                    <a:lumMod val="90000"/>
                    <a:lumOff val="10000"/>
                  </a:schemeClr>
                </a:solidFill>
              </a:rPr>
              <a:t> Nam (</a:t>
            </a:r>
            <a:r>
              <a:rPr lang="en-US" sz="2200" b="1" dirty="0" err="1">
                <a:solidFill>
                  <a:schemeClr val="accent5">
                    <a:lumMod val="90000"/>
                    <a:lumOff val="10000"/>
                  </a:schemeClr>
                </a:solidFill>
              </a:rPr>
              <a:t>đầu</a:t>
            </a:r>
            <a:r>
              <a:rPr lang="en-US" sz="2200" b="1" dirty="0">
                <a:solidFill>
                  <a:schemeClr val="accent5">
                    <a:lumMod val="90000"/>
                    <a:lumOff val="10000"/>
                  </a:schemeClr>
                </a:solidFill>
              </a:rPr>
              <a:t> </a:t>
            </a:r>
            <a:r>
              <a:rPr lang="en-US" sz="2200" b="1" dirty="0" err="1">
                <a:solidFill>
                  <a:schemeClr val="accent5">
                    <a:lumMod val="90000"/>
                    <a:lumOff val="10000"/>
                  </a:schemeClr>
                </a:solidFill>
              </a:rPr>
              <a:t>năm</a:t>
            </a:r>
            <a:r>
              <a:rPr lang="en-US" sz="2200" b="1" dirty="0">
                <a:solidFill>
                  <a:schemeClr val="accent5">
                    <a:lumMod val="90000"/>
                    <a:lumOff val="10000"/>
                  </a:schemeClr>
                </a:solidFill>
              </a:rPr>
              <a:t> 1930)</a:t>
            </a:r>
          </a:p>
        </p:txBody>
      </p:sp>
      <p:sp>
        <p:nvSpPr>
          <p:cNvPr id="12" name="Rectangle: Rounded Corners 11">
            <a:extLst>
              <a:ext uri="{FF2B5EF4-FFF2-40B4-BE49-F238E27FC236}">
                <a16:creationId xmlns:a16="http://schemas.microsoft.com/office/drawing/2014/main" id="{2DC1070A-97A3-B443-BAB1-9A0F0BB0AE3E}"/>
              </a:ext>
            </a:extLst>
          </p:cNvPr>
          <p:cNvSpPr/>
          <p:nvPr/>
        </p:nvSpPr>
        <p:spPr>
          <a:xfrm>
            <a:off x="428199" y="1529919"/>
            <a:ext cx="8287602" cy="1511909"/>
          </a:xfrm>
          <a:prstGeom prst="roundRect">
            <a:avLst>
              <a:gd name="adj" fmla="val 659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Khai thác Hình 6, Tư liệu và thông tin mục 2.b, 2.c trong SGK </a:t>
            </a:r>
            <a:r>
              <a:rPr lang="vi-VN" sz="2000" dirty="0" err="1">
                <a:solidFill>
                  <a:srgbClr val="000000"/>
                </a:solidFill>
              </a:rPr>
              <a:t>tr</a:t>
            </a:r>
            <a:r>
              <a:rPr lang="vi-VN" sz="2000" dirty="0">
                <a:solidFill>
                  <a:srgbClr val="000000"/>
                </a:solidFill>
              </a:rPr>
              <a:t>. 92 - 94, kết hợp tư liệu GV cung cấp và trả lời câu hỏi: </a:t>
            </a:r>
            <a:r>
              <a:rPr lang="vi-VN" sz="2000" b="1" i="1" dirty="0">
                <a:solidFill>
                  <a:srgbClr val="C00000"/>
                </a:solidFill>
              </a:rPr>
              <a:t>Nêu vai trò của Nguyễn Ái Quốc đối với việc thành lập Đảng Cộng sản Việt Nam.</a:t>
            </a:r>
            <a:endParaRPr lang="en-US" sz="2000" b="1" i="1" dirty="0">
              <a:solidFill>
                <a:srgbClr val="C00000"/>
              </a:solidFill>
            </a:endParaRPr>
          </a:p>
        </p:txBody>
      </p:sp>
      <p:pic>
        <p:nvPicPr>
          <p:cNvPr id="2" name="Google Shape;184;p2">
            <a:extLst>
              <a:ext uri="{FF2B5EF4-FFF2-40B4-BE49-F238E27FC236}">
                <a16:creationId xmlns:a16="http://schemas.microsoft.com/office/drawing/2014/main" id="{7FBD8DCA-5DE8-CC46-6B4C-CB7DB3209BC3}"/>
              </a:ext>
            </a:extLst>
          </p:cNvPr>
          <p:cNvPicPr preferRelativeResize="0"/>
          <p:nvPr/>
        </p:nvPicPr>
        <p:blipFill rotWithShape="1">
          <a:blip r:embed="rId2">
            <a:alphaModFix/>
          </a:blip>
          <a:srcRect/>
          <a:stretch/>
        </p:blipFill>
        <p:spPr>
          <a:xfrm>
            <a:off x="124565" y="4825859"/>
            <a:ext cx="950610" cy="228885"/>
          </a:xfrm>
          <a:prstGeom prst="rect">
            <a:avLst/>
          </a:prstGeom>
          <a:noFill/>
          <a:ln>
            <a:noFill/>
          </a:ln>
        </p:spPr>
      </p:pic>
      <p:sp>
        <p:nvSpPr>
          <p:cNvPr id="4" name="Rectangle: Rounded Corners 3">
            <a:extLst>
              <a:ext uri="{FF2B5EF4-FFF2-40B4-BE49-F238E27FC236}">
                <a16:creationId xmlns:a16="http://schemas.microsoft.com/office/drawing/2014/main" id="{2D764F52-E5B9-949D-A29D-0D15B0F78016}"/>
              </a:ext>
            </a:extLst>
          </p:cNvPr>
          <p:cNvSpPr/>
          <p:nvPr/>
        </p:nvSpPr>
        <p:spPr>
          <a:xfrm>
            <a:off x="3552444" y="808733"/>
            <a:ext cx="2039112" cy="546538"/>
          </a:xfrm>
          <a:prstGeom prst="roundRect">
            <a:avLst>
              <a:gd name="adj" fmla="val 50000"/>
            </a:avLst>
          </a:prstGeom>
          <a:solidFill>
            <a:schemeClr val="accent2">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t>Nhóm</a:t>
            </a:r>
            <a:r>
              <a:rPr lang="en-US" sz="2200" b="1" dirty="0"/>
              <a:t> </a:t>
            </a:r>
            <a:r>
              <a:rPr lang="en-US" sz="2200" b="1" dirty="0" err="1"/>
              <a:t>lẻ</a:t>
            </a:r>
            <a:endParaRPr lang="en-US" sz="2200" b="1" dirty="0"/>
          </a:p>
        </p:txBody>
      </p:sp>
      <p:pic>
        <p:nvPicPr>
          <p:cNvPr id="7" name="Picture 6">
            <a:extLst>
              <a:ext uri="{FF2B5EF4-FFF2-40B4-BE49-F238E27FC236}">
                <a16:creationId xmlns:a16="http://schemas.microsoft.com/office/drawing/2014/main" id="{C347D43E-27C4-7FDA-6EA3-F7C60D4220EF}"/>
              </a:ext>
            </a:extLst>
          </p:cNvPr>
          <p:cNvPicPr>
            <a:picLocks noChangeAspect="1"/>
          </p:cNvPicPr>
          <p:nvPr/>
        </p:nvPicPr>
        <p:blipFill rotWithShape="1">
          <a:blip r:embed="rId3">
            <a:clrChange>
              <a:clrFrom>
                <a:srgbClr val="FFFFFF"/>
              </a:clrFrom>
              <a:clrTo>
                <a:srgbClr val="FFFFFF">
                  <a:alpha val="0"/>
                </a:srgbClr>
              </a:clrTo>
            </a:clrChange>
          </a:blip>
          <a:srcRect t="51111" b="9048"/>
          <a:stretch/>
        </p:blipFill>
        <p:spPr>
          <a:xfrm>
            <a:off x="543343" y="3079862"/>
            <a:ext cx="8057314" cy="2079966"/>
          </a:xfrm>
          <a:prstGeom prst="rect">
            <a:avLst/>
          </a:prstGeom>
        </p:spPr>
      </p:pic>
    </p:spTree>
    <p:extLst>
      <p:ext uri="{BB962C8B-B14F-4D97-AF65-F5344CB8AC3E}">
        <p14:creationId xmlns:p14="http://schemas.microsoft.com/office/powerpoint/2010/main" val="8174394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4C0EF7-FCB4-8D1A-5505-741989F4E3D2}"/>
              </a:ext>
            </a:extLst>
          </p:cNvPr>
          <p:cNvSpPr/>
          <p:nvPr/>
        </p:nvSpPr>
        <p:spPr>
          <a:xfrm>
            <a:off x="594688" y="184041"/>
            <a:ext cx="3795485" cy="4775417"/>
          </a:xfrm>
          <a:prstGeom prst="roundRect">
            <a:avLst>
              <a:gd name="adj" fmla="val 5744"/>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“Sự kiện thành lập Đảng Cộng sản Việt Nam là một bước ngoặt quyết định trong sự phát triển của dân tộc ta, tạo những tiền đề và nhân tố hàng đầu quyết định đưa cách mạng Việt Nam đi từ thắng lợi này đến thắng lợi khác”.</a:t>
            </a:r>
          </a:p>
          <a:p>
            <a:pPr algn="r">
              <a:lnSpc>
                <a:spcPct val="150000"/>
              </a:lnSpc>
            </a:pPr>
            <a:r>
              <a:rPr lang="vi-VN" sz="1200" dirty="0">
                <a:solidFill>
                  <a:srgbClr val="000000"/>
                </a:solidFill>
              </a:rPr>
              <a:t>(Nhiều tác giả, Những vấn đề cơ bản về Đảng Cộng sản và lịch sử Đảng Cộng sản Việt Nam, NXB Lý luận chính trị, Hà Nội, 2021, tr.127</a:t>
            </a:r>
          </a:p>
        </p:txBody>
      </p:sp>
      <p:grpSp>
        <p:nvGrpSpPr>
          <p:cNvPr id="5" name="Group 4">
            <a:extLst>
              <a:ext uri="{FF2B5EF4-FFF2-40B4-BE49-F238E27FC236}">
                <a16:creationId xmlns:a16="http://schemas.microsoft.com/office/drawing/2014/main" id="{80EBD3CF-BC7D-3F4B-F2FC-40CACFA8AEB7}"/>
              </a:ext>
            </a:extLst>
          </p:cNvPr>
          <p:cNvGrpSpPr/>
          <p:nvPr/>
        </p:nvGrpSpPr>
        <p:grpSpPr>
          <a:xfrm>
            <a:off x="5023638" y="249336"/>
            <a:ext cx="3402293" cy="4644826"/>
            <a:chOff x="5913545" y="764809"/>
            <a:chExt cx="3402293" cy="4644826"/>
          </a:xfrm>
        </p:grpSpPr>
        <p:pic>
          <p:nvPicPr>
            <p:cNvPr id="6" name="Picture 2">
              <a:extLst>
                <a:ext uri="{FF2B5EF4-FFF2-40B4-BE49-F238E27FC236}">
                  <a16:creationId xmlns:a16="http://schemas.microsoft.com/office/drawing/2014/main" id="{46C18446-EC09-BD45-E4D8-DE34C39F9E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23"/>
            <a:stretch/>
          </p:blipFill>
          <p:spPr bwMode="auto">
            <a:xfrm>
              <a:off x="5913545" y="764809"/>
              <a:ext cx="3402293" cy="3902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02CCE9-7CE8-C314-3603-140A4066481C}"/>
                </a:ext>
              </a:extLst>
            </p:cNvPr>
            <p:cNvSpPr txBox="1"/>
            <p:nvPr/>
          </p:nvSpPr>
          <p:spPr>
            <a:xfrm>
              <a:off x="5942216" y="4667572"/>
              <a:ext cx="3344949" cy="742063"/>
            </a:xfrm>
            <a:prstGeom prst="rect">
              <a:avLst/>
            </a:prstGeom>
            <a:noFill/>
          </p:spPr>
          <p:txBody>
            <a:bodyPr wrap="square" rtlCol="0">
              <a:spAutoFit/>
            </a:bodyPr>
            <a:lstStyle/>
            <a:p>
              <a:pPr algn="ctr">
                <a:lnSpc>
                  <a:spcPct val="150000"/>
                </a:lnSpc>
              </a:pPr>
              <a:r>
                <a:rPr lang="en-US" sz="1500" i="1" dirty="0" err="1"/>
                <a:t>Nguyễn</a:t>
              </a:r>
              <a:r>
                <a:rPr lang="en-US" sz="1500" i="1" dirty="0"/>
                <a:t> </a:t>
              </a:r>
              <a:r>
                <a:rPr lang="en-US" sz="1500" i="1" dirty="0" err="1"/>
                <a:t>Ái</a:t>
              </a:r>
              <a:r>
                <a:rPr lang="en-US" sz="1500" i="1" dirty="0"/>
                <a:t> </a:t>
              </a:r>
              <a:r>
                <a:rPr lang="en-US" sz="1500" i="1" dirty="0" err="1"/>
                <a:t>Quốc</a:t>
              </a:r>
              <a:r>
                <a:rPr lang="en-US" sz="1500" i="1" dirty="0"/>
                <a:t> </a:t>
              </a:r>
              <a:r>
                <a:rPr lang="en-US" sz="1500" i="1" dirty="0" err="1"/>
                <a:t>đầu</a:t>
              </a:r>
              <a:r>
                <a:rPr lang="en-US" sz="1500" i="1" dirty="0"/>
                <a:t> </a:t>
              </a:r>
              <a:r>
                <a:rPr lang="en-US" sz="1500" i="1" dirty="0" err="1"/>
                <a:t>những</a:t>
              </a:r>
              <a:r>
                <a:rPr lang="en-US" sz="1500" i="1" dirty="0"/>
                <a:t> </a:t>
              </a:r>
              <a:r>
                <a:rPr lang="en-US" sz="1500" i="1" dirty="0" err="1"/>
                <a:t>năm</a:t>
              </a:r>
              <a:r>
                <a:rPr lang="en-US" sz="1500" i="1" dirty="0"/>
                <a:t> 30 </a:t>
              </a:r>
              <a:r>
                <a:rPr lang="en-US" sz="1500" i="1" dirty="0" err="1"/>
                <a:t>của</a:t>
              </a:r>
              <a:r>
                <a:rPr lang="en-US" sz="1500" i="1" dirty="0"/>
                <a:t> </a:t>
              </a:r>
              <a:r>
                <a:rPr lang="en-US" sz="1500" i="1" dirty="0" err="1"/>
                <a:t>thế</a:t>
              </a:r>
              <a:r>
                <a:rPr lang="en-US" sz="1500" i="1" dirty="0"/>
                <a:t> </a:t>
              </a:r>
              <a:r>
                <a:rPr lang="en-US" sz="1500" i="1" dirty="0" err="1"/>
                <a:t>kỉ</a:t>
              </a:r>
              <a:r>
                <a:rPr lang="en-US" sz="1500" i="1" dirty="0"/>
                <a:t> XX</a:t>
              </a:r>
            </a:p>
          </p:txBody>
        </p:sp>
      </p:grpSp>
    </p:spTree>
    <p:extLst>
      <p:ext uri="{BB962C8B-B14F-4D97-AF65-F5344CB8AC3E}">
        <p14:creationId xmlns:p14="http://schemas.microsoft.com/office/powerpoint/2010/main" val="2044604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62D5-B1F8-A854-77D0-C87AF903148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A4B7524-AFCA-85F6-20D7-06AC3010A04E}"/>
              </a:ext>
            </a:extLst>
          </p:cNvPr>
          <p:cNvSpPr/>
          <p:nvPr/>
        </p:nvSpPr>
        <p:spPr>
          <a:xfrm>
            <a:off x="2993568" y="301458"/>
            <a:ext cx="3156858" cy="645886"/>
          </a:xfrm>
          <a:prstGeom prst="round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dirty="0">
                <a:solidFill>
                  <a:schemeClr val="bg1"/>
                </a:solidFill>
              </a:rPr>
              <a:t>Hoàn </a:t>
            </a:r>
            <a:r>
              <a:rPr lang="en-US" sz="2300" b="1" dirty="0" err="1">
                <a:solidFill>
                  <a:schemeClr val="bg1"/>
                </a:solidFill>
              </a:rPr>
              <a:t>cảnh</a:t>
            </a:r>
            <a:r>
              <a:rPr lang="en-US" sz="2300" b="1" dirty="0">
                <a:solidFill>
                  <a:schemeClr val="bg1"/>
                </a:solidFill>
              </a:rPr>
              <a:t> </a:t>
            </a:r>
            <a:r>
              <a:rPr lang="en-US" sz="2300" b="1" dirty="0" err="1">
                <a:solidFill>
                  <a:schemeClr val="bg1"/>
                </a:solidFill>
              </a:rPr>
              <a:t>lịch</a:t>
            </a:r>
            <a:r>
              <a:rPr lang="en-US" sz="2300" b="1" dirty="0">
                <a:solidFill>
                  <a:schemeClr val="bg1"/>
                </a:solidFill>
              </a:rPr>
              <a:t> </a:t>
            </a:r>
            <a:r>
              <a:rPr lang="en-US" sz="2300" b="1" dirty="0" err="1">
                <a:solidFill>
                  <a:schemeClr val="bg1"/>
                </a:solidFill>
              </a:rPr>
              <a:t>sử</a:t>
            </a:r>
            <a:endParaRPr lang="en-US" sz="2300" b="1" dirty="0">
              <a:solidFill>
                <a:schemeClr val="bg1"/>
              </a:solidFill>
            </a:endParaRPr>
          </a:p>
        </p:txBody>
      </p:sp>
      <p:sp>
        <p:nvSpPr>
          <p:cNvPr id="11" name="Rectangle: Rounded Corners 10">
            <a:extLst>
              <a:ext uri="{FF2B5EF4-FFF2-40B4-BE49-F238E27FC236}">
                <a16:creationId xmlns:a16="http://schemas.microsoft.com/office/drawing/2014/main" id="{C81AFA00-8ED9-49AF-42B7-3EC2C57A5288}"/>
              </a:ext>
            </a:extLst>
          </p:cNvPr>
          <p:cNvSpPr/>
          <p:nvPr/>
        </p:nvSpPr>
        <p:spPr>
          <a:xfrm>
            <a:off x="1055912" y="1536468"/>
            <a:ext cx="2703282" cy="1612223"/>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dirty="0" err="1">
                <a:solidFill>
                  <a:srgbClr val="C00000"/>
                </a:solidFill>
              </a:rPr>
              <a:t>Tích</a:t>
            </a:r>
            <a:r>
              <a:rPr lang="en-US" sz="2000" b="1" i="1" dirty="0">
                <a:solidFill>
                  <a:srgbClr val="C00000"/>
                </a:solidFill>
              </a:rPr>
              <a:t> </a:t>
            </a:r>
            <a:r>
              <a:rPr lang="en-US" sz="2000" b="1" i="1" dirty="0" err="1">
                <a:solidFill>
                  <a:srgbClr val="C00000"/>
                </a:solidFill>
              </a:rPr>
              <a:t>cực</a:t>
            </a:r>
            <a:r>
              <a:rPr lang="vi-VN" sz="2000" b="1" i="1" dirty="0">
                <a:solidFill>
                  <a:srgbClr val="C00000"/>
                </a:solidFill>
              </a:rPr>
              <a:t>: </a:t>
            </a:r>
            <a:r>
              <a:rPr lang="en-US" sz="2000" dirty="0">
                <a:solidFill>
                  <a:srgbClr val="000000"/>
                </a:solidFill>
              </a:rPr>
              <a:t>k</a:t>
            </a:r>
            <a:r>
              <a:rPr lang="vi-VN" sz="2000" dirty="0">
                <a:solidFill>
                  <a:srgbClr val="000000"/>
                </a:solidFill>
              </a:rPr>
              <a:t>huynh hướng cách mạng vô sản phát triển mạnh.</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C6BDA986-C153-68E0-0E92-A1D286FBCF0A}"/>
              </a:ext>
            </a:extLst>
          </p:cNvPr>
          <p:cNvSpPr/>
          <p:nvPr/>
        </p:nvSpPr>
        <p:spPr>
          <a:xfrm>
            <a:off x="4134305" y="1536468"/>
            <a:ext cx="3953778" cy="1612223"/>
          </a:xfrm>
          <a:prstGeom prst="roundRect">
            <a:avLst>
              <a:gd name="adj" fmla="val 982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dirty="0" err="1">
                <a:solidFill>
                  <a:srgbClr val="C00000"/>
                </a:solidFill>
              </a:rPr>
              <a:t>Tiêu</a:t>
            </a:r>
            <a:r>
              <a:rPr lang="en-US" sz="2000" b="1" i="1" dirty="0">
                <a:solidFill>
                  <a:srgbClr val="C00000"/>
                </a:solidFill>
              </a:rPr>
              <a:t> </a:t>
            </a:r>
            <a:r>
              <a:rPr lang="en-US" sz="2000" b="1" i="1" dirty="0" err="1">
                <a:solidFill>
                  <a:srgbClr val="C00000"/>
                </a:solidFill>
              </a:rPr>
              <a:t>cực</a:t>
            </a:r>
            <a:r>
              <a:rPr lang="vi-VN" sz="2000" b="1" i="1" dirty="0">
                <a:solidFill>
                  <a:srgbClr val="C00000"/>
                </a:solidFill>
              </a:rPr>
              <a:t>: </a:t>
            </a:r>
            <a:r>
              <a:rPr lang="vi-VN" sz="2000" dirty="0">
                <a:solidFill>
                  <a:srgbClr val="000000"/>
                </a:solidFill>
              </a:rPr>
              <a:t>Ba tổ chức cộng sản hoạt động riêng rẽ, tranh giành ảnh hưởng lẫn nhau</a:t>
            </a:r>
            <a:r>
              <a:rPr lang="en-US" sz="2000" dirty="0">
                <a:solidFill>
                  <a:srgbClr val="000000"/>
                </a:solidFill>
              </a:rPr>
              <a:t>.</a:t>
            </a:r>
          </a:p>
        </p:txBody>
      </p:sp>
      <p:grpSp>
        <p:nvGrpSpPr>
          <p:cNvPr id="19" name="Group 18">
            <a:extLst>
              <a:ext uri="{FF2B5EF4-FFF2-40B4-BE49-F238E27FC236}">
                <a16:creationId xmlns:a16="http://schemas.microsoft.com/office/drawing/2014/main" id="{9D697358-877F-7BE9-9FB4-C29F337F352D}"/>
              </a:ext>
            </a:extLst>
          </p:cNvPr>
          <p:cNvGrpSpPr/>
          <p:nvPr/>
        </p:nvGrpSpPr>
        <p:grpSpPr>
          <a:xfrm>
            <a:off x="1055912" y="3381529"/>
            <a:ext cx="7032171" cy="959213"/>
            <a:chOff x="1055912" y="3732594"/>
            <a:chExt cx="7032171" cy="959213"/>
          </a:xfrm>
        </p:grpSpPr>
        <p:sp>
          <p:nvSpPr>
            <p:cNvPr id="13" name="Left Brace 12">
              <a:extLst>
                <a:ext uri="{FF2B5EF4-FFF2-40B4-BE49-F238E27FC236}">
                  <a16:creationId xmlns:a16="http://schemas.microsoft.com/office/drawing/2014/main" id="{A6AF80FB-2F50-5435-900A-12E85F8820CB}"/>
                </a:ext>
              </a:extLst>
            </p:cNvPr>
            <p:cNvSpPr/>
            <p:nvPr/>
          </p:nvSpPr>
          <p:spPr>
            <a:xfrm rot="16200000">
              <a:off x="4390855" y="1292548"/>
              <a:ext cx="362287" cy="5242379"/>
            </a:xfrm>
            <a:prstGeom prst="leftBrace">
              <a:avLst>
                <a:gd name="adj1" fmla="val 4094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904110A-90A3-4D3F-416D-184F8CB073CF}"/>
                </a:ext>
              </a:extLst>
            </p:cNvPr>
            <p:cNvSpPr txBox="1"/>
            <p:nvPr/>
          </p:nvSpPr>
          <p:spPr>
            <a:xfrm>
              <a:off x="1055912" y="4276309"/>
              <a:ext cx="7032171" cy="415498"/>
            </a:xfrm>
            <a:prstGeom prst="rect">
              <a:avLst/>
            </a:prstGeom>
            <a:noFill/>
          </p:spPr>
          <p:txBody>
            <a:bodyPr wrap="square">
              <a:spAutoFit/>
            </a:bodyPr>
            <a:lstStyle/>
            <a:p>
              <a:pPr algn="ctr"/>
              <a:r>
                <a:rPr lang="en-US" sz="2100" b="1" i="1" dirty="0">
                  <a:solidFill>
                    <a:schemeClr val="tx1"/>
                  </a:solidFill>
                </a:rPr>
                <a:t>C</a:t>
              </a:r>
              <a:r>
                <a:rPr lang="vi-VN" sz="2100" b="1" i="1" dirty="0" err="1">
                  <a:solidFill>
                    <a:schemeClr val="tx1"/>
                  </a:solidFill>
                </a:rPr>
                <a:t>ản</a:t>
              </a:r>
              <a:r>
                <a:rPr lang="vi-VN" sz="2100" b="1" i="1" dirty="0">
                  <a:solidFill>
                    <a:schemeClr val="tx1"/>
                  </a:solidFill>
                </a:rPr>
                <a:t> trở sự đi lên của cách mạng.</a:t>
              </a:r>
              <a:endParaRPr lang="en-US" sz="2100" b="1" i="1" dirty="0">
                <a:solidFill>
                  <a:schemeClr val="tx1"/>
                </a:solidFill>
              </a:endParaRPr>
            </a:p>
          </p:txBody>
        </p:sp>
      </p:grpSp>
    </p:spTree>
    <p:extLst>
      <p:ext uri="{BB962C8B-B14F-4D97-AF65-F5344CB8AC3E}">
        <p14:creationId xmlns:p14="http://schemas.microsoft.com/office/powerpoint/2010/main" val="38722600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BB90A-33FA-4CC0-AB93-5D460A91DD7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FB3819E-75AB-9A78-82D4-20D55C80D214}"/>
              </a:ext>
            </a:extLst>
          </p:cNvPr>
          <p:cNvSpPr/>
          <p:nvPr/>
        </p:nvSpPr>
        <p:spPr>
          <a:xfrm>
            <a:off x="1421493" y="115209"/>
            <a:ext cx="6301014" cy="1093105"/>
          </a:xfrm>
          <a:prstGeom prst="round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dirty="0">
                <a:solidFill>
                  <a:schemeClr val="bg1"/>
                </a:solidFill>
              </a:rPr>
              <a:t>Vai </a:t>
            </a:r>
            <a:r>
              <a:rPr lang="en-US" sz="2300" b="1" dirty="0" err="1">
                <a:solidFill>
                  <a:schemeClr val="bg1"/>
                </a:solidFill>
              </a:rPr>
              <a:t>trò</a:t>
            </a:r>
            <a:r>
              <a:rPr lang="en-US" sz="2300" b="1" dirty="0">
                <a:solidFill>
                  <a:schemeClr val="bg1"/>
                </a:solidFill>
              </a:rPr>
              <a:t> </a:t>
            </a:r>
            <a:r>
              <a:rPr lang="en-US" sz="2300" b="1" dirty="0" err="1">
                <a:solidFill>
                  <a:schemeClr val="bg1"/>
                </a:solidFill>
              </a:rPr>
              <a:t>của</a:t>
            </a:r>
            <a:r>
              <a:rPr lang="en-US" sz="2300" b="1" dirty="0">
                <a:solidFill>
                  <a:schemeClr val="bg1"/>
                </a:solidFill>
              </a:rPr>
              <a:t> </a:t>
            </a:r>
            <a:r>
              <a:rPr lang="en-US" sz="2300" b="1" dirty="0" err="1">
                <a:solidFill>
                  <a:schemeClr val="bg1"/>
                </a:solidFill>
              </a:rPr>
              <a:t>Nguyễn</a:t>
            </a:r>
            <a:r>
              <a:rPr lang="en-US" sz="2300" b="1" dirty="0">
                <a:solidFill>
                  <a:schemeClr val="bg1"/>
                </a:solidFill>
              </a:rPr>
              <a:t> </a:t>
            </a:r>
            <a:r>
              <a:rPr lang="en-US" sz="2300" b="1" dirty="0" err="1">
                <a:solidFill>
                  <a:schemeClr val="bg1"/>
                </a:solidFill>
              </a:rPr>
              <a:t>Ái</a:t>
            </a:r>
            <a:r>
              <a:rPr lang="en-US" sz="2300" b="1" dirty="0">
                <a:solidFill>
                  <a:schemeClr val="bg1"/>
                </a:solidFill>
              </a:rPr>
              <a:t> </a:t>
            </a:r>
            <a:r>
              <a:rPr lang="en-US" sz="2300" b="1" dirty="0" err="1">
                <a:solidFill>
                  <a:schemeClr val="bg1"/>
                </a:solidFill>
              </a:rPr>
              <a:t>Quốc</a:t>
            </a:r>
            <a:r>
              <a:rPr lang="en-US" sz="2300" b="1" dirty="0">
                <a:solidFill>
                  <a:schemeClr val="bg1"/>
                </a:solidFill>
              </a:rPr>
              <a:t> </a:t>
            </a:r>
            <a:r>
              <a:rPr lang="en-US" sz="2300" b="1" dirty="0" err="1">
                <a:solidFill>
                  <a:schemeClr val="bg1"/>
                </a:solidFill>
              </a:rPr>
              <a:t>đối</a:t>
            </a:r>
            <a:r>
              <a:rPr lang="en-US" sz="2300" b="1" dirty="0">
                <a:solidFill>
                  <a:schemeClr val="bg1"/>
                </a:solidFill>
              </a:rPr>
              <a:t> </a:t>
            </a:r>
            <a:r>
              <a:rPr lang="en-US" sz="2300" b="1" dirty="0" err="1">
                <a:solidFill>
                  <a:schemeClr val="bg1"/>
                </a:solidFill>
              </a:rPr>
              <a:t>với</a:t>
            </a:r>
            <a:r>
              <a:rPr lang="en-US" sz="2300" b="1" dirty="0">
                <a:solidFill>
                  <a:schemeClr val="bg1"/>
                </a:solidFill>
              </a:rPr>
              <a:t> </a:t>
            </a:r>
            <a:r>
              <a:rPr lang="en-US" sz="2300" b="1" dirty="0" err="1">
                <a:solidFill>
                  <a:schemeClr val="bg1"/>
                </a:solidFill>
              </a:rPr>
              <a:t>việc</a:t>
            </a:r>
            <a:r>
              <a:rPr lang="en-US" sz="2300" b="1" dirty="0">
                <a:solidFill>
                  <a:schemeClr val="bg1"/>
                </a:solidFill>
              </a:rPr>
              <a:t> </a:t>
            </a:r>
            <a:r>
              <a:rPr lang="en-US" sz="2300" b="1" dirty="0" err="1">
                <a:solidFill>
                  <a:schemeClr val="bg1"/>
                </a:solidFill>
              </a:rPr>
              <a:t>thành</a:t>
            </a:r>
            <a:r>
              <a:rPr lang="en-US" sz="2300" b="1" dirty="0">
                <a:solidFill>
                  <a:schemeClr val="bg1"/>
                </a:solidFill>
              </a:rPr>
              <a:t> </a:t>
            </a:r>
            <a:r>
              <a:rPr lang="en-US" sz="2300" b="1" dirty="0" err="1">
                <a:solidFill>
                  <a:schemeClr val="bg1"/>
                </a:solidFill>
              </a:rPr>
              <a:t>lập</a:t>
            </a:r>
            <a:r>
              <a:rPr lang="en-US" sz="2300" b="1" dirty="0">
                <a:solidFill>
                  <a:schemeClr val="bg1"/>
                </a:solidFill>
              </a:rPr>
              <a:t> Đảng </a:t>
            </a:r>
            <a:r>
              <a:rPr lang="en-US" sz="2300" b="1" dirty="0" err="1">
                <a:solidFill>
                  <a:schemeClr val="bg1"/>
                </a:solidFill>
              </a:rPr>
              <a:t>Cộng</a:t>
            </a:r>
            <a:r>
              <a:rPr lang="en-US" sz="2300" b="1" dirty="0">
                <a:solidFill>
                  <a:schemeClr val="bg1"/>
                </a:solidFill>
              </a:rPr>
              <a:t> </a:t>
            </a:r>
            <a:r>
              <a:rPr lang="en-US" sz="2300" b="1" dirty="0" err="1">
                <a:solidFill>
                  <a:schemeClr val="bg1"/>
                </a:solidFill>
              </a:rPr>
              <a:t>sản</a:t>
            </a:r>
            <a:r>
              <a:rPr lang="en-US" sz="2300" b="1" dirty="0">
                <a:solidFill>
                  <a:schemeClr val="bg1"/>
                </a:solidFill>
              </a:rPr>
              <a:t> </a:t>
            </a:r>
            <a:r>
              <a:rPr lang="en-US" sz="2300" b="1" dirty="0" err="1">
                <a:solidFill>
                  <a:schemeClr val="bg1"/>
                </a:solidFill>
              </a:rPr>
              <a:t>Việt</a:t>
            </a:r>
            <a:r>
              <a:rPr lang="en-US" sz="2300" b="1" dirty="0">
                <a:solidFill>
                  <a:schemeClr val="bg1"/>
                </a:solidFill>
              </a:rPr>
              <a:t> Nam</a:t>
            </a:r>
          </a:p>
        </p:txBody>
      </p:sp>
      <p:grpSp>
        <p:nvGrpSpPr>
          <p:cNvPr id="5" name="Group 4">
            <a:extLst>
              <a:ext uri="{FF2B5EF4-FFF2-40B4-BE49-F238E27FC236}">
                <a16:creationId xmlns:a16="http://schemas.microsoft.com/office/drawing/2014/main" id="{D326F23D-6D7C-782D-D715-429FAA64D9E1}"/>
              </a:ext>
            </a:extLst>
          </p:cNvPr>
          <p:cNvGrpSpPr/>
          <p:nvPr/>
        </p:nvGrpSpPr>
        <p:grpSpPr>
          <a:xfrm>
            <a:off x="87084" y="1558470"/>
            <a:ext cx="3396343" cy="3396343"/>
            <a:chOff x="-667658" y="1398814"/>
            <a:chExt cx="3396343" cy="3396343"/>
          </a:xfrm>
        </p:grpSpPr>
        <p:sp>
          <p:nvSpPr>
            <p:cNvPr id="4" name="Oval 3">
              <a:extLst>
                <a:ext uri="{FF2B5EF4-FFF2-40B4-BE49-F238E27FC236}">
                  <a16:creationId xmlns:a16="http://schemas.microsoft.com/office/drawing/2014/main" id="{C07903A4-2BC5-D3C6-692D-2FFB6D9F8036}"/>
                </a:ext>
              </a:extLst>
            </p:cNvPr>
            <p:cNvSpPr/>
            <p:nvPr/>
          </p:nvSpPr>
          <p:spPr>
            <a:xfrm>
              <a:off x="-667658" y="1398814"/>
              <a:ext cx="3396343" cy="3396343"/>
            </a:xfrm>
            <a:prstGeom prst="ellipse">
              <a:avLst/>
            </a:prstGeom>
            <a:solidFill>
              <a:schemeClr val="bg1">
                <a:lumMod val="85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gười quyết định con đường cách mạng Việt Nam 90 năm qua.">
              <a:extLst>
                <a:ext uri="{FF2B5EF4-FFF2-40B4-BE49-F238E27FC236}">
                  <a16:creationId xmlns:a16="http://schemas.microsoft.com/office/drawing/2014/main" id="{52A7E09A-F64B-3540-E566-64CBABE38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429"/>
            <a:stretch/>
          </p:blipFill>
          <p:spPr bwMode="auto">
            <a:xfrm>
              <a:off x="-572538" y="1512995"/>
              <a:ext cx="3206101" cy="3167979"/>
            </a:xfrm>
            <a:prstGeom prst="ellipse">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5A238198-2C2B-7BB8-7D2A-7EC5C55FB678}"/>
              </a:ext>
            </a:extLst>
          </p:cNvPr>
          <p:cNvSpPr txBox="1"/>
          <p:nvPr/>
        </p:nvSpPr>
        <p:spPr>
          <a:xfrm>
            <a:off x="2981779" y="1458539"/>
            <a:ext cx="542509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t>T</a:t>
            </a:r>
            <a:r>
              <a:rPr lang="vi-VN" sz="2000" dirty="0"/>
              <a:t>rở lại Trung </a:t>
            </a:r>
            <a:r>
              <a:rPr lang="en-US" sz="2000" dirty="0"/>
              <a:t>Q</a:t>
            </a:r>
            <a:r>
              <a:rPr lang="vi-VN" sz="2000" dirty="0" err="1"/>
              <a:t>uốc</a:t>
            </a:r>
            <a:r>
              <a:rPr lang="vi-VN" sz="2000" dirty="0"/>
              <a:t>, triệu tập </a:t>
            </a:r>
            <a:r>
              <a:rPr lang="en-US" sz="2000" dirty="0"/>
              <a:t>H</a:t>
            </a:r>
            <a:r>
              <a:rPr lang="vi-VN" sz="2000" dirty="0" err="1"/>
              <a:t>ội</a:t>
            </a:r>
            <a:r>
              <a:rPr lang="vi-VN" sz="2000" dirty="0"/>
              <a:t> nghị thống nhất các tổ chức cộng sản.</a:t>
            </a:r>
          </a:p>
        </p:txBody>
      </p:sp>
      <p:pic>
        <p:nvPicPr>
          <p:cNvPr id="2" name="Google Shape;184;p2">
            <a:extLst>
              <a:ext uri="{FF2B5EF4-FFF2-40B4-BE49-F238E27FC236}">
                <a16:creationId xmlns:a16="http://schemas.microsoft.com/office/drawing/2014/main" id="{874F9947-AEDF-2BF2-5255-DBF17529F275}"/>
              </a:ext>
            </a:extLst>
          </p:cNvPr>
          <p:cNvPicPr preferRelativeResize="0"/>
          <p:nvPr/>
        </p:nvPicPr>
        <p:blipFill rotWithShape="1">
          <a:blip r:embed="rId3">
            <a:alphaModFix/>
          </a:blip>
          <a:srcRect/>
          <a:stretch/>
        </p:blipFill>
        <p:spPr>
          <a:xfrm>
            <a:off x="124565" y="4825859"/>
            <a:ext cx="950610" cy="228885"/>
          </a:xfrm>
          <a:prstGeom prst="rect">
            <a:avLst/>
          </a:prstGeom>
          <a:noFill/>
          <a:ln>
            <a:noFill/>
          </a:ln>
        </p:spPr>
      </p:pic>
      <p:sp>
        <p:nvSpPr>
          <p:cNvPr id="9" name="TextBox 8">
            <a:extLst>
              <a:ext uri="{FF2B5EF4-FFF2-40B4-BE49-F238E27FC236}">
                <a16:creationId xmlns:a16="http://schemas.microsoft.com/office/drawing/2014/main" id="{B7A933D8-5CE8-1385-4561-30AD8E56CB5C}"/>
              </a:ext>
            </a:extLst>
          </p:cNvPr>
          <p:cNvSpPr txBox="1"/>
          <p:nvPr/>
        </p:nvSpPr>
        <p:spPr>
          <a:xfrm>
            <a:off x="3483425" y="2670254"/>
            <a:ext cx="5243286"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err="1"/>
              <a:t>Thống</a:t>
            </a:r>
            <a:r>
              <a:rPr lang="en-US" sz="2000" dirty="0"/>
              <a:t> </a:t>
            </a:r>
            <a:r>
              <a:rPr lang="en-US" sz="2000" dirty="0" err="1"/>
              <a:t>nhất</a:t>
            </a:r>
            <a:r>
              <a:rPr lang="en-US" sz="2000" dirty="0"/>
              <a:t> </a:t>
            </a:r>
            <a:r>
              <a:rPr lang="en-US" sz="2000" dirty="0" err="1"/>
              <a:t>các</a:t>
            </a:r>
            <a:r>
              <a:rPr lang="en-US" sz="2000" dirty="0"/>
              <a:t> </a:t>
            </a:r>
            <a:r>
              <a:rPr lang="en-US" sz="2000" dirty="0" err="1"/>
              <a:t>tổ</a:t>
            </a:r>
            <a:r>
              <a:rPr lang="en-US" sz="2000" dirty="0"/>
              <a:t> </a:t>
            </a:r>
            <a:r>
              <a:rPr lang="en-US" sz="2000" dirty="0" err="1"/>
              <a:t>chức</a:t>
            </a:r>
            <a:r>
              <a:rPr lang="en-US" sz="2000" dirty="0"/>
              <a:t> </a:t>
            </a:r>
            <a:r>
              <a:rPr lang="en-US" sz="2000" dirty="0" err="1"/>
              <a:t>cộng</a:t>
            </a:r>
            <a:r>
              <a:rPr lang="en-US" sz="2000" dirty="0"/>
              <a:t> </a:t>
            </a:r>
            <a:r>
              <a:rPr lang="en-US" sz="2000" dirty="0" err="1"/>
              <a:t>sản</a:t>
            </a:r>
            <a:r>
              <a:rPr lang="en-US" sz="2000" dirty="0"/>
              <a:t> </a:t>
            </a:r>
            <a:r>
              <a:rPr lang="en-US" sz="2000" dirty="0" err="1"/>
              <a:t>thành</a:t>
            </a:r>
            <a:r>
              <a:rPr lang="en-US" sz="2000" dirty="0"/>
              <a:t> Đảng </a:t>
            </a:r>
            <a:r>
              <a:rPr lang="en-US" sz="2000" dirty="0" err="1"/>
              <a:t>Cộng</a:t>
            </a:r>
            <a:r>
              <a:rPr lang="en-US" sz="2000" dirty="0"/>
              <a:t> </a:t>
            </a:r>
            <a:r>
              <a:rPr lang="en-US" sz="2000" dirty="0" err="1"/>
              <a:t>sản</a:t>
            </a:r>
            <a:r>
              <a:rPr lang="en-US" sz="2000" dirty="0"/>
              <a:t> </a:t>
            </a:r>
            <a:r>
              <a:rPr lang="en-US" sz="2000" dirty="0" err="1"/>
              <a:t>Việt</a:t>
            </a:r>
            <a:r>
              <a:rPr lang="en-US" sz="2000" dirty="0"/>
              <a:t> Nam.</a:t>
            </a:r>
            <a:endParaRPr lang="vi-VN" sz="2000" dirty="0"/>
          </a:p>
        </p:txBody>
      </p:sp>
      <p:sp>
        <p:nvSpPr>
          <p:cNvPr id="10" name="TextBox 9">
            <a:extLst>
              <a:ext uri="{FF2B5EF4-FFF2-40B4-BE49-F238E27FC236}">
                <a16:creationId xmlns:a16="http://schemas.microsoft.com/office/drawing/2014/main" id="{860B8B09-BC69-9AC8-67A9-9A584D74B129}"/>
              </a:ext>
            </a:extLst>
          </p:cNvPr>
          <p:cNvSpPr txBox="1"/>
          <p:nvPr/>
        </p:nvSpPr>
        <p:spPr>
          <a:xfrm>
            <a:off x="3301611" y="3881970"/>
            <a:ext cx="542509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Soạn thảo Chính cương vắn tắt, Sách lược vắn tắt của Đảng</a:t>
            </a:r>
          </a:p>
        </p:txBody>
      </p:sp>
    </p:spTree>
    <p:extLst>
      <p:ext uri="{BB962C8B-B14F-4D97-AF65-F5344CB8AC3E}">
        <p14:creationId xmlns:p14="http://schemas.microsoft.com/office/powerpoint/2010/main" val="40530224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C16ED8-B92B-09AD-1ABA-26AAE2B9EF7A}"/>
              </a:ext>
            </a:extLst>
          </p:cNvPr>
          <p:cNvGrpSpPr/>
          <p:nvPr/>
        </p:nvGrpSpPr>
        <p:grpSpPr>
          <a:xfrm>
            <a:off x="642711" y="1350118"/>
            <a:ext cx="7858577" cy="3577153"/>
            <a:chOff x="326702" y="198954"/>
            <a:chExt cx="7858577" cy="3577153"/>
          </a:xfrm>
        </p:grpSpPr>
        <p:pic>
          <p:nvPicPr>
            <p:cNvPr id="2" name="Hình ảnh 6" descr="Ảnh tư liệu về Chánh cương vắn tắt, Sách lược vắn tắt, do lãnh tụ Nguyễn Ái Quốc soạn thảo, tháng 2/1930.">
              <a:extLst>
                <a:ext uri="{FF2B5EF4-FFF2-40B4-BE49-F238E27FC236}">
                  <a16:creationId xmlns:a16="http://schemas.microsoft.com/office/drawing/2014/main" id="{27B1C1E3-0AAB-92AF-501A-D536EE06F8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702" y="198954"/>
              <a:ext cx="5625064" cy="3577153"/>
            </a:xfrm>
            <a:prstGeom prst="rect">
              <a:avLst/>
            </a:prstGeom>
            <a:noFill/>
            <a:ln>
              <a:noFill/>
            </a:ln>
          </p:spPr>
        </p:pic>
        <p:pic>
          <p:nvPicPr>
            <p:cNvPr id="3074" name="Picture 2">
              <a:extLst>
                <a:ext uri="{FF2B5EF4-FFF2-40B4-BE49-F238E27FC236}">
                  <a16:creationId xmlns:a16="http://schemas.microsoft.com/office/drawing/2014/main" id="{3721979C-2810-F1CA-3393-D86D94B47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766" y="198954"/>
              <a:ext cx="2233513" cy="357715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1A99B55E-7F1F-1725-1120-86F4522D6E1C}"/>
              </a:ext>
            </a:extLst>
          </p:cNvPr>
          <p:cNvSpPr txBox="1"/>
          <p:nvPr/>
        </p:nvSpPr>
        <p:spPr>
          <a:xfrm>
            <a:off x="308769" y="199901"/>
            <a:ext cx="8526462" cy="958660"/>
          </a:xfrm>
          <a:prstGeom prst="rect">
            <a:avLst/>
          </a:prstGeom>
          <a:noFill/>
        </p:spPr>
        <p:txBody>
          <a:bodyPr wrap="square">
            <a:spAutoFit/>
          </a:bodyPr>
          <a:lstStyle/>
          <a:p>
            <a:pPr algn="just">
              <a:lnSpc>
                <a:spcPct val="150000"/>
              </a:lnSpc>
            </a:pPr>
            <a:r>
              <a:rPr lang="en-US" sz="2000" b="1" i="1" dirty="0">
                <a:solidFill>
                  <a:srgbClr val="C00000"/>
                </a:solidFill>
              </a:rPr>
              <a:t>Đ</a:t>
            </a:r>
            <a:r>
              <a:rPr lang="vi-VN" sz="2000" b="1" i="1" dirty="0">
                <a:solidFill>
                  <a:srgbClr val="C00000"/>
                </a:solidFill>
              </a:rPr>
              <a:t>ọc mục Em có biết và trả lời câu hỏi: Cương lĩnh chính trị đầu tiên của Đảng Cộng sản Việt Nam có những nội dung cơ bản nào?</a:t>
            </a:r>
            <a:endParaRPr lang="en-US" sz="2000" b="1" i="1" dirty="0">
              <a:solidFill>
                <a:srgbClr val="C00000"/>
              </a:solidFill>
            </a:endParaRPr>
          </a:p>
        </p:txBody>
      </p:sp>
    </p:spTree>
    <p:extLst>
      <p:ext uri="{BB962C8B-B14F-4D97-AF65-F5344CB8AC3E}">
        <p14:creationId xmlns:p14="http://schemas.microsoft.com/office/powerpoint/2010/main" val="69248016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5F302-3D4B-C577-8CC6-9F6D88D946E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8B493A-A88F-65FC-8566-E4A092F53610}"/>
              </a:ext>
            </a:extLst>
          </p:cNvPr>
          <p:cNvSpPr/>
          <p:nvPr/>
        </p:nvSpPr>
        <p:spPr>
          <a:xfrm>
            <a:off x="1077686" y="328786"/>
            <a:ext cx="6988628" cy="573314"/>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b="1" dirty="0"/>
              <a:t>Nội dung Cương lĩnh chính trị đầu tiên của Đảng</a:t>
            </a:r>
            <a:endParaRPr lang="en-US" sz="2100" b="1" dirty="0"/>
          </a:p>
        </p:txBody>
      </p:sp>
      <p:sp>
        <p:nvSpPr>
          <p:cNvPr id="9" name="Rectangle: Rounded Corners 8">
            <a:extLst>
              <a:ext uri="{FF2B5EF4-FFF2-40B4-BE49-F238E27FC236}">
                <a16:creationId xmlns:a16="http://schemas.microsoft.com/office/drawing/2014/main" id="{CB5C9209-1308-CE1D-DF10-5D5A8BFD5ED2}"/>
              </a:ext>
            </a:extLst>
          </p:cNvPr>
          <p:cNvSpPr/>
          <p:nvPr/>
        </p:nvSpPr>
        <p:spPr>
          <a:xfrm>
            <a:off x="347798" y="1282700"/>
            <a:ext cx="4882241" cy="2024742"/>
          </a:xfrm>
          <a:prstGeom prst="roundRect">
            <a:avLst>
              <a:gd name="adj" fmla="val 599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Đường lối chiến lược</a:t>
            </a:r>
            <a:r>
              <a:rPr lang="vi-VN" sz="2000" dirty="0">
                <a:solidFill>
                  <a:srgbClr val="000000"/>
                </a:solidFill>
              </a:rPr>
              <a:t>: cách mạng Việt Nam trải qua hai giai đoạn</a:t>
            </a:r>
            <a:r>
              <a:rPr lang="en-US" sz="2000" dirty="0">
                <a:solidFill>
                  <a:srgbClr val="000000"/>
                </a:solidFill>
              </a:rPr>
              <a:t>:</a:t>
            </a:r>
            <a:r>
              <a:rPr lang="vi-VN" sz="2000" dirty="0">
                <a:solidFill>
                  <a:srgbClr val="000000"/>
                </a:solidFill>
              </a:rPr>
              <a:t> tiến hành “cách mạng tư sản dân quyền và thổ địa cách mạng để đi tới xã hội cộng sản”.</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C087B347-3BA0-2B2E-CD90-148A5E787726}"/>
              </a:ext>
            </a:extLst>
          </p:cNvPr>
          <p:cNvSpPr/>
          <p:nvPr/>
        </p:nvSpPr>
        <p:spPr>
          <a:xfrm>
            <a:off x="347797" y="3614564"/>
            <a:ext cx="4882241" cy="1128888"/>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Nhiệm vụ chiến lược</a:t>
            </a:r>
            <a:r>
              <a:rPr lang="vi-VN" sz="2000" dirty="0">
                <a:solidFill>
                  <a:srgbClr val="000000"/>
                </a:solidFill>
              </a:rPr>
              <a:t>: Chống đế quốc, chống phong kiến.</a:t>
            </a:r>
            <a:endParaRPr lang="en-US" sz="2000" dirty="0">
              <a:solidFill>
                <a:srgbClr val="000000"/>
              </a:solidFill>
            </a:endParaRPr>
          </a:p>
        </p:txBody>
      </p:sp>
      <p:pic>
        <p:nvPicPr>
          <p:cNvPr id="75" name="Picture 4">
            <a:extLst>
              <a:ext uri="{FF2B5EF4-FFF2-40B4-BE49-F238E27FC236}">
                <a16:creationId xmlns:a16="http://schemas.microsoft.com/office/drawing/2014/main" id="{355B63A9-772D-9230-23A7-E049B19AB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5" y="1080660"/>
            <a:ext cx="2824238"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3792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randombar(horizontal)">
                                      <p:cBhvr>
                                        <p:cTn id="2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5F302-3D4B-C577-8CC6-9F6D88D946E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8B493A-A88F-65FC-8566-E4A092F53610}"/>
              </a:ext>
            </a:extLst>
          </p:cNvPr>
          <p:cNvSpPr/>
          <p:nvPr/>
        </p:nvSpPr>
        <p:spPr>
          <a:xfrm>
            <a:off x="1077686" y="328786"/>
            <a:ext cx="6988628" cy="573314"/>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b="1" dirty="0"/>
              <a:t>Nội dung Cương lĩnh chính trị đầu tiên của Đảng</a:t>
            </a:r>
            <a:endParaRPr lang="en-US" sz="2100" b="1" dirty="0"/>
          </a:p>
        </p:txBody>
      </p:sp>
      <p:sp>
        <p:nvSpPr>
          <p:cNvPr id="9" name="Rectangle: Rounded Corners 8">
            <a:extLst>
              <a:ext uri="{FF2B5EF4-FFF2-40B4-BE49-F238E27FC236}">
                <a16:creationId xmlns:a16="http://schemas.microsoft.com/office/drawing/2014/main" id="{CB5C9209-1308-CE1D-DF10-5D5A8BFD5ED2}"/>
              </a:ext>
            </a:extLst>
          </p:cNvPr>
          <p:cNvSpPr/>
          <p:nvPr/>
        </p:nvSpPr>
        <p:spPr>
          <a:xfrm>
            <a:off x="2606856" y="1226458"/>
            <a:ext cx="3930288" cy="573314"/>
          </a:xfrm>
          <a:prstGeom prst="roundRect">
            <a:avLst>
              <a:gd name="adj" fmla="val 17387"/>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Nhiệm vụ trực tiếp trước mắt</a:t>
            </a:r>
            <a:endParaRPr lang="en-US" sz="2000" dirty="0">
              <a:solidFill>
                <a:srgbClr val="000000"/>
              </a:solidFill>
            </a:endParaRPr>
          </a:p>
        </p:txBody>
      </p:sp>
      <p:sp>
        <p:nvSpPr>
          <p:cNvPr id="3" name="Rectangle: Rounded Corners 2">
            <a:extLst>
              <a:ext uri="{FF2B5EF4-FFF2-40B4-BE49-F238E27FC236}">
                <a16:creationId xmlns:a16="http://schemas.microsoft.com/office/drawing/2014/main" id="{D0102AD1-9617-76F0-B9CC-3F8320F76DA3}"/>
              </a:ext>
            </a:extLst>
          </p:cNvPr>
          <p:cNvSpPr/>
          <p:nvPr/>
        </p:nvSpPr>
        <p:spPr>
          <a:xfrm>
            <a:off x="623776" y="2277836"/>
            <a:ext cx="2921253" cy="2536878"/>
          </a:xfrm>
          <a:prstGeom prst="roundRect">
            <a:avLst>
              <a:gd name="adj" fmla="val 461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Đánh đổ đế quốc Pháp, phong kiến và tư sản phản cách mạng, làm cho nước Việt Nam hoàn toàn độc </a:t>
            </a:r>
            <a:r>
              <a:rPr lang="vi-VN" sz="2000" dirty="0" err="1">
                <a:solidFill>
                  <a:srgbClr val="000000"/>
                </a:solidFill>
              </a:rPr>
              <a:t>lậ</a:t>
            </a:r>
            <a:r>
              <a:rPr lang="en-US" sz="2000" dirty="0">
                <a:solidFill>
                  <a:srgbClr val="000000"/>
                </a:solidFill>
              </a:rPr>
              <a:t>p.</a:t>
            </a:r>
          </a:p>
        </p:txBody>
      </p:sp>
      <p:sp>
        <p:nvSpPr>
          <p:cNvPr id="5" name="Rectangle: Rounded Corners 4">
            <a:extLst>
              <a:ext uri="{FF2B5EF4-FFF2-40B4-BE49-F238E27FC236}">
                <a16:creationId xmlns:a16="http://schemas.microsoft.com/office/drawing/2014/main" id="{280A850F-E4E5-12DC-C166-EA72CEDA9316}"/>
              </a:ext>
            </a:extLst>
          </p:cNvPr>
          <p:cNvSpPr/>
          <p:nvPr/>
        </p:nvSpPr>
        <p:spPr>
          <a:xfrm>
            <a:off x="3866312" y="2277836"/>
            <a:ext cx="2046354" cy="2536878"/>
          </a:xfrm>
          <a:prstGeom prst="roundRect">
            <a:avLst>
              <a:gd name="adj" fmla="val 602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Thành lập chính phủ công nông binh, tổ chức quân đội công nông</a:t>
            </a:r>
            <a:r>
              <a:rPr lang="en-US" sz="2000" dirty="0">
                <a:solidFill>
                  <a:srgbClr val="000000"/>
                </a:solidFill>
              </a:rPr>
              <a:t>.</a:t>
            </a:r>
          </a:p>
        </p:txBody>
      </p:sp>
      <p:sp>
        <p:nvSpPr>
          <p:cNvPr id="6" name="Rectangle: Rounded Corners 5">
            <a:extLst>
              <a:ext uri="{FF2B5EF4-FFF2-40B4-BE49-F238E27FC236}">
                <a16:creationId xmlns:a16="http://schemas.microsoft.com/office/drawing/2014/main" id="{D76CF081-C1B2-4F6A-6147-412392605750}"/>
              </a:ext>
            </a:extLst>
          </p:cNvPr>
          <p:cNvSpPr/>
          <p:nvPr/>
        </p:nvSpPr>
        <p:spPr>
          <a:xfrm>
            <a:off x="6233949" y="2277836"/>
            <a:ext cx="2286275" cy="2536878"/>
          </a:xfrm>
          <a:prstGeom prst="roundRect">
            <a:avLst>
              <a:gd name="adj" fmla="val 602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Tịch thu ruộng đất của đế quốc và bọn phản cách mạng chia cho dân cày nghèo</a:t>
            </a:r>
            <a:r>
              <a:rPr lang="en-US" sz="2000" dirty="0">
                <a:solidFill>
                  <a:srgbClr val="000000"/>
                </a:solidFill>
              </a:rPr>
              <a:t>.</a:t>
            </a:r>
          </a:p>
        </p:txBody>
      </p:sp>
      <p:cxnSp>
        <p:nvCxnSpPr>
          <p:cNvPr id="8" name="Straight Arrow Connector 7">
            <a:extLst>
              <a:ext uri="{FF2B5EF4-FFF2-40B4-BE49-F238E27FC236}">
                <a16:creationId xmlns:a16="http://schemas.microsoft.com/office/drawing/2014/main" id="{378E8E2D-6A76-0A10-A803-4D179A0B3293}"/>
              </a:ext>
            </a:extLst>
          </p:cNvPr>
          <p:cNvCxnSpPr>
            <a:cxnSpLocks/>
            <a:stCxn id="9" idx="2"/>
            <a:endCxn id="3" idx="0"/>
          </p:cNvCxnSpPr>
          <p:nvPr/>
        </p:nvCxnSpPr>
        <p:spPr>
          <a:xfrm flipH="1">
            <a:off x="2084403" y="1799772"/>
            <a:ext cx="2487597" cy="478064"/>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0D3E88-605A-1B3E-87EB-27A59F950143}"/>
              </a:ext>
            </a:extLst>
          </p:cNvPr>
          <p:cNvCxnSpPr>
            <a:cxnSpLocks/>
            <a:stCxn id="9" idx="2"/>
            <a:endCxn id="5" idx="0"/>
          </p:cNvCxnSpPr>
          <p:nvPr/>
        </p:nvCxnSpPr>
        <p:spPr>
          <a:xfrm>
            <a:off x="4572000" y="1799772"/>
            <a:ext cx="317489" cy="478064"/>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B05469-06A0-3431-3132-3427DC8FD3F6}"/>
              </a:ext>
            </a:extLst>
          </p:cNvPr>
          <p:cNvCxnSpPr>
            <a:cxnSpLocks/>
            <a:stCxn id="9" idx="2"/>
            <a:endCxn id="6" idx="0"/>
          </p:cNvCxnSpPr>
          <p:nvPr/>
        </p:nvCxnSpPr>
        <p:spPr>
          <a:xfrm>
            <a:off x="4572000" y="1799772"/>
            <a:ext cx="2805087" cy="478064"/>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15407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D5A8-1B9B-5E1A-5AFE-80E0DD80E1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5412E6-2974-94AF-0376-E98257970C95}"/>
              </a:ext>
            </a:extLst>
          </p:cNvPr>
          <p:cNvSpPr txBox="1"/>
          <p:nvPr/>
        </p:nvSpPr>
        <p:spPr>
          <a:xfrm>
            <a:off x="174484" y="354176"/>
            <a:ext cx="8795032" cy="1131848"/>
          </a:xfrm>
          <a:prstGeom prst="rect">
            <a:avLst/>
          </a:prstGeom>
          <a:noFill/>
        </p:spPr>
        <p:txBody>
          <a:bodyPr wrap="square">
            <a:spAutoFit/>
          </a:bodyPr>
          <a:lstStyle/>
          <a:p>
            <a:pPr algn="ctr">
              <a:lnSpc>
                <a:spcPct val="150000"/>
              </a:lnSpc>
            </a:pPr>
            <a:r>
              <a:rPr lang="vi-VN" sz="2400" b="1" i="1" dirty="0">
                <a:solidFill>
                  <a:schemeClr val="tx1"/>
                </a:solidFill>
              </a:rPr>
              <a:t>Mảnh ghép số </a:t>
            </a:r>
            <a:r>
              <a:rPr lang="en-US" sz="2400" b="1" i="1" dirty="0">
                <a:solidFill>
                  <a:schemeClr val="tx1"/>
                </a:solidFill>
              </a:rPr>
              <a:t>3</a:t>
            </a:r>
            <a:r>
              <a:rPr lang="vi-VN" sz="2400" b="1" i="1" dirty="0">
                <a:solidFill>
                  <a:schemeClr val="tx1"/>
                </a:solidFill>
              </a:rPr>
              <a:t>: </a:t>
            </a:r>
            <a:r>
              <a:rPr lang="vi-VN" sz="2400" dirty="0"/>
              <a:t>Cho biết tên địa phương đầu tiên Bác đặt chân đến khi trở về nước sau 30 năm bôn ba nước ngoài?</a:t>
            </a:r>
            <a:endParaRPr lang="en-US" sz="2400" dirty="0"/>
          </a:p>
        </p:txBody>
      </p:sp>
      <p:sp>
        <p:nvSpPr>
          <p:cNvPr id="3" name="Rectangle: Rounded Corners 2">
            <a:extLst>
              <a:ext uri="{FF2B5EF4-FFF2-40B4-BE49-F238E27FC236}">
                <a16:creationId xmlns:a16="http://schemas.microsoft.com/office/drawing/2014/main" id="{FC733B8C-5163-457E-9C7C-3A9A6BDA8A43}"/>
              </a:ext>
            </a:extLst>
          </p:cNvPr>
          <p:cNvSpPr/>
          <p:nvPr/>
        </p:nvSpPr>
        <p:spPr>
          <a:xfrm>
            <a:off x="261258"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dirty="0">
                <a:solidFill>
                  <a:srgbClr val="000000"/>
                </a:solidFill>
              </a:rPr>
              <a:t>A. Hương Cảng, Trung Quốc</a:t>
            </a:r>
            <a:endParaRPr lang="en-US" sz="2100" dirty="0">
              <a:solidFill>
                <a:srgbClr val="000000"/>
              </a:solidFill>
            </a:endParaRPr>
          </a:p>
        </p:txBody>
      </p:sp>
      <p:sp>
        <p:nvSpPr>
          <p:cNvPr id="4" name="Rectangle: Rounded Corners 3">
            <a:extLst>
              <a:ext uri="{FF2B5EF4-FFF2-40B4-BE49-F238E27FC236}">
                <a16:creationId xmlns:a16="http://schemas.microsoft.com/office/drawing/2014/main" id="{CF406E79-63A2-1A2D-F389-9C9C0C10F608}"/>
              </a:ext>
            </a:extLst>
          </p:cNvPr>
          <p:cNvSpPr/>
          <p:nvPr/>
        </p:nvSpPr>
        <p:spPr>
          <a:xfrm>
            <a:off x="4702630"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B. Nam </a:t>
            </a:r>
            <a:r>
              <a:rPr lang="en-US" sz="2100" dirty="0" err="1">
                <a:solidFill>
                  <a:srgbClr val="000000"/>
                </a:solidFill>
              </a:rPr>
              <a:t>Đàn</a:t>
            </a:r>
            <a:r>
              <a:rPr lang="en-US" sz="2100" dirty="0">
                <a:solidFill>
                  <a:srgbClr val="000000"/>
                </a:solidFill>
              </a:rPr>
              <a:t>, </a:t>
            </a:r>
            <a:r>
              <a:rPr lang="en-US" sz="2100" dirty="0" err="1">
                <a:solidFill>
                  <a:srgbClr val="000000"/>
                </a:solidFill>
              </a:rPr>
              <a:t>Nghệ</a:t>
            </a:r>
            <a:r>
              <a:rPr lang="en-US" sz="2100" dirty="0">
                <a:solidFill>
                  <a:srgbClr val="000000"/>
                </a:solidFill>
              </a:rPr>
              <a:t> An</a:t>
            </a:r>
          </a:p>
        </p:txBody>
      </p:sp>
      <p:sp>
        <p:nvSpPr>
          <p:cNvPr id="5" name="Rectangle: Rounded Corners 4">
            <a:extLst>
              <a:ext uri="{FF2B5EF4-FFF2-40B4-BE49-F238E27FC236}">
                <a16:creationId xmlns:a16="http://schemas.microsoft.com/office/drawing/2014/main" id="{6FD75147-8555-437F-9397-BD9B89CF7F77}"/>
              </a:ext>
            </a:extLst>
          </p:cNvPr>
          <p:cNvSpPr/>
          <p:nvPr/>
        </p:nvSpPr>
        <p:spPr>
          <a:xfrm>
            <a:off x="261258"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C. </a:t>
            </a:r>
            <a:r>
              <a:rPr lang="vi-VN" sz="2100" dirty="0" err="1">
                <a:solidFill>
                  <a:srgbClr val="000000"/>
                </a:solidFill>
              </a:rPr>
              <a:t>Phnôm</a:t>
            </a:r>
            <a:r>
              <a:rPr lang="vi-VN" sz="2100" dirty="0">
                <a:solidFill>
                  <a:srgbClr val="000000"/>
                </a:solidFill>
              </a:rPr>
              <a:t> </a:t>
            </a:r>
            <a:r>
              <a:rPr lang="vi-VN" sz="2100" dirty="0" err="1">
                <a:solidFill>
                  <a:srgbClr val="000000"/>
                </a:solidFill>
              </a:rPr>
              <a:t>Pênh</a:t>
            </a:r>
            <a:r>
              <a:rPr lang="vi-VN" sz="2100" dirty="0">
                <a:solidFill>
                  <a:srgbClr val="000000"/>
                </a:solidFill>
              </a:rPr>
              <a:t>, Cam-</a:t>
            </a:r>
            <a:r>
              <a:rPr lang="vi-VN" sz="2100" dirty="0" err="1">
                <a:solidFill>
                  <a:srgbClr val="000000"/>
                </a:solidFill>
              </a:rPr>
              <a:t>pu</a:t>
            </a:r>
            <a:r>
              <a:rPr lang="vi-VN" sz="2100" dirty="0">
                <a:solidFill>
                  <a:srgbClr val="000000"/>
                </a:solidFill>
              </a:rPr>
              <a:t>-chia</a:t>
            </a:r>
            <a:endParaRPr lang="en-US" sz="2100" dirty="0">
              <a:solidFill>
                <a:srgbClr val="000000"/>
              </a:solidFill>
            </a:endParaRPr>
          </a:p>
        </p:txBody>
      </p:sp>
      <p:sp>
        <p:nvSpPr>
          <p:cNvPr id="6" name="Rectangle: Rounded Corners 5">
            <a:extLst>
              <a:ext uri="{FF2B5EF4-FFF2-40B4-BE49-F238E27FC236}">
                <a16:creationId xmlns:a16="http://schemas.microsoft.com/office/drawing/2014/main" id="{D1792FB6-D428-E6B6-4708-1B199C9A4F74}"/>
              </a:ext>
            </a:extLst>
          </p:cNvPr>
          <p:cNvSpPr/>
          <p:nvPr/>
        </p:nvSpPr>
        <p:spPr>
          <a:xfrm>
            <a:off x="4702630"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0000"/>
                </a:solidFill>
              </a:rPr>
              <a:t>D. </a:t>
            </a:r>
            <a:r>
              <a:rPr lang="en-US" sz="2100" dirty="0" err="1">
                <a:solidFill>
                  <a:srgbClr val="000000"/>
                </a:solidFill>
              </a:rPr>
              <a:t>Pác</a:t>
            </a:r>
            <a:r>
              <a:rPr lang="en-US" sz="2100" dirty="0">
                <a:solidFill>
                  <a:srgbClr val="000000"/>
                </a:solidFill>
              </a:rPr>
              <a:t> </a:t>
            </a:r>
            <a:r>
              <a:rPr lang="en-US" sz="2100" dirty="0" err="1">
                <a:solidFill>
                  <a:srgbClr val="000000"/>
                </a:solidFill>
              </a:rPr>
              <a:t>Bó</a:t>
            </a:r>
            <a:r>
              <a:rPr lang="en-US" sz="2100" dirty="0">
                <a:solidFill>
                  <a:srgbClr val="000000"/>
                </a:solidFill>
              </a:rPr>
              <a:t>, Cao </a:t>
            </a:r>
            <a:r>
              <a:rPr lang="en-US" sz="2100" dirty="0" err="1">
                <a:solidFill>
                  <a:srgbClr val="000000"/>
                </a:solidFill>
              </a:rPr>
              <a:t>Bằng</a:t>
            </a:r>
            <a:endParaRPr lang="en-US" sz="2100" dirty="0">
              <a:solidFill>
                <a:srgbClr val="000000"/>
              </a:solidFill>
            </a:endParaRPr>
          </a:p>
        </p:txBody>
      </p:sp>
      <p:sp>
        <p:nvSpPr>
          <p:cNvPr id="7" name="Rectangle: Rounded Corners 6">
            <a:extLst>
              <a:ext uri="{FF2B5EF4-FFF2-40B4-BE49-F238E27FC236}">
                <a16:creationId xmlns:a16="http://schemas.microsoft.com/office/drawing/2014/main" id="{9F734124-6C11-9AFA-9A46-DD8D7D0B0010}"/>
              </a:ext>
            </a:extLst>
          </p:cNvPr>
          <p:cNvSpPr/>
          <p:nvPr/>
        </p:nvSpPr>
        <p:spPr>
          <a:xfrm>
            <a:off x="4702630" y="3495738"/>
            <a:ext cx="4180114" cy="1293585"/>
          </a:xfrm>
          <a:prstGeom prst="roundRect">
            <a:avLst>
              <a:gd name="adj" fmla="val 11059"/>
            </a:avLst>
          </a:prstGeom>
          <a:solidFill>
            <a:schemeClr val="accent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bg1"/>
                </a:solidFill>
              </a:rPr>
              <a:t>D. </a:t>
            </a:r>
            <a:r>
              <a:rPr lang="en-US" sz="2100" dirty="0" err="1">
                <a:solidFill>
                  <a:schemeClr val="bg1"/>
                </a:solidFill>
              </a:rPr>
              <a:t>Pác</a:t>
            </a:r>
            <a:r>
              <a:rPr lang="en-US" sz="2100" dirty="0">
                <a:solidFill>
                  <a:schemeClr val="bg1"/>
                </a:solidFill>
              </a:rPr>
              <a:t> </a:t>
            </a:r>
            <a:r>
              <a:rPr lang="en-US" sz="2100" dirty="0" err="1">
                <a:solidFill>
                  <a:schemeClr val="bg1"/>
                </a:solidFill>
              </a:rPr>
              <a:t>Bó</a:t>
            </a:r>
            <a:r>
              <a:rPr lang="en-US" sz="2100" dirty="0">
                <a:solidFill>
                  <a:schemeClr val="bg1"/>
                </a:solidFill>
              </a:rPr>
              <a:t>, Cao </a:t>
            </a:r>
            <a:r>
              <a:rPr lang="en-US" sz="2100" dirty="0" err="1">
                <a:solidFill>
                  <a:schemeClr val="bg1"/>
                </a:solidFill>
              </a:rPr>
              <a:t>Bằng</a:t>
            </a:r>
            <a:endParaRPr lang="en-US" sz="2100" dirty="0">
              <a:solidFill>
                <a:schemeClr val="bg1"/>
              </a:solidFill>
            </a:endParaRPr>
          </a:p>
        </p:txBody>
      </p:sp>
      <p:sp>
        <p:nvSpPr>
          <p:cNvPr id="8" name="Rectangle: Rounded Corners 7">
            <a:hlinkClick r:id="rId2" action="ppaction://hlinksldjump"/>
            <a:extLst>
              <a:ext uri="{FF2B5EF4-FFF2-40B4-BE49-F238E27FC236}">
                <a16:creationId xmlns:a16="http://schemas.microsoft.com/office/drawing/2014/main" id="{F828AA05-C049-D9AD-31BC-ACA3A3625C20}"/>
              </a:ext>
            </a:extLst>
          </p:cNvPr>
          <p:cNvSpPr/>
          <p:nvPr/>
        </p:nvSpPr>
        <p:spPr>
          <a:xfrm>
            <a:off x="8509096" y="131942"/>
            <a:ext cx="508468" cy="470401"/>
          </a:xfrm>
          <a:prstGeom prst="roundRect">
            <a:avLst/>
          </a:prstGeom>
          <a:ln w="381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dirty="0">
                <a:sym typeface="Wingdings" panose="05000000000000000000" pitchFamily="2" charset="2"/>
              </a:rPr>
              <a:t></a:t>
            </a:r>
            <a:endParaRPr lang="en-US" sz="2500" dirty="0"/>
          </a:p>
        </p:txBody>
      </p:sp>
    </p:spTree>
    <p:extLst>
      <p:ext uri="{BB962C8B-B14F-4D97-AF65-F5344CB8AC3E}">
        <p14:creationId xmlns:p14="http://schemas.microsoft.com/office/powerpoint/2010/main" val="1882178747"/>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5F302-3D4B-C577-8CC6-9F6D88D946E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8B493A-A88F-65FC-8566-E4A092F53610}"/>
              </a:ext>
            </a:extLst>
          </p:cNvPr>
          <p:cNvSpPr/>
          <p:nvPr/>
        </p:nvSpPr>
        <p:spPr>
          <a:xfrm>
            <a:off x="1077686" y="328786"/>
            <a:ext cx="6988628" cy="573314"/>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b="1" dirty="0"/>
              <a:t>Nội dung Cương lĩnh chính trị đầu tiên của Đảng</a:t>
            </a:r>
            <a:endParaRPr lang="en-US" sz="2100" b="1" dirty="0"/>
          </a:p>
        </p:txBody>
      </p:sp>
      <p:sp>
        <p:nvSpPr>
          <p:cNvPr id="9" name="Rectangle: Rounded Corners 8">
            <a:extLst>
              <a:ext uri="{FF2B5EF4-FFF2-40B4-BE49-F238E27FC236}">
                <a16:creationId xmlns:a16="http://schemas.microsoft.com/office/drawing/2014/main" id="{CB5C9209-1308-CE1D-DF10-5D5A8BFD5ED2}"/>
              </a:ext>
            </a:extLst>
          </p:cNvPr>
          <p:cNvSpPr/>
          <p:nvPr/>
        </p:nvSpPr>
        <p:spPr>
          <a:xfrm>
            <a:off x="2606856" y="1226458"/>
            <a:ext cx="3930288" cy="573314"/>
          </a:xfrm>
          <a:prstGeom prst="roundRect">
            <a:avLst>
              <a:gd name="adj" fmla="val 17387"/>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Nhiệm vụ trực tiếp trước mắt</a:t>
            </a:r>
            <a:endParaRPr lang="en-US" sz="2000" dirty="0">
              <a:solidFill>
                <a:srgbClr val="000000"/>
              </a:solidFill>
            </a:endParaRPr>
          </a:p>
        </p:txBody>
      </p:sp>
      <p:sp>
        <p:nvSpPr>
          <p:cNvPr id="3" name="Rectangle: Rounded Corners 2">
            <a:extLst>
              <a:ext uri="{FF2B5EF4-FFF2-40B4-BE49-F238E27FC236}">
                <a16:creationId xmlns:a16="http://schemas.microsoft.com/office/drawing/2014/main" id="{D0102AD1-9617-76F0-B9CC-3F8320F76DA3}"/>
              </a:ext>
            </a:extLst>
          </p:cNvPr>
          <p:cNvSpPr/>
          <p:nvPr/>
        </p:nvSpPr>
        <p:spPr>
          <a:xfrm>
            <a:off x="396780" y="2277835"/>
            <a:ext cx="3146519" cy="2767693"/>
          </a:xfrm>
          <a:prstGeom prst="roundRect">
            <a:avLst>
              <a:gd name="adj" fmla="val 461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Động lực cách mạng: lực lượng nòng cốt</a:t>
            </a:r>
            <a:r>
              <a:rPr lang="en-US" sz="2000" dirty="0">
                <a:solidFill>
                  <a:srgbClr val="000000"/>
                </a:solidFill>
              </a:rPr>
              <a:t>: </a:t>
            </a:r>
            <a:r>
              <a:rPr lang="vi-VN" sz="2000" dirty="0">
                <a:solidFill>
                  <a:srgbClr val="000000"/>
                </a:solidFill>
              </a:rPr>
              <a:t>nông dân, công nhân; ngoài ra: tiểu tư sản, trí thức, phú nông, trung, tiểu địa chủ và tư sản trung lập.</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280A850F-E4E5-12DC-C166-EA72CEDA9316}"/>
              </a:ext>
            </a:extLst>
          </p:cNvPr>
          <p:cNvSpPr/>
          <p:nvPr/>
        </p:nvSpPr>
        <p:spPr>
          <a:xfrm>
            <a:off x="3940900" y="2277834"/>
            <a:ext cx="2253343" cy="2767692"/>
          </a:xfrm>
          <a:prstGeom prst="roundRect">
            <a:avLst>
              <a:gd name="adj" fmla="val 602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Lãnh đạo cách mạng: giai cấp công nhân thông qua tổ chức Đảng Cộng sản Việt Nam.</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D76CF081-C1B2-4F6A-6147-412392605750}"/>
              </a:ext>
            </a:extLst>
          </p:cNvPr>
          <p:cNvSpPr/>
          <p:nvPr/>
        </p:nvSpPr>
        <p:spPr>
          <a:xfrm>
            <a:off x="6591845" y="2277835"/>
            <a:ext cx="2155375" cy="2767691"/>
          </a:xfrm>
          <a:prstGeom prst="roundRect">
            <a:avLst>
              <a:gd name="adj" fmla="val 6025"/>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Xác định cách mạng Việt Nam là một bộ phận khăng khít của phong trào cách mạng thế giới. </a:t>
            </a:r>
            <a:endParaRPr lang="en-US" sz="2000" dirty="0">
              <a:solidFill>
                <a:srgbClr val="000000"/>
              </a:solidFill>
            </a:endParaRPr>
          </a:p>
        </p:txBody>
      </p:sp>
      <p:cxnSp>
        <p:nvCxnSpPr>
          <p:cNvPr id="8" name="Straight Arrow Connector 7">
            <a:extLst>
              <a:ext uri="{FF2B5EF4-FFF2-40B4-BE49-F238E27FC236}">
                <a16:creationId xmlns:a16="http://schemas.microsoft.com/office/drawing/2014/main" id="{378E8E2D-6A76-0A10-A803-4D179A0B3293}"/>
              </a:ext>
            </a:extLst>
          </p:cNvPr>
          <p:cNvCxnSpPr>
            <a:cxnSpLocks/>
            <a:stCxn id="9" idx="2"/>
            <a:endCxn id="3" idx="0"/>
          </p:cNvCxnSpPr>
          <p:nvPr/>
        </p:nvCxnSpPr>
        <p:spPr>
          <a:xfrm flipH="1">
            <a:off x="1970040" y="1799772"/>
            <a:ext cx="2601960" cy="47806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0D3E88-605A-1B3E-87EB-27A59F950143}"/>
              </a:ext>
            </a:extLst>
          </p:cNvPr>
          <p:cNvCxnSpPr>
            <a:cxnSpLocks/>
            <a:stCxn id="9" idx="2"/>
            <a:endCxn id="5" idx="0"/>
          </p:cNvCxnSpPr>
          <p:nvPr/>
        </p:nvCxnSpPr>
        <p:spPr>
          <a:xfrm>
            <a:off x="4572000" y="1799772"/>
            <a:ext cx="495572" cy="478062"/>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B05469-06A0-3431-3132-3427DC8FD3F6}"/>
              </a:ext>
            </a:extLst>
          </p:cNvPr>
          <p:cNvCxnSpPr>
            <a:cxnSpLocks/>
            <a:stCxn id="9" idx="2"/>
            <a:endCxn id="6" idx="0"/>
          </p:cNvCxnSpPr>
          <p:nvPr/>
        </p:nvCxnSpPr>
        <p:spPr>
          <a:xfrm>
            <a:off x="4572000" y="1799772"/>
            <a:ext cx="3097533" cy="47806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6111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2DCF3BB-3C62-4661-FE4F-FD432351AD4C}"/>
              </a:ext>
            </a:extLst>
          </p:cNvPr>
          <p:cNvSpPr/>
          <p:nvPr/>
        </p:nvSpPr>
        <p:spPr>
          <a:xfrm>
            <a:off x="616399" y="1464781"/>
            <a:ext cx="4294415" cy="1477737"/>
          </a:xfrm>
          <a:prstGeom prst="roundRect">
            <a:avLst>
              <a:gd name="adj" fmla="val 588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L</a:t>
            </a:r>
            <a:r>
              <a:rPr lang="vi-VN" sz="2000" dirty="0">
                <a:solidFill>
                  <a:srgbClr val="000000"/>
                </a:solidFill>
              </a:rPr>
              <a:t>à một cách mạng giải phóng dân tộc sáng tạo, kết hợp đúng đắn vấn đề dân tộc và vấn đề giai cấp. </a:t>
            </a:r>
            <a:endParaRPr lang="en-US" sz="2000" dirty="0">
              <a:solidFill>
                <a:srgbClr val="000000"/>
              </a:solidFill>
            </a:endParaRPr>
          </a:p>
        </p:txBody>
      </p:sp>
      <p:sp>
        <p:nvSpPr>
          <p:cNvPr id="4" name="Rectangle: Rounded Corners 3">
            <a:extLst>
              <a:ext uri="{FF2B5EF4-FFF2-40B4-BE49-F238E27FC236}">
                <a16:creationId xmlns:a16="http://schemas.microsoft.com/office/drawing/2014/main" id="{BF5BC323-E9A6-6A5C-F25A-CADD226362CE}"/>
              </a:ext>
            </a:extLst>
          </p:cNvPr>
          <p:cNvSpPr/>
          <p:nvPr/>
        </p:nvSpPr>
        <p:spPr>
          <a:xfrm>
            <a:off x="616399" y="3505199"/>
            <a:ext cx="4294415" cy="1088575"/>
          </a:xfrm>
          <a:prstGeom prst="roundRect">
            <a:avLst>
              <a:gd name="adj" fmla="val 588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Độc lập và tự do là tư tưởng cốt lõi của cương lĩnh này.</a:t>
            </a:r>
            <a:endParaRPr lang="en-US" sz="2000" dirty="0">
              <a:solidFill>
                <a:srgbClr val="000000"/>
              </a:solidFill>
            </a:endParaRPr>
          </a:p>
        </p:txBody>
      </p:sp>
      <p:pic>
        <p:nvPicPr>
          <p:cNvPr id="5" name="Picture 2">
            <a:extLst>
              <a:ext uri="{FF2B5EF4-FFF2-40B4-BE49-F238E27FC236}">
                <a16:creationId xmlns:a16="http://schemas.microsoft.com/office/drawing/2014/main" id="{1BAA34AD-F040-DCFF-6CE2-9DDC38BFA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75"/>
          <a:stretch/>
        </p:blipFill>
        <p:spPr bwMode="auto">
          <a:xfrm>
            <a:off x="5659756" y="1187956"/>
            <a:ext cx="2867845" cy="36472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C37212B-4195-EEED-CCDF-67DFF77033D9}"/>
              </a:ext>
            </a:extLst>
          </p:cNvPr>
          <p:cNvSpPr/>
          <p:nvPr/>
        </p:nvSpPr>
        <p:spPr>
          <a:xfrm>
            <a:off x="1077686" y="328786"/>
            <a:ext cx="6988628" cy="573314"/>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b="1" dirty="0"/>
              <a:t>Nội dung Cương lĩnh chính trị đầu tiên của Đảng</a:t>
            </a:r>
            <a:endParaRPr lang="en-US" sz="2100" b="1" dirty="0"/>
          </a:p>
        </p:txBody>
      </p:sp>
    </p:spTree>
    <p:extLst>
      <p:ext uri="{BB962C8B-B14F-4D97-AF65-F5344CB8AC3E}">
        <p14:creationId xmlns:p14="http://schemas.microsoft.com/office/powerpoint/2010/main" val="286077789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2F89-7D25-68B7-56B4-E64B8955B7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9A44D5-CABB-D034-E550-720E06DD68E9}"/>
              </a:ext>
            </a:extLst>
          </p:cNvPr>
          <p:cNvSpPr txBox="1"/>
          <p:nvPr/>
        </p:nvSpPr>
        <p:spPr>
          <a:xfrm>
            <a:off x="225027" y="309334"/>
            <a:ext cx="8693946" cy="430887"/>
          </a:xfrm>
          <a:prstGeom prst="rect">
            <a:avLst/>
          </a:prstGeom>
          <a:noFill/>
        </p:spPr>
        <p:txBody>
          <a:bodyPr wrap="square" rtlCol="0">
            <a:spAutoFit/>
          </a:bodyPr>
          <a:lstStyle/>
          <a:p>
            <a:pPr algn="ctr"/>
            <a:r>
              <a:rPr lang="en-US" sz="2200" b="1" dirty="0">
                <a:solidFill>
                  <a:schemeClr val="accent5">
                    <a:lumMod val="90000"/>
                    <a:lumOff val="10000"/>
                  </a:schemeClr>
                </a:solidFill>
              </a:rPr>
              <a:t>c. Ý </a:t>
            </a:r>
            <a:r>
              <a:rPr lang="en-US" sz="2200" b="1" dirty="0" err="1">
                <a:solidFill>
                  <a:schemeClr val="accent5">
                    <a:lumMod val="90000"/>
                    <a:lumOff val="10000"/>
                  </a:schemeClr>
                </a:solidFill>
              </a:rPr>
              <a:t>nghĩa</a:t>
            </a:r>
            <a:r>
              <a:rPr lang="en-US" sz="2200" b="1" dirty="0">
                <a:solidFill>
                  <a:schemeClr val="accent5">
                    <a:lumMod val="90000"/>
                    <a:lumOff val="10000"/>
                  </a:schemeClr>
                </a:solidFill>
              </a:rPr>
              <a:t> </a:t>
            </a:r>
            <a:r>
              <a:rPr lang="en-US" sz="2200" b="1" dirty="0" err="1">
                <a:solidFill>
                  <a:schemeClr val="accent5">
                    <a:lumMod val="90000"/>
                    <a:lumOff val="10000"/>
                  </a:schemeClr>
                </a:solidFill>
              </a:rPr>
              <a:t>của</a:t>
            </a:r>
            <a:r>
              <a:rPr lang="en-US" sz="2200" b="1" dirty="0">
                <a:solidFill>
                  <a:schemeClr val="accent5">
                    <a:lumMod val="90000"/>
                    <a:lumOff val="10000"/>
                  </a:schemeClr>
                </a:solidFill>
              </a:rPr>
              <a:t> </a:t>
            </a:r>
            <a:r>
              <a:rPr lang="en-US" sz="2200" b="1" dirty="0" err="1">
                <a:solidFill>
                  <a:schemeClr val="accent5">
                    <a:lumMod val="90000"/>
                    <a:lumOff val="10000"/>
                  </a:schemeClr>
                </a:solidFill>
              </a:rPr>
              <a:t>việc</a:t>
            </a:r>
            <a:r>
              <a:rPr lang="en-US" sz="2200" b="1" dirty="0">
                <a:solidFill>
                  <a:schemeClr val="accent5">
                    <a:lumMod val="90000"/>
                    <a:lumOff val="10000"/>
                  </a:schemeClr>
                </a:solidFill>
              </a:rPr>
              <a:t> </a:t>
            </a:r>
            <a:r>
              <a:rPr lang="en-US" sz="2200" b="1" dirty="0" err="1">
                <a:solidFill>
                  <a:schemeClr val="accent5">
                    <a:lumMod val="90000"/>
                    <a:lumOff val="10000"/>
                  </a:schemeClr>
                </a:solidFill>
              </a:rPr>
              <a:t>thành</a:t>
            </a:r>
            <a:r>
              <a:rPr lang="en-US" sz="2200" b="1" dirty="0">
                <a:solidFill>
                  <a:schemeClr val="accent5">
                    <a:lumMod val="90000"/>
                    <a:lumOff val="10000"/>
                  </a:schemeClr>
                </a:solidFill>
              </a:rPr>
              <a:t> </a:t>
            </a:r>
            <a:r>
              <a:rPr lang="en-US" sz="2200" b="1" dirty="0" err="1">
                <a:solidFill>
                  <a:schemeClr val="accent5">
                    <a:lumMod val="90000"/>
                    <a:lumOff val="10000"/>
                  </a:schemeClr>
                </a:solidFill>
              </a:rPr>
              <a:t>lập</a:t>
            </a:r>
            <a:r>
              <a:rPr lang="en-US" sz="2200" b="1" dirty="0">
                <a:solidFill>
                  <a:schemeClr val="accent5">
                    <a:lumMod val="90000"/>
                    <a:lumOff val="10000"/>
                  </a:schemeClr>
                </a:solidFill>
              </a:rPr>
              <a:t> Đảng</a:t>
            </a:r>
          </a:p>
        </p:txBody>
      </p:sp>
      <p:grpSp>
        <p:nvGrpSpPr>
          <p:cNvPr id="15" name="Group 14">
            <a:extLst>
              <a:ext uri="{FF2B5EF4-FFF2-40B4-BE49-F238E27FC236}">
                <a16:creationId xmlns:a16="http://schemas.microsoft.com/office/drawing/2014/main" id="{427E3E9F-B34D-5260-81B3-C083A8758378}"/>
              </a:ext>
            </a:extLst>
          </p:cNvPr>
          <p:cNvGrpSpPr/>
          <p:nvPr/>
        </p:nvGrpSpPr>
        <p:grpSpPr>
          <a:xfrm>
            <a:off x="308433" y="1094920"/>
            <a:ext cx="2489198" cy="3752851"/>
            <a:chOff x="529773" y="1073148"/>
            <a:chExt cx="2489198" cy="3752851"/>
          </a:xfrm>
        </p:grpSpPr>
        <p:sp>
          <p:nvSpPr>
            <p:cNvPr id="4" name="Rectangle: Rounded Corners 3">
              <a:extLst>
                <a:ext uri="{FF2B5EF4-FFF2-40B4-BE49-F238E27FC236}">
                  <a16:creationId xmlns:a16="http://schemas.microsoft.com/office/drawing/2014/main" id="{8EC7C75D-1BEF-CD28-27AA-B6C6BBE76EF5}"/>
                </a:ext>
              </a:extLst>
            </p:cNvPr>
            <p:cNvSpPr/>
            <p:nvPr/>
          </p:nvSpPr>
          <p:spPr>
            <a:xfrm>
              <a:off x="529773" y="1258206"/>
              <a:ext cx="2489198" cy="3567793"/>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Là kết quả tất yếu của cuộc đấu tranh giải phóng dân tộc và giải phóng giai cấp.</a:t>
              </a:r>
              <a:endParaRPr lang="en-US" sz="2000" dirty="0">
                <a:solidFill>
                  <a:srgbClr val="000000"/>
                </a:solidFill>
              </a:endParaRPr>
            </a:p>
          </p:txBody>
        </p:sp>
        <p:sp>
          <p:nvSpPr>
            <p:cNvPr id="5" name="Oval 4">
              <a:extLst>
                <a:ext uri="{FF2B5EF4-FFF2-40B4-BE49-F238E27FC236}">
                  <a16:creationId xmlns:a16="http://schemas.microsoft.com/office/drawing/2014/main" id="{C81C0290-84B2-F54A-9DC1-36AF43CC01EB}"/>
                </a:ext>
              </a:extLst>
            </p:cNvPr>
            <p:cNvSpPr/>
            <p:nvPr/>
          </p:nvSpPr>
          <p:spPr>
            <a:xfrm>
              <a:off x="1589314" y="1073148"/>
              <a:ext cx="370115" cy="370115"/>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18" name="Group 17">
            <a:extLst>
              <a:ext uri="{FF2B5EF4-FFF2-40B4-BE49-F238E27FC236}">
                <a16:creationId xmlns:a16="http://schemas.microsoft.com/office/drawing/2014/main" id="{4EAB7FCF-5F18-7A47-3F8B-F67504C3E249}"/>
              </a:ext>
            </a:extLst>
          </p:cNvPr>
          <p:cNvGrpSpPr/>
          <p:nvPr/>
        </p:nvGrpSpPr>
        <p:grpSpPr>
          <a:xfrm>
            <a:off x="3243490" y="1094920"/>
            <a:ext cx="2657020" cy="3752851"/>
            <a:chOff x="529773" y="1073148"/>
            <a:chExt cx="2657020" cy="3752851"/>
          </a:xfrm>
        </p:grpSpPr>
        <p:sp>
          <p:nvSpPr>
            <p:cNvPr id="19" name="Rectangle: Rounded Corners 18">
              <a:extLst>
                <a:ext uri="{FF2B5EF4-FFF2-40B4-BE49-F238E27FC236}">
                  <a16:creationId xmlns:a16="http://schemas.microsoft.com/office/drawing/2014/main" id="{BD5435B3-8242-6A57-41BF-7E7F731701D6}"/>
                </a:ext>
              </a:extLst>
            </p:cNvPr>
            <p:cNvSpPr/>
            <p:nvPr/>
          </p:nvSpPr>
          <p:spPr>
            <a:xfrm>
              <a:off x="529773" y="1258206"/>
              <a:ext cx="2657020" cy="3567793"/>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Là sản phẩm của sự kết hợp chủ nghĩa Mác - Lê-nin, tư tưởng Nguyễn Ái Quốc với phong trào công nhân và phong trào yêu nước.</a:t>
              </a:r>
              <a:endParaRPr lang="en-US" sz="2000" dirty="0">
                <a:solidFill>
                  <a:srgbClr val="000000"/>
                </a:solidFill>
              </a:endParaRPr>
            </a:p>
          </p:txBody>
        </p:sp>
        <p:sp>
          <p:nvSpPr>
            <p:cNvPr id="21" name="Oval 20">
              <a:extLst>
                <a:ext uri="{FF2B5EF4-FFF2-40B4-BE49-F238E27FC236}">
                  <a16:creationId xmlns:a16="http://schemas.microsoft.com/office/drawing/2014/main" id="{3CE11609-C342-57A7-B128-353B0140AA3B}"/>
                </a:ext>
              </a:extLst>
            </p:cNvPr>
            <p:cNvSpPr/>
            <p:nvPr/>
          </p:nvSpPr>
          <p:spPr>
            <a:xfrm>
              <a:off x="1673225" y="1073148"/>
              <a:ext cx="370115" cy="370115"/>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22" name="Group 21">
            <a:extLst>
              <a:ext uri="{FF2B5EF4-FFF2-40B4-BE49-F238E27FC236}">
                <a16:creationId xmlns:a16="http://schemas.microsoft.com/office/drawing/2014/main" id="{A9391599-E698-C1F1-556A-D4AD91493BEC}"/>
              </a:ext>
            </a:extLst>
          </p:cNvPr>
          <p:cNvGrpSpPr/>
          <p:nvPr/>
        </p:nvGrpSpPr>
        <p:grpSpPr>
          <a:xfrm>
            <a:off x="6346369" y="1094920"/>
            <a:ext cx="2489198" cy="3752851"/>
            <a:chOff x="529773" y="1073148"/>
            <a:chExt cx="2489198" cy="3752851"/>
          </a:xfrm>
        </p:grpSpPr>
        <p:sp>
          <p:nvSpPr>
            <p:cNvPr id="24" name="Rectangle: Rounded Corners 23">
              <a:extLst>
                <a:ext uri="{FF2B5EF4-FFF2-40B4-BE49-F238E27FC236}">
                  <a16:creationId xmlns:a16="http://schemas.microsoft.com/office/drawing/2014/main" id="{69D9FEF0-FD66-CA19-B532-D7B06DBF872B}"/>
                </a:ext>
              </a:extLst>
            </p:cNvPr>
            <p:cNvSpPr/>
            <p:nvPr/>
          </p:nvSpPr>
          <p:spPr>
            <a:xfrm>
              <a:off x="529773" y="1258206"/>
              <a:ext cx="2489198" cy="3567793"/>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Đánh dấu bước ngoặt trong lịch sử cách mạng Việt Nam.</a:t>
              </a:r>
              <a:endParaRPr lang="en-US" sz="2000" dirty="0">
                <a:solidFill>
                  <a:srgbClr val="000000"/>
                </a:solidFill>
              </a:endParaRPr>
            </a:p>
          </p:txBody>
        </p:sp>
        <p:sp>
          <p:nvSpPr>
            <p:cNvPr id="25" name="Oval 24">
              <a:extLst>
                <a:ext uri="{FF2B5EF4-FFF2-40B4-BE49-F238E27FC236}">
                  <a16:creationId xmlns:a16="http://schemas.microsoft.com/office/drawing/2014/main" id="{56A07215-26FF-A8C4-EAC5-4C8BB4207D8B}"/>
                </a:ext>
              </a:extLst>
            </p:cNvPr>
            <p:cNvSpPr/>
            <p:nvPr/>
          </p:nvSpPr>
          <p:spPr>
            <a:xfrm>
              <a:off x="1589314" y="1073148"/>
              <a:ext cx="370115" cy="370115"/>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34776000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E904F-B160-DE67-BFB7-0DF7154CE53C}"/>
            </a:ext>
          </a:extLst>
        </p:cNvPr>
        <p:cNvGrpSpPr/>
        <p:nvPr/>
      </p:nvGrpSpPr>
      <p:grpSpPr>
        <a:xfrm>
          <a:off x="0" y="0"/>
          <a:ext cx="0" cy="0"/>
          <a:chOff x="0" y="0"/>
          <a:chExt cx="0" cy="0"/>
        </a:xfrm>
      </p:grpSpPr>
      <p:sp>
        <p:nvSpPr>
          <p:cNvPr id="2" name="Arrow: Right 1">
            <a:extLst>
              <a:ext uri="{FF2B5EF4-FFF2-40B4-BE49-F238E27FC236}">
                <a16:creationId xmlns:a16="http://schemas.microsoft.com/office/drawing/2014/main" id="{37B594E9-67DD-381C-CB7E-AB9504222EDA}"/>
              </a:ext>
            </a:extLst>
          </p:cNvPr>
          <p:cNvSpPr/>
          <p:nvPr/>
        </p:nvSpPr>
        <p:spPr>
          <a:xfrm>
            <a:off x="-355600" y="2167165"/>
            <a:ext cx="6498771" cy="994228"/>
          </a:xfrm>
          <a:prstGeom prst="rightArrow">
            <a:avLst>
              <a:gd name="adj1" fmla="val 50000"/>
              <a:gd name="adj2" fmla="val 3613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C47A072-83E3-6DB7-4578-5C8D6DFA92DD}"/>
              </a:ext>
            </a:extLst>
          </p:cNvPr>
          <p:cNvGrpSpPr/>
          <p:nvPr/>
        </p:nvGrpSpPr>
        <p:grpSpPr>
          <a:xfrm>
            <a:off x="301176" y="1023708"/>
            <a:ext cx="2489198" cy="3295197"/>
            <a:chOff x="529773" y="1073148"/>
            <a:chExt cx="2489198" cy="3295197"/>
          </a:xfrm>
        </p:grpSpPr>
        <p:sp>
          <p:nvSpPr>
            <p:cNvPr id="4" name="Rectangle: Rounded Corners 3">
              <a:extLst>
                <a:ext uri="{FF2B5EF4-FFF2-40B4-BE49-F238E27FC236}">
                  <a16:creationId xmlns:a16="http://schemas.microsoft.com/office/drawing/2014/main" id="{463B6C47-9D2D-264C-FD40-5DD03983E9FD}"/>
                </a:ext>
              </a:extLst>
            </p:cNvPr>
            <p:cNvSpPr/>
            <p:nvPr/>
          </p:nvSpPr>
          <p:spPr>
            <a:xfrm>
              <a:off x="529773" y="1258206"/>
              <a:ext cx="2489198" cy="3110139"/>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Chấm dứt tình trạng khủng hoảng về đường lối cứu nước và giai cấp lãnh đạo kéo dài trong nhiều thập kỉ.</a:t>
              </a:r>
            </a:p>
          </p:txBody>
        </p:sp>
        <p:sp>
          <p:nvSpPr>
            <p:cNvPr id="5" name="Oval 4">
              <a:extLst>
                <a:ext uri="{FF2B5EF4-FFF2-40B4-BE49-F238E27FC236}">
                  <a16:creationId xmlns:a16="http://schemas.microsoft.com/office/drawing/2014/main" id="{721449A9-99E1-0F0C-5A1A-B8D409EAF95E}"/>
                </a:ext>
              </a:extLst>
            </p:cNvPr>
            <p:cNvSpPr/>
            <p:nvPr/>
          </p:nvSpPr>
          <p:spPr>
            <a:xfrm>
              <a:off x="1589314" y="1073148"/>
              <a:ext cx="370115" cy="370115"/>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8" name="Group 17">
            <a:extLst>
              <a:ext uri="{FF2B5EF4-FFF2-40B4-BE49-F238E27FC236}">
                <a16:creationId xmlns:a16="http://schemas.microsoft.com/office/drawing/2014/main" id="{4C4FA8AA-0D8F-FEB1-B2F6-9A34CFFA1166}"/>
              </a:ext>
            </a:extLst>
          </p:cNvPr>
          <p:cNvGrpSpPr/>
          <p:nvPr/>
        </p:nvGrpSpPr>
        <p:grpSpPr>
          <a:xfrm>
            <a:off x="3087916" y="1023708"/>
            <a:ext cx="2489198" cy="3295197"/>
            <a:chOff x="529773" y="1073148"/>
            <a:chExt cx="2489198" cy="3295197"/>
          </a:xfrm>
        </p:grpSpPr>
        <p:sp>
          <p:nvSpPr>
            <p:cNvPr id="19" name="Rectangle: Rounded Corners 18">
              <a:extLst>
                <a:ext uri="{FF2B5EF4-FFF2-40B4-BE49-F238E27FC236}">
                  <a16:creationId xmlns:a16="http://schemas.microsoft.com/office/drawing/2014/main" id="{7C86F37A-7ECA-3620-9242-8E40546DF050}"/>
                </a:ext>
              </a:extLst>
            </p:cNvPr>
            <p:cNvSpPr/>
            <p:nvPr/>
          </p:nvSpPr>
          <p:spPr>
            <a:xfrm>
              <a:off x="529773" y="1258206"/>
              <a:ext cx="2489198" cy="3110139"/>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Cách mạng Việt Nam trở thành một bộ phận khăng khít của phong trào cách mạng thế giới</a:t>
              </a:r>
              <a:endParaRPr lang="en-US" sz="2000" dirty="0">
                <a:solidFill>
                  <a:srgbClr val="000000"/>
                </a:solidFill>
              </a:endParaRPr>
            </a:p>
          </p:txBody>
        </p:sp>
        <p:sp>
          <p:nvSpPr>
            <p:cNvPr id="21" name="Oval 20">
              <a:extLst>
                <a:ext uri="{FF2B5EF4-FFF2-40B4-BE49-F238E27FC236}">
                  <a16:creationId xmlns:a16="http://schemas.microsoft.com/office/drawing/2014/main" id="{30624D96-429B-FED0-CDDE-B2766D1DC124}"/>
                </a:ext>
              </a:extLst>
            </p:cNvPr>
            <p:cNvSpPr/>
            <p:nvPr/>
          </p:nvSpPr>
          <p:spPr>
            <a:xfrm>
              <a:off x="1589314" y="1073148"/>
              <a:ext cx="370115" cy="370115"/>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26B30A8-6E46-F833-6157-3EBBD2E2972E}"/>
              </a:ext>
            </a:extLst>
          </p:cNvPr>
          <p:cNvSpPr txBox="1"/>
          <p:nvPr/>
        </p:nvSpPr>
        <p:spPr>
          <a:xfrm>
            <a:off x="6359073" y="799954"/>
            <a:ext cx="2295071" cy="3728649"/>
          </a:xfrm>
          <a:prstGeom prst="rect">
            <a:avLst/>
          </a:prstGeom>
          <a:noFill/>
        </p:spPr>
        <p:txBody>
          <a:bodyPr wrap="square">
            <a:spAutoFit/>
          </a:bodyPr>
          <a:lstStyle/>
          <a:p>
            <a:pPr algn="just">
              <a:lnSpc>
                <a:spcPct val="150000"/>
              </a:lnSpc>
            </a:pPr>
            <a:r>
              <a:rPr lang="vi-VN" sz="2000" b="1" i="1">
                <a:solidFill>
                  <a:schemeClr val="accent4"/>
                </a:solidFill>
              </a:rPr>
              <a:t>Đảng Cộng sản Việt Nam là nhân tố hàng đầu quyết định đưa cách mạng Việt Nam đi từ thắng lợi này đến thắng lợi khác.</a:t>
            </a:r>
            <a:endParaRPr lang="en-US" sz="2000" b="1" i="1">
              <a:solidFill>
                <a:schemeClr val="accent4"/>
              </a:solidFill>
            </a:endParaRPr>
          </a:p>
        </p:txBody>
      </p:sp>
    </p:spTree>
    <p:extLst>
      <p:ext uri="{BB962C8B-B14F-4D97-AF65-F5344CB8AC3E}">
        <p14:creationId xmlns:p14="http://schemas.microsoft.com/office/powerpoint/2010/main" val="2243910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265ED-1C27-4841-6C75-141CD00F767D}"/>
            </a:ext>
          </a:extLst>
        </p:cNvPr>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FBCCF986-1249-AEF6-6343-81A60B9BDA77}"/>
              </a:ext>
            </a:extLst>
          </p:cNvPr>
          <p:cNvSpPr/>
          <p:nvPr/>
        </p:nvSpPr>
        <p:spPr>
          <a:xfrm>
            <a:off x="482600" y="363991"/>
            <a:ext cx="3485243" cy="4415518"/>
          </a:xfrm>
          <a:prstGeom prst="round2DiagRect">
            <a:avLst>
              <a:gd name="adj1" fmla="val 7534"/>
              <a:gd name="adj2" fmla="val 0"/>
            </a:avLst>
          </a:prstGeom>
          <a:solidFill>
            <a:srgbClr val="FFFFFF">
              <a:lumMod val="95000"/>
            </a:srgbClr>
          </a:solidFill>
          <a:ln w="25400" cap="flat" cmpd="sng" algn="ctr">
            <a:solidFill>
              <a:srgbClr val="E551CC"/>
            </a:solidFill>
            <a:prstDash val="sysDot"/>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effectLst/>
                <a:uLnTx/>
                <a:uFillTx/>
                <a:latin typeface="Arial"/>
                <a:ea typeface="+mn-ea"/>
                <a:cs typeface="+mn-cs"/>
              </a:rPr>
              <a:t>“Việc thành lập Đảng là một b</a:t>
            </a:r>
            <a:r>
              <a:rPr kumimoji="0" lang="en-US" sz="2000" b="0" i="0" u="none" strike="noStrike" kern="0" cap="none" spc="0" normalizeH="0" baseline="0" noProof="0" dirty="0" err="1">
                <a:ln>
                  <a:noFill/>
                </a:ln>
                <a:effectLst/>
                <a:uLnTx/>
                <a:uFillTx/>
                <a:latin typeface="Arial"/>
                <a:ea typeface="+mn-ea"/>
                <a:cs typeface="+mn-cs"/>
              </a:rPr>
              <a:t>ướ</a:t>
            </a:r>
            <a:r>
              <a:rPr kumimoji="0" lang="vi-VN" sz="2000" b="0" i="0" u="none" strike="noStrike" kern="0" cap="none" spc="0" normalizeH="0" baseline="0" noProof="0" dirty="0">
                <a:ln>
                  <a:noFill/>
                </a:ln>
                <a:effectLst/>
                <a:uLnTx/>
                <a:uFillTx/>
                <a:latin typeface="Arial"/>
                <a:ea typeface="+mn-ea"/>
                <a:cs typeface="+mn-cs"/>
              </a:rPr>
              <a:t>c </a:t>
            </a:r>
            <a:r>
              <a:rPr kumimoji="0" lang="vi-VN" sz="2000" b="0" i="0" u="none" strike="noStrike" kern="0" cap="none" spc="0" normalizeH="0" baseline="0" noProof="0" dirty="0" err="1">
                <a:ln>
                  <a:noFill/>
                </a:ln>
                <a:effectLst/>
                <a:uLnTx/>
                <a:uFillTx/>
                <a:latin typeface="Arial"/>
                <a:ea typeface="+mn-ea"/>
                <a:cs typeface="+mn-cs"/>
              </a:rPr>
              <a:t>ngo</a:t>
            </a:r>
            <a:r>
              <a:rPr lang="en-US" sz="2000" noProof="0" dirty="0">
                <a:ea typeface="+mn-ea"/>
                <a:cs typeface="+mn-cs"/>
              </a:rPr>
              <a:t>ặ</a:t>
            </a:r>
            <a:r>
              <a:rPr kumimoji="0" lang="vi-VN" sz="2000" b="0" i="0" u="none" strike="noStrike" kern="0" cap="none" spc="0" normalizeH="0" baseline="0" noProof="0" dirty="0">
                <a:ln>
                  <a:noFill/>
                </a:ln>
                <a:effectLst/>
                <a:uLnTx/>
                <a:uFillTx/>
                <a:latin typeface="Arial"/>
                <a:ea typeface="+mn-ea"/>
                <a:cs typeface="+mn-cs"/>
              </a:rPr>
              <a:t>t vô cùng quan trọng trong lịch sử cách mạng Việt Nam. Nó chứng tỏ rằng giai cấp vô sản ta đã trưởng thành và đủ sức lãnh đạo cách mạng”.</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b="0" i="1" u="none" strike="noStrike" kern="0" cap="none" spc="0" normalizeH="0" baseline="0" noProof="0" dirty="0">
                <a:ln>
                  <a:noFill/>
                </a:ln>
                <a:effectLst/>
                <a:uLnTx/>
                <a:uFillTx/>
                <a:latin typeface="Arial"/>
                <a:ea typeface="+mn-ea"/>
                <a:cs typeface="+mn-cs"/>
              </a:rPr>
              <a:t>(Hồ Chí Minh: Toàn tập, Tập 12, </a:t>
            </a:r>
            <a:r>
              <a:rPr kumimoji="0" lang="en-US" b="0" i="1" u="none" strike="noStrike" kern="0" cap="none" spc="0" normalizeH="0" baseline="0" noProof="0" dirty="0">
                <a:ln>
                  <a:noFill/>
                </a:ln>
                <a:effectLst/>
                <a:uLnTx/>
                <a:uFillTx/>
                <a:latin typeface="Arial"/>
                <a:ea typeface="+mn-ea"/>
                <a:cs typeface="+mn-cs"/>
              </a:rPr>
              <a:t> </a:t>
            </a:r>
            <a:r>
              <a:rPr kumimoji="0" lang="vi-VN" b="0" i="1" u="none" strike="noStrike" kern="0" cap="none" spc="0" normalizeH="0" baseline="0" noProof="0" dirty="0">
                <a:ln>
                  <a:noFill/>
                </a:ln>
                <a:effectLst/>
                <a:uLnTx/>
                <a:uFillTx/>
                <a:latin typeface="Arial"/>
                <a:ea typeface="+mn-ea"/>
                <a:cs typeface="+mn-cs"/>
              </a:rPr>
              <a:t>NXB Chính trị quốc gia, 2011, tr.406)</a:t>
            </a:r>
          </a:p>
        </p:txBody>
      </p:sp>
      <p:grpSp>
        <p:nvGrpSpPr>
          <p:cNvPr id="4" name="Group 3">
            <a:extLst>
              <a:ext uri="{FF2B5EF4-FFF2-40B4-BE49-F238E27FC236}">
                <a16:creationId xmlns:a16="http://schemas.microsoft.com/office/drawing/2014/main" id="{4B7545C7-B1EB-18A5-6B0C-BE8D98B665DE}"/>
              </a:ext>
            </a:extLst>
          </p:cNvPr>
          <p:cNvGrpSpPr/>
          <p:nvPr/>
        </p:nvGrpSpPr>
        <p:grpSpPr>
          <a:xfrm>
            <a:off x="4449536" y="187046"/>
            <a:ext cx="4057649" cy="4769408"/>
            <a:chOff x="4441371" y="198103"/>
            <a:chExt cx="4057649" cy="4769408"/>
          </a:xfrm>
        </p:grpSpPr>
        <p:pic>
          <p:nvPicPr>
            <p:cNvPr id="5" name="Picture 2" descr="Có bao nhiêu đảng viên khi Đảng ta thành lập?">
              <a:extLst>
                <a:ext uri="{FF2B5EF4-FFF2-40B4-BE49-F238E27FC236}">
                  <a16:creationId xmlns:a16="http://schemas.microsoft.com/office/drawing/2014/main" id="{19B935D4-DA44-E0EB-0FC0-96317AA95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1" y="198103"/>
              <a:ext cx="4057649" cy="36147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90D0ED-8045-9074-9169-A8283046C171}"/>
                </a:ext>
              </a:extLst>
            </p:cNvPr>
            <p:cNvSpPr txBox="1"/>
            <p:nvPr/>
          </p:nvSpPr>
          <p:spPr>
            <a:xfrm>
              <a:off x="4572001" y="3812836"/>
              <a:ext cx="3927019" cy="1154675"/>
            </a:xfrm>
            <a:prstGeom prst="rect">
              <a:avLst/>
            </a:prstGeom>
            <a:noFill/>
          </p:spPr>
          <p:txBody>
            <a:bodyPr wrap="square">
              <a:spAutoFit/>
            </a:bodyPr>
            <a:lstStyle/>
            <a:p>
              <a:pPr algn="ctr">
                <a:lnSpc>
                  <a:spcPct val="150000"/>
                </a:lnSpc>
              </a:pPr>
              <a:r>
                <a:rPr lang="vi-VN" sz="1600" i="1" dirty="0"/>
                <a:t>Đại biểu các tổ chức Đảng cộng sản Đông Dương tham dự Hội nghị thành lập Đảng Cộng sản Việt Nam</a:t>
              </a:r>
              <a:endParaRPr lang="en-US" sz="1600" i="1" dirty="0"/>
            </a:p>
          </p:txBody>
        </p:sp>
      </p:grpSp>
    </p:spTree>
    <p:extLst>
      <p:ext uri="{BB962C8B-B14F-4D97-AF65-F5344CB8AC3E}">
        <p14:creationId xmlns:p14="http://schemas.microsoft.com/office/powerpoint/2010/main" val="19902711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CB5132-5810-B1E9-837C-9B4936D2A5A1}"/>
              </a:ext>
            </a:extLst>
          </p:cNvPr>
          <p:cNvGrpSpPr/>
          <p:nvPr/>
        </p:nvGrpSpPr>
        <p:grpSpPr>
          <a:xfrm>
            <a:off x="254000" y="352425"/>
            <a:ext cx="8636000" cy="4438650"/>
            <a:chOff x="5087257" y="461248"/>
            <a:chExt cx="3868057" cy="4552260"/>
          </a:xfrm>
        </p:grpSpPr>
        <p:sp>
          <p:nvSpPr>
            <p:cNvPr id="3" name="Rectangle: Diagonal Corners Rounded 2">
              <a:extLst>
                <a:ext uri="{FF2B5EF4-FFF2-40B4-BE49-F238E27FC236}">
                  <a16:creationId xmlns:a16="http://schemas.microsoft.com/office/drawing/2014/main" id="{CB2FD4CD-BDB1-B816-D2E6-989CD61B0E96}"/>
                </a:ext>
              </a:extLst>
            </p:cNvPr>
            <p:cNvSpPr/>
            <p:nvPr/>
          </p:nvSpPr>
          <p:spPr>
            <a:xfrm>
              <a:off x="5087257" y="461248"/>
              <a:ext cx="3868057" cy="4552260"/>
            </a:xfrm>
            <a:prstGeom prst="round2DiagRect">
              <a:avLst/>
            </a:prstGeom>
            <a:solidFill>
              <a:srgbClr val="FFFFFF">
                <a:lumMod val="95000"/>
              </a:srgbClr>
            </a:solidFill>
            <a:ln w="25400" cap="flat" cmpd="sng" algn="ctr">
              <a:solidFill>
                <a:srgbClr val="E551CC"/>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4ECDF"/>
                </a:solidFill>
                <a:effectLst/>
                <a:uLnTx/>
                <a:uFillTx/>
                <a:latin typeface="Arial"/>
                <a:ea typeface="+mn-ea"/>
                <a:cs typeface="+mn-cs"/>
              </a:endParaRPr>
            </a:p>
          </p:txBody>
        </p:sp>
        <p:sp>
          <p:nvSpPr>
            <p:cNvPr id="4" name="TextBox 3">
              <a:extLst>
                <a:ext uri="{FF2B5EF4-FFF2-40B4-BE49-F238E27FC236}">
                  <a16:creationId xmlns:a16="http://schemas.microsoft.com/office/drawing/2014/main" id="{C1BF98EE-C380-C31B-8018-29AE5EADAC91}"/>
                </a:ext>
              </a:extLst>
            </p:cNvPr>
            <p:cNvSpPr txBox="1"/>
            <p:nvPr/>
          </p:nvSpPr>
          <p:spPr>
            <a:xfrm>
              <a:off x="5162096" y="674544"/>
              <a:ext cx="3718380" cy="4125667"/>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“..Chúng tôi họp vào ngày mồng 6 - 1.</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    Với tư cách là phái viên của Quốc tế Cộng sản có đầy đủ quyền quyết định mọi vấn đề liên quan đến phong trào cách mạng ở Đông Dương, tôi nói cho họ biết những sai lầm và họ phải làm gì. Họ đồng ý thống nhất vào một đảng.</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     Chúng tôi cùng nhau xác định cương lĩnh và chiến lược theo đường lối của Quốc tế Cộng sản.</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     Các đại biểu phải tổ chức một Trung ương lâm thời gồm 7 </a:t>
              </a:r>
              <a:r>
                <a:rPr kumimoji="0" lang="vi-VN" sz="1800" b="0" i="0" u="none" strike="noStrike" kern="0" cap="none" spc="0" normalizeH="0" baseline="0" noProof="0" dirty="0" err="1">
                  <a:ln>
                    <a:noFill/>
                  </a:ln>
                  <a:solidFill>
                    <a:sysClr val="windowText" lastClr="000000"/>
                  </a:solidFill>
                  <a:effectLst/>
                  <a:uLnTx/>
                  <a:uFillTx/>
                </a:rPr>
                <a:t>uỷ</a:t>
              </a:r>
              <a:r>
                <a:rPr kumimoji="0" lang="vi-VN" sz="1800" b="0" i="0" u="none" strike="noStrike" kern="0" cap="none" spc="0" normalizeH="0" baseline="0" noProof="0" dirty="0">
                  <a:ln>
                    <a:noFill/>
                  </a:ln>
                  <a:solidFill>
                    <a:sysClr val="windowText" lastClr="000000"/>
                  </a:solidFill>
                  <a:effectLst/>
                  <a:uLnTx/>
                  <a:uFillTx/>
                </a:rPr>
                <a:t> viên chính thức và 7 </a:t>
              </a:r>
              <a:r>
                <a:rPr kumimoji="0" lang="vi-VN" sz="1800" b="0" i="0" u="none" strike="noStrike" kern="0" cap="none" spc="0" normalizeH="0" baseline="0" noProof="0" dirty="0" err="1">
                  <a:ln>
                    <a:noFill/>
                  </a:ln>
                  <a:solidFill>
                    <a:sysClr val="windowText" lastClr="000000"/>
                  </a:solidFill>
                  <a:effectLst/>
                  <a:uLnTx/>
                  <a:uFillTx/>
                </a:rPr>
                <a:t>uỷ</a:t>
              </a:r>
              <a:r>
                <a:rPr kumimoji="0" lang="vi-VN" sz="1800" b="0" i="0" u="none" strike="noStrike" kern="0" cap="none" spc="0" normalizeH="0" baseline="0" noProof="0" dirty="0">
                  <a:ln>
                    <a:noFill/>
                  </a:ln>
                  <a:solidFill>
                    <a:sysClr val="windowText" lastClr="000000"/>
                  </a:solidFill>
                  <a:effectLst/>
                  <a:uLnTx/>
                  <a:uFillTx/>
                </a:rPr>
                <a:t> viên dự khuyết. Các đại biểu trở về An Nam ngày 8 – 2”. </a:t>
              </a:r>
              <a:endParaRPr kumimoji="0" lang="en-US" sz="1800" b="0" i="0" u="none" strike="noStrike" kern="0" cap="none" spc="0" normalizeH="0" baseline="0" noProof="0" dirty="0">
                <a:ln>
                  <a:noFill/>
                </a:ln>
                <a:solidFill>
                  <a:sysClr val="windowText" lastClr="000000"/>
                </a:solidFill>
                <a:effectLst/>
                <a:uLnTx/>
                <a:uFillTx/>
              </a:endParaRP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b="0" i="1" u="none" strike="noStrike" kern="0" cap="none" spc="0" normalizeH="0" baseline="0" noProof="0" dirty="0">
                  <a:ln>
                    <a:noFill/>
                  </a:ln>
                  <a:solidFill>
                    <a:sysClr val="windowText" lastClr="000000"/>
                  </a:solidFill>
                  <a:effectLst/>
                  <a:uLnTx/>
                  <a:uFillTx/>
                </a:rPr>
                <a:t>(Báo cáo gửi Quốc tế Cộng sản, </a:t>
              </a:r>
            </a:p>
            <a:p>
              <a:pPr marL="0" marR="0" lvl="0" indent="0" algn="r" defTabSz="914400" eaLnBrk="1" fontAlgn="auto" latinLnBrk="0" hangingPunct="1">
                <a:lnSpc>
                  <a:spcPct val="150000"/>
                </a:lnSpc>
                <a:spcBef>
                  <a:spcPts val="0"/>
                </a:spcBef>
                <a:spcAft>
                  <a:spcPts val="0"/>
                </a:spcAft>
                <a:buClrTx/>
                <a:buSzTx/>
                <a:buFontTx/>
                <a:buNone/>
                <a:tabLst/>
                <a:defRPr/>
              </a:pPr>
              <a:r>
                <a:rPr kumimoji="0" lang="vi-VN" b="0" i="1" u="none" strike="noStrike" kern="0" cap="none" spc="0" normalizeH="0" baseline="0" noProof="0" dirty="0">
                  <a:ln>
                    <a:noFill/>
                  </a:ln>
                  <a:solidFill>
                    <a:sysClr val="windowText" lastClr="000000"/>
                  </a:solidFill>
                  <a:effectLst/>
                  <a:uLnTx/>
                  <a:uFillTx/>
                </a:rPr>
                <a:t>trích trong Hồ Chí Minh toàn tập, tập 3, </a:t>
              </a:r>
              <a:r>
                <a:rPr kumimoji="0" lang="vi-VN" b="0" i="1" u="none" strike="noStrike" kern="0" cap="none" spc="0" normalizeH="0" baseline="0" noProof="0" dirty="0" err="1">
                  <a:ln>
                    <a:noFill/>
                  </a:ln>
                  <a:solidFill>
                    <a:sysClr val="windowText" lastClr="000000"/>
                  </a:solidFill>
                  <a:effectLst/>
                  <a:uLnTx/>
                  <a:uFillTx/>
                </a:rPr>
                <a:t>Sđd</a:t>
              </a:r>
              <a:r>
                <a:rPr kumimoji="0" lang="vi-VN" b="0" i="1" u="none" strike="noStrike" kern="0" cap="none" spc="0" normalizeH="0" baseline="0" noProof="0" dirty="0">
                  <a:ln>
                    <a:noFill/>
                  </a:ln>
                  <a:solidFill>
                    <a:sysClr val="windowText" lastClr="000000"/>
                  </a:solidFill>
                  <a:effectLst/>
                  <a:uLnTx/>
                  <a:uFillTx/>
                </a:rPr>
                <a:t>, trang 13)</a:t>
              </a:r>
            </a:p>
          </p:txBody>
        </p:sp>
      </p:grpSp>
    </p:spTree>
    <p:extLst>
      <p:ext uri="{BB962C8B-B14F-4D97-AF65-F5344CB8AC3E}">
        <p14:creationId xmlns:p14="http://schemas.microsoft.com/office/powerpoint/2010/main" val="2310006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A4BB-4100-7B8B-FD3A-F45691331FC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4F81B9F-FDA7-2309-AB4F-FE9CB55DDA3F}"/>
              </a:ext>
            </a:extLst>
          </p:cNvPr>
          <p:cNvGrpSpPr/>
          <p:nvPr/>
        </p:nvGrpSpPr>
        <p:grpSpPr>
          <a:xfrm>
            <a:off x="113945" y="130537"/>
            <a:ext cx="4458055" cy="4211263"/>
            <a:chOff x="113945" y="130537"/>
            <a:chExt cx="4458055" cy="4211263"/>
          </a:xfrm>
        </p:grpSpPr>
        <p:pic>
          <p:nvPicPr>
            <p:cNvPr id="2" name="Hình ảnh 3" descr="Hội nghị thành lập Đảng Cộng sản Việt Nam, ngày 3/2/1930. Ảnh: TL">
              <a:extLst>
                <a:ext uri="{FF2B5EF4-FFF2-40B4-BE49-F238E27FC236}">
                  <a16:creationId xmlns:a16="http://schemas.microsoft.com/office/drawing/2014/main" id="{0CB91FAE-4ED2-80EF-F579-56F64AB64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945" y="130537"/>
              <a:ext cx="4458055" cy="3403691"/>
            </a:xfrm>
            <a:prstGeom prst="rect">
              <a:avLst/>
            </a:prstGeom>
            <a:noFill/>
            <a:ln>
              <a:noFill/>
            </a:ln>
          </p:spPr>
        </p:pic>
        <p:sp>
          <p:nvSpPr>
            <p:cNvPr id="6" name="TextBox 5">
              <a:extLst>
                <a:ext uri="{FF2B5EF4-FFF2-40B4-BE49-F238E27FC236}">
                  <a16:creationId xmlns:a16="http://schemas.microsoft.com/office/drawing/2014/main" id="{0CEDF95B-B06E-E27F-3B55-6A77713C2B73}"/>
                </a:ext>
              </a:extLst>
            </p:cNvPr>
            <p:cNvSpPr txBox="1"/>
            <p:nvPr/>
          </p:nvSpPr>
          <p:spPr>
            <a:xfrm>
              <a:off x="285572" y="3643083"/>
              <a:ext cx="4114800" cy="698717"/>
            </a:xfrm>
            <a:prstGeom prst="rect">
              <a:avLst/>
            </a:prstGeom>
            <a:noFill/>
          </p:spPr>
          <p:txBody>
            <a:bodyPr wrap="square">
              <a:spAutoFit/>
            </a:bodyPr>
            <a:lstStyle/>
            <a:p>
              <a:pPr algn="ctr">
                <a:lnSpc>
                  <a:spcPct val="150000"/>
                </a:lnSpc>
              </a:pPr>
              <a:r>
                <a:rPr lang="en-US" i="1"/>
                <a:t>Hội nghị thành lập Đảng Cộng sản</a:t>
              </a:r>
            </a:p>
            <a:p>
              <a:pPr algn="ctr">
                <a:lnSpc>
                  <a:spcPct val="150000"/>
                </a:lnSpc>
              </a:pPr>
              <a:r>
                <a:rPr lang="en-US" i="1"/>
                <a:t>Việt Nam, ngày 3/2/1930</a:t>
              </a:r>
            </a:p>
          </p:txBody>
        </p:sp>
      </p:grpSp>
      <p:grpSp>
        <p:nvGrpSpPr>
          <p:cNvPr id="9" name="Group 8">
            <a:extLst>
              <a:ext uri="{FF2B5EF4-FFF2-40B4-BE49-F238E27FC236}">
                <a16:creationId xmlns:a16="http://schemas.microsoft.com/office/drawing/2014/main" id="{7536030F-F6E0-3801-2CB0-06AECF0737DE}"/>
              </a:ext>
            </a:extLst>
          </p:cNvPr>
          <p:cNvGrpSpPr/>
          <p:nvPr/>
        </p:nvGrpSpPr>
        <p:grpSpPr>
          <a:xfrm>
            <a:off x="4678264" y="1453995"/>
            <a:ext cx="4351791" cy="3572808"/>
            <a:chOff x="4678264" y="1453995"/>
            <a:chExt cx="4351791" cy="3572808"/>
          </a:xfrm>
        </p:grpSpPr>
        <p:pic>
          <p:nvPicPr>
            <p:cNvPr id="7" name="Hình ảnh 6" descr="Ảnh tư liệu về Chánh cương vắn tắt, Sách lược vắn tắt, do lãnh tụ Nguyễn Ái Quốc soạn thảo, tháng 2/1930.">
              <a:extLst>
                <a:ext uri="{FF2B5EF4-FFF2-40B4-BE49-F238E27FC236}">
                  <a16:creationId xmlns:a16="http://schemas.microsoft.com/office/drawing/2014/main" id="{CBA71001-E768-3051-21C0-4CFEB08CD8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8264" y="2259364"/>
              <a:ext cx="4351791" cy="2767439"/>
            </a:xfrm>
            <a:prstGeom prst="rect">
              <a:avLst/>
            </a:prstGeom>
            <a:noFill/>
            <a:ln>
              <a:noFill/>
            </a:ln>
          </p:spPr>
        </p:pic>
        <p:sp>
          <p:nvSpPr>
            <p:cNvPr id="8" name="TextBox 7">
              <a:extLst>
                <a:ext uri="{FF2B5EF4-FFF2-40B4-BE49-F238E27FC236}">
                  <a16:creationId xmlns:a16="http://schemas.microsoft.com/office/drawing/2014/main" id="{B8A773D8-C038-2DE1-27B9-D2509297A678}"/>
                </a:ext>
              </a:extLst>
            </p:cNvPr>
            <p:cNvSpPr txBox="1"/>
            <p:nvPr/>
          </p:nvSpPr>
          <p:spPr>
            <a:xfrm>
              <a:off x="4796759" y="1453995"/>
              <a:ext cx="4114800" cy="698717"/>
            </a:xfrm>
            <a:prstGeom prst="rect">
              <a:avLst/>
            </a:prstGeom>
            <a:noFill/>
          </p:spPr>
          <p:txBody>
            <a:bodyPr wrap="square">
              <a:spAutoFit/>
            </a:bodyPr>
            <a:lstStyle/>
            <a:p>
              <a:pPr algn="ctr">
                <a:lnSpc>
                  <a:spcPct val="150000"/>
                </a:lnSpc>
              </a:pPr>
              <a:r>
                <a:rPr lang="vi-VN" i="1"/>
                <a:t>Chính cương vắn tắt, Sách lược vắn tắt, do lãnh tụ Nguyễn Ái Quốc soạn thảo, tháng 2/1930</a:t>
              </a:r>
              <a:endParaRPr lang="en-US" i="1"/>
            </a:p>
          </p:txBody>
        </p:sp>
      </p:grpSp>
    </p:spTree>
    <p:extLst>
      <p:ext uri="{BB962C8B-B14F-4D97-AF65-F5344CB8AC3E}">
        <p14:creationId xmlns:p14="http://schemas.microsoft.com/office/powerpoint/2010/main" val="983300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9EA1-179E-E5DC-1872-423F3AF41032}"/>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9789047-8C65-DF27-E3FC-5159891502D6}"/>
              </a:ext>
            </a:extLst>
          </p:cNvPr>
          <p:cNvGrpSpPr/>
          <p:nvPr/>
        </p:nvGrpSpPr>
        <p:grpSpPr>
          <a:xfrm>
            <a:off x="413657" y="527957"/>
            <a:ext cx="4013200" cy="4087586"/>
            <a:chOff x="515257" y="527957"/>
            <a:chExt cx="4013200" cy="4087586"/>
          </a:xfrm>
        </p:grpSpPr>
        <p:sp>
          <p:nvSpPr>
            <p:cNvPr id="5" name="Rectangle: Rounded Corners 4">
              <a:extLst>
                <a:ext uri="{FF2B5EF4-FFF2-40B4-BE49-F238E27FC236}">
                  <a16:creationId xmlns:a16="http://schemas.microsoft.com/office/drawing/2014/main" id="{A74E94FE-2503-B571-BB8D-E684A32EDBE2}"/>
                </a:ext>
              </a:extLst>
            </p:cNvPr>
            <p:cNvSpPr/>
            <p:nvPr/>
          </p:nvSpPr>
          <p:spPr>
            <a:xfrm>
              <a:off x="515257" y="991520"/>
              <a:ext cx="4013200" cy="3624023"/>
            </a:xfrm>
            <a:prstGeom prst="roundRect">
              <a:avLst>
                <a:gd name="adj" fmla="val 11719"/>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BF7344-EB3D-FF57-44FE-CE7DB6E4CC79}"/>
                </a:ext>
              </a:extLst>
            </p:cNvPr>
            <p:cNvSpPr txBox="1"/>
            <p:nvPr/>
          </p:nvSpPr>
          <p:spPr>
            <a:xfrm>
              <a:off x="598714" y="1443275"/>
              <a:ext cx="3846286" cy="2940933"/>
            </a:xfrm>
            <a:prstGeom prst="rect">
              <a:avLst/>
            </a:prstGeom>
            <a:noFill/>
          </p:spPr>
          <p:txBody>
            <a:bodyPr wrap="square">
              <a:spAutoFit/>
            </a:bodyPr>
            <a:lstStyle/>
            <a:p>
              <a:pPr algn="just">
                <a:lnSpc>
                  <a:spcPct val="150000"/>
                </a:lnSpc>
              </a:pPr>
              <a:r>
                <a:rPr lang="en-US" sz="2100"/>
                <a:t>Có ý kiến cho rằng “Nguyễn Ái Quốc có nhiều điểm sáng tạo trong quá trình chuẩn bị và thành lập Đảng Cộng sản Việt Nam”. Em có đồng ý với ý kiến đó không? Vì sao?</a:t>
              </a:r>
            </a:p>
          </p:txBody>
        </p:sp>
        <p:sp>
          <p:nvSpPr>
            <p:cNvPr id="10" name="Freeform 7">
              <a:extLst>
                <a:ext uri="{FF2B5EF4-FFF2-40B4-BE49-F238E27FC236}">
                  <a16:creationId xmlns:a16="http://schemas.microsoft.com/office/drawing/2014/main" id="{30F29AF2-C09E-EDC8-A5D7-ED94B306BD1E}"/>
                </a:ext>
              </a:extLst>
            </p:cNvPr>
            <p:cNvSpPr/>
            <p:nvPr/>
          </p:nvSpPr>
          <p:spPr>
            <a:xfrm>
              <a:off x="1914588" y="527957"/>
              <a:ext cx="1214537" cy="88964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2" name="Freeform 9">
            <a:extLst>
              <a:ext uri="{FF2B5EF4-FFF2-40B4-BE49-F238E27FC236}">
                <a16:creationId xmlns:a16="http://schemas.microsoft.com/office/drawing/2014/main" id="{F2A1811A-C0D4-FB96-4DE0-FB41B6C99FC0}"/>
              </a:ext>
            </a:extLst>
          </p:cNvPr>
          <p:cNvSpPr/>
          <p:nvPr/>
        </p:nvSpPr>
        <p:spPr>
          <a:xfrm>
            <a:off x="4717145" y="1306285"/>
            <a:ext cx="4158343" cy="3727740"/>
          </a:xfrm>
          <a:custGeom>
            <a:avLst/>
            <a:gdLst/>
            <a:ahLst/>
            <a:cxnLst/>
            <a:rect l="l" t="t" r="r" b="b"/>
            <a:pathLst>
              <a:path w="9285867" h="8229600">
                <a:moveTo>
                  <a:pt x="0" y="0"/>
                </a:moveTo>
                <a:lnTo>
                  <a:pt x="9285868" y="0"/>
                </a:lnTo>
                <a:lnTo>
                  <a:pt x="9285868" y="8229600"/>
                </a:lnTo>
                <a:lnTo>
                  <a:pt x="0" y="8229600"/>
                </a:lnTo>
                <a:lnTo>
                  <a:pt x="0" y="0"/>
                </a:lnTo>
                <a:close/>
              </a:path>
            </a:pathLst>
          </a:custGeom>
          <a:blipFill>
            <a:blip r:embed="rId4"/>
            <a:stretch>
              <a:fillRect/>
            </a:stretch>
          </a:blipFill>
        </p:spPr>
      </p:sp>
      <p:sp>
        <p:nvSpPr>
          <p:cNvPr id="13" name="Rectangle: Rounded Corners 12">
            <a:extLst>
              <a:ext uri="{FF2B5EF4-FFF2-40B4-BE49-F238E27FC236}">
                <a16:creationId xmlns:a16="http://schemas.microsoft.com/office/drawing/2014/main" id="{E09A8B58-62F5-BCD2-F198-A2D03CCA915C}"/>
              </a:ext>
            </a:extLst>
          </p:cNvPr>
          <p:cNvSpPr/>
          <p:nvPr/>
        </p:nvSpPr>
        <p:spPr>
          <a:xfrm>
            <a:off x="5225145" y="504371"/>
            <a:ext cx="3389086" cy="572745"/>
          </a:xfrm>
          <a:prstGeom prst="roundRect">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hỏi bổ sung </a:t>
            </a:r>
          </a:p>
        </p:txBody>
      </p:sp>
    </p:spTree>
    <p:extLst>
      <p:ext uri="{BB962C8B-B14F-4D97-AF65-F5344CB8AC3E}">
        <p14:creationId xmlns:p14="http://schemas.microsoft.com/office/powerpoint/2010/main" val="25270511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3489-7DF7-16DB-D3D9-E2D920F9580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86B24A4-53C1-E171-AD47-8E6F126A63E0}"/>
              </a:ext>
            </a:extLst>
          </p:cNvPr>
          <p:cNvGrpSpPr/>
          <p:nvPr/>
        </p:nvGrpSpPr>
        <p:grpSpPr>
          <a:xfrm>
            <a:off x="2628097" y="207174"/>
            <a:ext cx="4517393" cy="1281611"/>
            <a:chOff x="2677886" y="402046"/>
            <a:chExt cx="4517393" cy="1281611"/>
          </a:xfrm>
        </p:grpSpPr>
        <p:sp>
          <p:nvSpPr>
            <p:cNvPr id="2" name="Rectangle: Rounded Corners 1">
              <a:extLst>
                <a:ext uri="{FF2B5EF4-FFF2-40B4-BE49-F238E27FC236}">
                  <a16:creationId xmlns:a16="http://schemas.microsoft.com/office/drawing/2014/main" id="{7D7C4BFE-7CD3-3C08-5909-5944A2CEF6C4}"/>
                </a:ext>
              </a:extLst>
            </p:cNvPr>
            <p:cNvSpPr/>
            <p:nvPr/>
          </p:nvSpPr>
          <p:spPr>
            <a:xfrm>
              <a:off x="2677886" y="754743"/>
              <a:ext cx="4129314" cy="92891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tx1"/>
                  </a:solidFill>
                </a:rPr>
                <a:t>Đồng ý với ý kiến </a:t>
              </a:r>
            </a:p>
          </p:txBody>
        </p:sp>
        <p:sp>
          <p:nvSpPr>
            <p:cNvPr id="3" name="Freeform 12">
              <a:extLst>
                <a:ext uri="{FF2B5EF4-FFF2-40B4-BE49-F238E27FC236}">
                  <a16:creationId xmlns:a16="http://schemas.microsoft.com/office/drawing/2014/main" id="{1FD0DBFD-420C-8F51-CE94-529EA03807A5}"/>
                </a:ext>
              </a:extLst>
            </p:cNvPr>
            <p:cNvSpPr/>
            <p:nvPr/>
          </p:nvSpPr>
          <p:spPr>
            <a:xfrm>
              <a:off x="6597236" y="402046"/>
              <a:ext cx="598043" cy="550948"/>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Rectangle: Rounded Corners 6">
            <a:extLst>
              <a:ext uri="{FF2B5EF4-FFF2-40B4-BE49-F238E27FC236}">
                <a16:creationId xmlns:a16="http://schemas.microsoft.com/office/drawing/2014/main" id="{9E959587-9584-C5E5-8365-AFD57EF5D8F4}"/>
              </a:ext>
            </a:extLst>
          </p:cNvPr>
          <p:cNvSpPr/>
          <p:nvPr/>
        </p:nvSpPr>
        <p:spPr>
          <a:xfrm>
            <a:off x="612581" y="2910114"/>
            <a:ext cx="3443824" cy="1955781"/>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Đặt tên Đảng là Đảng Cộng sản Việt Nam.</a:t>
            </a:r>
          </a:p>
        </p:txBody>
      </p:sp>
      <p:sp>
        <p:nvSpPr>
          <p:cNvPr id="8" name="Rectangle: Rounded Corners 7">
            <a:extLst>
              <a:ext uri="{FF2B5EF4-FFF2-40B4-BE49-F238E27FC236}">
                <a16:creationId xmlns:a16="http://schemas.microsoft.com/office/drawing/2014/main" id="{AF443ACC-05D8-AD0E-41ED-F5E179838185}"/>
              </a:ext>
            </a:extLst>
          </p:cNvPr>
          <p:cNvSpPr/>
          <p:nvPr/>
        </p:nvSpPr>
        <p:spPr>
          <a:xfrm>
            <a:off x="5035499" y="2910114"/>
            <a:ext cx="3443824" cy="1955781"/>
          </a:xfrm>
          <a:prstGeom prst="roundRect">
            <a:avLst>
              <a:gd name="adj" fmla="val 841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Xác định được những vấn đề cách mạng có tính chiến lược và sách lược để định hướng thực hiện</a:t>
            </a:r>
            <a:r>
              <a:rPr lang="en-US" sz="2000" dirty="0">
                <a:solidFill>
                  <a:srgbClr val="000000"/>
                </a:solidFill>
              </a:rPr>
              <a:t>.</a:t>
            </a:r>
            <a:endParaRPr lang="vi-VN" sz="2000" dirty="0">
              <a:solidFill>
                <a:srgbClr val="000000"/>
              </a:solidFill>
            </a:endParaRPr>
          </a:p>
        </p:txBody>
      </p:sp>
      <p:sp>
        <p:nvSpPr>
          <p:cNvPr id="9" name="Rectangle: Rounded Corners 8">
            <a:extLst>
              <a:ext uri="{FF2B5EF4-FFF2-40B4-BE49-F238E27FC236}">
                <a16:creationId xmlns:a16="http://schemas.microsoft.com/office/drawing/2014/main" id="{065C3BF4-0E59-EFED-4AF4-7BA4A713E372}"/>
              </a:ext>
            </a:extLst>
          </p:cNvPr>
          <p:cNvSpPr/>
          <p:nvPr/>
        </p:nvSpPr>
        <p:spPr>
          <a:xfrm>
            <a:off x="2507343" y="1777596"/>
            <a:ext cx="4129314" cy="67308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bg1"/>
                </a:solidFill>
              </a:rPr>
              <a:t>ĐIỂM SÁNG TẠO</a:t>
            </a:r>
          </a:p>
        </p:txBody>
      </p:sp>
      <p:cxnSp>
        <p:nvCxnSpPr>
          <p:cNvPr id="15" name="Straight Connector 14">
            <a:extLst>
              <a:ext uri="{FF2B5EF4-FFF2-40B4-BE49-F238E27FC236}">
                <a16:creationId xmlns:a16="http://schemas.microsoft.com/office/drawing/2014/main" id="{3A2AAA4F-D1AE-A400-19A4-2CE48B63062A}"/>
              </a:ext>
            </a:extLst>
          </p:cNvPr>
          <p:cNvCxnSpPr>
            <a:stCxn id="9" idx="2"/>
            <a:endCxn id="7" idx="0"/>
          </p:cNvCxnSpPr>
          <p:nvPr/>
        </p:nvCxnSpPr>
        <p:spPr>
          <a:xfrm rot="5400000">
            <a:off x="3223529" y="1561643"/>
            <a:ext cx="459436" cy="2237507"/>
          </a:xfrm>
          <a:prstGeom prst="curvedConnector3">
            <a:avLst>
              <a:gd name="adj1" fmla="val 5000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F175C1-FF2B-6CF2-8729-63CA70816BB8}"/>
              </a:ext>
            </a:extLst>
          </p:cNvPr>
          <p:cNvCxnSpPr>
            <a:cxnSpLocks/>
            <a:stCxn id="9" idx="2"/>
            <a:endCxn id="8" idx="0"/>
          </p:cNvCxnSpPr>
          <p:nvPr/>
        </p:nvCxnSpPr>
        <p:spPr>
          <a:xfrm rot="16200000" flipH="1">
            <a:off x="5434987" y="1587690"/>
            <a:ext cx="459436" cy="2185411"/>
          </a:xfrm>
          <a:prstGeom prst="curvedConnector3">
            <a:avLst>
              <a:gd name="adj1" fmla="val 50000"/>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56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5D6A998E-FAE5-B7A5-219B-6B67677EC7B6}"/>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B2786F3E-F7E6-D463-529E-3356447B7BC3}"/>
              </a:ext>
            </a:extLst>
          </p:cNvPr>
          <p:cNvSpPr/>
          <p:nvPr/>
        </p:nvSpPr>
        <p:spPr>
          <a:xfrm rot="352623">
            <a:off x="5190775" y="482243"/>
            <a:ext cx="5060910" cy="1169474"/>
          </a:xfrm>
          <a:custGeom>
            <a:avLst/>
            <a:gdLst/>
            <a:ahLst/>
            <a:cxnLst/>
            <a:rect l="l" t="t" r="r" b="b"/>
            <a:pathLst>
              <a:path w="202425" h="5864" extrusionOk="0">
                <a:moveTo>
                  <a:pt x="7648" y="510"/>
                </a:moveTo>
                <a:lnTo>
                  <a:pt x="199876" y="0"/>
                </a:lnTo>
                <a:lnTo>
                  <a:pt x="202425" y="4079"/>
                </a:lnTo>
                <a:lnTo>
                  <a:pt x="0" y="5864"/>
                </a:lnTo>
                <a:close/>
              </a:path>
            </a:pathLst>
          </a:custGeom>
          <a:solidFill>
            <a:schemeClr val="accent1"/>
          </a:solidFill>
          <a:ln>
            <a:noFill/>
          </a:ln>
        </p:spPr>
      </p:sp>
      <p:sp>
        <p:nvSpPr>
          <p:cNvPr id="156" name="Google Shape;156;p28">
            <a:extLst>
              <a:ext uri="{FF2B5EF4-FFF2-40B4-BE49-F238E27FC236}">
                <a16:creationId xmlns:a16="http://schemas.microsoft.com/office/drawing/2014/main" id="{1D4BC761-DDC4-0553-EFA7-F45D9F6DB648}"/>
              </a:ext>
            </a:extLst>
          </p:cNvPr>
          <p:cNvSpPr txBox="1">
            <a:spLocks noGrp="1"/>
          </p:cNvSpPr>
          <p:nvPr>
            <p:ph type="ctrTitle"/>
          </p:nvPr>
        </p:nvSpPr>
        <p:spPr>
          <a:xfrm rot="173793">
            <a:off x="4808279" y="735200"/>
            <a:ext cx="4038179" cy="577800"/>
          </a:xfrm>
          <a:prstGeom prst="rect">
            <a:avLst/>
          </a:prstGeom>
        </p:spPr>
        <p:txBody>
          <a:bodyPr spcFirstLastPara="1" wrap="square" lIns="91425" tIns="91425" rIns="91425" bIns="91425" anchor="b" anchorCtr="0">
            <a:noAutofit/>
          </a:bodyPr>
          <a:lstStyle/>
          <a:p>
            <a:pPr marL="0" lvl="0" indent="0" algn="r" rtl="0">
              <a:lnSpc>
                <a:spcPct val="150000"/>
              </a:lnSpc>
              <a:spcBef>
                <a:spcPts val="0"/>
              </a:spcBef>
              <a:spcAft>
                <a:spcPts val="0"/>
              </a:spcAft>
              <a:buNone/>
            </a:pPr>
            <a:r>
              <a:rPr lang="en-US" b="1" dirty="0">
                <a:solidFill>
                  <a:schemeClr val="accent3"/>
                </a:solidFill>
                <a:latin typeface="+mj-lt"/>
              </a:rPr>
              <a:t>C</a:t>
            </a:r>
            <a:r>
              <a:rPr lang="en" b="1" dirty="0">
                <a:solidFill>
                  <a:schemeClr val="accent3"/>
                </a:solidFill>
                <a:latin typeface="+mj-lt"/>
              </a:rPr>
              <a:t>âu hỏi vận dụng</a:t>
            </a:r>
            <a:endParaRPr b="1" dirty="0">
              <a:solidFill>
                <a:schemeClr val="accent3"/>
              </a:solidFill>
              <a:latin typeface="+mj-lt"/>
            </a:endParaRPr>
          </a:p>
        </p:txBody>
      </p:sp>
      <p:pic>
        <p:nvPicPr>
          <p:cNvPr id="4102" name="Picture 6">
            <a:extLst>
              <a:ext uri="{FF2B5EF4-FFF2-40B4-BE49-F238E27FC236}">
                <a16:creationId xmlns:a16="http://schemas.microsoft.com/office/drawing/2014/main" id="{38947003-98BC-5B1F-05B3-21BA5A4E17E8}"/>
              </a:ext>
            </a:extLst>
          </p:cNvPr>
          <p:cNvPicPr>
            <a:picLocks noChangeAspect="1" noChangeArrowheads="1"/>
          </p:cNvPicPr>
          <p:nvPr/>
        </p:nvPicPr>
        <p:blipFill rotWithShape="1">
          <a:blip r:embed="rId3"/>
          <a:srcRect l="6233" t="-2943" r="29332" b="2943"/>
          <a:stretch/>
        </p:blipFill>
        <p:spPr bwMode="auto">
          <a:xfrm>
            <a:off x="-1564887" y="-329784"/>
            <a:ext cx="5650658" cy="5473284"/>
          </a:xfrm>
          <a:prstGeom prst="parallelogram">
            <a:avLst>
              <a:gd name="adj" fmla="val 28972"/>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794B719-510A-467F-E48D-8E755C4C051B}"/>
              </a:ext>
            </a:extLst>
          </p:cNvPr>
          <p:cNvGrpSpPr/>
          <p:nvPr/>
        </p:nvGrpSpPr>
        <p:grpSpPr>
          <a:xfrm>
            <a:off x="3725056" y="1636404"/>
            <a:ext cx="4811842" cy="2935596"/>
            <a:chOff x="3755036" y="1568948"/>
            <a:chExt cx="4811842" cy="2935596"/>
          </a:xfrm>
        </p:grpSpPr>
        <p:sp>
          <p:nvSpPr>
            <p:cNvPr id="7" name="Rectangle: Rounded Corners 6">
              <a:extLst>
                <a:ext uri="{FF2B5EF4-FFF2-40B4-BE49-F238E27FC236}">
                  <a16:creationId xmlns:a16="http://schemas.microsoft.com/office/drawing/2014/main" id="{1C31A87D-2A9E-6107-209C-7672D4493234}"/>
                </a:ext>
              </a:extLst>
            </p:cNvPr>
            <p:cNvSpPr/>
            <p:nvPr/>
          </p:nvSpPr>
          <p:spPr>
            <a:xfrm>
              <a:off x="3755036" y="2279188"/>
              <a:ext cx="4811842" cy="2225356"/>
            </a:xfrm>
            <a:prstGeom prst="roundRect">
              <a:avLst>
                <a:gd name="adj" fmla="val 129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889012-624B-ED87-6B82-A096806E4E31}"/>
                </a:ext>
              </a:extLst>
            </p:cNvPr>
            <p:cNvSpPr txBox="1"/>
            <p:nvPr/>
          </p:nvSpPr>
          <p:spPr>
            <a:xfrm>
              <a:off x="3918499" y="2648521"/>
              <a:ext cx="4484914" cy="1486689"/>
            </a:xfrm>
            <a:prstGeom prst="rect">
              <a:avLst/>
            </a:prstGeom>
            <a:noFill/>
          </p:spPr>
          <p:txBody>
            <a:bodyPr wrap="square">
              <a:spAutoFit/>
            </a:bodyPr>
            <a:lstStyle/>
            <a:p>
              <a:pPr algn="just">
                <a:lnSpc>
                  <a:spcPct val="150000"/>
                </a:lnSpc>
              </a:pPr>
              <a:r>
                <a:rPr lang="vi-VN" sz="2100" dirty="0"/>
                <a:t>Vì sao khẳng định: sự ra đời của Đảng đánh dấu bước ngoặt trong lịch sử cách mạng Việt Nam?</a:t>
              </a:r>
            </a:p>
          </p:txBody>
        </p:sp>
        <p:pic>
          <p:nvPicPr>
            <p:cNvPr id="8" name="Picture 14">
              <a:extLst>
                <a:ext uri="{FF2B5EF4-FFF2-40B4-BE49-F238E27FC236}">
                  <a16:creationId xmlns:a16="http://schemas.microsoft.com/office/drawing/2014/main" id="{A1BB2585-01C3-3BED-FF9B-6B50E23BA2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83867" y="1568948"/>
              <a:ext cx="954179" cy="931518"/>
            </a:xfrm>
            <a:prstGeom prst="rect">
              <a:avLst/>
            </a:prstGeom>
          </p:spPr>
        </p:pic>
      </p:grpSp>
    </p:spTree>
    <p:extLst>
      <p:ext uri="{BB962C8B-B14F-4D97-AF65-F5344CB8AC3E}">
        <p14:creationId xmlns:p14="http://schemas.microsoft.com/office/powerpoint/2010/main" val="2422414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627E5-295E-8A35-012B-E314F9C879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E71ACF-44FC-5826-0C95-8D6587923567}"/>
              </a:ext>
            </a:extLst>
          </p:cNvPr>
          <p:cNvSpPr txBox="1"/>
          <p:nvPr/>
        </p:nvSpPr>
        <p:spPr>
          <a:xfrm>
            <a:off x="174484" y="354176"/>
            <a:ext cx="8795032" cy="1131848"/>
          </a:xfrm>
          <a:prstGeom prst="rect">
            <a:avLst/>
          </a:prstGeom>
          <a:noFill/>
        </p:spPr>
        <p:txBody>
          <a:bodyPr wrap="square">
            <a:spAutoFit/>
          </a:bodyPr>
          <a:lstStyle/>
          <a:p>
            <a:pPr algn="ctr">
              <a:lnSpc>
                <a:spcPct val="150000"/>
              </a:lnSpc>
            </a:pPr>
            <a:r>
              <a:rPr lang="vi-VN" sz="2400" b="1" i="1" dirty="0">
                <a:solidFill>
                  <a:schemeClr val="tx1"/>
                </a:solidFill>
              </a:rPr>
              <a:t>Mảnh ghép số </a:t>
            </a:r>
            <a:r>
              <a:rPr lang="en-US" sz="2400" b="1" i="1" dirty="0">
                <a:solidFill>
                  <a:schemeClr val="tx1"/>
                </a:solidFill>
              </a:rPr>
              <a:t>4</a:t>
            </a:r>
            <a:r>
              <a:rPr lang="vi-VN" sz="2400" b="1" i="1" dirty="0">
                <a:solidFill>
                  <a:schemeClr val="tx1"/>
                </a:solidFill>
              </a:rPr>
              <a:t>: </a:t>
            </a:r>
            <a:r>
              <a:rPr lang="vi-VN" sz="2400" dirty="0"/>
              <a:t>Bác Hồ là người khởi xướng 2 tục lệ trong dịp Tết Nguyên Đán của người Việt. Đó là những tục lệ nào?</a:t>
            </a:r>
            <a:endParaRPr lang="en-US" sz="2400" dirty="0"/>
          </a:p>
        </p:txBody>
      </p:sp>
      <p:sp>
        <p:nvSpPr>
          <p:cNvPr id="3" name="Rectangle: Rounded Corners 2">
            <a:extLst>
              <a:ext uri="{FF2B5EF4-FFF2-40B4-BE49-F238E27FC236}">
                <a16:creationId xmlns:a16="http://schemas.microsoft.com/office/drawing/2014/main" id="{35A901E2-157D-1C97-6233-FD71A5CD5763}"/>
              </a:ext>
            </a:extLst>
          </p:cNvPr>
          <p:cNvSpPr/>
          <p:nvPr/>
        </p:nvSpPr>
        <p:spPr>
          <a:xfrm>
            <a:off x="261258"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100" dirty="0">
                <a:solidFill>
                  <a:srgbClr val="000000"/>
                </a:solidFill>
              </a:rPr>
              <a:t>A. </a:t>
            </a:r>
            <a:r>
              <a:rPr lang="vi-VN" sz="2100" dirty="0">
                <a:solidFill>
                  <a:srgbClr val="000000"/>
                </a:solidFill>
              </a:rPr>
              <a:t>“Thư khai giảng”</a:t>
            </a:r>
            <a:endParaRPr lang="en-US" sz="2100" dirty="0">
              <a:solidFill>
                <a:srgbClr val="000000"/>
              </a:solidFill>
            </a:endParaRPr>
          </a:p>
          <a:p>
            <a:pPr algn="ctr">
              <a:lnSpc>
                <a:spcPct val="150000"/>
              </a:lnSpc>
            </a:pPr>
            <a:r>
              <a:rPr lang="vi-VN" sz="2100" dirty="0">
                <a:solidFill>
                  <a:srgbClr val="000000"/>
                </a:solidFill>
              </a:rPr>
              <a:t>và “Tết trồng cây”</a:t>
            </a:r>
            <a:endParaRPr lang="en-US" sz="2100" dirty="0">
              <a:solidFill>
                <a:srgbClr val="000000"/>
              </a:solidFill>
            </a:endParaRPr>
          </a:p>
        </p:txBody>
      </p:sp>
      <p:sp>
        <p:nvSpPr>
          <p:cNvPr id="4" name="Rectangle: Rounded Corners 3">
            <a:extLst>
              <a:ext uri="{FF2B5EF4-FFF2-40B4-BE49-F238E27FC236}">
                <a16:creationId xmlns:a16="http://schemas.microsoft.com/office/drawing/2014/main" id="{84CCABDD-7AB4-4328-0461-7A0808937A95}"/>
              </a:ext>
            </a:extLst>
          </p:cNvPr>
          <p:cNvSpPr/>
          <p:nvPr/>
        </p:nvSpPr>
        <p:spPr>
          <a:xfrm>
            <a:off x="4702630"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B. “Đọc thư chúc Tết”</a:t>
            </a:r>
            <a:endParaRPr lang="en-US" sz="2100" dirty="0">
              <a:solidFill>
                <a:srgbClr val="000000"/>
              </a:solidFill>
            </a:endParaRPr>
          </a:p>
          <a:p>
            <a:pPr algn="ctr">
              <a:lnSpc>
                <a:spcPct val="150000"/>
              </a:lnSpc>
            </a:pPr>
            <a:r>
              <a:rPr lang="vi-VN" sz="2100" dirty="0">
                <a:solidFill>
                  <a:srgbClr val="000000"/>
                </a:solidFill>
              </a:rPr>
              <a:t>và</a:t>
            </a:r>
            <a:r>
              <a:rPr lang="en-US" sz="2100" dirty="0">
                <a:solidFill>
                  <a:srgbClr val="000000"/>
                </a:solidFill>
              </a:rPr>
              <a:t> </a:t>
            </a:r>
            <a:r>
              <a:rPr lang="vi-VN" sz="2100" dirty="0">
                <a:solidFill>
                  <a:srgbClr val="000000"/>
                </a:solidFill>
              </a:rPr>
              <a:t>tục</a:t>
            </a:r>
            <a:r>
              <a:rPr lang="en-US" sz="2100" dirty="0">
                <a:solidFill>
                  <a:srgbClr val="000000"/>
                </a:solidFill>
              </a:rPr>
              <a:t> </a:t>
            </a:r>
            <a:r>
              <a:rPr lang="vi-VN" sz="2100" dirty="0">
                <a:solidFill>
                  <a:srgbClr val="000000"/>
                </a:solidFill>
              </a:rPr>
              <a:t>“Tết trồng cây”</a:t>
            </a:r>
            <a:endParaRPr lang="en-US" sz="2100" dirty="0">
              <a:solidFill>
                <a:srgbClr val="000000"/>
              </a:solidFill>
            </a:endParaRPr>
          </a:p>
        </p:txBody>
      </p:sp>
      <p:sp>
        <p:nvSpPr>
          <p:cNvPr id="5" name="Rectangle: Rounded Corners 4">
            <a:extLst>
              <a:ext uri="{FF2B5EF4-FFF2-40B4-BE49-F238E27FC236}">
                <a16:creationId xmlns:a16="http://schemas.microsoft.com/office/drawing/2014/main" id="{D2A9986F-0B27-40D4-923E-F99671CBCD49}"/>
              </a:ext>
            </a:extLst>
          </p:cNvPr>
          <p:cNvSpPr/>
          <p:nvPr/>
        </p:nvSpPr>
        <p:spPr>
          <a:xfrm>
            <a:off x="261258"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C. “Đọc thư chúc Tết”</a:t>
            </a:r>
            <a:endParaRPr lang="en-US" sz="2100" dirty="0">
              <a:solidFill>
                <a:srgbClr val="000000"/>
              </a:solidFill>
            </a:endParaRPr>
          </a:p>
          <a:p>
            <a:pPr algn="ctr">
              <a:lnSpc>
                <a:spcPct val="150000"/>
              </a:lnSpc>
            </a:pPr>
            <a:r>
              <a:rPr lang="vi-VN" sz="2100" dirty="0">
                <a:solidFill>
                  <a:srgbClr val="000000"/>
                </a:solidFill>
              </a:rPr>
              <a:t>và “Tết Đoàn viên”</a:t>
            </a:r>
            <a:endParaRPr lang="en-US" sz="2100" dirty="0">
              <a:solidFill>
                <a:srgbClr val="000000"/>
              </a:solidFill>
            </a:endParaRPr>
          </a:p>
        </p:txBody>
      </p:sp>
      <p:sp>
        <p:nvSpPr>
          <p:cNvPr id="6" name="Rectangle: Rounded Corners 5">
            <a:extLst>
              <a:ext uri="{FF2B5EF4-FFF2-40B4-BE49-F238E27FC236}">
                <a16:creationId xmlns:a16="http://schemas.microsoft.com/office/drawing/2014/main" id="{B7F3B6BD-6467-2934-002A-D3B175567F87}"/>
              </a:ext>
            </a:extLst>
          </p:cNvPr>
          <p:cNvSpPr/>
          <p:nvPr/>
        </p:nvSpPr>
        <p:spPr>
          <a:xfrm>
            <a:off x="4702630"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D. “Thư khai giảng”</a:t>
            </a:r>
            <a:endParaRPr lang="en-US" sz="2100" dirty="0">
              <a:solidFill>
                <a:srgbClr val="000000"/>
              </a:solidFill>
            </a:endParaRPr>
          </a:p>
          <a:p>
            <a:pPr algn="ctr">
              <a:lnSpc>
                <a:spcPct val="150000"/>
              </a:lnSpc>
            </a:pPr>
            <a:r>
              <a:rPr lang="vi-VN" sz="2100" dirty="0">
                <a:solidFill>
                  <a:srgbClr val="000000"/>
                </a:solidFill>
              </a:rPr>
              <a:t>và “Tết Đoàn viên”</a:t>
            </a:r>
            <a:endParaRPr lang="en-US" sz="2100" dirty="0">
              <a:solidFill>
                <a:srgbClr val="000000"/>
              </a:solidFill>
            </a:endParaRPr>
          </a:p>
        </p:txBody>
      </p:sp>
      <p:sp>
        <p:nvSpPr>
          <p:cNvPr id="7" name="Rectangle: Rounded Corners 6">
            <a:extLst>
              <a:ext uri="{FF2B5EF4-FFF2-40B4-BE49-F238E27FC236}">
                <a16:creationId xmlns:a16="http://schemas.microsoft.com/office/drawing/2014/main" id="{42BAC497-A43F-55F8-1DC8-EE048963C080}"/>
              </a:ext>
            </a:extLst>
          </p:cNvPr>
          <p:cNvSpPr/>
          <p:nvPr/>
        </p:nvSpPr>
        <p:spPr>
          <a:xfrm>
            <a:off x="4702630" y="1844089"/>
            <a:ext cx="4180114" cy="1293585"/>
          </a:xfrm>
          <a:prstGeom prst="roundRect">
            <a:avLst>
              <a:gd name="adj" fmla="val 11059"/>
            </a:avLst>
          </a:prstGeom>
          <a:solidFill>
            <a:schemeClr val="accent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chemeClr val="bg1"/>
                </a:solidFill>
              </a:rPr>
              <a:t>B. “Đọc thư chúc Tết”</a:t>
            </a:r>
            <a:endParaRPr lang="en-US" sz="2100" dirty="0">
              <a:solidFill>
                <a:schemeClr val="bg1"/>
              </a:solidFill>
            </a:endParaRPr>
          </a:p>
          <a:p>
            <a:pPr algn="ctr">
              <a:lnSpc>
                <a:spcPct val="150000"/>
              </a:lnSpc>
            </a:pPr>
            <a:r>
              <a:rPr lang="vi-VN" sz="2100" dirty="0">
                <a:solidFill>
                  <a:schemeClr val="bg1"/>
                </a:solidFill>
              </a:rPr>
              <a:t>và tục “Tết trồng cây”</a:t>
            </a:r>
          </a:p>
        </p:txBody>
      </p:sp>
      <p:sp>
        <p:nvSpPr>
          <p:cNvPr id="8" name="Rectangle: Rounded Corners 7">
            <a:hlinkClick r:id="rId2" action="ppaction://hlinksldjump"/>
            <a:extLst>
              <a:ext uri="{FF2B5EF4-FFF2-40B4-BE49-F238E27FC236}">
                <a16:creationId xmlns:a16="http://schemas.microsoft.com/office/drawing/2014/main" id="{76BE977E-57CB-2E9B-A647-945EA80E92BD}"/>
              </a:ext>
            </a:extLst>
          </p:cNvPr>
          <p:cNvSpPr/>
          <p:nvPr/>
        </p:nvSpPr>
        <p:spPr>
          <a:xfrm>
            <a:off x="8509096" y="131942"/>
            <a:ext cx="508468" cy="470401"/>
          </a:xfrm>
          <a:prstGeom prst="roundRect">
            <a:avLst/>
          </a:prstGeom>
          <a:ln w="381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ym typeface="Wingdings" panose="05000000000000000000" pitchFamily="2" charset="2"/>
              </a:rPr>
              <a:t></a:t>
            </a:r>
            <a:endParaRPr lang="en-US" sz="2500"/>
          </a:p>
        </p:txBody>
      </p:sp>
    </p:spTree>
    <p:extLst>
      <p:ext uri="{BB962C8B-B14F-4D97-AF65-F5344CB8AC3E}">
        <p14:creationId xmlns:p14="http://schemas.microsoft.com/office/powerpoint/2010/main" val="569197620"/>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0B91B-3F4F-F0B2-3F85-2BE43B635E5C}"/>
              </a:ext>
            </a:extLst>
          </p:cNvPr>
          <p:cNvSpPr txBox="1"/>
          <p:nvPr/>
        </p:nvSpPr>
        <p:spPr>
          <a:xfrm>
            <a:off x="1224642" y="213335"/>
            <a:ext cx="6694714" cy="1131848"/>
          </a:xfrm>
          <a:prstGeom prst="rect">
            <a:avLst/>
          </a:prstGeom>
          <a:noFill/>
        </p:spPr>
        <p:txBody>
          <a:bodyPr wrap="square">
            <a:spAutoFit/>
          </a:bodyPr>
          <a:lstStyle/>
          <a:p>
            <a:pPr algn="ctr">
              <a:lnSpc>
                <a:spcPct val="150000"/>
              </a:lnSpc>
              <a:spcAft>
                <a:spcPts val="1050"/>
              </a:spcAft>
            </a:pPr>
            <a:r>
              <a:rPr lang="vi-VN" sz="2400" b="1" i="1" kern="100" dirty="0">
                <a:solidFill>
                  <a:srgbClr val="C00000"/>
                </a:solidFill>
                <a:effectLst/>
                <a:latin typeface="+mn-lt"/>
                <a:ea typeface="Calibri" panose="020F0502020204030204" pitchFamily="34" charset="0"/>
              </a:rPr>
              <a:t>Sự ra đời của Đảng đã đánh dấu bước ngoặt trong lịch sử cách mạng Việt Nam</a:t>
            </a:r>
            <a:r>
              <a:rPr lang="en-US" sz="2400" b="1" i="1" kern="100" dirty="0">
                <a:solidFill>
                  <a:srgbClr val="C00000"/>
                </a:solidFill>
                <a:effectLst/>
                <a:latin typeface="+mn-lt"/>
                <a:ea typeface="Calibri" panose="020F0502020204030204" pitchFamily="34" charset="0"/>
              </a:rPr>
              <a:t> </a:t>
            </a:r>
            <a:r>
              <a:rPr lang="en-US" sz="2400" b="1" i="1" kern="100" dirty="0" err="1">
                <a:solidFill>
                  <a:srgbClr val="C00000"/>
                </a:solidFill>
                <a:effectLst/>
                <a:latin typeface="+mn-lt"/>
                <a:ea typeface="Calibri" panose="020F0502020204030204" pitchFamily="34" charset="0"/>
              </a:rPr>
              <a:t>vì</a:t>
            </a:r>
            <a:r>
              <a:rPr lang="en-US" sz="2400" b="1" i="1" kern="100" dirty="0">
                <a:solidFill>
                  <a:srgbClr val="C00000"/>
                </a:solidFill>
                <a:effectLst/>
                <a:latin typeface="+mn-lt"/>
                <a:ea typeface="Calibri" panose="020F0502020204030204" pitchFamily="34" charset="0"/>
              </a:rPr>
              <a:t>:</a:t>
            </a:r>
            <a:endParaRPr lang="en-US" sz="2400" b="1" dirty="0">
              <a:solidFill>
                <a:srgbClr val="C00000"/>
              </a:solidFill>
              <a:effectLst/>
              <a:latin typeface="+mn-lt"/>
              <a:ea typeface="Times New Roman" panose="02020603050405020304" pitchFamily="18" charset="0"/>
            </a:endParaRPr>
          </a:p>
        </p:txBody>
      </p:sp>
      <p:grpSp>
        <p:nvGrpSpPr>
          <p:cNvPr id="4" name="Group 3">
            <a:extLst>
              <a:ext uri="{FF2B5EF4-FFF2-40B4-BE49-F238E27FC236}">
                <a16:creationId xmlns:a16="http://schemas.microsoft.com/office/drawing/2014/main" id="{78DC8BCB-E855-77CE-3572-8A1F2A8389CC}"/>
              </a:ext>
            </a:extLst>
          </p:cNvPr>
          <p:cNvGrpSpPr/>
          <p:nvPr/>
        </p:nvGrpSpPr>
        <p:grpSpPr>
          <a:xfrm>
            <a:off x="308433" y="1638296"/>
            <a:ext cx="2385781" cy="3209476"/>
            <a:chOff x="529773" y="1616524"/>
            <a:chExt cx="2385781" cy="3209476"/>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0F5659DA-9DCD-B020-B504-A6204287C01D}"/>
                </a:ext>
              </a:extLst>
            </p:cNvPr>
            <p:cNvSpPr/>
            <p:nvPr/>
          </p:nvSpPr>
          <p:spPr>
            <a:xfrm>
              <a:off x="529773" y="1801584"/>
              <a:ext cx="2385781" cy="3024416"/>
            </a:xfrm>
            <a:prstGeom prst="roundRect">
              <a:avLst>
                <a:gd name="adj" fmla="val 8414"/>
              </a:avLst>
            </a:prstGeom>
            <a:solidFill>
              <a:schemeClr val="accent5">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000" dirty="0">
                  <a:solidFill>
                    <a:srgbClr val="000000"/>
                  </a:solidFill>
                </a:rPr>
                <a:t>Cách mạng giải phóng dân tộc đặt dưới sự lãnh đạo duy nhất của Đảng Cộng sản Việt Nam.</a:t>
              </a:r>
              <a:endParaRPr lang="en-US" sz="2000" dirty="0">
                <a:solidFill>
                  <a:srgbClr val="000000"/>
                </a:solidFill>
              </a:endParaRPr>
            </a:p>
          </p:txBody>
        </p:sp>
        <p:sp>
          <p:nvSpPr>
            <p:cNvPr id="6" name="Oval 5">
              <a:extLst>
                <a:ext uri="{FF2B5EF4-FFF2-40B4-BE49-F238E27FC236}">
                  <a16:creationId xmlns:a16="http://schemas.microsoft.com/office/drawing/2014/main" id="{96E2A2CF-15FF-F252-C50E-D49E76166F09}"/>
                </a:ext>
              </a:extLst>
            </p:cNvPr>
            <p:cNvSpPr/>
            <p:nvPr/>
          </p:nvSpPr>
          <p:spPr>
            <a:xfrm>
              <a:off x="1537605" y="1616524"/>
              <a:ext cx="370115" cy="370115"/>
            </a:xfrm>
            <a:prstGeom prst="ellipse">
              <a:avLst/>
            </a:prstGeom>
            <a:solidFill>
              <a:schemeClr val="accent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000" dirty="0"/>
            </a:p>
          </p:txBody>
        </p:sp>
      </p:grpSp>
      <p:grpSp>
        <p:nvGrpSpPr>
          <p:cNvPr id="7" name="Group 6">
            <a:extLst>
              <a:ext uri="{FF2B5EF4-FFF2-40B4-BE49-F238E27FC236}">
                <a16:creationId xmlns:a16="http://schemas.microsoft.com/office/drawing/2014/main" id="{2C978F24-6122-04D9-A48B-0A34DD0D4FAF}"/>
              </a:ext>
            </a:extLst>
          </p:cNvPr>
          <p:cNvGrpSpPr/>
          <p:nvPr/>
        </p:nvGrpSpPr>
        <p:grpSpPr>
          <a:xfrm>
            <a:off x="3243490" y="1638297"/>
            <a:ext cx="2657020" cy="3209475"/>
            <a:chOff x="529773" y="1616525"/>
            <a:chExt cx="2657020" cy="3209475"/>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A02B0954-4B22-68A8-0DF4-2F69CA80D762}"/>
                </a:ext>
              </a:extLst>
            </p:cNvPr>
            <p:cNvSpPr/>
            <p:nvPr/>
          </p:nvSpPr>
          <p:spPr>
            <a:xfrm>
              <a:off x="529773" y="1801584"/>
              <a:ext cx="2657020" cy="3024416"/>
            </a:xfrm>
            <a:prstGeom prst="roundRect">
              <a:avLst>
                <a:gd name="adj" fmla="val 8414"/>
              </a:avLst>
            </a:prstGeom>
            <a:solidFill>
              <a:schemeClr val="accent5">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000" dirty="0">
                  <a:solidFill>
                    <a:srgbClr val="000000"/>
                  </a:solidFill>
                </a:rPr>
                <a:t>Chấm dứt tình trạng khủng hoảng về đường lối cứu nước và giai cấp lãnh đạo kéo dài trong nhiều thập kỉ.</a:t>
              </a:r>
              <a:endParaRPr lang="en-US" sz="2000" dirty="0">
                <a:solidFill>
                  <a:srgbClr val="000000"/>
                </a:solidFill>
              </a:endParaRPr>
            </a:p>
          </p:txBody>
        </p:sp>
        <p:sp>
          <p:nvSpPr>
            <p:cNvPr id="9" name="Oval 8">
              <a:extLst>
                <a:ext uri="{FF2B5EF4-FFF2-40B4-BE49-F238E27FC236}">
                  <a16:creationId xmlns:a16="http://schemas.microsoft.com/office/drawing/2014/main" id="{A71A85AD-F45C-037C-06F6-624A4D90B55C}"/>
                </a:ext>
              </a:extLst>
            </p:cNvPr>
            <p:cNvSpPr/>
            <p:nvPr/>
          </p:nvSpPr>
          <p:spPr>
            <a:xfrm>
              <a:off x="1673225" y="1616525"/>
              <a:ext cx="370115" cy="370115"/>
            </a:xfrm>
            <a:prstGeom prst="ellipse">
              <a:avLst/>
            </a:prstGeom>
            <a:solidFill>
              <a:schemeClr val="accent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000" dirty="0"/>
            </a:p>
          </p:txBody>
        </p:sp>
      </p:grpSp>
      <p:grpSp>
        <p:nvGrpSpPr>
          <p:cNvPr id="10" name="Group 9">
            <a:extLst>
              <a:ext uri="{FF2B5EF4-FFF2-40B4-BE49-F238E27FC236}">
                <a16:creationId xmlns:a16="http://schemas.microsoft.com/office/drawing/2014/main" id="{D3EBA552-E090-8C25-6063-701AEC089D8B}"/>
              </a:ext>
            </a:extLst>
          </p:cNvPr>
          <p:cNvGrpSpPr/>
          <p:nvPr/>
        </p:nvGrpSpPr>
        <p:grpSpPr>
          <a:xfrm>
            <a:off x="6449786" y="1638297"/>
            <a:ext cx="2160817" cy="3209475"/>
            <a:chOff x="633190" y="1616525"/>
            <a:chExt cx="2160817" cy="3209475"/>
          </a:xfrm>
          <a:effectLst>
            <a:outerShdw blurRad="50800" dist="381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70CD1E33-1831-82D2-48EA-8AAF6178EAE2}"/>
                </a:ext>
              </a:extLst>
            </p:cNvPr>
            <p:cNvSpPr/>
            <p:nvPr/>
          </p:nvSpPr>
          <p:spPr>
            <a:xfrm>
              <a:off x="633190" y="1801584"/>
              <a:ext cx="2160817" cy="3024416"/>
            </a:xfrm>
            <a:prstGeom prst="roundRect">
              <a:avLst>
                <a:gd name="adj" fmla="val 8414"/>
              </a:avLst>
            </a:prstGeom>
            <a:solidFill>
              <a:schemeClr val="accent5">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pPr>
              <a:r>
                <a:rPr lang="vi-VN" sz="2000" dirty="0">
                  <a:solidFill>
                    <a:srgbClr val="000000"/>
                  </a:solidFill>
                </a:rPr>
                <a:t>Cách mạng Việt Nam trở thành một bộ phận khăng khít của phong trào cách mạng thế giới.</a:t>
              </a:r>
              <a:endParaRPr lang="en-US" sz="2000" dirty="0">
                <a:solidFill>
                  <a:srgbClr val="000000"/>
                </a:solidFill>
              </a:endParaRPr>
            </a:p>
          </p:txBody>
        </p:sp>
        <p:sp>
          <p:nvSpPr>
            <p:cNvPr id="12" name="Oval 11">
              <a:extLst>
                <a:ext uri="{FF2B5EF4-FFF2-40B4-BE49-F238E27FC236}">
                  <a16:creationId xmlns:a16="http://schemas.microsoft.com/office/drawing/2014/main" id="{D611C665-2202-044B-2A00-0E98B26BA22B}"/>
                </a:ext>
              </a:extLst>
            </p:cNvPr>
            <p:cNvSpPr/>
            <p:nvPr/>
          </p:nvSpPr>
          <p:spPr>
            <a:xfrm>
              <a:off x="1528540" y="1616525"/>
              <a:ext cx="370115" cy="370115"/>
            </a:xfrm>
            <a:prstGeom prst="ellipse">
              <a:avLst/>
            </a:prstGeom>
            <a:solidFill>
              <a:schemeClr val="accent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000" dirty="0"/>
            </a:p>
          </p:txBody>
        </p:sp>
      </p:grpSp>
    </p:spTree>
    <p:extLst>
      <p:ext uri="{BB962C8B-B14F-4D97-AF65-F5344CB8AC3E}">
        <p14:creationId xmlns:p14="http://schemas.microsoft.com/office/powerpoint/2010/main" val="254171070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5B41B7E1-6EF2-7FF7-2300-8CDE9494871A}"/>
            </a:ext>
          </a:extLst>
        </p:cNvPr>
        <p:cNvGrpSpPr/>
        <p:nvPr/>
      </p:nvGrpSpPr>
      <p:grpSpPr>
        <a:xfrm>
          <a:off x="0" y="0"/>
          <a:ext cx="0" cy="0"/>
          <a:chOff x="0" y="0"/>
          <a:chExt cx="0" cy="0"/>
        </a:xfrm>
      </p:grpSpPr>
      <p:pic>
        <p:nvPicPr>
          <p:cNvPr id="305" name="Google Shape;305;p31">
            <a:extLst>
              <a:ext uri="{FF2B5EF4-FFF2-40B4-BE49-F238E27FC236}">
                <a16:creationId xmlns:a16="http://schemas.microsoft.com/office/drawing/2014/main" id="{39EF8EC7-DD01-DFEA-58C2-C4C96EE0C245}"/>
              </a:ext>
            </a:extLst>
          </p:cNvPr>
          <p:cNvPicPr preferRelativeResize="0"/>
          <p:nvPr/>
        </p:nvPicPr>
        <p:blipFill rotWithShape="1">
          <a:blip r:embed="rId3">
            <a:alphaModFix/>
          </a:blip>
          <a:srcRect/>
          <a:stretch/>
        </p:blipFill>
        <p:spPr>
          <a:xfrm>
            <a:off x="-145143" y="-288076"/>
            <a:ext cx="10022114" cy="6805385"/>
          </a:xfrm>
          <a:prstGeom prst="rect">
            <a:avLst/>
          </a:prstGeom>
          <a:noFill/>
          <a:ln>
            <a:noFill/>
          </a:ln>
        </p:spPr>
      </p:pic>
      <p:sp>
        <p:nvSpPr>
          <p:cNvPr id="16" name="TextBox 15">
            <a:extLst>
              <a:ext uri="{FF2B5EF4-FFF2-40B4-BE49-F238E27FC236}">
                <a16:creationId xmlns:a16="http://schemas.microsoft.com/office/drawing/2014/main" id="{5CDC352B-0BDB-1642-E9EC-CAE6237BD8CD}"/>
              </a:ext>
            </a:extLst>
          </p:cNvPr>
          <p:cNvSpPr txBox="1"/>
          <p:nvPr/>
        </p:nvSpPr>
        <p:spPr>
          <a:xfrm>
            <a:off x="391885" y="547537"/>
            <a:ext cx="6763657" cy="34978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9403B"/>
                </a:solidFill>
                <a:effectLst/>
                <a:uLnTx/>
                <a:uFillTx/>
                <a:latin typeface="Arial"/>
                <a:cs typeface="Arial"/>
                <a:sym typeface="Arial"/>
              </a:rPr>
              <a:t>KẾT LUẬN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Sự ra đời của Đảng Cộng sản Việt Nam (ngày 03/02/1930) là một tất yếu khách quan từ thực tiễn cuộc đấu tranh của Nhân dân ta chống sự nô dịch đế quốc; dưới ánh sáng của chủ nghĩa Mác - Lênin, phù hợp với quy luật vận động của cách mạng thế giới và sự nghiệp cách mạng nước ta.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13484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9C5AC01E-3998-8EC3-710F-524D72B392F8}"/>
            </a:ext>
          </a:extLst>
        </p:cNvPr>
        <p:cNvGrpSpPr/>
        <p:nvPr/>
      </p:nvGrpSpPr>
      <p:grpSpPr>
        <a:xfrm>
          <a:off x="0" y="0"/>
          <a:ext cx="0" cy="0"/>
          <a:chOff x="0" y="0"/>
          <a:chExt cx="0" cy="0"/>
        </a:xfrm>
      </p:grpSpPr>
      <p:pic>
        <p:nvPicPr>
          <p:cNvPr id="305" name="Google Shape;305;p31">
            <a:extLst>
              <a:ext uri="{FF2B5EF4-FFF2-40B4-BE49-F238E27FC236}">
                <a16:creationId xmlns:a16="http://schemas.microsoft.com/office/drawing/2014/main" id="{99F2D490-080C-0279-74A9-DEB2099CF71B}"/>
              </a:ext>
            </a:extLst>
          </p:cNvPr>
          <p:cNvPicPr preferRelativeResize="0"/>
          <p:nvPr/>
        </p:nvPicPr>
        <p:blipFill rotWithShape="1">
          <a:blip r:embed="rId3">
            <a:alphaModFix/>
          </a:blip>
          <a:srcRect/>
          <a:stretch/>
        </p:blipFill>
        <p:spPr>
          <a:xfrm>
            <a:off x="0" y="0"/>
            <a:ext cx="10239829" cy="6805385"/>
          </a:xfrm>
          <a:prstGeom prst="rect">
            <a:avLst/>
          </a:prstGeom>
          <a:noFill/>
          <a:ln>
            <a:noFill/>
          </a:ln>
        </p:spPr>
      </p:pic>
      <p:sp>
        <p:nvSpPr>
          <p:cNvPr id="16" name="TextBox 15">
            <a:extLst>
              <a:ext uri="{FF2B5EF4-FFF2-40B4-BE49-F238E27FC236}">
                <a16:creationId xmlns:a16="http://schemas.microsoft.com/office/drawing/2014/main" id="{1CFDA46B-AA03-033D-2878-2243DAD51697}"/>
              </a:ext>
            </a:extLst>
          </p:cNvPr>
          <p:cNvSpPr txBox="1"/>
          <p:nvPr/>
        </p:nvSpPr>
        <p:spPr>
          <a:xfrm>
            <a:off x="224973" y="195945"/>
            <a:ext cx="7141028" cy="44730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9403B"/>
                </a:solidFill>
                <a:effectLst/>
                <a:uLnTx/>
                <a:uFillTx/>
                <a:latin typeface="Arial"/>
                <a:cs typeface="Arial"/>
                <a:sym typeface="Arial"/>
              </a:rPr>
              <a:t>KẾT LUẬN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Đảng ta được thành lập đã đáp ứng những yêu cầu khách quan và cấp bách của dân tộc là độc lập, tự do và phát triển; là kết quả của nhiều yếu tố, trong đó có vai trò rất to lớn của lãnh tụ Nguyễn Ái Quốc - Hồ Chí Minh, người thực hiện sứ mệnh lịch sử sáng lập chính đảng vô sản ở Việt Nam, với những sáng tạo lý luận xuất sắc. </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800">
                <a:sym typeface="Wingdings" panose="05000000000000000000" pitchFamily="2" charset="2"/>
              </a:rPr>
              <a:t></a:t>
            </a:r>
            <a:r>
              <a:rPr lang="en-US" sz="1800"/>
              <a:t> </a:t>
            </a:r>
            <a:r>
              <a:rPr kumimoji="0" lang="vi-VN" sz="1800" b="0" i="0" u="none" strike="noStrike" kern="0" cap="none" spc="0" normalizeH="0" baseline="0" noProof="0">
                <a:ln>
                  <a:noFill/>
                </a:ln>
                <a:solidFill>
                  <a:srgbClr val="000000"/>
                </a:solidFill>
                <a:effectLst/>
                <a:uLnTx/>
                <a:uFillTx/>
                <a:latin typeface="Arial"/>
                <a:cs typeface="Arial"/>
                <a:sym typeface="Arial"/>
              </a:rPr>
              <a:t>Cách mạng Việt Nam có một đảng cách mạng chân chính dẫn đường cho toàn dân đứng lên đánh đổ ách áp bức, bóc lột của thực dân, phong kiến đem lại độc lập cho dân tộc, ấm no, tự do, hạnh phúc cho nhân dân.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159459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2">
          <a:extLst>
            <a:ext uri="{FF2B5EF4-FFF2-40B4-BE49-F238E27FC236}">
              <a16:creationId xmlns:a16="http://schemas.microsoft.com/office/drawing/2014/main" id="{1D8BC508-CF97-A369-98A2-514CC5426299}"/>
            </a:ext>
          </a:extLst>
        </p:cNvPr>
        <p:cNvGrpSpPr/>
        <p:nvPr/>
      </p:nvGrpSpPr>
      <p:grpSpPr>
        <a:xfrm>
          <a:off x="0" y="0"/>
          <a:ext cx="0" cy="0"/>
          <a:chOff x="0" y="0"/>
          <a:chExt cx="0" cy="0"/>
        </a:xfrm>
      </p:grpSpPr>
      <p:pic>
        <p:nvPicPr>
          <p:cNvPr id="523" name="Google Shape;523;p41">
            <a:extLst>
              <a:ext uri="{FF2B5EF4-FFF2-40B4-BE49-F238E27FC236}">
                <a16:creationId xmlns:a16="http://schemas.microsoft.com/office/drawing/2014/main" id="{1D0AABE9-A7D9-DA4D-1448-0DF840A1DF8A}"/>
              </a:ext>
            </a:extLst>
          </p:cNvPr>
          <p:cNvPicPr preferRelativeResize="0"/>
          <p:nvPr/>
        </p:nvPicPr>
        <p:blipFill rotWithShape="1">
          <a:blip r:embed="rId3">
            <a:alphaModFix/>
          </a:blip>
          <a:srcRect/>
          <a:stretch/>
        </p:blipFill>
        <p:spPr>
          <a:xfrm>
            <a:off x="0" y="-1296416"/>
            <a:ext cx="9144000" cy="6439917"/>
          </a:xfrm>
          <a:prstGeom prst="rect">
            <a:avLst/>
          </a:prstGeom>
          <a:noFill/>
          <a:ln>
            <a:noFill/>
          </a:ln>
        </p:spPr>
      </p:pic>
      <p:sp>
        <p:nvSpPr>
          <p:cNvPr id="525" name="Google Shape;525;p41">
            <a:extLst>
              <a:ext uri="{FF2B5EF4-FFF2-40B4-BE49-F238E27FC236}">
                <a16:creationId xmlns:a16="http://schemas.microsoft.com/office/drawing/2014/main" id="{E8B879D8-7D57-00F1-2B90-AD97B8151072}"/>
              </a:ext>
            </a:extLst>
          </p:cNvPr>
          <p:cNvSpPr txBox="1">
            <a:spLocks noGrp="1"/>
          </p:cNvSpPr>
          <p:nvPr>
            <p:ph type="ctrTitle"/>
          </p:nvPr>
        </p:nvSpPr>
        <p:spPr>
          <a:xfrm>
            <a:off x="1453949" y="2663373"/>
            <a:ext cx="6236104" cy="2086268"/>
          </a:xfrm>
          <a:prstGeom prst="rect">
            <a:avLst/>
          </a:prstGeom>
        </p:spPr>
        <p:txBody>
          <a:bodyPr spcFirstLastPara="1" wrap="square" lIns="91425" tIns="91425" rIns="91425" bIns="91425" anchor="b" anchorCtr="0">
            <a:noAutofit/>
          </a:bodyPr>
          <a:lstStyle/>
          <a:p>
            <a:pPr>
              <a:lnSpc>
                <a:spcPct val="150000"/>
              </a:lnSpc>
            </a:pPr>
            <a:r>
              <a:rPr lang="en" sz="4000" b="1">
                <a:solidFill>
                  <a:schemeClr val="accent3"/>
                </a:solidFill>
                <a:latin typeface="+mj-lt"/>
              </a:rPr>
              <a:t>CẢM ƠN CÁC EM </a:t>
            </a:r>
            <a:br>
              <a:rPr lang="en" sz="4000" b="1">
                <a:solidFill>
                  <a:schemeClr val="accent3"/>
                </a:solidFill>
                <a:latin typeface="+mj-lt"/>
              </a:rPr>
            </a:br>
            <a:r>
              <a:rPr lang="en" sz="4000" b="1">
                <a:solidFill>
                  <a:schemeClr val="accent3"/>
                </a:solidFill>
                <a:latin typeface="+mj-lt"/>
              </a:rPr>
              <a:t>ĐÃ CHÚ Ý LẮNG NGHE!</a:t>
            </a:r>
            <a:endParaRPr sz="4000" b="1">
              <a:solidFill>
                <a:schemeClr val="accent3"/>
              </a:solidFill>
              <a:latin typeface="+mj-lt"/>
            </a:endParaRPr>
          </a:p>
        </p:txBody>
      </p:sp>
    </p:spTree>
    <p:extLst>
      <p:ext uri="{BB962C8B-B14F-4D97-AF65-F5344CB8AC3E}">
        <p14:creationId xmlns:p14="http://schemas.microsoft.com/office/powerpoint/2010/main" val="3138743958"/>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35F9C-6E03-0036-F813-56AB4901AC3A}"/>
            </a:ext>
          </a:extLst>
        </p:cNvPr>
        <p:cNvGrpSpPr/>
        <p:nvPr/>
      </p:nvGrpSpPr>
      <p:grpSpPr>
        <a:xfrm>
          <a:off x="0" y="0"/>
          <a:ext cx="0" cy="0"/>
          <a:chOff x="0" y="0"/>
          <a:chExt cx="0" cy="0"/>
        </a:xfrm>
      </p:grpSpPr>
      <p:sp>
        <p:nvSpPr>
          <p:cNvPr id="2" name="Rectangle: Rounded Corners 1">
            <a:hlinkClick r:id="rId2" action="ppaction://hlinksldjump"/>
            <a:extLst>
              <a:ext uri="{FF2B5EF4-FFF2-40B4-BE49-F238E27FC236}">
                <a16:creationId xmlns:a16="http://schemas.microsoft.com/office/drawing/2014/main" id="{C34E312D-E294-E33D-718F-532B020EDEC9}"/>
              </a:ext>
            </a:extLst>
          </p:cNvPr>
          <p:cNvSpPr/>
          <p:nvPr/>
        </p:nvSpPr>
        <p:spPr>
          <a:xfrm>
            <a:off x="8509096" y="131942"/>
            <a:ext cx="508468" cy="470401"/>
          </a:xfrm>
          <a:prstGeom prst="roundRect">
            <a:avLst/>
          </a:prstGeom>
          <a:ln w="38100">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sym typeface="Wingdings" panose="05000000000000000000" pitchFamily="2" charset="2"/>
              </a:rPr>
              <a:t></a:t>
            </a:r>
            <a:endParaRPr lang="en-US" sz="2500"/>
          </a:p>
        </p:txBody>
      </p:sp>
      <p:sp>
        <p:nvSpPr>
          <p:cNvPr id="3" name="TextBox 2">
            <a:extLst>
              <a:ext uri="{FF2B5EF4-FFF2-40B4-BE49-F238E27FC236}">
                <a16:creationId xmlns:a16="http://schemas.microsoft.com/office/drawing/2014/main" id="{AF317E91-758B-D0E5-25B5-6981C553898F}"/>
              </a:ext>
            </a:extLst>
          </p:cNvPr>
          <p:cNvSpPr txBox="1"/>
          <p:nvPr/>
        </p:nvSpPr>
        <p:spPr>
          <a:xfrm>
            <a:off x="174484" y="665000"/>
            <a:ext cx="8795032" cy="577850"/>
          </a:xfrm>
          <a:prstGeom prst="rect">
            <a:avLst/>
          </a:prstGeom>
          <a:noFill/>
        </p:spPr>
        <p:txBody>
          <a:bodyPr wrap="square">
            <a:spAutoFit/>
          </a:bodyPr>
          <a:lstStyle/>
          <a:p>
            <a:pPr algn="ctr">
              <a:lnSpc>
                <a:spcPct val="150000"/>
              </a:lnSpc>
            </a:pPr>
            <a:r>
              <a:rPr lang="vi-VN" sz="2400" b="1" i="1" dirty="0">
                <a:solidFill>
                  <a:schemeClr val="tx1"/>
                </a:solidFill>
              </a:rPr>
              <a:t>Mảnh ghép số </a:t>
            </a:r>
            <a:r>
              <a:rPr lang="en-US" sz="2400" b="1" i="1" dirty="0">
                <a:solidFill>
                  <a:schemeClr val="tx1"/>
                </a:solidFill>
              </a:rPr>
              <a:t>5</a:t>
            </a:r>
            <a:r>
              <a:rPr lang="vi-VN" sz="2400" b="1" i="1" dirty="0">
                <a:solidFill>
                  <a:schemeClr val="tx1"/>
                </a:solidFill>
              </a:rPr>
              <a:t>: </a:t>
            </a:r>
            <a:r>
              <a:rPr lang="vi-VN" sz="2400" dirty="0"/>
              <a:t>Bác Hồ viết Tuyên ngôn độc lập ở đâu?</a:t>
            </a:r>
            <a:endParaRPr lang="en-US" sz="2400" dirty="0"/>
          </a:p>
        </p:txBody>
      </p:sp>
      <p:sp>
        <p:nvSpPr>
          <p:cNvPr id="4" name="Rectangle: Rounded Corners 3">
            <a:extLst>
              <a:ext uri="{FF2B5EF4-FFF2-40B4-BE49-F238E27FC236}">
                <a16:creationId xmlns:a16="http://schemas.microsoft.com/office/drawing/2014/main" id="{477890C9-578F-A971-19CD-9EAD21522CED}"/>
              </a:ext>
            </a:extLst>
          </p:cNvPr>
          <p:cNvSpPr/>
          <p:nvPr/>
        </p:nvSpPr>
        <p:spPr>
          <a:xfrm>
            <a:off x="261258"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100" dirty="0">
                <a:solidFill>
                  <a:srgbClr val="000000"/>
                </a:solidFill>
              </a:rPr>
              <a:t>A. </a:t>
            </a:r>
            <a:r>
              <a:rPr lang="en-US" sz="2100" dirty="0" err="1">
                <a:solidFill>
                  <a:srgbClr val="000000"/>
                </a:solidFill>
              </a:rPr>
              <a:t>Số</a:t>
            </a:r>
            <a:r>
              <a:rPr lang="en-US" sz="2100" dirty="0">
                <a:solidFill>
                  <a:srgbClr val="000000"/>
                </a:solidFill>
              </a:rPr>
              <a:t> 19 </a:t>
            </a:r>
            <a:r>
              <a:rPr lang="en-US" sz="2100" dirty="0" err="1">
                <a:solidFill>
                  <a:srgbClr val="000000"/>
                </a:solidFill>
              </a:rPr>
              <a:t>Ngọc</a:t>
            </a:r>
            <a:r>
              <a:rPr lang="en-US" sz="2100" dirty="0">
                <a:solidFill>
                  <a:srgbClr val="000000"/>
                </a:solidFill>
              </a:rPr>
              <a:t> Hà, Ba </a:t>
            </a:r>
            <a:r>
              <a:rPr lang="en-US" sz="2100" dirty="0" err="1">
                <a:solidFill>
                  <a:srgbClr val="000000"/>
                </a:solidFill>
              </a:rPr>
              <a:t>Đình</a:t>
            </a:r>
            <a:endParaRPr lang="en-US" sz="2100" dirty="0">
              <a:solidFill>
                <a:srgbClr val="000000"/>
              </a:solidFill>
            </a:endParaRPr>
          </a:p>
        </p:txBody>
      </p:sp>
      <p:sp>
        <p:nvSpPr>
          <p:cNvPr id="5" name="Rectangle: Rounded Corners 4">
            <a:extLst>
              <a:ext uri="{FF2B5EF4-FFF2-40B4-BE49-F238E27FC236}">
                <a16:creationId xmlns:a16="http://schemas.microsoft.com/office/drawing/2014/main" id="{03DDC221-3214-9FA8-C5EF-5359F2811F72}"/>
              </a:ext>
            </a:extLst>
          </p:cNvPr>
          <p:cNvSpPr/>
          <p:nvPr/>
        </p:nvSpPr>
        <p:spPr>
          <a:xfrm>
            <a:off x="4702630" y="1850572"/>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B. Số 48, phố Hàng Ngang,</a:t>
            </a:r>
            <a:endParaRPr lang="en-US" sz="2100" dirty="0">
              <a:solidFill>
                <a:srgbClr val="000000"/>
              </a:solidFill>
            </a:endParaRPr>
          </a:p>
          <a:p>
            <a:pPr algn="ctr">
              <a:lnSpc>
                <a:spcPct val="150000"/>
              </a:lnSpc>
            </a:pPr>
            <a:r>
              <a:rPr lang="vi-VN" sz="2100" dirty="0">
                <a:solidFill>
                  <a:srgbClr val="000000"/>
                </a:solidFill>
              </a:rPr>
              <a:t>Hà Nội</a:t>
            </a:r>
            <a:endParaRPr lang="en-US" sz="2100" dirty="0">
              <a:solidFill>
                <a:srgbClr val="000000"/>
              </a:solidFill>
            </a:endParaRPr>
          </a:p>
        </p:txBody>
      </p:sp>
      <p:sp>
        <p:nvSpPr>
          <p:cNvPr id="6" name="Rectangle: Rounded Corners 5">
            <a:extLst>
              <a:ext uri="{FF2B5EF4-FFF2-40B4-BE49-F238E27FC236}">
                <a16:creationId xmlns:a16="http://schemas.microsoft.com/office/drawing/2014/main" id="{64CA9824-07D2-0AEE-8704-C69CEDD5B8FC}"/>
              </a:ext>
            </a:extLst>
          </p:cNvPr>
          <p:cNvSpPr/>
          <p:nvPr/>
        </p:nvSpPr>
        <p:spPr>
          <a:xfrm>
            <a:off x="261258"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C. Huyện Sơn Dương, Tân Trào</a:t>
            </a:r>
            <a:endParaRPr lang="en-US" sz="2100" dirty="0">
              <a:solidFill>
                <a:srgbClr val="000000"/>
              </a:solidFill>
            </a:endParaRPr>
          </a:p>
        </p:txBody>
      </p:sp>
      <p:sp>
        <p:nvSpPr>
          <p:cNvPr id="7" name="Rectangle: Rounded Corners 6">
            <a:extLst>
              <a:ext uri="{FF2B5EF4-FFF2-40B4-BE49-F238E27FC236}">
                <a16:creationId xmlns:a16="http://schemas.microsoft.com/office/drawing/2014/main" id="{F1347D60-0055-CEAB-21F1-1C479ED296B6}"/>
              </a:ext>
            </a:extLst>
          </p:cNvPr>
          <p:cNvSpPr/>
          <p:nvPr/>
        </p:nvSpPr>
        <p:spPr>
          <a:xfrm>
            <a:off x="4702630" y="3495739"/>
            <a:ext cx="4180114" cy="1293585"/>
          </a:xfrm>
          <a:prstGeom prst="roundRect">
            <a:avLst>
              <a:gd name="adj" fmla="val 11059"/>
            </a:avLst>
          </a:prstGeom>
          <a:solidFill>
            <a:schemeClr val="bg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rgbClr val="000000"/>
                </a:solidFill>
              </a:rPr>
              <a:t>D. Số 1 Nguyễn Tất Thành, Thành phố Hồ Chí Minh</a:t>
            </a:r>
            <a:endParaRPr lang="en-US" sz="2100" dirty="0">
              <a:solidFill>
                <a:srgbClr val="000000"/>
              </a:solidFill>
            </a:endParaRPr>
          </a:p>
        </p:txBody>
      </p:sp>
      <p:sp>
        <p:nvSpPr>
          <p:cNvPr id="8" name="Rectangle: Rounded Corners 7">
            <a:extLst>
              <a:ext uri="{FF2B5EF4-FFF2-40B4-BE49-F238E27FC236}">
                <a16:creationId xmlns:a16="http://schemas.microsoft.com/office/drawing/2014/main" id="{FA1CA7A3-3A9F-14F6-C0E8-567553D26EC6}"/>
              </a:ext>
            </a:extLst>
          </p:cNvPr>
          <p:cNvSpPr/>
          <p:nvPr/>
        </p:nvSpPr>
        <p:spPr>
          <a:xfrm>
            <a:off x="4702628" y="1850572"/>
            <a:ext cx="4180114" cy="1293585"/>
          </a:xfrm>
          <a:prstGeom prst="roundRect">
            <a:avLst>
              <a:gd name="adj" fmla="val 11059"/>
            </a:avLst>
          </a:prstGeom>
          <a:solidFill>
            <a:schemeClr val="accent1"/>
          </a:solidFill>
          <a:ln w="28575">
            <a:solidFill>
              <a:schemeClr val="accent5">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100" dirty="0">
                <a:solidFill>
                  <a:schemeClr val="bg1"/>
                </a:solidFill>
              </a:rPr>
              <a:t>B. Số 48, phố Hàng Ngang,</a:t>
            </a:r>
          </a:p>
          <a:p>
            <a:pPr algn="ctr">
              <a:lnSpc>
                <a:spcPct val="150000"/>
              </a:lnSpc>
            </a:pPr>
            <a:r>
              <a:rPr lang="vi-VN" sz="2100" dirty="0">
                <a:solidFill>
                  <a:schemeClr val="bg1"/>
                </a:solidFill>
              </a:rPr>
              <a:t>Hà Nội</a:t>
            </a:r>
          </a:p>
        </p:txBody>
      </p:sp>
    </p:spTree>
    <p:extLst>
      <p:ext uri="{BB962C8B-B14F-4D97-AF65-F5344CB8AC3E}">
        <p14:creationId xmlns:p14="http://schemas.microsoft.com/office/powerpoint/2010/main" val="1830193582"/>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a:extLst>
            <a:ext uri="{FF2B5EF4-FFF2-40B4-BE49-F238E27FC236}">
              <a16:creationId xmlns:a16="http://schemas.microsoft.com/office/drawing/2014/main" id="{F9C275EA-1E62-BAA3-3A96-F10EB9BD70C9}"/>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74FF885-D235-C0E9-4CE7-8873AB4307C6}"/>
              </a:ext>
            </a:extLst>
          </p:cNvPr>
          <p:cNvCxnSpPr/>
          <p:nvPr/>
        </p:nvCxnSpPr>
        <p:spPr>
          <a:xfrm>
            <a:off x="-341085" y="4419599"/>
            <a:ext cx="9898743"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Google Shape;377;p35">
            <a:extLst>
              <a:ext uri="{FF2B5EF4-FFF2-40B4-BE49-F238E27FC236}">
                <a16:creationId xmlns:a16="http://schemas.microsoft.com/office/drawing/2014/main" id="{3790885D-33BE-861D-2184-2853EA9FD461}"/>
              </a:ext>
            </a:extLst>
          </p:cNvPr>
          <p:cNvPicPr preferRelativeResize="0"/>
          <p:nvPr/>
        </p:nvPicPr>
        <p:blipFill rotWithShape="1">
          <a:blip r:embed="rId3">
            <a:alphaModFix/>
          </a:blip>
          <a:srcRect/>
          <a:stretch/>
        </p:blipFill>
        <p:spPr>
          <a:xfrm>
            <a:off x="25" y="3288925"/>
            <a:ext cx="9143975" cy="4853654"/>
          </a:xfrm>
          <a:prstGeom prst="rect">
            <a:avLst/>
          </a:prstGeom>
          <a:noFill/>
          <a:ln>
            <a:noFill/>
          </a:ln>
        </p:spPr>
      </p:pic>
      <p:grpSp>
        <p:nvGrpSpPr>
          <p:cNvPr id="10" name="Group 9">
            <a:extLst>
              <a:ext uri="{FF2B5EF4-FFF2-40B4-BE49-F238E27FC236}">
                <a16:creationId xmlns:a16="http://schemas.microsoft.com/office/drawing/2014/main" id="{E7AA2CF5-C065-4074-05AC-A037F3EE5303}"/>
              </a:ext>
            </a:extLst>
          </p:cNvPr>
          <p:cNvGrpSpPr/>
          <p:nvPr/>
        </p:nvGrpSpPr>
        <p:grpSpPr>
          <a:xfrm>
            <a:off x="3074290" y="331484"/>
            <a:ext cx="2995417" cy="1039586"/>
            <a:chOff x="3074290" y="331484"/>
            <a:chExt cx="2995417" cy="1039586"/>
          </a:xfrm>
        </p:grpSpPr>
        <p:sp>
          <p:nvSpPr>
            <p:cNvPr id="8" name="Oval 7">
              <a:extLst>
                <a:ext uri="{FF2B5EF4-FFF2-40B4-BE49-F238E27FC236}">
                  <a16:creationId xmlns:a16="http://schemas.microsoft.com/office/drawing/2014/main" id="{A26DD182-FEB5-D65B-28CB-E34DFB4AD9B8}"/>
                </a:ext>
              </a:extLst>
            </p:cNvPr>
            <p:cNvSpPr/>
            <p:nvPr/>
          </p:nvSpPr>
          <p:spPr>
            <a:xfrm>
              <a:off x="3074290" y="331484"/>
              <a:ext cx="2995417" cy="1039586"/>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924463-FB3D-3587-698B-EE46CCAD66D0}"/>
                </a:ext>
              </a:extLst>
            </p:cNvPr>
            <p:cNvSpPr txBox="1"/>
            <p:nvPr/>
          </p:nvSpPr>
          <p:spPr>
            <a:xfrm>
              <a:off x="3454400" y="458862"/>
              <a:ext cx="2307772" cy="784830"/>
            </a:xfrm>
            <a:prstGeom prst="rect">
              <a:avLst/>
            </a:prstGeom>
            <a:noFill/>
          </p:spPr>
          <p:txBody>
            <a:bodyPr wrap="square" rtlCol="0">
              <a:spAutoFit/>
            </a:bodyPr>
            <a:lstStyle/>
            <a:p>
              <a:pPr algn="ctr"/>
              <a:r>
                <a:rPr lang="en-US" sz="4500" b="1" dirty="0">
                  <a:solidFill>
                    <a:srgbClr val="FFC000"/>
                  </a:solidFill>
                </a:rPr>
                <a:t>BÀI 15</a:t>
              </a:r>
            </a:p>
          </p:txBody>
        </p:sp>
      </p:grpSp>
      <p:sp>
        <p:nvSpPr>
          <p:cNvPr id="12" name="TextBox 11">
            <a:extLst>
              <a:ext uri="{FF2B5EF4-FFF2-40B4-BE49-F238E27FC236}">
                <a16:creationId xmlns:a16="http://schemas.microsoft.com/office/drawing/2014/main" id="{F9F0575A-5157-2867-F24A-40E9E64F8C3F}"/>
              </a:ext>
            </a:extLst>
          </p:cNvPr>
          <p:cNvSpPr txBox="1"/>
          <p:nvPr/>
        </p:nvSpPr>
        <p:spPr>
          <a:xfrm>
            <a:off x="-279400" y="1551022"/>
            <a:ext cx="9775371" cy="2041456"/>
          </a:xfrm>
          <a:prstGeom prst="rect">
            <a:avLst/>
          </a:prstGeom>
          <a:noFill/>
        </p:spPr>
        <p:txBody>
          <a:bodyPr wrap="square">
            <a:spAutoFit/>
          </a:bodyPr>
          <a:lstStyle/>
          <a:p>
            <a:pPr algn="ctr">
              <a:lnSpc>
                <a:spcPct val="150000"/>
              </a:lnSpc>
            </a:pPr>
            <a:r>
              <a:rPr lang="en-US" sz="4500" b="1"/>
              <a:t>HỒ CHÍ MINH – ANH HÙNG </a:t>
            </a:r>
          </a:p>
          <a:p>
            <a:pPr algn="ctr">
              <a:lnSpc>
                <a:spcPct val="150000"/>
              </a:lnSpc>
            </a:pPr>
            <a:r>
              <a:rPr lang="en-US" sz="4500" b="1"/>
              <a:t>GIẢI PHÓNG DÂN TỘC</a:t>
            </a:r>
          </a:p>
        </p:txBody>
      </p:sp>
    </p:spTree>
    <p:extLst>
      <p:ext uri="{BB962C8B-B14F-4D97-AF65-F5344CB8AC3E}">
        <p14:creationId xmlns:p14="http://schemas.microsoft.com/office/powerpoint/2010/main" val="296091659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Revolution - History Lesson">
  <a:themeElements>
    <a:clrScheme name="Simple Light">
      <a:dk1>
        <a:srgbClr val="5C1D14"/>
      </a:dk1>
      <a:lt1>
        <a:srgbClr val="FFFFFF"/>
      </a:lt1>
      <a:dk2>
        <a:srgbClr val="595959"/>
      </a:dk2>
      <a:lt2>
        <a:srgbClr val="EEEEEE"/>
      </a:lt2>
      <a:accent1>
        <a:srgbClr val="C9403B"/>
      </a:accent1>
      <a:accent2>
        <a:srgbClr val="5C1D14"/>
      </a:accent2>
      <a:accent3>
        <a:srgbClr val="FCECB4"/>
      </a:accent3>
      <a:accent4>
        <a:srgbClr val="B32A25"/>
      </a:accent4>
      <a:accent5>
        <a:srgbClr val="350C07"/>
      </a:accent5>
      <a:accent6>
        <a:srgbClr val="C5B680"/>
      </a:accent6>
      <a:hlink>
        <a:srgbClr val="C940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1210</TotalTime>
  <Words>4600</Words>
  <Application>Microsoft Office PowerPoint</Application>
  <PresentationFormat>On-screen Show (16:9)</PresentationFormat>
  <Paragraphs>257</Paragraphs>
  <Slides>73</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73</vt:i4>
      </vt:variant>
    </vt:vector>
  </HeadingPairs>
  <TitlesOfParts>
    <vt:vector size="84" baseType="lpstr">
      <vt:lpstr>Wingdings</vt:lpstr>
      <vt:lpstr>Jockey One</vt:lpstr>
      <vt:lpstr>Times New Roman</vt:lpstr>
      <vt:lpstr>Roboto Slab Light</vt:lpstr>
      <vt:lpstr>Arial</vt:lpstr>
      <vt:lpstr>Aharoni</vt:lpstr>
      <vt:lpstr>Calibri</vt:lpstr>
      <vt:lpstr>Hind Vadodara Light</vt:lpstr>
      <vt:lpstr>Fira Sans Extra Condensed Medium</vt:lpstr>
      <vt:lpstr>Revolution - History Lesson</vt:lpstr>
      <vt:lpstr>Office Theme</vt:lpstr>
      <vt:lpstr>MỜI CÁC EM ĐẾN VỚI BÀI HỌC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 </vt:lpstr>
      <vt:lpstr>PHẦN 1.  HÀNH TRÌNH ĐI TÌM ĐƯỜNG CỨU NƯỚC (1911 - 1920)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mở rộng </vt:lpstr>
      <vt:lpstr>PowerPoint Presentation</vt:lpstr>
      <vt:lpstr>PowerPoint Presentation</vt:lpstr>
      <vt:lpstr>PowerPoint Presentation</vt:lpstr>
      <vt:lpstr>PHẦN 2. CHUẨN BỊ VÀ THÀNH LẬP ĐẢNG CỘNG SẢN VIỆT NAM (1921 – 1930)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vận dụng</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MỜI CÁC EM ĐẾN VỚI BÀI HỌC MỚI!</dc:title>
  <dc:creator>Admin</dc:creator>
  <cp:lastModifiedBy>Khanh Van Nguyen</cp:lastModifiedBy>
  <cp:revision>11</cp:revision>
  <dcterms:modified xsi:type="dcterms:W3CDTF">2025-01-08T06:34:18Z</dcterms:modified>
</cp:coreProperties>
</file>