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9"/>
  </p:notesMasterIdLst>
  <p:sldIdLst>
    <p:sldId id="259" r:id="rId2"/>
    <p:sldId id="358" r:id="rId3"/>
    <p:sldId id="507" r:id="rId4"/>
    <p:sldId id="363" r:id="rId5"/>
    <p:sldId id="509" r:id="rId6"/>
    <p:sldId id="508" r:id="rId7"/>
    <p:sldId id="510" r:id="rId8"/>
    <p:sldId id="511" r:id="rId9"/>
    <p:sldId id="512" r:id="rId10"/>
    <p:sldId id="513" r:id="rId11"/>
    <p:sldId id="514" r:id="rId12"/>
    <p:sldId id="515" r:id="rId13"/>
    <p:sldId id="516" r:id="rId14"/>
    <p:sldId id="517" r:id="rId15"/>
    <p:sldId id="518" r:id="rId16"/>
    <p:sldId id="522" r:id="rId17"/>
    <p:sldId id="519" r:id="rId18"/>
    <p:sldId id="532" r:id="rId19"/>
    <p:sldId id="531" r:id="rId20"/>
    <p:sldId id="533" r:id="rId21"/>
    <p:sldId id="520" r:id="rId22"/>
    <p:sldId id="539" r:id="rId23"/>
    <p:sldId id="534" r:id="rId24"/>
    <p:sldId id="540" r:id="rId25"/>
    <p:sldId id="541" r:id="rId26"/>
    <p:sldId id="542" r:id="rId27"/>
    <p:sldId id="543" r:id="rId28"/>
    <p:sldId id="544" r:id="rId29"/>
    <p:sldId id="545" r:id="rId30"/>
    <p:sldId id="546" r:id="rId31"/>
    <p:sldId id="547" r:id="rId32"/>
    <p:sldId id="548" r:id="rId33"/>
    <p:sldId id="549" r:id="rId34"/>
    <p:sldId id="550" r:id="rId35"/>
    <p:sldId id="551" r:id="rId36"/>
    <p:sldId id="552" r:id="rId37"/>
    <p:sldId id="553" r:id="rId38"/>
    <p:sldId id="535" r:id="rId39"/>
    <p:sldId id="536" r:id="rId40"/>
    <p:sldId id="537" r:id="rId41"/>
    <p:sldId id="538" r:id="rId42"/>
    <p:sldId id="554" r:id="rId43"/>
    <p:sldId id="555" r:id="rId44"/>
    <p:sldId id="521" r:id="rId45"/>
    <p:sldId id="428" r:id="rId46"/>
    <p:sldId id="429" r:id="rId47"/>
    <p:sldId id="430" r:id="rId48"/>
  </p:sldIdLst>
  <p:sldSz cx="9144000" cy="5143500" type="screen16x9"/>
  <p:notesSz cx="6858000" cy="9144000"/>
  <p:embeddedFontLst>
    <p:embeddedFont>
      <p:font typeface="Artifika" panose="020B0604020202020204" charset="0"/>
      <p:regular r:id="rId50"/>
    </p:embeddedFont>
    <p:embeddedFont>
      <p:font typeface="Assistant" pitchFamily="2" charset="-79"/>
      <p:regular r:id="rId51"/>
      <p:bold r:id="rId52"/>
    </p:embeddedFont>
    <p:embeddedFont>
      <p:font typeface="Roboto Condensed Light" panose="020F0502020204030204" pitchFamily="2" charset="0"/>
      <p:regular r:id="rId53"/>
      <p: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4629465-1129-457D-B92C-B14B2A057454}">
          <p14:sldIdLst>
            <p14:sldId id="259"/>
            <p14:sldId id="358"/>
            <p14:sldId id="507"/>
            <p14:sldId id="363"/>
            <p14:sldId id="509"/>
            <p14:sldId id="508"/>
            <p14:sldId id="510"/>
            <p14:sldId id="511"/>
            <p14:sldId id="512"/>
            <p14:sldId id="513"/>
            <p14:sldId id="514"/>
            <p14:sldId id="515"/>
            <p14:sldId id="516"/>
            <p14:sldId id="517"/>
            <p14:sldId id="518"/>
            <p14:sldId id="522"/>
            <p14:sldId id="519"/>
            <p14:sldId id="532"/>
            <p14:sldId id="531"/>
            <p14:sldId id="533"/>
            <p14:sldId id="520"/>
            <p14:sldId id="539"/>
            <p14:sldId id="534"/>
            <p14:sldId id="540"/>
            <p14:sldId id="541"/>
            <p14:sldId id="542"/>
            <p14:sldId id="543"/>
            <p14:sldId id="544"/>
            <p14:sldId id="545"/>
            <p14:sldId id="546"/>
            <p14:sldId id="547"/>
            <p14:sldId id="548"/>
            <p14:sldId id="549"/>
            <p14:sldId id="550"/>
            <p14:sldId id="551"/>
            <p14:sldId id="552"/>
            <p14:sldId id="553"/>
            <p14:sldId id="535"/>
            <p14:sldId id="536"/>
            <p14:sldId id="537"/>
            <p14:sldId id="538"/>
            <p14:sldId id="554"/>
            <p14:sldId id="555"/>
            <p14:sldId id="521"/>
            <p14:sldId id="428"/>
            <p14:sldId id="429"/>
            <p14:sldId id="430"/>
          </p14:sldIdLst>
        </p14:section>
      </p14:sectionLst>
    </p:ex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7A6"/>
    <a:srgbClr val="FFE6C7"/>
    <a:srgbClr val="89473A"/>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5B336D-64F1-4DDA-85D1-71F48643AA12}">
  <a:tblStyle styleId="{FF5B336D-64F1-4DDA-85D1-71F48643AA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2B3A26F-510B-4E63-92B8-6BD4F9A3D98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13392813-79C0-A991-4B96-2D8454C50B86}"/>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F902BBB3-B741-6D72-356A-47CBF7CB1E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825EAE8C-CA74-173D-5FE0-B5489437E1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3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CC49B788-201A-9464-F3C5-3E4B72B4A797}"/>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1E923626-BB8D-F420-A65A-0C78937BAC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4A1A49F0-0251-2BE8-4301-619A1378F0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758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519C7569-0DE3-8606-DB09-57D073955356}"/>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24239788-EFED-EE63-8CB9-D9BA767D8A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79E818F6-68FE-8F05-D0A1-19E2ABE593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487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E300682D-699D-33C0-788F-97492C8E8AD7}"/>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53105BD1-99C3-0E50-498C-DBA27DFE3D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B596E02D-7EED-71DC-2F35-6E7DB925B5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96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59B1A1BA-5BDC-A302-BE56-78FBD52BACCE}"/>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8DE99E69-1AE1-F523-C267-20496185B9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C4937353-E909-33C0-8B02-8CEDBBFEFA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089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7BC282F-514E-165B-39CF-BCBEC2F2D7A6}"/>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8049C8EC-13EF-0F51-3BF2-DA9A9B424D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371E03CC-FBE7-BE38-0B18-59183C8BAC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89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478AD67E-73BD-B49C-1A25-10D1B27D6B9D}"/>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647C2889-DC00-370C-BD29-882FE59764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C3651008-CBF2-95C8-7F64-2C34E71989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84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5F11E186-29DA-5486-1217-D8B096CCAC10}"/>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DE28FAFE-1E44-D127-92A3-2340405B59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64B968F8-A851-2E0F-7A40-4B3F7920ED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94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25A462D7-8145-83A8-4347-9705B469DE25}"/>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D7DAAB3A-CC0A-6150-7EE5-A791156591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1C228758-DAC8-AF7F-0357-F98D924BC1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050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509998A2-46CC-0349-FBCF-E2FF763A3A08}"/>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4E5FAC2D-8491-E961-08CC-CAB6E0455D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4EF482BB-5D7F-65F7-49C4-B57671E8E3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62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7D84664B-D435-762D-876A-D0CC7AE9D496}"/>
            </a:ext>
          </a:extLst>
        </p:cNvPr>
        <p:cNvGrpSpPr/>
        <p:nvPr/>
      </p:nvGrpSpPr>
      <p:grpSpPr>
        <a:xfrm>
          <a:off x="0" y="0"/>
          <a:ext cx="0" cy="0"/>
          <a:chOff x="0" y="0"/>
          <a:chExt cx="0" cy="0"/>
        </a:xfrm>
      </p:grpSpPr>
      <p:sp>
        <p:nvSpPr>
          <p:cNvPr id="174" name="Google Shape;174;g4dfce81f19_0_45:notes">
            <a:extLst>
              <a:ext uri="{FF2B5EF4-FFF2-40B4-BE49-F238E27FC236}">
                <a16:creationId xmlns:a16="http://schemas.microsoft.com/office/drawing/2014/main" id="{D19DFE50-07D7-CF42-C7A8-B0A74EE8FD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fce81f19_0_45:notes">
            <a:extLst>
              <a:ext uri="{FF2B5EF4-FFF2-40B4-BE49-F238E27FC236}">
                <a16:creationId xmlns:a16="http://schemas.microsoft.com/office/drawing/2014/main" id="{28E5CA81-0BED-EF50-DD8B-858B32CDE8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5837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16B4ED59-1015-E192-581E-2B3AF89D5449}"/>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AC038197-1F55-B6BF-1404-360A34CB9D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24CD4870-FE56-4014-3B66-C185435CD4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75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9A674E42-9143-8549-310C-306A5489727F}"/>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9F3F7ABF-0D16-43E9-A233-EB7FA7233B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5A9DA7FC-F8C4-4368-90C8-5BB9AD4577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589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E82D3198-5ECE-578C-EEE1-663ACF35173E}"/>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8DBECE6B-8FAC-C0CB-A895-8132E13D6B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5368A5A3-9AA3-01A5-1BAB-BCD8314EE6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99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905604CA-C25E-34DF-E417-CE8CEA53DEDE}"/>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8FA5B69D-95DF-B664-D1C9-9275FD0473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95EE0445-62EE-F552-C9BB-E6C8741153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5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73A8F604-C3BB-1742-0F35-DFECEF070A91}"/>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DB39035A-60D6-258A-7AAF-7BE78197F3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F7725957-4676-E0DA-727D-4F13E8E35B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348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BA124AD8-C4EE-B9F2-180A-DBE8B24E30C3}"/>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23FE030E-0C1B-BE16-33C5-ADF60CF096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8E83BDCB-6474-F1F6-F16D-B415E76A2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2017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7C72BBDE-BDCB-E3E4-992F-868847C30456}"/>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BE4C62BE-A529-4555-C201-E228E29F77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51CBA3C8-A074-3885-84AB-E836F9A9FB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964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3C601D4C-5F90-408E-813F-BBBB063F3CBF}"/>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699013D4-3BDC-5E20-7089-2C3C02BD01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787635EB-AFC7-BDCC-56CA-78C8479782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486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D9CEAD7-65E5-D3B4-B207-C9D837524BD8}"/>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4125706A-A639-7F3B-F96A-7CAFCD75F4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303FB913-3EA6-4A89-8FC9-A9D7219167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31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4B893686-D769-67D4-D58A-8C1E9C7C3BED}"/>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FE01D16A-C8F2-A366-53CD-76A0166505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906087B9-E862-1E35-2A0A-5E5F1855AC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46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a:extLst>
            <a:ext uri="{FF2B5EF4-FFF2-40B4-BE49-F238E27FC236}">
              <a16:creationId xmlns:a16="http://schemas.microsoft.com/office/drawing/2014/main" id="{1CB23FFA-C113-37C9-F852-71DD1ECA35EB}"/>
            </a:ext>
          </a:extLst>
        </p:cNvPr>
        <p:cNvGrpSpPr/>
        <p:nvPr/>
      </p:nvGrpSpPr>
      <p:grpSpPr>
        <a:xfrm>
          <a:off x="0" y="0"/>
          <a:ext cx="0" cy="0"/>
          <a:chOff x="0" y="0"/>
          <a:chExt cx="0" cy="0"/>
        </a:xfrm>
      </p:grpSpPr>
      <p:sp>
        <p:nvSpPr>
          <p:cNvPr id="398" name="Google Shape;398;g54dda1946d_4_2738:notes">
            <a:extLst>
              <a:ext uri="{FF2B5EF4-FFF2-40B4-BE49-F238E27FC236}">
                <a16:creationId xmlns:a16="http://schemas.microsoft.com/office/drawing/2014/main" id="{4F1A5ABE-C7F6-EAF1-7C8C-6359ACB734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4dda1946d_4_2738:notes">
            <a:extLst>
              <a:ext uri="{FF2B5EF4-FFF2-40B4-BE49-F238E27FC236}">
                <a16:creationId xmlns:a16="http://schemas.microsoft.com/office/drawing/2014/main" id="{744CF91A-88BB-827F-4C9B-14F62AA339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906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9072E0A2-53CA-70FB-B4B9-EC1E53B8DCA8}"/>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813A38EF-2B84-65A6-8DAB-8A3BD70185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09F117D6-69C8-7DC9-06A7-21736038A2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046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CCB1B5F4-2C5D-106C-9E33-D3CF389F5A8B}"/>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0CC13175-5379-8E4F-C0F8-D3C331A2F9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C151E85F-F21D-5BAC-50DE-BFBCAF5E71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7797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FE68933F-59B7-6214-464E-2F8DE9AA51EE}"/>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ABDFF4F5-FF34-7682-20BB-0B6926C9D5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916E4B67-5DDD-8F84-705F-BD78879356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2604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E96D7BCE-B49A-091F-25FA-E2ACF49A1497}"/>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D67DDC44-3676-4148-76A5-8A24AAD699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42B6F9AB-3C92-50D3-3DBF-A10DD58179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747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82AA2AB0-637D-855C-FD9E-3F56BFD5185E}"/>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BA7CAA66-D30F-63E1-1D63-CC3BA0791F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85F2983B-6D95-A5E2-CAB9-D0522078C6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562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440B15DF-B557-8363-5988-BDEF77454866}"/>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2DA271C1-AD2A-C068-C6C9-D2F396BCBF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2CEAB0C4-FE45-1A04-A614-7C1E56D141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347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80F03B7A-60F4-219B-3A36-D6150CD45CC5}"/>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A349EDA6-57E8-7B21-569B-3E55F56B1C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A5D482FE-FBEF-5114-6F54-3CDC0E278C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403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3267D72-B21B-7AB0-1F1F-0D43ABD0BCB0}"/>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52246CB4-ACF5-7F79-F82F-349A511CE9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D35058B2-CF31-EDD1-526D-36915B7956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705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B745FF39-17B5-3279-A50D-F8F6CBCC773C}"/>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7AFDD63C-E07B-7EE2-441A-E14A7DE868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FE8AF66A-3CE7-EC93-53E2-FB25485612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383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CE129CD1-EE26-A8B4-60F5-A07E3FB7F65B}"/>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725D34C2-1C9E-E23A-33E4-3A6B0391CF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92F63E84-60FC-728F-9A1C-470C076F20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0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5A3996F-142B-2EFE-53F5-212AC73B1F99}"/>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FEB817FD-7607-C135-D0FA-A5FD1AF460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FEE53909-4FAB-E13A-F771-BD5E918B9E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104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B337CA70-48D4-5FFB-4A2E-BEE2C4580D4B}"/>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17BD2AE1-8736-5963-FB2C-05A759ED76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42A46D6E-492F-7F1F-1862-6505F42F3F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077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0E05E82-EA42-3126-91AF-A83890574D97}"/>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16EE8774-5D2C-9884-98CD-F5F9BD08B1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5439710D-43F3-6F7F-E8E0-DA13AEBCEF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371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E317D5A-3181-5180-4ABB-8E7696820643}"/>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35D077D0-368A-0DD3-2AFA-AE263A124C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1D3DB821-BEEA-6ACA-3398-CD404C886A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359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C29060F-B033-3DB9-F786-8B48EE4C4376}"/>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E637920D-D144-3724-9260-7D014F399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B0B0DAAD-E103-F6CA-F3A7-59F428051F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564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92F06842-A8B6-9253-57BB-D868DFC83628}"/>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28E530B9-0373-A4ED-2654-87E18DA691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130370A8-2304-6840-0BDF-68D0103F22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308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2E3490D6-109F-CE01-CFAF-212862C473EB}"/>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6D752A18-6655-26A4-9276-F46CF90ADD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A6FA3714-337C-CF04-0DEF-B8F50C8DF7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53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9D990E63-F1F5-555B-1760-560C9FC99CED}"/>
            </a:ext>
          </a:extLst>
        </p:cNvPr>
        <p:cNvGrpSpPr/>
        <p:nvPr/>
      </p:nvGrpSpPr>
      <p:grpSpPr>
        <a:xfrm>
          <a:off x="0" y="0"/>
          <a:ext cx="0" cy="0"/>
          <a:chOff x="0" y="0"/>
          <a:chExt cx="0" cy="0"/>
        </a:xfrm>
      </p:grpSpPr>
      <p:sp>
        <p:nvSpPr>
          <p:cNvPr id="455" name="Google Shape;455;g54dda1946d_4_2726:notes">
            <a:extLst>
              <a:ext uri="{FF2B5EF4-FFF2-40B4-BE49-F238E27FC236}">
                <a16:creationId xmlns:a16="http://schemas.microsoft.com/office/drawing/2014/main" id="{BD25632E-D565-0A7F-3861-25BDD03177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54dda1946d_4_2726:notes">
            <a:extLst>
              <a:ext uri="{FF2B5EF4-FFF2-40B4-BE49-F238E27FC236}">
                <a16:creationId xmlns:a16="http://schemas.microsoft.com/office/drawing/2014/main" id="{1AEDAEF6-E2B2-C03F-C718-1D9D958969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091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6C475B41-EA2E-7C48-0128-8E3C375B5E67}"/>
            </a:ext>
          </a:extLst>
        </p:cNvPr>
        <p:cNvGrpSpPr/>
        <p:nvPr/>
      </p:nvGrpSpPr>
      <p:grpSpPr>
        <a:xfrm>
          <a:off x="0" y="0"/>
          <a:ext cx="0" cy="0"/>
          <a:chOff x="0" y="0"/>
          <a:chExt cx="0" cy="0"/>
        </a:xfrm>
      </p:grpSpPr>
      <p:sp>
        <p:nvSpPr>
          <p:cNvPr id="561" name="Google Shape;561;gd5260bdd85_0_313:notes">
            <a:extLst>
              <a:ext uri="{FF2B5EF4-FFF2-40B4-BE49-F238E27FC236}">
                <a16:creationId xmlns:a16="http://schemas.microsoft.com/office/drawing/2014/main" id="{EAAF4C51-2826-C63C-C012-2ED9AC2064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d5260bdd85_0_313:notes">
            <a:extLst>
              <a:ext uri="{FF2B5EF4-FFF2-40B4-BE49-F238E27FC236}">
                <a16:creationId xmlns:a16="http://schemas.microsoft.com/office/drawing/2014/main" id="{9EDCCEA4-7756-5B79-87F6-44E3F1859D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91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68379DDC-3E62-EBF5-B1E9-6AB8A69A5020}"/>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9E925CBE-64C1-A7A7-F309-11221E5E5C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4CE34CA3-DFFC-45F3-B66E-27F0C8CC8C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1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FD99CBCD-3CEB-FE00-7E8C-2EC006F7F384}"/>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F3F55F3C-B3DC-5DC6-0BE3-55D634D913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9A96004F-ED0B-B13A-305B-EC0E05CE4C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48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C51E48A6-38AA-B5BD-309D-A97B56B1838B}"/>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3224BC66-016C-2DF4-E932-9DA8CACEB4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92DE7395-7D11-05E3-EB08-1321A8A40A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49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33CAC253-5564-02D2-2C57-3CBF5CCB2206}"/>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74A4C5A0-6A6A-9A6B-08EF-D289048E4F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7E4D74E5-9363-60D6-9352-5DFAD1625B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47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EF0C1A14-E4C8-1808-F517-E219423807C1}"/>
            </a:ext>
          </a:extLst>
        </p:cNvPr>
        <p:cNvGrpSpPr/>
        <p:nvPr/>
      </p:nvGrpSpPr>
      <p:grpSpPr>
        <a:xfrm>
          <a:off x="0" y="0"/>
          <a:ext cx="0" cy="0"/>
          <a:chOff x="0" y="0"/>
          <a:chExt cx="0" cy="0"/>
        </a:xfrm>
      </p:grpSpPr>
      <p:sp>
        <p:nvSpPr>
          <p:cNvPr id="185" name="Google Shape;185;gd431007ba2_0_208:notes">
            <a:extLst>
              <a:ext uri="{FF2B5EF4-FFF2-40B4-BE49-F238E27FC236}">
                <a16:creationId xmlns:a16="http://schemas.microsoft.com/office/drawing/2014/main" id="{9D247422-7C82-52F1-685D-45BCFC2CC1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a:extLst>
              <a:ext uri="{FF2B5EF4-FFF2-40B4-BE49-F238E27FC236}">
                <a16:creationId xmlns:a16="http://schemas.microsoft.com/office/drawing/2014/main" id="{856E407F-C932-BDB5-819F-AD636B6711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337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75100" y="1282025"/>
            <a:ext cx="5555700" cy="1444500"/>
          </a:xfrm>
          <a:prstGeom prst="rect">
            <a:avLst/>
          </a:prstGeom>
          <a:noFill/>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tifika"/>
                <a:ea typeface="Artifika"/>
                <a:cs typeface="Artifika"/>
                <a:sym typeface="Artifik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056900" y="2800300"/>
            <a:ext cx="5192100" cy="363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atin typeface="Assistant"/>
                <a:ea typeface="Assistant"/>
                <a:cs typeface="Assistant"/>
                <a:sym typeface="Assistan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9_1_2_1">
    <p:bg>
      <p:bgPr>
        <a:blipFill>
          <a:blip r:embed="rId2">
            <a:alphaModFix/>
          </a:blip>
          <a:stretch>
            <a:fillRect/>
          </a:stretch>
        </a:blipFill>
        <a:effectLst/>
      </p:bgPr>
    </p:bg>
    <p:spTree>
      <p:nvGrpSpPr>
        <p:cNvPr id="1" name="Shape 1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2"/>
          </p:nvPr>
        </p:nvSpPr>
        <p:spPr>
          <a:xfrm>
            <a:off x="1894387" y="3160350"/>
            <a:ext cx="2232300" cy="4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000" b="1">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 name="Google Shape;25;p5"/>
          <p:cNvSpPr txBox="1">
            <a:spLocks noGrp="1"/>
          </p:cNvSpPr>
          <p:nvPr>
            <p:ph type="title" idx="3"/>
          </p:nvPr>
        </p:nvSpPr>
        <p:spPr>
          <a:xfrm>
            <a:off x="5017313" y="3160350"/>
            <a:ext cx="2232300" cy="4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000" b="1">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5"/>
          <p:cNvSpPr txBox="1">
            <a:spLocks noGrp="1"/>
          </p:cNvSpPr>
          <p:nvPr>
            <p:ph type="subTitle" idx="1"/>
          </p:nvPr>
        </p:nvSpPr>
        <p:spPr>
          <a:xfrm>
            <a:off x="5017313" y="3532550"/>
            <a:ext cx="2232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5"/>
          <p:cNvSpPr txBox="1">
            <a:spLocks noGrp="1"/>
          </p:cNvSpPr>
          <p:nvPr>
            <p:ph type="subTitle" idx="4"/>
          </p:nvPr>
        </p:nvSpPr>
        <p:spPr>
          <a:xfrm>
            <a:off x="1894562" y="3532550"/>
            <a:ext cx="2232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11"/>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47" name="Google Shape;47;p11"/>
          <p:cNvSpPr txBox="1">
            <a:spLocks noGrp="1"/>
          </p:cNvSpPr>
          <p:nvPr>
            <p:ph type="title" hasCustomPrompt="1"/>
          </p:nvPr>
        </p:nvSpPr>
        <p:spPr>
          <a:xfrm>
            <a:off x="1665000" y="1691500"/>
            <a:ext cx="4873200" cy="98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4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 name="Google Shape;48;p11"/>
          <p:cNvSpPr txBox="1">
            <a:spLocks noGrp="1"/>
          </p:cNvSpPr>
          <p:nvPr>
            <p:ph type="subTitle" idx="1"/>
          </p:nvPr>
        </p:nvSpPr>
        <p:spPr>
          <a:xfrm>
            <a:off x="1665000" y="2808075"/>
            <a:ext cx="4873200" cy="33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1">
    <p:bg>
      <p:bgPr>
        <a:blipFill>
          <a:blip r:embed="rId2">
            <a:alphaModFix/>
          </a:blip>
          <a:stretch>
            <a:fillRect/>
          </a:stretch>
        </a:blipFill>
        <a:effectLst/>
      </p:bgPr>
    </p:bg>
    <p:spTree>
      <p:nvGrpSpPr>
        <p:cNvPr id="1" name="Shape 87"/>
        <p:cNvGrpSpPr/>
        <p:nvPr/>
      </p:nvGrpSpPr>
      <p:grpSpPr>
        <a:xfrm>
          <a:off x="0" y="0"/>
          <a:ext cx="0" cy="0"/>
          <a:chOff x="0" y="0"/>
          <a:chExt cx="0" cy="0"/>
        </a:xfrm>
      </p:grpSpPr>
      <p:pic>
        <p:nvPicPr>
          <p:cNvPr id="88" name="Google Shape;88;p18"/>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89" name="Google Shape;89;p18"/>
          <p:cNvSpPr txBox="1">
            <a:spLocks noGrp="1"/>
          </p:cNvSpPr>
          <p:nvPr>
            <p:ph type="title"/>
          </p:nvPr>
        </p:nvSpPr>
        <p:spPr>
          <a:xfrm>
            <a:off x="1655950" y="1518525"/>
            <a:ext cx="5832000" cy="130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8"/>
          <p:cNvSpPr txBox="1">
            <a:spLocks noGrp="1"/>
          </p:cNvSpPr>
          <p:nvPr>
            <p:ph type="subTitle" idx="1"/>
          </p:nvPr>
        </p:nvSpPr>
        <p:spPr>
          <a:xfrm>
            <a:off x="2158550" y="2754925"/>
            <a:ext cx="4872900" cy="68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136" name="Google Shape;136;p26"/>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37" name="Google Shape;137;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 name="Google Shape;138;p26"/>
          <p:cNvSpPr txBox="1">
            <a:spLocks noGrp="1"/>
          </p:cNvSpPr>
          <p:nvPr>
            <p:ph type="title" idx="2"/>
          </p:nvPr>
        </p:nvSpPr>
        <p:spPr>
          <a:xfrm>
            <a:off x="949812" y="1389775"/>
            <a:ext cx="2194500" cy="35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9" name="Google Shape;139;p26"/>
          <p:cNvSpPr txBox="1">
            <a:spLocks noGrp="1"/>
          </p:cNvSpPr>
          <p:nvPr>
            <p:ph type="subTitle" idx="1"/>
          </p:nvPr>
        </p:nvSpPr>
        <p:spPr>
          <a:xfrm>
            <a:off x="949812" y="1735975"/>
            <a:ext cx="219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 name="Google Shape;140;p26"/>
          <p:cNvSpPr txBox="1">
            <a:spLocks noGrp="1"/>
          </p:cNvSpPr>
          <p:nvPr>
            <p:ph type="title" idx="3"/>
          </p:nvPr>
        </p:nvSpPr>
        <p:spPr>
          <a:xfrm>
            <a:off x="949812" y="2525550"/>
            <a:ext cx="2194500" cy="35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1" name="Google Shape;141;p26"/>
          <p:cNvSpPr txBox="1">
            <a:spLocks noGrp="1"/>
          </p:cNvSpPr>
          <p:nvPr>
            <p:ph type="subTitle" idx="4"/>
          </p:nvPr>
        </p:nvSpPr>
        <p:spPr>
          <a:xfrm>
            <a:off x="949812" y="2871775"/>
            <a:ext cx="219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 name="Google Shape;142;p26"/>
          <p:cNvSpPr txBox="1">
            <a:spLocks noGrp="1"/>
          </p:cNvSpPr>
          <p:nvPr>
            <p:ph type="title" idx="5"/>
          </p:nvPr>
        </p:nvSpPr>
        <p:spPr>
          <a:xfrm>
            <a:off x="949812" y="3661350"/>
            <a:ext cx="2194500" cy="35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 name="Google Shape;143;p26"/>
          <p:cNvSpPr txBox="1">
            <a:spLocks noGrp="1"/>
          </p:cNvSpPr>
          <p:nvPr>
            <p:ph type="subTitle" idx="6"/>
          </p:nvPr>
        </p:nvSpPr>
        <p:spPr>
          <a:xfrm>
            <a:off x="949812" y="4007575"/>
            <a:ext cx="219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 name="Google Shape;144;p26"/>
          <p:cNvSpPr txBox="1">
            <a:spLocks noGrp="1"/>
          </p:cNvSpPr>
          <p:nvPr>
            <p:ph type="title" idx="7"/>
          </p:nvPr>
        </p:nvSpPr>
        <p:spPr>
          <a:xfrm>
            <a:off x="5999700" y="2525550"/>
            <a:ext cx="2195700" cy="351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 name="Google Shape;145;p26"/>
          <p:cNvSpPr txBox="1">
            <a:spLocks noGrp="1"/>
          </p:cNvSpPr>
          <p:nvPr>
            <p:ph type="subTitle" idx="8"/>
          </p:nvPr>
        </p:nvSpPr>
        <p:spPr>
          <a:xfrm>
            <a:off x="5999700" y="2871775"/>
            <a:ext cx="21957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26"/>
          <p:cNvSpPr txBox="1">
            <a:spLocks noGrp="1"/>
          </p:cNvSpPr>
          <p:nvPr>
            <p:ph type="title" idx="9"/>
          </p:nvPr>
        </p:nvSpPr>
        <p:spPr>
          <a:xfrm>
            <a:off x="5999700" y="1389775"/>
            <a:ext cx="2195700" cy="351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7" name="Google Shape;147;p26"/>
          <p:cNvSpPr txBox="1">
            <a:spLocks noGrp="1"/>
          </p:cNvSpPr>
          <p:nvPr>
            <p:ph type="subTitle" idx="13"/>
          </p:nvPr>
        </p:nvSpPr>
        <p:spPr>
          <a:xfrm>
            <a:off x="5999700" y="1735975"/>
            <a:ext cx="21957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26"/>
          <p:cNvSpPr txBox="1">
            <a:spLocks noGrp="1"/>
          </p:cNvSpPr>
          <p:nvPr>
            <p:ph type="title" idx="14"/>
          </p:nvPr>
        </p:nvSpPr>
        <p:spPr>
          <a:xfrm>
            <a:off x="5999700" y="3661350"/>
            <a:ext cx="2195700" cy="351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 name="Google Shape;149;p26"/>
          <p:cNvSpPr txBox="1">
            <a:spLocks noGrp="1"/>
          </p:cNvSpPr>
          <p:nvPr>
            <p:ph type="subTitle" idx="15"/>
          </p:nvPr>
        </p:nvSpPr>
        <p:spPr>
          <a:xfrm>
            <a:off x="5999700" y="4007575"/>
            <a:ext cx="21957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16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_1">
    <p:bg>
      <p:bgPr>
        <a:blipFill>
          <a:blip r:embed="rId2">
            <a:alphaModFix/>
          </a:blip>
          <a:stretch>
            <a:fillRect/>
          </a:stretch>
        </a:blip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9_1_2">
    <p:bg>
      <p:bgPr>
        <a:blipFill>
          <a:blip r:embed="rId2">
            <a:alphaModFix/>
          </a:blip>
          <a:stretch>
            <a:fillRect/>
          </a:stretch>
        </a:blipFill>
        <a:effectLst/>
      </p:bgPr>
    </p:bg>
    <p:spTree>
      <p:nvGrpSpPr>
        <p:cNvPr id="1" name="Shape 16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rtifika"/>
              <a:buNone/>
              <a:defRPr sz="3500">
                <a:solidFill>
                  <a:schemeClr val="dk2"/>
                </a:solidFill>
                <a:latin typeface="Artifika"/>
                <a:ea typeface="Artifika"/>
                <a:cs typeface="Artifika"/>
                <a:sym typeface="Artifik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1600"/>
              </a:spcBef>
              <a:spcAft>
                <a:spcPts val="160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7" r:id="rId4"/>
    <p:sldLayoutId id="2147483664" r:id="rId5"/>
    <p:sldLayoutId id="2147483672" r:id="rId6"/>
    <p:sldLayoutId id="2147483675" r:id="rId7"/>
    <p:sldLayoutId id="2147483676"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sv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1146627" y="1153887"/>
            <a:ext cx="6828971" cy="2307770"/>
          </a:xfrm>
          <a:prstGeom prst="rect">
            <a:avLst/>
          </a:prstGeom>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en-US" sz="4500" b="1">
                <a:latin typeface="+mj-lt"/>
              </a:rPr>
              <a:t>CHÀO MỪNG CÁC EM </a:t>
            </a:r>
            <a:br>
              <a:rPr lang="en-US" sz="4500" b="1">
                <a:latin typeface="+mj-lt"/>
              </a:rPr>
            </a:br>
            <a:r>
              <a:rPr lang="en-US" sz="4500" b="1">
                <a:latin typeface="+mj-lt"/>
              </a:rPr>
              <a:t>ĐẾN VỚI BÀI HỌC MỚI!</a:t>
            </a:r>
          </a:p>
        </p:txBody>
      </p:sp>
      <p:pic>
        <p:nvPicPr>
          <p:cNvPr id="239" name="Google Shape;239;p39"/>
          <p:cNvPicPr preferRelativeResize="0"/>
          <p:nvPr/>
        </p:nvPicPr>
        <p:blipFill>
          <a:blip r:embed="rId3">
            <a:alphaModFix/>
          </a:blip>
          <a:stretch>
            <a:fillRect/>
          </a:stretch>
        </p:blipFill>
        <p:spPr>
          <a:xfrm>
            <a:off x="163367" y="0"/>
            <a:ext cx="1262776" cy="5143501"/>
          </a:xfrm>
          <a:prstGeom prst="rect">
            <a:avLst/>
          </a:prstGeom>
          <a:noFill/>
          <a:ln>
            <a:noFill/>
          </a:ln>
          <a:effectLst>
            <a:outerShdw dist="104775" dir="6660000" algn="bl" rotWithShape="0">
              <a:schemeClr val="dk2">
                <a:alpha val="24000"/>
              </a:schemeClr>
            </a:outerShdw>
          </a:effectLst>
        </p:spPr>
      </p:pic>
      <p:pic>
        <p:nvPicPr>
          <p:cNvPr id="2" name="Google Shape;239;p39">
            <a:extLst>
              <a:ext uri="{FF2B5EF4-FFF2-40B4-BE49-F238E27FC236}">
                <a16:creationId xmlns:a16="http://schemas.microsoft.com/office/drawing/2014/main" id="{9021CD49-BD30-7C16-C092-CC8DA57B0F7F}"/>
              </a:ext>
            </a:extLst>
          </p:cNvPr>
          <p:cNvPicPr preferRelativeResize="0"/>
          <p:nvPr/>
        </p:nvPicPr>
        <p:blipFill>
          <a:blip r:embed="rId3">
            <a:alphaModFix/>
          </a:blip>
          <a:stretch>
            <a:fillRect/>
          </a:stretch>
        </p:blipFill>
        <p:spPr>
          <a:xfrm>
            <a:off x="7815909" y="-1"/>
            <a:ext cx="1262776" cy="5143501"/>
          </a:xfrm>
          <a:prstGeom prst="rect">
            <a:avLst/>
          </a:prstGeom>
          <a:noFill/>
          <a:ln>
            <a:noFill/>
          </a:ln>
          <a:effectLst>
            <a:outerShdw dist="104775" dir="6660000" algn="bl" rotWithShape="0">
              <a:schemeClr val="dk2">
                <a:alpha val="24000"/>
              </a:schemeClr>
            </a:outerShdw>
          </a:effectLst>
        </p:spPr>
      </p:pic>
      <p:pic>
        <p:nvPicPr>
          <p:cNvPr id="5" name="Google Shape;190;p37">
            <a:extLst>
              <a:ext uri="{FF2B5EF4-FFF2-40B4-BE49-F238E27FC236}">
                <a16:creationId xmlns:a16="http://schemas.microsoft.com/office/drawing/2014/main" id="{54ED8932-838C-241E-3EE4-A2C5EE95301B}"/>
              </a:ext>
            </a:extLst>
          </p:cNvPr>
          <p:cNvPicPr preferRelativeResize="0"/>
          <p:nvPr/>
        </p:nvPicPr>
        <p:blipFill rotWithShape="1">
          <a:blip r:embed="rId4">
            <a:alphaModFix/>
          </a:blip>
          <a:srcRect t="58818" r="28719"/>
          <a:stretch/>
        </p:blipFill>
        <p:spPr>
          <a:xfrm>
            <a:off x="3648174" y="3929744"/>
            <a:ext cx="1847651"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C0039B77-8DA1-41DC-3BDA-C4E89CA962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09420F-372F-0C2C-3BAB-FC6A7A258DAC}"/>
              </a:ext>
            </a:extLst>
          </p:cNvPr>
          <p:cNvSpPr txBox="1"/>
          <p:nvPr/>
        </p:nvSpPr>
        <p:spPr>
          <a:xfrm>
            <a:off x="1172029" y="290287"/>
            <a:ext cx="6799942" cy="461665"/>
          </a:xfrm>
          <a:prstGeom prst="rect">
            <a:avLst/>
          </a:prstGeom>
          <a:noFill/>
        </p:spPr>
        <p:txBody>
          <a:bodyPr wrap="square" rtlCol="0">
            <a:spAutoFit/>
          </a:bodyPr>
          <a:lstStyle/>
          <a:p>
            <a:pPr algn="ctr"/>
            <a:r>
              <a:rPr lang="en-US" sz="2400" b="1">
                <a:solidFill>
                  <a:schemeClr val="tx2"/>
                </a:solidFill>
              </a:rPr>
              <a:t>CHƠI TRÒ CHƠI “AI HIỂU BIẾT HƠN”</a:t>
            </a:r>
          </a:p>
        </p:txBody>
      </p:sp>
      <p:sp>
        <p:nvSpPr>
          <p:cNvPr id="6" name="Rectangle: Rounded Corners 5">
            <a:extLst>
              <a:ext uri="{FF2B5EF4-FFF2-40B4-BE49-F238E27FC236}">
                <a16:creationId xmlns:a16="http://schemas.microsoft.com/office/drawing/2014/main" id="{73C87A7E-B1C0-66E0-16BF-5859C27DF229}"/>
              </a:ext>
            </a:extLst>
          </p:cNvPr>
          <p:cNvSpPr/>
          <p:nvPr/>
        </p:nvSpPr>
        <p:spPr>
          <a:xfrm>
            <a:off x="351971" y="1921345"/>
            <a:ext cx="8440058" cy="2991788"/>
          </a:xfrm>
          <a:prstGeom prst="roundRect">
            <a:avLst>
              <a:gd name="adj" fmla="val 10593"/>
            </a:avLst>
          </a:prstGeom>
          <a:solidFill>
            <a:schemeClr val="accent5"/>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i="1">
                <a:solidFill>
                  <a:srgbClr val="C00000"/>
                </a:solidFill>
              </a:rPr>
              <a:t>Câu 1: </a:t>
            </a:r>
            <a:r>
              <a:rPr lang="vi-VN" sz="1800">
                <a:solidFill>
                  <a:schemeClr val="tx1"/>
                </a:solidFill>
              </a:rPr>
              <a:t>Hãy so sánh về kết quả của Hội nghị Giơ-ne-vơ với Hội nghị Pa-ri. Nêu ý nghĩa của việc kí kết Hiệp định Pa-ri.</a:t>
            </a:r>
          </a:p>
          <a:p>
            <a:pPr algn="just">
              <a:lnSpc>
                <a:spcPct val="150000"/>
              </a:lnSpc>
            </a:pPr>
            <a:r>
              <a:rPr lang="vi-VN" sz="1800" b="1" i="1">
                <a:solidFill>
                  <a:srgbClr val="C00000"/>
                </a:solidFill>
              </a:rPr>
              <a:t>Câu 2: </a:t>
            </a:r>
            <a:r>
              <a:rPr lang="vi-VN" sz="1800">
                <a:solidFill>
                  <a:schemeClr val="tx1"/>
                </a:solidFill>
              </a:rPr>
              <a:t>Em hãy phân tích một số đặc điểm trong hoạt động đối ngoại của Việt Nam thời kì này.</a:t>
            </a:r>
          </a:p>
          <a:p>
            <a:pPr algn="just">
              <a:lnSpc>
                <a:spcPct val="150000"/>
              </a:lnSpc>
            </a:pPr>
            <a:r>
              <a:rPr lang="vi-VN" sz="1800" b="1" i="1">
                <a:solidFill>
                  <a:srgbClr val="C00000"/>
                </a:solidFill>
              </a:rPr>
              <a:t>Câu 3: </a:t>
            </a:r>
            <a:r>
              <a:rPr lang="vi-VN" sz="1800">
                <a:solidFill>
                  <a:schemeClr val="tx1"/>
                </a:solidFill>
              </a:rPr>
              <a:t>Nguyên chính dẫn đến sự thành công của các hoạt động đối ngoại của Việt Nam trong kháng chiến chống Mỹ là gì?</a:t>
            </a:r>
          </a:p>
        </p:txBody>
      </p:sp>
      <p:sp>
        <p:nvSpPr>
          <p:cNvPr id="7" name="TextBox 6">
            <a:extLst>
              <a:ext uri="{FF2B5EF4-FFF2-40B4-BE49-F238E27FC236}">
                <a16:creationId xmlns:a16="http://schemas.microsoft.com/office/drawing/2014/main" id="{A16D1C6B-EBE5-F9EE-F931-92769F665CEF}"/>
              </a:ext>
            </a:extLst>
          </p:cNvPr>
          <p:cNvSpPr txBox="1"/>
          <p:nvPr/>
        </p:nvSpPr>
        <p:spPr>
          <a:xfrm>
            <a:off x="638629" y="878991"/>
            <a:ext cx="8004628" cy="915315"/>
          </a:xfrm>
          <a:prstGeom prst="rect">
            <a:avLst/>
          </a:prstGeom>
          <a:noFill/>
        </p:spPr>
        <p:txBody>
          <a:bodyPr wrap="square" rtlCol="0">
            <a:spAutoFit/>
          </a:bodyPr>
          <a:lstStyle/>
          <a:p>
            <a:pPr algn="just">
              <a:lnSpc>
                <a:spcPct val="150000"/>
              </a:lnSpc>
            </a:pPr>
            <a:r>
              <a:rPr lang="en-US" sz="1900" b="1" i="1"/>
              <a:t>Luật chơi: </a:t>
            </a:r>
            <a:r>
              <a:rPr lang="en-US" sz="1900"/>
              <a:t>Các đội chơi lần lượt trả lời các câu hỏi vào bảng phụ, đội có nhiều câu trả lời chính xác sẽ là đội chiến thắng. </a:t>
            </a:r>
          </a:p>
        </p:txBody>
      </p:sp>
    </p:spTree>
    <p:extLst>
      <p:ext uri="{BB962C8B-B14F-4D97-AF65-F5344CB8AC3E}">
        <p14:creationId xmlns:p14="http://schemas.microsoft.com/office/powerpoint/2010/main" val="1699040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55B428CA-5D01-CD33-F948-1BE130FDCD5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FD5F3D6-DB41-0077-7762-EB9564F90EB6}"/>
              </a:ext>
            </a:extLst>
          </p:cNvPr>
          <p:cNvGrpSpPr/>
          <p:nvPr/>
        </p:nvGrpSpPr>
        <p:grpSpPr>
          <a:xfrm>
            <a:off x="421150" y="234348"/>
            <a:ext cx="8301700" cy="958660"/>
            <a:chOff x="312528" y="205320"/>
            <a:chExt cx="8301700" cy="958660"/>
          </a:xfrm>
        </p:grpSpPr>
        <p:sp>
          <p:nvSpPr>
            <p:cNvPr id="4" name="TextBox 3">
              <a:extLst>
                <a:ext uri="{FF2B5EF4-FFF2-40B4-BE49-F238E27FC236}">
                  <a16:creationId xmlns:a16="http://schemas.microsoft.com/office/drawing/2014/main" id="{FE3FD1BC-A971-4CAC-B5C4-CBE49305258B}"/>
                </a:ext>
              </a:extLst>
            </p:cNvPr>
            <p:cNvSpPr txBox="1"/>
            <p:nvPr/>
          </p:nvSpPr>
          <p:spPr>
            <a:xfrm>
              <a:off x="1095828" y="205320"/>
              <a:ext cx="7518400"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1" u="none" strike="noStrike" kern="0" cap="none" spc="0" normalizeH="0" baseline="0" noProof="0">
                  <a:ln>
                    <a:noFill/>
                  </a:ln>
                  <a:solidFill>
                    <a:srgbClr val="C00000"/>
                  </a:solidFill>
                  <a:effectLst/>
                  <a:uLnTx/>
                  <a:uFillTx/>
                  <a:latin typeface="Arial" panose="020B0604020202020204" pitchFamily="34" charset="0"/>
                  <a:ea typeface="+mn-ea"/>
                  <a:cs typeface="+mn-cs"/>
                  <a:sym typeface="Arial"/>
                </a:rPr>
                <a:t>Câu 1: </a:t>
              </a: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Hãy so sánh về kết quả của Hội nghị Giơ-ne-vơ với Hội nghị Pa-ri. Nêu ý nghĩa của việc kí kết Hiệp định Pa-ri.</a:t>
              </a:r>
            </a:p>
          </p:txBody>
        </p:sp>
        <p:pic>
          <p:nvPicPr>
            <p:cNvPr id="5" name="Picture 23">
              <a:extLst>
                <a:ext uri="{FF2B5EF4-FFF2-40B4-BE49-F238E27FC236}">
                  <a16:creationId xmlns:a16="http://schemas.microsoft.com/office/drawing/2014/main" id="{5DACC5C1-E60C-01E9-74A5-0F4C4E83D22C}"/>
                </a:ext>
              </a:extLst>
            </p:cNvPr>
            <p:cNvPicPr>
              <a:picLocks noChangeAspect="1"/>
            </p:cNvPicPr>
            <p:nvPr/>
          </p:nvPicPr>
          <p:blipFill>
            <a:blip r:embed="rId4"/>
            <a:srcRect/>
            <a:stretch>
              <a:fillRect/>
            </a:stretch>
          </p:blipFill>
          <p:spPr>
            <a:xfrm>
              <a:off x="312528" y="336846"/>
              <a:ext cx="696216" cy="696506"/>
            </a:xfrm>
            <a:prstGeom prst="rect">
              <a:avLst/>
            </a:prstGeom>
          </p:spPr>
        </p:pic>
      </p:grpSp>
      <p:sp>
        <p:nvSpPr>
          <p:cNvPr id="10" name="Rectangle: Rounded Corners 9">
            <a:extLst>
              <a:ext uri="{FF2B5EF4-FFF2-40B4-BE49-F238E27FC236}">
                <a16:creationId xmlns:a16="http://schemas.microsoft.com/office/drawing/2014/main" id="{8EA64F07-6A5C-F6DB-22BF-F47E1B2F01EF}"/>
              </a:ext>
            </a:extLst>
          </p:cNvPr>
          <p:cNvSpPr/>
          <p:nvPr/>
        </p:nvSpPr>
        <p:spPr>
          <a:xfrm>
            <a:off x="544286" y="1437542"/>
            <a:ext cx="1807028" cy="486228"/>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Giống nhau</a:t>
            </a:r>
          </a:p>
        </p:txBody>
      </p:sp>
      <p:sp>
        <p:nvSpPr>
          <p:cNvPr id="12" name="TextBox 11">
            <a:extLst>
              <a:ext uri="{FF2B5EF4-FFF2-40B4-BE49-F238E27FC236}">
                <a16:creationId xmlns:a16="http://schemas.microsoft.com/office/drawing/2014/main" id="{8F9E5D77-68C0-8FC0-5A65-94C793BBECEA}"/>
              </a:ext>
            </a:extLst>
          </p:cNvPr>
          <p:cNvSpPr txBox="1"/>
          <p:nvPr/>
        </p:nvSpPr>
        <p:spPr>
          <a:xfrm>
            <a:off x="558800" y="1980877"/>
            <a:ext cx="8055428" cy="958660"/>
          </a:xfrm>
          <a:prstGeom prst="rect">
            <a:avLst/>
          </a:prstGeom>
          <a:noFill/>
        </p:spPr>
        <p:txBody>
          <a:bodyPr wrap="square">
            <a:spAutoFit/>
          </a:bodyPr>
          <a:lstStyle/>
          <a:p>
            <a:pPr algn="just">
              <a:lnSpc>
                <a:spcPct val="150000"/>
              </a:lnSpc>
            </a:pPr>
            <a:r>
              <a:rPr lang="vi-VN" sz="2000"/>
              <a:t>Hội nghị Giơ-ne-vơ và Hội nghị Pa-ri đều có mục tiêu giải quyết các xung đột ở Đông Dương và Việt Nam. </a:t>
            </a:r>
            <a:endParaRPr lang="en-US" sz="2000"/>
          </a:p>
        </p:txBody>
      </p:sp>
      <p:grpSp>
        <p:nvGrpSpPr>
          <p:cNvPr id="13" name="Group 12">
            <a:extLst>
              <a:ext uri="{FF2B5EF4-FFF2-40B4-BE49-F238E27FC236}">
                <a16:creationId xmlns:a16="http://schemas.microsoft.com/office/drawing/2014/main" id="{AB2E67E9-949C-4F02-CA57-79EF00EE329A}"/>
              </a:ext>
            </a:extLst>
          </p:cNvPr>
          <p:cNvGrpSpPr/>
          <p:nvPr/>
        </p:nvGrpSpPr>
        <p:grpSpPr>
          <a:xfrm>
            <a:off x="769258" y="3118553"/>
            <a:ext cx="7605484" cy="1790599"/>
            <a:chOff x="769258" y="3118553"/>
            <a:chExt cx="7605484" cy="1790599"/>
          </a:xfrm>
        </p:grpSpPr>
        <p:pic>
          <p:nvPicPr>
            <p:cNvPr id="8194" name="Picture 2" descr="Hiệp định Pari là bước ngoặt lịch sử quan trọng của dân tộc Việt Nam và  Nhân dân yêu chuộng hòa bình trên thế giới">
              <a:extLst>
                <a:ext uri="{FF2B5EF4-FFF2-40B4-BE49-F238E27FC236}">
                  <a16:creationId xmlns:a16="http://schemas.microsoft.com/office/drawing/2014/main" id="{50231F90-A8CE-7902-0B6D-31327E5AF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856" y="3126964"/>
              <a:ext cx="3549886" cy="17821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iệp định Giơnevơ năm 1954 về đình chỉ chiến tranh, lập lại hòa bình Đông  Dương | Hồ sơ - Sự kiện - Nhân chứng">
              <a:extLst>
                <a:ext uri="{FF2B5EF4-FFF2-40B4-BE49-F238E27FC236}">
                  <a16:creationId xmlns:a16="http://schemas.microsoft.com/office/drawing/2014/main" id="{3E13BB4D-976C-26F0-E30C-EF292B7816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258" y="3118553"/>
              <a:ext cx="3657601" cy="1790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8284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750D563A-00F4-EB35-8502-015A08922C8D}"/>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955AB1E-5E6C-F590-4340-A4E4EC2029BB}"/>
              </a:ext>
            </a:extLst>
          </p:cNvPr>
          <p:cNvSpPr/>
          <p:nvPr/>
        </p:nvSpPr>
        <p:spPr>
          <a:xfrm>
            <a:off x="239486" y="203828"/>
            <a:ext cx="1748971" cy="486228"/>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Khác nhau</a:t>
            </a:r>
          </a:p>
        </p:txBody>
      </p:sp>
      <p:graphicFrame>
        <p:nvGraphicFramePr>
          <p:cNvPr id="2" name="Table 1">
            <a:extLst>
              <a:ext uri="{FF2B5EF4-FFF2-40B4-BE49-F238E27FC236}">
                <a16:creationId xmlns:a16="http://schemas.microsoft.com/office/drawing/2014/main" id="{441409D8-49D0-F74A-DA8C-8ADF379F400A}"/>
              </a:ext>
            </a:extLst>
          </p:cNvPr>
          <p:cNvGraphicFramePr>
            <a:graphicFrameLocks noGrp="1"/>
          </p:cNvGraphicFramePr>
          <p:nvPr>
            <p:extLst>
              <p:ext uri="{D42A27DB-BD31-4B8C-83A1-F6EECF244321}">
                <p14:modId xmlns:p14="http://schemas.microsoft.com/office/powerpoint/2010/main" val="1598747546"/>
              </p:ext>
            </p:extLst>
          </p:nvPr>
        </p:nvGraphicFramePr>
        <p:xfrm>
          <a:off x="105228" y="899887"/>
          <a:ext cx="8933544" cy="4131998"/>
        </p:xfrm>
        <a:graphic>
          <a:graphicData uri="http://schemas.openxmlformats.org/drawingml/2006/table">
            <a:tbl>
              <a:tblPr firstRow="1" bandRow="1">
                <a:tableStyleId>{FF5B336D-64F1-4DDA-85D1-71F48643AA12}</a:tableStyleId>
              </a:tblPr>
              <a:tblGrid>
                <a:gridCol w="4038601">
                  <a:extLst>
                    <a:ext uri="{9D8B030D-6E8A-4147-A177-3AD203B41FA5}">
                      <a16:colId xmlns:a16="http://schemas.microsoft.com/office/drawing/2014/main" val="2122820239"/>
                    </a:ext>
                  </a:extLst>
                </a:gridCol>
                <a:gridCol w="4894943">
                  <a:extLst>
                    <a:ext uri="{9D8B030D-6E8A-4147-A177-3AD203B41FA5}">
                      <a16:colId xmlns:a16="http://schemas.microsoft.com/office/drawing/2014/main" val="2886606952"/>
                    </a:ext>
                  </a:extLst>
                </a:gridCol>
              </a:tblGrid>
              <a:tr h="385069">
                <a:tc>
                  <a:txBody>
                    <a:bodyPr/>
                    <a:lstStyle/>
                    <a:p>
                      <a:pPr algn="ctr"/>
                      <a:r>
                        <a:rPr lang="en-US" sz="1800" b="1" i="1">
                          <a:solidFill>
                            <a:srgbClr val="C00000"/>
                          </a:solidFill>
                        </a:rPr>
                        <a:t>Hiệp định Giơ-ne-vơ </a:t>
                      </a:r>
                    </a:p>
                  </a:txBody>
                  <a:tcPr anchor="ctr">
                    <a:solidFill>
                      <a:schemeClr val="bg1"/>
                    </a:solidFill>
                  </a:tcPr>
                </a:tc>
                <a:tc>
                  <a:txBody>
                    <a:bodyPr/>
                    <a:lstStyle/>
                    <a:p>
                      <a:pPr algn="ctr"/>
                      <a:r>
                        <a:rPr lang="en-US" sz="1800" b="1" i="1">
                          <a:solidFill>
                            <a:srgbClr val="C00000"/>
                          </a:solidFill>
                        </a:rPr>
                        <a:t>Hiệp định Pa-ri</a:t>
                      </a:r>
                    </a:p>
                  </a:txBody>
                  <a:tcPr anchor="ctr">
                    <a:solidFill>
                      <a:schemeClr val="bg1"/>
                    </a:solidFill>
                  </a:tcPr>
                </a:tc>
                <a:extLst>
                  <a:ext uri="{0D108BD9-81ED-4DB2-BD59-A6C34878D82A}">
                    <a16:rowId xmlns:a16="http://schemas.microsoft.com/office/drawing/2014/main" val="59797875"/>
                  </a:ext>
                </a:extLst>
              </a:tr>
              <a:tr h="3746929">
                <a:tc>
                  <a:txBody>
                    <a:bodyPr/>
                    <a:lstStyle/>
                    <a:p>
                      <a:pPr marL="285750" indent="-285750" algn="just">
                        <a:lnSpc>
                          <a:spcPct val="150000"/>
                        </a:lnSpc>
                        <a:buFont typeface="Arial" panose="020B0604020202020204" pitchFamily="34" charset="0"/>
                        <a:buChar char="•"/>
                      </a:pPr>
                      <a:r>
                        <a:rPr lang="vi-VN" sz="1600"/>
                        <a:t>Chính phủ Pháp đã thừa nhận độc lập, chủ quyền, thống nhất và toàn vẹn lãnh thổ của Việt Nam, thừa nhận quân đội Pháp sẽ rút khỏi Việt Nam. </a:t>
                      </a:r>
                    </a:p>
                    <a:p>
                      <a:pPr marL="285750" indent="-285750" algn="just">
                        <a:lnSpc>
                          <a:spcPct val="150000"/>
                        </a:lnSpc>
                        <a:buFont typeface="Arial" panose="020B0604020202020204" pitchFamily="34" charset="0"/>
                        <a:buChar char="•"/>
                      </a:pPr>
                      <a:r>
                        <a:rPr lang="vi-VN" sz="1600"/>
                        <a:t>Cuộc cách mạng giải phóng dân tộc của nhân dân Việt Nam mặc dù chưa kết thúc nhưng miền Bắc được giải phóng làm hậu phương vững chắc cho sự nghiệp giải phóng miền Nam sau này. </a:t>
                      </a:r>
                    </a:p>
                  </a:txBody>
                  <a:tcPr anchor="ctr">
                    <a:solidFill>
                      <a:schemeClr val="bg1"/>
                    </a:solidFill>
                  </a:tcPr>
                </a:tc>
                <a:tc>
                  <a:txBody>
                    <a:bodyPr/>
                    <a:lstStyle/>
                    <a:p>
                      <a:pPr marL="285750" indent="-285750" algn="just">
                        <a:lnSpc>
                          <a:spcPct val="150000"/>
                        </a:lnSpc>
                        <a:buFont typeface="Arial" panose="020B0604020202020204" pitchFamily="34" charset="0"/>
                        <a:buChar char="•"/>
                      </a:pPr>
                      <a:r>
                        <a:rPr lang="vi-VN" sz="1600"/>
                        <a:t>Mỹ và các nước cam kết tôn trọng độc lập, chủ quyền, thống nhất và toàn vẹn lãnh thổ của Việt Nam. Mỹ rút hết quân khỏi miền Nam Việt Nam, cam kết không tiếp tục dính líu quân sự hoặc can thiệp vào công việc nội bộ của miền Nam Việt Nam. </a:t>
                      </a:r>
                    </a:p>
                    <a:p>
                      <a:pPr marL="285750" indent="-285750" algn="just">
                        <a:lnSpc>
                          <a:spcPct val="150000"/>
                        </a:lnSpc>
                        <a:buFont typeface="Arial" panose="020B0604020202020204" pitchFamily="34" charset="0"/>
                        <a:buChar char="•"/>
                      </a:pPr>
                      <a:r>
                        <a:rPr lang="vi-VN" sz="1600"/>
                        <a:t>Việc Mỹ rút hết quân đã tạo điều kiện hết sức thuận lợi cho công cuộc thống nhất đất nước của Việt Nam. </a:t>
                      </a:r>
                    </a:p>
                    <a:p>
                      <a:pPr marL="285750" indent="-285750" algn="just">
                        <a:lnSpc>
                          <a:spcPct val="150000"/>
                        </a:lnSpc>
                        <a:buFont typeface="Arial" panose="020B0604020202020204" pitchFamily="34" charset="0"/>
                        <a:buChar char="•"/>
                      </a:pPr>
                      <a:r>
                        <a:rPr lang="vi-VN" sz="1600"/>
                        <a:t>Kết quả Hội nghị Pa-ri đạt được triệt để hơn.</a:t>
                      </a:r>
                    </a:p>
                  </a:txBody>
                  <a:tcPr anchor="ctr">
                    <a:solidFill>
                      <a:schemeClr val="bg1"/>
                    </a:solidFill>
                  </a:tcPr>
                </a:tc>
                <a:extLst>
                  <a:ext uri="{0D108BD9-81ED-4DB2-BD59-A6C34878D82A}">
                    <a16:rowId xmlns:a16="http://schemas.microsoft.com/office/drawing/2014/main" val="1418429787"/>
                  </a:ext>
                </a:extLst>
              </a:tr>
            </a:tbl>
          </a:graphicData>
        </a:graphic>
      </p:graphicFrame>
    </p:spTree>
    <p:extLst>
      <p:ext uri="{BB962C8B-B14F-4D97-AF65-F5344CB8AC3E}">
        <p14:creationId xmlns:p14="http://schemas.microsoft.com/office/powerpoint/2010/main" val="216700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4704EE75-684C-0856-ED75-9975D162AA4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EAEA015-170F-F00E-587A-A6E20131F356}"/>
              </a:ext>
            </a:extLst>
          </p:cNvPr>
          <p:cNvSpPr/>
          <p:nvPr/>
        </p:nvSpPr>
        <p:spPr>
          <a:xfrm>
            <a:off x="1523999" y="377371"/>
            <a:ext cx="6096001" cy="67491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4"/>
                </a:solidFill>
              </a:rPr>
              <a:t>Ý NGHĨA CỦA VIỆC KÍ KẾT HIỆP ĐỊNH PA-RI</a:t>
            </a:r>
          </a:p>
        </p:txBody>
      </p:sp>
      <p:sp>
        <p:nvSpPr>
          <p:cNvPr id="7" name="Rectangle: Rounded Corners 6">
            <a:extLst>
              <a:ext uri="{FF2B5EF4-FFF2-40B4-BE49-F238E27FC236}">
                <a16:creationId xmlns:a16="http://schemas.microsoft.com/office/drawing/2014/main" id="{1E1C5DAF-090B-05AB-F034-5E8CC967F11C}"/>
              </a:ext>
            </a:extLst>
          </p:cNvPr>
          <p:cNvSpPr/>
          <p:nvPr/>
        </p:nvSpPr>
        <p:spPr>
          <a:xfrm>
            <a:off x="747485" y="1689441"/>
            <a:ext cx="3635828" cy="1764619"/>
          </a:xfrm>
          <a:prstGeom prst="roundRect">
            <a:avLst>
              <a:gd name="adj" fmla="val 11729"/>
            </a:avLst>
          </a:prstGeom>
          <a:solidFill>
            <a:schemeClr val="accent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Là văn bản pháp lí toàn diện, đầy đủ nhất công nhận các quyền cơ bản của dân tộc Việt Nam. </a:t>
            </a:r>
            <a:endParaRPr lang="en-US" sz="2000">
              <a:solidFill>
                <a:schemeClr val="tx1"/>
              </a:solidFill>
            </a:endParaRPr>
          </a:p>
        </p:txBody>
      </p:sp>
      <p:sp>
        <p:nvSpPr>
          <p:cNvPr id="8" name="Rectangle: Rounded Corners 7">
            <a:extLst>
              <a:ext uri="{FF2B5EF4-FFF2-40B4-BE49-F238E27FC236}">
                <a16:creationId xmlns:a16="http://schemas.microsoft.com/office/drawing/2014/main" id="{1DA40EF3-3D96-868A-C730-6A6A14BC2B03}"/>
              </a:ext>
            </a:extLst>
          </p:cNvPr>
          <p:cNvSpPr/>
          <p:nvPr/>
        </p:nvSpPr>
        <p:spPr>
          <a:xfrm>
            <a:off x="4847775" y="1689440"/>
            <a:ext cx="3635828" cy="1764619"/>
          </a:xfrm>
          <a:prstGeom prst="roundRect">
            <a:avLst>
              <a:gd name="adj" fmla="val 11729"/>
            </a:avLst>
          </a:prstGeom>
          <a:solidFill>
            <a:schemeClr val="accent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Góp phần quan trọng</a:t>
            </a:r>
            <a:r>
              <a:rPr lang="en-US" sz="2000">
                <a:solidFill>
                  <a:schemeClr val="tx1"/>
                </a:solidFill>
              </a:rPr>
              <a:t> </a:t>
            </a:r>
            <a:r>
              <a:rPr lang="vi-VN" sz="2000">
                <a:solidFill>
                  <a:schemeClr val="tx1"/>
                </a:solidFill>
              </a:rPr>
              <a:t>để hoàn thành sự nghiệp giải phóng miền Nam, thống nhất đất nước. </a:t>
            </a:r>
            <a:endParaRPr lang="en-US" sz="2000">
              <a:solidFill>
                <a:schemeClr val="tx1"/>
              </a:solidFill>
            </a:endParaRPr>
          </a:p>
        </p:txBody>
      </p:sp>
      <p:cxnSp>
        <p:nvCxnSpPr>
          <p:cNvPr id="12" name="Straight Connector 11">
            <a:extLst>
              <a:ext uri="{FF2B5EF4-FFF2-40B4-BE49-F238E27FC236}">
                <a16:creationId xmlns:a16="http://schemas.microsoft.com/office/drawing/2014/main" id="{0E573A5F-9092-E670-5DF1-E30F160877DC}"/>
              </a:ext>
            </a:extLst>
          </p:cNvPr>
          <p:cNvCxnSpPr>
            <a:stCxn id="6" idx="2"/>
            <a:endCxn id="7" idx="0"/>
          </p:cNvCxnSpPr>
          <p:nvPr/>
        </p:nvCxnSpPr>
        <p:spPr>
          <a:xfrm rot="5400000">
            <a:off x="3250122" y="367563"/>
            <a:ext cx="637156" cy="2006601"/>
          </a:xfrm>
          <a:prstGeom prst="curved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E4017D-6137-3301-21FA-BA6E69BBC6DD}"/>
              </a:ext>
            </a:extLst>
          </p:cNvPr>
          <p:cNvCxnSpPr>
            <a:cxnSpLocks/>
            <a:stCxn id="6" idx="2"/>
            <a:endCxn id="8" idx="0"/>
          </p:cNvCxnSpPr>
          <p:nvPr/>
        </p:nvCxnSpPr>
        <p:spPr>
          <a:xfrm rot="16200000" flipH="1">
            <a:off x="5300267" y="324017"/>
            <a:ext cx="637155" cy="2093689"/>
          </a:xfrm>
          <a:prstGeom prst="curved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812B278-476B-C5B2-A6AA-2AE5885914B1}"/>
              </a:ext>
            </a:extLst>
          </p:cNvPr>
          <p:cNvGrpSpPr/>
          <p:nvPr/>
        </p:nvGrpSpPr>
        <p:grpSpPr>
          <a:xfrm>
            <a:off x="907143" y="3548402"/>
            <a:ext cx="7416799" cy="1394088"/>
            <a:chOff x="907143" y="3562916"/>
            <a:chExt cx="7416799" cy="1394088"/>
          </a:xfrm>
        </p:grpSpPr>
        <p:sp>
          <p:nvSpPr>
            <p:cNvPr id="16" name="Right Brace 15">
              <a:extLst>
                <a:ext uri="{FF2B5EF4-FFF2-40B4-BE49-F238E27FC236}">
                  <a16:creationId xmlns:a16="http://schemas.microsoft.com/office/drawing/2014/main" id="{389513AB-2347-6529-72F4-D1DBC6E6933E}"/>
                </a:ext>
              </a:extLst>
            </p:cNvPr>
            <p:cNvSpPr/>
            <p:nvPr/>
          </p:nvSpPr>
          <p:spPr>
            <a:xfrm rot="5400000">
              <a:off x="4397830" y="1730485"/>
              <a:ext cx="435427" cy="4100290"/>
            </a:xfrm>
            <a:prstGeom prst="rightBrace">
              <a:avLst>
                <a:gd name="adj1" fmla="val 82619"/>
                <a:gd name="adj2"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EE85257B-B1F0-BD11-0DD5-FF54F05393C0}"/>
                </a:ext>
              </a:extLst>
            </p:cNvPr>
            <p:cNvSpPr txBox="1"/>
            <p:nvPr/>
          </p:nvSpPr>
          <p:spPr>
            <a:xfrm>
              <a:off x="907143" y="3998344"/>
              <a:ext cx="7416799" cy="958660"/>
            </a:xfrm>
            <a:prstGeom prst="rect">
              <a:avLst/>
            </a:prstGeom>
            <a:noFill/>
          </p:spPr>
          <p:txBody>
            <a:bodyPr wrap="square">
              <a:spAutoFit/>
            </a:bodyPr>
            <a:lstStyle/>
            <a:p>
              <a:pPr algn="ctr">
                <a:lnSpc>
                  <a:spcPct val="150000"/>
                </a:lnSpc>
              </a:pPr>
              <a:r>
                <a:rPr lang="vi-VN" sz="2000" b="1" i="1">
                  <a:solidFill>
                    <a:schemeClr val="tx2"/>
                  </a:solidFill>
                </a:rPr>
                <a:t>Có ý nghĩa đặc biệt đối với sự nghiệp đấu tranh giải phóng miền Nam, thống nhất đất nước Việt Nam.</a:t>
              </a:r>
              <a:endParaRPr lang="en-US" sz="2000" b="1" i="1">
                <a:solidFill>
                  <a:schemeClr val="tx2"/>
                </a:solidFill>
              </a:endParaRPr>
            </a:p>
          </p:txBody>
        </p:sp>
      </p:grpSp>
    </p:spTree>
    <p:extLst>
      <p:ext uri="{BB962C8B-B14F-4D97-AF65-F5344CB8AC3E}">
        <p14:creationId xmlns:p14="http://schemas.microsoft.com/office/powerpoint/2010/main" val="273924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3C263C43-2E8C-8D17-C738-7E8CB37BC0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7C1F954-8905-88ED-EE54-7CF4DF19654D}"/>
              </a:ext>
            </a:extLst>
          </p:cNvPr>
          <p:cNvGrpSpPr/>
          <p:nvPr/>
        </p:nvGrpSpPr>
        <p:grpSpPr>
          <a:xfrm>
            <a:off x="421150" y="234348"/>
            <a:ext cx="8301700" cy="958660"/>
            <a:chOff x="312528" y="205320"/>
            <a:chExt cx="8301700" cy="958660"/>
          </a:xfrm>
        </p:grpSpPr>
        <p:sp>
          <p:nvSpPr>
            <p:cNvPr id="4" name="TextBox 3">
              <a:extLst>
                <a:ext uri="{FF2B5EF4-FFF2-40B4-BE49-F238E27FC236}">
                  <a16:creationId xmlns:a16="http://schemas.microsoft.com/office/drawing/2014/main" id="{8A467456-D527-B332-165A-DA0244C6A7B2}"/>
                </a:ext>
              </a:extLst>
            </p:cNvPr>
            <p:cNvSpPr txBox="1"/>
            <p:nvPr/>
          </p:nvSpPr>
          <p:spPr>
            <a:xfrm>
              <a:off x="1095828" y="205320"/>
              <a:ext cx="7518400"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1" u="none" strike="noStrike" kern="0" cap="none" spc="0" normalizeH="0" baseline="0" noProof="0">
                  <a:ln>
                    <a:noFill/>
                  </a:ln>
                  <a:solidFill>
                    <a:srgbClr val="C00000"/>
                  </a:solidFill>
                  <a:effectLst/>
                  <a:uLnTx/>
                  <a:uFillTx/>
                  <a:latin typeface="Arial" panose="020B0604020202020204" pitchFamily="34" charset="0"/>
                  <a:ea typeface="+mn-ea"/>
                  <a:cs typeface="+mn-cs"/>
                  <a:sym typeface="Arial"/>
                </a:rPr>
                <a:t>Câu </a:t>
              </a:r>
              <a:r>
                <a:rPr kumimoji="0" lang="en-US" sz="2000" b="1" i="1" u="none" strike="noStrike" kern="0" cap="none" spc="0" normalizeH="0" baseline="0" noProof="0">
                  <a:ln>
                    <a:noFill/>
                  </a:ln>
                  <a:solidFill>
                    <a:srgbClr val="C00000"/>
                  </a:solidFill>
                  <a:effectLst/>
                  <a:uLnTx/>
                  <a:uFillTx/>
                  <a:latin typeface="Arial" panose="020B0604020202020204" pitchFamily="34" charset="0"/>
                  <a:ea typeface="+mn-ea"/>
                  <a:cs typeface="+mn-cs"/>
                  <a:sym typeface="Arial"/>
                </a:rPr>
                <a:t>2</a:t>
              </a:r>
              <a:r>
                <a:rPr kumimoji="0" lang="vi-VN" sz="2000" b="1" i="1" u="none" strike="noStrike" kern="0" cap="none" spc="0" normalizeH="0" baseline="0" noProof="0">
                  <a:ln>
                    <a:noFill/>
                  </a:ln>
                  <a:solidFill>
                    <a:srgbClr val="C00000"/>
                  </a:solidFill>
                  <a:effectLst/>
                  <a:uLnTx/>
                  <a:uFillTx/>
                  <a:latin typeface="Arial" panose="020B0604020202020204" pitchFamily="34" charset="0"/>
                  <a:ea typeface="+mn-ea"/>
                  <a:cs typeface="+mn-cs"/>
                  <a:sym typeface="Arial"/>
                </a:rPr>
                <a:t>: </a:t>
              </a: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Em hãy phân tích một số đặc điểm trong hoạt động đối ngoại của Việt Nam thời kì này.</a:t>
              </a:r>
            </a:p>
          </p:txBody>
        </p:sp>
        <p:pic>
          <p:nvPicPr>
            <p:cNvPr id="5" name="Picture 23">
              <a:extLst>
                <a:ext uri="{FF2B5EF4-FFF2-40B4-BE49-F238E27FC236}">
                  <a16:creationId xmlns:a16="http://schemas.microsoft.com/office/drawing/2014/main" id="{28E4705D-F285-3939-C2EC-CADF68E9CBBD}"/>
                </a:ext>
              </a:extLst>
            </p:cNvPr>
            <p:cNvPicPr>
              <a:picLocks noChangeAspect="1"/>
            </p:cNvPicPr>
            <p:nvPr/>
          </p:nvPicPr>
          <p:blipFill>
            <a:blip r:embed="rId4"/>
            <a:srcRect/>
            <a:stretch>
              <a:fillRect/>
            </a:stretch>
          </p:blipFill>
          <p:spPr>
            <a:xfrm>
              <a:off x="312528" y="336846"/>
              <a:ext cx="696216" cy="696506"/>
            </a:xfrm>
            <a:prstGeom prst="rect">
              <a:avLst/>
            </a:prstGeom>
          </p:spPr>
        </p:pic>
      </p:grpSp>
      <p:grpSp>
        <p:nvGrpSpPr>
          <p:cNvPr id="9" name="Group 8">
            <a:extLst>
              <a:ext uri="{FF2B5EF4-FFF2-40B4-BE49-F238E27FC236}">
                <a16:creationId xmlns:a16="http://schemas.microsoft.com/office/drawing/2014/main" id="{4F0CDD70-2332-6B7D-70FA-F76144F6CA51}"/>
              </a:ext>
            </a:extLst>
          </p:cNvPr>
          <p:cNvGrpSpPr/>
          <p:nvPr/>
        </p:nvGrpSpPr>
        <p:grpSpPr>
          <a:xfrm>
            <a:off x="290521" y="1557372"/>
            <a:ext cx="5319251" cy="3220254"/>
            <a:chOff x="529772" y="1557372"/>
            <a:chExt cx="5319251" cy="3220254"/>
          </a:xfrm>
        </p:grpSpPr>
        <p:sp>
          <p:nvSpPr>
            <p:cNvPr id="7" name="Rectangle: Rounded Corners 6">
              <a:extLst>
                <a:ext uri="{FF2B5EF4-FFF2-40B4-BE49-F238E27FC236}">
                  <a16:creationId xmlns:a16="http://schemas.microsoft.com/office/drawing/2014/main" id="{3E5636AC-3F16-7C48-366D-6F20B57A3E23}"/>
                </a:ext>
              </a:extLst>
            </p:cNvPr>
            <p:cNvSpPr/>
            <p:nvPr/>
          </p:nvSpPr>
          <p:spPr>
            <a:xfrm>
              <a:off x="529772" y="1700598"/>
              <a:ext cx="5319251" cy="3077028"/>
            </a:xfrm>
            <a:prstGeom prst="roundRect">
              <a:avLst>
                <a:gd name="adj" fmla="val 8140"/>
              </a:avLst>
            </a:prstGeom>
            <a:solidFill>
              <a:schemeClr val="accent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A18008-4728-7F19-833F-C2413C621AA7}"/>
                </a:ext>
              </a:extLst>
            </p:cNvPr>
            <p:cNvSpPr txBox="1"/>
            <p:nvPr/>
          </p:nvSpPr>
          <p:spPr>
            <a:xfrm>
              <a:off x="580572" y="1883944"/>
              <a:ext cx="5166851" cy="280532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Hoạt động đối ngoại được kết hợp chặt chẽ với mặt trận chính trị, quân sự</a:t>
              </a:r>
              <a:r>
                <a:rPr lang="en-US" sz="2000"/>
                <a:t>.</a:t>
              </a:r>
            </a:p>
            <a:p>
              <a:pPr marL="342900" indent="-342900" algn="just">
                <a:lnSpc>
                  <a:spcPct val="150000"/>
                </a:lnSpc>
                <a:buFont typeface="Arial" panose="020B0604020202020204" pitchFamily="34" charset="0"/>
                <a:buChar char="•"/>
              </a:pPr>
              <a:r>
                <a:rPr lang="vi-VN" sz="2000"/>
                <a:t>Giương cao ngọn cờ độc lập tự chủ trong hoạt động đối ngoại</a:t>
              </a:r>
              <a:r>
                <a:rPr lang="en-US" sz="2000"/>
                <a:t>.</a:t>
              </a:r>
            </a:p>
            <a:p>
              <a:pPr marL="342900" indent="-342900" algn="just">
                <a:lnSpc>
                  <a:spcPct val="150000"/>
                </a:lnSpc>
                <a:buFont typeface="Arial" panose="020B0604020202020204" pitchFamily="34" charset="0"/>
                <a:buChar char="•"/>
              </a:pPr>
              <a:r>
                <a:rPr lang="vi-VN" sz="2000"/>
                <a:t>Phối hợp chặt chẽ các mũi hoạt động đối ngoại khác nhau.</a:t>
              </a:r>
              <a:endParaRPr lang="en-US" sz="2000"/>
            </a:p>
          </p:txBody>
        </p:sp>
        <p:sp>
          <p:nvSpPr>
            <p:cNvPr id="8" name="Oval 7">
              <a:extLst>
                <a:ext uri="{FF2B5EF4-FFF2-40B4-BE49-F238E27FC236}">
                  <a16:creationId xmlns:a16="http://schemas.microsoft.com/office/drawing/2014/main" id="{D5BC438B-8FAD-F854-E7B5-65C6F2AA1E7A}"/>
                </a:ext>
              </a:extLst>
            </p:cNvPr>
            <p:cNvSpPr/>
            <p:nvPr/>
          </p:nvSpPr>
          <p:spPr>
            <a:xfrm>
              <a:off x="3000711" y="1557372"/>
              <a:ext cx="326572" cy="326572"/>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18" name="Picture 2" descr="Hiệp định Giơ-ne-vơ - một thắng lợi trên con đường giải phóng dân tộc - Báo  Lâm Đồng điện tử">
            <a:extLst>
              <a:ext uri="{FF2B5EF4-FFF2-40B4-BE49-F238E27FC236}">
                <a16:creationId xmlns:a16="http://schemas.microsoft.com/office/drawing/2014/main" id="{F33D79FB-3624-9B68-9697-CA362EDA29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952"/>
          <a:stretch/>
        </p:blipFill>
        <p:spPr bwMode="auto">
          <a:xfrm>
            <a:off x="5762172" y="1700598"/>
            <a:ext cx="3240314" cy="3077028"/>
          </a:xfrm>
          <a:prstGeom prst="roundRect">
            <a:avLst>
              <a:gd name="adj" fmla="val 959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13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ipe(up)">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A0C4C84A-4BDE-2DCF-65D7-8072CEF7AF6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50AF069-8E4D-84BA-C618-2398B738D233}"/>
              </a:ext>
            </a:extLst>
          </p:cNvPr>
          <p:cNvGrpSpPr/>
          <p:nvPr/>
        </p:nvGrpSpPr>
        <p:grpSpPr>
          <a:xfrm>
            <a:off x="421150" y="234348"/>
            <a:ext cx="8301700" cy="958660"/>
            <a:chOff x="312528" y="205320"/>
            <a:chExt cx="8301700" cy="958660"/>
          </a:xfrm>
        </p:grpSpPr>
        <p:sp>
          <p:nvSpPr>
            <p:cNvPr id="4" name="TextBox 3">
              <a:extLst>
                <a:ext uri="{FF2B5EF4-FFF2-40B4-BE49-F238E27FC236}">
                  <a16:creationId xmlns:a16="http://schemas.microsoft.com/office/drawing/2014/main" id="{DE9F2386-2045-A98D-8AAA-470B6C65428B}"/>
                </a:ext>
              </a:extLst>
            </p:cNvPr>
            <p:cNvSpPr txBox="1"/>
            <p:nvPr/>
          </p:nvSpPr>
          <p:spPr>
            <a:xfrm>
              <a:off x="1095828" y="205320"/>
              <a:ext cx="7518400"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1" u="none" strike="noStrike" kern="0" cap="none" spc="0" normalizeH="0" baseline="0" noProof="0">
                  <a:ln>
                    <a:noFill/>
                  </a:ln>
                  <a:solidFill>
                    <a:srgbClr val="C00000"/>
                  </a:solidFill>
                  <a:effectLst/>
                  <a:uLnTx/>
                  <a:uFillTx/>
                  <a:latin typeface="Arial" panose="020B0604020202020204" pitchFamily="34" charset="0"/>
                  <a:ea typeface="+mn-ea"/>
                  <a:cs typeface="+mn-cs"/>
                  <a:sym typeface="Arial"/>
                </a:rPr>
                <a:t>Câu </a:t>
              </a:r>
              <a:r>
                <a:rPr lang="en-US" sz="2000" b="1" i="1">
                  <a:solidFill>
                    <a:srgbClr val="C00000"/>
                  </a:solidFill>
                  <a:latin typeface="Arial" panose="020B0604020202020204" pitchFamily="34" charset="0"/>
                  <a:ea typeface="+mn-ea"/>
                  <a:cs typeface="+mn-cs"/>
                </a:rPr>
                <a:t>3</a:t>
              </a:r>
              <a:r>
                <a:rPr kumimoji="0" lang="vi-VN" sz="2000" b="1" i="1" u="none" strike="noStrike" kern="0" cap="none" spc="0" normalizeH="0" baseline="0" noProof="0">
                  <a:ln>
                    <a:noFill/>
                  </a:ln>
                  <a:solidFill>
                    <a:srgbClr val="C00000"/>
                  </a:solidFill>
                  <a:effectLst/>
                  <a:uLnTx/>
                  <a:uFillTx/>
                  <a:latin typeface="Arial" panose="020B0604020202020204" pitchFamily="34" charset="0"/>
                  <a:ea typeface="+mn-ea"/>
                  <a:cs typeface="+mn-cs"/>
                  <a:sym typeface="Arial"/>
                </a:rPr>
                <a:t>: </a:t>
              </a: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Nguyên chính dẫn đến sự thành công của các hoạt động đối ngoại của Việt Nam trong kháng chiến chống Mỹ là gì?</a:t>
              </a:r>
            </a:p>
          </p:txBody>
        </p:sp>
        <p:pic>
          <p:nvPicPr>
            <p:cNvPr id="5" name="Picture 23">
              <a:extLst>
                <a:ext uri="{FF2B5EF4-FFF2-40B4-BE49-F238E27FC236}">
                  <a16:creationId xmlns:a16="http://schemas.microsoft.com/office/drawing/2014/main" id="{ED25D19A-F38C-B9B1-9B2E-65C9B6188E5E}"/>
                </a:ext>
              </a:extLst>
            </p:cNvPr>
            <p:cNvPicPr>
              <a:picLocks noChangeAspect="1"/>
            </p:cNvPicPr>
            <p:nvPr/>
          </p:nvPicPr>
          <p:blipFill>
            <a:blip r:embed="rId4"/>
            <a:srcRect/>
            <a:stretch>
              <a:fillRect/>
            </a:stretch>
          </p:blipFill>
          <p:spPr>
            <a:xfrm>
              <a:off x="312528" y="336846"/>
              <a:ext cx="696216" cy="696506"/>
            </a:xfrm>
            <a:prstGeom prst="rect">
              <a:avLst/>
            </a:prstGeom>
          </p:spPr>
        </p:pic>
      </p:grpSp>
      <p:pic>
        <p:nvPicPr>
          <p:cNvPr id="11266" name="Picture 2" descr="Thắng lợi của cuộc kháng chiến chống Mỹ, cứu nước là thành quả vĩ đại nhất  trong sự nghiệp giải phóng dân tộc">
            <a:extLst>
              <a:ext uri="{FF2B5EF4-FFF2-40B4-BE49-F238E27FC236}">
                <a16:creationId xmlns:a16="http://schemas.microsoft.com/office/drawing/2014/main" id="{FB69F0B8-757B-A3D0-1AAD-FE08CF3DC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056" y="1829677"/>
            <a:ext cx="4162944" cy="27755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6" name="Group 15">
            <a:extLst>
              <a:ext uri="{FF2B5EF4-FFF2-40B4-BE49-F238E27FC236}">
                <a16:creationId xmlns:a16="http://schemas.microsoft.com/office/drawing/2014/main" id="{9B69F7A7-3F03-FA65-2948-32D3E600FB93}"/>
              </a:ext>
            </a:extLst>
          </p:cNvPr>
          <p:cNvGrpSpPr/>
          <p:nvPr/>
        </p:nvGrpSpPr>
        <p:grpSpPr>
          <a:xfrm>
            <a:off x="-1191" y="1236212"/>
            <a:ext cx="4798162" cy="3962482"/>
            <a:chOff x="-1191" y="1172179"/>
            <a:chExt cx="4798162" cy="3962482"/>
          </a:xfrm>
        </p:grpSpPr>
        <p:pic>
          <p:nvPicPr>
            <p:cNvPr id="15" name="Picture 6">
              <a:extLst>
                <a:ext uri="{FF2B5EF4-FFF2-40B4-BE49-F238E27FC236}">
                  <a16:creationId xmlns:a16="http://schemas.microsoft.com/office/drawing/2014/main" id="{3C0B92CA-A389-AF08-DC4C-246ED3D3DB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1" y="1172179"/>
              <a:ext cx="4798162" cy="3962482"/>
            </a:xfrm>
            <a:prstGeom prst="rect">
              <a:avLst/>
            </a:prstGeom>
          </p:spPr>
        </p:pic>
        <p:sp>
          <p:nvSpPr>
            <p:cNvPr id="14" name="TextBox 13">
              <a:extLst>
                <a:ext uri="{FF2B5EF4-FFF2-40B4-BE49-F238E27FC236}">
                  <a16:creationId xmlns:a16="http://schemas.microsoft.com/office/drawing/2014/main" id="{9EF347E8-FFC5-F641-D58F-936062EFB45D}"/>
                </a:ext>
              </a:extLst>
            </p:cNvPr>
            <p:cNvSpPr txBox="1"/>
            <p:nvPr/>
          </p:nvSpPr>
          <p:spPr>
            <a:xfrm>
              <a:off x="901094" y="2158188"/>
              <a:ext cx="2993591" cy="2118529"/>
            </a:xfrm>
            <a:prstGeom prst="rect">
              <a:avLst/>
            </a:prstGeom>
            <a:noFill/>
          </p:spPr>
          <p:txBody>
            <a:bodyPr wrap="square">
              <a:spAutoFit/>
            </a:bodyPr>
            <a:lstStyle/>
            <a:p>
              <a:pPr algn="ctr">
                <a:lnSpc>
                  <a:spcPct val="150000"/>
                </a:lnSpc>
              </a:pPr>
              <a:r>
                <a:rPr lang="vi-VN" sz="1800"/>
                <a:t>Cuộc kháng chiến luôn gắn với tính chính nghĩa, đấu tranh vì độc lập dân tộc và quyền tự quyết, có phương pháp tiến hành đúng đắn.</a:t>
              </a:r>
              <a:endParaRPr lang="en-US" sz="1800"/>
            </a:p>
          </p:txBody>
        </p:sp>
      </p:grpSp>
    </p:spTree>
    <p:extLst>
      <p:ext uri="{BB962C8B-B14F-4D97-AF65-F5344CB8AC3E}">
        <p14:creationId xmlns:p14="http://schemas.microsoft.com/office/powerpoint/2010/main" val="2471217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randombar(horizontal)">
                                      <p:cBhvr>
                                        <p:cTn id="1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7F7CACFF-5980-76B4-A7A1-2EFEE194D0C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4F99408B-35AA-917A-B413-75D720A5BF82}"/>
              </a:ext>
            </a:extLst>
          </p:cNvPr>
          <p:cNvGrpSpPr/>
          <p:nvPr/>
        </p:nvGrpSpPr>
        <p:grpSpPr>
          <a:xfrm>
            <a:off x="163286" y="313644"/>
            <a:ext cx="8817428" cy="4516211"/>
            <a:chOff x="163286" y="157389"/>
            <a:chExt cx="8817428" cy="4516211"/>
          </a:xfrm>
        </p:grpSpPr>
        <p:sp>
          <p:nvSpPr>
            <p:cNvPr id="2" name="Rectangle: Diagonal Corners Rounded 1">
              <a:extLst>
                <a:ext uri="{FF2B5EF4-FFF2-40B4-BE49-F238E27FC236}">
                  <a16:creationId xmlns:a16="http://schemas.microsoft.com/office/drawing/2014/main" id="{B3CAA712-5B78-4109-4714-1FA1A3D88053}"/>
                </a:ext>
              </a:extLst>
            </p:cNvPr>
            <p:cNvSpPr/>
            <p:nvPr/>
          </p:nvSpPr>
          <p:spPr>
            <a:xfrm>
              <a:off x="163286" y="157389"/>
              <a:ext cx="8817428" cy="4516211"/>
            </a:xfrm>
            <a:prstGeom prst="round2Diag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8C1347F-F67A-C520-C9A1-00936D4C5F93}"/>
                </a:ext>
              </a:extLst>
            </p:cNvPr>
            <p:cNvSpPr txBox="1"/>
            <p:nvPr/>
          </p:nvSpPr>
          <p:spPr>
            <a:xfrm>
              <a:off x="293913" y="320337"/>
              <a:ext cx="8556173" cy="42219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 </a:t>
              </a:r>
              <a:r>
                <a:rPr kumimoji="0" lang="vi-VN" sz="2100" b="1" i="0" u="none" strike="noStrike" kern="0" cap="none" spc="0" normalizeH="0" baseline="0" noProof="0">
                  <a:ln>
                    <a:noFill/>
                  </a:ln>
                  <a:solidFill>
                    <a:srgbClr val="C00000"/>
                  </a:solidFill>
                  <a:effectLst/>
                  <a:uLnTx/>
                  <a:uFillTx/>
                  <a:latin typeface="Arial"/>
                  <a:cs typeface="Arial"/>
                  <a:sym typeface="Arial"/>
                </a:rPr>
                <a:t>TƯ LIỆU </a:t>
              </a:r>
              <a:r>
                <a:rPr kumimoji="0" lang="en-US" sz="2100" b="1" i="0" u="none" strike="noStrike" kern="0" cap="none" spc="0" normalizeH="0" baseline="0" noProof="0">
                  <a:ln>
                    <a:noFill/>
                  </a:ln>
                  <a:solidFill>
                    <a:srgbClr val="C00000"/>
                  </a:solidFill>
                  <a:effectLst/>
                  <a:uLnTx/>
                  <a:uFillTx/>
                  <a:latin typeface="Arial"/>
                  <a:cs typeface="Arial"/>
                  <a:sym typeface="Arial"/>
                </a:rPr>
                <a:t>4</a:t>
              </a:r>
              <a:r>
                <a:rPr kumimoji="0" lang="vi-VN" sz="2100" b="1" i="0" u="none" strike="noStrike" kern="0" cap="none" spc="0" normalizeH="0" baseline="0" noProof="0">
                  <a:ln>
                    <a:noFill/>
                  </a:ln>
                  <a:solidFill>
                    <a:srgbClr val="C00000"/>
                  </a:solidFill>
                  <a:effectLst/>
                  <a:uLnTx/>
                  <a:uFillTx/>
                  <a:latin typeface="Arial"/>
                  <a:cs typeface="Arial"/>
                  <a:sym typeface="Arial"/>
                </a:rPr>
                <a:t>. </a:t>
              </a:r>
              <a:r>
                <a:rPr kumimoji="0" lang="vi-VN" sz="2100" b="0" i="0" u="none" strike="noStrike" kern="0" cap="none" spc="0" normalizeH="0" baseline="0" noProof="0">
                  <a:ln>
                    <a:noFill/>
                  </a:ln>
                  <a:solidFill>
                    <a:srgbClr val="000000"/>
                  </a:solidFill>
                  <a:effectLst/>
                  <a:uLnTx/>
                  <a:uFillTx/>
                  <a:latin typeface="Arial"/>
                  <a:cs typeface="Arial"/>
                  <a:sym typeface="Arial"/>
                </a:rPr>
                <a:t>Hoạt động đối ngoại chủ yếu của Việt Nam trong kháng chiến chống Mỹ (1954 – 1975).     </a:t>
              </a:r>
              <a:endParaRPr kumimoji="0" lang="en-US" sz="21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100" b="0" i="0" u="none" strike="noStrike" kern="0" cap="none" spc="0" normalizeH="0" baseline="0" noProof="0">
                  <a:ln>
                    <a:noFill/>
                  </a:ln>
                  <a:solidFill>
                    <a:srgbClr val="000000"/>
                  </a:solidFill>
                  <a:effectLst/>
                  <a:uLnTx/>
                  <a:uFillTx/>
                  <a:latin typeface="Arial"/>
                  <a:cs typeface="Arial"/>
                  <a:sym typeface="Arial"/>
                </a:rPr>
                <a:t> 4.1. “Mặt trận số một chống đế quốc Mỹ là Việt Nam. Mặt trận số hai ở ngay tại nước Mỹ” Mặt trận số hai này gồm cuộc đấu tranh của người da đen chống phân biệt chủng tộc, chống chiến tranh xâm lược Việt Nam kết hợp với phong trào nhân dân da trắng Mỹ chống chiến tranh”.</a:t>
              </a:r>
            </a:p>
            <a:p>
              <a:pPr marL="0" marR="0" lvl="0" indent="0" algn="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1" u="none" strike="noStrike" kern="0" cap="none" spc="0" normalizeH="0" baseline="0" noProof="0">
                  <a:ln>
                    <a:noFill/>
                  </a:ln>
                  <a:solidFill>
                    <a:srgbClr val="000000"/>
                  </a:solidFill>
                  <a:effectLst/>
                  <a:uLnTx/>
                  <a:uFillTx/>
                  <a:latin typeface="Arial"/>
                  <a:cs typeface="Arial"/>
                  <a:sym typeface="Arial"/>
                </a:rPr>
                <a:t>(Theo Mặt trận số 2 chống đế quốc Mỹ, trích trong</a:t>
              </a:r>
              <a:r>
                <a:rPr kumimoji="0" lang="en-US" sz="1700" b="0" i="1" u="none" strike="noStrike" kern="0" cap="none" spc="0" normalizeH="0" baseline="0" noProof="0">
                  <a:ln>
                    <a:noFill/>
                  </a:ln>
                  <a:solidFill>
                    <a:srgbClr val="000000"/>
                  </a:solidFill>
                  <a:effectLst/>
                  <a:uLnTx/>
                  <a:uFillTx/>
                  <a:latin typeface="Arial"/>
                  <a:cs typeface="Arial"/>
                  <a:sym typeface="Arial"/>
                </a:rPr>
                <a:t> </a:t>
              </a:r>
              <a:r>
                <a:rPr kumimoji="0" lang="vi-VN" sz="1700" b="0" i="1" u="none" strike="noStrike" kern="0" cap="none" spc="0" normalizeH="0" baseline="0" noProof="0">
                  <a:ln>
                    <a:noFill/>
                  </a:ln>
                  <a:solidFill>
                    <a:srgbClr val="000000"/>
                  </a:solidFill>
                  <a:effectLst/>
                  <a:uLnTx/>
                  <a:uFillTx/>
                  <a:latin typeface="Arial"/>
                  <a:cs typeface="Arial"/>
                  <a:sym typeface="Arial"/>
                </a:rPr>
                <a:t>Hồ Chí Minh toàn </a:t>
              </a:r>
              <a:r>
                <a:rPr kumimoji="0" lang="en-US" sz="1700" b="0" i="1" u="none" strike="noStrike" kern="0" cap="none" spc="0" normalizeH="0" baseline="0" noProof="0">
                  <a:ln>
                    <a:noFill/>
                  </a:ln>
                  <a:solidFill>
                    <a:srgbClr val="000000"/>
                  </a:solidFill>
                  <a:effectLst/>
                  <a:uLnTx/>
                  <a:uFillTx/>
                  <a:latin typeface="Arial"/>
                  <a:cs typeface="Arial"/>
                  <a:sym typeface="Arial"/>
                </a:rPr>
                <a:t> </a:t>
              </a:r>
              <a:r>
                <a:rPr kumimoji="0" lang="vi-VN" sz="1700" b="0" i="1" u="none" strike="noStrike" kern="0" cap="none" spc="0" normalizeH="0" baseline="0" noProof="0">
                  <a:ln>
                    <a:noFill/>
                  </a:ln>
                  <a:solidFill>
                    <a:srgbClr val="000000"/>
                  </a:solidFill>
                  <a:effectLst/>
                  <a:uLnTx/>
                  <a:uFillTx/>
                  <a:latin typeface="Arial"/>
                  <a:cs typeface="Arial"/>
                  <a:sym typeface="Arial"/>
                </a:rPr>
                <a:t>tập, tập 15, Sđd, trang 149)</a:t>
              </a:r>
            </a:p>
          </p:txBody>
        </p:sp>
      </p:grpSp>
    </p:spTree>
    <p:extLst>
      <p:ext uri="{BB962C8B-B14F-4D97-AF65-F5344CB8AC3E}">
        <p14:creationId xmlns:p14="http://schemas.microsoft.com/office/powerpoint/2010/main" val="1234985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3D2C771E-1081-CFDD-E326-E09BE82369E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6CF1742-4D50-C165-A1B7-BEC66A3043CC}"/>
              </a:ext>
            </a:extLst>
          </p:cNvPr>
          <p:cNvGrpSpPr/>
          <p:nvPr/>
        </p:nvGrpSpPr>
        <p:grpSpPr>
          <a:xfrm>
            <a:off x="129212" y="82202"/>
            <a:ext cx="4386431" cy="3661108"/>
            <a:chOff x="209252" y="191059"/>
            <a:chExt cx="4386431" cy="3661108"/>
          </a:xfrm>
        </p:grpSpPr>
        <p:sp>
          <p:nvSpPr>
            <p:cNvPr id="3" name="TextBox 2">
              <a:extLst>
                <a:ext uri="{FF2B5EF4-FFF2-40B4-BE49-F238E27FC236}">
                  <a16:creationId xmlns:a16="http://schemas.microsoft.com/office/drawing/2014/main" id="{D21946A7-29A0-E57D-9E08-A4FED270E0A9}"/>
                </a:ext>
              </a:extLst>
            </p:cNvPr>
            <p:cNvSpPr txBox="1"/>
            <p:nvPr/>
          </p:nvSpPr>
          <p:spPr>
            <a:xfrm>
              <a:off x="334124" y="3153450"/>
              <a:ext cx="3962400" cy="698717"/>
            </a:xfrm>
            <a:prstGeom prst="rect">
              <a:avLst/>
            </a:prstGeom>
            <a:noFill/>
          </p:spPr>
          <p:txBody>
            <a:bodyPr wrap="square">
              <a:spAutoFit/>
            </a:bodyPr>
            <a:lstStyle/>
            <a:p>
              <a:pPr algn="ctr">
                <a:lnSpc>
                  <a:spcPct val="150000"/>
                </a:lnSpc>
              </a:pPr>
              <a:r>
                <a:rPr lang="vi-VN" i="1"/>
                <a:t>Biểu tình chống chiến tranh Việt Nam</a:t>
              </a:r>
              <a:r>
                <a:rPr lang="en-US" i="1"/>
                <a:t> </a:t>
              </a:r>
              <a:r>
                <a:rPr lang="vi-VN" i="1"/>
                <a:t>ở Van-cô-vơ, Ca-na-đa (1968)</a:t>
              </a:r>
            </a:p>
          </p:txBody>
        </p:sp>
        <p:pic>
          <p:nvPicPr>
            <p:cNvPr id="4" name="image33.jpg">
              <a:extLst>
                <a:ext uri="{FF2B5EF4-FFF2-40B4-BE49-F238E27FC236}">
                  <a16:creationId xmlns:a16="http://schemas.microsoft.com/office/drawing/2014/main" id="{715FE222-57CB-29C7-DDA6-5D3F545E96B6}"/>
                </a:ext>
              </a:extLst>
            </p:cNvPr>
            <p:cNvPicPr/>
            <p:nvPr/>
          </p:nvPicPr>
          <p:blipFill>
            <a:blip r:embed="rId4"/>
            <a:srcRect/>
            <a:stretch>
              <a:fillRect/>
            </a:stretch>
          </p:blipFill>
          <p:spPr>
            <a:xfrm>
              <a:off x="209252" y="191059"/>
              <a:ext cx="4386431" cy="2846543"/>
            </a:xfrm>
            <a:prstGeom prst="rect">
              <a:avLst/>
            </a:prstGeom>
            <a:ln/>
          </p:spPr>
        </p:pic>
      </p:grpSp>
      <p:grpSp>
        <p:nvGrpSpPr>
          <p:cNvPr id="5" name="Group 4">
            <a:extLst>
              <a:ext uri="{FF2B5EF4-FFF2-40B4-BE49-F238E27FC236}">
                <a16:creationId xmlns:a16="http://schemas.microsoft.com/office/drawing/2014/main" id="{AA777CEF-26E9-B5C8-00C4-507E750FDE97}"/>
              </a:ext>
            </a:extLst>
          </p:cNvPr>
          <p:cNvGrpSpPr/>
          <p:nvPr/>
        </p:nvGrpSpPr>
        <p:grpSpPr>
          <a:xfrm>
            <a:off x="4757570" y="832950"/>
            <a:ext cx="4235447" cy="4161671"/>
            <a:chOff x="4757570" y="832950"/>
            <a:chExt cx="4235447" cy="4161671"/>
          </a:xfrm>
        </p:grpSpPr>
        <p:sp>
          <p:nvSpPr>
            <p:cNvPr id="6" name="TextBox 5">
              <a:extLst>
                <a:ext uri="{FF2B5EF4-FFF2-40B4-BE49-F238E27FC236}">
                  <a16:creationId xmlns:a16="http://schemas.microsoft.com/office/drawing/2014/main" id="{C8119A0C-0F96-B2EE-484D-D4F4B5F50B67}"/>
                </a:ext>
              </a:extLst>
            </p:cNvPr>
            <p:cNvSpPr txBox="1"/>
            <p:nvPr/>
          </p:nvSpPr>
          <p:spPr>
            <a:xfrm>
              <a:off x="4757570" y="832950"/>
              <a:ext cx="4235446" cy="1345048"/>
            </a:xfrm>
            <a:prstGeom prst="rect">
              <a:avLst/>
            </a:prstGeom>
            <a:noFill/>
          </p:spPr>
          <p:txBody>
            <a:bodyPr wrap="square">
              <a:spAutoFit/>
            </a:bodyPr>
            <a:lstStyle/>
            <a:p>
              <a:pPr algn="ctr">
                <a:lnSpc>
                  <a:spcPct val="150000"/>
                </a:lnSpc>
              </a:pPr>
              <a:r>
                <a:rPr lang="vi-VN" i="1"/>
                <a:t>Bộ trưởng ngoại giao Chính phủ </a:t>
              </a:r>
            </a:p>
            <a:p>
              <a:pPr algn="ctr">
                <a:lnSpc>
                  <a:spcPct val="150000"/>
                </a:lnSpc>
              </a:pPr>
              <a:r>
                <a:rPr lang="vi-VN" i="1"/>
                <a:t>Cách mạng lâm thời Cộng hòa miền Nam Việt Nam Nguyễn Thị Bình kí Hiệp định Pa-ri về chấm dứt chiến tranh, lập lại hòa bình ở Việt Nam (1973)</a:t>
              </a:r>
            </a:p>
          </p:txBody>
        </p:sp>
        <p:pic>
          <p:nvPicPr>
            <p:cNvPr id="7" name="image35.jpg">
              <a:extLst>
                <a:ext uri="{FF2B5EF4-FFF2-40B4-BE49-F238E27FC236}">
                  <a16:creationId xmlns:a16="http://schemas.microsoft.com/office/drawing/2014/main" id="{BD83FB92-09D8-910E-ECC0-9DC2DF2D3E49}"/>
                </a:ext>
              </a:extLst>
            </p:cNvPr>
            <p:cNvPicPr/>
            <p:nvPr/>
          </p:nvPicPr>
          <p:blipFill>
            <a:blip r:embed="rId5"/>
            <a:srcRect/>
            <a:stretch>
              <a:fillRect/>
            </a:stretch>
          </p:blipFill>
          <p:spPr>
            <a:xfrm>
              <a:off x="4757570" y="2317650"/>
              <a:ext cx="4235447" cy="2676971"/>
            </a:xfrm>
            <a:prstGeom prst="rect">
              <a:avLst/>
            </a:prstGeom>
            <a:ln/>
          </p:spPr>
        </p:pic>
      </p:grpSp>
    </p:spTree>
    <p:extLst>
      <p:ext uri="{BB962C8B-B14F-4D97-AF65-F5344CB8AC3E}">
        <p14:creationId xmlns:p14="http://schemas.microsoft.com/office/powerpoint/2010/main" val="1664755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9903CE59-D799-61CC-E4D0-C32A0C245C6C}"/>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147E862-F034-4C6B-2DA9-0E7D3D696C9A}"/>
              </a:ext>
            </a:extLst>
          </p:cNvPr>
          <p:cNvGrpSpPr/>
          <p:nvPr/>
        </p:nvGrpSpPr>
        <p:grpSpPr>
          <a:xfrm>
            <a:off x="220854" y="195689"/>
            <a:ext cx="4506142" cy="4102513"/>
            <a:chOff x="220854" y="195689"/>
            <a:chExt cx="4506142" cy="4102513"/>
          </a:xfrm>
        </p:grpSpPr>
        <p:pic>
          <p:nvPicPr>
            <p:cNvPr id="6" name="image38.jpg">
              <a:extLst>
                <a:ext uri="{FF2B5EF4-FFF2-40B4-BE49-F238E27FC236}">
                  <a16:creationId xmlns:a16="http://schemas.microsoft.com/office/drawing/2014/main" id="{1E5437D3-1C23-B672-BD51-96D635BE0D56}"/>
                </a:ext>
              </a:extLst>
            </p:cNvPr>
            <p:cNvPicPr/>
            <p:nvPr/>
          </p:nvPicPr>
          <p:blipFill>
            <a:blip r:embed="rId4"/>
            <a:srcRect/>
            <a:stretch>
              <a:fillRect/>
            </a:stretch>
          </p:blipFill>
          <p:spPr>
            <a:xfrm>
              <a:off x="220854" y="195689"/>
              <a:ext cx="4506142" cy="3014202"/>
            </a:xfrm>
            <a:prstGeom prst="rect">
              <a:avLst/>
            </a:prstGeom>
            <a:ln/>
          </p:spPr>
        </p:pic>
        <p:sp>
          <p:nvSpPr>
            <p:cNvPr id="7" name="TextBox 6">
              <a:extLst>
                <a:ext uri="{FF2B5EF4-FFF2-40B4-BE49-F238E27FC236}">
                  <a16:creationId xmlns:a16="http://schemas.microsoft.com/office/drawing/2014/main" id="{E6904DA2-25DF-B5AC-06A8-2C149C983B17}"/>
                </a:ext>
              </a:extLst>
            </p:cNvPr>
            <p:cNvSpPr txBox="1"/>
            <p:nvPr/>
          </p:nvSpPr>
          <p:spPr>
            <a:xfrm>
              <a:off x="707923" y="3209891"/>
              <a:ext cx="3657600" cy="10883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0" i="1" u="none" strike="noStrike" kern="0" cap="none" spc="0" normalizeH="0" baseline="0" noProof="0">
                  <a:ln>
                    <a:noFill/>
                  </a:ln>
                  <a:solidFill>
                    <a:srgbClr val="000000"/>
                  </a:solidFill>
                  <a:effectLst/>
                  <a:uLnTx/>
                  <a:uFillTx/>
                  <a:latin typeface="Arial"/>
                  <a:cs typeface="Arial"/>
                  <a:sym typeface="Arial"/>
                </a:rPr>
                <a:t>Chủ tịch Hồ Chí Minh với thiếu nhi Liên Xô trong chuyến thăm hữu nghị Liên Xô, năm 1957</a:t>
              </a:r>
            </a:p>
          </p:txBody>
        </p:sp>
      </p:grpSp>
      <p:grpSp>
        <p:nvGrpSpPr>
          <p:cNvPr id="8" name="Group 7">
            <a:extLst>
              <a:ext uri="{FF2B5EF4-FFF2-40B4-BE49-F238E27FC236}">
                <a16:creationId xmlns:a16="http://schemas.microsoft.com/office/drawing/2014/main" id="{E634EBC2-7AE6-A6A6-674A-8F2593AD8707}"/>
              </a:ext>
            </a:extLst>
          </p:cNvPr>
          <p:cNvGrpSpPr/>
          <p:nvPr/>
        </p:nvGrpSpPr>
        <p:grpSpPr>
          <a:xfrm>
            <a:off x="4773753" y="852320"/>
            <a:ext cx="4329336" cy="4061299"/>
            <a:chOff x="4773753" y="852320"/>
            <a:chExt cx="4329336" cy="4061299"/>
          </a:xfrm>
        </p:grpSpPr>
        <p:pic>
          <p:nvPicPr>
            <p:cNvPr id="9" name="image43.png">
              <a:extLst>
                <a:ext uri="{FF2B5EF4-FFF2-40B4-BE49-F238E27FC236}">
                  <a16:creationId xmlns:a16="http://schemas.microsoft.com/office/drawing/2014/main" id="{69408B52-45AE-5EBB-35EC-0B2F32B273E6}"/>
                </a:ext>
              </a:extLst>
            </p:cNvPr>
            <p:cNvPicPr/>
            <p:nvPr/>
          </p:nvPicPr>
          <p:blipFill>
            <a:blip r:embed="rId5"/>
            <a:srcRect/>
            <a:stretch>
              <a:fillRect/>
            </a:stretch>
          </p:blipFill>
          <p:spPr>
            <a:xfrm>
              <a:off x="4949362" y="1702790"/>
              <a:ext cx="3978119" cy="3210829"/>
            </a:xfrm>
            <a:prstGeom prst="rect">
              <a:avLst/>
            </a:prstGeom>
            <a:ln/>
          </p:spPr>
        </p:pic>
        <p:sp>
          <p:nvSpPr>
            <p:cNvPr id="10" name="TextBox 9">
              <a:extLst>
                <a:ext uri="{FF2B5EF4-FFF2-40B4-BE49-F238E27FC236}">
                  <a16:creationId xmlns:a16="http://schemas.microsoft.com/office/drawing/2014/main" id="{5F51F326-B50B-262E-440A-B7195288211A}"/>
                </a:ext>
              </a:extLst>
            </p:cNvPr>
            <p:cNvSpPr txBox="1"/>
            <p:nvPr/>
          </p:nvSpPr>
          <p:spPr>
            <a:xfrm>
              <a:off x="4773753" y="852320"/>
              <a:ext cx="4329336" cy="74206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0" i="1" u="none" strike="noStrike" kern="0" cap="none" spc="0" normalizeH="0" baseline="0" noProof="0">
                  <a:ln>
                    <a:noFill/>
                  </a:ln>
                  <a:solidFill>
                    <a:srgbClr val="000000"/>
                  </a:solidFill>
                  <a:effectLst/>
                  <a:uLnTx/>
                  <a:uFillTx/>
                  <a:latin typeface="Arial"/>
                  <a:cs typeface="Arial"/>
                  <a:sym typeface="Arial"/>
                </a:rPr>
                <a:t>Chủ tịch Hồ Chí Minh tiếp đoàn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0" i="1" u="none" strike="noStrike" kern="0" cap="none" spc="0" normalizeH="0" baseline="0" noProof="0">
                  <a:ln>
                    <a:noFill/>
                  </a:ln>
                  <a:solidFill>
                    <a:srgbClr val="000000"/>
                  </a:solidFill>
                  <a:effectLst/>
                  <a:uLnTx/>
                  <a:uFillTx/>
                  <a:latin typeface="Arial"/>
                  <a:cs typeface="Arial"/>
                  <a:sym typeface="Arial"/>
                </a:rPr>
                <a:t>nhà báo của Đảng Cộng sản I-ta-li-a (T5/1959)</a:t>
              </a:r>
            </a:p>
          </p:txBody>
        </p:sp>
      </p:grpSp>
    </p:spTree>
    <p:extLst>
      <p:ext uri="{BB962C8B-B14F-4D97-AF65-F5344CB8AC3E}">
        <p14:creationId xmlns:p14="http://schemas.microsoft.com/office/powerpoint/2010/main" val="762447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55414C2E-227D-386F-B6EE-16557E819E2C}"/>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1D09689-D080-64E7-3D4D-C9BBC9446729}"/>
              </a:ext>
            </a:extLst>
          </p:cNvPr>
          <p:cNvGrpSpPr/>
          <p:nvPr/>
        </p:nvGrpSpPr>
        <p:grpSpPr>
          <a:xfrm>
            <a:off x="207975" y="434898"/>
            <a:ext cx="4329335" cy="3464702"/>
            <a:chOff x="207975" y="434898"/>
            <a:chExt cx="4329335" cy="3464702"/>
          </a:xfrm>
        </p:grpSpPr>
        <p:sp>
          <p:nvSpPr>
            <p:cNvPr id="6" name="TextBox 5">
              <a:extLst>
                <a:ext uri="{FF2B5EF4-FFF2-40B4-BE49-F238E27FC236}">
                  <a16:creationId xmlns:a16="http://schemas.microsoft.com/office/drawing/2014/main" id="{90A4ADCB-AAC2-61CA-E188-BDE4785C473C}"/>
                </a:ext>
              </a:extLst>
            </p:cNvPr>
            <p:cNvSpPr txBox="1"/>
            <p:nvPr/>
          </p:nvSpPr>
          <p:spPr>
            <a:xfrm>
              <a:off x="543842" y="3157537"/>
              <a:ext cx="3657600" cy="74206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0" i="1" u="none" strike="noStrike" kern="0" cap="none" spc="0" normalizeH="0" baseline="0" noProof="0">
                  <a:ln>
                    <a:noFill/>
                  </a:ln>
                  <a:solidFill>
                    <a:srgbClr val="000000"/>
                  </a:solidFill>
                  <a:effectLst/>
                  <a:uLnTx/>
                  <a:uFillTx/>
                  <a:latin typeface="Arial"/>
                  <a:cs typeface="Arial"/>
                  <a:sym typeface="Arial"/>
                </a:rPr>
                <a:t>Quang cảnh lễ kí Hiệp định về chấm dứt chiến tranh, lập lại hòa bình ở Việt Nam</a:t>
              </a:r>
            </a:p>
          </p:txBody>
        </p:sp>
        <p:pic>
          <p:nvPicPr>
            <p:cNvPr id="7" name="image44.png">
              <a:extLst>
                <a:ext uri="{FF2B5EF4-FFF2-40B4-BE49-F238E27FC236}">
                  <a16:creationId xmlns:a16="http://schemas.microsoft.com/office/drawing/2014/main" id="{A0A04E19-FCAE-0C33-EDE1-1879DD6DB3E7}"/>
                </a:ext>
              </a:extLst>
            </p:cNvPr>
            <p:cNvPicPr/>
            <p:nvPr/>
          </p:nvPicPr>
          <p:blipFill>
            <a:blip r:embed="rId4"/>
            <a:srcRect/>
            <a:stretch>
              <a:fillRect/>
            </a:stretch>
          </p:blipFill>
          <p:spPr>
            <a:xfrm>
              <a:off x="207975" y="434898"/>
              <a:ext cx="4329335" cy="2639144"/>
            </a:xfrm>
            <a:prstGeom prst="rect">
              <a:avLst/>
            </a:prstGeom>
            <a:ln/>
          </p:spPr>
        </p:pic>
      </p:grpSp>
      <p:grpSp>
        <p:nvGrpSpPr>
          <p:cNvPr id="8" name="Group 7">
            <a:extLst>
              <a:ext uri="{FF2B5EF4-FFF2-40B4-BE49-F238E27FC236}">
                <a16:creationId xmlns:a16="http://schemas.microsoft.com/office/drawing/2014/main" id="{1CDAA1DD-D13A-FB90-9635-8412DE1F51B3}"/>
              </a:ext>
            </a:extLst>
          </p:cNvPr>
          <p:cNvGrpSpPr/>
          <p:nvPr/>
        </p:nvGrpSpPr>
        <p:grpSpPr>
          <a:xfrm>
            <a:off x="4642705" y="866834"/>
            <a:ext cx="4329336" cy="3962130"/>
            <a:chOff x="4642705" y="866834"/>
            <a:chExt cx="4329336" cy="3962130"/>
          </a:xfrm>
        </p:grpSpPr>
        <p:sp>
          <p:nvSpPr>
            <p:cNvPr id="9" name="TextBox 8">
              <a:extLst>
                <a:ext uri="{FF2B5EF4-FFF2-40B4-BE49-F238E27FC236}">
                  <a16:creationId xmlns:a16="http://schemas.microsoft.com/office/drawing/2014/main" id="{10AED044-7375-8DCA-94BC-3F0596687C0F}"/>
                </a:ext>
              </a:extLst>
            </p:cNvPr>
            <p:cNvSpPr txBox="1"/>
            <p:nvPr/>
          </p:nvSpPr>
          <p:spPr>
            <a:xfrm>
              <a:off x="4642705" y="866834"/>
              <a:ext cx="4329336" cy="74206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500" b="0" i="1" u="none" strike="noStrike" kern="0" cap="none" spc="0" normalizeH="0" baseline="0" noProof="0">
                  <a:ln>
                    <a:noFill/>
                  </a:ln>
                  <a:solidFill>
                    <a:srgbClr val="000000"/>
                  </a:solidFill>
                  <a:effectLst/>
                  <a:uLnTx/>
                  <a:uFillTx/>
                  <a:latin typeface="Arial"/>
                  <a:cs typeface="Arial"/>
                  <a:sym typeface="Arial"/>
                </a:rPr>
                <a:t>Nhân dân Lào biểu tình phản đối đế quốc Mỹ xâm lược Việt Nam,</a:t>
              </a:r>
              <a:r>
                <a:rPr kumimoji="0" lang="en-US" sz="1500" b="0" i="1" u="none" strike="noStrike" kern="0" cap="none" spc="0" normalizeH="0" baseline="0" noProof="0">
                  <a:ln>
                    <a:noFill/>
                  </a:ln>
                  <a:solidFill>
                    <a:srgbClr val="000000"/>
                  </a:solidFill>
                  <a:effectLst/>
                  <a:uLnTx/>
                  <a:uFillTx/>
                  <a:latin typeface="Arial"/>
                  <a:cs typeface="Arial"/>
                  <a:sym typeface="Arial"/>
                </a:rPr>
                <a:t> </a:t>
              </a:r>
              <a:r>
                <a:rPr kumimoji="0" lang="vi-VN" sz="1500" b="0" i="1" u="none" strike="noStrike" kern="0" cap="none" spc="0" normalizeH="0" baseline="0" noProof="0">
                  <a:ln>
                    <a:noFill/>
                  </a:ln>
                  <a:solidFill>
                    <a:srgbClr val="000000"/>
                  </a:solidFill>
                  <a:effectLst/>
                  <a:uLnTx/>
                  <a:uFillTx/>
                  <a:latin typeface="Arial"/>
                  <a:cs typeface="Arial"/>
                  <a:sym typeface="Arial"/>
                </a:rPr>
                <a:t>tháng 8/1964.</a:t>
              </a:r>
            </a:p>
          </p:txBody>
        </p:sp>
        <p:pic>
          <p:nvPicPr>
            <p:cNvPr id="10" name="image1.jpg">
              <a:extLst>
                <a:ext uri="{FF2B5EF4-FFF2-40B4-BE49-F238E27FC236}">
                  <a16:creationId xmlns:a16="http://schemas.microsoft.com/office/drawing/2014/main" id="{52396E4A-FEC5-5D65-61BA-78B6765EFFDC}"/>
                </a:ext>
              </a:extLst>
            </p:cNvPr>
            <p:cNvPicPr/>
            <p:nvPr/>
          </p:nvPicPr>
          <p:blipFill>
            <a:blip r:embed="rId5"/>
            <a:srcRect/>
            <a:stretch>
              <a:fillRect/>
            </a:stretch>
          </p:blipFill>
          <p:spPr>
            <a:xfrm>
              <a:off x="4773753" y="1759646"/>
              <a:ext cx="4162272" cy="3069318"/>
            </a:xfrm>
            <a:prstGeom prst="rect">
              <a:avLst/>
            </a:prstGeom>
            <a:ln/>
          </p:spPr>
        </p:pic>
      </p:grpSp>
    </p:spTree>
    <p:extLst>
      <p:ext uri="{BB962C8B-B14F-4D97-AF65-F5344CB8AC3E}">
        <p14:creationId xmlns:p14="http://schemas.microsoft.com/office/powerpoint/2010/main" val="1864130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60A91806-69C5-EA6D-76EC-AE58C8D26228}"/>
            </a:ext>
          </a:extLst>
        </p:cNvPr>
        <p:cNvGrpSpPr/>
        <p:nvPr/>
      </p:nvGrpSpPr>
      <p:grpSpPr>
        <a:xfrm>
          <a:off x="0" y="0"/>
          <a:ext cx="0" cy="0"/>
          <a:chOff x="0" y="0"/>
          <a:chExt cx="0" cy="0"/>
        </a:xfrm>
      </p:grpSpPr>
      <p:sp>
        <p:nvSpPr>
          <p:cNvPr id="180" name="Google Shape;180;p36">
            <a:extLst>
              <a:ext uri="{FF2B5EF4-FFF2-40B4-BE49-F238E27FC236}">
                <a16:creationId xmlns:a16="http://schemas.microsoft.com/office/drawing/2014/main" id="{6E2F9DC8-9160-D5F6-CD21-F8C11AEBEF72}"/>
              </a:ext>
            </a:extLst>
          </p:cNvPr>
          <p:cNvSpPr txBox="1">
            <a:spLocks noGrp="1"/>
          </p:cNvSpPr>
          <p:nvPr>
            <p:ph type="ctrTitle"/>
          </p:nvPr>
        </p:nvSpPr>
        <p:spPr>
          <a:xfrm>
            <a:off x="0" y="1500955"/>
            <a:ext cx="9144000" cy="3304082"/>
          </a:xfrm>
          <a:prstGeom prst="rect">
            <a:avLst/>
          </a:prstGeom>
        </p:spPr>
        <p:txBody>
          <a:bodyPr spcFirstLastPara="1" wrap="square" lIns="91425" tIns="91425" rIns="91425" bIns="91425" anchor="t" anchorCtr="0">
            <a:noAutofit/>
          </a:bodyPr>
          <a:lstStyle/>
          <a:p>
            <a:pPr lvl="0">
              <a:lnSpc>
                <a:spcPct val="150000"/>
              </a:lnSpc>
            </a:pPr>
            <a:r>
              <a:rPr lang="en-US" sz="4000" b="1">
                <a:solidFill>
                  <a:schemeClr val="dk2"/>
                </a:solidFill>
                <a:latin typeface="+mj-lt"/>
              </a:rPr>
              <a:t>HOẠT ĐỘNG ĐỐI NGOẠI </a:t>
            </a:r>
            <a:br>
              <a:rPr lang="en-US" sz="4000" b="1">
                <a:solidFill>
                  <a:schemeClr val="dk2"/>
                </a:solidFill>
                <a:latin typeface="+mj-lt"/>
              </a:rPr>
            </a:br>
            <a:r>
              <a:rPr lang="en-US" sz="4000" b="1">
                <a:solidFill>
                  <a:schemeClr val="dk2"/>
                </a:solidFill>
                <a:latin typeface="+mj-lt"/>
              </a:rPr>
              <a:t>CỦA VIỆT NAM </a:t>
            </a:r>
            <a:br>
              <a:rPr lang="en-US" sz="4000" b="1">
                <a:solidFill>
                  <a:schemeClr val="dk2"/>
                </a:solidFill>
                <a:latin typeface="+mj-lt"/>
              </a:rPr>
            </a:br>
            <a:r>
              <a:rPr lang="en-US" sz="4000" b="1">
                <a:solidFill>
                  <a:schemeClr val="dk2"/>
                </a:solidFill>
                <a:latin typeface="+mj-lt"/>
              </a:rPr>
              <a:t>TỪ ĐẦU THẾ KỈ XX ĐẾN NĂM 1975 </a:t>
            </a:r>
          </a:p>
        </p:txBody>
      </p:sp>
      <p:grpSp>
        <p:nvGrpSpPr>
          <p:cNvPr id="12" name="Group 11">
            <a:extLst>
              <a:ext uri="{FF2B5EF4-FFF2-40B4-BE49-F238E27FC236}">
                <a16:creationId xmlns:a16="http://schemas.microsoft.com/office/drawing/2014/main" id="{37DEA321-EE9C-3AF0-83FD-F1B864E1C2F4}"/>
              </a:ext>
            </a:extLst>
          </p:cNvPr>
          <p:cNvGrpSpPr/>
          <p:nvPr/>
        </p:nvGrpSpPr>
        <p:grpSpPr>
          <a:xfrm>
            <a:off x="3165020" y="432806"/>
            <a:ext cx="2813959" cy="878161"/>
            <a:chOff x="3042555" y="388617"/>
            <a:chExt cx="3185886" cy="994229"/>
          </a:xfrm>
        </p:grpSpPr>
        <p:sp>
          <p:nvSpPr>
            <p:cNvPr id="4" name="Oval 3">
              <a:extLst>
                <a:ext uri="{FF2B5EF4-FFF2-40B4-BE49-F238E27FC236}">
                  <a16:creationId xmlns:a16="http://schemas.microsoft.com/office/drawing/2014/main" id="{B43633EE-98E4-53C5-7A56-244085C61732}"/>
                </a:ext>
              </a:extLst>
            </p:cNvPr>
            <p:cNvSpPr/>
            <p:nvPr/>
          </p:nvSpPr>
          <p:spPr>
            <a:xfrm>
              <a:off x="3042555" y="388617"/>
              <a:ext cx="3185886" cy="994229"/>
            </a:xfrm>
            <a:prstGeom prst="ellipse">
              <a:avLst/>
            </a:prstGeom>
            <a:solidFill>
              <a:srgbClr val="89473A"/>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75C5FD-79F1-5F53-0CC0-6F8A4D8B1475}"/>
                </a:ext>
              </a:extLst>
            </p:cNvPr>
            <p:cNvSpPr/>
            <p:nvPr/>
          </p:nvSpPr>
          <p:spPr>
            <a:xfrm>
              <a:off x="3109683" y="455131"/>
              <a:ext cx="3051631" cy="861199"/>
            </a:xfrm>
            <a:prstGeom prst="ellipse">
              <a:avLst/>
            </a:prstGeom>
            <a:noFill/>
            <a:ln>
              <a:solidFill>
                <a:srgbClr val="FFE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76C47E-6D7C-2F06-8F84-A3D33FCC978E}"/>
                </a:ext>
              </a:extLst>
            </p:cNvPr>
            <p:cNvSpPr txBox="1"/>
            <p:nvPr/>
          </p:nvSpPr>
          <p:spPr>
            <a:xfrm>
              <a:off x="3514321" y="523571"/>
              <a:ext cx="2258784" cy="707886"/>
            </a:xfrm>
            <a:prstGeom prst="rect">
              <a:avLst/>
            </a:prstGeom>
            <a:noFill/>
          </p:spPr>
          <p:txBody>
            <a:bodyPr wrap="square" rtlCol="0">
              <a:spAutoFit/>
            </a:bodyPr>
            <a:lstStyle/>
            <a:p>
              <a:pPr algn="ctr"/>
              <a:r>
                <a:rPr lang="en-US" sz="4000" b="1">
                  <a:solidFill>
                    <a:srgbClr val="FFE6C7"/>
                  </a:solidFill>
                </a:rPr>
                <a:t>BÀI 12</a:t>
              </a:r>
            </a:p>
          </p:txBody>
        </p:sp>
      </p:grpSp>
    </p:spTree>
    <p:extLst>
      <p:ext uri="{BB962C8B-B14F-4D97-AF65-F5344CB8AC3E}">
        <p14:creationId xmlns:p14="http://schemas.microsoft.com/office/powerpoint/2010/main" val="2671953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p:cTn id="7" dur="500" fill="hold"/>
                                        <p:tgtEl>
                                          <p:spTgt spid="180"/>
                                        </p:tgtEl>
                                        <p:attrNameLst>
                                          <p:attrName>ppt_w</p:attrName>
                                        </p:attrNameLst>
                                      </p:cBhvr>
                                      <p:tavLst>
                                        <p:tav tm="0">
                                          <p:val>
                                            <p:fltVal val="0"/>
                                          </p:val>
                                        </p:tav>
                                        <p:tav tm="100000">
                                          <p:val>
                                            <p:strVal val="#ppt_w"/>
                                          </p:val>
                                        </p:tav>
                                      </p:tavLst>
                                    </p:anim>
                                    <p:anim calcmode="lin" valueType="num">
                                      <p:cBhvr>
                                        <p:cTn id="8" dur="500" fill="hold"/>
                                        <p:tgtEl>
                                          <p:spTgt spid="180"/>
                                        </p:tgtEl>
                                        <p:attrNameLst>
                                          <p:attrName>ppt_h</p:attrName>
                                        </p:attrNameLst>
                                      </p:cBhvr>
                                      <p:tavLst>
                                        <p:tav tm="0">
                                          <p:val>
                                            <p:fltVal val="0"/>
                                          </p:val>
                                        </p:tav>
                                        <p:tav tm="100000">
                                          <p:val>
                                            <p:strVal val="#ppt_h"/>
                                          </p:val>
                                        </p:tav>
                                      </p:tavLst>
                                    </p:anim>
                                    <p:animEffect transition="in" filter="fade">
                                      <p:cBhvr>
                                        <p:cTn id="9" dur="500"/>
                                        <p:tgtEl>
                                          <p:spTgt spid="18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F3238598-4EBF-379E-BB8F-3984ECE680B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B7917AA-9507-367D-6FAA-9E9D3533A950}"/>
              </a:ext>
            </a:extLst>
          </p:cNvPr>
          <p:cNvGrpSpPr/>
          <p:nvPr/>
        </p:nvGrpSpPr>
        <p:grpSpPr>
          <a:xfrm>
            <a:off x="188822" y="268577"/>
            <a:ext cx="4324953" cy="4032677"/>
            <a:chOff x="215648" y="239348"/>
            <a:chExt cx="4324953" cy="4032677"/>
          </a:xfrm>
        </p:grpSpPr>
        <p:sp>
          <p:nvSpPr>
            <p:cNvPr id="6" name="TextBox 5">
              <a:extLst>
                <a:ext uri="{FF2B5EF4-FFF2-40B4-BE49-F238E27FC236}">
                  <a16:creationId xmlns:a16="http://schemas.microsoft.com/office/drawing/2014/main" id="{65750565-F89A-213B-70FD-0FF5C50B984E}"/>
                </a:ext>
              </a:extLst>
            </p:cNvPr>
            <p:cNvSpPr txBox="1"/>
            <p:nvPr/>
          </p:nvSpPr>
          <p:spPr>
            <a:xfrm>
              <a:off x="549324" y="3183714"/>
              <a:ext cx="3657600" cy="10883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500" b="0" i="1" u="none" strike="noStrike" kern="0" cap="none" spc="0" normalizeH="0" baseline="0" noProof="0">
                  <a:ln>
                    <a:noFill/>
                  </a:ln>
                  <a:solidFill>
                    <a:srgbClr val="000000"/>
                  </a:solidFill>
                  <a:effectLst/>
                  <a:uLnTx/>
                  <a:uFillTx/>
                  <a:latin typeface="Arial"/>
                  <a:cs typeface="Arial"/>
                  <a:sym typeface="Arial"/>
                </a:rPr>
                <a:t>Nhân dân Cam-pu-chia viết khẩu hiệu phản đối đế quốc Mỹ xâm lược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500" b="0" i="1" u="none" strike="noStrike" kern="0" cap="none" spc="0" normalizeH="0" baseline="0" noProof="0">
                  <a:ln>
                    <a:noFill/>
                  </a:ln>
                  <a:solidFill>
                    <a:srgbClr val="000000"/>
                  </a:solidFill>
                  <a:effectLst/>
                  <a:uLnTx/>
                  <a:uFillTx/>
                  <a:latin typeface="Arial"/>
                  <a:cs typeface="Arial"/>
                  <a:sym typeface="Arial"/>
                </a:rPr>
                <a:t>Việt Nam, tháng 8/1964</a:t>
              </a:r>
            </a:p>
          </p:txBody>
        </p:sp>
        <p:pic>
          <p:nvPicPr>
            <p:cNvPr id="7" name="image3.jpg">
              <a:extLst>
                <a:ext uri="{FF2B5EF4-FFF2-40B4-BE49-F238E27FC236}">
                  <a16:creationId xmlns:a16="http://schemas.microsoft.com/office/drawing/2014/main" id="{735BD501-9186-00D9-B4D8-7C8B26BD2FC2}"/>
                </a:ext>
              </a:extLst>
            </p:cNvPr>
            <p:cNvPicPr/>
            <p:nvPr/>
          </p:nvPicPr>
          <p:blipFill>
            <a:blip r:embed="rId4"/>
            <a:srcRect/>
            <a:stretch>
              <a:fillRect/>
            </a:stretch>
          </p:blipFill>
          <p:spPr>
            <a:xfrm>
              <a:off x="215648" y="239348"/>
              <a:ext cx="4324953" cy="2918189"/>
            </a:xfrm>
            <a:prstGeom prst="rect">
              <a:avLst/>
            </a:prstGeom>
            <a:ln/>
          </p:spPr>
        </p:pic>
      </p:grpSp>
      <p:grpSp>
        <p:nvGrpSpPr>
          <p:cNvPr id="8" name="Group 7">
            <a:extLst>
              <a:ext uri="{FF2B5EF4-FFF2-40B4-BE49-F238E27FC236}">
                <a16:creationId xmlns:a16="http://schemas.microsoft.com/office/drawing/2014/main" id="{867B2D5F-3A54-1119-F3AF-7E5AC73117B6}"/>
              </a:ext>
            </a:extLst>
          </p:cNvPr>
          <p:cNvGrpSpPr/>
          <p:nvPr/>
        </p:nvGrpSpPr>
        <p:grpSpPr>
          <a:xfrm>
            <a:off x="4642705" y="675825"/>
            <a:ext cx="4349034" cy="4258373"/>
            <a:chOff x="4642705" y="675825"/>
            <a:chExt cx="4349034" cy="4258373"/>
          </a:xfrm>
        </p:grpSpPr>
        <p:sp>
          <p:nvSpPr>
            <p:cNvPr id="9" name="TextBox 8">
              <a:extLst>
                <a:ext uri="{FF2B5EF4-FFF2-40B4-BE49-F238E27FC236}">
                  <a16:creationId xmlns:a16="http://schemas.microsoft.com/office/drawing/2014/main" id="{E75D98FB-CAF8-07EA-2E02-D5CB0F4F943F}"/>
                </a:ext>
              </a:extLst>
            </p:cNvPr>
            <p:cNvSpPr txBox="1"/>
            <p:nvPr/>
          </p:nvSpPr>
          <p:spPr>
            <a:xfrm>
              <a:off x="4642705" y="675825"/>
              <a:ext cx="4329336" cy="10883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500" b="0" i="1" u="none" strike="noStrike" kern="0" cap="none" spc="0" normalizeH="0" baseline="0" noProof="0">
                  <a:ln>
                    <a:noFill/>
                  </a:ln>
                  <a:solidFill>
                    <a:srgbClr val="000000"/>
                  </a:solidFill>
                  <a:effectLst/>
                  <a:uLnTx/>
                  <a:uFillTx/>
                  <a:latin typeface="Arial"/>
                  <a:cs typeface="Arial"/>
                  <a:sym typeface="Arial"/>
                </a:rPr>
                <a:t>Thứ trưởng Bộ Ngoại giao</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500" b="0" i="1" u="none" strike="noStrike" kern="0" cap="none" spc="0" normalizeH="0" baseline="0" noProof="0">
                  <a:ln>
                    <a:noFill/>
                  </a:ln>
                  <a:solidFill>
                    <a:srgbClr val="000000"/>
                  </a:solidFill>
                  <a:effectLst/>
                  <a:uLnTx/>
                  <a:uFillTx/>
                  <a:latin typeface="Arial"/>
                  <a:cs typeface="Arial"/>
                  <a:sym typeface="Arial"/>
                </a:rPr>
                <a:t>Nguyễn Cơ Thạch bắt tay Đại sứ Mỹ William Sullivan tại Thủ đô Pa-ri, Pháp, ngày 22/5/1973</a:t>
              </a:r>
            </a:p>
          </p:txBody>
        </p:sp>
        <p:pic>
          <p:nvPicPr>
            <p:cNvPr id="10" name="image12.jpg">
              <a:extLst>
                <a:ext uri="{FF2B5EF4-FFF2-40B4-BE49-F238E27FC236}">
                  <a16:creationId xmlns:a16="http://schemas.microsoft.com/office/drawing/2014/main" id="{636E1FBB-6B6D-EDB0-CD58-D436CD5B1E9D}"/>
                </a:ext>
              </a:extLst>
            </p:cNvPr>
            <p:cNvPicPr/>
            <p:nvPr/>
          </p:nvPicPr>
          <p:blipFill>
            <a:blip r:embed="rId5"/>
            <a:srcRect/>
            <a:stretch>
              <a:fillRect/>
            </a:stretch>
          </p:blipFill>
          <p:spPr>
            <a:xfrm>
              <a:off x="4642705" y="1812453"/>
              <a:ext cx="4349034" cy="3121745"/>
            </a:xfrm>
            <a:prstGeom prst="rect">
              <a:avLst/>
            </a:prstGeom>
            <a:ln/>
          </p:spPr>
        </p:pic>
      </p:grpSp>
    </p:spTree>
    <p:extLst>
      <p:ext uri="{BB962C8B-B14F-4D97-AF65-F5344CB8AC3E}">
        <p14:creationId xmlns:p14="http://schemas.microsoft.com/office/powerpoint/2010/main" val="114293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B5E39530-DD70-2558-6E49-1920D59401AD}"/>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E3674BE3-55E3-FD07-4D2E-57CB493386C2}"/>
              </a:ext>
            </a:extLst>
          </p:cNvPr>
          <p:cNvSpPr/>
          <p:nvPr/>
        </p:nvSpPr>
        <p:spPr>
          <a:xfrm>
            <a:off x="2207773" y="260528"/>
            <a:ext cx="3663475" cy="598177"/>
          </a:xfrm>
          <a:prstGeom prst="roundRect">
            <a:avLst>
              <a:gd name="adj" fmla="val 50000"/>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FFFF"/>
                </a:solidFill>
                <a:effectLst/>
                <a:uLnTx/>
                <a:uFillTx/>
                <a:latin typeface="Arial"/>
                <a:ea typeface="+mn-ea"/>
                <a:cs typeface="Arial"/>
                <a:sym typeface="Arial"/>
              </a:rPr>
              <a:t>KẾT LUẬN</a:t>
            </a:r>
          </a:p>
        </p:txBody>
      </p:sp>
      <p:pic>
        <p:nvPicPr>
          <p:cNvPr id="9" name="Google Shape;182;p36">
            <a:extLst>
              <a:ext uri="{FF2B5EF4-FFF2-40B4-BE49-F238E27FC236}">
                <a16:creationId xmlns:a16="http://schemas.microsoft.com/office/drawing/2014/main" id="{653984C0-6C28-AB36-4594-9AC94BC47D60}"/>
              </a:ext>
            </a:extLst>
          </p:cNvPr>
          <p:cNvPicPr preferRelativeResize="0"/>
          <p:nvPr/>
        </p:nvPicPr>
        <p:blipFill rotWithShape="1">
          <a:blip r:embed="rId4">
            <a:alphaModFix/>
          </a:blip>
          <a:srcRect l="52019" b="22094"/>
          <a:stretch/>
        </p:blipFill>
        <p:spPr>
          <a:xfrm flipH="1">
            <a:off x="7086550" y="3237675"/>
            <a:ext cx="2057451" cy="1920624"/>
          </a:xfrm>
          <a:prstGeom prst="rect">
            <a:avLst/>
          </a:prstGeom>
          <a:noFill/>
          <a:ln>
            <a:noFill/>
          </a:ln>
          <a:effectLst>
            <a:outerShdw dist="85725" dir="9120000" algn="bl" rotWithShape="0">
              <a:srgbClr val="89473A">
                <a:alpha val="35000"/>
              </a:srgbClr>
            </a:outerShdw>
          </a:effectLst>
        </p:spPr>
      </p:pic>
      <p:grpSp>
        <p:nvGrpSpPr>
          <p:cNvPr id="12" name="Google Shape;319;p44">
            <a:extLst>
              <a:ext uri="{FF2B5EF4-FFF2-40B4-BE49-F238E27FC236}">
                <a16:creationId xmlns:a16="http://schemas.microsoft.com/office/drawing/2014/main" id="{417C2982-5F1B-5AF8-7A84-B4A17A738E9F}"/>
              </a:ext>
            </a:extLst>
          </p:cNvPr>
          <p:cNvGrpSpPr/>
          <p:nvPr/>
        </p:nvGrpSpPr>
        <p:grpSpPr>
          <a:xfrm>
            <a:off x="-223320" y="0"/>
            <a:ext cx="1340891" cy="5143501"/>
            <a:chOff x="5280" y="0"/>
            <a:chExt cx="1340891" cy="5143501"/>
          </a:xfrm>
        </p:grpSpPr>
        <p:pic>
          <p:nvPicPr>
            <p:cNvPr id="13" name="Google Shape;320;p44">
              <a:extLst>
                <a:ext uri="{FF2B5EF4-FFF2-40B4-BE49-F238E27FC236}">
                  <a16:creationId xmlns:a16="http://schemas.microsoft.com/office/drawing/2014/main" id="{61914F72-3BEC-FBB7-B8AA-5E59CD8859E4}"/>
                </a:ext>
              </a:extLst>
            </p:cNvPr>
            <p:cNvPicPr preferRelativeResize="0"/>
            <p:nvPr/>
          </p:nvPicPr>
          <p:blipFill>
            <a:blip r:embed="rId5">
              <a:alphaModFix amt="48000"/>
            </a:blip>
            <a:stretch>
              <a:fillRect/>
            </a:stretch>
          </p:blipFill>
          <p:spPr>
            <a:xfrm>
              <a:off x="5280" y="0"/>
              <a:ext cx="1278341" cy="5143501"/>
            </a:xfrm>
            <a:prstGeom prst="rect">
              <a:avLst/>
            </a:prstGeom>
            <a:noFill/>
            <a:ln>
              <a:noFill/>
            </a:ln>
          </p:spPr>
        </p:pic>
        <p:pic>
          <p:nvPicPr>
            <p:cNvPr id="14" name="Google Shape;321;p44">
              <a:extLst>
                <a:ext uri="{FF2B5EF4-FFF2-40B4-BE49-F238E27FC236}">
                  <a16:creationId xmlns:a16="http://schemas.microsoft.com/office/drawing/2014/main" id="{DFF6DFD4-0751-789A-40E1-2829C064CE63}"/>
                </a:ext>
              </a:extLst>
            </p:cNvPr>
            <p:cNvPicPr preferRelativeResize="0"/>
            <p:nvPr/>
          </p:nvPicPr>
          <p:blipFill>
            <a:blip r:embed="rId6">
              <a:alphaModFix/>
            </a:blip>
            <a:stretch>
              <a:fillRect/>
            </a:stretch>
          </p:blipFill>
          <p:spPr>
            <a:xfrm>
              <a:off x="67830" y="0"/>
              <a:ext cx="1278341" cy="5143501"/>
            </a:xfrm>
            <a:prstGeom prst="rect">
              <a:avLst/>
            </a:prstGeom>
            <a:noFill/>
            <a:ln>
              <a:noFill/>
            </a:ln>
          </p:spPr>
        </p:pic>
      </p:grpSp>
      <p:sp>
        <p:nvSpPr>
          <p:cNvPr id="3" name="TextBox 2">
            <a:extLst>
              <a:ext uri="{FF2B5EF4-FFF2-40B4-BE49-F238E27FC236}">
                <a16:creationId xmlns:a16="http://schemas.microsoft.com/office/drawing/2014/main" id="{29AA8E9C-CF4F-0511-2634-BB0591CB7993}"/>
              </a:ext>
            </a:extLst>
          </p:cNvPr>
          <p:cNvSpPr txBox="1"/>
          <p:nvPr/>
        </p:nvSpPr>
        <p:spPr>
          <a:xfrm>
            <a:off x="569636" y="1131924"/>
            <a:ext cx="6579464" cy="3575594"/>
          </a:xfrm>
          <a:prstGeom prst="rect">
            <a:avLst/>
          </a:prstGeom>
          <a:noFill/>
        </p:spPr>
        <p:txBody>
          <a:bodyPr wrap="square">
            <a:spAutoFit/>
          </a:bodyPr>
          <a:lstStyle/>
          <a:p>
            <a:pPr marL="342900" lvl="0" indent="-342900" algn="just">
              <a:lnSpc>
                <a:spcPct val="150000"/>
              </a:lnSpc>
              <a:buFont typeface="Arial" panose="020B0604020202020204" pitchFamily="34" charset="0"/>
              <a:buChar char="•"/>
              <a:defRPr/>
            </a:pPr>
            <a:r>
              <a:rPr lang="vi-VN" sz="1700"/>
              <a:t>Hoạt động đối ngoại của Việt Nam trong kháng chiến chống Mỹ tập trung đấu tranh, buộc Mỹ phải kí Hiệp định Pa-ri, mở rộng quan hệ ngoại giao, thực hiện đánh - đàm và tranh thủ sự ủng hộ quốc tế cho cuộc kháng chiến đang trên đà phát triển.</a:t>
            </a:r>
          </a:p>
          <a:p>
            <a:pPr marL="342900" lvl="0" indent="-342900" algn="just">
              <a:lnSpc>
                <a:spcPct val="150000"/>
              </a:lnSpc>
              <a:buFont typeface="Arial" panose="020B0604020202020204" pitchFamily="34" charset="0"/>
              <a:buChar char="•"/>
              <a:defRPr/>
            </a:pPr>
            <a:r>
              <a:rPr lang="vi-VN" sz="1700"/>
              <a:t>Các hoạt động này được triển khai chủ động tích cực, đóng vai trò quan trọng đối với thắng lợi của cuộc đấu tranh giải phóng miền Nam, thống nhất đất nước, từng bước trở thành một mặt trận quan trọng và có ý nghĩa chiến lược, góp phần nâng cao vị thế ngoại giao của Việt Nam trên trường quốc tế.</a:t>
            </a:r>
          </a:p>
        </p:txBody>
      </p:sp>
    </p:spTree>
    <p:extLst>
      <p:ext uri="{BB962C8B-B14F-4D97-AF65-F5344CB8AC3E}">
        <p14:creationId xmlns:p14="http://schemas.microsoft.com/office/powerpoint/2010/main" val="1835349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E3E04BE0-DCCD-D6ED-DFB5-26835154A49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DD59D90-5170-56CA-0AF1-8A9DE344F2BC}"/>
              </a:ext>
            </a:extLst>
          </p:cNvPr>
          <p:cNvSpPr txBox="1"/>
          <p:nvPr/>
        </p:nvSpPr>
        <p:spPr>
          <a:xfrm>
            <a:off x="576942" y="864868"/>
            <a:ext cx="7990114"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1: </a:t>
            </a:r>
            <a:r>
              <a:rPr lang="vi-VN" sz="2100"/>
              <a:t>Đầu thế kỉ XX, một số nhà yêu nước Việt Nam đã có những hoạt động đối ngoại bước đầu nhằm mục tiêu:</a:t>
            </a:r>
            <a:endParaRPr kumimoji="0" lang="en-US" sz="2100" b="0" i="0" u="none" strike="noStrike" kern="0" cap="none" spc="0" normalizeH="0" baseline="0" noProof="0">
              <a:ln>
                <a:noFill/>
              </a:ln>
              <a:solidFill>
                <a:srgbClr val="000000"/>
              </a:solidFill>
              <a:effectLst/>
              <a:uLnTx/>
              <a:uFillTx/>
              <a:latin typeface="Arial"/>
              <a:cs typeface="Arial"/>
              <a:sym typeface="Arial"/>
            </a:endParaRPr>
          </a:p>
        </p:txBody>
      </p:sp>
      <p:sp>
        <p:nvSpPr>
          <p:cNvPr id="9" name="Rectangle: Rounded Corners 8">
            <a:extLst>
              <a:ext uri="{FF2B5EF4-FFF2-40B4-BE49-F238E27FC236}">
                <a16:creationId xmlns:a16="http://schemas.microsoft.com/office/drawing/2014/main" id="{208378E1-9E9E-8603-CC42-E73E5B9738C2}"/>
              </a:ext>
            </a:extLst>
          </p:cNvPr>
          <p:cNvSpPr/>
          <p:nvPr/>
        </p:nvSpPr>
        <p:spPr>
          <a:xfrm>
            <a:off x="424541" y="1988455"/>
            <a:ext cx="3777343" cy="1361262"/>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191919"/>
                </a:solidFill>
                <a:latin typeface="Arial"/>
              </a:rPr>
              <a:t>A. Thống nhất đất nước.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EA6E4BE8-5A22-6514-1C33-222E88F3D12A}"/>
              </a:ext>
            </a:extLst>
          </p:cNvPr>
          <p:cNvSpPr/>
          <p:nvPr/>
        </p:nvSpPr>
        <p:spPr>
          <a:xfrm>
            <a:off x="4942117" y="1988455"/>
            <a:ext cx="3777343" cy="1361262"/>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000">
                <a:solidFill>
                  <a:srgbClr val="191919"/>
                </a:solidFill>
              </a:rPr>
              <a:t>B. Giải phóng giai cấp.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254EFBC4-4C08-1135-E754-153D4B748CBE}"/>
              </a:ext>
            </a:extLst>
          </p:cNvPr>
          <p:cNvSpPr/>
          <p:nvPr/>
        </p:nvSpPr>
        <p:spPr>
          <a:xfrm>
            <a:off x="424541" y="3651062"/>
            <a:ext cx="3777343" cy="1361262"/>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000">
                <a:solidFill>
                  <a:srgbClr val="191919"/>
                </a:solidFill>
              </a:rPr>
              <a:t>C. Đi lên chủ nghĩa xã hội.</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02061B34-5287-A040-95EC-7C053632BE49}"/>
              </a:ext>
            </a:extLst>
          </p:cNvPr>
          <p:cNvSpPr/>
          <p:nvPr/>
        </p:nvSpPr>
        <p:spPr>
          <a:xfrm>
            <a:off x="4942117" y="3651062"/>
            <a:ext cx="3777343" cy="1361262"/>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000">
                <a:solidFill>
                  <a:srgbClr val="191919"/>
                </a:solidFill>
              </a:rPr>
              <a:t>D. Giải phóng dân tộc.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DAE23C1C-7852-8A9F-02AE-BDCF62EB435F}"/>
              </a:ext>
            </a:extLst>
          </p:cNvPr>
          <p:cNvSpPr/>
          <p:nvPr/>
        </p:nvSpPr>
        <p:spPr>
          <a:xfrm>
            <a:off x="4942116" y="3651062"/>
            <a:ext cx="3777343" cy="1361262"/>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srgbClr val="FFFFFF"/>
                </a:solidFill>
              </a:rPr>
              <a:t>D. Giải phóng dân tộc.</a:t>
            </a:r>
          </a:p>
        </p:txBody>
      </p:sp>
      <p:sp>
        <p:nvSpPr>
          <p:cNvPr id="2" name="TextBox 1">
            <a:extLst>
              <a:ext uri="{FF2B5EF4-FFF2-40B4-BE49-F238E27FC236}">
                <a16:creationId xmlns:a16="http://schemas.microsoft.com/office/drawing/2014/main" id="{249A4F1A-4363-4D03-65A6-1CF09BA14FF7}"/>
              </a:ext>
            </a:extLst>
          </p:cNvPr>
          <p:cNvSpPr txBox="1"/>
          <p:nvPr/>
        </p:nvSpPr>
        <p:spPr>
          <a:xfrm>
            <a:off x="1940377" y="204898"/>
            <a:ext cx="5263245"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7030A0"/>
                </a:solidFill>
                <a:effectLst/>
                <a:uLnTx/>
                <a:uFillTx/>
                <a:latin typeface="Arial"/>
                <a:cs typeface="Arial"/>
                <a:sym typeface="Arial"/>
              </a:rPr>
              <a:t>LUYỆN TẬP </a:t>
            </a:r>
          </a:p>
        </p:txBody>
      </p:sp>
    </p:spTree>
    <p:extLst>
      <p:ext uri="{BB962C8B-B14F-4D97-AF65-F5344CB8AC3E}">
        <p14:creationId xmlns:p14="http://schemas.microsoft.com/office/powerpoint/2010/main" val="2004262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FE1AFD81-B8DF-ACFD-165D-1CF173DA326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333BA6-79E7-9B40-D0FE-93AC33455764}"/>
              </a:ext>
            </a:extLst>
          </p:cNvPr>
          <p:cNvSpPr txBox="1"/>
          <p:nvPr/>
        </p:nvSpPr>
        <p:spPr>
          <a:xfrm>
            <a:off x="600528" y="134291"/>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2: </a:t>
            </a:r>
            <a:r>
              <a:rPr lang="vi-VN" sz="2100"/>
              <a:t>Trong giai đoạn 1905 - 1909, hoạt động đối ngoại của Phan Bội Châu là:</a:t>
            </a:r>
            <a:endParaRPr kumimoji="0" lang="en-US" sz="2100" b="0" i="0" u="none" strike="noStrike" kern="0" cap="none" spc="0" normalizeH="0" baseline="0" noProof="0">
              <a:ln>
                <a:noFill/>
              </a:ln>
              <a:solidFill>
                <a:srgbClr val="000000"/>
              </a:solidFill>
              <a:effectLst/>
              <a:uLnTx/>
              <a:uFillTx/>
              <a:latin typeface="Arial"/>
              <a:cs typeface="Arial"/>
              <a:sym typeface="Arial"/>
            </a:endParaRPr>
          </a:p>
        </p:txBody>
      </p:sp>
      <p:sp>
        <p:nvSpPr>
          <p:cNvPr id="9" name="Rectangle: Rounded Corners 8">
            <a:extLst>
              <a:ext uri="{FF2B5EF4-FFF2-40B4-BE49-F238E27FC236}">
                <a16:creationId xmlns:a16="http://schemas.microsoft.com/office/drawing/2014/main" id="{73892C9E-F889-8143-90B0-D92D238FC586}"/>
              </a:ext>
            </a:extLst>
          </p:cNvPr>
          <p:cNvSpPr/>
          <p:nvPr/>
        </p:nvSpPr>
        <p:spPr>
          <a:xfrm>
            <a:off x="424541"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Tổ chức phong trào </a:t>
            </a:r>
            <a:endParaRPr lang="en-US" sz="2000">
              <a:solidFill>
                <a:srgbClr val="191919"/>
              </a:solidFill>
            </a:endParaRPr>
          </a:p>
          <a:p>
            <a:pPr lvl="0" algn="ctr">
              <a:lnSpc>
                <a:spcPct val="150000"/>
              </a:lnSpc>
            </a:pPr>
            <a:r>
              <a:rPr lang="vi-VN" sz="2000">
                <a:solidFill>
                  <a:srgbClr val="191919"/>
                </a:solidFill>
              </a:rPr>
              <a:t>Duy tân.</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F0E4CCF0-BBAD-FB67-1556-2A7D69CBF552}"/>
              </a:ext>
            </a:extLst>
          </p:cNvPr>
          <p:cNvSpPr/>
          <p:nvPr/>
        </p:nvSpPr>
        <p:spPr>
          <a:xfrm>
            <a:off x="4942117"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Khởi xướng phong trào Đông Kinh nghĩa thục.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18A616AB-1BD3-7273-06DA-2BBF14707585}"/>
              </a:ext>
            </a:extLst>
          </p:cNvPr>
          <p:cNvSpPr/>
          <p:nvPr/>
        </p:nvSpPr>
        <p:spPr>
          <a:xfrm>
            <a:off x="424541"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Tổ chức phong trào </a:t>
            </a:r>
            <a:endParaRPr lang="en-US" sz="2000">
              <a:solidFill>
                <a:srgbClr val="191919"/>
              </a:solidFill>
            </a:endParaRPr>
          </a:p>
          <a:p>
            <a:pPr lvl="0" algn="ctr">
              <a:lnSpc>
                <a:spcPct val="150000"/>
              </a:lnSpc>
            </a:pPr>
            <a:r>
              <a:rPr lang="vi-VN" sz="2000">
                <a:solidFill>
                  <a:srgbClr val="191919"/>
                </a:solidFill>
              </a:rPr>
              <a:t>Đông du.</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6A3E9B0B-2433-F245-5D92-4E22B4AE6486}"/>
              </a:ext>
            </a:extLst>
          </p:cNvPr>
          <p:cNvSpPr/>
          <p:nvPr/>
        </p:nvSpPr>
        <p:spPr>
          <a:xfrm>
            <a:off x="4942117"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Khởi xướng cuộc vận động chống thuế ở Trung Kì.</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3421A21D-5126-AE2C-A461-7F9B832DD878}"/>
              </a:ext>
            </a:extLst>
          </p:cNvPr>
          <p:cNvSpPr/>
          <p:nvPr/>
        </p:nvSpPr>
        <p:spPr>
          <a:xfrm>
            <a:off x="424541" y="3292892"/>
            <a:ext cx="3777343" cy="1537157"/>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C. Tổ chức phong trào </a:t>
            </a:r>
          </a:p>
          <a:p>
            <a:pPr lvl="0" algn="ctr">
              <a:lnSpc>
                <a:spcPct val="150000"/>
              </a:lnSpc>
              <a:defRPr/>
            </a:pPr>
            <a:r>
              <a:rPr lang="en-US" sz="2000">
                <a:solidFill>
                  <a:srgbClr val="FFFFFF"/>
                </a:solidFill>
              </a:rPr>
              <a:t>Đông du.</a:t>
            </a:r>
          </a:p>
        </p:txBody>
      </p:sp>
    </p:spTree>
    <p:extLst>
      <p:ext uri="{BB962C8B-B14F-4D97-AF65-F5344CB8AC3E}">
        <p14:creationId xmlns:p14="http://schemas.microsoft.com/office/powerpoint/2010/main" val="193997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F9EE3626-90AB-FE47-66BB-70D652C9BBD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449FB75-A976-EE73-1B6C-5C4903FA8C4C}"/>
              </a:ext>
            </a:extLst>
          </p:cNvPr>
          <p:cNvSpPr txBox="1"/>
          <p:nvPr/>
        </p:nvSpPr>
        <p:spPr>
          <a:xfrm>
            <a:off x="600528" y="134291"/>
            <a:ext cx="7942943" cy="1486689"/>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3: </a:t>
            </a:r>
            <a:r>
              <a:rPr lang="vi-VN" sz="2100"/>
              <a:t>Trong giai đoạn 1909 - 1925, Phan Bội Châu đã thành lập và triển khai các</a:t>
            </a:r>
            <a:r>
              <a:rPr lang="en-US" sz="2100"/>
              <a:t> </a:t>
            </a:r>
            <a:r>
              <a:rPr lang="vi-VN" sz="2100"/>
              <a:t>hoạt động của tổ chức nào sau đây?</a:t>
            </a:r>
          </a:p>
          <a:p>
            <a:pPr lvl="0" algn="ctr">
              <a:lnSpc>
                <a:spcPct val="150000"/>
              </a:lnSpc>
            </a:pPr>
            <a:endParaRPr kumimoji="0" lang="en-US" sz="2100" b="0" i="0" u="none" strike="noStrike" kern="0" cap="none" spc="0" normalizeH="0" baseline="0" noProof="0">
              <a:ln>
                <a:noFill/>
              </a:ln>
              <a:solidFill>
                <a:srgbClr val="000000"/>
              </a:solidFill>
              <a:effectLst/>
              <a:uLnTx/>
              <a:uFillTx/>
              <a:latin typeface="Arial"/>
              <a:cs typeface="Arial"/>
              <a:sym typeface="Arial"/>
            </a:endParaRPr>
          </a:p>
        </p:txBody>
      </p:sp>
      <p:sp>
        <p:nvSpPr>
          <p:cNvPr id="9" name="Rectangle: Rounded Corners 8">
            <a:extLst>
              <a:ext uri="{FF2B5EF4-FFF2-40B4-BE49-F238E27FC236}">
                <a16:creationId xmlns:a16="http://schemas.microsoft.com/office/drawing/2014/main" id="{8C4E0416-51B8-FA72-A2AD-43029A3752C7}"/>
              </a:ext>
            </a:extLst>
          </p:cNvPr>
          <p:cNvSpPr/>
          <p:nvPr/>
        </p:nvSpPr>
        <p:spPr>
          <a:xfrm>
            <a:off x="424541"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Việt Nam Quang phục Hội.</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DC49BCEF-F1B4-6937-F9B6-85EEE2C2A9CA}"/>
              </a:ext>
            </a:extLst>
          </p:cNvPr>
          <p:cNvSpPr/>
          <p:nvPr/>
        </p:nvSpPr>
        <p:spPr>
          <a:xfrm>
            <a:off x="4942117"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Đông Nam Á Đồng minh Hội.</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0A8D8004-3E1E-87DE-1900-7F5CF851B9CB}"/>
              </a:ext>
            </a:extLst>
          </p:cNvPr>
          <p:cNvSpPr/>
          <p:nvPr/>
        </p:nvSpPr>
        <p:spPr>
          <a:xfrm>
            <a:off x="424541"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Điền - Quảng - Việt Liên minh.</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3B6DAC61-3585-6018-03F8-20CB97831D03}"/>
              </a:ext>
            </a:extLst>
          </p:cNvPr>
          <p:cNvSpPr/>
          <p:nvPr/>
        </p:nvSpPr>
        <p:spPr>
          <a:xfrm>
            <a:off x="4942117"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Điền - Quế - Việt Liên minh.</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37CA7C91-3B4B-A401-F83F-CC84BD52F902}"/>
              </a:ext>
            </a:extLst>
          </p:cNvPr>
          <p:cNvSpPr/>
          <p:nvPr/>
        </p:nvSpPr>
        <p:spPr>
          <a:xfrm>
            <a:off x="424539" y="1445984"/>
            <a:ext cx="3777343" cy="1537157"/>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A. Việt Nam Quang phục Hội.</a:t>
            </a:r>
          </a:p>
        </p:txBody>
      </p:sp>
    </p:spTree>
    <p:extLst>
      <p:ext uri="{BB962C8B-B14F-4D97-AF65-F5344CB8AC3E}">
        <p14:creationId xmlns:p14="http://schemas.microsoft.com/office/powerpoint/2010/main" val="1086069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5763A507-3A98-B57D-BDE3-34DD7F8AD87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B238037-D08C-FD3D-5F7C-62722932E004}"/>
              </a:ext>
            </a:extLst>
          </p:cNvPr>
          <p:cNvSpPr txBox="1"/>
          <p:nvPr/>
        </p:nvSpPr>
        <p:spPr>
          <a:xfrm>
            <a:off x="600528" y="134291"/>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4: </a:t>
            </a:r>
            <a:r>
              <a:rPr lang="vi-VN" sz="2100"/>
              <a:t>Nội dung nào sau đây là hoạt động đối ngoại của Phan Châu Trinh năm 1906?</a:t>
            </a:r>
          </a:p>
        </p:txBody>
      </p:sp>
      <p:sp>
        <p:nvSpPr>
          <p:cNvPr id="9" name="Rectangle: Rounded Corners 8">
            <a:extLst>
              <a:ext uri="{FF2B5EF4-FFF2-40B4-BE49-F238E27FC236}">
                <a16:creationId xmlns:a16="http://schemas.microsoft.com/office/drawing/2014/main" id="{DD2C594F-A8DE-B1B6-13F1-4DE13337A40F}"/>
              </a:ext>
            </a:extLst>
          </p:cNvPr>
          <p:cNvSpPr/>
          <p:nvPr/>
        </p:nvSpPr>
        <p:spPr>
          <a:xfrm>
            <a:off x="424541"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Sang Nhật Bản rồi về nước, đề nghị chính quyền Pháp cải cách chế độ cai trị ở Việt Nam.</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2ABDA4CB-FAE0-ADAC-12AA-73E13B77AA12}"/>
              </a:ext>
            </a:extLst>
          </p:cNvPr>
          <p:cNvSpPr/>
          <p:nvPr/>
        </p:nvSpPr>
        <p:spPr>
          <a:xfrm>
            <a:off x="4942117"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Sang Trung Quốc rồi về nước, khởi xướng phong trào Đông du.</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201C39A0-0BAD-1337-F3CA-152235CA33EE}"/>
              </a:ext>
            </a:extLst>
          </p:cNvPr>
          <p:cNvSpPr/>
          <p:nvPr/>
        </p:nvSpPr>
        <p:spPr>
          <a:xfrm>
            <a:off x="424541"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Sang phương Tây rồi sang Nhật Bản, tổ chức hoạt động Đông du.</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91FB5652-9FC8-A713-1F2C-5A2FDC659972}"/>
              </a:ext>
            </a:extLst>
          </p:cNvPr>
          <p:cNvSpPr/>
          <p:nvPr/>
        </p:nvSpPr>
        <p:spPr>
          <a:xfrm>
            <a:off x="4942117"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Sang Nhật Bản rồi sang Trung Quốc, gửi thư về nước yêu cầu cải cách.</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6FAB1680-4594-EEBC-EE1D-2308970BA35B}"/>
              </a:ext>
            </a:extLst>
          </p:cNvPr>
          <p:cNvSpPr/>
          <p:nvPr/>
        </p:nvSpPr>
        <p:spPr>
          <a:xfrm>
            <a:off x="424541" y="1445984"/>
            <a:ext cx="3777343" cy="1537157"/>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vi-VN" sz="2000">
                <a:solidFill>
                  <a:srgbClr val="FFFFFF"/>
                </a:solidFill>
                <a:latin typeface="Arial"/>
              </a:rPr>
              <a:t>A. Sang Nhật Bản rồi về nước, đề nghị chính quyền Pháp cải cách chế độ cai trị ở Việt Nam.</a:t>
            </a:r>
          </a:p>
        </p:txBody>
      </p:sp>
    </p:spTree>
    <p:extLst>
      <p:ext uri="{BB962C8B-B14F-4D97-AF65-F5344CB8AC3E}">
        <p14:creationId xmlns:p14="http://schemas.microsoft.com/office/powerpoint/2010/main" val="2771838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E9FD0C9A-6052-64E2-016C-F04CC0AAD3A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AF0BDFB-836C-EA09-714D-B413974E7CC3}"/>
              </a:ext>
            </a:extLst>
          </p:cNvPr>
          <p:cNvSpPr txBox="1"/>
          <p:nvPr/>
        </p:nvSpPr>
        <p:spPr>
          <a:xfrm>
            <a:off x="600528" y="134291"/>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5: </a:t>
            </a:r>
            <a:r>
              <a:rPr lang="vi-VN" sz="2100"/>
              <a:t>Trong giai đoạn 1911 - 1925, hoạt động đối ngoại của Phan Châu Trinh chủ yếu diễn ra ở:</a:t>
            </a:r>
          </a:p>
        </p:txBody>
      </p:sp>
      <p:sp>
        <p:nvSpPr>
          <p:cNvPr id="9" name="Rectangle: Rounded Corners 8">
            <a:extLst>
              <a:ext uri="{FF2B5EF4-FFF2-40B4-BE49-F238E27FC236}">
                <a16:creationId xmlns:a16="http://schemas.microsoft.com/office/drawing/2014/main" id="{53BF9779-4240-029C-1D41-E7C291603F16}"/>
              </a:ext>
            </a:extLst>
          </p:cNvPr>
          <p:cNvSpPr/>
          <p:nvPr/>
        </p:nvSpPr>
        <p:spPr>
          <a:xfrm>
            <a:off x="424541"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Nhật Bản.</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998C097D-7E90-8AEC-16CD-ACFBD01A207B}"/>
              </a:ext>
            </a:extLst>
          </p:cNvPr>
          <p:cNvSpPr/>
          <p:nvPr/>
        </p:nvSpPr>
        <p:spPr>
          <a:xfrm>
            <a:off x="4942117"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4337F6F7-ECE9-F37D-C4F7-248B0CC888F7}"/>
              </a:ext>
            </a:extLst>
          </p:cNvPr>
          <p:cNvSpPr/>
          <p:nvPr/>
        </p:nvSpPr>
        <p:spPr>
          <a:xfrm>
            <a:off x="424541"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Liên Xô.</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4D628F64-5E6E-A6D4-9561-3614F1157ED1}"/>
              </a:ext>
            </a:extLst>
          </p:cNvPr>
          <p:cNvSpPr/>
          <p:nvPr/>
        </p:nvSpPr>
        <p:spPr>
          <a:xfrm>
            <a:off x="4942117"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Thái Lan.</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E7E37EE2-DF2C-2B7D-B02D-B4E105726395}"/>
              </a:ext>
            </a:extLst>
          </p:cNvPr>
          <p:cNvSpPr/>
          <p:nvPr/>
        </p:nvSpPr>
        <p:spPr>
          <a:xfrm>
            <a:off x="4942117" y="1445983"/>
            <a:ext cx="3777343" cy="1537157"/>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B. Pháp.</a:t>
            </a:r>
          </a:p>
        </p:txBody>
      </p:sp>
    </p:spTree>
    <p:extLst>
      <p:ext uri="{BB962C8B-B14F-4D97-AF65-F5344CB8AC3E}">
        <p14:creationId xmlns:p14="http://schemas.microsoft.com/office/powerpoint/2010/main" val="3428451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B8587073-59EC-E933-4DE8-060E328917D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8670420-99AB-4869-E4E3-0562B3B65B01}"/>
              </a:ext>
            </a:extLst>
          </p:cNvPr>
          <p:cNvSpPr txBox="1"/>
          <p:nvPr/>
        </p:nvSpPr>
        <p:spPr>
          <a:xfrm>
            <a:off x="600528" y="134291"/>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6: </a:t>
            </a:r>
            <a:r>
              <a:rPr lang="vi-VN" sz="2100"/>
              <a:t>Một trong những hình thức hoạt động đối ngoại của Phan Châu Trinh trong giai đoạn 1911 - 1925 là:</a:t>
            </a:r>
          </a:p>
        </p:txBody>
      </p:sp>
      <p:sp>
        <p:nvSpPr>
          <p:cNvPr id="9" name="Rectangle: Rounded Corners 8">
            <a:extLst>
              <a:ext uri="{FF2B5EF4-FFF2-40B4-BE49-F238E27FC236}">
                <a16:creationId xmlns:a16="http://schemas.microsoft.com/office/drawing/2014/main" id="{A4EF917D-30FF-F84B-0CBE-CAE74A3695E5}"/>
              </a:ext>
            </a:extLst>
          </p:cNvPr>
          <p:cNvSpPr/>
          <p:nvPr/>
        </p:nvSpPr>
        <p:spPr>
          <a:xfrm>
            <a:off x="424541"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Viết báo, biểu tình.</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91C82366-92F0-86AB-6E4E-65BE9CAE097C}"/>
              </a:ext>
            </a:extLst>
          </p:cNvPr>
          <p:cNvSpPr/>
          <p:nvPr/>
        </p:nvSpPr>
        <p:spPr>
          <a:xfrm>
            <a:off x="4942117"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Viết sách, tổ chức mít tinh.</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79170B4C-BA41-6827-07F0-3EDA12BDFA04}"/>
              </a:ext>
            </a:extLst>
          </p:cNvPr>
          <p:cNvSpPr/>
          <p:nvPr/>
        </p:nvSpPr>
        <p:spPr>
          <a:xfrm>
            <a:off x="424541"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Đấu tranh nghị trường.</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4694AEEB-8B79-BE81-6E58-A448F69503C2}"/>
              </a:ext>
            </a:extLst>
          </p:cNvPr>
          <p:cNvSpPr/>
          <p:nvPr/>
        </p:nvSpPr>
        <p:spPr>
          <a:xfrm>
            <a:off x="4942117"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Viết báo, diễn thuyết.</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B2F13228-127F-953A-21E8-B06B595869FA}"/>
              </a:ext>
            </a:extLst>
          </p:cNvPr>
          <p:cNvSpPr/>
          <p:nvPr/>
        </p:nvSpPr>
        <p:spPr>
          <a:xfrm>
            <a:off x="4942117" y="3292892"/>
            <a:ext cx="3777343" cy="1537157"/>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vi-VN" sz="2000">
                <a:solidFill>
                  <a:srgbClr val="FFFFFF"/>
                </a:solidFill>
                <a:latin typeface="Arial"/>
              </a:rPr>
              <a:t>D. Viết báo, diễn thuyết.</a:t>
            </a:r>
          </a:p>
        </p:txBody>
      </p:sp>
    </p:spTree>
    <p:extLst>
      <p:ext uri="{BB962C8B-B14F-4D97-AF65-F5344CB8AC3E}">
        <p14:creationId xmlns:p14="http://schemas.microsoft.com/office/powerpoint/2010/main" val="4049515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7DF47751-93FC-B84A-B35A-7116CB8440D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4D0FB8A-F32C-02FE-C412-E6AF3F6DC4FE}"/>
              </a:ext>
            </a:extLst>
          </p:cNvPr>
          <p:cNvSpPr txBox="1"/>
          <p:nvPr/>
        </p:nvSpPr>
        <p:spPr>
          <a:xfrm>
            <a:off x="600528" y="134291"/>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7: </a:t>
            </a:r>
            <a:r>
              <a:rPr lang="vi-VN" sz="2100"/>
              <a:t>Nội dung nào sau đây là hoạt động đối ngoại của Nguyễn Ái Quốc trong giai đoạn 1918 – 1920?</a:t>
            </a:r>
          </a:p>
        </p:txBody>
      </p:sp>
      <p:sp>
        <p:nvSpPr>
          <p:cNvPr id="9" name="Rectangle: Rounded Corners 8">
            <a:extLst>
              <a:ext uri="{FF2B5EF4-FFF2-40B4-BE49-F238E27FC236}">
                <a16:creationId xmlns:a16="http://schemas.microsoft.com/office/drawing/2014/main" id="{D0DABC5B-F457-4D7C-9E78-5A34B71AC87A}"/>
              </a:ext>
            </a:extLst>
          </p:cNvPr>
          <p:cNvSpPr/>
          <p:nvPr/>
        </p:nvSpPr>
        <p:spPr>
          <a:xfrm>
            <a:off x="424541"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Tham gia sáng lập và lãnh đạo Đảng Vô sản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84346E42-EB3C-A3C3-ADB2-71A5195A16E7}"/>
              </a:ext>
            </a:extLst>
          </p:cNvPr>
          <p:cNvSpPr/>
          <p:nvPr/>
        </p:nvSpPr>
        <p:spPr>
          <a:xfrm>
            <a:off x="4942117"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Gia nhập Đảng Cộng sản Pháp, bỏ phiếu tán thành gia nhập Quốc tế thứ ba.</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023BBAD7-5D89-CF7E-5F04-94FCDE0DEA08}"/>
              </a:ext>
            </a:extLst>
          </p:cNvPr>
          <p:cNvSpPr/>
          <p:nvPr/>
        </p:nvSpPr>
        <p:spPr>
          <a:xfrm>
            <a:off x="424541"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Gia nhập Đảng Xã hội Pháp, tham gia sáng lập Đảng Cộng sản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517AD1D5-E59C-32BF-7535-A578B0646D8B}"/>
              </a:ext>
            </a:extLst>
          </p:cNvPr>
          <p:cNvSpPr/>
          <p:nvPr/>
        </p:nvSpPr>
        <p:spPr>
          <a:xfrm>
            <a:off x="4942117"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Gia nhập Quốc tế thứ nhất, sáng lập Đảng Cộng sản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C1C9C258-1B82-F2CD-E857-52C8CD331FE3}"/>
              </a:ext>
            </a:extLst>
          </p:cNvPr>
          <p:cNvSpPr/>
          <p:nvPr/>
        </p:nvSpPr>
        <p:spPr>
          <a:xfrm>
            <a:off x="424540" y="3292892"/>
            <a:ext cx="3777343" cy="1537157"/>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C. Gia nhập Đảng Xã hội Pháp, tham gia sáng lập Đảng Cộng sản Pháp.</a:t>
            </a:r>
          </a:p>
        </p:txBody>
      </p:sp>
    </p:spTree>
    <p:extLst>
      <p:ext uri="{BB962C8B-B14F-4D97-AF65-F5344CB8AC3E}">
        <p14:creationId xmlns:p14="http://schemas.microsoft.com/office/powerpoint/2010/main" val="16605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DD530EA6-9A58-B059-98FC-60EE768F48E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9AAA503-D7E5-69FB-1484-4D8205136A09}"/>
              </a:ext>
            </a:extLst>
          </p:cNvPr>
          <p:cNvSpPr txBox="1"/>
          <p:nvPr/>
        </p:nvSpPr>
        <p:spPr>
          <a:xfrm>
            <a:off x="600528" y="134291"/>
            <a:ext cx="7942943" cy="1486689"/>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8: </a:t>
            </a:r>
            <a:r>
              <a:rPr lang="vi-VN" sz="2100"/>
              <a:t>Trong giai đoạn 1921 - 1930, Nguyễn Ái Quốc đã tham gia sáng lập tổ chức</a:t>
            </a:r>
            <a:r>
              <a:rPr lang="en-US" sz="2100"/>
              <a:t> </a:t>
            </a:r>
            <a:r>
              <a:rPr lang="vi-VN" sz="2100"/>
              <a:t>nào sau đây?</a:t>
            </a:r>
          </a:p>
          <a:p>
            <a:pPr lvl="0" algn="ctr">
              <a:lnSpc>
                <a:spcPct val="150000"/>
              </a:lnSpc>
            </a:pPr>
            <a:endParaRPr lang="vi-VN" sz="2100"/>
          </a:p>
        </p:txBody>
      </p:sp>
      <p:sp>
        <p:nvSpPr>
          <p:cNvPr id="9" name="Rectangle: Rounded Corners 8">
            <a:extLst>
              <a:ext uri="{FF2B5EF4-FFF2-40B4-BE49-F238E27FC236}">
                <a16:creationId xmlns:a16="http://schemas.microsoft.com/office/drawing/2014/main" id="{17480EDE-0385-B979-7525-5E8AAAE34A02}"/>
              </a:ext>
            </a:extLst>
          </p:cNvPr>
          <p:cNvSpPr/>
          <p:nvPr/>
        </p:nvSpPr>
        <p:spPr>
          <a:xfrm>
            <a:off x="424541"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Hội Liên hiệp các dân tộc bị áp bức ở Á Đông.</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D946037D-F820-7754-499F-C2A2B50D2092}"/>
              </a:ext>
            </a:extLst>
          </p:cNvPr>
          <p:cNvSpPr/>
          <p:nvPr/>
        </p:nvSpPr>
        <p:spPr>
          <a:xfrm>
            <a:off x="4942117" y="1445984"/>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Hội Liên hiệp các dân tộc bị áp bức ở Đông Nam Ả.</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5883DBBC-C47F-271A-86B7-AAF47402177E}"/>
              </a:ext>
            </a:extLst>
          </p:cNvPr>
          <p:cNvSpPr/>
          <p:nvPr/>
        </p:nvSpPr>
        <p:spPr>
          <a:xfrm>
            <a:off x="424541"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Hội Liên hiệp các nước thuộc địa và phụ thuộc.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85EAAF87-6B3F-C4D6-EB17-9DA41CB32C84}"/>
              </a:ext>
            </a:extLst>
          </p:cNvPr>
          <p:cNvSpPr/>
          <p:nvPr/>
        </p:nvSpPr>
        <p:spPr>
          <a:xfrm>
            <a:off x="4942117" y="3292893"/>
            <a:ext cx="3777343" cy="1537157"/>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Hội Liên hiệp các nước thuộc địa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B316FD8D-8F17-3D83-F454-742D7309016B}"/>
              </a:ext>
            </a:extLst>
          </p:cNvPr>
          <p:cNvSpPr/>
          <p:nvPr/>
        </p:nvSpPr>
        <p:spPr>
          <a:xfrm>
            <a:off x="424541" y="1445983"/>
            <a:ext cx="3777343" cy="1537157"/>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A. Hội Liên hiệp các dân tộc bị áp bức ở Á Đông.</a:t>
            </a:r>
          </a:p>
        </p:txBody>
      </p:sp>
    </p:spTree>
    <p:extLst>
      <p:ext uri="{BB962C8B-B14F-4D97-AF65-F5344CB8AC3E}">
        <p14:creationId xmlns:p14="http://schemas.microsoft.com/office/powerpoint/2010/main" val="239856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0">
          <a:extLst>
            <a:ext uri="{FF2B5EF4-FFF2-40B4-BE49-F238E27FC236}">
              <a16:creationId xmlns:a16="http://schemas.microsoft.com/office/drawing/2014/main" id="{ADE23DA4-6809-E967-A61B-ADEDE71DDE23}"/>
            </a:ext>
          </a:extLst>
        </p:cNvPr>
        <p:cNvGrpSpPr/>
        <p:nvPr/>
      </p:nvGrpSpPr>
      <p:grpSpPr>
        <a:xfrm>
          <a:off x="0" y="0"/>
          <a:ext cx="0" cy="0"/>
          <a:chOff x="0" y="0"/>
          <a:chExt cx="0" cy="0"/>
        </a:xfrm>
      </p:grpSpPr>
      <p:pic>
        <p:nvPicPr>
          <p:cNvPr id="414" name="Google Shape;414;p47">
            <a:extLst>
              <a:ext uri="{FF2B5EF4-FFF2-40B4-BE49-F238E27FC236}">
                <a16:creationId xmlns:a16="http://schemas.microsoft.com/office/drawing/2014/main" id="{C9F3F3D7-FF07-057B-7DBB-4DEA9740BF60}"/>
              </a:ext>
            </a:extLst>
          </p:cNvPr>
          <p:cNvPicPr preferRelativeResize="0"/>
          <p:nvPr/>
        </p:nvPicPr>
        <p:blipFill rotWithShape="1">
          <a:blip r:embed="rId3">
            <a:alphaModFix/>
          </a:blip>
          <a:srcRect t="49634" r="31063"/>
          <a:stretch/>
        </p:blipFill>
        <p:spPr>
          <a:xfrm>
            <a:off x="3243798" y="3754292"/>
            <a:ext cx="2656404" cy="1246853"/>
          </a:xfrm>
          <a:prstGeom prst="rect">
            <a:avLst/>
          </a:prstGeom>
          <a:noFill/>
          <a:ln>
            <a:noFill/>
          </a:ln>
        </p:spPr>
      </p:pic>
      <p:grpSp>
        <p:nvGrpSpPr>
          <p:cNvPr id="33" name="Group 32">
            <a:extLst>
              <a:ext uri="{FF2B5EF4-FFF2-40B4-BE49-F238E27FC236}">
                <a16:creationId xmlns:a16="http://schemas.microsoft.com/office/drawing/2014/main" id="{DADB6967-4565-9712-B5D2-6796A686749B}"/>
              </a:ext>
            </a:extLst>
          </p:cNvPr>
          <p:cNvGrpSpPr/>
          <p:nvPr/>
        </p:nvGrpSpPr>
        <p:grpSpPr>
          <a:xfrm>
            <a:off x="3974149" y="380770"/>
            <a:ext cx="1195701" cy="1247620"/>
            <a:chOff x="4087570" y="867136"/>
            <a:chExt cx="1195701" cy="1247620"/>
          </a:xfrm>
        </p:grpSpPr>
        <p:grpSp>
          <p:nvGrpSpPr>
            <p:cNvPr id="29" name="Google Shape;195;p38">
              <a:extLst>
                <a:ext uri="{FF2B5EF4-FFF2-40B4-BE49-F238E27FC236}">
                  <a16:creationId xmlns:a16="http://schemas.microsoft.com/office/drawing/2014/main" id="{223F7A37-7753-F2CD-209C-9A611CE5C6EC}"/>
                </a:ext>
              </a:extLst>
            </p:cNvPr>
            <p:cNvGrpSpPr/>
            <p:nvPr/>
          </p:nvGrpSpPr>
          <p:grpSpPr>
            <a:xfrm>
              <a:off x="4131184" y="867136"/>
              <a:ext cx="1108474" cy="1247620"/>
              <a:chOff x="3467650" y="897800"/>
              <a:chExt cx="2409000" cy="2711400"/>
            </a:xfrm>
          </p:grpSpPr>
          <p:sp>
            <p:nvSpPr>
              <p:cNvPr id="30" name="Google Shape;196;p38">
                <a:extLst>
                  <a:ext uri="{FF2B5EF4-FFF2-40B4-BE49-F238E27FC236}">
                    <a16:creationId xmlns:a16="http://schemas.microsoft.com/office/drawing/2014/main" id="{BD9253BE-B986-66E6-FF48-AE6480B28A2D}"/>
                  </a:ext>
                </a:extLst>
              </p:cNvPr>
              <p:cNvSpPr/>
              <p:nvPr/>
            </p:nvSpPr>
            <p:spPr>
              <a:xfrm>
                <a:off x="3467650" y="897800"/>
                <a:ext cx="2409000" cy="2711400"/>
              </a:xfrm>
              <a:prstGeom prst="ellipse">
                <a:avLst/>
              </a:prstGeom>
              <a:solidFill>
                <a:srgbClr val="990000"/>
              </a:solidFill>
              <a:ln w="38100" cap="flat" cmpd="sng">
                <a:solidFill>
                  <a:schemeClr val="accent2"/>
                </a:solidFill>
                <a:prstDash val="solid"/>
                <a:round/>
                <a:headEnd type="none" w="sm" len="sm"/>
                <a:tailEnd type="none" w="sm" len="sm"/>
              </a:ln>
              <a:effectLst>
                <a:outerShdw dist="38100" dir="7380000" algn="bl" rotWithShape="0">
                  <a:schemeClr val="dk2">
                    <a:alpha val="6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97;p38">
                <a:extLst>
                  <a:ext uri="{FF2B5EF4-FFF2-40B4-BE49-F238E27FC236}">
                    <a16:creationId xmlns:a16="http://schemas.microsoft.com/office/drawing/2014/main" id="{46AEFC37-0909-66EF-0649-7B1EE3008A41}"/>
                  </a:ext>
                </a:extLst>
              </p:cNvPr>
              <p:cNvSpPr/>
              <p:nvPr/>
            </p:nvSpPr>
            <p:spPr>
              <a:xfrm>
                <a:off x="3609937" y="1022749"/>
                <a:ext cx="2124600" cy="2465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198;p38">
              <a:extLst>
                <a:ext uri="{FF2B5EF4-FFF2-40B4-BE49-F238E27FC236}">
                  <a16:creationId xmlns:a16="http://schemas.microsoft.com/office/drawing/2014/main" id="{6C912A46-3B62-67E4-B2D9-FE28AA03AE58}"/>
                </a:ext>
              </a:extLst>
            </p:cNvPr>
            <p:cNvSpPr txBox="1">
              <a:spLocks/>
            </p:cNvSpPr>
            <p:nvPr/>
          </p:nvSpPr>
          <p:spPr>
            <a:xfrm>
              <a:off x="4087570" y="1060655"/>
              <a:ext cx="1195701" cy="86058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5000" b="1" i="0" u="none" strike="noStrike" kern="0" cap="none" spc="0" normalizeH="0" baseline="0" noProof="0">
                  <a:ln>
                    <a:noFill/>
                  </a:ln>
                  <a:solidFill>
                    <a:srgbClr val="FFE6C7"/>
                  </a:solidFill>
                  <a:effectLst/>
                  <a:uLnTx/>
                  <a:uFillTx/>
                  <a:latin typeface="Arial"/>
                  <a:cs typeface="Arial"/>
                  <a:sym typeface="Arial"/>
                </a:rPr>
                <a:t>03</a:t>
              </a:r>
            </a:p>
          </p:txBody>
        </p:sp>
      </p:grpSp>
      <p:sp>
        <p:nvSpPr>
          <p:cNvPr id="35" name="TextBox 34">
            <a:extLst>
              <a:ext uri="{FF2B5EF4-FFF2-40B4-BE49-F238E27FC236}">
                <a16:creationId xmlns:a16="http://schemas.microsoft.com/office/drawing/2014/main" id="{E3267B10-FE77-E9ED-A45D-EABB0C43EBC7}"/>
              </a:ext>
            </a:extLst>
          </p:cNvPr>
          <p:cNvSpPr txBox="1"/>
          <p:nvPr/>
        </p:nvSpPr>
        <p:spPr>
          <a:xfrm>
            <a:off x="543376" y="1628390"/>
            <a:ext cx="8057245" cy="248266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a:ln>
                  <a:noFill/>
                </a:ln>
                <a:solidFill>
                  <a:srgbClr val="980000"/>
                </a:solidFill>
                <a:effectLst/>
                <a:uLnTx/>
                <a:uFillTx/>
                <a:latin typeface="Arial"/>
                <a:cs typeface="Arial"/>
                <a:sym typeface="Arial"/>
              </a:rPr>
              <a:t>HOẠT ĐỘNG ĐỐI NGOẠI CHỦ YẾU CỦA VIỆT NAM TRONG KHÁNG CHIẾN CHỐNG MỸ (1954 – 1975</a:t>
            </a:r>
            <a:r>
              <a:rPr kumimoji="0" lang="en-US" sz="3600" b="1" i="0" u="none" strike="noStrike" kern="0" cap="none" spc="0" normalizeH="0" baseline="0" noProof="0">
                <a:ln>
                  <a:noFill/>
                </a:ln>
                <a:solidFill>
                  <a:srgbClr val="980000"/>
                </a:solidFill>
                <a:effectLst/>
                <a:uLnTx/>
                <a:uFillTx/>
                <a:latin typeface="Arial"/>
                <a:cs typeface="Arial"/>
                <a:sym typeface="Arial"/>
              </a:rPr>
              <a:t>)</a:t>
            </a:r>
            <a:endParaRPr kumimoji="0" lang="vi-VN" sz="3600" b="1" i="0" u="none" strike="noStrike" kern="0" cap="none" spc="0" normalizeH="0" baseline="0" noProof="0">
              <a:ln>
                <a:noFill/>
              </a:ln>
              <a:solidFill>
                <a:srgbClr val="980000"/>
              </a:solidFill>
              <a:effectLst/>
              <a:uLnTx/>
              <a:uFillTx/>
              <a:latin typeface="Arial"/>
              <a:cs typeface="Arial"/>
              <a:sym typeface="Arial"/>
            </a:endParaRPr>
          </a:p>
        </p:txBody>
      </p:sp>
    </p:spTree>
    <p:extLst>
      <p:ext uri="{BB962C8B-B14F-4D97-AF65-F5344CB8AC3E}">
        <p14:creationId xmlns:p14="http://schemas.microsoft.com/office/powerpoint/2010/main" val="3998223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FC3FF61C-C8B8-C12C-A50C-145FC854244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BA57F1C-36B5-BE9E-03E1-11C7AA28E6D9}"/>
              </a:ext>
            </a:extLst>
          </p:cNvPr>
          <p:cNvSpPr txBox="1"/>
          <p:nvPr/>
        </p:nvSpPr>
        <p:spPr>
          <a:xfrm>
            <a:off x="600528" y="134291"/>
            <a:ext cx="7942943" cy="1486689"/>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9: </a:t>
            </a:r>
            <a:r>
              <a:rPr lang="vi-VN" sz="2100"/>
              <a:t>Một trong những hoạt động đối ngoại của Đảng Cộng sản Đông Dương trong giai đoạn 1930 - 1940 là duy trì liên lạc với các tổ chức nào sau đây?</a:t>
            </a:r>
          </a:p>
        </p:txBody>
      </p:sp>
      <p:sp>
        <p:nvSpPr>
          <p:cNvPr id="9" name="Rectangle: Rounded Corners 8">
            <a:extLst>
              <a:ext uri="{FF2B5EF4-FFF2-40B4-BE49-F238E27FC236}">
                <a16:creationId xmlns:a16="http://schemas.microsoft.com/office/drawing/2014/main" id="{7AC41F25-942F-7AE5-8ECB-50D85AEDB2AE}"/>
              </a:ext>
            </a:extLst>
          </p:cNvPr>
          <p:cNvSpPr/>
          <p:nvPr/>
        </p:nvSpPr>
        <p:spPr>
          <a:xfrm>
            <a:off x="424541" y="1788431"/>
            <a:ext cx="3777343" cy="1486689"/>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Quốc tế Vô sản, các đảng công nhân và phong trào cách mạng châu Á.</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B6269EDC-258F-49E5-D9BD-9DF13FE0BF83}"/>
              </a:ext>
            </a:extLst>
          </p:cNvPr>
          <p:cNvSpPr/>
          <p:nvPr/>
        </p:nvSpPr>
        <p:spPr>
          <a:xfrm>
            <a:off x="4942117" y="1788431"/>
            <a:ext cx="3777343" cy="1486689"/>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Quốc tế Cộng sản, các đảng cộng sản ở các nước.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35D980F8-E0A1-464E-9E9A-8D34688D9CBF}"/>
              </a:ext>
            </a:extLst>
          </p:cNvPr>
          <p:cNvSpPr/>
          <p:nvPr/>
        </p:nvSpPr>
        <p:spPr>
          <a:xfrm>
            <a:off x="424541" y="3510812"/>
            <a:ext cx="3777343" cy="1486689"/>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Các đảng phái chính trị và phong trào công nhân trên thế giới.</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6CF6E87D-9809-A361-F758-DBED1D8C6CA6}"/>
              </a:ext>
            </a:extLst>
          </p:cNvPr>
          <p:cNvSpPr/>
          <p:nvPr/>
        </p:nvSpPr>
        <p:spPr>
          <a:xfrm>
            <a:off x="4942117" y="3510812"/>
            <a:ext cx="3777343" cy="1486689"/>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Các đảng phái vô sản và phong trào yêu nước trên thế giới.</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EE121EE0-F15A-68E2-24BA-B0F1CB79FF3C}"/>
              </a:ext>
            </a:extLst>
          </p:cNvPr>
          <p:cNvSpPr/>
          <p:nvPr/>
        </p:nvSpPr>
        <p:spPr>
          <a:xfrm>
            <a:off x="4942117" y="1763196"/>
            <a:ext cx="3777343" cy="1537157"/>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vi-VN" sz="2000">
                <a:solidFill>
                  <a:srgbClr val="FFFFFF"/>
                </a:solidFill>
                <a:latin typeface="Arial"/>
              </a:rPr>
              <a:t>B. Quốc tế Cộng sản, các đảng cộng sản ở các nước.</a:t>
            </a:r>
          </a:p>
        </p:txBody>
      </p:sp>
    </p:spTree>
    <p:extLst>
      <p:ext uri="{BB962C8B-B14F-4D97-AF65-F5344CB8AC3E}">
        <p14:creationId xmlns:p14="http://schemas.microsoft.com/office/powerpoint/2010/main" val="2855597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416AC1F6-D9DB-AD9F-E3EA-70E3E0C2D24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8184629-3A50-8C52-40DA-FAA90CF7BFA8}"/>
              </a:ext>
            </a:extLst>
          </p:cNvPr>
          <p:cNvSpPr txBox="1"/>
          <p:nvPr/>
        </p:nvSpPr>
        <p:spPr>
          <a:xfrm>
            <a:off x="600528" y="134291"/>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10: </a:t>
            </a:r>
            <a:r>
              <a:rPr lang="vi-VN" sz="2100"/>
              <a:t>Trước ngày 6/3/1946, Chính phủ Việt Nam Dân chủ Cộng hoà đã thực hiện chính sách ngoại giao nào sau đây?</a:t>
            </a:r>
          </a:p>
        </p:txBody>
      </p:sp>
      <p:sp>
        <p:nvSpPr>
          <p:cNvPr id="9" name="Rectangle: Rounded Corners 8">
            <a:extLst>
              <a:ext uri="{FF2B5EF4-FFF2-40B4-BE49-F238E27FC236}">
                <a16:creationId xmlns:a16="http://schemas.microsoft.com/office/drawing/2014/main" id="{8689065B-E936-4FE4-8FDA-BAC06D730A67}"/>
              </a:ext>
            </a:extLst>
          </p:cNvPr>
          <p:cNvSpPr/>
          <p:nvPr/>
        </p:nvSpPr>
        <p:spPr>
          <a:xfrm>
            <a:off x="424541"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Mềm mỏng với quân đội Trung Hoa Dân Quốc.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08BB45D0-12F5-2FFF-5E6C-52B808D9FDB2}"/>
              </a:ext>
            </a:extLst>
          </p:cNvPr>
          <p:cNvSpPr/>
          <p:nvPr/>
        </p:nvSpPr>
        <p:spPr>
          <a:xfrm>
            <a:off x="4942117"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Mềm mỏng với quân </a:t>
            </a:r>
            <a:endParaRPr lang="en-US" sz="2000">
              <a:solidFill>
                <a:srgbClr val="191919"/>
              </a:solidFill>
            </a:endParaRPr>
          </a:p>
          <a:p>
            <a:pPr lvl="0" algn="ctr">
              <a:lnSpc>
                <a:spcPct val="150000"/>
              </a:lnSpc>
            </a:pPr>
            <a:r>
              <a:rPr lang="vi-VN" sz="2000">
                <a:solidFill>
                  <a:srgbClr val="191919"/>
                </a:solidFill>
              </a:rPr>
              <a:t>đội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6842F0BC-8BBD-C08E-F1DD-EBE3CF8C2C33}"/>
              </a:ext>
            </a:extLst>
          </p:cNvPr>
          <p:cNvSpPr/>
          <p:nvPr/>
        </p:nvSpPr>
        <p:spPr>
          <a:xfrm>
            <a:off x="424541"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Kiên quyết chống quân đội Trung Hoa Dân Quốc.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85ECF258-897D-329F-5126-A78EA12481F0}"/>
              </a:ext>
            </a:extLst>
          </p:cNvPr>
          <p:cNvSpPr/>
          <p:nvPr/>
        </p:nvSpPr>
        <p:spPr>
          <a:xfrm>
            <a:off x="4942117"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Nỗ lực thiết lập quan hệ với chính quyền Trung Quốc và Nhật Bản.</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251CAEFD-9B96-AE00-586A-E2C84E2A70BF}"/>
              </a:ext>
            </a:extLst>
          </p:cNvPr>
          <p:cNvSpPr/>
          <p:nvPr/>
        </p:nvSpPr>
        <p:spPr>
          <a:xfrm>
            <a:off x="424541" y="1376419"/>
            <a:ext cx="3777343" cy="1608415"/>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A. Mềm mỏng với quân đội Trung Hoa Dân Quốc.</a:t>
            </a:r>
          </a:p>
        </p:txBody>
      </p:sp>
    </p:spTree>
    <p:extLst>
      <p:ext uri="{BB962C8B-B14F-4D97-AF65-F5344CB8AC3E}">
        <p14:creationId xmlns:p14="http://schemas.microsoft.com/office/powerpoint/2010/main" val="1717999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70D6EBA0-C280-345D-FA82-69CDEE89DA1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DBABE85-AC82-7592-A44A-F46E1C748CAD}"/>
              </a:ext>
            </a:extLst>
          </p:cNvPr>
          <p:cNvSpPr txBox="1"/>
          <p:nvPr/>
        </p:nvSpPr>
        <p:spPr>
          <a:xfrm>
            <a:off x="600528" y="134291"/>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11: </a:t>
            </a:r>
            <a:r>
              <a:rPr lang="vi-VN" sz="2100"/>
              <a:t>Năm 1946, Chính phủ Việt Nam Dân chủ Cộng hoà đã kí với Pháp</a:t>
            </a:r>
          </a:p>
        </p:txBody>
      </p:sp>
      <p:sp>
        <p:nvSpPr>
          <p:cNvPr id="9" name="Rectangle: Rounded Corners 8">
            <a:extLst>
              <a:ext uri="{FF2B5EF4-FFF2-40B4-BE49-F238E27FC236}">
                <a16:creationId xmlns:a16="http://schemas.microsoft.com/office/drawing/2014/main" id="{2CBBF131-84E6-9C8B-6636-AB73CAD6230E}"/>
              </a:ext>
            </a:extLst>
          </p:cNvPr>
          <p:cNvSpPr/>
          <p:nvPr/>
        </p:nvSpPr>
        <p:spPr>
          <a:xfrm>
            <a:off x="424541"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Hiệp định đình chiến và Hoà ước Pháp - Việt.</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8310D530-9C21-7125-5569-E5A8EEF70F30}"/>
              </a:ext>
            </a:extLst>
          </p:cNvPr>
          <p:cNvSpPr/>
          <p:nvPr/>
        </p:nvSpPr>
        <p:spPr>
          <a:xfrm>
            <a:off x="4942117"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Hiệp định Sơ bộ và bản Tạm ước Việt -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EC86BAA9-5F0C-6180-94FC-F1095272B9E3}"/>
              </a:ext>
            </a:extLst>
          </p:cNvPr>
          <p:cNvSpPr/>
          <p:nvPr/>
        </p:nvSpPr>
        <p:spPr>
          <a:xfrm>
            <a:off x="424541"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Hiệp định Giơ-ne-vơ và Hoà ước Việt -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8ABB2E02-21FD-3813-5E94-A900CC67B736}"/>
              </a:ext>
            </a:extLst>
          </p:cNvPr>
          <p:cNvSpPr/>
          <p:nvPr/>
        </p:nvSpPr>
        <p:spPr>
          <a:xfrm>
            <a:off x="4942117"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Hiệp định Sơ bộ và Hoà ước Việt -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80D4E0F7-CC1F-C04C-EBE0-5448AFC42B59}"/>
              </a:ext>
            </a:extLst>
          </p:cNvPr>
          <p:cNvSpPr/>
          <p:nvPr/>
        </p:nvSpPr>
        <p:spPr>
          <a:xfrm>
            <a:off x="4942117" y="1376419"/>
            <a:ext cx="3777343" cy="1608415"/>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vi-VN" sz="2000">
                <a:solidFill>
                  <a:srgbClr val="FFFFFF"/>
                </a:solidFill>
                <a:latin typeface="Arial"/>
              </a:rPr>
              <a:t>B. Hiệp định Sơ bộ và bản Tạm ước Việt - Pháp.</a:t>
            </a:r>
          </a:p>
        </p:txBody>
      </p:sp>
    </p:spTree>
    <p:extLst>
      <p:ext uri="{BB962C8B-B14F-4D97-AF65-F5344CB8AC3E}">
        <p14:creationId xmlns:p14="http://schemas.microsoft.com/office/powerpoint/2010/main" val="183102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03F5C44B-A83C-D645-D2D2-C47E7ECC86B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22042B1-5585-7792-44A6-1F36EABB13BA}"/>
              </a:ext>
            </a:extLst>
          </p:cNvPr>
          <p:cNvSpPr txBox="1"/>
          <p:nvPr/>
        </p:nvSpPr>
        <p:spPr>
          <a:xfrm>
            <a:off x="600528" y="134291"/>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12: </a:t>
            </a:r>
            <a:r>
              <a:rPr lang="vi-VN" sz="2100"/>
              <a:t>Năm 1950, nước Việt Nam Dân chủ Cộng hoà đã thiết lập quan hệ ngoại giao với hai quốc gia nào sau đây?</a:t>
            </a:r>
          </a:p>
        </p:txBody>
      </p:sp>
      <p:sp>
        <p:nvSpPr>
          <p:cNvPr id="9" name="Rectangle: Rounded Corners 8">
            <a:extLst>
              <a:ext uri="{FF2B5EF4-FFF2-40B4-BE49-F238E27FC236}">
                <a16:creationId xmlns:a16="http://schemas.microsoft.com/office/drawing/2014/main" id="{8A526FD0-A2AA-4B45-33A3-A9B1474F6358}"/>
              </a:ext>
            </a:extLst>
          </p:cNvPr>
          <p:cNvSpPr/>
          <p:nvPr/>
        </p:nvSpPr>
        <p:spPr>
          <a:xfrm>
            <a:off x="424541"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In-đô-nê-xi-a, Ma-lai-xi-a.</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3B2F6066-810E-7FBD-E0EB-A4F3CC3CD54C}"/>
              </a:ext>
            </a:extLst>
          </p:cNvPr>
          <p:cNvSpPr/>
          <p:nvPr/>
        </p:nvSpPr>
        <p:spPr>
          <a:xfrm>
            <a:off x="4942117"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Lào, Triều Tiên.</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DE2B1919-4FD2-249D-AC36-6F4EB19077F9}"/>
              </a:ext>
            </a:extLst>
          </p:cNvPr>
          <p:cNvSpPr/>
          <p:nvPr/>
        </p:nvSpPr>
        <p:spPr>
          <a:xfrm>
            <a:off x="424541"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Pháp, Liên Xô.</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FA22A2D8-EFF2-FF79-1FAA-681228DF504C}"/>
              </a:ext>
            </a:extLst>
          </p:cNvPr>
          <p:cNvSpPr/>
          <p:nvPr/>
        </p:nvSpPr>
        <p:spPr>
          <a:xfrm>
            <a:off x="4942117"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Trung Quốc, Liên Xô.</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824B941A-8DB5-B51F-B70D-15722F654641}"/>
              </a:ext>
            </a:extLst>
          </p:cNvPr>
          <p:cNvSpPr/>
          <p:nvPr/>
        </p:nvSpPr>
        <p:spPr>
          <a:xfrm>
            <a:off x="4942117" y="3287486"/>
            <a:ext cx="3777343" cy="1608415"/>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D. Trung Quốc, Liên Xô.</a:t>
            </a:r>
          </a:p>
        </p:txBody>
      </p:sp>
    </p:spTree>
    <p:extLst>
      <p:ext uri="{BB962C8B-B14F-4D97-AF65-F5344CB8AC3E}">
        <p14:creationId xmlns:p14="http://schemas.microsoft.com/office/powerpoint/2010/main" val="106601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60F54F92-6712-AD28-74B0-F1470BA5D4E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78C8D9B-6494-A7F0-D88D-B15087FC4D22}"/>
              </a:ext>
            </a:extLst>
          </p:cNvPr>
          <p:cNvSpPr txBox="1"/>
          <p:nvPr/>
        </p:nvSpPr>
        <p:spPr>
          <a:xfrm>
            <a:off x="600528" y="333160"/>
            <a:ext cx="7942943" cy="517193"/>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13: </a:t>
            </a:r>
            <a:r>
              <a:rPr lang="vi-VN" sz="2100"/>
              <a:t>Năm 1951 đã diễn ra hội nghị nào sau đây?</a:t>
            </a:r>
          </a:p>
        </p:txBody>
      </p:sp>
      <p:sp>
        <p:nvSpPr>
          <p:cNvPr id="9" name="Rectangle: Rounded Corners 8">
            <a:extLst>
              <a:ext uri="{FF2B5EF4-FFF2-40B4-BE49-F238E27FC236}">
                <a16:creationId xmlns:a16="http://schemas.microsoft.com/office/drawing/2014/main" id="{41775D34-97F2-0142-7A2E-8F6A32562028}"/>
              </a:ext>
            </a:extLst>
          </p:cNvPr>
          <p:cNvSpPr/>
          <p:nvPr/>
        </p:nvSpPr>
        <p:spPr>
          <a:xfrm>
            <a:off x="424541"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Hội nghị thành lập Liên minh nhân dân Việt - Miên - Lào.</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AE4DC6A6-8722-DCFB-4995-2289F389DDA8}"/>
              </a:ext>
            </a:extLst>
          </p:cNvPr>
          <p:cNvSpPr/>
          <p:nvPr/>
        </p:nvSpPr>
        <p:spPr>
          <a:xfrm>
            <a:off x="4942117"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Hội nghị Giơ-ne-vơ về Đông Dương.</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253B22B2-9D2B-F9B2-83D8-855EE4B50429}"/>
              </a:ext>
            </a:extLst>
          </p:cNvPr>
          <p:cNvSpPr/>
          <p:nvPr/>
        </p:nvSpPr>
        <p:spPr>
          <a:xfrm>
            <a:off x="424541"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Hội nghị thành lập Hội Liên hiệp Việt - Miên - Lào.</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8DC632D7-43F8-0A53-8BDD-F167E612AC72}"/>
              </a:ext>
            </a:extLst>
          </p:cNvPr>
          <p:cNvSpPr/>
          <p:nvPr/>
        </p:nvSpPr>
        <p:spPr>
          <a:xfrm>
            <a:off x="4942117"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Hội nghị thành lập Liên minh chiến đấu Việt - Lào.</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896BB3FB-3B30-4EA9-FAAF-E2E03A7AD07A}"/>
              </a:ext>
            </a:extLst>
          </p:cNvPr>
          <p:cNvSpPr/>
          <p:nvPr/>
        </p:nvSpPr>
        <p:spPr>
          <a:xfrm>
            <a:off x="424541" y="1376419"/>
            <a:ext cx="3777343" cy="1608415"/>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A. Hội nghị thành lập Liên minh nhân dân Việt - Miên - Lào.</a:t>
            </a:r>
          </a:p>
        </p:txBody>
      </p:sp>
    </p:spTree>
    <p:extLst>
      <p:ext uri="{BB962C8B-B14F-4D97-AF65-F5344CB8AC3E}">
        <p14:creationId xmlns:p14="http://schemas.microsoft.com/office/powerpoint/2010/main" val="301894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6DB8AEBB-4995-8047-DEB8-9F3B8B31865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B67D3A9-C2D9-ED43-501E-F40794D04DE1}"/>
              </a:ext>
            </a:extLst>
          </p:cNvPr>
          <p:cNvSpPr txBox="1"/>
          <p:nvPr/>
        </p:nvSpPr>
        <p:spPr>
          <a:xfrm>
            <a:off x="600528" y="247599"/>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14: </a:t>
            </a:r>
            <a:r>
              <a:rPr lang="vi-VN" sz="2100"/>
              <a:t>Hoạt động đối ngoại chủ yếu của Việt Nam trong thời kì 1954 - 1975 tập trung phục vụ sự nghiệp nào sau đây?</a:t>
            </a:r>
          </a:p>
        </p:txBody>
      </p:sp>
      <p:sp>
        <p:nvSpPr>
          <p:cNvPr id="9" name="Rectangle: Rounded Corners 8">
            <a:extLst>
              <a:ext uri="{FF2B5EF4-FFF2-40B4-BE49-F238E27FC236}">
                <a16:creationId xmlns:a16="http://schemas.microsoft.com/office/drawing/2014/main" id="{14A85FAA-5580-D727-A06C-6D83BD1ED6BB}"/>
              </a:ext>
            </a:extLst>
          </p:cNvPr>
          <p:cNvSpPr/>
          <p:nvPr/>
        </p:nvSpPr>
        <p:spPr>
          <a:xfrm>
            <a:off x="424541"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Xây dựng chủ nghĩa xã hội.</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F186401A-B45E-60B6-9E38-808815B6FBF8}"/>
              </a:ext>
            </a:extLst>
          </p:cNvPr>
          <p:cNvSpPr/>
          <p:nvPr/>
        </p:nvSpPr>
        <p:spPr>
          <a:xfrm>
            <a:off x="4942117"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Giải phóng miền Nam, thống nhất đất nước.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8A9D9274-0818-2FC7-5A15-3FD796DB108B}"/>
              </a:ext>
            </a:extLst>
          </p:cNvPr>
          <p:cNvSpPr/>
          <p:nvPr/>
        </p:nvSpPr>
        <p:spPr>
          <a:xfrm>
            <a:off x="424541"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Xây dựng và bảo vệ </a:t>
            </a:r>
            <a:endParaRPr lang="en-US" sz="2000">
              <a:solidFill>
                <a:srgbClr val="191919"/>
              </a:solidFill>
            </a:endParaRPr>
          </a:p>
          <a:p>
            <a:pPr lvl="0" algn="ctr">
              <a:lnSpc>
                <a:spcPct val="150000"/>
              </a:lnSpc>
            </a:pPr>
            <a:r>
              <a:rPr lang="vi-VN" sz="2000">
                <a:solidFill>
                  <a:srgbClr val="191919"/>
                </a:solidFill>
              </a:rPr>
              <a:t>miền Bắc.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C439FB5A-A5C0-0F8F-2C19-F20A2FB86164}"/>
              </a:ext>
            </a:extLst>
          </p:cNvPr>
          <p:cNvSpPr/>
          <p:nvPr/>
        </p:nvSpPr>
        <p:spPr>
          <a:xfrm>
            <a:off x="4942117"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Bảo vệ chủ nghĩa xã hội trên cả nước.</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C5A14F7C-7C2B-83A6-855F-33E4D1E08645}"/>
              </a:ext>
            </a:extLst>
          </p:cNvPr>
          <p:cNvSpPr/>
          <p:nvPr/>
        </p:nvSpPr>
        <p:spPr>
          <a:xfrm>
            <a:off x="4942117" y="1376419"/>
            <a:ext cx="3777343" cy="1608415"/>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vi-VN" sz="2000">
                <a:solidFill>
                  <a:srgbClr val="FFFFFF"/>
                </a:solidFill>
                <a:latin typeface="Arial"/>
              </a:rPr>
              <a:t>B. Giải phóng miền Nam, thống nhất đất nước.</a:t>
            </a:r>
          </a:p>
        </p:txBody>
      </p:sp>
    </p:spTree>
    <p:extLst>
      <p:ext uri="{BB962C8B-B14F-4D97-AF65-F5344CB8AC3E}">
        <p14:creationId xmlns:p14="http://schemas.microsoft.com/office/powerpoint/2010/main" val="3763522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4C572D91-9855-44F9-4D47-BA99891619A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9745C94-B4AF-1E0A-B30A-F4BEA61FCC1D}"/>
              </a:ext>
            </a:extLst>
          </p:cNvPr>
          <p:cNvSpPr txBox="1"/>
          <p:nvPr/>
        </p:nvSpPr>
        <p:spPr>
          <a:xfrm>
            <a:off x="600528" y="247599"/>
            <a:ext cx="7942943"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15: </a:t>
            </a:r>
            <a:r>
              <a:rPr lang="vi-VN" sz="2100"/>
              <a:t>Năm 1973, Việt Nam thiết lập, mở rộng quan hệ ngoại giao với những quốc gia nào sau đây?</a:t>
            </a:r>
          </a:p>
        </p:txBody>
      </p:sp>
      <p:sp>
        <p:nvSpPr>
          <p:cNvPr id="9" name="Rectangle: Rounded Corners 8">
            <a:extLst>
              <a:ext uri="{FF2B5EF4-FFF2-40B4-BE49-F238E27FC236}">
                <a16:creationId xmlns:a16="http://schemas.microsoft.com/office/drawing/2014/main" id="{3F99761D-AEFE-C65F-6C08-A49556A74E73}"/>
              </a:ext>
            </a:extLst>
          </p:cNvPr>
          <p:cNvSpPr/>
          <p:nvPr/>
        </p:nvSpPr>
        <p:spPr>
          <a:xfrm>
            <a:off x="424541"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Pháp, Nhật Bản, Ô-xtrây-li-a.</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5EDA5210-9074-CE6D-1EEE-870A00853978}"/>
              </a:ext>
            </a:extLst>
          </p:cNvPr>
          <p:cNvSpPr/>
          <p:nvPr/>
        </p:nvSpPr>
        <p:spPr>
          <a:xfrm>
            <a:off x="4942117"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it-IT" sz="2000">
                <a:solidFill>
                  <a:srgbClr val="191919"/>
                </a:solidFill>
              </a:rPr>
              <a:t>B. Cu-ba, Ni-giê-ri-a, Hà Lan.</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CC67B03A-6232-C238-7FE7-C27A6E9E1C47}"/>
              </a:ext>
            </a:extLst>
          </p:cNvPr>
          <p:cNvSpPr/>
          <p:nvPr/>
        </p:nvSpPr>
        <p:spPr>
          <a:xfrm>
            <a:off x="424541"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Hà Lan, Pháp, Cu-ba.</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778E6211-B604-51A3-A1B7-BA01B05562FD}"/>
              </a:ext>
            </a:extLst>
          </p:cNvPr>
          <p:cNvSpPr/>
          <p:nvPr/>
        </p:nvSpPr>
        <p:spPr>
          <a:xfrm>
            <a:off x="4942117"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Cu-ba, Ca-mơ-run,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326E0BC3-A4AD-532F-ED42-1F1B09A30DFB}"/>
              </a:ext>
            </a:extLst>
          </p:cNvPr>
          <p:cNvSpPr/>
          <p:nvPr/>
        </p:nvSpPr>
        <p:spPr>
          <a:xfrm>
            <a:off x="424540" y="1376419"/>
            <a:ext cx="3777343" cy="1608415"/>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A. Pháp, Nhật Bản, Ô-xtrây-li-a.</a:t>
            </a:r>
          </a:p>
        </p:txBody>
      </p:sp>
    </p:spTree>
    <p:extLst>
      <p:ext uri="{BB962C8B-B14F-4D97-AF65-F5344CB8AC3E}">
        <p14:creationId xmlns:p14="http://schemas.microsoft.com/office/powerpoint/2010/main" val="2638616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EFD6DE75-6DB4-D828-E311-133FE053205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18004C6-B1A9-3E0C-0497-B37B1068E5E2}"/>
              </a:ext>
            </a:extLst>
          </p:cNvPr>
          <p:cNvSpPr txBox="1"/>
          <p:nvPr/>
        </p:nvSpPr>
        <p:spPr>
          <a:xfrm>
            <a:off x="424540" y="223152"/>
            <a:ext cx="8340272" cy="1001941"/>
          </a:xfrm>
          <a:prstGeom prst="rect">
            <a:avLst/>
          </a:prstGeom>
          <a:noFill/>
        </p:spPr>
        <p:txBody>
          <a:bodyPr wrap="square">
            <a:spAutoFit/>
          </a:bodyPr>
          <a:lstStyle/>
          <a:p>
            <a:pPr lvl="0" algn="ctr">
              <a:lnSpc>
                <a:spcPct val="150000"/>
              </a:lnSpc>
            </a:pPr>
            <a:r>
              <a:rPr kumimoji="0" lang="en-US" sz="2100" b="1" i="1" u="none" strike="noStrike" kern="0" cap="none" spc="0" normalizeH="0" baseline="0" noProof="0">
                <a:ln>
                  <a:noFill/>
                </a:ln>
                <a:solidFill>
                  <a:srgbClr val="980000"/>
                </a:solidFill>
                <a:effectLst/>
                <a:uLnTx/>
                <a:uFillTx/>
                <a:latin typeface="Arial"/>
                <a:cs typeface="Arial"/>
                <a:sym typeface="Arial"/>
              </a:rPr>
              <a:t>Câu 16: </a:t>
            </a:r>
            <a:r>
              <a:rPr lang="vi-VN" sz="2100"/>
              <a:t>Một trong những biểu hiện của hoạt động đối ngoại nhân dân trong thời kì kháng chiến chống Mỹ, cứu nước (1954 - 1975) là:</a:t>
            </a:r>
          </a:p>
        </p:txBody>
      </p:sp>
      <p:sp>
        <p:nvSpPr>
          <p:cNvPr id="9" name="Rectangle: Rounded Corners 8">
            <a:extLst>
              <a:ext uri="{FF2B5EF4-FFF2-40B4-BE49-F238E27FC236}">
                <a16:creationId xmlns:a16="http://schemas.microsoft.com/office/drawing/2014/main" id="{1AB76CB3-CAD4-4670-4991-B7632DCA2C0D}"/>
              </a:ext>
            </a:extLst>
          </p:cNvPr>
          <p:cNvSpPr/>
          <p:nvPr/>
        </p:nvSpPr>
        <p:spPr>
          <a:xfrm>
            <a:off x="424541"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A. Thành lập các cơ quan ngoại giao tại nước ngoài.</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2DE65973-7AA3-4A01-5A8C-AC62236345DC}"/>
              </a:ext>
            </a:extLst>
          </p:cNvPr>
          <p:cNvSpPr/>
          <p:nvPr/>
        </p:nvSpPr>
        <p:spPr>
          <a:xfrm>
            <a:off x="4942117" y="1376419"/>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B. Tiếp nhận viện trợ từ các nước xã hội chủ nghĩa.</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E8CAADBA-4AE5-33AC-E501-CD53180D7879}"/>
              </a:ext>
            </a:extLst>
          </p:cNvPr>
          <p:cNvSpPr/>
          <p:nvPr/>
        </p:nvSpPr>
        <p:spPr>
          <a:xfrm>
            <a:off x="424541"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C. Thành lập Ủy ban Việt Nam đoàn kết với nhân dân Mỹ.</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2D3ECFDB-5F96-70FD-4F0F-6E2C35EFE6AA}"/>
              </a:ext>
            </a:extLst>
          </p:cNvPr>
          <p:cNvSpPr/>
          <p:nvPr/>
        </p:nvSpPr>
        <p:spPr>
          <a:xfrm>
            <a:off x="4942117" y="3287486"/>
            <a:ext cx="3777343" cy="160841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191919"/>
                </a:solidFill>
              </a:rPr>
              <a:t>D. Đưa ngoại giao nhân dân trở thành một mặt trận bên cạnh chính trị và quân sự.</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7D8BEEA5-B3F4-ED49-AAC4-9BE4BF6A139D}"/>
              </a:ext>
            </a:extLst>
          </p:cNvPr>
          <p:cNvSpPr/>
          <p:nvPr/>
        </p:nvSpPr>
        <p:spPr>
          <a:xfrm>
            <a:off x="424541" y="3287486"/>
            <a:ext cx="3777343" cy="1632862"/>
          </a:xfrm>
          <a:prstGeom prst="roundRect">
            <a:avLst>
              <a:gd name="adj" fmla="val 12319"/>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rgbClr val="FFFFFF"/>
                </a:solidFill>
              </a:rPr>
              <a:t>C. Thành lập Ủy ban Việt Nam đoàn kết với nhân dân Mỹ.</a:t>
            </a:r>
          </a:p>
        </p:txBody>
      </p:sp>
    </p:spTree>
    <p:extLst>
      <p:ext uri="{BB962C8B-B14F-4D97-AF65-F5344CB8AC3E}">
        <p14:creationId xmlns:p14="http://schemas.microsoft.com/office/powerpoint/2010/main" val="1714341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A359F558-9A0A-DF1D-51AE-909A1C36390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2D222D0-B89D-4A8A-47BE-E7BF5432326E}"/>
              </a:ext>
            </a:extLst>
          </p:cNvPr>
          <p:cNvSpPr txBox="1"/>
          <p:nvPr/>
        </p:nvSpPr>
        <p:spPr>
          <a:xfrm>
            <a:off x="317499" y="847534"/>
            <a:ext cx="8509000" cy="371127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100" b="1" i="1" u="none" strike="noStrike" kern="0" cap="none" spc="0" normalizeH="0" baseline="0" noProof="0">
                <a:ln>
                  <a:noFill/>
                </a:ln>
                <a:solidFill>
                  <a:srgbClr val="980000"/>
                </a:solidFill>
                <a:effectLst/>
                <a:uLnTx/>
                <a:uFillTx/>
                <a:latin typeface="Arial"/>
                <a:cs typeface="Arial"/>
                <a:sym typeface="Arial"/>
              </a:rPr>
              <a:t>Câu 17: </a:t>
            </a:r>
            <a:r>
              <a:rPr kumimoji="0" lang="vi-VN" sz="2100" b="0" i="0" u="none" strike="noStrike" kern="0" cap="none" spc="0" normalizeH="0" baseline="0" noProof="0">
                <a:ln>
                  <a:noFill/>
                </a:ln>
                <a:solidFill>
                  <a:srgbClr val="000000"/>
                </a:solidFill>
                <a:effectLst/>
                <a:uLnTx/>
                <a:uFillTx/>
                <a:latin typeface="Arial"/>
                <a:cs typeface="Arial"/>
                <a:sym typeface="Arial"/>
              </a:rPr>
              <a:t>“Tàn sát người dân chịu sưu dịch, trấn áp nho sĩ, phá các trường học và các hội buôn được thành lập theo đúng lời chỉ dẫn của Chính phủ, đó là những biện pháp mà Nhà nước Đông Dương đã thực hiện sau các cuộc biểu tình khẩn nài của dân Nam chống lại sưu cao dịch nặng đã đẩy họ vào cảnh nghèo khô và chết đói”.</a:t>
            </a:r>
          </a:p>
          <a:p>
            <a:pPr marL="0" marR="0" lvl="0" indent="0" algn="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1" u="none" strike="noStrike" kern="0" cap="none" spc="0" normalizeH="0" baseline="0" noProof="0">
                <a:ln>
                  <a:noFill/>
                </a:ln>
                <a:solidFill>
                  <a:srgbClr val="000000"/>
                </a:solidFill>
                <a:effectLst/>
                <a:uLnTx/>
                <a:uFillTx/>
                <a:latin typeface="Arial"/>
                <a:cs typeface="Arial"/>
                <a:sym typeface="Arial"/>
              </a:rPr>
              <a:t>(Phan Châu Trinh, Điều trần gửi Hội nhân quyền (Pa-ri, 1912): </a:t>
            </a:r>
          </a:p>
          <a:p>
            <a:pPr marL="0" marR="0" lvl="0" indent="0" algn="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1" u="none" strike="noStrike" kern="0" cap="none" spc="0" normalizeH="0" baseline="0" noProof="0">
                <a:ln>
                  <a:noFill/>
                </a:ln>
                <a:solidFill>
                  <a:srgbClr val="000000"/>
                </a:solidFill>
                <a:effectLst/>
                <a:uLnTx/>
                <a:uFillTx/>
                <a:latin typeface="Arial"/>
                <a:cs typeface="Arial"/>
                <a:sym typeface="Arial"/>
              </a:rPr>
              <a:t>Những cuộc biểu tình năm 1908 của dân Trung Kì, trích trong: Phan Châu Trinh, Toàn tập, Tập 2, NXB Đà Nẵng, Đà Nẵng, 2005, tr.161)</a:t>
            </a:r>
          </a:p>
        </p:txBody>
      </p:sp>
      <p:sp>
        <p:nvSpPr>
          <p:cNvPr id="3" name="TextBox 2">
            <a:extLst>
              <a:ext uri="{FF2B5EF4-FFF2-40B4-BE49-F238E27FC236}">
                <a16:creationId xmlns:a16="http://schemas.microsoft.com/office/drawing/2014/main" id="{83E7D0F9-1112-CFF6-75DF-5FE62C52EDCA}"/>
              </a:ext>
            </a:extLst>
          </p:cNvPr>
          <p:cNvSpPr txBox="1"/>
          <p:nvPr/>
        </p:nvSpPr>
        <p:spPr>
          <a:xfrm>
            <a:off x="547006" y="271056"/>
            <a:ext cx="804998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1" u="none" strike="noStrike" kern="0" cap="none" spc="0" normalizeH="0" baseline="0" noProof="0">
                <a:ln>
                  <a:noFill/>
                </a:ln>
                <a:solidFill>
                  <a:srgbClr val="0070C0"/>
                </a:solidFill>
                <a:effectLst/>
                <a:uLnTx/>
                <a:uFillTx/>
                <a:latin typeface="Arial"/>
                <a:cs typeface="Arial"/>
                <a:sym typeface="Arial"/>
              </a:rPr>
              <a:t>Đọc đoạn tư liệu sau đây, trong mỗi ý A, B, C, D, chọn đúng hoặc sai </a:t>
            </a:r>
            <a:endParaRPr kumimoji="0" lang="en-US" sz="2000" b="0" i="1" u="none" strike="noStrike" kern="0" cap="none" spc="0" normalizeH="0" baseline="0" noProof="0">
              <a:ln>
                <a:noFill/>
              </a:ln>
              <a:solidFill>
                <a:srgbClr val="0070C0"/>
              </a:solidFill>
              <a:effectLst/>
              <a:uLnTx/>
              <a:uFillTx/>
              <a:latin typeface="Arial"/>
              <a:cs typeface="Arial"/>
              <a:sym typeface="Arial"/>
            </a:endParaRPr>
          </a:p>
        </p:txBody>
      </p:sp>
    </p:spTree>
    <p:extLst>
      <p:ext uri="{BB962C8B-B14F-4D97-AF65-F5344CB8AC3E}">
        <p14:creationId xmlns:p14="http://schemas.microsoft.com/office/powerpoint/2010/main" val="404110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7E6F43BB-CAFB-778B-D974-5AC33EB03BB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5167288-01C8-5221-4208-099F5DE5766C}"/>
              </a:ext>
            </a:extLst>
          </p:cNvPr>
          <p:cNvSpPr txBox="1"/>
          <p:nvPr/>
        </p:nvSpPr>
        <p:spPr>
          <a:xfrm>
            <a:off x="682171" y="187134"/>
            <a:ext cx="7823200" cy="51719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100" b="1" i="1" u="none" strike="noStrike" kern="0" cap="none" spc="0" normalizeH="0" baseline="0" noProof="0">
                <a:ln>
                  <a:noFill/>
                </a:ln>
                <a:solidFill>
                  <a:srgbClr val="980000"/>
                </a:solidFill>
                <a:effectLst/>
                <a:uLnTx/>
                <a:uFillTx/>
                <a:latin typeface="Arial"/>
                <a:cs typeface="Arial"/>
                <a:sym typeface="Arial"/>
              </a:rPr>
              <a:t>Câu 17:</a:t>
            </a:r>
            <a:endParaRPr kumimoji="0" lang="en-US" sz="2100" b="0" i="0" u="none" strike="noStrike" kern="0" cap="none" spc="0" normalizeH="0" baseline="0" noProof="0">
              <a:ln>
                <a:noFill/>
              </a:ln>
              <a:solidFill>
                <a:srgbClr val="000000"/>
              </a:solidFill>
              <a:effectLst/>
              <a:uLnTx/>
              <a:uFillTx/>
              <a:latin typeface="Arial"/>
              <a:cs typeface="Arial"/>
              <a:sym typeface="Arial"/>
            </a:endParaRPr>
          </a:p>
        </p:txBody>
      </p:sp>
      <p:sp>
        <p:nvSpPr>
          <p:cNvPr id="9" name="Rectangle: Rounded Corners 8">
            <a:extLst>
              <a:ext uri="{FF2B5EF4-FFF2-40B4-BE49-F238E27FC236}">
                <a16:creationId xmlns:a16="http://schemas.microsoft.com/office/drawing/2014/main" id="{EF0D0024-9AE5-4454-D930-FB55FFF8DEB5}"/>
              </a:ext>
            </a:extLst>
          </p:cNvPr>
          <p:cNvSpPr/>
          <p:nvPr/>
        </p:nvSpPr>
        <p:spPr>
          <a:xfrm>
            <a:off x="452664" y="848800"/>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A. Chính quyền Pháp ở Đông Dương đã thi hành những chính sách không phù hợp sau cuộc biểu tình của nhân dân Trung Kì.</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7BBEE557-6CB8-C67F-7995-49C03908DC11}"/>
              </a:ext>
            </a:extLst>
          </p:cNvPr>
          <p:cNvSpPr/>
          <p:nvPr/>
        </p:nvSpPr>
        <p:spPr>
          <a:xfrm>
            <a:off x="452664" y="1914405"/>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B. Chính quyền Pháp ở Đông Dương đã có dấu hiệu đi ngược lại với chính sách của Chính phủ Pháp.</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274D0012-D1FE-2F65-5A26-30E2E1474FA0}"/>
              </a:ext>
            </a:extLst>
          </p:cNvPr>
          <p:cNvSpPr/>
          <p:nvPr/>
        </p:nvSpPr>
        <p:spPr>
          <a:xfrm>
            <a:off x="452664" y="2980010"/>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C. Chính phủ Pháp đã chỉ đạo đàn áp các cuộc biểu tình của người dân Việt Nam.</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9E221EAC-BA18-FB82-4856-AA2585281686}"/>
              </a:ext>
            </a:extLst>
          </p:cNvPr>
          <p:cNvSpPr/>
          <p:nvPr/>
        </p:nvSpPr>
        <p:spPr>
          <a:xfrm>
            <a:off x="452664" y="4045615"/>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D. Chính phủ Pháp đã chỉ đạo phá các trường học và hội buôn ở Đông Dương.</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Freeform 2">
            <a:extLst>
              <a:ext uri="{FF2B5EF4-FFF2-40B4-BE49-F238E27FC236}">
                <a16:creationId xmlns:a16="http://schemas.microsoft.com/office/drawing/2014/main" id="{00D90246-3788-9C6E-D384-E0A0DA2A8409}"/>
              </a:ext>
            </a:extLst>
          </p:cNvPr>
          <p:cNvSpPr/>
          <p:nvPr/>
        </p:nvSpPr>
        <p:spPr>
          <a:xfrm>
            <a:off x="8067092" y="2109650"/>
            <a:ext cx="624244" cy="632947"/>
          </a:xfrm>
          <a:custGeom>
            <a:avLst/>
            <a:gdLst/>
            <a:ahLst/>
            <a:cxnLst/>
            <a:rect l="l" t="t" r="r" b="b"/>
            <a:pathLst>
              <a:path w="4058221" h="4114800">
                <a:moveTo>
                  <a:pt x="0" y="0"/>
                </a:moveTo>
                <a:lnTo>
                  <a:pt x="4058222" y="0"/>
                </a:lnTo>
                <a:lnTo>
                  <a:pt x="40582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a:extLst>
              <a:ext uri="{FF2B5EF4-FFF2-40B4-BE49-F238E27FC236}">
                <a16:creationId xmlns:a16="http://schemas.microsoft.com/office/drawing/2014/main" id="{B0BF363E-BD58-3F27-A32D-6E16F9447FD3}"/>
              </a:ext>
            </a:extLst>
          </p:cNvPr>
          <p:cNvSpPr/>
          <p:nvPr/>
        </p:nvSpPr>
        <p:spPr>
          <a:xfrm>
            <a:off x="7920624" y="4294700"/>
            <a:ext cx="770712" cy="632947"/>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3">
            <a:extLst>
              <a:ext uri="{FF2B5EF4-FFF2-40B4-BE49-F238E27FC236}">
                <a16:creationId xmlns:a16="http://schemas.microsoft.com/office/drawing/2014/main" id="{BAB57301-5575-487B-2A54-DDFC9A1CB6D9}"/>
              </a:ext>
            </a:extLst>
          </p:cNvPr>
          <p:cNvSpPr/>
          <p:nvPr/>
        </p:nvSpPr>
        <p:spPr>
          <a:xfrm>
            <a:off x="7920624" y="3254328"/>
            <a:ext cx="770712" cy="632947"/>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2">
            <a:extLst>
              <a:ext uri="{FF2B5EF4-FFF2-40B4-BE49-F238E27FC236}">
                <a16:creationId xmlns:a16="http://schemas.microsoft.com/office/drawing/2014/main" id="{739140CB-C22E-5244-8561-2F43B321FAF1}"/>
              </a:ext>
            </a:extLst>
          </p:cNvPr>
          <p:cNvSpPr/>
          <p:nvPr/>
        </p:nvSpPr>
        <p:spPr>
          <a:xfrm>
            <a:off x="8059834" y="1053095"/>
            <a:ext cx="624244" cy="632947"/>
          </a:xfrm>
          <a:custGeom>
            <a:avLst/>
            <a:gdLst/>
            <a:ahLst/>
            <a:cxnLst/>
            <a:rect l="l" t="t" r="r" b="b"/>
            <a:pathLst>
              <a:path w="4058221" h="4114800">
                <a:moveTo>
                  <a:pt x="0" y="0"/>
                </a:moveTo>
                <a:lnTo>
                  <a:pt x="4058222" y="0"/>
                </a:lnTo>
                <a:lnTo>
                  <a:pt x="40582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233148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1000" fill="hold"/>
                                        <p:tgtEl>
                                          <p:spTgt spid="3"/>
                                        </p:tgtEl>
                                        <p:attrNameLst>
                                          <p:attrName>ppt_w</p:attrName>
                                        </p:attrNameLst>
                                      </p:cBhvr>
                                      <p:tavLst>
                                        <p:tav tm="0">
                                          <p:val>
                                            <p:fltVal val="0"/>
                                          </p:val>
                                        </p:tav>
                                        <p:tav tm="100000">
                                          <p:val>
                                            <p:strVal val="#ppt_w"/>
                                          </p:val>
                                        </p:tav>
                                      </p:tavLst>
                                    </p:anim>
                                    <p:anim calcmode="lin" valueType="num">
                                      <p:cBhvr>
                                        <p:cTn id="46" dur="1000" fill="hold"/>
                                        <p:tgtEl>
                                          <p:spTgt spid="3"/>
                                        </p:tgtEl>
                                        <p:attrNameLst>
                                          <p:attrName>ppt_h</p:attrName>
                                        </p:attrNameLst>
                                      </p:cBhvr>
                                      <p:tavLst>
                                        <p:tav tm="0">
                                          <p:val>
                                            <p:fltVal val="0"/>
                                          </p:val>
                                        </p:tav>
                                        <p:tav tm="100000">
                                          <p:val>
                                            <p:strVal val="#ppt_h"/>
                                          </p:val>
                                        </p:tav>
                                      </p:tavLst>
                                    </p:anim>
                                    <p:anim calcmode="lin" valueType="num">
                                      <p:cBhvr>
                                        <p:cTn id="47" dur="1000" fill="hold"/>
                                        <p:tgtEl>
                                          <p:spTgt spid="3"/>
                                        </p:tgtEl>
                                        <p:attrNameLst>
                                          <p:attrName>style.rotation</p:attrName>
                                        </p:attrNameLst>
                                      </p:cBhvr>
                                      <p:tavLst>
                                        <p:tav tm="0">
                                          <p:val>
                                            <p:fltVal val="90"/>
                                          </p:val>
                                        </p:tav>
                                        <p:tav tm="100000">
                                          <p:val>
                                            <p:fltVal val="0"/>
                                          </p:val>
                                        </p:tav>
                                      </p:tavLst>
                                    </p:anim>
                                    <p:animEffect transition="in" filter="fade">
                                      <p:cBhvr>
                                        <p:cTn id="4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DD6E9186-8887-204C-815F-1F5A8A944C4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94139E4-D95B-60A4-0BD2-44BD8E215724}"/>
              </a:ext>
            </a:extLst>
          </p:cNvPr>
          <p:cNvGrpSpPr/>
          <p:nvPr/>
        </p:nvGrpSpPr>
        <p:grpSpPr>
          <a:xfrm>
            <a:off x="689430" y="646719"/>
            <a:ext cx="3338285" cy="3850061"/>
            <a:chOff x="573315" y="707425"/>
            <a:chExt cx="3338285" cy="3850061"/>
          </a:xfrm>
        </p:grpSpPr>
        <p:sp>
          <p:nvSpPr>
            <p:cNvPr id="8" name="Rectangle: Rounded Corners 7">
              <a:extLst>
                <a:ext uri="{FF2B5EF4-FFF2-40B4-BE49-F238E27FC236}">
                  <a16:creationId xmlns:a16="http://schemas.microsoft.com/office/drawing/2014/main" id="{EBB4D9EC-AB7A-CF69-F42A-92B5863544E0}"/>
                </a:ext>
              </a:extLst>
            </p:cNvPr>
            <p:cNvSpPr/>
            <p:nvPr/>
          </p:nvSpPr>
          <p:spPr>
            <a:xfrm>
              <a:off x="573315" y="707425"/>
              <a:ext cx="3338285" cy="3850061"/>
            </a:xfrm>
            <a:prstGeom prst="roundRect">
              <a:avLst>
                <a:gd name="adj" fmla="val 10254"/>
              </a:avLst>
            </a:prstGeom>
            <a:solidFill>
              <a:schemeClr val="accent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B1D60C-1917-83BB-AA07-E0BA84591E5B}"/>
                </a:ext>
              </a:extLst>
            </p:cNvPr>
            <p:cNvSpPr txBox="1"/>
            <p:nvPr/>
          </p:nvSpPr>
          <p:spPr>
            <a:xfrm>
              <a:off x="649514" y="768130"/>
              <a:ext cx="3185886" cy="3728649"/>
            </a:xfrm>
            <a:prstGeom prst="rect">
              <a:avLst/>
            </a:prstGeom>
            <a:noFill/>
          </p:spPr>
          <p:txBody>
            <a:bodyPr wrap="square">
              <a:spAutoFit/>
            </a:bodyPr>
            <a:lstStyle/>
            <a:p>
              <a:pPr algn="just">
                <a:lnSpc>
                  <a:spcPct val="150000"/>
                </a:lnSpc>
              </a:pPr>
              <a:r>
                <a:rPr lang="vi-VN" sz="2000"/>
                <a:t>Khai thác Bảng 2, Tư liệu, mục Em có biết, thông tin mục 3 SGK tr.77, 78 và trả lời câu hỏi: </a:t>
              </a:r>
              <a:r>
                <a:rPr lang="vi-VN" sz="2000" b="1" i="1">
                  <a:solidFill>
                    <a:srgbClr val="C00000"/>
                  </a:solidFill>
                </a:rPr>
                <a:t>Nêu hoạt động đối ngoại chủ yếu của Việt Nam trong kháng chiến chống Mỹ (1954 – 1975).</a:t>
              </a:r>
              <a:endParaRPr lang="en-US" sz="2000" b="1" i="1">
                <a:solidFill>
                  <a:srgbClr val="C00000"/>
                </a:solidFill>
              </a:endParaRPr>
            </a:p>
          </p:txBody>
        </p:sp>
      </p:grpSp>
      <p:pic>
        <p:nvPicPr>
          <p:cNvPr id="11" name="Picture 21">
            <a:extLst>
              <a:ext uri="{FF2B5EF4-FFF2-40B4-BE49-F238E27FC236}">
                <a16:creationId xmlns:a16="http://schemas.microsoft.com/office/drawing/2014/main" id="{D3DCF5C0-0226-2E7D-0668-1D4341B955B0}"/>
              </a:ext>
            </a:extLst>
          </p:cNvPr>
          <p:cNvPicPr>
            <a:picLocks noChangeAspect="1"/>
          </p:cNvPicPr>
          <p:nvPr/>
        </p:nvPicPr>
        <p:blipFill>
          <a:blip r:embed="rId4"/>
          <a:srcRect/>
          <a:stretch>
            <a:fillRect/>
          </a:stretch>
        </p:blipFill>
        <p:spPr>
          <a:xfrm>
            <a:off x="4169227" y="1609839"/>
            <a:ext cx="4415972" cy="2886941"/>
          </a:xfrm>
          <a:prstGeom prst="rect">
            <a:avLst/>
          </a:prstGeom>
        </p:spPr>
      </p:pic>
    </p:spTree>
    <p:extLst>
      <p:ext uri="{BB962C8B-B14F-4D97-AF65-F5344CB8AC3E}">
        <p14:creationId xmlns:p14="http://schemas.microsoft.com/office/powerpoint/2010/main" val="1354040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EE2C228F-1DD7-7005-25D5-DA12D07E677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69E103B-9133-43BA-6371-074941017C27}"/>
              </a:ext>
            </a:extLst>
          </p:cNvPr>
          <p:cNvSpPr txBox="1"/>
          <p:nvPr/>
        </p:nvSpPr>
        <p:spPr>
          <a:xfrm>
            <a:off x="317498" y="591338"/>
            <a:ext cx="8509000" cy="452200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rgbClr val="980000"/>
                </a:solidFill>
                <a:effectLst/>
                <a:uLnTx/>
                <a:uFillTx/>
                <a:latin typeface="Arial"/>
                <a:cs typeface="Arial"/>
                <a:sym typeface="Arial"/>
              </a:rPr>
              <a:t>Câu 18: </a:t>
            </a:r>
            <a:r>
              <a:rPr kumimoji="0" lang="vi-VN" sz="2000" b="0" i="0" u="none" strike="noStrike" kern="0" cap="none" spc="0" normalizeH="0" baseline="0" noProof="0">
                <a:ln>
                  <a:noFill/>
                </a:ln>
                <a:solidFill>
                  <a:srgbClr val="000000"/>
                </a:solidFill>
                <a:effectLst/>
                <a:uLnTx/>
                <a:uFillTx/>
                <a:latin typeface="Arial"/>
                <a:cs typeface="Arial"/>
                <a:sym typeface="Arial"/>
              </a:rPr>
              <a:t>“Sau Cách mạng tháng Tám 1945, chưa có quốc gia nào trên thế giới công nhận nước Việt Nam Dân chủ Cộng hoà. Hiệp định Sơ bộ ngày 6/3/1946 được ki kết giữa Chính phủ ta với đại diện Chính phủ Pháp ở Việt Nam mới là sự “thừa nhận trên thực tế”, sự có mặt của đại điện các phái bộ Đồng minh trong lễ kí tại Hà Nội cũng mang ý nghĩa đó. Nhưng đến Hội nghị Giơ-ne-vơ, với bản tham dự của năm cường quốc, bản tuyên bố cuối cùng đã ghi nhận nền độc lập, thống nhất, chủ quyền và toàn vẹn lãnh thổ của Việt Nam, Lào, Cam-pu-chia”.</a:t>
            </a:r>
          </a:p>
          <a:p>
            <a:pPr marL="0" marR="0" lvl="0" indent="0" algn="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1" u="none" strike="noStrike" kern="0" cap="none" spc="0" normalizeH="0" baseline="0" noProof="0">
                <a:ln>
                  <a:noFill/>
                </a:ln>
                <a:solidFill>
                  <a:srgbClr val="000000"/>
                </a:solidFill>
                <a:effectLst/>
                <a:uLnTx/>
                <a:uFillTx/>
                <a:latin typeface="Arial"/>
                <a:cs typeface="Arial"/>
                <a:sym typeface="Arial"/>
              </a:rPr>
              <a:t>(Vũ Dương Ninh, Lịch sử quan hệ đối ngoại Việt Nam 1940 - 2010,</a:t>
            </a:r>
          </a:p>
          <a:p>
            <a:pPr marL="0" marR="0" lvl="0" indent="0" algn="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1" u="none" strike="noStrike" kern="0" cap="none" spc="0" normalizeH="0" baseline="0" noProof="0">
                <a:ln>
                  <a:noFill/>
                </a:ln>
                <a:solidFill>
                  <a:srgbClr val="000000"/>
                </a:solidFill>
                <a:effectLst/>
                <a:uLnTx/>
                <a:uFillTx/>
                <a:latin typeface="Arial"/>
                <a:cs typeface="Arial"/>
                <a:sym typeface="Arial"/>
              </a:rPr>
              <a:t>NXB Chính trị quốc gia Sự thật, Hà Nội, 2015, tr.143 - 144)</a:t>
            </a:r>
          </a:p>
        </p:txBody>
      </p:sp>
      <p:sp>
        <p:nvSpPr>
          <p:cNvPr id="3" name="TextBox 2">
            <a:extLst>
              <a:ext uri="{FF2B5EF4-FFF2-40B4-BE49-F238E27FC236}">
                <a16:creationId xmlns:a16="http://schemas.microsoft.com/office/drawing/2014/main" id="{5FEAC0F8-17C4-ED02-AFB5-B182ED443C1B}"/>
              </a:ext>
            </a:extLst>
          </p:cNvPr>
          <p:cNvSpPr txBox="1"/>
          <p:nvPr/>
        </p:nvSpPr>
        <p:spPr>
          <a:xfrm>
            <a:off x="547006" y="191228"/>
            <a:ext cx="804998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1" u="none" strike="noStrike" kern="0" cap="none" spc="0" normalizeH="0" baseline="0" noProof="0">
                <a:ln>
                  <a:noFill/>
                </a:ln>
                <a:solidFill>
                  <a:srgbClr val="0070C0"/>
                </a:solidFill>
                <a:effectLst/>
                <a:uLnTx/>
                <a:uFillTx/>
                <a:latin typeface="Arial"/>
                <a:cs typeface="Arial"/>
                <a:sym typeface="Arial"/>
              </a:rPr>
              <a:t>Đọc đoạn tư liệu sau đây, trong mỗi ý A, B, C, D, chọn đúng hoặc sai </a:t>
            </a:r>
            <a:endParaRPr kumimoji="0" lang="en-US" sz="2000" b="0" i="1" u="none" strike="noStrike" kern="0" cap="none" spc="0" normalizeH="0" baseline="0" noProof="0">
              <a:ln>
                <a:noFill/>
              </a:ln>
              <a:solidFill>
                <a:srgbClr val="0070C0"/>
              </a:solidFill>
              <a:effectLst/>
              <a:uLnTx/>
              <a:uFillTx/>
              <a:latin typeface="Arial"/>
              <a:cs typeface="Arial"/>
              <a:sym typeface="Arial"/>
            </a:endParaRPr>
          </a:p>
        </p:txBody>
      </p:sp>
    </p:spTree>
    <p:extLst>
      <p:ext uri="{BB962C8B-B14F-4D97-AF65-F5344CB8AC3E}">
        <p14:creationId xmlns:p14="http://schemas.microsoft.com/office/powerpoint/2010/main" val="1795195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0F53F0EF-C50E-DE68-8A33-3B0C1C9FC5C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51EFD82-DBF7-4AE3-0A32-C1115CD7CD3C}"/>
              </a:ext>
            </a:extLst>
          </p:cNvPr>
          <p:cNvSpPr txBox="1"/>
          <p:nvPr/>
        </p:nvSpPr>
        <p:spPr>
          <a:xfrm>
            <a:off x="682171" y="187134"/>
            <a:ext cx="7823200" cy="51719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100" b="1" i="1" u="none" strike="noStrike" kern="0" cap="none" spc="0" normalizeH="0" baseline="0" noProof="0">
                <a:ln>
                  <a:noFill/>
                </a:ln>
                <a:solidFill>
                  <a:srgbClr val="980000"/>
                </a:solidFill>
                <a:effectLst/>
                <a:uLnTx/>
                <a:uFillTx/>
                <a:latin typeface="Arial"/>
                <a:cs typeface="Arial"/>
                <a:sym typeface="Arial"/>
              </a:rPr>
              <a:t>Câu 18:</a:t>
            </a:r>
            <a:endParaRPr kumimoji="0" lang="en-US" sz="2100" b="0" i="0" u="none" strike="noStrike" kern="0" cap="none" spc="0" normalizeH="0" baseline="0" noProof="0">
              <a:ln>
                <a:noFill/>
              </a:ln>
              <a:solidFill>
                <a:srgbClr val="000000"/>
              </a:solidFill>
              <a:effectLst/>
              <a:uLnTx/>
              <a:uFillTx/>
              <a:latin typeface="Arial"/>
              <a:cs typeface="Arial"/>
              <a:sym typeface="Arial"/>
            </a:endParaRPr>
          </a:p>
        </p:txBody>
      </p:sp>
      <p:sp>
        <p:nvSpPr>
          <p:cNvPr id="9" name="Rectangle: Rounded Corners 8">
            <a:extLst>
              <a:ext uri="{FF2B5EF4-FFF2-40B4-BE49-F238E27FC236}">
                <a16:creationId xmlns:a16="http://schemas.microsoft.com/office/drawing/2014/main" id="{2543473E-835D-9A53-CC91-C6DDCD16B67B}"/>
              </a:ext>
            </a:extLst>
          </p:cNvPr>
          <p:cNvSpPr/>
          <p:nvPr/>
        </p:nvSpPr>
        <p:spPr>
          <a:xfrm>
            <a:off x="452664" y="848800"/>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A. Với Hiệp định Giơ-ne-vơ, Việt Nam Dân chủ Cộng hoà đã được công nhận bởi các nước trên thế giới.</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C04760E5-A01B-01AE-693F-BB962AAC4386}"/>
              </a:ext>
            </a:extLst>
          </p:cNvPr>
          <p:cNvSpPr/>
          <p:nvPr/>
        </p:nvSpPr>
        <p:spPr>
          <a:xfrm>
            <a:off x="452664" y="1914405"/>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B. Từ sau Hiệp định Giơ-ne-vơ, các nước lớn không còn can thiệp vào Việt Nam.</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99437380-BFE5-5CD0-5822-BDB3F6130784}"/>
              </a:ext>
            </a:extLst>
          </p:cNvPr>
          <p:cNvSpPr/>
          <p:nvPr/>
        </p:nvSpPr>
        <p:spPr>
          <a:xfrm>
            <a:off x="452664" y="2980010"/>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C. Từ sau Hiệp định Giơ-ne-vơ, các nước Đồng minh đã thiết lập quan hệ ngoại giao với Việt Nam Dân chủ Cộng hoà.</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EB41F7D3-9758-00B2-B70D-F967C6E1205B}"/>
              </a:ext>
            </a:extLst>
          </p:cNvPr>
          <p:cNvSpPr/>
          <p:nvPr/>
        </p:nvSpPr>
        <p:spPr>
          <a:xfrm>
            <a:off x="452664" y="4045615"/>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191919"/>
                </a:solidFill>
                <a:effectLst/>
                <a:uLnTx/>
                <a:uFillTx/>
                <a:latin typeface="Arial" panose="020B0604020202020204" pitchFamily="34" charset="0"/>
                <a:ea typeface="+mn-ea"/>
                <a:cs typeface="+mn-cs"/>
                <a:sym typeface="Arial"/>
              </a:rPr>
              <a:t>D. Với Hiệp định Giơ-ne-vơ, vị thế quốc tế của Việt Nam Dân chủ Cộng hoà đã được nâng cao.</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Freeform 2">
            <a:extLst>
              <a:ext uri="{FF2B5EF4-FFF2-40B4-BE49-F238E27FC236}">
                <a16:creationId xmlns:a16="http://schemas.microsoft.com/office/drawing/2014/main" id="{FCE1952A-2B11-C34A-5BBA-0B83D213B46F}"/>
              </a:ext>
            </a:extLst>
          </p:cNvPr>
          <p:cNvSpPr/>
          <p:nvPr/>
        </p:nvSpPr>
        <p:spPr>
          <a:xfrm>
            <a:off x="8073024" y="4248035"/>
            <a:ext cx="624244" cy="632947"/>
          </a:xfrm>
          <a:custGeom>
            <a:avLst/>
            <a:gdLst/>
            <a:ahLst/>
            <a:cxnLst/>
            <a:rect l="l" t="t" r="r" b="b"/>
            <a:pathLst>
              <a:path w="4058221" h="4114800">
                <a:moveTo>
                  <a:pt x="0" y="0"/>
                </a:moveTo>
                <a:lnTo>
                  <a:pt x="4058222" y="0"/>
                </a:lnTo>
                <a:lnTo>
                  <a:pt x="40582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a:extLst>
              <a:ext uri="{FF2B5EF4-FFF2-40B4-BE49-F238E27FC236}">
                <a16:creationId xmlns:a16="http://schemas.microsoft.com/office/drawing/2014/main" id="{349319E8-640A-6F2D-3C14-8A6067AE96F1}"/>
              </a:ext>
            </a:extLst>
          </p:cNvPr>
          <p:cNvSpPr/>
          <p:nvPr/>
        </p:nvSpPr>
        <p:spPr>
          <a:xfrm>
            <a:off x="7920624" y="3254328"/>
            <a:ext cx="770712" cy="632947"/>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3">
            <a:extLst>
              <a:ext uri="{FF2B5EF4-FFF2-40B4-BE49-F238E27FC236}">
                <a16:creationId xmlns:a16="http://schemas.microsoft.com/office/drawing/2014/main" id="{8C079950-B1E6-F597-63E1-EF90A842C004}"/>
              </a:ext>
            </a:extLst>
          </p:cNvPr>
          <p:cNvSpPr/>
          <p:nvPr/>
        </p:nvSpPr>
        <p:spPr>
          <a:xfrm>
            <a:off x="7920624" y="1111752"/>
            <a:ext cx="770712" cy="632947"/>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3">
            <a:extLst>
              <a:ext uri="{FF2B5EF4-FFF2-40B4-BE49-F238E27FC236}">
                <a16:creationId xmlns:a16="http://schemas.microsoft.com/office/drawing/2014/main" id="{0C264468-AB54-110C-46E6-1ACE4D12D2C9}"/>
              </a:ext>
            </a:extLst>
          </p:cNvPr>
          <p:cNvSpPr/>
          <p:nvPr/>
        </p:nvSpPr>
        <p:spPr>
          <a:xfrm>
            <a:off x="7940363" y="2209904"/>
            <a:ext cx="770712" cy="632947"/>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109023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fltVal val="0"/>
                                          </p:val>
                                        </p:tav>
                                        <p:tav tm="100000">
                                          <p:val>
                                            <p:strVal val="#ppt_w"/>
                                          </p:val>
                                        </p:tav>
                                      </p:tavLst>
                                    </p:anim>
                                    <p:anim calcmode="lin" valueType="num">
                                      <p:cBhvr>
                                        <p:cTn id="46" dur="1000" fill="hold"/>
                                        <p:tgtEl>
                                          <p:spTgt spid="2"/>
                                        </p:tgtEl>
                                        <p:attrNameLst>
                                          <p:attrName>ppt_h</p:attrName>
                                        </p:attrNameLst>
                                      </p:cBhvr>
                                      <p:tavLst>
                                        <p:tav tm="0">
                                          <p:val>
                                            <p:fltVal val="0"/>
                                          </p:val>
                                        </p:tav>
                                        <p:tav tm="100000">
                                          <p:val>
                                            <p:strVal val="#ppt_h"/>
                                          </p:val>
                                        </p:tav>
                                      </p:tavLst>
                                    </p:anim>
                                    <p:anim calcmode="lin" valueType="num">
                                      <p:cBhvr>
                                        <p:cTn id="47" dur="1000" fill="hold"/>
                                        <p:tgtEl>
                                          <p:spTgt spid="2"/>
                                        </p:tgtEl>
                                        <p:attrNameLst>
                                          <p:attrName>style.rotation</p:attrName>
                                        </p:attrNameLst>
                                      </p:cBhvr>
                                      <p:tavLst>
                                        <p:tav tm="0">
                                          <p:val>
                                            <p:fltVal val="90"/>
                                          </p:val>
                                        </p:tav>
                                        <p:tav tm="100000">
                                          <p:val>
                                            <p:fltVal val="0"/>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2A6CE0B7-9CF4-5157-F4F1-62E8F6C283F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18C3B6E-BE2C-F95C-41AD-E4991AC125FF}"/>
              </a:ext>
            </a:extLst>
          </p:cNvPr>
          <p:cNvSpPr txBox="1"/>
          <p:nvPr/>
        </p:nvSpPr>
        <p:spPr>
          <a:xfrm>
            <a:off x="317498" y="938257"/>
            <a:ext cx="8509000" cy="2839752"/>
          </a:xfrm>
          <a:prstGeom prst="rect">
            <a:avLst/>
          </a:prstGeom>
          <a:noFill/>
        </p:spPr>
        <p:txBody>
          <a:bodyPr wrap="square">
            <a:spAutoFit/>
          </a:bodyPr>
          <a:lstStyle/>
          <a:p>
            <a:pPr lvl="0" algn="just">
              <a:lnSpc>
                <a:spcPct val="150000"/>
              </a:lnSpc>
              <a:defRPr/>
            </a:pPr>
            <a:r>
              <a:rPr kumimoji="0" lang="en-US" sz="2100" b="1" i="1" u="none" strike="noStrike" kern="0" cap="none" spc="0" normalizeH="0" baseline="0" noProof="0">
                <a:ln>
                  <a:noFill/>
                </a:ln>
                <a:solidFill>
                  <a:srgbClr val="980000"/>
                </a:solidFill>
                <a:effectLst/>
                <a:uLnTx/>
                <a:uFillTx/>
                <a:sym typeface="Arial"/>
              </a:rPr>
              <a:t>Câu 19: </a:t>
            </a:r>
            <a:r>
              <a:rPr lang="vi-VN" sz="2100"/>
              <a:t>“Về ngoại giao, kiên trì chủ trương ngoại giao với các nước theo nguyên tắc “bình đẳng và tương trợ”. Phải đặc biệt chú ý những điều này: một là thuật ngoại giao là làm cho nước mình ít kẻ thù và nhiều bạn đồng minh hơn hết; hai là muốn ngoại giao được thắng lợi là phải biểu dương thực lực”.</a:t>
            </a:r>
          </a:p>
          <a:p>
            <a:pPr lvl="0" algn="r">
              <a:lnSpc>
                <a:spcPct val="150000"/>
              </a:lnSpc>
              <a:defRPr/>
            </a:pPr>
            <a:r>
              <a:rPr lang="vi-VN" sz="1600" i="1"/>
              <a:t>(Đảng Cộng sản Đông Dương, Chỉ thị Kháng chiến kiến quốc, ngày 25/11/1945)</a:t>
            </a:r>
          </a:p>
        </p:txBody>
      </p:sp>
      <p:sp>
        <p:nvSpPr>
          <p:cNvPr id="3" name="TextBox 2">
            <a:extLst>
              <a:ext uri="{FF2B5EF4-FFF2-40B4-BE49-F238E27FC236}">
                <a16:creationId xmlns:a16="http://schemas.microsoft.com/office/drawing/2014/main" id="{858FB1D9-A606-0FF1-D0F9-AC4C1B9A8FAC}"/>
              </a:ext>
            </a:extLst>
          </p:cNvPr>
          <p:cNvSpPr txBox="1"/>
          <p:nvPr/>
        </p:nvSpPr>
        <p:spPr>
          <a:xfrm>
            <a:off x="547006" y="191228"/>
            <a:ext cx="804998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1" u="none" strike="noStrike" kern="0" cap="none" spc="0" normalizeH="0" baseline="0" noProof="0">
                <a:ln>
                  <a:noFill/>
                </a:ln>
                <a:solidFill>
                  <a:srgbClr val="0070C0"/>
                </a:solidFill>
                <a:effectLst/>
                <a:uLnTx/>
                <a:uFillTx/>
                <a:latin typeface="Arial"/>
                <a:cs typeface="Arial"/>
                <a:sym typeface="Arial"/>
              </a:rPr>
              <a:t>Đọc đoạn tư liệu sau đây, trong mỗi ý A, B, C, D, chọn đúng hoặc sai </a:t>
            </a:r>
            <a:endParaRPr kumimoji="0" lang="en-US" sz="2000" b="0" i="1" u="none" strike="noStrike" kern="0" cap="none" spc="0" normalizeH="0" baseline="0" noProof="0">
              <a:ln>
                <a:noFill/>
              </a:ln>
              <a:solidFill>
                <a:srgbClr val="0070C0"/>
              </a:solidFill>
              <a:effectLst/>
              <a:uLnTx/>
              <a:uFillTx/>
              <a:latin typeface="Arial"/>
              <a:cs typeface="Arial"/>
              <a:sym typeface="Arial"/>
            </a:endParaRPr>
          </a:p>
        </p:txBody>
      </p:sp>
    </p:spTree>
    <p:extLst>
      <p:ext uri="{BB962C8B-B14F-4D97-AF65-F5344CB8AC3E}">
        <p14:creationId xmlns:p14="http://schemas.microsoft.com/office/powerpoint/2010/main" val="1935184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5F24A579-6BBE-F01C-65F9-EB3B94C3A1F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2FDCAB7-2AC2-2C4F-9B23-865B244ABDD0}"/>
              </a:ext>
            </a:extLst>
          </p:cNvPr>
          <p:cNvSpPr txBox="1"/>
          <p:nvPr/>
        </p:nvSpPr>
        <p:spPr>
          <a:xfrm>
            <a:off x="682171" y="187134"/>
            <a:ext cx="7823200" cy="51719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100" b="1" i="1" u="none" strike="noStrike" kern="0" cap="none" spc="0" normalizeH="0" baseline="0" noProof="0">
                <a:ln>
                  <a:noFill/>
                </a:ln>
                <a:solidFill>
                  <a:srgbClr val="980000"/>
                </a:solidFill>
                <a:effectLst/>
                <a:uLnTx/>
                <a:uFillTx/>
                <a:latin typeface="Arial"/>
                <a:cs typeface="Arial"/>
                <a:sym typeface="Arial"/>
              </a:rPr>
              <a:t>Câu 19:</a:t>
            </a:r>
            <a:endParaRPr kumimoji="0" lang="en-US" sz="2100" b="0" i="0" u="none" strike="noStrike" kern="0" cap="none" spc="0" normalizeH="0" baseline="0" noProof="0">
              <a:ln>
                <a:noFill/>
              </a:ln>
              <a:solidFill>
                <a:srgbClr val="000000"/>
              </a:solidFill>
              <a:effectLst/>
              <a:uLnTx/>
              <a:uFillTx/>
              <a:latin typeface="Arial"/>
              <a:cs typeface="Arial"/>
              <a:sym typeface="Arial"/>
            </a:endParaRPr>
          </a:p>
        </p:txBody>
      </p:sp>
      <p:sp>
        <p:nvSpPr>
          <p:cNvPr id="9" name="Rectangle: Rounded Corners 8">
            <a:extLst>
              <a:ext uri="{FF2B5EF4-FFF2-40B4-BE49-F238E27FC236}">
                <a16:creationId xmlns:a16="http://schemas.microsoft.com/office/drawing/2014/main" id="{E83E6AEB-2B9A-E58F-F639-1FC024CABD12}"/>
              </a:ext>
            </a:extLst>
          </p:cNvPr>
          <p:cNvSpPr/>
          <p:nvPr/>
        </p:nvSpPr>
        <p:spPr>
          <a:xfrm>
            <a:off x="452664" y="848800"/>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000">
                <a:solidFill>
                  <a:srgbClr val="191919"/>
                </a:solidFill>
              </a:rPr>
              <a:t>A. Chỉ thị nhấn mạnh chủ trương cần bình đẳng với kẻ thù.</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AAEBD044-D7D9-B875-67B1-C0CF6A8BA3BD}"/>
              </a:ext>
            </a:extLst>
          </p:cNvPr>
          <p:cNvSpPr/>
          <p:nvPr/>
        </p:nvSpPr>
        <p:spPr>
          <a:xfrm>
            <a:off x="452664" y="1914405"/>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000">
                <a:solidFill>
                  <a:srgbClr val="191919"/>
                </a:solidFill>
              </a:rPr>
              <a:t>B. Chỉ thị khẳng định ngoại giao thắng lợi dẫn đến lực lượng và sức mạnh được bộc lộ và tăng cường.</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9321D86B-24A7-0C35-2887-B71B5A3D0AC0}"/>
              </a:ext>
            </a:extLst>
          </p:cNvPr>
          <p:cNvSpPr/>
          <p:nvPr/>
        </p:nvSpPr>
        <p:spPr>
          <a:xfrm>
            <a:off x="452664" y="2980010"/>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000">
                <a:solidFill>
                  <a:srgbClr val="191919"/>
                </a:solidFill>
              </a:rPr>
              <a:t>C. Đảng Cộng sản Đông Dương chủ trương thực hiện phương châm ngoại giao “thêm bạn bớt thù”.</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636C6A17-6DBC-3EBA-DCAC-94EB1186C2EF}"/>
              </a:ext>
            </a:extLst>
          </p:cNvPr>
          <p:cNvSpPr/>
          <p:nvPr/>
        </p:nvSpPr>
        <p:spPr>
          <a:xfrm>
            <a:off x="452664" y="4045615"/>
            <a:ext cx="8052707" cy="853425"/>
          </a:xfrm>
          <a:prstGeom prst="roundRect">
            <a:avLst>
              <a:gd name="adj" fmla="val 1231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000">
                <a:solidFill>
                  <a:srgbClr val="191919"/>
                </a:solidFill>
              </a:rPr>
              <a:t>D. Chỉ thị xác định việc biểu dương thực lực có vai trò quyết định thắng lợi trong đấu tranh ngoại giao. </a:t>
            </a:r>
            <a:endParaRPr kumimoji="0" lang="en-US" sz="2000"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Freeform 2">
            <a:extLst>
              <a:ext uri="{FF2B5EF4-FFF2-40B4-BE49-F238E27FC236}">
                <a16:creationId xmlns:a16="http://schemas.microsoft.com/office/drawing/2014/main" id="{133DD552-ECA5-A516-9375-C8314A83A0F4}"/>
              </a:ext>
            </a:extLst>
          </p:cNvPr>
          <p:cNvSpPr/>
          <p:nvPr/>
        </p:nvSpPr>
        <p:spPr>
          <a:xfrm>
            <a:off x="8032412" y="3233035"/>
            <a:ext cx="624244" cy="632947"/>
          </a:xfrm>
          <a:custGeom>
            <a:avLst/>
            <a:gdLst/>
            <a:ahLst/>
            <a:cxnLst/>
            <a:rect l="l" t="t" r="r" b="b"/>
            <a:pathLst>
              <a:path w="4058221" h="4114800">
                <a:moveTo>
                  <a:pt x="0" y="0"/>
                </a:moveTo>
                <a:lnTo>
                  <a:pt x="4058222" y="0"/>
                </a:lnTo>
                <a:lnTo>
                  <a:pt x="40582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3">
            <a:extLst>
              <a:ext uri="{FF2B5EF4-FFF2-40B4-BE49-F238E27FC236}">
                <a16:creationId xmlns:a16="http://schemas.microsoft.com/office/drawing/2014/main" id="{02E5F0DB-E9D0-701E-D856-827037B91E93}"/>
              </a:ext>
            </a:extLst>
          </p:cNvPr>
          <p:cNvSpPr/>
          <p:nvPr/>
        </p:nvSpPr>
        <p:spPr>
          <a:xfrm>
            <a:off x="7920624" y="1111752"/>
            <a:ext cx="770712" cy="632947"/>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3">
            <a:extLst>
              <a:ext uri="{FF2B5EF4-FFF2-40B4-BE49-F238E27FC236}">
                <a16:creationId xmlns:a16="http://schemas.microsoft.com/office/drawing/2014/main" id="{4C3F479E-8CFA-3329-E1E5-8A6803002502}"/>
              </a:ext>
            </a:extLst>
          </p:cNvPr>
          <p:cNvSpPr/>
          <p:nvPr/>
        </p:nvSpPr>
        <p:spPr>
          <a:xfrm>
            <a:off x="7940363" y="2209904"/>
            <a:ext cx="770712" cy="632947"/>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2">
            <a:extLst>
              <a:ext uri="{FF2B5EF4-FFF2-40B4-BE49-F238E27FC236}">
                <a16:creationId xmlns:a16="http://schemas.microsoft.com/office/drawing/2014/main" id="{8A609727-C319-F959-0E50-21515DD7ECA4}"/>
              </a:ext>
            </a:extLst>
          </p:cNvPr>
          <p:cNvSpPr/>
          <p:nvPr/>
        </p:nvSpPr>
        <p:spPr>
          <a:xfrm>
            <a:off x="8060196" y="4294700"/>
            <a:ext cx="624244" cy="632947"/>
          </a:xfrm>
          <a:custGeom>
            <a:avLst/>
            <a:gdLst/>
            <a:ahLst/>
            <a:cxnLst/>
            <a:rect l="l" t="t" r="r" b="b"/>
            <a:pathLst>
              <a:path w="4058221" h="4114800">
                <a:moveTo>
                  <a:pt x="0" y="0"/>
                </a:moveTo>
                <a:lnTo>
                  <a:pt x="4058222" y="0"/>
                </a:lnTo>
                <a:lnTo>
                  <a:pt x="40582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4124749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097C47C5-05B5-270E-A791-67E43294D9C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781E8D7-2F2A-6BED-2885-EFE1B2791B01}"/>
              </a:ext>
            </a:extLst>
          </p:cNvPr>
          <p:cNvGrpSpPr/>
          <p:nvPr/>
        </p:nvGrpSpPr>
        <p:grpSpPr>
          <a:xfrm>
            <a:off x="326571" y="246317"/>
            <a:ext cx="8490858" cy="1420325"/>
            <a:chOff x="326571" y="289861"/>
            <a:chExt cx="8490858" cy="1420325"/>
          </a:xfrm>
        </p:grpSpPr>
        <p:sp>
          <p:nvSpPr>
            <p:cNvPr id="3" name="TextBox 2">
              <a:extLst>
                <a:ext uri="{FF2B5EF4-FFF2-40B4-BE49-F238E27FC236}">
                  <a16:creationId xmlns:a16="http://schemas.microsoft.com/office/drawing/2014/main" id="{B85B23AF-7EF7-FB3C-EEB4-523B360A7767}"/>
                </a:ext>
              </a:extLst>
            </p:cNvPr>
            <p:cNvSpPr txBox="1"/>
            <p:nvPr/>
          </p:nvSpPr>
          <p:spPr>
            <a:xfrm>
              <a:off x="1088571" y="289861"/>
              <a:ext cx="7728858" cy="1420325"/>
            </a:xfrm>
            <a:prstGeom prst="rect">
              <a:avLst/>
            </a:prstGeom>
            <a:noFill/>
          </p:spPr>
          <p:txBody>
            <a:bodyPr wrap="square">
              <a:spAutoFit/>
            </a:bodyPr>
            <a:lstStyle/>
            <a:p>
              <a:pPr algn="just">
                <a:lnSpc>
                  <a:spcPct val="150000"/>
                </a:lnSpc>
              </a:pPr>
              <a:r>
                <a:rPr lang="en-US" sz="2000" b="1" i="1">
                  <a:solidFill>
                    <a:srgbClr val="C00000"/>
                  </a:solidFill>
                </a:rPr>
                <a:t>Bài tập luyện tập tr.78: </a:t>
              </a:r>
              <a:r>
                <a:rPr lang="en-US" sz="2000"/>
                <a:t>Hoàn thành nội dung bảng hoạt động đối ngoại chủ yếu của Việt nam từ đầu thế kỉ XX đến năm 1975 theo mẫu sau vào vở ghi.</a:t>
              </a:r>
            </a:p>
          </p:txBody>
        </p:sp>
        <p:pic>
          <p:nvPicPr>
            <p:cNvPr id="4" name="Picture 23">
              <a:extLst>
                <a:ext uri="{FF2B5EF4-FFF2-40B4-BE49-F238E27FC236}">
                  <a16:creationId xmlns:a16="http://schemas.microsoft.com/office/drawing/2014/main" id="{99166019-0126-D750-26DE-703A3E450972}"/>
                </a:ext>
              </a:extLst>
            </p:cNvPr>
            <p:cNvPicPr>
              <a:picLocks noChangeAspect="1"/>
            </p:cNvPicPr>
            <p:nvPr/>
          </p:nvPicPr>
          <p:blipFill>
            <a:blip r:embed="rId4"/>
            <a:srcRect/>
            <a:stretch>
              <a:fillRect/>
            </a:stretch>
          </p:blipFill>
          <p:spPr>
            <a:xfrm>
              <a:off x="326571" y="645545"/>
              <a:ext cx="708661" cy="708956"/>
            </a:xfrm>
            <a:prstGeom prst="rect">
              <a:avLst/>
            </a:prstGeom>
          </p:spPr>
        </p:pic>
      </p:grpSp>
      <p:graphicFrame>
        <p:nvGraphicFramePr>
          <p:cNvPr id="6" name="Table 5">
            <a:extLst>
              <a:ext uri="{FF2B5EF4-FFF2-40B4-BE49-F238E27FC236}">
                <a16:creationId xmlns:a16="http://schemas.microsoft.com/office/drawing/2014/main" id="{7EF46D22-6924-42A7-794C-920092DF9B0C}"/>
              </a:ext>
            </a:extLst>
          </p:cNvPr>
          <p:cNvGraphicFramePr>
            <a:graphicFrameLocks noGrp="1"/>
          </p:cNvGraphicFramePr>
          <p:nvPr>
            <p:extLst>
              <p:ext uri="{D42A27DB-BD31-4B8C-83A1-F6EECF244321}">
                <p14:modId xmlns:p14="http://schemas.microsoft.com/office/powerpoint/2010/main" val="4061683664"/>
              </p:ext>
            </p:extLst>
          </p:nvPr>
        </p:nvGraphicFramePr>
        <p:xfrm>
          <a:off x="301171" y="1844909"/>
          <a:ext cx="8541657" cy="2769160"/>
        </p:xfrm>
        <a:graphic>
          <a:graphicData uri="http://schemas.openxmlformats.org/drawingml/2006/table">
            <a:tbl>
              <a:tblPr firstRow="1" firstCol="1" bandRow="1"/>
              <a:tblGrid>
                <a:gridCol w="4939117">
                  <a:extLst>
                    <a:ext uri="{9D8B030D-6E8A-4147-A177-3AD203B41FA5}">
                      <a16:colId xmlns:a16="http://schemas.microsoft.com/office/drawing/2014/main" val="4243487144"/>
                    </a:ext>
                  </a:extLst>
                </a:gridCol>
                <a:gridCol w="3602540">
                  <a:extLst>
                    <a:ext uri="{9D8B030D-6E8A-4147-A177-3AD203B41FA5}">
                      <a16:colId xmlns:a16="http://schemas.microsoft.com/office/drawing/2014/main" val="2613805327"/>
                    </a:ext>
                  </a:extLst>
                </a:gridCol>
              </a:tblGrid>
              <a:tr h="692290">
                <a:tc>
                  <a:txBody>
                    <a:bodyPr/>
                    <a:lstStyle/>
                    <a:p>
                      <a:pPr marL="0" marR="0" algn="ctr">
                        <a:lnSpc>
                          <a:spcPct val="100000"/>
                        </a:lnSpc>
                        <a:spcBef>
                          <a:spcPts val="600"/>
                        </a:spcBef>
                        <a:spcAft>
                          <a:spcPts val="100"/>
                        </a:spcAft>
                      </a:pPr>
                      <a:r>
                        <a:rPr lang="vi-VN" sz="1800" b="1">
                          <a:solidFill>
                            <a:srgbClr val="000000"/>
                          </a:solidFill>
                          <a:effectLst/>
                          <a:latin typeface="+mn-lt"/>
                          <a:ea typeface="Times New Roman" panose="02020603050405020304" pitchFamily="18" charset="0"/>
                        </a:rPr>
                        <a:t>Giai đoạn </a:t>
                      </a:r>
                      <a:endParaRPr lang="en-US" sz="18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989"/>
                    </a:solidFill>
                  </a:tcPr>
                </a:tc>
                <a:tc>
                  <a:txBody>
                    <a:bodyPr/>
                    <a:lstStyle/>
                    <a:p>
                      <a:pPr marL="0" marR="0" algn="ctr">
                        <a:lnSpc>
                          <a:spcPct val="100000"/>
                        </a:lnSpc>
                        <a:spcBef>
                          <a:spcPts val="600"/>
                        </a:spcBef>
                        <a:spcAft>
                          <a:spcPts val="100"/>
                        </a:spcAft>
                      </a:pPr>
                      <a:r>
                        <a:rPr lang="vi-VN" sz="1800" b="1">
                          <a:solidFill>
                            <a:srgbClr val="000000"/>
                          </a:solidFill>
                          <a:effectLst/>
                          <a:latin typeface="+mn-lt"/>
                          <a:ea typeface="Times New Roman" panose="02020603050405020304" pitchFamily="18" charset="0"/>
                        </a:rPr>
                        <a:t>Hoạt động đội ngoại chủ yếu</a:t>
                      </a:r>
                      <a:endParaRPr lang="en-US" sz="18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989"/>
                    </a:solidFill>
                  </a:tcPr>
                </a:tc>
                <a:extLst>
                  <a:ext uri="{0D108BD9-81ED-4DB2-BD59-A6C34878D82A}">
                    <a16:rowId xmlns:a16="http://schemas.microsoft.com/office/drawing/2014/main" val="3536610968"/>
                  </a:ext>
                </a:extLst>
              </a:tr>
              <a:tr h="692290">
                <a:tc>
                  <a:txBody>
                    <a:bodyPr/>
                    <a:lstStyle/>
                    <a:p>
                      <a:pPr marL="0" marR="0" algn="just">
                        <a:lnSpc>
                          <a:spcPct val="100000"/>
                        </a:lnSpc>
                        <a:spcBef>
                          <a:spcPts val="100"/>
                        </a:spcBef>
                        <a:spcAft>
                          <a:spcPts val="100"/>
                        </a:spcAft>
                      </a:pPr>
                      <a:r>
                        <a:rPr lang="vi-VN" sz="1800">
                          <a:solidFill>
                            <a:srgbClr val="000000"/>
                          </a:solidFill>
                          <a:effectLst/>
                          <a:latin typeface="+mn-lt"/>
                          <a:ea typeface="Times New Roman" panose="02020603050405020304" pitchFamily="18" charset="0"/>
                        </a:rPr>
                        <a:t>Từ đầu thế kỉ XX đến năm 1945</a:t>
                      </a:r>
                      <a:endParaRPr lang="en-US" sz="18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algn="ctr">
                        <a:lnSpc>
                          <a:spcPct val="100000"/>
                        </a:lnSpc>
                        <a:spcBef>
                          <a:spcPts val="100"/>
                        </a:spcBef>
                        <a:spcAft>
                          <a:spcPts val="100"/>
                        </a:spcAft>
                      </a:pPr>
                      <a:r>
                        <a:rPr lang="vi-VN" sz="1800">
                          <a:solidFill>
                            <a:srgbClr val="000000"/>
                          </a:solidFill>
                          <a:effectLst/>
                          <a:latin typeface="+mn-lt"/>
                          <a:ea typeface="Times New Roman" panose="02020603050405020304" pitchFamily="18" charset="0"/>
                        </a:rPr>
                        <a:t>?</a:t>
                      </a:r>
                      <a:endParaRPr lang="en-US" sz="18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3290223191"/>
                  </a:ext>
                </a:extLst>
              </a:tr>
              <a:tr h="692290">
                <a:tc>
                  <a:txBody>
                    <a:bodyPr/>
                    <a:lstStyle/>
                    <a:p>
                      <a:pPr marL="0" marR="0" algn="just">
                        <a:lnSpc>
                          <a:spcPct val="100000"/>
                        </a:lnSpc>
                        <a:spcBef>
                          <a:spcPts val="100"/>
                        </a:spcBef>
                        <a:spcAft>
                          <a:spcPts val="100"/>
                        </a:spcAft>
                      </a:pPr>
                      <a:r>
                        <a:rPr lang="vi-VN" sz="1800">
                          <a:solidFill>
                            <a:srgbClr val="000000"/>
                          </a:solidFill>
                          <a:effectLst/>
                          <a:latin typeface="+mn-lt"/>
                          <a:ea typeface="Times New Roman" panose="02020603050405020304" pitchFamily="18" charset="0"/>
                        </a:rPr>
                        <a:t>Trong kháng chiến chống Pháp (1945 – 1954)</a:t>
                      </a:r>
                      <a:endParaRPr lang="en-US" sz="18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algn="ctr">
                        <a:lnSpc>
                          <a:spcPct val="100000"/>
                        </a:lnSpc>
                        <a:spcBef>
                          <a:spcPts val="100"/>
                        </a:spcBef>
                        <a:spcAft>
                          <a:spcPts val="100"/>
                        </a:spcAft>
                      </a:pPr>
                      <a:r>
                        <a:rPr lang="vi-VN" sz="1800">
                          <a:solidFill>
                            <a:srgbClr val="000000"/>
                          </a:solidFill>
                          <a:effectLst/>
                          <a:latin typeface="+mn-lt"/>
                          <a:ea typeface="Times New Roman" panose="02020603050405020304" pitchFamily="18" charset="0"/>
                        </a:rPr>
                        <a:t>?</a:t>
                      </a:r>
                      <a:endParaRPr lang="en-US" sz="18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53150136"/>
                  </a:ext>
                </a:extLst>
              </a:tr>
              <a:tr h="692290">
                <a:tc>
                  <a:txBody>
                    <a:bodyPr/>
                    <a:lstStyle/>
                    <a:p>
                      <a:pPr marL="0" marR="0" algn="just">
                        <a:lnSpc>
                          <a:spcPct val="100000"/>
                        </a:lnSpc>
                        <a:spcBef>
                          <a:spcPts val="100"/>
                        </a:spcBef>
                        <a:spcAft>
                          <a:spcPts val="100"/>
                        </a:spcAft>
                      </a:pPr>
                      <a:r>
                        <a:rPr lang="vi-VN" sz="1800">
                          <a:solidFill>
                            <a:srgbClr val="000000"/>
                          </a:solidFill>
                          <a:effectLst/>
                          <a:latin typeface="+mn-lt"/>
                          <a:ea typeface="Times New Roman" panose="02020603050405020304" pitchFamily="18" charset="0"/>
                        </a:rPr>
                        <a:t>Trong kháng chiến chống Mỹ (1954 – 1975)</a:t>
                      </a:r>
                      <a:endParaRPr lang="en-US" sz="18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algn="ctr">
                        <a:lnSpc>
                          <a:spcPct val="100000"/>
                        </a:lnSpc>
                        <a:spcBef>
                          <a:spcPts val="100"/>
                        </a:spcBef>
                        <a:spcAft>
                          <a:spcPts val="100"/>
                        </a:spcAft>
                      </a:pPr>
                      <a:r>
                        <a:rPr lang="vi-VN" sz="1800">
                          <a:solidFill>
                            <a:srgbClr val="000000"/>
                          </a:solidFill>
                          <a:effectLst/>
                          <a:latin typeface="+mn-lt"/>
                          <a:ea typeface="Times New Roman" panose="02020603050405020304" pitchFamily="18" charset="0"/>
                        </a:rPr>
                        <a:t>?</a:t>
                      </a:r>
                      <a:endParaRPr lang="en-US" sz="18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030406764"/>
                  </a:ext>
                </a:extLst>
              </a:tr>
            </a:tbl>
          </a:graphicData>
        </a:graphic>
      </p:graphicFrame>
    </p:spTree>
    <p:extLst>
      <p:ext uri="{BB962C8B-B14F-4D97-AF65-F5344CB8AC3E}">
        <p14:creationId xmlns:p14="http://schemas.microsoft.com/office/powerpoint/2010/main" val="1877899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25F2D00E-6512-5E48-709E-FDD13A1E64A9}"/>
            </a:ext>
          </a:extLst>
        </p:cNvPr>
        <p:cNvGrpSpPr/>
        <p:nvPr/>
      </p:nvGrpSpPr>
      <p:grpSpPr>
        <a:xfrm>
          <a:off x="0" y="0"/>
          <a:ext cx="0" cy="0"/>
          <a:chOff x="0" y="0"/>
          <a:chExt cx="0" cy="0"/>
        </a:xfrm>
      </p:grpSpPr>
      <p:sp>
        <p:nvSpPr>
          <p:cNvPr id="12" name="Freeform 3">
            <a:extLst>
              <a:ext uri="{FF2B5EF4-FFF2-40B4-BE49-F238E27FC236}">
                <a16:creationId xmlns:a16="http://schemas.microsoft.com/office/drawing/2014/main" id="{4A15D596-A5F8-6799-2F84-339C965DE1A2}"/>
              </a:ext>
            </a:extLst>
          </p:cNvPr>
          <p:cNvSpPr/>
          <p:nvPr/>
        </p:nvSpPr>
        <p:spPr>
          <a:xfrm>
            <a:off x="0" y="1748179"/>
            <a:ext cx="3265714" cy="3437594"/>
          </a:xfrm>
          <a:custGeom>
            <a:avLst/>
            <a:gdLst/>
            <a:ahLst/>
            <a:cxnLst/>
            <a:rect l="l" t="t" r="r" b="b"/>
            <a:pathLst>
              <a:path w="7818120" h="8229600">
                <a:moveTo>
                  <a:pt x="0" y="0"/>
                </a:moveTo>
                <a:lnTo>
                  <a:pt x="7818120" y="0"/>
                </a:lnTo>
                <a:lnTo>
                  <a:pt x="7818120" y="8229600"/>
                </a:lnTo>
                <a:lnTo>
                  <a:pt x="0" y="8229600"/>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2D4BF9CF-A902-FA25-4271-6C1BA5F95D76}"/>
              </a:ext>
            </a:extLst>
          </p:cNvPr>
          <p:cNvSpPr txBox="1"/>
          <p:nvPr/>
        </p:nvSpPr>
        <p:spPr>
          <a:xfrm>
            <a:off x="0" y="210457"/>
            <a:ext cx="3962400" cy="630942"/>
          </a:xfrm>
          <a:prstGeom prst="rect">
            <a:avLst/>
          </a:prstGeom>
          <a:noFill/>
        </p:spPr>
        <p:txBody>
          <a:bodyPr wrap="square" rtlCol="0">
            <a:spAutoFit/>
          </a:bodyPr>
          <a:lstStyle/>
          <a:p>
            <a:pPr algn="ctr"/>
            <a:r>
              <a:rPr lang="en-US" sz="3500" b="1">
                <a:solidFill>
                  <a:schemeClr val="tx2"/>
                </a:solidFill>
              </a:rPr>
              <a:t>VẬN DỤNG </a:t>
            </a:r>
          </a:p>
        </p:txBody>
      </p:sp>
      <p:sp>
        <p:nvSpPr>
          <p:cNvPr id="2" name="Rectangle: Rounded Corners 1">
            <a:extLst>
              <a:ext uri="{FF2B5EF4-FFF2-40B4-BE49-F238E27FC236}">
                <a16:creationId xmlns:a16="http://schemas.microsoft.com/office/drawing/2014/main" id="{9FD86568-A3C3-7F25-5BCD-DDA53A334597}"/>
              </a:ext>
            </a:extLst>
          </p:cNvPr>
          <p:cNvSpPr/>
          <p:nvPr/>
        </p:nvSpPr>
        <p:spPr>
          <a:xfrm>
            <a:off x="3345542" y="855912"/>
            <a:ext cx="5624285" cy="1894115"/>
          </a:xfrm>
          <a:prstGeom prst="roundRect">
            <a:avLst>
              <a:gd name="adj" fmla="val 897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chemeClr val="tx1"/>
                </a:solidFill>
              </a:rPr>
              <a:t>Nhóm chẵn: </a:t>
            </a:r>
            <a:r>
              <a:rPr lang="vi-VN" sz="2000">
                <a:solidFill>
                  <a:schemeClr val="tx1"/>
                </a:solidFill>
              </a:rPr>
              <a:t>Sưu tầm tư liệu về sự ủng hộ, giúp đỡ của bạn bè quốc tế đối với Việt Nam trong kháng chiến chống Pháp (1945 - 1954) và kháng chiến chống Mỹ (1954 - 1975).</a:t>
            </a:r>
            <a:endParaRPr lang="en-US" sz="2000">
              <a:solidFill>
                <a:schemeClr val="tx1"/>
              </a:solidFill>
            </a:endParaRPr>
          </a:p>
        </p:txBody>
      </p:sp>
      <p:sp>
        <p:nvSpPr>
          <p:cNvPr id="3" name="Rectangle: Rounded Corners 2">
            <a:extLst>
              <a:ext uri="{FF2B5EF4-FFF2-40B4-BE49-F238E27FC236}">
                <a16:creationId xmlns:a16="http://schemas.microsoft.com/office/drawing/2014/main" id="{ED149B92-7E9C-F0E4-61A8-E53924F958D0}"/>
              </a:ext>
            </a:extLst>
          </p:cNvPr>
          <p:cNvSpPr/>
          <p:nvPr/>
        </p:nvSpPr>
        <p:spPr>
          <a:xfrm>
            <a:off x="3345542" y="2953656"/>
            <a:ext cx="5624285" cy="1894115"/>
          </a:xfrm>
          <a:prstGeom prst="roundRect">
            <a:avLst>
              <a:gd name="adj" fmla="val 897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chemeClr val="tx1"/>
                </a:solidFill>
              </a:rPr>
              <a:t>Nhóm lẻ: </a:t>
            </a:r>
            <a:r>
              <a:rPr lang="vi-VN" sz="2000">
                <a:solidFill>
                  <a:schemeClr val="tx1"/>
                </a:solidFill>
              </a:rPr>
              <a:t>Từ những hoạt động đối ngoại của Việt Nam từ đầu thế kỉ XX đến năm 1975, có thể rút ra những bài học kinh nghiệm gì trong hoạt động đối ngoại hiện nay?</a:t>
            </a:r>
            <a:endParaRPr lang="en-US" sz="2000">
              <a:solidFill>
                <a:schemeClr val="tx1"/>
              </a:solidFill>
            </a:endParaRPr>
          </a:p>
        </p:txBody>
      </p:sp>
    </p:spTree>
    <p:extLst>
      <p:ext uri="{BB962C8B-B14F-4D97-AF65-F5344CB8AC3E}">
        <p14:creationId xmlns:p14="http://schemas.microsoft.com/office/powerpoint/2010/main" val="89716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4398400C-0C1E-CCCB-4F7C-F761A775B343}"/>
            </a:ext>
          </a:extLst>
        </p:cNvPr>
        <p:cNvGrpSpPr/>
        <p:nvPr/>
      </p:nvGrpSpPr>
      <p:grpSpPr>
        <a:xfrm>
          <a:off x="0" y="0"/>
          <a:ext cx="0" cy="0"/>
          <a:chOff x="0" y="0"/>
          <a:chExt cx="0" cy="0"/>
        </a:xfrm>
      </p:grpSpPr>
      <p:pic>
        <p:nvPicPr>
          <p:cNvPr id="460" name="Google Shape;460;p51">
            <a:extLst>
              <a:ext uri="{FF2B5EF4-FFF2-40B4-BE49-F238E27FC236}">
                <a16:creationId xmlns:a16="http://schemas.microsoft.com/office/drawing/2014/main" id="{8B55D1C5-518B-3202-A2D3-71FDA92B7A09}"/>
              </a:ext>
            </a:extLst>
          </p:cNvPr>
          <p:cNvPicPr preferRelativeResize="0"/>
          <p:nvPr/>
        </p:nvPicPr>
        <p:blipFill rotWithShape="1">
          <a:blip r:embed="rId3">
            <a:alphaModFix/>
          </a:blip>
          <a:srcRect t="45905" r="39028"/>
          <a:stretch/>
        </p:blipFill>
        <p:spPr>
          <a:xfrm>
            <a:off x="6603100" y="3088650"/>
            <a:ext cx="2540899" cy="2054850"/>
          </a:xfrm>
          <a:prstGeom prst="rect">
            <a:avLst/>
          </a:prstGeom>
          <a:noFill/>
          <a:ln>
            <a:noFill/>
          </a:ln>
        </p:spPr>
      </p:pic>
      <p:pic>
        <p:nvPicPr>
          <p:cNvPr id="461" name="Google Shape;461;p51">
            <a:extLst>
              <a:ext uri="{FF2B5EF4-FFF2-40B4-BE49-F238E27FC236}">
                <a16:creationId xmlns:a16="http://schemas.microsoft.com/office/drawing/2014/main" id="{932ADB85-D174-63F6-6EDA-257E2A8F9B39}"/>
              </a:ext>
            </a:extLst>
          </p:cNvPr>
          <p:cNvPicPr preferRelativeResize="0"/>
          <p:nvPr/>
        </p:nvPicPr>
        <p:blipFill rotWithShape="1">
          <a:blip r:embed="rId4">
            <a:alphaModFix/>
          </a:blip>
          <a:srcRect l="70485"/>
          <a:stretch/>
        </p:blipFill>
        <p:spPr>
          <a:xfrm>
            <a:off x="6962924" y="1859437"/>
            <a:ext cx="564700" cy="1229225"/>
          </a:xfrm>
          <a:prstGeom prst="rect">
            <a:avLst/>
          </a:prstGeom>
          <a:noFill/>
          <a:ln>
            <a:noFill/>
          </a:ln>
        </p:spPr>
      </p:pic>
      <p:pic>
        <p:nvPicPr>
          <p:cNvPr id="462" name="Google Shape;462;p51">
            <a:extLst>
              <a:ext uri="{FF2B5EF4-FFF2-40B4-BE49-F238E27FC236}">
                <a16:creationId xmlns:a16="http://schemas.microsoft.com/office/drawing/2014/main" id="{3C8DE246-BB86-F1A5-92D7-D1A9881DDA05}"/>
              </a:ext>
            </a:extLst>
          </p:cNvPr>
          <p:cNvPicPr preferRelativeResize="0"/>
          <p:nvPr/>
        </p:nvPicPr>
        <p:blipFill>
          <a:blip r:embed="rId5">
            <a:alphaModFix/>
          </a:blip>
          <a:stretch>
            <a:fillRect/>
          </a:stretch>
        </p:blipFill>
        <p:spPr>
          <a:xfrm>
            <a:off x="8164242" y="0"/>
            <a:ext cx="1262776" cy="5143501"/>
          </a:xfrm>
          <a:prstGeom prst="rect">
            <a:avLst/>
          </a:prstGeom>
          <a:noFill/>
          <a:ln>
            <a:noFill/>
          </a:ln>
          <a:effectLst>
            <a:outerShdw dist="104775" dir="6660000" algn="bl" rotWithShape="0">
              <a:schemeClr val="dk2">
                <a:alpha val="24000"/>
              </a:schemeClr>
            </a:outerShdw>
          </a:effectLst>
        </p:spPr>
      </p:pic>
      <p:sp>
        <p:nvSpPr>
          <p:cNvPr id="6" name="TextBox 5">
            <a:extLst>
              <a:ext uri="{FF2B5EF4-FFF2-40B4-BE49-F238E27FC236}">
                <a16:creationId xmlns:a16="http://schemas.microsoft.com/office/drawing/2014/main" id="{42D5BB43-9149-FB17-90B4-08416BA78E07}"/>
              </a:ext>
            </a:extLst>
          </p:cNvPr>
          <p:cNvSpPr txBox="1"/>
          <p:nvPr/>
        </p:nvSpPr>
        <p:spPr>
          <a:xfrm>
            <a:off x="676708" y="289427"/>
            <a:ext cx="5595256"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980000"/>
                </a:solidFill>
                <a:effectLst/>
                <a:uLnTx/>
                <a:uFillTx/>
                <a:latin typeface="Arial"/>
                <a:cs typeface="Arial"/>
                <a:sym typeface="Arial"/>
              </a:rPr>
              <a:t>HƯỚNG DẪN VỀ NHÀ </a:t>
            </a:r>
          </a:p>
        </p:txBody>
      </p:sp>
      <p:grpSp>
        <p:nvGrpSpPr>
          <p:cNvPr id="10" name="Group 9">
            <a:extLst>
              <a:ext uri="{FF2B5EF4-FFF2-40B4-BE49-F238E27FC236}">
                <a16:creationId xmlns:a16="http://schemas.microsoft.com/office/drawing/2014/main" id="{44A7D8A5-D25B-8656-E146-FE6C3C81AD97}"/>
              </a:ext>
            </a:extLst>
          </p:cNvPr>
          <p:cNvGrpSpPr/>
          <p:nvPr/>
        </p:nvGrpSpPr>
        <p:grpSpPr>
          <a:xfrm>
            <a:off x="676708" y="1063206"/>
            <a:ext cx="5565495" cy="673977"/>
            <a:chOff x="616858" y="1522448"/>
            <a:chExt cx="5565495" cy="673977"/>
          </a:xfrm>
        </p:grpSpPr>
        <p:sp>
          <p:nvSpPr>
            <p:cNvPr id="7" name="Freeform 3">
              <a:extLst>
                <a:ext uri="{FF2B5EF4-FFF2-40B4-BE49-F238E27FC236}">
                  <a16:creationId xmlns:a16="http://schemas.microsoft.com/office/drawing/2014/main" id="{53677A16-7D55-5556-C047-0E5A21E289C1}"/>
                </a:ext>
              </a:extLst>
            </p:cNvPr>
            <p:cNvSpPr/>
            <p:nvPr/>
          </p:nvSpPr>
          <p:spPr>
            <a:xfrm>
              <a:off x="616858" y="1522448"/>
              <a:ext cx="692146" cy="673977"/>
            </a:xfrm>
            <a:custGeom>
              <a:avLst/>
              <a:gdLst/>
              <a:ahLst/>
              <a:cxnLst/>
              <a:rect l="l" t="t" r="r" b="b"/>
              <a:pathLst>
                <a:path w="8451451" h="8229600">
                  <a:moveTo>
                    <a:pt x="0" y="0"/>
                  </a:moveTo>
                  <a:lnTo>
                    <a:pt x="8451451" y="0"/>
                  </a:lnTo>
                  <a:lnTo>
                    <a:pt x="8451451" y="8229600"/>
                  </a:lnTo>
                  <a:lnTo>
                    <a:pt x="0" y="8229600"/>
                  </a:lnTo>
                  <a:lnTo>
                    <a:pt x="0" y="0"/>
                  </a:lnTo>
                  <a:close/>
                </a:path>
              </a:pathLst>
            </a:custGeom>
            <a:blipFill>
              <a:blip r:embed="rId6"/>
              <a:stretch>
                <a:fillRect/>
              </a:stretch>
            </a:blipFill>
          </p:spPr>
        </p:sp>
        <p:sp>
          <p:nvSpPr>
            <p:cNvPr id="9" name="TextBox 8">
              <a:extLst>
                <a:ext uri="{FF2B5EF4-FFF2-40B4-BE49-F238E27FC236}">
                  <a16:creationId xmlns:a16="http://schemas.microsoft.com/office/drawing/2014/main" id="{CBFDF0B0-71B9-3AA0-A310-2F7F33A6687E}"/>
                </a:ext>
              </a:extLst>
            </p:cNvPr>
            <p:cNvSpPr txBox="1"/>
            <p:nvPr/>
          </p:nvSpPr>
          <p:spPr>
            <a:xfrm>
              <a:off x="1460453" y="1612985"/>
              <a:ext cx="472190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Ôn lại kiến thức đã học trong Bài 12.</a:t>
              </a:r>
            </a:p>
          </p:txBody>
        </p:sp>
      </p:grpSp>
      <p:grpSp>
        <p:nvGrpSpPr>
          <p:cNvPr id="11" name="Group 10">
            <a:extLst>
              <a:ext uri="{FF2B5EF4-FFF2-40B4-BE49-F238E27FC236}">
                <a16:creationId xmlns:a16="http://schemas.microsoft.com/office/drawing/2014/main" id="{B8A072B4-0BCA-606C-D611-AC6F74A0574D}"/>
              </a:ext>
            </a:extLst>
          </p:cNvPr>
          <p:cNvGrpSpPr/>
          <p:nvPr/>
        </p:nvGrpSpPr>
        <p:grpSpPr>
          <a:xfrm>
            <a:off x="676708" y="2073077"/>
            <a:ext cx="5926391" cy="958660"/>
            <a:chOff x="616858" y="1438816"/>
            <a:chExt cx="5926391" cy="958660"/>
          </a:xfrm>
        </p:grpSpPr>
        <p:sp>
          <p:nvSpPr>
            <p:cNvPr id="12" name="Freeform 3">
              <a:extLst>
                <a:ext uri="{FF2B5EF4-FFF2-40B4-BE49-F238E27FC236}">
                  <a16:creationId xmlns:a16="http://schemas.microsoft.com/office/drawing/2014/main" id="{D81A0A63-70FD-26DF-3A71-6FE7AAB669A5}"/>
                </a:ext>
              </a:extLst>
            </p:cNvPr>
            <p:cNvSpPr/>
            <p:nvPr/>
          </p:nvSpPr>
          <p:spPr>
            <a:xfrm>
              <a:off x="616858" y="1522448"/>
              <a:ext cx="692146" cy="673977"/>
            </a:xfrm>
            <a:custGeom>
              <a:avLst/>
              <a:gdLst/>
              <a:ahLst/>
              <a:cxnLst/>
              <a:rect l="l" t="t" r="r" b="b"/>
              <a:pathLst>
                <a:path w="8451451" h="8229600">
                  <a:moveTo>
                    <a:pt x="0" y="0"/>
                  </a:moveTo>
                  <a:lnTo>
                    <a:pt x="8451451" y="0"/>
                  </a:lnTo>
                  <a:lnTo>
                    <a:pt x="8451451" y="8229600"/>
                  </a:lnTo>
                  <a:lnTo>
                    <a:pt x="0" y="8229600"/>
                  </a:lnTo>
                  <a:lnTo>
                    <a:pt x="0" y="0"/>
                  </a:lnTo>
                  <a:close/>
                </a:path>
              </a:pathLst>
            </a:custGeom>
            <a:blipFill>
              <a:blip r:embed="rId6"/>
              <a:stretch>
                <a:fillRect/>
              </a:stretch>
            </a:blipFill>
          </p:spPr>
        </p:sp>
        <p:sp>
          <p:nvSpPr>
            <p:cNvPr id="13" name="TextBox 12">
              <a:extLst>
                <a:ext uri="{FF2B5EF4-FFF2-40B4-BE49-F238E27FC236}">
                  <a16:creationId xmlns:a16="http://schemas.microsoft.com/office/drawing/2014/main" id="{29AB86EE-669F-BFB3-8DBA-75C4FFEA3ECE}"/>
                </a:ext>
              </a:extLst>
            </p:cNvPr>
            <p:cNvSpPr txBox="1"/>
            <p:nvPr/>
          </p:nvSpPr>
          <p:spPr>
            <a:xfrm>
              <a:off x="1460452" y="1438816"/>
              <a:ext cx="5082797"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Hoàn thành bài tập phần vận dụng và bài tập trong SBT.</a:t>
              </a:r>
            </a:p>
          </p:txBody>
        </p:sp>
      </p:grpSp>
      <p:grpSp>
        <p:nvGrpSpPr>
          <p:cNvPr id="14" name="Group 13">
            <a:extLst>
              <a:ext uri="{FF2B5EF4-FFF2-40B4-BE49-F238E27FC236}">
                <a16:creationId xmlns:a16="http://schemas.microsoft.com/office/drawing/2014/main" id="{D98CC69A-F336-91E5-30A1-C06462E5048B}"/>
              </a:ext>
            </a:extLst>
          </p:cNvPr>
          <p:cNvGrpSpPr/>
          <p:nvPr/>
        </p:nvGrpSpPr>
        <p:grpSpPr>
          <a:xfrm>
            <a:off x="676708" y="3137791"/>
            <a:ext cx="5926391" cy="1420325"/>
            <a:chOff x="616858" y="1438816"/>
            <a:chExt cx="5926391" cy="1420325"/>
          </a:xfrm>
        </p:grpSpPr>
        <p:sp>
          <p:nvSpPr>
            <p:cNvPr id="15" name="Freeform 3">
              <a:extLst>
                <a:ext uri="{FF2B5EF4-FFF2-40B4-BE49-F238E27FC236}">
                  <a16:creationId xmlns:a16="http://schemas.microsoft.com/office/drawing/2014/main" id="{A7713A72-EDC2-37F6-E679-C9E8512D3ABE}"/>
                </a:ext>
              </a:extLst>
            </p:cNvPr>
            <p:cNvSpPr/>
            <p:nvPr/>
          </p:nvSpPr>
          <p:spPr>
            <a:xfrm>
              <a:off x="616858" y="1811989"/>
              <a:ext cx="692146" cy="673977"/>
            </a:xfrm>
            <a:custGeom>
              <a:avLst/>
              <a:gdLst/>
              <a:ahLst/>
              <a:cxnLst/>
              <a:rect l="l" t="t" r="r" b="b"/>
              <a:pathLst>
                <a:path w="8451451" h="8229600">
                  <a:moveTo>
                    <a:pt x="0" y="0"/>
                  </a:moveTo>
                  <a:lnTo>
                    <a:pt x="8451451" y="0"/>
                  </a:lnTo>
                  <a:lnTo>
                    <a:pt x="8451451" y="8229600"/>
                  </a:lnTo>
                  <a:lnTo>
                    <a:pt x="0" y="8229600"/>
                  </a:lnTo>
                  <a:lnTo>
                    <a:pt x="0" y="0"/>
                  </a:lnTo>
                  <a:close/>
                </a:path>
              </a:pathLst>
            </a:custGeom>
            <a:blipFill>
              <a:blip r:embed="rId6"/>
              <a:stretch>
                <a:fillRect/>
              </a:stretch>
            </a:blipFill>
          </p:spPr>
        </p:sp>
        <p:sp>
          <p:nvSpPr>
            <p:cNvPr id="16" name="TextBox 15">
              <a:extLst>
                <a:ext uri="{FF2B5EF4-FFF2-40B4-BE49-F238E27FC236}">
                  <a16:creationId xmlns:a16="http://schemas.microsoft.com/office/drawing/2014/main" id="{E0176136-980B-246B-2894-EE720F7AB714}"/>
                </a:ext>
              </a:extLst>
            </p:cNvPr>
            <p:cNvSpPr txBox="1"/>
            <p:nvPr/>
          </p:nvSpPr>
          <p:spPr>
            <a:xfrm>
              <a:off x="1460453" y="1438816"/>
              <a:ext cx="5082796" cy="14203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Đọc và tìm hiểu trước nội dung </a:t>
              </a:r>
              <a:r>
                <a:rPr kumimoji="0" lang="vi-VN" sz="2000" b="1" i="1" u="none" strike="noStrike" kern="0" cap="none" spc="0" normalizeH="0" baseline="0" noProof="0">
                  <a:ln>
                    <a:noFill/>
                  </a:ln>
                  <a:solidFill>
                    <a:srgbClr val="000000"/>
                  </a:solidFill>
                  <a:effectLst/>
                  <a:uLnTx/>
                  <a:uFillTx/>
                  <a:latin typeface="Arial"/>
                  <a:cs typeface="Arial"/>
                  <a:sym typeface="Arial"/>
                </a:rPr>
                <a:t>Bài 13: Hoạt động đối ngoại của Việt Nam từ năm 1975 đến nay.</a:t>
              </a:r>
              <a:endParaRPr kumimoji="0" lang="en-US" sz="2000" b="1" i="1"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04760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3">
          <a:extLst>
            <a:ext uri="{FF2B5EF4-FFF2-40B4-BE49-F238E27FC236}">
              <a16:creationId xmlns:a16="http://schemas.microsoft.com/office/drawing/2014/main" id="{2564736F-A824-D2FC-7624-F72867C5AABF}"/>
            </a:ext>
          </a:extLst>
        </p:cNvPr>
        <p:cNvGrpSpPr/>
        <p:nvPr/>
      </p:nvGrpSpPr>
      <p:grpSpPr>
        <a:xfrm>
          <a:off x="0" y="0"/>
          <a:ext cx="0" cy="0"/>
          <a:chOff x="0" y="0"/>
          <a:chExt cx="0" cy="0"/>
        </a:xfrm>
      </p:grpSpPr>
      <p:sp>
        <p:nvSpPr>
          <p:cNvPr id="568" name="Google Shape;568;p59">
            <a:extLst>
              <a:ext uri="{FF2B5EF4-FFF2-40B4-BE49-F238E27FC236}">
                <a16:creationId xmlns:a16="http://schemas.microsoft.com/office/drawing/2014/main" id="{BFEBB10E-AA63-6FCD-9A7D-9A9FB88442D0}"/>
              </a:ext>
            </a:extLst>
          </p:cNvPr>
          <p:cNvSpPr txBox="1">
            <a:spLocks noGrp="1"/>
          </p:cNvSpPr>
          <p:nvPr>
            <p:ph type="title"/>
          </p:nvPr>
        </p:nvSpPr>
        <p:spPr>
          <a:xfrm>
            <a:off x="720076" y="807882"/>
            <a:ext cx="7704000" cy="298760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4000" b="1">
                <a:latin typeface="+mj-lt"/>
              </a:rPr>
              <a:t>TẠM BIỆT CÁC EM!</a:t>
            </a:r>
            <a:br>
              <a:rPr lang="en" sz="4000" b="1">
                <a:latin typeface="+mj-lt"/>
              </a:rPr>
            </a:br>
            <a:r>
              <a:rPr lang="en" sz="4000" b="1">
                <a:latin typeface="+mj-lt"/>
              </a:rPr>
              <a:t>CẢM ƠN CÁC EM ĐÃ CHÚ Ý LẮNG NGHE BÀI GIẢNG!</a:t>
            </a:r>
            <a:endParaRPr sz="4000" b="1">
              <a:latin typeface="+mj-lt"/>
            </a:endParaRPr>
          </a:p>
        </p:txBody>
      </p:sp>
      <p:grpSp>
        <p:nvGrpSpPr>
          <p:cNvPr id="577" name="Google Shape;577;p59">
            <a:extLst>
              <a:ext uri="{FF2B5EF4-FFF2-40B4-BE49-F238E27FC236}">
                <a16:creationId xmlns:a16="http://schemas.microsoft.com/office/drawing/2014/main" id="{8CB2A02F-C814-5D20-21D7-AB4C272C79C6}"/>
              </a:ext>
            </a:extLst>
          </p:cNvPr>
          <p:cNvGrpSpPr/>
          <p:nvPr/>
        </p:nvGrpSpPr>
        <p:grpSpPr>
          <a:xfrm>
            <a:off x="-223320" y="0"/>
            <a:ext cx="1340891" cy="5143501"/>
            <a:chOff x="5280" y="0"/>
            <a:chExt cx="1340891" cy="5143501"/>
          </a:xfrm>
        </p:grpSpPr>
        <p:pic>
          <p:nvPicPr>
            <p:cNvPr id="578" name="Google Shape;578;p59">
              <a:extLst>
                <a:ext uri="{FF2B5EF4-FFF2-40B4-BE49-F238E27FC236}">
                  <a16:creationId xmlns:a16="http://schemas.microsoft.com/office/drawing/2014/main" id="{39B52E72-3B40-2D48-A1C5-BCECE1121632}"/>
                </a:ext>
              </a:extLst>
            </p:cNvPr>
            <p:cNvPicPr preferRelativeResize="0"/>
            <p:nvPr/>
          </p:nvPicPr>
          <p:blipFill>
            <a:blip r:embed="rId3">
              <a:alphaModFix amt="48000"/>
            </a:blip>
            <a:stretch>
              <a:fillRect/>
            </a:stretch>
          </p:blipFill>
          <p:spPr>
            <a:xfrm>
              <a:off x="5280" y="0"/>
              <a:ext cx="1278341" cy="5143501"/>
            </a:xfrm>
            <a:prstGeom prst="rect">
              <a:avLst/>
            </a:prstGeom>
            <a:noFill/>
            <a:ln>
              <a:noFill/>
            </a:ln>
          </p:spPr>
        </p:pic>
        <p:pic>
          <p:nvPicPr>
            <p:cNvPr id="579" name="Google Shape;579;p59">
              <a:extLst>
                <a:ext uri="{FF2B5EF4-FFF2-40B4-BE49-F238E27FC236}">
                  <a16:creationId xmlns:a16="http://schemas.microsoft.com/office/drawing/2014/main" id="{1CD67C73-5D74-C59F-41F0-ED73F7876C61}"/>
                </a:ext>
              </a:extLst>
            </p:cNvPr>
            <p:cNvPicPr preferRelativeResize="0"/>
            <p:nvPr/>
          </p:nvPicPr>
          <p:blipFill>
            <a:blip r:embed="rId4">
              <a:alphaModFix/>
            </a:blip>
            <a:stretch>
              <a:fillRect/>
            </a:stretch>
          </p:blipFill>
          <p:spPr>
            <a:xfrm>
              <a:off x="67830" y="0"/>
              <a:ext cx="1278341" cy="5143501"/>
            </a:xfrm>
            <a:prstGeom prst="rect">
              <a:avLst/>
            </a:prstGeom>
            <a:noFill/>
            <a:ln>
              <a:noFill/>
            </a:ln>
          </p:spPr>
        </p:pic>
      </p:grpSp>
      <p:grpSp>
        <p:nvGrpSpPr>
          <p:cNvPr id="580" name="Google Shape;580;p59">
            <a:extLst>
              <a:ext uri="{FF2B5EF4-FFF2-40B4-BE49-F238E27FC236}">
                <a16:creationId xmlns:a16="http://schemas.microsoft.com/office/drawing/2014/main" id="{A5EF88B5-BB62-3749-ECF9-42B114580494}"/>
              </a:ext>
            </a:extLst>
          </p:cNvPr>
          <p:cNvGrpSpPr/>
          <p:nvPr/>
        </p:nvGrpSpPr>
        <p:grpSpPr>
          <a:xfrm>
            <a:off x="8026580" y="0"/>
            <a:ext cx="1340891" cy="5143501"/>
            <a:chOff x="5280" y="0"/>
            <a:chExt cx="1340891" cy="5143501"/>
          </a:xfrm>
        </p:grpSpPr>
        <p:pic>
          <p:nvPicPr>
            <p:cNvPr id="581" name="Google Shape;581;p59">
              <a:extLst>
                <a:ext uri="{FF2B5EF4-FFF2-40B4-BE49-F238E27FC236}">
                  <a16:creationId xmlns:a16="http://schemas.microsoft.com/office/drawing/2014/main" id="{BA1EE3BF-9F8F-8B4D-DA92-03CF9337FF89}"/>
                </a:ext>
              </a:extLst>
            </p:cNvPr>
            <p:cNvPicPr preferRelativeResize="0"/>
            <p:nvPr/>
          </p:nvPicPr>
          <p:blipFill>
            <a:blip r:embed="rId3">
              <a:alphaModFix amt="48000"/>
            </a:blip>
            <a:stretch>
              <a:fillRect/>
            </a:stretch>
          </p:blipFill>
          <p:spPr>
            <a:xfrm>
              <a:off x="5280" y="0"/>
              <a:ext cx="1278341" cy="5143501"/>
            </a:xfrm>
            <a:prstGeom prst="rect">
              <a:avLst/>
            </a:prstGeom>
            <a:noFill/>
            <a:ln>
              <a:noFill/>
            </a:ln>
          </p:spPr>
        </p:pic>
        <p:pic>
          <p:nvPicPr>
            <p:cNvPr id="582" name="Google Shape;582;p59">
              <a:extLst>
                <a:ext uri="{FF2B5EF4-FFF2-40B4-BE49-F238E27FC236}">
                  <a16:creationId xmlns:a16="http://schemas.microsoft.com/office/drawing/2014/main" id="{7EF8F280-97C5-AD4F-EFC0-9D4E97477695}"/>
                </a:ext>
              </a:extLst>
            </p:cNvPr>
            <p:cNvPicPr preferRelativeResize="0"/>
            <p:nvPr/>
          </p:nvPicPr>
          <p:blipFill>
            <a:blip r:embed="rId4">
              <a:alphaModFix/>
            </a:blip>
            <a:stretch>
              <a:fillRect/>
            </a:stretch>
          </p:blipFill>
          <p:spPr>
            <a:xfrm>
              <a:off x="67830" y="0"/>
              <a:ext cx="1278341" cy="5143501"/>
            </a:xfrm>
            <a:prstGeom prst="rect">
              <a:avLst/>
            </a:prstGeom>
            <a:noFill/>
            <a:ln>
              <a:noFill/>
            </a:ln>
          </p:spPr>
        </p:pic>
      </p:grpSp>
    </p:spTree>
    <p:extLst>
      <p:ext uri="{BB962C8B-B14F-4D97-AF65-F5344CB8AC3E}">
        <p14:creationId xmlns:p14="http://schemas.microsoft.com/office/powerpoint/2010/main" val="142608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87599771-165B-FC89-EE30-44BD31F0CC6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2EECF29-5F62-C748-536D-3958C7C2D8ED}"/>
              </a:ext>
            </a:extLst>
          </p:cNvPr>
          <p:cNvGrpSpPr/>
          <p:nvPr/>
        </p:nvGrpSpPr>
        <p:grpSpPr>
          <a:xfrm>
            <a:off x="402772" y="132448"/>
            <a:ext cx="8338456" cy="4878604"/>
            <a:chOff x="402772" y="132448"/>
            <a:chExt cx="8338456" cy="4878604"/>
          </a:xfrm>
        </p:grpSpPr>
        <p:pic>
          <p:nvPicPr>
            <p:cNvPr id="7" name="Picture 6">
              <a:extLst>
                <a:ext uri="{FF2B5EF4-FFF2-40B4-BE49-F238E27FC236}">
                  <a16:creationId xmlns:a16="http://schemas.microsoft.com/office/drawing/2014/main" id="{0CDE515D-9388-22D9-A5AA-D9C0CC07AB0A}"/>
                </a:ext>
              </a:extLst>
            </p:cNvPr>
            <p:cNvPicPr>
              <a:picLocks noChangeAspect="1"/>
            </p:cNvPicPr>
            <p:nvPr/>
          </p:nvPicPr>
          <p:blipFill>
            <a:blip r:embed="rId4"/>
            <a:srcRect l="2791" t="7047" r="1565"/>
            <a:stretch/>
          </p:blipFill>
          <p:spPr>
            <a:xfrm>
              <a:off x="402772" y="624747"/>
              <a:ext cx="8338456" cy="4386305"/>
            </a:xfrm>
            <a:prstGeom prst="rect">
              <a:avLst/>
            </a:prstGeom>
          </p:spPr>
        </p:pic>
        <p:sp>
          <p:nvSpPr>
            <p:cNvPr id="2" name="TextBox 1">
              <a:extLst>
                <a:ext uri="{FF2B5EF4-FFF2-40B4-BE49-F238E27FC236}">
                  <a16:creationId xmlns:a16="http://schemas.microsoft.com/office/drawing/2014/main" id="{08A69D28-49CC-1F95-11A9-0EB5EE97DB4E}"/>
                </a:ext>
              </a:extLst>
            </p:cNvPr>
            <p:cNvSpPr txBox="1"/>
            <p:nvPr/>
          </p:nvSpPr>
          <p:spPr>
            <a:xfrm>
              <a:off x="703943" y="132448"/>
              <a:ext cx="7736114" cy="375552"/>
            </a:xfrm>
            <a:prstGeom prst="rect">
              <a:avLst/>
            </a:prstGeom>
            <a:noFill/>
          </p:spPr>
          <p:txBody>
            <a:bodyPr wrap="square" rtlCol="0">
              <a:spAutoFit/>
            </a:bodyPr>
            <a:lstStyle/>
            <a:p>
              <a:pPr algn="ctr">
                <a:lnSpc>
                  <a:spcPct val="150000"/>
                </a:lnSpc>
              </a:pPr>
              <a:r>
                <a:rPr lang="en-US" b="1" i="1"/>
                <a:t>Bảng 2. </a:t>
              </a:r>
              <a:r>
                <a:rPr lang="en-US" i="1"/>
                <a:t>Hoạt động đối ngoại chủ yếu của Việt Nam trong kháng chiến chống Mỹ (1954 – 1975)</a:t>
              </a:r>
            </a:p>
          </p:txBody>
        </p:sp>
      </p:grpSp>
    </p:spTree>
    <p:extLst>
      <p:ext uri="{BB962C8B-B14F-4D97-AF65-F5344CB8AC3E}">
        <p14:creationId xmlns:p14="http://schemas.microsoft.com/office/powerpoint/2010/main" val="2743023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9D025723-835B-DFCF-ECB3-C7ACC6A5E7C3}"/>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9B5EF51-C087-DEEC-2BDB-9D3DE771AF12}"/>
              </a:ext>
            </a:extLst>
          </p:cNvPr>
          <p:cNvGrpSpPr/>
          <p:nvPr/>
        </p:nvGrpSpPr>
        <p:grpSpPr>
          <a:xfrm>
            <a:off x="402771" y="547007"/>
            <a:ext cx="8338457" cy="4049486"/>
            <a:chOff x="402771" y="547007"/>
            <a:chExt cx="8338457" cy="4049486"/>
          </a:xfrm>
        </p:grpSpPr>
        <p:sp>
          <p:nvSpPr>
            <p:cNvPr id="2" name="Rectangle: Diagonal Corners Rounded 1">
              <a:extLst>
                <a:ext uri="{FF2B5EF4-FFF2-40B4-BE49-F238E27FC236}">
                  <a16:creationId xmlns:a16="http://schemas.microsoft.com/office/drawing/2014/main" id="{DA358DAA-2B2A-F45F-982E-D2DEAD2B8063}"/>
                </a:ext>
              </a:extLst>
            </p:cNvPr>
            <p:cNvSpPr/>
            <p:nvPr/>
          </p:nvSpPr>
          <p:spPr>
            <a:xfrm>
              <a:off x="402771" y="547007"/>
              <a:ext cx="8338457" cy="4049486"/>
            </a:xfrm>
            <a:prstGeom prst="round2DiagRect">
              <a:avLst/>
            </a:prstGeom>
            <a:solidFill>
              <a:schemeClr val="accent5"/>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E21C0A-148D-3920-6AF8-8566F0BD79DB}"/>
                </a:ext>
              </a:extLst>
            </p:cNvPr>
            <p:cNvSpPr txBox="1"/>
            <p:nvPr/>
          </p:nvSpPr>
          <p:spPr>
            <a:xfrm>
              <a:off x="533399" y="607975"/>
              <a:ext cx="8077200" cy="3927550"/>
            </a:xfrm>
            <a:prstGeom prst="rect">
              <a:avLst/>
            </a:prstGeom>
            <a:noFill/>
          </p:spPr>
          <p:txBody>
            <a:bodyPr wrap="square">
              <a:spAutoFit/>
            </a:bodyPr>
            <a:lstStyle/>
            <a:p>
              <a:pPr algn="just">
                <a:lnSpc>
                  <a:spcPct val="150000"/>
                </a:lnSpc>
              </a:pPr>
              <a:r>
                <a:rPr lang="en-US" sz="2000" b="1">
                  <a:solidFill>
                    <a:schemeClr val="tx2"/>
                  </a:solidFill>
                </a:rPr>
                <a:t>TƯ LIỆU: </a:t>
              </a:r>
            </a:p>
            <a:p>
              <a:pPr algn="just">
                <a:lnSpc>
                  <a:spcPct val="150000"/>
                </a:lnSpc>
              </a:pPr>
              <a:r>
                <a:rPr lang="vi-VN" sz="1900"/>
                <a:t>Đặt bút kí vào bản Hiệp định Pa-ri lịch sử, tôi vô cùng xúc động... Tôi như thay mặt nhân dân và các chiến sĩ cách mạng miền Nam Việt Nam làm nhiệm vụ đấu tranh trên tiền tuyến và trong lao tù cắm ngọn cờ chiến thắng chói lọi. Vinh dự đó đối với tôi thật quả to lớn. Tôi không có đủ lời để nói lên được lòng biết ơn vô tận đối với đồng bào và chiến sĩ ta từ Nam chí Bắc đã chấp nhận mọi hí sinh dũng cảm chiến đấu để có được thắng lợi to lớn hôm nay”.</a:t>
              </a:r>
            </a:p>
            <a:p>
              <a:pPr algn="r">
                <a:lnSpc>
                  <a:spcPct val="150000"/>
                </a:lnSpc>
              </a:pPr>
              <a:r>
                <a:rPr lang="vi-VN" sz="1500" i="1"/>
                <a:t>(Nguyễn Thị Bình, Gia đình, bạn bè và đất nước (Hồi kí), NXB Ti thức, Hà Nội, 2012, tr.13l)</a:t>
              </a:r>
            </a:p>
          </p:txBody>
        </p:sp>
      </p:grpSp>
    </p:spTree>
    <p:extLst>
      <p:ext uri="{BB962C8B-B14F-4D97-AF65-F5344CB8AC3E}">
        <p14:creationId xmlns:p14="http://schemas.microsoft.com/office/powerpoint/2010/main" val="3647659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D21F9874-3976-7FF7-D2D9-EF71F8996A5A}"/>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581D36D-5757-13DF-0D9A-7E925EADE764}"/>
              </a:ext>
            </a:extLst>
          </p:cNvPr>
          <p:cNvSpPr/>
          <p:nvPr/>
        </p:nvSpPr>
        <p:spPr>
          <a:xfrm>
            <a:off x="449943" y="1187903"/>
            <a:ext cx="3780971" cy="1078593"/>
          </a:xfrm>
          <a:prstGeom prst="roundRect">
            <a:avLst>
              <a:gd name="adj" fmla="val 1172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Đấu tranh yêu cầu thực hiện Hiệp định Giơ-ne-vơ</a:t>
            </a:r>
            <a:endParaRPr lang="en-US" sz="2000">
              <a:solidFill>
                <a:schemeClr val="tx1"/>
              </a:solidFill>
            </a:endParaRPr>
          </a:p>
        </p:txBody>
      </p:sp>
      <p:sp>
        <p:nvSpPr>
          <p:cNvPr id="6" name="Rectangle 5">
            <a:extLst>
              <a:ext uri="{FF2B5EF4-FFF2-40B4-BE49-F238E27FC236}">
                <a16:creationId xmlns:a16="http://schemas.microsoft.com/office/drawing/2014/main" id="{C66E8D04-8B6E-0750-9CCD-B5264C44AC4B}"/>
              </a:ext>
            </a:extLst>
          </p:cNvPr>
          <p:cNvSpPr/>
          <p:nvPr/>
        </p:nvSpPr>
        <p:spPr>
          <a:xfrm>
            <a:off x="544286" y="261256"/>
            <a:ext cx="8055428" cy="609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rPr>
              <a:t>NHỮNG HOẠT ĐỘNG NGOẠI GIAO CHỦ YẾU </a:t>
            </a:r>
          </a:p>
        </p:txBody>
      </p:sp>
      <p:sp>
        <p:nvSpPr>
          <p:cNvPr id="7" name="Rectangle: Rounded Corners 6">
            <a:extLst>
              <a:ext uri="{FF2B5EF4-FFF2-40B4-BE49-F238E27FC236}">
                <a16:creationId xmlns:a16="http://schemas.microsoft.com/office/drawing/2014/main" id="{E552815A-C044-E1A1-9E82-2E44C777FC9C}"/>
              </a:ext>
            </a:extLst>
          </p:cNvPr>
          <p:cNvSpPr/>
          <p:nvPr/>
        </p:nvSpPr>
        <p:spPr>
          <a:xfrm>
            <a:off x="449943" y="2520950"/>
            <a:ext cx="3780971" cy="1078593"/>
          </a:xfrm>
          <a:prstGeom prst="roundRect">
            <a:avLst>
              <a:gd name="adj" fmla="val 1172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Củng cố, phát triển quan hệ với các nước XHCN</a:t>
            </a:r>
            <a:endParaRPr lang="en-US" sz="2000">
              <a:solidFill>
                <a:schemeClr val="tx1"/>
              </a:solidFill>
            </a:endParaRPr>
          </a:p>
        </p:txBody>
      </p:sp>
      <p:sp>
        <p:nvSpPr>
          <p:cNvPr id="8" name="Rectangle: Rounded Corners 7">
            <a:extLst>
              <a:ext uri="{FF2B5EF4-FFF2-40B4-BE49-F238E27FC236}">
                <a16:creationId xmlns:a16="http://schemas.microsoft.com/office/drawing/2014/main" id="{1060888A-1011-CC89-A278-012450F9646D}"/>
              </a:ext>
            </a:extLst>
          </p:cNvPr>
          <p:cNvSpPr/>
          <p:nvPr/>
        </p:nvSpPr>
        <p:spPr>
          <a:xfrm>
            <a:off x="449943" y="3853997"/>
            <a:ext cx="3780971" cy="1078593"/>
          </a:xfrm>
          <a:prstGeom prst="roundRect">
            <a:avLst>
              <a:gd name="adj" fmla="val 1172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Tăng cường quan hệ đoàn kết giữa ba nước Đông Dương</a:t>
            </a:r>
            <a:endParaRPr lang="en-US" sz="2000">
              <a:solidFill>
                <a:schemeClr val="tx1"/>
              </a:solidFill>
            </a:endParaRPr>
          </a:p>
        </p:txBody>
      </p:sp>
      <p:sp>
        <p:nvSpPr>
          <p:cNvPr id="9" name="Rectangle: Rounded Corners 8">
            <a:extLst>
              <a:ext uri="{FF2B5EF4-FFF2-40B4-BE49-F238E27FC236}">
                <a16:creationId xmlns:a16="http://schemas.microsoft.com/office/drawing/2014/main" id="{406C9714-AE17-FC1C-BE4B-E67EF3F5BE4D}"/>
              </a:ext>
            </a:extLst>
          </p:cNvPr>
          <p:cNvSpPr/>
          <p:nvPr/>
        </p:nvSpPr>
        <p:spPr>
          <a:xfrm>
            <a:off x="4572000" y="1187904"/>
            <a:ext cx="4165600" cy="786040"/>
          </a:xfrm>
          <a:prstGeom prst="roundRect">
            <a:avLst>
              <a:gd name="adj" fmla="val 1172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rPr>
              <a:t>Đàm phán, kí Hiệp định Pa-ri</a:t>
            </a:r>
            <a:endParaRPr lang="en-US" sz="2000">
              <a:solidFill>
                <a:schemeClr val="tx1"/>
              </a:solidFill>
            </a:endParaRPr>
          </a:p>
        </p:txBody>
      </p:sp>
      <p:sp>
        <p:nvSpPr>
          <p:cNvPr id="10" name="Rectangle: Rounded Corners 9">
            <a:extLst>
              <a:ext uri="{FF2B5EF4-FFF2-40B4-BE49-F238E27FC236}">
                <a16:creationId xmlns:a16="http://schemas.microsoft.com/office/drawing/2014/main" id="{DC3168EF-920D-7689-195A-2A2FBC621F03}"/>
              </a:ext>
            </a:extLst>
          </p:cNvPr>
          <p:cNvSpPr/>
          <p:nvPr/>
        </p:nvSpPr>
        <p:spPr>
          <a:xfrm>
            <a:off x="4572000" y="2159227"/>
            <a:ext cx="4165600" cy="1509486"/>
          </a:xfrm>
          <a:prstGeom prst="roundRect">
            <a:avLst>
              <a:gd name="adj" fmla="val 1172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Mở rộng quan hệ ngoại giao với các nước, đặc biệt là sau khi Hiệp định Pa-ri được kí kết (1973)</a:t>
            </a:r>
            <a:endParaRPr lang="en-US" sz="2000">
              <a:solidFill>
                <a:schemeClr val="tx1"/>
              </a:solidFill>
            </a:endParaRPr>
          </a:p>
        </p:txBody>
      </p:sp>
      <p:sp>
        <p:nvSpPr>
          <p:cNvPr id="11" name="Rectangle: Rounded Corners 10">
            <a:extLst>
              <a:ext uri="{FF2B5EF4-FFF2-40B4-BE49-F238E27FC236}">
                <a16:creationId xmlns:a16="http://schemas.microsoft.com/office/drawing/2014/main" id="{E91FAD49-A516-C9AB-A4B2-524F713AD05B}"/>
              </a:ext>
            </a:extLst>
          </p:cNvPr>
          <p:cNvSpPr/>
          <p:nvPr/>
        </p:nvSpPr>
        <p:spPr>
          <a:xfrm>
            <a:off x="4572000" y="3853997"/>
            <a:ext cx="4165600" cy="1078593"/>
          </a:xfrm>
          <a:prstGeom prst="roundRect">
            <a:avLst>
              <a:gd name="adj" fmla="val 11729"/>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Đẩy mạnh đối ngoại nhân dân</a:t>
            </a:r>
            <a:endParaRPr lang="en-US" sz="2000">
              <a:solidFill>
                <a:schemeClr val="tx1"/>
              </a:solidFill>
            </a:endParaRPr>
          </a:p>
        </p:txBody>
      </p:sp>
    </p:spTree>
    <p:extLst>
      <p:ext uri="{BB962C8B-B14F-4D97-AF65-F5344CB8AC3E}">
        <p14:creationId xmlns:p14="http://schemas.microsoft.com/office/powerpoint/2010/main" val="1820326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9F190D34-FECA-6A55-B244-77DF30379A0A}"/>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02A4501-D315-A8CA-491D-C794A7963182}"/>
              </a:ext>
            </a:extLst>
          </p:cNvPr>
          <p:cNvSpPr/>
          <p:nvPr/>
        </p:nvSpPr>
        <p:spPr>
          <a:xfrm>
            <a:off x="406401" y="3011717"/>
            <a:ext cx="3846286" cy="1821544"/>
          </a:xfrm>
          <a:prstGeom prst="roundRect">
            <a:avLst>
              <a:gd name="adj" fmla="val 9097"/>
            </a:avLst>
          </a:prstGeom>
          <a:solidFill>
            <a:schemeClr val="accent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1954 – 1958, Nhà nước Việt Nam Dân chủ Cộng hòa</a:t>
            </a:r>
            <a:r>
              <a:rPr lang="en-US" sz="2000">
                <a:solidFill>
                  <a:schemeClr val="tx1"/>
                </a:solidFill>
              </a:rPr>
              <a:t> g</a:t>
            </a:r>
            <a:r>
              <a:rPr lang="vi-VN" sz="2000">
                <a:solidFill>
                  <a:schemeClr val="tx1"/>
                </a:solidFill>
              </a:rPr>
              <a:t>ửi công hàm cho chính quyền Sài Gòn, các bên liên quan.</a:t>
            </a:r>
          </a:p>
        </p:txBody>
      </p:sp>
      <p:sp>
        <p:nvSpPr>
          <p:cNvPr id="4" name="Rectangle: Rounded Corners 3">
            <a:extLst>
              <a:ext uri="{FF2B5EF4-FFF2-40B4-BE49-F238E27FC236}">
                <a16:creationId xmlns:a16="http://schemas.microsoft.com/office/drawing/2014/main" id="{0A537A48-C1BA-3880-D176-2F8A192A0F20}"/>
              </a:ext>
            </a:extLst>
          </p:cNvPr>
          <p:cNvSpPr/>
          <p:nvPr/>
        </p:nvSpPr>
        <p:spPr>
          <a:xfrm>
            <a:off x="4891314" y="3011717"/>
            <a:ext cx="3846286" cy="1821544"/>
          </a:xfrm>
          <a:prstGeom prst="roundRect">
            <a:avLst>
              <a:gd name="adj" fmla="val 9097"/>
            </a:avLst>
          </a:prstGeom>
          <a:solidFill>
            <a:schemeClr val="accent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Yêu cầu thực hiện nội dung Hiệp định Giơ-ne-vơ.</a:t>
            </a:r>
            <a:endParaRPr lang="en-US" sz="2000">
              <a:solidFill>
                <a:schemeClr val="tx1"/>
              </a:solidFill>
            </a:endParaRPr>
          </a:p>
        </p:txBody>
      </p:sp>
      <p:sp>
        <p:nvSpPr>
          <p:cNvPr id="5" name="Arrow: Right 4">
            <a:extLst>
              <a:ext uri="{FF2B5EF4-FFF2-40B4-BE49-F238E27FC236}">
                <a16:creationId xmlns:a16="http://schemas.microsoft.com/office/drawing/2014/main" id="{8B06935F-25C8-F862-4146-62659765A9D2}"/>
              </a:ext>
            </a:extLst>
          </p:cNvPr>
          <p:cNvSpPr/>
          <p:nvPr/>
        </p:nvSpPr>
        <p:spPr>
          <a:xfrm>
            <a:off x="4408715" y="3741060"/>
            <a:ext cx="326571" cy="36285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Hiệp định Giơ - ne - vơ 1954: Một mốc son lịch sử của nền ngoại giao Việt  Nam - Tạp chí Xây dựng Đảng">
            <a:extLst>
              <a:ext uri="{FF2B5EF4-FFF2-40B4-BE49-F238E27FC236}">
                <a16:creationId xmlns:a16="http://schemas.microsoft.com/office/drawing/2014/main" id="{590C373D-EEAD-175B-FB28-3B36B01717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43990"/>
          <a:stretch/>
        </p:blipFill>
        <p:spPr bwMode="auto">
          <a:xfrm>
            <a:off x="-99971" y="-77106"/>
            <a:ext cx="9343941" cy="284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6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a:extLst>
            <a:ext uri="{FF2B5EF4-FFF2-40B4-BE49-F238E27FC236}">
              <a16:creationId xmlns:a16="http://schemas.microsoft.com/office/drawing/2014/main" id="{86031E47-0383-3F71-4D0E-A6E569DE93D8}"/>
            </a:ext>
          </a:extLst>
        </p:cNvPr>
        <p:cNvGrpSpPr/>
        <p:nvPr/>
      </p:nvGrpSpPr>
      <p:grpSpPr>
        <a:xfrm>
          <a:off x="0" y="0"/>
          <a:ext cx="0" cy="0"/>
          <a:chOff x="0" y="0"/>
          <a:chExt cx="0" cy="0"/>
        </a:xfrm>
      </p:grpSpPr>
      <p:pic>
        <p:nvPicPr>
          <p:cNvPr id="7170" name="Picture 2" descr="Hành trình đến Hiệp định Paris 1973">
            <a:extLst>
              <a:ext uri="{FF2B5EF4-FFF2-40B4-BE49-F238E27FC236}">
                <a16:creationId xmlns:a16="http://schemas.microsoft.com/office/drawing/2014/main" id="{ADD4B77D-CC9A-9C03-B516-39204DE0B5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537"/>
          <a:stretch/>
        </p:blipFill>
        <p:spPr bwMode="auto">
          <a:xfrm>
            <a:off x="-48005" y="-1150183"/>
            <a:ext cx="9240010" cy="39949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7929FD4-9632-59B3-DDA8-F7C1F445B40F}"/>
              </a:ext>
            </a:extLst>
          </p:cNvPr>
          <p:cNvSpPr/>
          <p:nvPr/>
        </p:nvSpPr>
        <p:spPr>
          <a:xfrm>
            <a:off x="406401" y="3149600"/>
            <a:ext cx="3846286" cy="1821544"/>
          </a:xfrm>
          <a:prstGeom prst="roundRect">
            <a:avLst>
              <a:gd name="adj" fmla="val 9097"/>
            </a:avLst>
          </a:prstGeom>
          <a:solidFill>
            <a:schemeClr val="accent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rPr>
              <a:t>Từ năm 1968 – 1973, cử các phái đoàn ngoại giao, đàm phán, kí Hiệp định Pa-ri. </a:t>
            </a:r>
          </a:p>
        </p:txBody>
      </p:sp>
      <p:sp>
        <p:nvSpPr>
          <p:cNvPr id="4" name="Rectangle: Rounded Corners 3">
            <a:extLst>
              <a:ext uri="{FF2B5EF4-FFF2-40B4-BE49-F238E27FC236}">
                <a16:creationId xmlns:a16="http://schemas.microsoft.com/office/drawing/2014/main" id="{858CE6F2-520B-D38A-2B50-9D2B1A94A01D}"/>
              </a:ext>
            </a:extLst>
          </p:cNvPr>
          <p:cNvSpPr/>
          <p:nvPr/>
        </p:nvSpPr>
        <p:spPr>
          <a:xfrm>
            <a:off x="4891314" y="3149600"/>
            <a:ext cx="3846286" cy="1821544"/>
          </a:xfrm>
          <a:prstGeom prst="roundRect">
            <a:avLst>
              <a:gd name="adj" fmla="val 9097"/>
            </a:avLst>
          </a:prstGeom>
          <a:solidFill>
            <a:schemeClr val="accent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Từ năm 1954 – 1975: thiết lập, mở rộng quan hệ ngoại giao với nhiều nước.</a:t>
            </a:r>
            <a:endParaRPr lang="en-US" sz="2000">
              <a:solidFill>
                <a:schemeClr val="tx1"/>
              </a:solidFill>
            </a:endParaRPr>
          </a:p>
        </p:txBody>
      </p:sp>
      <p:sp>
        <p:nvSpPr>
          <p:cNvPr id="5" name="Arrow: Right 4">
            <a:extLst>
              <a:ext uri="{FF2B5EF4-FFF2-40B4-BE49-F238E27FC236}">
                <a16:creationId xmlns:a16="http://schemas.microsoft.com/office/drawing/2014/main" id="{6F345670-2C7A-D3F4-5855-974AE8F6B6FE}"/>
              </a:ext>
            </a:extLst>
          </p:cNvPr>
          <p:cNvSpPr/>
          <p:nvPr/>
        </p:nvSpPr>
        <p:spPr>
          <a:xfrm>
            <a:off x="4408715" y="3878943"/>
            <a:ext cx="326571" cy="36285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256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theme/theme1.xml><?xml version="1.0" encoding="utf-8"?>
<a:theme xmlns:a="http://schemas.openxmlformats.org/drawingml/2006/main" name="Darwin Day Activities by Slidesgo">
  <a:themeElements>
    <a:clrScheme name="Simple Light">
      <a:dk1>
        <a:srgbClr val="191919"/>
      </a:dk1>
      <a:lt1>
        <a:srgbClr val="FFFFFF"/>
      </a:lt1>
      <a:dk2>
        <a:srgbClr val="682A1E"/>
      </a:dk2>
      <a:lt2>
        <a:srgbClr val="980000"/>
      </a:lt2>
      <a:accent1>
        <a:srgbClr val="FFE6C7"/>
      </a:accent1>
      <a:accent2>
        <a:srgbClr val="EAC5A2"/>
      </a:accent2>
      <a:accent3>
        <a:srgbClr val="89473A"/>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2004</TotalTime>
  <Words>3669</Words>
  <Application>Microsoft Office PowerPoint</Application>
  <PresentationFormat>On-screen Show (16:9)</PresentationFormat>
  <Paragraphs>210</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Artifika</vt:lpstr>
      <vt:lpstr>Arial</vt:lpstr>
      <vt:lpstr>Assistant</vt:lpstr>
      <vt:lpstr>Roboto Condensed Light</vt:lpstr>
      <vt:lpstr>Darwin Day Activities by Slidesgo</vt:lpstr>
      <vt:lpstr>CHÀO MỪNG CÁC EM  ĐẾN VỚI BÀI HỌC MỚI!</vt:lpstr>
      <vt:lpstr>HOẠT ĐỘNG ĐỐI NGOẠI  CỦA VIỆT NAM  TỪ ĐẦU THẾ KỈ XX ĐẾN NĂM 1975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CÁC EM! CẢM ƠN CÁC EM ĐÃ CHÚ Ý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MỚI!</dc:title>
  <cp:lastModifiedBy>Administrator</cp:lastModifiedBy>
  <cp:revision>23</cp:revision>
  <dcterms:modified xsi:type="dcterms:W3CDTF">2026-01-08T02:45:28Z</dcterms:modified>
</cp:coreProperties>
</file>