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 id="2147483701" r:id="rId3"/>
    <p:sldMasterId id="2147483737" r:id="rId4"/>
    <p:sldMasterId id="2147483749" r:id="rId5"/>
  </p:sldMasterIdLst>
  <p:notesMasterIdLst>
    <p:notesMasterId r:id="rId57"/>
  </p:notesMasterIdLst>
  <p:sldIdLst>
    <p:sldId id="366" r:id="rId6"/>
    <p:sldId id="346" r:id="rId7"/>
    <p:sldId id="338" r:id="rId8"/>
    <p:sldId id="339" r:id="rId9"/>
    <p:sldId id="340" r:id="rId10"/>
    <p:sldId id="341" r:id="rId11"/>
    <p:sldId id="342" r:id="rId12"/>
    <p:sldId id="343" r:id="rId13"/>
    <p:sldId id="326" r:id="rId14"/>
    <p:sldId id="358" r:id="rId15"/>
    <p:sldId id="259" r:id="rId16"/>
    <p:sldId id="258" r:id="rId17"/>
    <p:sldId id="261" r:id="rId18"/>
    <p:sldId id="316" r:id="rId19"/>
    <p:sldId id="347" r:id="rId20"/>
    <p:sldId id="348" r:id="rId21"/>
    <p:sldId id="355" r:id="rId22"/>
    <p:sldId id="317" r:id="rId23"/>
    <p:sldId id="308" r:id="rId24"/>
    <p:sldId id="318" r:id="rId25"/>
    <p:sldId id="349" r:id="rId26"/>
    <p:sldId id="360" r:id="rId27"/>
    <p:sldId id="361" r:id="rId28"/>
    <p:sldId id="362" r:id="rId29"/>
    <p:sldId id="359" r:id="rId30"/>
    <p:sldId id="350" r:id="rId31"/>
    <p:sldId id="363" r:id="rId32"/>
    <p:sldId id="364" r:id="rId33"/>
    <p:sldId id="268" r:id="rId34"/>
    <p:sldId id="327" r:id="rId35"/>
    <p:sldId id="319" r:id="rId36"/>
    <p:sldId id="320" r:id="rId37"/>
    <p:sldId id="321" r:id="rId38"/>
    <p:sldId id="310" r:id="rId39"/>
    <p:sldId id="325" r:id="rId40"/>
    <p:sldId id="323" r:id="rId41"/>
    <p:sldId id="322" r:id="rId42"/>
    <p:sldId id="351" r:id="rId43"/>
    <p:sldId id="324" r:id="rId44"/>
    <p:sldId id="352" r:id="rId45"/>
    <p:sldId id="365" r:id="rId46"/>
    <p:sldId id="333" r:id="rId47"/>
    <p:sldId id="328" r:id="rId48"/>
    <p:sldId id="329" r:id="rId49"/>
    <p:sldId id="330" r:id="rId50"/>
    <p:sldId id="331" r:id="rId51"/>
    <p:sldId id="332" r:id="rId52"/>
    <p:sldId id="334" r:id="rId53"/>
    <p:sldId id="335" r:id="rId54"/>
    <p:sldId id="336" r:id="rId55"/>
    <p:sldId id="315" r:id="rId56"/>
  </p:sldIdLst>
  <p:sldSz cx="9144000" cy="5143500" type="screen16x9"/>
  <p:notesSz cx="9144000" cy="6858000"/>
  <p:embeddedFontLst>
    <p:embeddedFont>
      <p:font typeface="Amatic SC" panose="00000500000000000000" pitchFamily="2" charset="-79"/>
      <p:regular r:id="rId58"/>
      <p:bold r:id="rId59"/>
    </p:embeddedFont>
    <p:embeddedFont>
      <p:font typeface="Bahnschrift SemiBold" panose="020B0502040204020203" pitchFamily="34" charset="0"/>
      <p:bold r:id="rId60"/>
    </p:embeddedFont>
    <p:embeddedFont>
      <p:font typeface="Cambria" panose="02040503050406030204" pitchFamily="18" charset="0"/>
      <p:regular r:id="rId61"/>
      <p:bold r:id="rId62"/>
      <p:italic r:id="rId63"/>
      <p:boldItalic r:id="rId64"/>
    </p:embeddedFont>
    <p:embeddedFont>
      <p:font typeface="Cambria Math" panose="02040503050406030204" pitchFamily="18" charset="0"/>
      <p:regular r:id="rId65"/>
    </p:embeddedFont>
    <p:embeddedFont>
      <p:font typeface="Catamaran" panose="020B0604020202020204" charset="0"/>
      <p:regular r:id="rId66"/>
      <p:bold r:id="rId67"/>
    </p:embeddedFont>
    <p:embeddedFont>
      <p:font typeface="Livvic" pitchFamily="2" charset="0"/>
      <p:regular r:id="rId68"/>
      <p:bold r:id="rId69"/>
      <p:italic r:id="rId70"/>
      <p:boldItalic r:id="rId71"/>
    </p:embeddedFont>
    <p:embeddedFont>
      <p:font typeface="Roboto Condensed Light" panose="02000000000000000000" pitchFamily="2" charset="0"/>
      <p:regular r:id="rId72"/>
      <p:italic r:id="rId73"/>
    </p:embeddedFont>
    <p:embeddedFont>
      <p:font typeface="Sriracha" panose="020B0604020202020204" charset="-34"/>
      <p:regular r:id="rId74"/>
    </p:embeddedFont>
    <p:embeddedFont>
      <p:font typeface="Sue Ellen Francisco" panose="020B0604020202020204" charset="0"/>
      <p:regular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59D"/>
    <a:srgbClr val="F28482"/>
    <a:srgbClr val="FFAB40"/>
    <a:srgbClr val="663300"/>
    <a:srgbClr val="F6BD60"/>
    <a:srgbClr val="FFFFFF"/>
    <a:srgbClr val="0066CC"/>
    <a:srgbClr val="0088B8"/>
    <a:srgbClr val="0099CC"/>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36F1A8-0314-420A-8A1A-26B5A6BC737C}">
  <a:tblStyle styleId="{0C36F1A8-0314-420A-8A1A-26B5A6BC73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87367" autoAdjust="0"/>
  </p:normalViewPr>
  <p:slideViewPr>
    <p:cSldViewPr snapToGrid="0">
      <p:cViewPr varScale="1">
        <p:scale>
          <a:sx n="128" d="100"/>
          <a:sy n="128" d="100"/>
        </p:scale>
        <p:origin x="108" y="1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4.fntdata"/><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5.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9.fntdata"/><Relationship Id="rId7" Type="http://schemas.openxmlformats.org/officeDocument/2006/relationships/slide" Target="slides/slide2.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e6013813d_0_18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e6013813d_0_18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06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15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921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642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938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9648df512f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9648df512f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68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1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666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910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6013813d_0_18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e6013813d_0_18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40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717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004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9648df512f_0_8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9648df512f_0_8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723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88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07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9648df512f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9648df512f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23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6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956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08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38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2422650" y="2346075"/>
            <a:ext cx="4298700" cy="975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34343"/>
              </a:buClr>
              <a:buSzPts val="4000"/>
              <a:buFont typeface="Sue Ellen Francisco"/>
              <a:buNone/>
              <a:defRPr sz="5000" b="1">
                <a:latin typeface="Amatic SC"/>
                <a:ea typeface="Amatic SC"/>
                <a:cs typeface="Amatic SC"/>
                <a:sym typeface="Amatic SC"/>
              </a:defRPr>
            </a:lvl1pPr>
            <a:lvl2pPr lvl="1"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2pPr>
            <a:lvl3pPr lvl="2"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3pPr>
            <a:lvl4pPr lvl="3"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4pPr>
            <a:lvl5pPr lvl="4"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5pPr>
            <a:lvl6pPr lvl="5"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6pPr>
            <a:lvl7pPr lvl="6"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7pPr>
            <a:lvl8pPr lvl="7"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8pPr>
            <a:lvl9pPr lvl="8"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9pPr>
          </a:lstStyle>
          <a:p>
            <a:endParaRPr/>
          </a:p>
        </p:txBody>
      </p:sp>
      <p:sp>
        <p:nvSpPr>
          <p:cNvPr id="151" name="Google Shape;151;p3"/>
          <p:cNvSpPr txBox="1">
            <a:spLocks noGrp="1"/>
          </p:cNvSpPr>
          <p:nvPr>
            <p:ph type="title" idx="2" hasCustomPrompt="1"/>
          </p:nvPr>
        </p:nvSpPr>
        <p:spPr>
          <a:xfrm>
            <a:off x="311700" y="496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Amatic SC"/>
              <a:buNone/>
              <a:defRPr sz="6000" b="1">
                <a:latin typeface="Amatic SC"/>
                <a:ea typeface="Amatic SC"/>
                <a:cs typeface="Amatic SC"/>
                <a:sym typeface="Amatic SC"/>
              </a:defRPr>
            </a:lvl1pPr>
            <a:lvl2pPr lvl="1" algn="ctr" rtl="0">
              <a:spcBef>
                <a:spcPts val="0"/>
              </a:spcBef>
              <a:spcAft>
                <a:spcPts val="0"/>
              </a:spcAft>
              <a:buSzPts val="6000"/>
              <a:buFont typeface="Amatic SC"/>
              <a:buNone/>
              <a:defRPr sz="6000" b="1">
                <a:latin typeface="Amatic SC"/>
                <a:ea typeface="Amatic SC"/>
                <a:cs typeface="Amatic SC"/>
                <a:sym typeface="Amatic SC"/>
              </a:defRPr>
            </a:lvl2pPr>
            <a:lvl3pPr lvl="2" algn="ctr" rtl="0">
              <a:spcBef>
                <a:spcPts val="0"/>
              </a:spcBef>
              <a:spcAft>
                <a:spcPts val="0"/>
              </a:spcAft>
              <a:buSzPts val="6000"/>
              <a:buFont typeface="Amatic SC"/>
              <a:buNone/>
              <a:defRPr sz="6000" b="1">
                <a:latin typeface="Amatic SC"/>
                <a:ea typeface="Amatic SC"/>
                <a:cs typeface="Amatic SC"/>
                <a:sym typeface="Amatic SC"/>
              </a:defRPr>
            </a:lvl3pPr>
            <a:lvl4pPr lvl="3" algn="ctr" rtl="0">
              <a:spcBef>
                <a:spcPts val="0"/>
              </a:spcBef>
              <a:spcAft>
                <a:spcPts val="0"/>
              </a:spcAft>
              <a:buSzPts val="6000"/>
              <a:buFont typeface="Amatic SC"/>
              <a:buNone/>
              <a:defRPr sz="6000" b="1">
                <a:latin typeface="Amatic SC"/>
                <a:ea typeface="Amatic SC"/>
                <a:cs typeface="Amatic SC"/>
                <a:sym typeface="Amatic SC"/>
              </a:defRPr>
            </a:lvl4pPr>
            <a:lvl5pPr lvl="4" algn="ctr" rtl="0">
              <a:spcBef>
                <a:spcPts val="0"/>
              </a:spcBef>
              <a:spcAft>
                <a:spcPts val="0"/>
              </a:spcAft>
              <a:buSzPts val="6000"/>
              <a:buFont typeface="Amatic SC"/>
              <a:buNone/>
              <a:defRPr sz="6000" b="1">
                <a:latin typeface="Amatic SC"/>
                <a:ea typeface="Amatic SC"/>
                <a:cs typeface="Amatic SC"/>
                <a:sym typeface="Amatic SC"/>
              </a:defRPr>
            </a:lvl5pPr>
            <a:lvl6pPr lvl="5" algn="ctr" rtl="0">
              <a:spcBef>
                <a:spcPts val="0"/>
              </a:spcBef>
              <a:spcAft>
                <a:spcPts val="0"/>
              </a:spcAft>
              <a:buSzPts val="6000"/>
              <a:buFont typeface="Amatic SC"/>
              <a:buNone/>
              <a:defRPr sz="6000" b="1">
                <a:latin typeface="Amatic SC"/>
                <a:ea typeface="Amatic SC"/>
                <a:cs typeface="Amatic SC"/>
                <a:sym typeface="Amatic SC"/>
              </a:defRPr>
            </a:lvl6pPr>
            <a:lvl7pPr lvl="6" algn="ctr" rtl="0">
              <a:spcBef>
                <a:spcPts val="0"/>
              </a:spcBef>
              <a:spcAft>
                <a:spcPts val="0"/>
              </a:spcAft>
              <a:buSzPts val="6000"/>
              <a:buFont typeface="Amatic SC"/>
              <a:buNone/>
              <a:defRPr sz="6000" b="1">
                <a:latin typeface="Amatic SC"/>
                <a:ea typeface="Amatic SC"/>
                <a:cs typeface="Amatic SC"/>
                <a:sym typeface="Amatic SC"/>
              </a:defRPr>
            </a:lvl7pPr>
            <a:lvl8pPr lvl="7" algn="ctr" rtl="0">
              <a:spcBef>
                <a:spcPts val="0"/>
              </a:spcBef>
              <a:spcAft>
                <a:spcPts val="0"/>
              </a:spcAft>
              <a:buSzPts val="6000"/>
              <a:buFont typeface="Amatic SC"/>
              <a:buNone/>
              <a:defRPr sz="6000" b="1">
                <a:latin typeface="Amatic SC"/>
                <a:ea typeface="Amatic SC"/>
                <a:cs typeface="Amatic SC"/>
                <a:sym typeface="Amatic SC"/>
              </a:defRPr>
            </a:lvl8pPr>
            <a:lvl9pPr lvl="8" algn="ctr" rtl="0">
              <a:spcBef>
                <a:spcPts val="0"/>
              </a:spcBef>
              <a:spcAft>
                <a:spcPts val="0"/>
              </a:spcAft>
              <a:buSzPts val="6000"/>
              <a:buFont typeface="Amatic SC"/>
              <a:buNone/>
              <a:defRPr sz="6000" b="1">
                <a:latin typeface="Amatic SC"/>
                <a:ea typeface="Amatic SC"/>
                <a:cs typeface="Amatic SC"/>
                <a:sym typeface="Amatic SC"/>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3287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7828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2591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9706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89332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971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654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802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2921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06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2800"/>
              <a:buFont typeface="Amatic SC"/>
              <a:buNone/>
              <a:defRPr sz="2800" b="1">
                <a:solidFill>
                  <a:schemeClr val="accent1"/>
                </a:solidFill>
                <a:latin typeface="Amatic SC"/>
                <a:ea typeface="Amatic SC"/>
                <a:cs typeface="Amatic SC"/>
                <a:sym typeface="Amatic SC"/>
              </a:defRPr>
            </a:lvl1pPr>
            <a:lvl2pPr lvl="1">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2pPr>
            <a:lvl3pPr lvl="2">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3pPr>
            <a:lvl4pPr lvl="3">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4pPr>
            <a:lvl5pPr lvl="4">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5pPr>
            <a:lvl6pPr lvl="5">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6pPr>
            <a:lvl7pPr lvl="6">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7pPr>
            <a:lvl8pPr lvl="7">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8pPr>
            <a:lvl9pPr lvl="8">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9pPr>
          </a:lstStyle>
          <a:p>
            <a:endParaRPr/>
          </a:p>
        </p:txBody>
      </p:sp>
      <p:sp>
        <p:nvSpPr>
          <p:cNvPr id="154" name="Google Shape;154;p4"/>
          <p:cNvSpPr txBox="1">
            <a:spLocks noGrp="1"/>
          </p:cNvSpPr>
          <p:nvPr>
            <p:ph type="body" idx="1"/>
          </p:nvPr>
        </p:nvSpPr>
        <p:spPr>
          <a:xfrm>
            <a:off x="675450" y="1152475"/>
            <a:ext cx="7638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solidFill>
                  <a:srgbClr val="434343"/>
                </a:solidFill>
                <a:latin typeface="Catamaran"/>
                <a:ea typeface="Catamaran"/>
                <a:cs typeface="Catamaran"/>
                <a:sym typeface="Catamaran"/>
              </a:defRPr>
            </a:lvl1pPr>
            <a:lvl2pPr marL="914400" lvl="1"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2pPr>
            <a:lvl3pPr marL="1371600" lvl="2"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3pPr>
            <a:lvl4pPr marL="1828800" lvl="3"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4pPr>
            <a:lvl5pPr marL="2286000" lvl="4"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5pPr>
            <a:lvl6pPr marL="2743200" lvl="5"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6pPr>
            <a:lvl7pPr marL="3200400" lvl="6"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7pPr>
            <a:lvl8pPr marL="3657600" lvl="7"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8pPr>
            <a:lvl9pPr marL="4114800" lvl="8"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7490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30428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22301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6033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84196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3042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3898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75764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23477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446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Amatic SC"/>
              <a:buNone/>
              <a:defRPr sz="2800" b="1">
                <a:latin typeface="Amatic SC"/>
                <a:ea typeface="Amatic SC"/>
                <a:cs typeface="Amatic SC"/>
                <a:sym typeface="Amatic SC"/>
              </a:defRPr>
            </a:lvl1pPr>
            <a:lvl2pPr lvl="1" algn="ctr">
              <a:spcBef>
                <a:spcPts val="0"/>
              </a:spcBef>
              <a:spcAft>
                <a:spcPts val="0"/>
              </a:spcAft>
              <a:buSzPts val="2800"/>
              <a:buFont typeface="Amatic SC"/>
              <a:buNone/>
              <a:defRPr sz="2800" b="1">
                <a:latin typeface="Amatic SC"/>
                <a:ea typeface="Amatic SC"/>
                <a:cs typeface="Amatic SC"/>
                <a:sym typeface="Amatic SC"/>
              </a:defRPr>
            </a:lvl2pPr>
            <a:lvl3pPr lvl="2" algn="ctr">
              <a:spcBef>
                <a:spcPts val="0"/>
              </a:spcBef>
              <a:spcAft>
                <a:spcPts val="0"/>
              </a:spcAft>
              <a:buSzPts val="2800"/>
              <a:buFont typeface="Amatic SC"/>
              <a:buNone/>
              <a:defRPr sz="2800" b="1">
                <a:latin typeface="Amatic SC"/>
                <a:ea typeface="Amatic SC"/>
                <a:cs typeface="Amatic SC"/>
                <a:sym typeface="Amatic SC"/>
              </a:defRPr>
            </a:lvl3pPr>
            <a:lvl4pPr lvl="3" algn="ctr">
              <a:spcBef>
                <a:spcPts val="0"/>
              </a:spcBef>
              <a:spcAft>
                <a:spcPts val="0"/>
              </a:spcAft>
              <a:buSzPts val="2800"/>
              <a:buFont typeface="Amatic SC"/>
              <a:buNone/>
              <a:defRPr sz="2800" b="1">
                <a:latin typeface="Amatic SC"/>
                <a:ea typeface="Amatic SC"/>
                <a:cs typeface="Amatic SC"/>
                <a:sym typeface="Amatic SC"/>
              </a:defRPr>
            </a:lvl4pPr>
            <a:lvl5pPr lvl="4" algn="ctr">
              <a:spcBef>
                <a:spcPts val="0"/>
              </a:spcBef>
              <a:spcAft>
                <a:spcPts val="0"/>
              </a:spcAft>
              <a:buSzPts val="2800"/>
              <a:buFont typeface="Amatic SC"/>
              <a:buNone/>
              <a:defRPr sz="2800" b="1">
                <a:latin typeface="Amatic SC"/>
                <a:ea typeface="Amatic SC"/>
                <a:cs typeface="Amatic SC"/>
                <a:sym typeface="Amatic SC"/>
              </a:defRPr>
            </a:lvl5pPr>
            <a:lvl6pPr lvl="5" algn="ctr">
              <a:spcBef>
                <a:spcPts val="0"/>
              </a:spcBef>
              <a:spcAft>
                <a:spcPts val="0"/>
              </a:spcAft>
              <a:buSzPts val="2800"/>
              <a:buFont typeface="Amatic SC"/>
              <a:buNone/>
              <a:defRPr sz="2800" b="1">
                <a:latin typeface="Amatic SC"/>
                <a:ea typeface="Amatic SC"/>
                <a:cs typeface="Amatic SC"/>
                <a:sym typeface="Amatic SC"/>
              </a:defRPr>
            </a:lvl6pPr>
            <a:lvl7pPr lvl="6" algn="ctr">
              <a:spcBef>
                <a:spcPts val="0"/>
              </a:spcBef>
              <a:spcAft>
                <a:spcPts val="0"/>
              </a:spcAft>
              <a:buSzPts val="2800"/>
              <a:buFont typeface="Amatic SC"/>
              <a:buNone/>
              <a:defRPr sz="2800" b="1">
                <a:latin typeface="Amatic SC"/>
                <a:ea typeface="Amatic SC"/>
                <a:cs typeface="Amatic SC"/>
                <a:sym typeface="Amatic SC"/>
              </a:defRPr>
            </a:lvl7pPr>
            <a:lvl8pPr lvl="7" algn="ctr">
              <a:spcBef>
                <a:spcPts val="0"/>
              </a:spcBef>
              <a:spcAft>
                <a:spcPts val="0"/>
              </a:spcAft>
              <a:buSzPts val="2800"/>
              <a:buFont typeface="Amatic SC"/>
              <a:buNone/>
              <a:defRPr sz="2800" b="1">
                <a:latin typeface="Amatic SC"/>
                <a:ea typeface="Amatic SC"/>
                <a:cs typeface="Amatic SC"/>
                <a:sym typeface="Amatic SC"/>
              </a:defRPr>
            </a:lvl8pPr>
            <a:lvl9pPr lvl="8" algn="ctr">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157" name="Google Shape;157;p5"/>
          <p:cNvSpPr txBox="1">
            <a:spLocks noGrp="1"/>
          </p:cNvSpPr>
          <p:nvPr>
            <p:ph type="body" idx="1"/>
          </p:nvPr>
        </p:nvSpPr>
        <p:spPr>
          <a:xfrm>
            <a:off x="1251775"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8" name="Google Shape;158;p5"/>
          <p:cNvSpPr txBox="1">
            <a:spLocks noGrp="1"/>
          </p:cNvSpPr>
          <p:nvPr>
            <p:ph type="body" idx="2"/>
          </p:nvPr>
        </p:nvSpPr>
        <p:spPr>
          <a:xfrm>
            <a:off x="4758487"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9" name="Google Shape;159;p5"/>
          <p:cNvSpPr txBox="1">
            <a:spLocks noGrp="1"/>
          </p:cNvSpPr>
          <p:nvPr>
            <p:ph type="subTitle" idx="3"/>
          </p:nvPr>
        </p:nvSpPr>
        <p:spPr>
          <a:xfrm>
            <a:off x="1251775" y="2842750"/>
            <a:ext cx="3102600" cy="4881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Amatic SC"/>
              <a:buNone/>
              <a:defRPr sz="2200" b="1">
                <a:solidFill>
                  <a:srgbClr val="6FA8DC"/>
                </a:solidFill>
                <a:latin typeface="Amatic SC"/>
                <a:ea typeface="Amatic SC"/>
                <a:cs typeface="Amatic SC"/>
                <a:sym typeface="Amatic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
          <p:cNvSpPr txBox="1">
            <a:spLocks noGrp="1"/>
          </p:cNvSpPr>
          <p:nvPr>
            <p:ph type="subTitle" idx="4"/>
          </p:nvPr>
        </p:nvSpPr>
        <p:spPr>
          <a:xfrm>
            <a:off x="4758475" y="2842750"/>
            <a:ext cx="3102600" cy="48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Amatic SC"/>
              <a:buNone/>
              <a:defRPr sz="2200" b="1">
                <a:solidFill>
                  <a:schemeClr val="accent1"/>
                </a:solidFill>
                <a:latin typeface="Amatic SC"/>
                <a:ea typeface="Amatic SC"/>
                <a:cs typeface="Amatic SC"/>
                <a:sym typeface="Amatic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1639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5442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2026-04-14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2635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29697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52617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79403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7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59186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22895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068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2331300" y="540000"/>
            <a:ext cx="4472100" cy="6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Sriracha"/>
              <a:buNone/>
              <a:defRPr sz="2800" b="1">
                <a:latin typeface="Amatic SC"/>
                <a:ea typeface="Amatic SC"/>
                <a:cs typeface="Amatic SC"/>
                <a:sym typeface="Amatic SC"/>
              </a:defRPr>
            </a:lvl1pPr>
            <a:lvl2pPr lvl="1" algn="ctr" rtl="0">
              <a:spcBef>
                <a:spcPts val="0"/>
              </a:spcBef>
              <a:spcAft>
                <a:spcPts val="0"/>
              </a:spcAft>
              <a:buSzPts val="2300"/>
              <a:buFont typeface="Sriracha"/>
              <a:buNone/>
              <a:defRPr sz="2300">
                <a:latin typeface="Sriracha"/>
                <a:ea typeface="Sriracha"/>
                <a:cs typeface="Sriracha"/>
                <a:sym typeface="Sriracha"/>
              </a:defRPr>
            </a:lvl2pPr>
            <a:lvl3pPr lvl="2" algn="ctr" rtl="0">
              <a:spcBef>
                <a:spcPts val="0"/>
              </a:spcBef>
              <a:spcAft>
                <a:spcPts val="0"/>
              </a:spcAft>
              <a:buSzPts val="2300"/>
              <a:buFont typeface="Sriracha"/>
              <a:buNone/>
              <a:defRPr sz="2300">
                <a:latin typeface="Sriracha"/>
                <a:ea typeface="Sriracha"/>
                <a:cs typeface="Sriracha"/>
                <a:sym typeface="Sriracha"/>
              </a:defRPr>
            </a:lvl3pPr>
            <a:lvl4pPr lvl="3" algn="ctr" rtl="0">
              <a:spcBef>
                <a:spcPts val="0"/>
              </a:spcBef>
              <a:spcAft>
                <a:spcPts val="0"/>
              </a:spcAft>
              <a:buSzPts val="2300"/>
              <a:buFont typeface="Sriracha"/>
              <a:buNone/>
              <a:defRPr sz="2300">
                <a:latin typeface="Sriracha"/>
                <a:ea typeface="Sriracha"/>
                <a:cs typeface="Sriracha"/>
                <a:sym typeface="Sriracha"/>
              </a:defRPr>
            </a:lvl4pPr>
            <a:lvl5pPr lvl="4" algn="ctr" rtl="0">
              <a:spcBef>
                <a:spcPts val="0"/>
              </a:spcBef>
              <a:spcAft>
                <a:spcPts val="0"/>
              </a:spcAft>
              <a:buSzPts val="2300"/>
              <a:buFont typeface="Sriracha"/>
              <a:buNone/>
              <a:defRPr sz="2300">
                <a:latin typeface="Sriracha"/>
                <a:ea typeface="Sriracha"/>
                <a:cs typeface="Sriracha"/>
                <a:sym typeface="Sriracha"/>
              </a:defRPr>
            </a:lvl5pPr>
            <a:lvl6pPr lvl="5" algn="ctr" rtl="0">
              <a:spcBef>
                <a:spcPts val="0"/>
              </a:spcBef>
              <a:spcAft>
                <a:spcPts val="0"/>
              </a:spcAft>
              <a:buSzPts val="2300"/>
              <a:buFont typeface="Sriracha"/>
              <a:buNone/>
              <a:defRPr sz="2300">
                <a:latin typeface="Sriracha"/>
                <a:ea typeface="Sriracha"/>
                <a:cs typeface="Sriracha"/>
                <a:sym typeface="Sriracha"/>
              </a:defRPr>
            </a:lvl6pPr>
            <a:lvl7pPr lvl="6" algn="ctr" rtl="0">
              <a:spcBef>
                <a:spcPts val="0"/>
              </a:spcBef>
              <a:spcAft>
                <a:spcPts val="0"/>
              </a:spcAft>
              <a:buSzPts val="2300"/>
              <a:buFont typeface="Sriracha"/>
              <a:buNone/>
              <a:defRPr sz="2300">
                <a:latin typeface="Sriracha"/>
                <a:ea typeface="Sriracha"/>
                <a:cs typeface="Sriracha"/>
                <a:sym typeface="Sriracha"/>
              </a:defRPr>
            </a:lvl7pPr>
            <a:lvl8pPr lvl="7" algn="ctr" rtl="0">
              <a:spcBef>
                <a:spcPts val="0"/>
              </a:spcBef>
              <a:spcAft>
                <a:spcPts val="0"/>
              </a:spcAft>
              <a:buSzPts val="2300"/>
              <a:buFont typeface="Sriracha"/>
              <a:buNone/>
              <a:defRPr sz="2300">
                <a:latin typeface="Sriracha"/>
                <a:ea typeface="Sriracha"/>
                <a:cs typeface="Sriracha"/>
                <a:sym typeface="Sriracha"/>
              </a:defRPr>
            </a:lvl8pPr>
            <a:lvl9pPr lvl="8" algn="ctr" rtl="0">
              <a:spcBef>
                <a:spcPts val="0"/>
              </a:spcBef>
              <a:spcAft>
                <a:spcPts val="0"/>
              </a:spcAft>
              <a:buSzPts val="2300"/>
              <a:buFont typeface="Sriracha"/>
              <a:buNone/>
              <a:defRPr sz="2300">
                <a:latin typeface="Sriracha"/>
                <a:ea typeface="Sriracha"/>
                <a:cs typeface="Sriracha"/>
                <a:sym typeface="Sriracha"/>
              </a:defRPr>
            </a:lvl9pPr>
          </a:lstStyle>
          <a:p>
            <a:endParaRPr/>
          </a:p>
        </p:txBody>
      </p:sp>
      <p:sp>
        <p:nvSpPr>
          <p:cNvPr id="171" name="Google Shape;171;p9"/>
          <p:cNvSpPr txBox="1">
            <a:spLocks noGrp="1"/>
          </p:cNvSpPr>
          <p:nvPr>
            <p:ph type="subTitle" idx="1"/>
          </p:nvPr>
        </p:nvSpPr>
        <p:spPr>
          <a:xfrm>
            <a:off x="720000" y="2162125"/>
            <a:ext cx="3464700" cy="1457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95788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83453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8093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99077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2026-04-14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2796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5B67-8137-4567-8DF6-7E247315C04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85FAC3-EEAB-45B5-A569-6CB63F8DB0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4595BF-7AC6-4295-A487-13AF81E6BB75}"/>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5" name="Footer Placeholder 4">
            <a:extLst>
              <a:ext uri="{FF2B5EF4-FFF2-40B4-BE49-F238E27FC236}">
                <a16:creationId xmlns:a16="http://schemas.microsoft.com/office/drawing/2014/main" id="{1166FC45-865E-40BC-9969-DECB48E94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8B93-5EBB-4554-8219-5E686AA489B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96101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04E8-74B6-482F-8C3B-30AFAC07E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0FD48-9C11-4977-ABCF-19D905945A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733E1-C7BF-493A-A237-48469FDA6F82}"/>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5" name="Footer Placeholder 4">
            <a:extLst>
              <a:ext uri="{FF2B5EF4-FFF2-40B4-BE49-F238E27FC236}">
                <a16:creationId xmlns:a16="http://schemas.microsoft.com/office/drawing/2014/main" id="{807C4C63-654B-408B-AEE0-7D13F2041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066CE-9387-4DD3-B9DC-A27E9FF8873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09850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3F86-8025-46D1-9DDA-730CFB8597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666C34A-74C1-483E-96B4-3F8E05CDC8E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7CB0E6-CDD9-4F5E-8912-BD21713FF70A}"/>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5" name="Footer Placeholder 4">
            <a:extLst>
              <a:ext uri="{FF2B5EF4-FFF2-40B4-BE49-F238E27FC236}">
                <a16:creationId xmlns:a16="http://schemas.microsoft.com/office/drawing/2014/main" id="{35C2E1E2-BC4C-4CD2-AB9F-6DFEE0DB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3F981-0F80-4E92-B975-332A4D4F8AB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30930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B44-B6FE-4543-98A6-558C5D78E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6BA96-A5FB-4974-BAB3-7DB07C99BA86}"/>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57CCA-918B-4FA5-8D9F-CC729102168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EB30BA-85EF-4E93-BA57-86BE2BD1AD9B}"/>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6" name="Footer Placeholder 5">
            <a:extLst>
              <a:ext uri="{FF2B5EF4-FFF2-40B4-BE49-F238E27FC236}">
                <a16:creationId xmlns:a16="http://schemas.microsoft.com/office/drawing/2014/main" id="{0A3C7D28-3390-430E-A2D4-DF91BD77F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F572E-D934-4568-81D4-98B6E78ACB29}"/>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67951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C1EA-1912-4BD9-8F0C-4C2E2E3ED36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796782-2F6B-49A4-84FD-44EC11F5F4E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FA4C34E-3A6F-4F78-8465-624147493D8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8A546-45FE-461B-8570-DD11EEEFE7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969AD23-8F9D-4AB9-87A4-5DE99E4DCB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02DB1-0D4E-48E3-BDF7-D1AE092D746C}"/>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8" name="Footer Placeholder 7">
            <a:extLst>
              <a:ext uri="{FF2B5EF4-FFF2-40B4-BE49-F238E27FC236}">
                <a16:creationId xmlns:a16="http://schemas.microsoft.com/office/drawing/2014/main" id="{979F78A7-6DC4-4FBE-9B68-66691181B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0C3CC-C0F4-43C3-89AA-8F60BCBB2626}"/>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228664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0A8C-C558-4B32-A6D2-4CCB846C5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3476-E796-45E0-8A99-0363AD59D473}"/>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4" name="Footer Placeholder 3">
            <a:extLst>
              <a:ext uri="{FF2B5EF4-FFF2-40B4-BE49-F238E27FC236}">
                <a16:creationId xmlns:a16="http://schemas.microsoft.com/office/drawing/2014/main" id="{9C408C16-DEE5-431F-A85C-AE6A3A96F6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AE642-8ECB-4476-AB13-CA1F2052D89D}"/>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61409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295A9-E674-4C2D-BFBD-7308FCFC7F2F}"/>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3" name="Footer Placeholder 2">
            <a:extLst>
              <a:ext uri="{FF2B5EF4-FFF2-40B4-BE49-F238E27FC236}">
                <a16:creationId xmlns:a16="http://schemas.microsoft.com/office/drawing/2014/main" id="{DA846214-1F51-44A7-9952-1C47E7D3F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736EB-F4AC-4111-AB95-A0114FFA5C82}"/>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592253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BE4B-ECBE-424C-A94B-36E84B4E19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1ED580-5392-4EEE-9175-6161BCA7D55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F4C215-7F72-41CD-ADD5-37C0E57C80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FB1896-5956-4100-A5AB-6CAF01972889}"/>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6" name="Footer Placeholder 5">
            <a:extLst>
              <a:ext uri="{FF2B5EF4-FFF2-40B4-BE49-F238E27FC236}">
                <a16:creationId xmlns:a16="http://schemas.microsoft.com/office/drawing/2014/main" id="{25EB286A-2ACE-401C-BA93-41D11FFCD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CE9F2-EE12-4D7F-88C8-113C6AF1DAC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91927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0B1F-E2AE-4295-9189-419EB12F11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4985E23-B1C5-4F14-935A-FFA508DA8C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B18EFF5-7ECA-4204-ABE6-BCAA1E68C2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E4A6DE-0BDB-475E-8EF0-43A00A4CE099}"/>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6" name="Footer Placeholder 5">
            <a:extLst>
              <a:ext uri="{FF2B5EF4-FFF2-40B4-BE49-F238E27FC236}">
                <a16:creationId xmlns:a16="http://schemas.microsoft.com/office/drawing/2014/main" id="{E3D37AC1-0A49-4051-9A6C-80F946568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1F884-3536-4ABF-B11D-DB708B643FFF}"/>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66754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AA2A-35EB-4005-9AAF-2D8AA2197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58E43D-5376-42FB-B1F1-DB08B0C54E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3852F-D053-42C5-925F-CA4C9A09DB48}"/>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5" name="Footer Placeholder 4">
            <a:extLst>
              <a:ext uri="{FF2B5EF4-FFF2-40B4-BE49-F238E27FC236}">
                <a16:creationId xmlns:a16="http://schemas.microsoft.com/office/drawing/2014/main" id="{A1AE6B29-0AB3-47EF-943F-D249D321C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E88EB-F92F-4709-83A5-8713CB20577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266416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51C45-FD7F-47D8-B84E-CD68D21B92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794C1-39EE-4EEA-8C38-EEE0C8031215}"/>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F1F5-3EAB-4781-9D50-248E9D0E4128}"/>
              </a:ext>
            </a:extLst>
          </p:cNvPr>
          <p:cNvSpPr>
            <a:spLocks noGrp="1"/>
          </p:cNvSpPr>
          <p:nvPr>
            <p:ph type="dt" sz="half" idx="10"/>
          </p:nvPr>
        </p:nvSpPr>
        <p:spPr/>
        <p:txBody>
          <a:bodyPr/>
          <a:lstStyle/>
          <a:p>
            <a:fld id="{BB7F0781-617C-48B8-8111-6781EA82D27C}" type="datetimeFigureOut">
              <a:rPr lang="en-US" smtClean="0"/>
              <a:t>2026-04-14</a:t>
            </a:fld>
            <a:endParaRPr lang="en-US"/>
          </a:p>
        </p:txBody>
      </p:sp>
      <p:sp>
        <p:nvSpPr>
          <p:cNvPr id="5" name="Footer Placeholder 4">
            <a:extLst>
              <a:ext uri="{FF2B5EF4-FFF2-40B4-BE49-F238E27FC236}">
                <a16:creationId xmlns:a16="http://schemas.microsoft.com/office/drawing/2014/main" id="{C1B5588E-E3A7-4727-BAE9-9DE9AA8E6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F0775-4BF5-4F1D-8B7A-C216E4B5BE8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1210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ullet list">
  <p:cSld name="CUSTOM_19">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720000" y="540000"/>
            <a:ext cx="7703700" cy="88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13"/>
          <p:cNvSpPr txBox="1">
            <a:spLocks noGrp="1"/>
          </p:cNvSpPr>
          <p:nvPr>
            <p:ph type="body" idx="1"/>
          </p:nvPr>
        </p:nvSpPr>
        <p:spPr>
          <a:xfrm>
            <a:off x="4181475" y="2419350"/>
            <a:ext cx="4242600" cy="2038200"/>
          </a:xfrm>
          <a:prstGeom prst="rect">
            <a:avLst/>
          </a:prstGeom>
        </p:spPr>
        <p:txBody>
          <a:bodyPr spcFirstLastPara="1" wrap="square" lIns="91425" tIns="91425" rIns="91425" bIns="91425" anchor="t" anchorCtr="0">
            <a:noAutofit/>
          </a:bodyPr>
          <a:lstStyle>
            <a:lvl1pPr marL="457200" lvl="0" indent="-317500">
              <a:lnSpc>
                <a:spcPct val="15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1" name="Google Shape;181;p13"/>
          <p:cNvSpPr txBox="1">
            <a:spLocks noGrp="1"/>
          </p:cNvSpPr>
          <p:nvPr>
            <p:ph type="subTitle" idx="2"/>
          </p:nvPr>
        </p:nvSpPr>
        <p:spPr>
          <a:xfrm>
            <a:off x="4181225" y="1567200"/>
            <a:ext cx="4242600" cy="54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ive columns">
  <p:cSld name="CUSTOM_15">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720000" y="540000"/>
            <a:ext cx="7703700" cy="5793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73" name="Google Shape;373;p22"/>
          <p:cNvSpPr txBox="1">
            <a:spLocks noGrp="1"/>
          </p:cNvSpPr>
          <p:nvPr>
            <p:ph type="subTitle" idx="1"/>
          </p:nvPr>
        </p:nvSpPr>
        <p:spPr>
          <a:xfrm>
            <a:off x="752700"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4" name="Google Shape;374;p22"/>
          <p:cNvSpPr txBox="1">
            <a:spLocks noGrp="1"/>
          </p:cNvSpPr>
          <p:nvPr>
            <p:ph type="subTitle" idx="2"/>
          </p:nvPr>
        </p:nvSpPr>
        <p:spPr>
          <a:xfrm>
            <a:off x="735150"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5" name="Google Shape;375;p22"/>
          <p:cNvSpPr txBox="1">
            <a:spLocks noGrp="1"/>
          </p:cNvSpPr>
          <p:nvPr>
            <p:ph type="subTitle" idx="3"/>
          </p:nvPr>
        </p:nvSpPr>
        <p:spPr>
          <a:xfrm>
            <a:off x="3459421"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6" name="Google Shape;376;p22"/>
          <p:cNvSpPr txBox="1">
            <a:spLocks noGrp="1"/>
          </p:cNvSpPr>
          <p:nvPr>
            <p:ph type="subTitle" idx="4"/>
          </p:nvPr>
        </p:nvSpPr>
        <p:spPr>
          <a:xfrm>
            <a:off x="3453421"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7" name="Google Shape;377;p22"/>
          <p:cNvSpPr txBox="1">
            <a:spLocks noGrp="1"/>
          </p:cNvSpPr>
          <p:nvPr>
            <p:ph type="subTitle" idx="5"/>
          </p:nvPr>
        </p:nvSpPr>
        <p:spPr>
          <a:xfrm>
            <a:off x="6227154"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8" name="Google Shape;378;p22"/>
          <p:cNvSpPr txBox="1">
            <a:spLocks noGrp="1"/>
          </p:cNvSpPr>
          <p:nvPr>
            <p:ph type="subTitle" idx="6"/>
          </p:nvPr>
        </p:nvSpPr>
        <p:spPr>
          <a:xfrm>
            <a:off x="6221154"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9" name="Google Shape;379;p22"/>
          <p:cNvSpPr txBox="1">
            <a:spLocks noGrp="1"/>
          </p:cNvSpPr>
          <p:nvPr>
            <p:ph type="subTitle" idx="7"/>
          </p:nvPr>
        </p:nvSpPr>
        <p:spPr>
          <a:xfrm>
            <a:off x="2063397"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0" name="Google Shape;380;p22"/>
          <p:cNvSpPr txBox="1">
            <a:spLocks noGrp="1"/>
          </p:cNvSpPr>
          <p:nvPr>
            <p:ph type="subTitle" idx="8"/>
          </p:nvPr>
        </p:nvSpPr>
        <p:spPr>
          <a:xfrm>
            <a:off x="2057397"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1" name="Google Shape;381;p22"/>
          <p:cNvSpPr txBox="1">
            <a:spLocks noGrp="1"/>
          </p:cNvSpPr>
          <p:nvPr>
            <p:ph type="subTitle" idx="9"/>
          </p:nvPr>
        </p:nvSpPr>
        <p:spPr>
          <a:xfrm>
            <a:off x="4855446"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2" name="Google Shape;382;p22"/>
          <p:cNvSpPr txBox="1">
            <a:spLocks noGrp="1"/>
          </p:cNvSpPr>
          <p:nvPr>
            <p:ph type="subTitle" idx="13"/>
          </p:nvPr>
        </p:nvSpPr>
        <p:spPr>
          <a:xfrm>
            <a:off x="4849446"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3" name="Google Shape;383;p22"/>
          <p:cNvSpPr txBox="1">
            <a:spLocks noGrp="1"/>
          </p:cNvSpPr>
          <p:nvPr>
            <p:ph type="title" idx="14" hasCustomPrompt="1"/>
          </p:nvPr>
        </p:nvSpPr>
        <p:spPr>
          <a:xfrm>
            <a:off x="752704" y="1541557"/>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4" name="Google Shape;384;p22"/>
          <p:cNvSpPr txBox="1">
            <a:spLocks noGrp="1"/>
          </p:cNvSpPr>
          <p:nvPr>
            <p:ph type="title" idx="15" hasCustomPrompt="1"/>
          </p:nvPr>
        </p:nvSpPr>
        <p:spPr>
          <a:xfrm>
            <a:off x="3473100" y="154155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5" name="Google Shape;385;p22"/>
          <p:cNvSpPr txBox="1">
            <a:spLocks noGrp="1"/>
          </p:cNvSpPr>
          <p:nvPr>
            <p:ph type="title" idx="16" hasCustomPrompt="1"/>
          </p:nvPr>
        </p:nvSpPr>
        <p:spPr>
          <a:xfrm>
            <a:off x="6227145" y="1558585"/>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6" name="Google Shape;386;p22"/>
          <p:cNvSpPr txBox="1">
            <a:spLocks noGrp="1"/>
          </p:cNvSpPr>
          <p:nvPr>
            <p:ph type="title" idx="17" hasCustomPrompt="1"/>
          </p:nvPr>
        </p:nvSpPr>
        <p:spPr>
          <a:xfrm>
            <a:off x="2063390" y="327083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7" name="Google Shape;387;p22"/>
          <p:cNvSpPr txBox="1">
            <a:spLocks noGrp="1"/>
          </p:cNvSpPr>
          <p:nvPr>
            <p:ph type="title" idx="18" hasCustomPrompt="1"/>
          </p:nvPr>
        </p:nvSpPr>
        <p:spPr>
          <a:xfrm>
            <a:off x="4850122" y="3270822"/>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1500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2944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2.jp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3700" cy="886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matic SC"/>
              <a:buNone/>
              <a:defRPr sz="2800" b="1">
                <a:latin typeface="Amatic SC"/>
                <a:ea typeface="Amatic SC"/>
                <a:cs typeface="Amatic SC"/>
                <a:sym typeface="Amatic SC"/>
              </a:defRPr>
            </a:lvl1pPr>
            <a:lvl2pPr lvl="1">
              <a:spcBef>
                <a:spcPts val="0"/>
              </a:spcBef>
              <a:spcAft>
                <a:spcPts val="0"/>
              </a:spcAft>
              <a:buSzPts val="2800"/>
              <a:buFont typeface="Amatic SC"/>
              <a:buNone/>
              <a:defRPr sz="2800" b="1">
                <a:latin typeface="Amatic SC"/>
                <a:ea typeface="Amatic SC"/>
                <a:cs typeface="Amatic SC"/>
                <a:sym typeface="Amatic SC"/>
              </a:defRPr>
            </a:lvl2pPr>
            <a:lvl3pPr lvl="2">
              <a:spcBef>
                <a:spcPts val="0"/>
              </a:spcBef>
              <a:spcAft>
                <a:spcPts val="0"/>
              </a:spcAft>
              <a:buSzPts val="2800"/>
              <a:buFont typeface="Amatic SC"/>
              <a:buNone/>
              <a:defRPr sz="2800" b="1">
                <a:latin typeface="Amatic SC"/>
                <a:ea typeface="Amatic SC"/>
                <a:cs typeface="Amatic SC"/>
                <a:sym typeface="Amatic SC"/>
              </a:defRPr>
            </a:lvl3pPr>
            <a:lvl4pPr lvl="3">
              <a:spcBef>
                <a:spcPts val="0"/>
              </a:spcBef>
              <a:spcAft>
                <a:spcPts val="0"/>
              </a:spcAft>
              <a:buSzPts val="2800"/>
              <a:buFont typeface="Amatic SC"/>
              <a:buNone/>
              <a:defRPr sz="2800" b="1">
                <a:latin typeface="Amatic SC"/>
                <a:ea typeface="Amatic SC"/>
                <a:cs typeface="Amatic SC"/>
                <a:sym typeface="Amatic SC"/>
              </a:defRPr>
            </a:lvl4pPr>
            <a:lvl5pPr lvl="4">
              <a:spcBef>
                <a:spcPts val="0"/>
              </a:spcBef>
              <a:spcAft>
                <a:spcPts val="0"/>
              </a:spcAft>
              <a:buSzPts val="2800"/>
              <a:buFont typeface="Amatic SC"/>
              <a:buNone/>
              <a:defRPr sz="2800" b="1">
                <a:latin typeface="Amatic SC"/>
                <a:ea typeface="Amatic SC"/>
                <a:cs typeface="Amatic SC"/>
                <a:sym typeface="Amatic SC"/>
              </a:defRPr>
            </a:lvl5pPr>
            <a:lvl6pPr lvl="5">
              <a:spcBef>
                <a:spcPts val="0"/>
              </a:spcBef>
              <a:spcAft>
                <a:spcPts val="0"/>
              </a:spcAft>
              <a:buSzPts val="2800"/>
              <a:buFont typeface="Amatic SC"/>
              <a:buNone/>
              <a:defRPr sz="2800" b="1">
                <a:latin typeface="Amatic SC"/>
                <a:ea typeface="Amatic SC"/>
                <a:cs typeface="Amatic SC"/>
                <a:sym typeface="Amatic SC"/>
              </a:defRPr>
            </a:lvl6pPr>
            <a:lvl7pPr lvl="6">
              <a:spcBef>
                <a:spcPts val="0"/>
              </a:spcBef>
              <a:spcAft>
                <a:spcPts val="0"/>
              </a:spcAft>
              <a:buSzPts val="2800"/>
              <a:buFont typeface="Amatic SC"/>
              <a:buNone/>
              <a:defRPr sz="2800" b="1">
                <a:latin typeface="Amatic SC"/>
                <a:ea typeface="Amatic SC"/>
                <a:cs typeface="Amatic SC"/>
                <a:sym typeface="Amatic SC"/>
              </a:defRPr>
            </a:lvl7pPr>
            <a:lvl8pPr lvl="7">
              <a:spcBef>
                <a:spcPts val="0"/>
              </a:spcBef>
              <a:spcAft>
                <a:spcPts val="0"/>
              </a:spcAft>
              <a:buSzPts val="2800"/>
              <a:buFont typeface="Amatic SC"/>
              <a:buNone/>
              <a:defRPr sz="2800" b="1">
                <a:latin typeface="Amatic SC"/>
                <a:ea typeface="Amatic SC"/>
                <a:cs typeface="Amatic SC"/>
                <a:sym typeface="Amatic SC"/>
              </a:defRPr>
            </a:lvl8pPr>
            <a:lvl9pPr lvl="8">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26150" y="1616525"/>
            <a:ext cx="7697700" cy="2987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Catamaran"/>
              <a:buChar char="●"/>
              <a:defRPr>
                <a:latin typeface="Catamaran"/>
                <a:ea typeface="Catamaran"/>
                <a:cs typeface="Catamaran"/>
                <a:sym typeface="Catamaran"/>
              </a:defRPr>
            </a:lvl1pPr>
            <a:lvl2pPr marL="914400" lvl="1" indent="-317500">
              <a:spcBef>
                <a:spcPts val="0"/>
              </a:spcBef>
              <a:spcAft>
                <a:spcPts val="0"/>
              </a:spcAft>
              <a:buSzPts val="1400"/>
              <a:buFont typeface="Catamaran"/>
              <a:buChar char="○"/>
              <a:defRPr>
                <a:latin typeface="Catamaran"/>
                <a:ea typeface="Catamaran"/>
                <a:cs typeface="Catamaran"/>
                <a:sym typeface="Catamaran"/>
              </a:defRPr>
            </a:lvl2pPr>
            <a:lvl3pPr marL="1371600" lvl="2" indent="-317500">
              <a:spcBef>
                <a:spcPts val="0"/>
              </a:spcBef>
              <a:spcAft>
                <a:spcPts val="0"/>
              </a:spcAft>
              <a:buSzPts val="1400"/>
              <a:buFont typeface="Catamaran"/>
              <a:buChar char="■"/>
              <a:defRPr>
                <a:latin typeface="Catamaran"/>
                <a:ea typeface="Catamaran"/>
                <a:cs typeface="Catamaran"/>
                <a:sym typeface="Catamaran"/>
              </a:defRPr>
            </a:lvl3pPr>
            <a:lvl4pPr marL="1828800" lvl="3" indent="-317500">
              <a:spcBef>
                <a:spcPts val="0"/>
              </a:spcBef>
              <a:spcAft>
                <a:spcPts val="0"/>
              </a:spcAft>
              <a:buSzPts val="1400"/>
              <a:buFont typeface="Catamaran"/>
              <a:buChar char="●"/>
              <a:defRPr>
                <a:latin typeface="Catamaran"/>
                <a:ea typeface="Catamaran"/>
                <a:cs typeface="Catamaran"/>
                <a:sym typeface="Catamaran"/>
              </a:defRPr>
            </a:lvl4pPr>
            <a:lvl5pPr marL="2286000" lvl="4" indent="-317500">
              <a:spcBef>
                <a:spcPts val="0"/>
              </a:spcBef>
              <a:spcAft>
                <a:spcPts val="0"/>
              </a:spcAft>
              <a:buSzPts val="1400"/>
              <a:buFont typeface="Catamaran"/>
              <a:buChar char="○"/>
              <a:defRPr>
                <a:latin typeface="Catamaran"/>
                <a:ea typeface="Catamaran"/>
                <a:cs typeface="Catamaran"/>
                <a:sym typeface="Catamaran"/>
              </a:defRPr>
            </a:lvl5pPr>
            <a:lvl6pPr marL="2743200" lvl="5" indent="-317500">
              <a:spcBef>
                <a:spcPts val="0"/>
              </a:spcBef>
              <a:spcAft>
                <a:spcPts val="0"/>
              </a:spcAft>
              <a:buSzPts val="1400"/>
              <a:buFont typeface="Catamaran"/>
              <a:buChar char="■"/>
              <a:defRPr>
                <a:latin typeface="Catamaran"/>
                <a:ea typeface="Catamaran"/>
                <a:cs typeface="Catamaran"/>
                <a:sym typeface="Catamaran"/>
              </a:defRPr>
            </a:lvl6pPr>
            <a:lvl7pPr marL="3200400" lvl="6" indent="-317500">
              <a:spcBef>
                <a:spcPts val="0"/>
              </a:spcBef>
              <a:spcAft>
                <a:spcPts val="0"/>
              </a:spcAft>
              <a:buSzPts val="1400"/>
              <a:buFont typeface="Catamaran"/>
              <a:buChar char="●"/>
              <a:defRPr>
                <a:latin typeface="Catamaran"/>
                <a:ea typeface="Catamaran"/>
                <a:cs typeface="Catamaran"/>
                <a:sym typeface="Catamaran"/>
              </a:defRPr>
            </a:lvl7pPr>
            <a:lvl8pPr marL="3657600" lvl="7" indent="-317500">
              <a:spcBef>
                <a:spcPts val="0"/>
              </a:spcBef>
              <a:spcAft>
                <a:spcPts val="0"/>
              </a:spcAft>
              <a:buSzPts val="1400"/>
              <a:buFont typeface="Catamaran"/>
              <a:buChar char="○"/>
              <a:defRPr>
                <a:latin typeface="Catamaran"/>
                <a:ea typeface="Catamaran"/>
                <a:cs typeface="Catamaran"/>
                <a:sym typeface="Catamaran"/>
              </a:defRPr>
            </a:lvl8pPr>
            <a:lvl9pPr marL="4114800" lvl="8" indent="-317500">
              <a:spcBef>
                <a:spcPts val="0"/>
              </a:spcBef>
              <a:spcAft>
                <a:spcPts val="0"/>
              </a:spcAft>
              <a:buSzPts val="1400"/>
              <a:buFont typeface="Catamaran"/>
              <a:buChar char="■"/>
              <a:defRPr>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8" r:id="rId5"/>
    <p:sldLayoutId id="2147483659"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os="340">
          <p15:clr>
            <a:srgbClr val="EA4335"/>
          </p15:clr>
        </p15:guide>
        <p15:guide id="4" pos="454">
          <p15:clr>
            <a:srgbClr val="EA4335"/>
          </p15:clr>
        </p15:guide>
        <p15:guide id="5" pos="5306">
          <p15:clr>
            <a:srgbClr val="EA4335"/>
          </p15:clr>
        </p15:guide>
        <p15:guide id="6"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14/04/2026</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66858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7496003-2F14-4339-BAED-CA7D0A3A062E}"/>
              </a:ext>
            </a:extLst>
          </p:cNvPr>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75D37B4F-19E0-4FD3-8160-4A2F9E78AC89}"/>
              </a:ext>
            </a:extLst>
          </p:cNvPr>
          <p:cNvPicPr>
            <a:picLocks noChangeAspect="1"/>
          </p:cNvPicPr>
          <p:nvPr userDrawn="1"/>
        </p:nvPicPr>
        <p:blipFill>
          <a:blip r:embed="rId16"/>
          <a:stretch>
            <a:fillRect/>
          </a:stretch>
        </p:blipFill>
        <p:spPr>
          <a:xfrm>
            <a:off x="0" y="0"/>
            <a:ext cx="9144000" cy="5143500"/>
          </a:xfrm>
          <a:prstGeom prst="rect">
            <a:avLst/>
          </a:prstGeom>
        </p:spPr>
      </p:pic>
    </p:spTree>
    <p:extLst>
      <p:ext uri="{BB962C8B-B14F-4D97-AF65-F5344CB8AC3E}">
        <p14:creationId xmlns:p14="http://schemas.microsoft.com/office/powerpoint/2010/main" val="4883207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64" r:id="rId3"/>
    <p:sldLayoutId id="2147483763" r:id="rId4"/>
    <p:sldLayoutId id="2147483762"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779E0-72CA-4EFC-4FBD-0CD7568CEA85}"/>
              </a:ext>
            </a:extLst>
          </p:cNvPr>
          <p:cNvPicPr>
            <a:picLocks noChangeAspect="1"/>
          </p:cNvPicPr>
          <p:nvPr userDrawn="1"/>
        </p:nvPicPr>
        <p:blipFill>
          <a:blip r:embed="rId14"/>
          <a:stretch>
            <a:fillRect/>
          </a:stretch>
        </p:blipFill>
        <p:spPr>
          <a:xfrm>
            <a:off x="0" y="0"/>
            <a:ext cx="9144000" cy="5143500"/>
          </a:xfrm>
          <a:prstGeom prst="rect">
            <a:avLst/>
          </a:prstGeom>
        </p:spPr>
      </p:pic>
    </p:spTree>
    <p:extLst>
      <p:ext uri="{BB962C8B-B14F-4D97-AF65-F5344CB8AC3E}">
        <p14:creationId xmlns:p14="http://schemas.microsoft.com/office/powerpoint/2010/main" val="103982263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61"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42CFC-BB27-4159-8ED5-49A662B953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A53BF-4270-406B-A30E-6AD6BF6D6F6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AF5E9-BC12-4E9F-8F05-A590D6EC23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B7F0781-617C-48B8-8111-6781EA82D27C}" type="datetimeFigureOut">
              <a:rPr lang="en-US" smtClean="0"/>
              <a:t>2026-04-14</a:t>
            </a:fld>
            <a:endParaRPr lang="en-US"/>
          </a:p>
        </p:txBody>
      </p:sp>
      <p:sp>
        <p:nvSpPr>
          <p:cNvPr id="5" name="Footer Placeholder 4">
            <a:extLst>
              <a:ext uri="{FF2B5EF4-FFF2-40B4-BE49-F238E27FC236}">
                <a16:creationId xmlns:a16="http://schemas.microsoft.com/office/drawing/2014/main" id="{53EACE9C-E687-407F-BE20-957DEDC2DF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02496F-DD00-4379-8B30-221EAB7FB0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8FD70F1-4DDA-4317-9573-6F8F73FE7D3F}" type="slidenum">
              <a:rPr lang="en-US" smtClean="0"/>
              <a:t>‹#›</a:t>
            </a:fld>
            <a:endParaRPr lang="en-US"/>
          </a:p>
        </p:txBody>
      </p:sp>
    </p:spTree>
    <p:extLst>
      <p:ext uri="{BB962C8B-B14F-4D97-AF65-F5344CB8AC3E}">
        <p14:creationId xmlns:p14="http://schemas.microsoft.com/office/powerpoint/2010/main" val="23398740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audio" Target="../media/audio1.wav"/><Relationship Id="rId5" Type="http://schemas.openxmlformats.org/officeDocument/2006/relationships/image" Target="../media/image5.sv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5.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1.wdp"/><Relationship Id="rId10" Type="http://schemas.openxmlformats.org/officeDocument/2006/relationships/image" Target="../media/image41.png"/><Relationship Id="rId4" Type="http://schemas.openxmlformats.org/officeDocument/2006/relationships/image" Target="../media/image38.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3.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5.gi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gif"/></Relationships>
</file>

<file path=ppt/slides/_rels/slide1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gif"/><Relationship Id="rId1" Type="http://schemas.openxmlformats.org/officeDocument/2006/relationships/slideLayout" Target="../slideLayouts/slideLayout6.xml"/><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9.png"/><Relationship Id="rId10" Type="http://schemas.openxmlformats.org/officeDocument/2006/relationships/image" Target="../media/image42.svg"/><Relationship Id="rId4" Type="http://schemas.microsoft.com/office/2007/relationships/hdphoto" Target="../media/hdphoto1.wdp"/><Relationship Id="rId9" Type="http://schemas.openxmlformats.org/officeDocument/2006/relationships/image" Target="../media/image55.svg"/></Relationships>
</file>

<file path=ppt/slides/_rels/slide1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8.sv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gif"/><Relationship Id="rId18" Type="http://schemas.openxmlformats.org/officeDocument/2006/relationships/slide" Target="slide9.xml"/><Relationship Id="rId26" Type="http://schemas.openxmlformats.org/officeDocument/2006/relationships/image" Target="../media/image24.png"/><Relationship Id="rId3" Type="http://schemas.openxmlformats.org/officeDocument/2006/relationships/slideLayout" Target="../slideLayouts/slideLayout34.xml"/><Relationship Id="rId21" Type="http://schemas.openxmlformats.org/officeDocument/2006/relationships/slide" Target="slide3.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gif"/><Relationship Id="rId25" Type="http://schemas.openxmlformats.org/officeDocument/2006/relationships/slide" Target="slide5.xml"/><Relationship Id="rId2" Type="http://schemas.openxmlformats.org/officeDocument/2006/relationships/audio" Target="../media/media1.wma"/><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slide" Target="slide7.xml"/><Relationship Id="rId1" Type="http://schemas.microsoft.com/office/2007/relationships/media" Target="../media/media1.wma"/><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3.png"/><Relationship Id="rId32" Type="http://schemas.openxmlformats.org/officeDocument/2006/relationships/image" Target="../media/image27.png"/><Relationship Id="rId5" Type="http://schemas.openxmlformats.org/officeDocument/2006/relationships/image" Target="../media/image7.jpg"/><Relationship Id="rId15" Type="http://schemas.openxmlformats.org/officeDocument/2006/relationships/image" Target="../media/image17.gif"/><Relationship Id="rId23" Type="http://schemas.openxmlformats.org/officeDocument/2006/relationships/slide" Target="slide4.xml"/><Relationship Id="rId28"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6.gif"/><Relationship Id="rId22" Type="http://schemas.openxmlformats.org/officeDocument/2006/relationships/image" Target="../media/image22.png"/><Relationship Id="rId27" Type="http://schemas.openxmlformats.org/officeDocument/2006/relationships/slide" Target="slide6.xml"/><Relationship Id="rId30"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sv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image" Target="../media/image59.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2.sv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2.sv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3.sv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1.sv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2.sv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65.svg"/><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70.gif"/></Relationships>
</file>

<file path=ppt/slides/_rels/slide3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7.svg"/><Relationship Id="rId4"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42.sv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8.svg"/><Relationship Id="rId5" Type="http://schemas.openxmlformats.org/officeDocument/2006/relationships/image" Target="../media/image62.sv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57.sv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2.svg"/><Relationship Id="rId5" Type="http://schemas.openxmlformats.org/officeDocument/2006/relationships/image" Target="../media/image58.sv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2.svg"/><Relationship Id="rId1" Type="http://schemas.openxmlformats.org/officeDocument/2006/relationships/slideLayout" Target="../slideLayouts/slideLayout6.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2.svg"/><Relationship Id="rId5" Type="http://schemas.openxmlformats.org/officeDocument/2006/relationships/image" Target="../media/image57.sv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image" Target="../media/image21.png"/><Relationship Id="rId3" Type="http://schemas.openxmlformats.org/officeDocument/2006/relationships/slideLayout" Target="../slideLayouts/slideLayout9.xml"/><Relationship Id="rId7" Type="http://schemas.openxmlformats.org/officeDocument/2006/relationships/slide" Target="slide45.xml"/><Relationship Id="rId12" Type="http://schemas.openxmlformats.org/officeDocument/2006/relationships/image" Target="../media/image87.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44.xml"/><Relationship Id="rId11" Type="http://schemas.openxmlformats.org/officeDocument/2006/relationships/image" Target="../media/image86.gif"/><Relationship Id="rId5" Type="http://schemas.openxmlformats.org/officeDocument/2006/relationships/image" Target="../media/image84.png"/><Relationship Id="rId10" Type="http://schemas.openxmlformats.org/officeDocument/2006/relationships/image" Target="../media/image85.gif"/><Relationship Id="rId4" Type="http://schemas.openxmlformats.org/officeDocument/2006/relationships/image" Target="../media/image83.png"/><Relationship Id="rId9" Type="http://schemas.openxmlformats.org/officeDocument/2006/relationships/slide" Target="slide47.xml"/><Relationship Id="rId14" Type="http://schemas.openxmlformats.org/officeDocument/2006/relationships/slide" Target="slide48.xml"/></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5.wav"/><Relationship Id="rId7" Type="http://schemas.openxmlformats.org/officeDocument/2006/relationships/image" Target="../media/image89.png"/><Relationship Id="rId12"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33.xml"/><Relationship Id="rId6" Type="http://schemas.microsoft.com/office/2007/relationships/hdphoto" Target="../media/hdphoto7.wdp"/><Relationship Id="rId11" Type="http://schemas.openxmlformats.org/officeDocument/2006/relationships/image" Target="../media/image29.png"/><Relationship Id="rId5" Type="http://schemas.openxmlformats.org/officeDocument/2006/relationships/image" Target="../media/image88.png"/><Relationship Id="rId10" Type="http://schemas.openxmlformats.org/officeDocument/2006/relationships/slide" Target="slide43.xml"/><Relationship Id="rId4" Type="http://schemas.openxmlformats.org/officeDocument/2006/relationships/audio" Target="../media/audio6.wav"/><Relationship Id="rId9"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6.wav"/><Relationship Id="rId7" Type="http://schemas.openxmlformats.org/officeDocument/2006/relationships/image" Target="../media/image92.png"/><Relationship Id="rId12"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33.xml"/><Relationship Id="rId6" Type="http://schemas.microsoft.com/office/2007/relationships/hdphoto" Target="../media/hdphoto7.wdp"/><Relationship Id="rId11" Type="http://schemas.openxmlformats.org/officeDocument/2006/relationships/image" Target="../media/image29.png"/><Relationship Id="rId5" Type="http://schemas.openxmlformats.org/officeDocument/2006/relationships/image" Target="../media/image88.png"/><Relationship Id="rId10" Type="http://schemas.openxmlformats.org/officeDocument/2006/relationships/slide" Target="slide43.xml"/><Relationship Id="rId4" Type="http://schemas.openxmlformats.org/officeDocument/2006/relationships/audio" Target="../media/audio5.wav"/><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audio" Target="../media/audio5.wav"/><Relationship Id="rId7" Type="http://schemas.openxmlformats.org/officeDocument/2006/relationships/image" Target="../media/image92.png"/><Relationship Id="rId2" Type="http://schemas.openxmlformats.org/officeDocument/2006/relationships/audio" Target="../media/audio4.wav"/><Relationship Id="rId1" Type="http://schemas.openxmlformats.org/officeDocument/2006/relationships/slideLayout" Target="../slideLayouts/slideLayout33.xml"/><Relationship Id="rId6" Type="http://schemas.openxmlformats.org/officeDocument/2006/relationships/image" Target="../media/image91.png"/><Relationship Id="rId5" Type="http://schemas.openxmlformats.org/officeDocument/2006/relationships/image" Target="../media/image89.png"/><Relationship Id="rId10" Type="http://schemas.openxmlformats.org/officeDocument/2006/relationships/image" Target="../media/image30.png"/><Relationship Id="rId4" Type="http://schemas.openxmlformats.org/officeDocument/2006/relationships/audio" Target="../media/audio6.wav"/><Relationship Id="rId9" Type="http://schemas.openxmlformats.org/officeDocument/2006/relationships/image" Target="../media/image29.png"/></Relationships>
</file>

<file path=ppt/slides/_rels/slide4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0.png"/><Relationship Id="rId3" Type="http://schemas.openxmlformats.org/officeDocument/2006/relationships/audio" Target="../media/audio6.wav"/><Relationship Id="rId7" Type="http://schemas.openxmlformats.org/officeDocument/2006/relationships/image" Target="../media/image94.png"/><Relationship Id="rId12" Type="http://schemas.openxmlformats.org/officeDocument/2006/relationships/image" Target="../media/image29.png"/><Relationship Id="rId2" Type="http://schemas.openxmlformats.org/officeDocument/2006/relationships/audio" Target="../media/audio4.wav"/><Relationship Id="rId1" Type="http://schemas.openxmlformats.org/officeDocument/2006/relationships/slideLayout" Target="../slideLayouts/slideLayout33.xml"/><Relationship Id="rId6" Type="http://schemas.microsoft.com/office/2007/relationships/hdphoto" Target="../media/hdphoto7.wdp"/><Relationship Id="rId11" Type="http://schemas.openxmlformats.org/officeDocument/2006/relationships/slide" Target="slide43.xml"/><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audio" Target="../media/audio5.wav"/><Relationship Id="rId9"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4.svg"/><Relationship Id="rId4" Type="http://schemas.openxmlformats.org/officeDocument/2006/relationships/image" Target="../media/image42.svg"/></Relationships>
</file>

<file path=ppt/slides/_rels/slide49.xml.rels><?xml version="1.0" encoding="UTF-8" standalone="yes"?>
<Relationships xmlns="http://schemas.openxmlformats.org/package/2006/relationships"><Relationship Id="rId8" Type="http://schemas.openxmlformats.org/officeDocument/2006/relationships/image" Target="../media/image97.svg"/><Relationship Id="rId3" Type="http://schemas.microsoft.com/office/2007/relationships/hdphoto" Target="../media/hdphoto9.wdp"/><Relationship Id="rId7" Type="http://schemas.openxmlformats.org/officeDocument/2006/relationships/image" Target="../media/image58.sv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52.svg"/><Relationship Id="rId5" Type="http://schemas.microsoft.com/office/2007/relationships/hdphoto" Target="../media/hdphoto10.wdp"/><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n416 Fb Dinh Thu Huyen">
            <a:extLst>
              <a:ext uri="{FF2B5EF4-FFF2-40B4-BE49-F238E27FC236}">
                <a16:creationId xmlns:a16="http://schemas.microsoft.com/office/drawing/2014/main" id="{7B261543-F6E9-4D2D-8428-C4AFF24A00D3}"/>
              </a:ext>
            </a:extLst>
          </p:cNvPr>
          <p:cNvSpPr>
            <a:spLocks noGrp="1"/>
          </p:cNvSpPr>
          <p:nvPr>
            <p:ph type="title" idx="2"/>
          </p:nvPr>
        </p:nvSpPr>
        <p:spPr>
          <a:xfrm>
            <a:off x="1384438" y="607370"/>
            <a:ext cx="6166738" cy="1518250"/>
          </a:xfrm>
        </p:spPr>
        <p:txBody>
          <a:bodyPr/>
          <a:lstStyle/>
          <a:p>
            <a:r>
              <a:rPr lang="en-US" sz="9600" dirty="0">
                <a:solidFill>
                  <a:srgbClr val="F28482"/>
                </a:solidFill>
                <a:latin typeface="Bahnschrift SemiBold" panose="020B0502040204020203" pitchFamily="34" charset="0"/>
              </a:rPr>
              <a:t>WELCOME</a:t>
            </a:r>
          </a:p>
        </p:txBody>
      </p:sp>
      <p:sp>
        <p:nvSpPr>
          <p:cNvPr id="4" name="Freeform 5" descr="n416 Fb Dinh Thu Huyen">
            <a:extLst>
              <a:ext uri="{FF2B5EF4-FFF2-40B4-BE49-F238E27FC236}">
                <a16:creationId xmlns:a16="http://schemas.microsoft.com/office/drawing/2014/main" id="{D5D9DDDD-E9F9-4F4C-A06F-C05656B3B6DA}"/>
              </a:ext>
            </a:extLst>
          </p:cNvPr>
          <p:cNvSpPr/>
          <p:nvPr/>
        </p:nvSpPr>
        <p:spPr>
          <a:xfrm>
            <a:off x="6927551" y="2515892"/>
            <a:ext cx="1958700" cy="2627608"/>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3" descr="n416 Fb Dinh Thu Huyen">
            <a:extLst>
              <a:ext uri="{FF2B5EF4-FFF2-40B4-BE49-F238E27FC236}">
                <a16:creationId xmlns:a16="http://schemas.microsoft.com/office/drawing/2014/main" id="{3D457100-2DD9-41E2-9175-B89CAD4633E2}"/>
              </a:ext>
            </a:extLst>
          </p:cNvPr>
          <p:cNvSpPr/>
          <p:nvPr/>
        </p:nvSpPr>
        <p:spPr>
          <a:xfrm rot="20153058">
            <a:off x="436575" y="43487"/>
            <a:ext cx="1710516" cy="250242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12" descr="n416 Fb Dinh Thu Huyen">
            <a:extLst>
              <a:ext uri="{FF2B5EF4-FFF2-40B4-BE49-F238E27FC236}">
                <a16:creationId xmlns:a16="http://schemas.microsoft.com/office/drawing/2014/main" id="{AEB67FA8-7235-4CF2-8EDC-5141DF6866F9}"/>
              </a:ext>
            </a:extLst>
          </p:cNvPr>
          <p:cNvSpPr/>
          <p:nvPr/>
        </p:nvSpPr>
        <p:spPr>
          <a:xfrm>
            <a:off x="21801" y="3446676"/>
            <a:ext cx="1754983" cy="1627348"/>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9" descr="n416 Fb Dinh Thu Huyen">
            <a:extLst>
              <a:ext uri="{FF2B5EF4-FFF2-40B4-BE49-F238E27FC236}">
                <a16:creationId xmlns:a16="http://schemas.microsoft.com/office/drawing/2014/main" id="{A7455BB5-4E36-4053-BB9F-8C3041E61DAA}"/>
              </a:ext>
            </a:extLst>
          </p:cNvPr>
          <p:cNvSpPr/>
          <p:nvPr/>
        </p:nvSpPr>
        <p:spPr>
          <a:xfrm rot="625649" flipH="1">
            <a:off x="7208473" y="1264891"/>
            <a:ext cx="1396856" cy="113395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73531179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11"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416 Fb Dinh Thu Huyen">
            <a:extLst>
              <a:ext uri="{FF2B5EF4-FFF2-40B4-BE49-F238E27FC236}">
                <a16:creationId xmlns:a16="http://schemas.microsoft.com/office/drawing/2014/main" id="{69DC0BEA-7A68-4DC2-A07D-027969CEA357}"/>
              </a:ext>
            </a:extLst>
          </p:cNvPr>
          <p:cNvSpPr txBox="1"/>
          <p:nvPr/>
        </p:nvSpPr>
        <p:spPr>
          <a:xfrm>
            <a:off x="529259" y="544165"/>
            <a:ext cx="3488635" cy="923330"/>
          </a:xfrm>
          <a:prstGeom prst="rect">
            <a:avLst/>
          </a:prstGeom>
          <a:noFill/>
        </p:spPr>
        <p:txBody>
          <a:bodyPr wrap="square" rtlCol="0">
            <a:spAutoFit/>
          </a:bodyPr>
          <a:lstStyle/>
          <a:p>
            <a:pPr defTabSz="685800">
              <a:buClrTx/>
            </a:pPr>
            <a:r>
              <a:rPr lang="en-US" sz="5400" kern="1200" dirty="0">
                <a:solidFill>
                  <a:srgbClr val="F6BD60"/>
                </a:solidFill>
                <a:latin typeface="Bahnschrift SemiBold" panose="020B0502040204020203" pitchFamily="34" charset="0"/>
                <a:ea typeface="+mn-ea"/>
                <a:cs typeface="+mn-cs"/>
              </a:rPr>
              <a:t>CH</a:t>
            </a:r>
            <a:r>
              <a:rPr lang="vi-VN" sz="5400" kern="1200" dirty="0">
                <a:solidFill>
                  <a:srgbClr val="F6BD60"/>
                </a:solidFill>
                <a:latin typeface="Bahnschrift SemiBold" panose="020B0502040204020203" pitchFamily="34" charset="0"/>
                <a:ea typeface="+mn-ea"/>
                <a:cs typeface="+mn-cs"/>
              </a:rPr>
              <a:t>Ư</a:t>
            </a:r>
            <a:r>
              <a:rPr lang="en-US" sz="5400" kern="1200" dirty="0">
                <a:solidFill>
                  <a:srgbClr val="F6BD60"/>
                </a:solidFill>
                <a:latin typeface="Bahnschrift SemiBold" panose="020B0502040204020203" pitchFamily="34" charset="0"/>
                <a:ea typeface="+mn-ea"/>
                <a:cs typeface="+mn-cs"/>
              </a:rPr>
              <a:t>ƠNG 1</a:t>
            </a:r>
          </a:p>
        </p:txBody>
      </p:sp>
      <p:sp>
        <p:nvSpPr>
          <p:cNvPr id="6" name="TextBox 5" descr="n416 Fb Dinh Thu Huyen">
            <a:extLst>
              <a:ext uri="{FF2B5EF4-FFF2-40B4-BE49-F238E27FC236}">
                <a16:creationId xmlns:a16="http://schemas.microsoft.com/office/drawing/2014/main" id="{BC6E2990-E62D-4F95-8305-8FB674E0F3DD}"/>
              </a:ext>
            </a:extLst>
          </p:cNvPr>
          <p:cNvSpPr txBox="1"/>
          <p:nvPr/>
        </p:nvSpPr>
        <p:spPr>
          <a:xfrm>
            <a:off x="529259" y="1377323"/>
            <a:ext cx="2683565" cy="600164"/>
          </a:xfrm>
          <a:prstGeom prst="rect">
            <a:avLst/>
          </a:prstGeom>
          <a:noFill/>
        </p:spPr>
        <p:txBody>
          <a:bodyPr wrap="square" rtlCol="0">
            <a:spAutoFit/>
          </a:bodyPr>
          <a:lstStyle/>
          <a:p>
            <a:pPr defTabSz="685800">
              <a:buClrTx/>
            </a:pPr>
            <a:r>
              <a:rPr lang="en-US" sz="3300" kern="1200" dirty="0">
                <a:solidFill>
                  <a:srgbClr val="84A59D"/>
                </a:solidFill>
                <a:latin typeface="Bahnschrift SemiBold" panose="020B0502040204020203" pitchFamily="34" charset="0"/>
                <a:ea typeface="+mn-ea"/>
                <a:cs typeface="+mn-cs"/>
              </a:rPr>
              <a:t>VẬT LÍ NHIỆT</a:t>
            </a:r>
          </a:p>
        </p:txBody>
      </p:sp>
      <p:sp>
        <p:nvSpPr>
          <p:cNvPr id="7" name="TextBox 6" descr="n416 Fb Dinh Thu Huyen">
            <a:extLst>
              <a:ext uri="{FF2B5EF4-FFF2-40B4-BE49-F238E27FC236}">
                <a16:creationId xmlns:a16="http://schemas.microsoft.com/office/drawing/2014/main" id="{CE2BC0A4-D34E-4DA2-937F-C467E6B5C746}"/>
              </a:ext>
            </a:extLst>
          </p:cNvPr>
          <p:cNvSpPr txBox="1"/>
          <p:nvPr/>
        </p:nvSpPr>
        <p:spPr>
          <a:xfrm>
            <a:off x="529259" y="1989029"/>
            <a:ext cx="1766681" cy="923330"/>
          </a:xfrm>
          <a:prstGeom prst="rect">
            <a:avLst/>
          </a:prstGeom>
          <a:noFill/>
        </p:spPr>
        <p:txBody>
          <a:bodyPr wrap="square" rtlCol="0">
            <a:spAutoFit/>
          </a:bodyPr>
          <a:lstStyle/>
          <a:p>
            <a:pPr defTabSz="685800">
              <a:buClrTx/>
            </a:pPr>
            <a:r>
              <a:rPr lang="en-US" sz="5400" kern="1200" dirty="0">
                <a:solidFill>
                  <a:srgbClr val="F28482"/>
                </a:solidFill>
                <a:latin typeface="Bahnschrift SemiBold" panose="020B0502040204020203" pitchFamily="34" charset="0"/>
                <a:ea typeface="+mn-ea"/>
                <a:cs typeface="+mn-cs"/>
              </a:rPr>
              <a:t>BÀI 1</a:t>
            </a:r>
          </a:p>
        </p:txBody>
      </p:sp>
      <p:sp>
        <p:nvSpPr>
          <p:cNvPr id="8" name="TextBox 7" descr="n416 Fb Dinh Thu Huyen">
            <a:extLst>
              <a:ext uri="{FF2B5EF4-FFF2-40B4-BE49-F238E27FC236}">
                <a16:creationId xmlns:a16="http://schemas.microsoft.com/office/drawing/2014/main" id="{46255682-20A0-450D-A162-82E2C70E9A49}"/>
              </a:ext>
            </a:extLst>
          </p:cNvPr>
          <p:cNvSpPr txBox="1"/>
          <p:nvPr/>
        </p:nvSpPr>
        <p:spPr>
          <a:xfrm>
            <a:off x="529259" y="2829553"/>
            <a:ext cx="3846443" cy="1015663"/>
          </a:xfrm>
          <a:prstGeom prst="rect">
            <a:avLst/>
          </a:prstGeom>
          <a:noFill/>
        </p:spPr>
        <p:txBody>
          <a:bodyPr wrap="square" rtlCol="0">
            <a:spAutoFit/>
          </a:bodyPr>
          <a:lstStyle/>
          <a:p>
            <a:pPr defTabSz="685800">
              <a:buClrTx/>
            </a:pPr>
            <a:r>
              <a:rPr lang="en-US" sz="3000" kern="1200" dirty="0">
                <a:solidFill>
                  <a:srgbClr val="F6BD60"/>
                </a:solidFill>
                <a:latin typeface="Bahnschrift SemiBold" panose="020B0502040204020203" pitchFamily="34" charset="0"/>
                <a:ea typeface="+mn-ea"/>
                <a:cs typeface="+mn-cs"/>
              </a:rPr>
              <a:t>CẤU TRÚC CỦA CHẤT SỰ CHUYỂN THỂ</a:t>
            </a:r>
          </a:p>
        </p:txBody>
      </p:sp>
      <p:grpSp>
        <p:nvGrpSpPr>
          <p:cNvPr id="11" name="Group 10" descr="n416 Fb Dinh Thu Huyen">
            <a:extLst>
              <a:ext uri="{FF2B5EF4-FFF2-40B4-BE49-F238E27FC236}">
                <a16:creationId xmlns:a16="http://schemas.microsoft.com/office/drawing/2014/main" id="{319A6748-F033-4099-AB30-16DC495D62CF}"/>
              </a:ext>
            </a:extLst>
          </p:cNvPr>
          <p:cNvGrpSpPr/>
          <p:nvPr/>
        </p:nvGrpSpPr>
        <p:grpSpPr>
          <a:xfrm>
            <a:off x="752890" y="4029288"/>
            <a:ext cx="1319420" cy="490258"/>
            <a:chOff x="1615108" y="5210410"/>
            <a:chExt cx="1759226" cy="653677"/>
          </a:xfrm>
        </p:grpSpPr>
        <p:sp>
          <p:nvSpPr>
            <p:cNvPr id="9" name="Rectangle: Rounded Corners 8">
              <a:extLst>
                <a:ext uri="{FF2B5EF4-FFF2-40B4-BE49-F238E27FC236}">
                  <a16:creationId xmlns:a16="http://schemas.microsoft.com/office/drawing/2014/main" id="{50AD4F5B-30D5-450D-B53D-DF473AD97AA7}"/>
                </a:ext>
              </a:extLst>
            </p:cNvPr>
            <p:cNvSpPr/>
            <p:nvPr/>
          </p:nvSpPr>
          <p:spPr>
            <a:xfrm>
              <a:off x="1615108" y="5210410"/>
              <a:ext cx="1759226" cy="653677"/>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FAC0D591-86E4-406D-ACF6-C75B66635BC8}"/>
                </a:ext>
              </a:extLst>
            </p:cNvPr>
            <p:cNvSpPr txBox="1"/>
            <p:nvPr/>
          </p:nvSpPr>
          <p:spPr>
            <a:xfrm>
              <a:off x="1769164" y="5306415"/>
              <a:ext cx="1605170" cy="492442"/>
            </a:xfrm>
            <a:prstGeom prst="rect">
              <a:avLst/>
            </a:prstGeom>
            <a:noFill/>
          </p:spPr>
          <p:txBody>
            <a:bodyPr wrap="square" rtlCol="0">
              <a:spAutoFit/>
            </a:bodyPr>
            <a:lstStyle/>
            <a:p>
              <a:pPr defTabSz="685800">
                <a:buClrTx/>
              </a:pPr>
              <a:r>
                <a:rPr lang="en-US" sz="1800" kern="1200" dirty="0">
                  <a:solidFill>
                    <a:prstClr val="white"/>
                  </a:solidFill>
                  <a:latin typeface="Bahnschrift SemiBold" panose="020B0502040204020203" pitchFamily="34" charset="0"/>
                  <a:ea typeface="+mn-ea"/>
                  <a:cs typeface="+mn-cs"/>
                </a:rPr>
                <a:t>BẮT ĐẦU</a:t>
              </a:r>
            </a:p>
          </p:txBody>
        </p:sp>
      </p:grpSp>
      <p:grpSp>
        <p:nvGrpSpPr>
          <p:cNvPr id="12" name="Group 11" descr="n416 Fb Dinh Thu Huyen">
            <a:extLst>
              <a:ext uri="{FF2B5EF4-FFF2-40B4-BE49-F238E27FC236}">
                <a16:creationId xmlns:a16="http://schemas.microsoft.com/office/drawing/2014/main" id="{366C794B-D3B3-4657-ABAA-868490B2BA70}"/>
              </a:ext>
            </a:extLst>
          </p:cNvPr>
          <p:cNvGrpSpPr/>
          <p:nvPr/>
        </p:nvGrpSpPr>
        <p:grpSpPr>
          <a:xfrm>
            <a:off x="5126108" y="766708"/>
            <a:ext cx="3933411" cy="3366077"/>
            <a:chOff x="7431016" y="2202132"/>
            <a:chExt cx="4542789" cy="3863820"/>
          </a:xfrm>
        </p:grpSpPr>
        <p:pic>
          <p:nvPicPr>
            <p:cNvPr id="13" name="Picture 12">
              <a:extLst>
                <a:ext uri="{FF2B5EF4-FFF2-40B4-BE49-F238E27FC236}">
                  <a16:creationId xmlns:a16="http://schemas.microsoft.com/office/drawing/2014/main" id="{D6062EF9-84FF-42D0-A35E-141C376A76E0}"/>
                </a:ext>
              </a:extLst>
            </p:cNvPr>
            <p:cNvPicPr/>
            <p:nvPr/>
          </p:nvPicPr>
          <p:blipFill rotWithShape="1">
            <a:blip r:embed="rId2"/>
            <a:srcRect l="4020"/>
            <a:stretch/>
          </p:blipFill>
          <p:spPr bwMode="auto">
            <a:xfrm>
              <a:off x="7431016" y="2202132"/>
              <a:ext cx="4542789" cy="3863820"/>
            </a:xfrm>
            <a:prstGeom prst="rect">
              <a:avLst/>
            </a:prstGeom>
            <a:ln>
              <a:noFill/>
            </a:ln>
            <a:extLst>
              <a:ext uri="{53640926-AAD7-44D8-BBD7-CCE9431645EC}">
                <a14:shadowObscured xmlns:a14="http://schemas.microsoft.com/office/drawing/2010/main"/>
              </a:ext>
            </a:extLst>
          </p:spPr>
        </p:pic>
        <p:pic>
          <p:nvPicPr>
            <p:cNvPr id="14" name="Picture 6">
              <a:extLst>
                <a:ext uri="{FF2B5EF4-FFF2-40B4-BE49-F238E27FC236}">
                  <a16:creationId xmlns:a16="http://schemas.microsoft.com/office/drawing/2014/main" id="{A1300B27-0F1D-4A8F-9A20-84EB0C9BA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221" r="74050"/>
            <a:stretch/>
          </p:blipFill>
          <p:spPr bwMode="auto">
            <a:xfrm>
              <a:off x="9890996" y="4452440"/>
              <a:ext cx="1518950" cy="14004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ài 10. Các thể của chất và sự chuyển thể - Hoc24">
              <a:extLst>
                <a:ext uri="{FF2B5EF4-FFF2-40B4-BE49-F238E27FC236}">
                  <a16:creationId xmlns:a16="http://schemas.microsoft.com/office/drawing/2014/main" id="{EAC349B1-F55A-4B2E-92A4-FE38444C6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81" t="68289" r="38371" b="4007"/>
            <a:stretch/>
          </p:blipFill>
          <p:spPr bwMode="auto">
            <a:xfrm>
              <a:off x="7702573" y="4642999"/>
              <a:ext cx="1093126" cy="101935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Picture 14" descr="Bài 10. Các thể của chất và sự chuyển thể - Hoc24">
              <a:extLst>
                <a:ext uri="{FF2B5EF4-FFF2-40B4-BE49-F238E27FC236}">
                  <a16:creationId xmlns:a16="http://schemas.microsoft.com/office/drawing/2014/main" id="{59F6A840-C765-4ACF-9B3D-5FA7127E5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898" t="68653" r="3469" b="3246"/>
            <a:stretch/>
          </p:blipFill>
          <p:spPr bwMode="auto">
            <a:xfrm>
              <a:off x="8915904" y="2589315"/>
              <a:ext cx="1124523" cy="1104528"/>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0330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667">
                                          <p:cBhvr additive="base">
                                            <p:cTn id="7"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66667">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14:bounceEnd="66667">
                                          <p:cBhvr additive="base">
                                            <p:cTn id="11"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14:bounceEnd="66667">
                                          <p:cBhvr additive="base">
                                            <p:cTn id="15" dur="3000" fill="hold"/>
                                            <p:tgtEl>
                                              <p:spTgt spid="6"/>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6667">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14:bounceEnd="66667">
                                          <p:cBhvr additive="base">
                                            <p:cTn id="19" dur="3000" fill="hold"/>
                                            <p:tgtEl>
                                              <p:spTgt spid="7"/>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66667">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14:bounceEnd="66667">
                                          <p:cBhvr additive="base">
                                            <p:cTn id="23" dur="3000" fill="hold"/>
                                            <p:tgtEl>
                                              <p:spTgt spid="8"/>
                                            </p:tgtEl>
                                            <p:attrNameLst>
                                              <p:attrName>ppt_x</p:attrName>
                                            </p:attrNameLst>
                                          </p:cBhvr>
                                          <p:tavLst>
                                            <p:tav tm="0">
                                              <p:val>
                                                <p:strVal val="0-#ppt_w/2"/>
                                              </p:val>
                                            </p:tav>
                                            <p:tav tm="100000">
                                              <p:val>
                                                <p:strVal val="#ppt_x"/>
                                              </p:val>
                                            </p:tav>
                                          </p:tavLst>
                                        </p:anim>
                                        <p:anim calcmode="lin" valueType="num" p14:bounceEnd="66667">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66667">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14:bounceEnd="66667">
                                          <p:cBhvr additive="base">
                                            <p:cTn id="27" dur="3000" fill="hold"/>
                                            <p:tgtEl>
                                              <p:spTgt spid="11"/>
                                            </p:tgtEl>
                                            <p:attrNameLst>
                                              <p:attrName>ppt_x</p:attrName>
                                            </p:attrNameLst>
                                          </p:cBhvr>
                                          <p:tavLst>
                                            <p:tav tm="0">
                                              <p:val>
                                                <p:strVal val="0-#ppt_w/2"/>
                                              </p:val>
                                            </p:tav>
                                            <p:tav tm="100000">
                                              <p:val>
                                                <p:strVal val="#ppt_x"/>
                                              </p:val>
                                            </p:tav>
                                          </p:tavLst>
                                        </p:anim>
                                        <p:anim calcmode="lin" valueType="num" p14:bounceEnd="66667">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0-#ppt_w/2"/>
                                              </p:val>
                                            </p:tav>
                                            <p:tav tm="100000">
                                              <p:val>
                                                <p:strVal val="#ppt_x"/>
                                              </p:val>
                                            </p:tav>
                                          </p:tavLst>
                                        </p:anim>
                                        <p:anim calcmode="lin" valueType="num">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3000" fill="hold"/>
                                            <p:tgtEl>
                                              <p:spTgt spid="6"/>
                                            </p:tgtEl>
                                            <p:attrNameLst>
                                              <p:attrName>ppt_x</p:attrName>
                                            </p:attrNameLst>
                                          </p:cBhvr>
                                          <p:tavLst>
                                            <p:tav tm="0">
                                              <p:val>
                                                <p:strVal val="0-#ppt_w/2"/>
                                              </p:val>
                                            </p:tav>
                                            <p:tav tm="100000">
                                              <p:val>
                                                <p:strVal val="#ppt_x"/>
                                              </p:val>
                                            </p:tav>
                                          </p:tavLst>
                                        </p:anim>
                                        <p:anim calcmode="lin" valueType="num">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0-#ppt_w/2"/>
                                              </p:val>
                                            </p:tav>
                                            <p:tav tm="100000">
                                              <p:val>
                                                <p:strVal val="#ppt_x"/>
                                              </p:val>
                                            </p:tav>
                                          </p:tavLst>
                                        </p:anim>
                                        <p:anim calcmode="lin" valueType="num">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0" fill="hold"/>
                                            <p:tgtEl>
                                              <p:spTgt spid="8"/>
                                            </p:tgtEl>
                                            <p:attrNameLst>
                                              <p:attrName>ppt_x</p:attrName>
                                            </p:attrNameLst>
                                          </p:cBhvr>
                                          <p:tavLst>
                                            <p:tav tm="0">
                                              <p:val>
                                                <p:strVal val="0-#ppt_w/2"/>
                                              </p:val>
                                            </p:tav>
                                            <p:tav tm="100000">
                                              <p:val>
                                                <p:strVal val="#ppt_x"/>
                                              </p:val>
                                            </p:tav>
                                          </p:tavLst>
                                        </p:anim>
                                        <p:anim calcmode="lin" valueType="num">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3000" fill="hold"/>
                                            <p:tgtEl>
                                              <p:spTgt spid="11"/>
                                            </p:tgtEl>
                                            <p:attrNameLst>
                                              <p:attrName>ppt_x</p:attrName>
                                            </p:attrNameLst>
                                          </p:cBhvr>
                                          <p:tavLst>
                                            <p:tav tm="0">
                                              <p:val>
                                                <p:strVal val="0-#ppt_w/2"/>
                                              </p:val>
                                            </p:tav>
                                            <p:tav tm="100000">
                                              <p:val>
                                                <p:strVal val="#ppt_x"/>
                                              </p:val>
                                            </p:tav>
                                          </p:tavLst>
                                        </p:anim>
                                        <p:anim calcmode="lin" valueType="num">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51" name="Picture 50" descr="n416 Fb Dinh Thu Huyen">
            <a:extLst>
              <a:ext uri="{FF2B5EF4-FFF2-40B4-BE49-F238E27FC236}">
                <a16:creationId xmlns:a16="http://schemas.microsoft.com/office/drawing/2014/main" id="{A2041F20-9E98-49B6-AE68-3455057C5A09}"/>
              </a:ext>
            </a:extLst>
          </p:cNvPr>
          <p:cNvPicPr/>
          <p:nvPr/>
        </p:nvPicPr>
        <p:blipFill rotWithShape="1">
          <a:blip r:embed="rId3"/>
          <a:srcRect l="3002" r="1"/>
          <a:stretch/>
        </p:blipFill>
        <p:spPr bwMode="auto">
          <a:xfrm>
            <a:off x="787180" y="1229444"/>
            <a:ext cx="1714758" cy="1542662"/>
          </a:xfrm>
          <a:prstGeom prst="rect">
            <a:avLst/>
          </a:prstGeom>
          <a:ln>
            <a:noFill/>
          </a:ln>
          <a:extLst>
            <a:ext uri="{53640926-AAD7-44D8-BBD7-CCE9431645EC}">
              <a14:shadowObscured xmlns:a14="http://schemas.microsoft.com/office/drawing/2010/main"/>
            </a:ext>
          </a:extLst>
        </p:spPr>
      </p:pic>
      <p:sp>
        <p:nvSpPr>
          <p:cNvPr id="16" name="TextBox 15" descr="n416 Fb Dinh Thu Huyen">
            <a:extLst>
              <a:ext uri="{FF2B5EF4-FFF2-40B4-BE49-F238E27FC236}">
                <a16:creationId xmlns:a16="http://schemas.microsoft.com/office/drawing/2014/main" id="{6E0D0DC6-25DF-449C-AA23-B3BAFFB21658}"/>
              </a:ext>
            </a:extLst>
          </p:cNvPr>
          <p:cNvSpPr txBox="1"/>
          <p:nvPr/>
        </p:nvSpPr>
        <p:spPr>
          <a:xfrm>
            <a:off x="249784" y="2832791"/>
            <a:ext cx="2781590" cy="1815882"/>
          </a:xfrm>
          <a:prstGeom prst="rect">
            <a:avLst/>
          </a:prstGeom>
          <a:noFill/>
        </p:spPr>
        <p:txBody>
          <a:bodyPr wrap="square" rtlCol="0">
            <a:spAutoFit/>
          </a:bodyPr>
          <a:lstStyle/>
          <a:p>
            <a:pPr algn="ctr"/>
            <a:r>
              <a:rPr lang="en-US" sz="2800" b="1" dirty="0">
                <a:solidFill>
                  <a:srgbClr val="F6BD60"/>
                </a:solidFill>
                <a:latin typeface="Bahnschrift SemiBold" panose="020B0502040204020203" pitchFamily="34" charset="0"/>
              </a:rPr>
              <a:t>I.  MÔ HÌNH ĐỘNG HỌC PHÂN TỬ VỀ CẤU TẠO CHẤT</a:t>
            </a:r>
            <a:endParaRPr lang="en-US" sz="2800" dirty="0">
              <a:solidFill>
                <a:srgbClr val="F6BD60"/>
              </a:solidFill>
              <a:latin typeface="Bahnschrift SemiBold" panose="020B0502040204020203" pitchFamily="34" charset="0"/>
            </a:endParaRPr>
          </a:p>
        </p:txBody>
      </p:sp>
      <p:sp>
        <p:nvSpPr>
          <p:cNvPr id="53" name="TextBox 52" descr="n416 Fb Dinh Thu Huyen">
            <a:extLst>
              <a:ext uri="{FF2B5EF4-FFF2-40B4-BE49-F238E27FC236}">
                <a16:creationId xmlns:a16="http://schemas.microsoft.com/office/drawing/2014/main" id="{B88BF9D6-F367-4C8E-8950-E54E018CEA38}"/>
              </a:ext>
            </a:extLst>
          </p:cNvPr>
          <p:cNvSpPr txBox="1"/>
          <p:nvPr/>
        </p:nvSpPr>
        <p:spPr>
          <a:xfrm>
            <a:off x="3205621" y="2871628"/>
            <a:ext cx="2865199" cy="1815882"/>
          </a:xfrm>
          <a:prstGeom prst="rect">
            <a:avLst/>
          </a:prstGeom>
          <a:noFill/>
        </p:spPr>
        <p:txBody>
          <a:bodyPr wrap="square" rtlCol="0">
            <a:spAutoFit/>
          </a:bodyPr>
          <a:lstStyle/>
          <a:p>
            <a:pPr algn="ctr"/>
            <a:r>
              <a:rPr lang="en-US" sz="2800" b="1" dirty="0">
                <a:solidFill>
                  <a:srgbClr val="F28482"/>
                </a:solidFill>
                <a:latin typeface="Bahnschrift SemiBold" panose="020B0502040204020203" pitchFamily="34" charset="0"/>
              </a:rPr>
              <a:t>II. CẤU TRÚC CỦA CHẤT RẮN, CHẤT LỎNG, CHẤT KHÍ</a:t>
            </a:r>
            <a:endParaRPr lang="en-US" sz="2800" dirty="0">
              <a:solidFill>
                <a:srgbClr val="F28482"/>
              </a:solidFill>
              <a:latin typeface="Bahnschrift SemiBold" panose="020B0502040204020203" pitchFamily="34" charset="0"/>
            </a:endParaRPr>
          </a:p>
        </p:txBody>
      </p:sp>
      <p:grpSp>
        <p:nvGrpSpPr>
          <p:cNvPr id="17" name="Group 16" descr="n416 Fb Dinh Thu Huyen">
            <a:extLst>
              <a:ext uri="{FF2B5EF4-FFF2-40B4-BE49-F238E27FC236}">
                <a16:creationId xmlns:a16="http://schemas.microsoft.com/office/drawing/2014/main" id="{0BE4616E-51F0-4943-8213-1398F965F39C}"/>
              </a:ext>
            </a:extLst>
          </p:cNvPr>
          <p:cNvGrpSpPr/>
          <p:nvPr/>
        </p:nvGrpSpPr>
        <p:grpSpPr>
          <a:xfrm>
            <a:off x="3976109" y="1205011"/>
            <a:ext cx="1191781" cy="1591527"/>
            <a:chOff x="3676650" y="172069"/>
            <a:chExt cx="1529290" cy="2042243"/>
          </a:xfrm>
        </p:grpSpPr>
        <p:pic>
          <p:nvPicPr>
            <p:cNvPr id="54" name="Picture 53" descr="A diagram of a number&#10;&#10;Description automatically generated">
              <a:extLst>
                <a:ext uri="{FF2B5EF4-FFF2-40B4-BE49-F238E27FC236}">
                  <a16:creationId xmlns:a16="http://schemas.microsoft.com/office/drawing/2014/main" id="{849E7083-FFF9-4E4A-8989-B1E68595ECE0}"/>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55" name="Picture 54" descr="A diagram of a diagram of a diagram&#10;&#10;Description automatically generated with medium confidence">
              <a:extLst>
                <a:ext uri="{FF2B5EF4-FFF2-40B4-BE49-F238E27FC236}">
                  <a16:creationId xmlns:a16="http://schemas.microsoft.com/office/drawing/2014/main" id="{128370C3-AB82-46F9-AA94-E90887715213}"/>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56" name="Picture 55"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78CAD98D-DD0F-43DF-AA84-4165736EC8AB}"/>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18" name="TextBox 17" descr="n416 Fb Dinh Thu Huyen">
            <a:extLst>
              <a:ext uri="{FF2B5EF4-FFF2-40B4-BE49-F238E27FC236}">
                <a16:creationId xmlns:a16="http://schemas.microsoft.com/office/drawing/2014/main" id="{1FEE65C8-296A-43E4-981C-FE4A253BDF81}"/>
              </a:ext>
            </a:extLst>
          </p:cNvPr>
          <p:cNvSpPr txBox="1"/>
          <p:nvPr/>
        </p:nvSpPr>
        <p:spPr>
          <a:xfrm>
            <a:off x="6419315" y="2994739"/>
            <a:ext cx="2433099" cy="1569660"/>
          </a:xfrm>
          <a:prstGeom prst="rect">
            <a:avLst/>
          </a:prstGeom>
          <a:noFill/>
        </p:spPr>
        <p:txBody>
          <a:bodyPr wrap="square" rtlCol="0">
            <a:spAutoFit/>
          </a:bodyPr>
          <a:lstStyle/>
          <a:p>
            <a:pPr algn="ctr"/>
            <a:r>
              <a:rPr lang="en-US" sz="3200" b="1" dirty="0">
                <a:solidFill>
                  <a:srgbClr val="84A59D"/>
                </a:solidFill>
              </a:rPr>
              <a:t>III. SỰ CHUYỂN THỂ</a:t>
            </a:r>
            <a:endParaRPr lang="en-US" sz="3200" dirty="0">
              <a:solidFill>
                <a:srgbClr val="84A59D"/>
              </a:solidFill>
            </a:endParaRPr>
          </a:p>
        </p:txBody>
      </p:sp>
      <p:pic>
        <p:nvPicPr>
          <p:cNvPr id="59" name="Picture 58" descr="n416 Fb Dinh Thu Huyen">
            <a:extLst>
              <a:ext uri="{FF2B5EF4-FFF2-40B4-BE49-F238E27FC236}">
                <a16:creationId xmlns:a16="http://schemas.microsoft.com/office/drawing/2014/main" id="{26F0ECA0-A585-4F06-8EA4-DAD744E46AB1}"/>
              </a:ext>
            </a:extLst>
          </p:cNvPr>
          <p:cNvPicPr/>
          <p:nvPr/>
        </p:nvPicPr>
        <p:blipFill>
          <a:blip r:embed="rId10"/>
          <a:stretch>
            <a:fillRect/>
          </a:stretch>
        </p:blipFill>
        <p:spPr>
          <a:xfrm>
            <a:off x="6630649" y="1075618"/>
            <a:ext cx="1934262" cy="1763627"/>
          </a:xfrm>
          <a:prstGeom prst="rect">
            <a:avLst/>
          </a:prstGeom>
        </p:spPr>
      </p:pic>
      <p:grpSp>
        <p:nvGrpSpPr>
          <p:cNvPr id="21" name="Group 20" descr="n416 Fb Dinh Thu Huyen">
            <a:extLst>
              <a:ext uri="{FF2B5EF4-FFF2-40B4-BE49-F238E27FC236}">
                <a16:creationId xmlns:a16="http://schemas.microsoft.com/office/drawing/2014/main" id="{EA4C1AD0-5C29-49EA-92EA-CCAB88B74EB6}"/>
              </a:ext>
            </a:extLst>
          </p:cNvPr>
          <p:cNvGrpSpPr/>
          <p:nvPr/>
        </p:nvGrpSpPr>
        <p:grpSpPr>
          <a:xfrm>
            <a:off x="2751462" y="87780"/>
            <a:ext cx="3773519" cy="681532"/>
            <a:chOff x="2857130" y="95415"/>
            <a:chExt cx="3773519" cy="681532"/>
          </a:xfrm>
        </p:grpSpPr>
        <p:sp>
          <p:nvSpPr>
            <p:cNvPr id="19" name="Rectangle: Rounded Corners 18">
              <a:extLst>
                <a:ext uri="{FF2B5EF4-FFF2-40B4-BE49-F238E27FC236}">
                  <a16:creationId xmlns:a16="http://schemas.microsoft.com/office/drawing/2014/main" id="{85D8078C-236F-437A-B770-B27BAFE46D69}"/>
                </a:ext>
              </a:extLst>
            </p:cNvPr>
            <p:cNvSpPr/>
            <p:nvPr/>
          </p:nvSpPr>
          <p:spPr>
            <a:xfrm>
              <a:off x="2857130" y="95415"/>
              <a:ext cx="3773519" cy="681532"/>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B40"/>
                </a:solidFill>
              </a:endParaRPr>
            </a:p>
          </p:txBody>
        </p:sp>
        <p:sp>
          <p:nvSpPr>
            <p:cNvPr id="20" name="TextBox 19">
              <a:extLst>
                <a:ext uri="{FF2B5EF4-FFF2-40B4-BE49-F238E27FC236}">
                  <a16:creationId xmlns:a16="http://schemas.microsoft.com/office/drawing/2014/main" id="{3C998827-0665-4F1B-99F8-D07FFF3831F8}"/>
                </a:ext>
              </a:extLst>
            </p:cNvPr>
            <p:cNvSpPr txBox="1"/>
            <p:nvPr/>
          </p:nvSpPr>
          <p:spPr>
            <a:xfrm>
              <a:off x="3088342" y="163379"/>
              <a:ext cx="338228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NỘI DUNG CHÍNH</a:t>
              </a:r>
            </a:p>
          </p:txBody>
        </p:sp>
      </p:grpSp>
      <p:sp>
        <p:nvSpPr>
          <p:cNvPr id="2" name="Rectangle 1" descr="n416 Fb Dinh Thu Huyen">
            <a:extLst>
              <a:ext uri="{FF2B5EF4-FFF2-40B4-BE49-F238E27FC236}">
                <a16:creationId xmlns:a16="http://schemas.microsoft.com/office/drawing/2014/main" id="{C7F9FBF6-1C70-4465-8356-8B60DF9846F8}"/>
              </a:ext>
            </a:extLst>
          </p:cNvPr>
          <p:cNvSpPr/>
          <p:nvPr/>
        </p:nvSpPr>
        <p:spPr>
          <a:xfrm>
            <a:off x="7504981" y="4589502"/>
            <a:ext cx="1639019" cy="553998"/>
          </a:xfrm>
          <a:prstGeom prst="rect">
            <a:avLst/>
          </a:prstGeom>
        </p:spPr>
        <p:txBody>
          <a:bodyPr wrap="square">
            <a:spAutoFit/>
          </a:bodyPr>
          <a:lstStyle/>
          <a:p>
            <a:r>
              <a:rPr lang="en-US" sz="1500" dirty="0">
                <a:solidFill>
                  <a:srgbClr val="FF0000"/>
                </a:solidFill>
                <a:latin typeface="Bahnschrift SemiBold" panose="020B0502040204020203" pitchFamily="34" charset="0"/>
              </a:rPr>
              <a:t>CÔ NHUNG CUTE</a:t>
            </a:r>
          </a:p>
          <a:p>
            <a:r>
              <a:rPr lang="en-US" sz="1500" dirty="0">
                <a:solidFill>
                  <a:srgbClr val="FF0000"/>
                </a:solidFill>
                <a:latin typeface="Bahnschrift SemiBold" panose="020B0502040204020203" pitchFamily="34" charset="0"/>
              </a:rPr>
              <a:t>0972464852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7" name="Google Shape;457;p32" descr="n416 Fb Dinh Thu Huyen"/>
          <p:cNvSpPr txBox="1">
            <a:spLocks noGrp="1"/>
          </p:cNvSpPr>
          <p:nvPr>
            <p:ph type="title"/>
          </p:nvPr>
        </p:nvSpPr>
        <p:spPr>
          <a:xfrm>
            <a:off x="0" y="1582030"/>
            <a:ext cx="6019137" cy="2342290"/>
          </a:xfrm>
          <a:prstGeom prst="rect">
            <a:avLst/>
          </a:prstGeom>
        </p:spPr>
        <p:txBody>
          <a:bodyPr spcFirstLastPara="1" wrap="square" lIns="91425" tIns="91425" rIns="91425" bIns="91425" anchor="ctr" anchorCtr="0">
            <a:noAutofit/>
          </a:bodyPr>
          <a:lstStyle/>
          <a:p>
            <a:r>
              <a:rPr lang="en-US" sz="4800" dirty="0">
                <a:solidFill>
                  <a:srgbClr val="F6BD60"/>
                </a:solidFill>
                <a:latin typeface="Bahnschrift SemiBold" panose="020B0502040204020203" pitchFamily="34" charset="0"/>
              </a:rPr>
              <a:t>I.  MÔ HÌNH ĐỘNG HỌC PHÂN TỬ VỀ CẤU TẠO CHẤT</a:t>
            </a:r>
          </a:p>
        </p:txBody>
      </p:sp>
      <p:sp>
        <p:nvSpPr>
          <p:cNvPr id="12" name="Freeform 13" descr="n416 Fb Dinh Thu Huyen">
            <a:extLst>
              <a:ext uri="{FF2B5EF4-FFF2-40B4-BE49-F238E27FC236}">
                <a16:creationId xmlns:a16="http://schemas.microsoft.com/office/drawing/2014/main" id="{5524BA65-39A7-4F35-A644-8DFE080DB0B6}"/>
              </a:ext>
            </a:extLst>
          </p:cNvPr>
          <p:cNvSpPr/>
          <p:nvPr/>
        </p:nvSpPr>
        <p:spPr>
          <a:xfrm>
            <a:off x="-56421" y="0"/>
            <a:ext cx="2107858" cy="158203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a:extLst>
                <a:ext uri="{96DAC541-7B7A-43D3-8B79-37D633B846F1}">
                  <asvg:svgBlip xmlns:asvg="http://schemas.microsoft.com/office/drawing/2016/SVG/main" r:embed="rId3"/>
                </a:ext>
              </a:extLst>
            </a:blip>
            <a:stretch>
              <a:fillRect l="-36727" t="-1150" r="-6100"/>
            </a:stretch>
          </a:blipFill>
        </p:spPr>
        <p:txBody>
          <a:bodyPr/>
          <a:lstStyle/>
          <a:p>
            <a:endParaRPr lang="en-US"/>
          </a:p>
        </p:txBody>
      </p:sp>
      <p:pic>
        <p:nvPicPr>
          <p:cNvPr id="2" name="Picture 1" descr="n416 Fb Dinh Thu Huyen">
            <a:extLst>
              <a:ext uri="{FF2B5EF4-FFF2-40B4-BE49-F238E27FC236}">
                <a16:creationId xmlns:a16="http://schemas.microsoft.com/office/drawing/2014/main" id="{6CD8AE59-8046-0BCC-2A87-42DEE914F9BE}"/>
              </a:ext>
            </a:extLst>
          </p:cNvPr>
          <p:cNvPicPr/>
          <p:nvPr/>
        </p:nvPicPr>
        <p:blipFill rotWithShape="1">
          <a:blip r:embed="rId4"/>
          <a:srcRect l="3002" r="1"/>
          <a:stretch/>
        </p:blipFill>
        <p:spPr bwMode="auto">
          <a:xfrm>
            <a:off x="6190734" y="1582030"/>
            <a:ext cx="2676651" cy="2342290"/>
          </a:xfrm>
          <a:prstGeom prst="rect">
            <a:avLst/>
          </a:prstGeom>
          <a:ln>
            <a:noFill/>
          </a:ln>
          <a:extLst>
            <a:ext uri="{53640926-AAD7-44D8-BBD7-CCE9431645EC}">
              <a14:shadowObscured xmlns:a14="http://schemas.microsoft.com/office/drawing/2010/main"/>
            </a:ext>
          </a:extLst>
        </p:spPr>
      </p:pic>
      <p:sp>
        <p:nvSpPr>
          <p:cNvPr id="13" name="Freeform 7" descr="n416 Fb Dinh Thu Huyen">
            <a:extLst>
              <a:ext uri="{FF2B5EF4-FFF2-40B4-BE49-F238E27FC236}">
                <a16:creationId xmlns:a16="http://schemas.microsoft.com/office/drawing/2014/main" id="{A6E5F803-5D96-4001-9C34-7AC6823C40F7}"/>
              </a:ext>
            </a:extLst>
          </p:cNvPr>
          <p:cNvSpPr/>
          <p:nvPr/>
        </p:nvSpPr>
        <p:spPr>
          <a:xfrm>
            <a:off x="7140271" y="3845393"/>
            <a:ext cx="1901123" cy="1244518"/>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14:bounceEnd="66667">
                                          <p:cBhvr additive="base">
                                            <p:cTn id="7" dur="3000" fill="hold"/>
                                            <p:tgtEl>
                                              <p:spTgt spid="457"/>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667">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14:bounceEnd="66667">
                                          <p:cBhvr additive="base">
                                            <p:cTn id="11"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6667">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14:bounceEnd="66667">
                                          <p:cBhvr additive="base">
                                            <p:cTn id="15" dur="30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14:bounceEnd="66667">
                                          <p:cBhvr additive="base">
                                            <p:cTn id="19"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cBhvr additive="base">
                                            <p:cTn id="7" dur="3000" fill="hold"/>
                                            <p:tgtEl>
                                              <p:spTgt spid="457"/>
                                            </p:tgtEl>
                                            <p:attrNameLst>
                                              <p:attrName>ppt_x</p:attrName>
                                            </p:attrNameLst>
                                          </p:cBhvr>
                                          <p:tavLst>
                                            <p:tav tm="0">
                                              <p:val>
                                                <p:strVal val="#ppt_x"/>
                                              </p:val>
                                            </p:tav>
                                            <p:tav tm="100000">
                                              <p:val>
                                                <p:strVal val="#ppt_x"/>
                                              </p:val>
                                            </p:tav>
                                          </p:tavLst>
                                        </p:anim>
                                        <p:anim calcmode="lin" valueType="num">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3000" fill="hold"/>
                                            <p:tgtEl>
                                              <p:spTgt spid="12"/>
                                            </p:tgtEl>
                                            <p:attrNameLst>
                                              <p:attrName>ppt_x</p:attrName>
                                            </p:attrNameLst>
                                          </p:cBhvr>
                                          <p:tavLst>
                                            <p:tav tm="0">
                                              <p:val>
                                                <p:strVal val="#ppt_x"/>
                                              </p:val>
                                            </p:tav>
                                            <p:tav tm="100000">
                                              <p:val>
                                                <p:strVal val="#ppt_x"/>
                                              </p:val>
                                            </p:tav>
                                          </p:tavLst>
                                        </p:anim>
                                        <p:anim calcmode="lin" valueType="num">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0" fill="hold"/>
                                            <p:tgtEl>
                                              <p:spTgt spid="13"/>
                                            </p:tgtEl>
                                            <p:attrNameLst>
                                              <p:attrName>ppt_x</p:attrName>
                                            </p:attrNameLst>
                                          </p:cBhvr>
                                          <p:tavLst>
                                            <p:tav tm="0">
                                              <p:val>
                                                <p:strVal val="#ppt_x"/>
                                              </p:val>
                                            </p:tav>
                                            <p:tav tm="100000">
                                              <p:val>
                                                <p:strVal val="#ppt_x"/>
                                              </p:val>
                                            </p:tav>
                                          </p:tavLst>
                                        </p:anim>
                                        <p:anim calcmode="lin" valueType="num">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0" fill="hold"/>
                                            <p:tgtEl>
                                              <p:spTgt spid="2"/>
                                            </p:tgtEl>
                                            <p:attrNameLst>
                                              <p:attrName>ppt_x</p:attrName>
                                            </p:attrNameLst>
                                          </p:cBhvr>
                                          <p:tavLst>
                                            <p:tav tm="0">
                                              <p:val>
                                                <p:strVal val="#ppt_x"/>
                                              </p:val>
                                            </p:tav>
                                            <p:tav tm="100000">
                                              <p:val>
                                                <p:strVal val="#ppt_x"/>
                                              </p:val>
                                            </p:tav>
                                          </p:tavLst>
                                        </p:anim>
                                        <p:anim calcmode="lin" valueType="num">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416 Fb Dinh Thu Huyen"/>
          <p:cNvSpPr txBox="1">
            <a:spLocks noGrp="1"/>
          </p:cNvSpPr>
          <p:nvPr>
            <p:ph type="title"/>
          </p:nvPr>
        </p:nvSpPr>
        <p:spPr>
          <a:xfrm>
            <a:off x="323687" y="279645"/>
            <a:ext cx="8496626" cy="696540"/>
          </a:xfrm>
          <a:prstGeom prst="roundRect">
            <a:avLst>
              <a:gd name="adj" fmla="val 27311"/>
            </a:avLst>
          </a:prstGeom>
          <a:solidFill>
            <a:srgbClr val="FFAB40"/>
          </a:solidFill>
        </p:spPr>
        <p:txBody>
          <a:bodyPr spcFirstLastPara="1" wrap="square" lIns="91425" tIns="91425" rIns="91425" bIns="91425" anchor="t" anchorCtr="0">
            <a:noAutofit/>
          </a:bodyPr>
          <a:lstStyle/>
          <a:p>
            <a:r>
              <a:rPr lang="en-US" dirty="0">
                <a:solidFill>
                  <a:schemeClr val="bg1"/>
                </a:solidFill>
                <a:latin typeface="Bahnschrift SemiBold" panose="020B0502040204020203" pitchFamily="34" charset="0"/>
              </a:rPr>
              <a:t>I.  MÔ HÌNH ĐỘNG HỌC PHÂN TỬ VỀ CẤU TẠO CHẤT</a:t>
            </a:r>
          </a:p>
        </p:txBody>
      </p:sp>
      <p:sp>
        <p:nvSpPr>
          <p:cNvPr id="561" name="Google Shape;561;p35" descr="n416 Fb Dinh Thu Huyen"/>
          <p:cNvSpPr txBox="1">
            <a:spLocks noGrp="1"/>
          </p:cNvSpPr>
          <p:nvPr>
            <p:ph type="body" idx="1"/>
          </p:nvPr>
        </p:nvSpPr>
        <p:spPr>
          <a:xfrm>
            <a:off x="323687" y="1336106"/>
            <a:ext cx="5187427" cy="3342398"/>
          </a:xfrm>
          <a:prstGeom prst="rect">
            <a:avLst/>
          </a:prstGeom>
        </p:spPr>
        <p:txBody>
          <a:bodyPr spcFirstLastPara="1" wrap="square" lIns="91425" tIns="91425" rIns="91425" bIns="91425" anchor="t" anchorCtr="0">
            <a:noAutofit/>
          </a:bodyPr>
          <a:lstStyle/>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1.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chất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được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cấu</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tạo</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từ</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hạt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riêng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biệt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84A59D"/>
                </a:solidFill>
                <a:latin typeface="Bahnschrift SemiBold" panose="020B0502040204020203" pitchFamily="34" charset="0"/>
                <a:ea typeface="Cambria" panose="02040503050406030204" pitchFamily="18" charset="0"/>
              </a:rPr>
              <a:t>2.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không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ngừng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Nhiệt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cao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thì</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tốc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cấu</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tạo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nên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lớn</a:t>
            </a:r>
            <a:r>
              <a:rPr lang="en-US" sz="2000" b="1" dirty="0">
                <a:solidFill>
                  <a:srgbClr val="84A59D"/>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3. </a:t>
            </a:r>
            <a:r>
              <a:rPr lang="en-US" sz="2000" b="1" dirty="0" err="1">
                <a:solidFill>
                  <a:srgbClr val="F28482"/>
                </a:solidFill>
                <a:latin typeface="Bahnschrift SemiBold" panose="020B0502040204020203" pitchFamily="34" charset="0"/>
                <a:ea typeface="Cambria" panose="02040503050406030204" pitchFamily="18" charset="0"/>
              </a:rPr>
              <a:t>Giữa</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có</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hút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và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đẩy</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gọi</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chung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liên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kết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endParaRPr sz="2000" b="1" dirty="0">
              <a:solidFill>
                <a:srgbClr val="F28482"/>
              </a:solidFill>
              <a:latin typeface="Bahnschrift SemiBold" panose="020B0502040204020203" pitchFamily="34" charset="0"/>
              <a:ea typeface="Cambria" panose="02040503050406030204" pitchFamily="18" charset="0"/>
            </a:endParaRPr>
          </a:p>
        </p:txBody>
      </p:sp>
      <p:pic>
        <p:nvPicPr>
          <p:cNvPr id="6" name="Picture 5" descr="n416 Fb Dinh Thu Huyen"/>
          <p:cNvPicPr>
            <a:picLocks noChangeAspect="1"/>
          </p:cNvPicPr>
          <p:nvPr/>
        </p:nvPicPr>
        <p:blipFill>
          <a:blip r:embed="rId3"/>
          <a:stretch>
            <a:fillRect/>
          </a:stretch>
        </p:blipFill>
        <p:spPr>
          <a:xfrm>
            <a:off x="6003604" y="1273810"/>
            <a:ext cx="2659772" cy="1407607"/>
          </a:xfrm>
          <a:prstGeom prst="rect">
            <a:avLst/>
          </a:prstGeom>
        </p:spPr>
      </p:pic>
      <p:pic>
        <p:nvPicPr>
          <p:cNvPr id="7" name="Picture 6" descr="n416 Fb Dinh Thu Huy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10" y="2593780"/>
            <a:ext cx="2316360" cy="2084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animEffect transition="in" filter="wipe(down)">
                                      <p:cBhvr>
                                        <p:cTn id="7" dur="500"/>
                                        <p:tgtEl>
                                          <p:spTgt spid="56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61">
                                            <p:txEl>
                                              <p:pRg st="1" end="1"/>
                                            </p:txEl>
                                          </p:spTgt>
                                        </p:tgtEl>
                                        <p:attrNameLst>
                                          <p:attrName>style.visibility</p:attrName>
                                        </p:attrNameLst>
                                      </p:cBhvr>
                                      <p:to>
                                        <p:strVal val="visible"/>
                                      </p:to>
                                    </p:set>
                                    <p:animEffect transition="in" filter="wipe(down)">
                                      <p:cBhvr>
                                        <p:cTn id="15" dur="500"/>
                                        <p:tgtEl>
                                          <p:spTgt spid="5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61">
                                            <p:txEl>
                                              <p:pRg st="2" end="2"/>
                                            </p:txEl>
                                          </p:spTgt>
                                        </p:tgtEl>
                                        <p:attrNameLst>
                                          <p:attrName>style.visibility</p:attrName>
                                        </p:attrNameLst>
                                      </p:cBhvr>
                                      <p:to>
                                        <p:strVal val="visible"/>
                                      </p:to>
                                    </p:set>
                                    <p:animEffect transition="in" filter="wipe(down)">
                                      <p:cBhvr>
                                        <p:cTn id="20" dur="500"/>
                                        <p:tgtEl>
                                          <p:spTgt spid="561">
                                            <p:txEl>
                                              <p:pRg st="2" end="2"/>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7" name="Rectangle: Rounded Corners 6" descr="n416 Fb Dinh Thu Huyen">
            <a:extLst>
              <a:ext uri="{FF2B5EF4-FFF2-40B4-BE49-F238E27FC236}">
                <a16:creationId xmlns:a16="http://schemas.microsoft.com/office/drawing/2014/main" id="{B180BAFA-871C-40A9-8E97-F17079B139EC}"/>
              </a:ext>
            </a:extLst>
          </p:cNvPr>
          <p:cNvSpPr/>
          <p:nvPr/>
        </p:nvSpPr>
        <p:spPr>
          <a:xfrm>
            <a:off x="163902" y="207033"/>
            <a:ext cx="6268703" cy="4727275"/>
          </a:xfrm>
          <a:prstGeom prst="roundRect">
            <a:avLst>
              <a:gd name="adj" fmla="val 7751"/>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Google Shape;561;p35" descr="n416 Fb Dinh Thu Huyen"/>
          <p:cNvSpPr txBox="1">
            <a:spLocks noGrp="1"/>
          </p:cNvSpPr>
          <p:nvPr>
            <p:ph type="body" idx="1"/>
          </p:nvPr>
        </p:nvSpPr>
        <p:spPr>
          <a:xfrm>
            <a:off x="96988" y="273552"/>
            <a:ext cx="6335617" cy="4565868"/>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1</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1</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a)</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Tại sao TN của Brown được coi là một trong những TN chứng tỏ các phân tử chuyển động hỗn loạn, không ngừng?</a:t>
            </a:r>
          </a:p>
          <a:p>
            <a:pPr marL="139700" lvl="0" indent="0" algn="just">
              <a:lnSpc>
                <a:spcPct val="120000"/>
              </a:lnSpc>
              <a:buNone/>
            </a:pPr>
            <a:r>
              <a:rPr lang="vi-VN" sz="2400" dirty="0">
                <a:solidFill>
                  <a:srgbClr val="84A59D"/>
                </a:solidFill>
                <a:latin typeface="Bahnschrift SemiBold" panose="020B0502040204020203" pitchFamily="34" charset="0"/>
                <a:ea typeface="Cambria" panose="02040503050406030204" pitchFamily="18" charset="0"/>
              </a:rPr>
              <a:t>b)</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Làm thế nào để với TN của Brown có thể chứng tỏ được khi nhiệt độ của nước càng cao thì các phân tử nước chuyển động càng nhanh?</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2</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Hãy tìm các hiện tượng thực tế chứng tỏ giữa các phân tử có lực đẩy, lực hút?</a:t>
            </a:r>
          </a:p>
        </p:txBody>
      </p:sp>
      <p:pic>
        <p:nvPicPr>
          <p:cNvPr id="4" name="Picture 3" descr="n416 Fb Dinh Thu Huyen"/>
          <p:cNvPicPr>
            <a:picLocks noChangeAspect="1"/>
          </p:cNvPicPr>
          <p:nvPr/>
        </p:nvPicPr>
        <p:blipFill>
          <a:blip r:embed="rId3"/>
          <a:stretch>
            <a:fillRect/>
          </a:stretch>
        </p:blipFill>
        <p:spPr>
          <a:xfrm>
            <a:off x="6631629" y="580792"/>
            <a:ext cx="2197976" cy="1734936"/>
          </a:xfrm>
          <a:prstGeom prst="rect">
            <a:avLst/>
          </a:prstGeom>
        </p:spPr>
      </p:pic>
      <p:pic>
        <p:nvPicPr>
          <p:cNvPr id="5" name="Picture 4" descr="n416 Fb Dinh Thu Huyen"/>
          <p:cNvPicPr>
            <a:picLocks noChangeAspect="1"/>
          </p:cNvPicPr>
          <p:nvPr/>
        </p:nvPicPr>
        <p:blipFill>
          <a:blip r:embed="rId4"/>
          <a:stretch>
            <a:fillRect/>
          </a:stretch>
        </p:blipFill>
        <p:spPr>
          <a:xfrm>
            <a:off x="6631629" y="2448209"/>
            <a:ext cx="2223976" cy="1792193"/>
          </a:xfrm>
          <a:prstGeom prst="rect">
            <a:avLst/>
          </a:prstGeom>
        </p:spPr>
      </p:pic>
    </p:spTree>
    <p:extLst>
      <p:ext uri="{BB962C8B-B14F-4D97-AF65-F5344CB8AC3E}">
        <p14:creationId xmlns:p14="http://schemas.microsoft.com/office/powerpoint/2010/main" val="29683054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F2C14083-6477-42B6-9677-F3453480392A}"/>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n416 Fb Dinh Thu Huyen">
            <a:extLst>
              <a:ext uri="{FF2B5EF4-FFF2-40B4-BE49-F238E27FC236}">
                <a16:creationId xmlns:a16="http://schemas.microsoft.com/office/drawing/2014/main" id="{4E637E04-3FD9-477D-ED3A-AC7DD29F2AE3}"/>
              </a:ext>
            </a:extLst>
          </p:cNvPr>
          <p:cNvSpPr>
            <a:spLocks noGrp="1"/>
          </p:cNvSpPr>
          <p:nvPr>
            <p:ph type="title"/>
          </p:nvPr>
        </p:nvSpPr>
        <p:spPr>
          <a:xfrm>
            <a:off x="2109157" y="185107"/>
            <a:ext cx="5016261" cy="558281"/>
          </a:xfrm>
        </p:spPr>
        <p:txBody>
          <a:bodyPr/>
          <a:lstStyle/>
          <a:p>
            <a:r>
              <a:rPr lang="en-US" dirty="0">
                <a:solidFill>
                  <a:schemeClr val="bg1"/>
                </a:solidFill>
                <a:latin typeface="Bahnschrift SemiBold" panose="020B0502040204020203" pitchFamily="34" charset="0"/>
                <a:ea typeface="Cambria" panose="02040503050406030204" pitchFamily="18" charset="0"/>
                <a:cs typeface="Catamaran" panose="020B0604020202020204" charset="0"/>
              </a:rPr>
              <a:t>ĐÁP ÁN PHIẾU HỌC TẬP SỐ 1</a:t>
            </a:r>
          </a:p>
        </p:txBody>
      </p:sp>
      <p:sp>
        <p:nvSpPr>
          <p:cNvPr id="3" name="Text Placeholder 2" descr="n416 Fb Dinh Thu Huyen">
            <a:extLst>
              <a:ext uri="{FF2B5EF4-FFF2-40B4-BE49-F238E27FC236}">
                <a16:creationId xmlns:a16="http://schemas.microsoft.com/office/drawing/2014/main" id="{1E37B2BC-7A07-F6A1-AFD9-7519BCE6B348}"/>
              </a:ext>
            </a:extLst>
          </p:cNvPr>
          <p:cNvSpPr>
            <a:spLocks noGrp="1"/>
          </p:cNvSpPr>
          <p:nvPr>
            <p:ph type="body" idx="1"/>
          </p:nvPr>
        </p:nvSpPr>
        <p:spPr>
          <a:xfrm>
            <a:off x="164890" y="1133385"/>
            <a:ext cx="6115140" cy="3825007"/>
          </a:xfrm>
        </p:spPr>
        <p:txBody>
          <a:bodyPr/>
          <a:lstStyle/>
          <a:p>
            <a:pPr marL="0" marR="0" indent="0" algn="just">
              <a:lnSpc>
                <a:spcPct val="107000"/>
              </a:lnSpc>
              <a:spcBef>
                <a:spcPts val="0"/>
              </a:spcBef>
              <a:spcAft>
                <a:spcPts val="0"/>
              </a:spcAft>
              <a:buNone/>
            </a:pPr>
            <a:r>
              <a:rPr lang="en-US" sz="2200" b="1" dirty="0" err="1">
                <a:solidFill>
                  <a:srgbClr val="F28482"/>
                </a:solidFill>
                <a:effectLst/>
                <a:latin typeface="Bahnschrift SemiBold" panose="020B0502040204020203" pitchFamily="34" charset="0"/>
                <a:ea typeface="Cambria" panose="02040503050406030204" pitchFamily="18" charset="0"/>
                <a:cs typeface="Catamaran" panose="020B0604020202020204" charset="0"/>
              </a:rPr>
              <a:t>Câu</a:t>
            </a:r>
            <a:r>
              <a:rPr lang="en-US" sz="2200" b="1" dirty="0">
                <a:solidFill>
                  <a:srgbClr val="F28482"/>
                </a:solidFill>
                <a:effectLst/>
                <a:latin typeface="Bahnschrift SemiBold" panose="020B0502040204020203" pitchFamily="34" charset="0"/>
                <a:ea typeface="Cambria" panose="02040503050406030204" pitchFamily="18" charset="0"/>
                <a:cs typeface="Catamaran" panose="020B0604020202020204" charset="0"/>
              </a:rPr>
              <a:t> 1: </a:t>
            </a:r>
            <a:endParaRPr lang="en-US" sz="2200" dirty="0">
              <a:solidFill>
                <a:srgbClr val="F28482"/>
              </a:solidFill>
              <a:effectLst/>
              <a:latin typeface="Bahnschrift SemiBold" panose="020B0502040204020203" pitchFamily="34" charset="0"/>
              <a:ea typeface="Cambria" panose="02040503050406030204" pitchFamily="18" charset="0"/>
              <a:cs typeface="Catamaran" panose="020B0604020202020204" charset="0"/>
            </a:endParaRPr>
          </a:p>
          <a:p>
            <a:pPr marL="0" marR="0" indent="0" algn="just">
              <a:lnSpc>
                <a:spcPct val="107000"/>
              </a:lnSpc>
              <a:spcBef>
                <a:spcPts val="0"/>
              </a:spcBef>
              <a:spcAft>
                <a:spcPts val="0"/>
              </a:spcAft>
              <a:buNone/>
            </a:pP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trong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là</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do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luôn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có</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thể</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từ</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nhiều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phía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này</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bằng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nên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cũng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hỗn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loạn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ngừng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t>
            </a:r>
          </a:p>
          <a:p>
            <a:pPr marL="0" marR="0" indent="0" algn="just">
              <a:lnSpc>
                <a:spcPct val="107000"/>
              </a:lnSpc>
              <a:spcBef>
                <a:spcPts val="0"/>
              </a:spcBef>
              <a:spcAft>
                <a:spcPts val="0"/>
              </a:spcAft>
              <a:buNone/>
            </a:pP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b) VD: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đổ</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sẽ</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nhanh</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Còn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bỏ</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đá</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phải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khuấy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lên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lâu</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a:t>
            </a:r>
          </a:p>
        </p:txBody>
      </p:sp>
      <p:pic>
        <p:nvPicPr>
          <p:cNvPr id="1026" name="Picture 2" descr="n416 Fb Dinh Thu Huyen">
            <a:extLst>
              <a:ext uri="{FF2B5EF4-FFF2-40B4-BE49-F238E27FC236}">
                <a16:creationId xmlns:a16="http://schemas.microsoft.com/office/drawing/2014/main" id="{E6E24D86-ACB4-8EBA-C931-BEAF16964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58"/>
          <a:stretch/>
        </p:blipFill>
        <p:spPr bwMode="auto">
          <a:xfrm>
            <a:off x="6691168" y="3039891"/>
            <a:ext cx="1602663" cy="1950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416 Fb Dinh Thu Huyen">
            <a:extLst>
              <a:ext uri="{FF2B5EF4-FFF2-40B4-BE49-F238E27FC236}">
                <a16:creationId xmlns:a16="http://schemas.microsoft.com/office/drawing/2014/main" id="{AEB209F6-506F-7133-BBD9-0271E2B9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28" y="44056"/>
            <a:ext cx="1089329" cy="1089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416 Fb Dinh Thu Huyen">
            <a:extLst>
              <a:ext uri="{FF2B5EF4-FFF2-40B4-BE49-F238E27FC236}">
                <a16:creationId xmlns:a16="http://schemas.microsoft.com/office/drawing/2014/main" id="{A83EF4D8-282D-8E82-CF93-DA4C5DD6A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852" y="1256182"/>
            <a:ext cx="1933293" cy="169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4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416 Fb Dinh Thu Huyen">
            <a:extLst>
              <a:ext uri="{FF2B5EF4-FFF2-40B4-BE49-F238E27FC236}">
                <a16:creationId xmlns:a16="http://schemas.microsoft.com/office/drawing/2014/main" id="{C8A3304A-32A7-FD52-74E7-48F0B9E6F0C1}"/>
              </a:ext>
            </a:extLst>
          </p:cNvPr>
          <p:cNvSpPr>
            <a:spLocks noGrp="1"/>
          </p:cNvSpPr>
          <p:nvPr>
            <p:ph type="body" idx="1"/>
          </p:nvPr>
        </p:nvSpPr>
        <p:spPr>
          <a:xfrm>
            <a:off x="154194" y="806384"/>
            <a:ext cx="5452975" cy="4124494"/>
          </a:xfrm>
        </p:spPr>
        <p:txBody>
          <a:bodyPr/>
          <a:lstStyle/>
          <a:p>
            <a:pPr marL="139700" indent="0" algn="just">
              <a:buNone/>
            </a:pPr>
            <a:r>
              <a:rPr lang="en-US" sz="2800" b="1" dirty="0" err="1">
                <a:solidFill>
                  <a:srgbClr val="F28482"/>
                </a:solidFill>
                <a:latin typeface="Bahnschrift SemiBold" panose="020B0502040204020203" pitchFamily="34" charset="0"/>
                <a:ea typeface="Cambria" panose="02040503050406030204" pitchFamily="18" charset="0"/>
              </a:rPr>
              <a:t>Câu</a:t>
            </a:r>
            <a:r>
              <a:rPr lang="en-US" sz="2800" b="1" dirty="0">
                <a:solidFill>
                  <a:srgbClr val="F28482"/>
                </a:solidFill>
                <a:latin typeface="Bahnschrift SemiBold" panose="020B0502040204020203" pitchFamily="34" charset="0"/>
                <a:ea typeface="Cambria" panose="02040503050406030204" pitchFamily="18" charset="0"/>
              </a:rPr>
              <a:t> 2:</a:t>
            </a:r>
            <a:r>
              <a:rPr lang="en-US" sz="2800" dirty="0">
                <a:solidFill>
                  <a:srgbClr val="F28482"/>
                </a:solidFill>
                <a:latin typeface="Bahnschrift SemiBold" panose="020B0502040204020203" pitchFamily="34" charset="0"/>
                <a:ea typeface="Cambria" panose="02040503050406030204" pitchFamily="18" charset="0"/>
              </a:rPr>
              <a:t> </a:t>
            </a:r>
          </a:p>
          <a:p>
            <a:pPr marL="139700" indent="0" algn="just">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Lực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hút</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giữa</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các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phân</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tử</a:t>
            </a:r>
            <a:r>
              <a:rPr lang="en-US" sz="2800" dirty="0">
                <a:solidFill>
                  <a:srgbClr val="663300"/>
                </a:solidFill>
                <a:latin typeface="Bahnschrift SemiBold" panose="020B0502040204020203" pitchFamily="34" charset="0"/>
                <a:ea typeface="Cambria" panose="02040503050406030204" pitchFamily="18" charset="0"/>
              </a:rPr>
              <a:t>: </a:t>
            </a:r>
            <a:r>
              <a:rPr lang="en-US" sz="2800" dirty="0">
                <a:solidFill>
                  <a:srgbClr val="84A59D"/>
                </a:solidFill>
                <a:latin typeface="Bahnschrift SemiBold" panose="020B0502040204020203" pitchFamily="34" charset="0"/>
                <a:ea typeface="Cambria" panose="02040503050406030204" pitchFamily="18" charset="0"/>
              </a:rPr>
              <a:t>Cho </a:t>
            </a:r>
            <a:r>
              <a:rPr lang="en-US" sz="2800" dirty="0" err="1">
                <a:solidFill>
                  <a:srgbClr val="84A59D"/>
                </a:solidFill>
                <a:latin typeface="Bahnschrift SemiBold" panose="020B0502040204020203" pitchFamily="34" charset="0"/>
                <a:ea typeface="Cambria" panose="02040503050406030204" pitchFamily="18" charset="0"/>
              </a:rPr>
              <a:t>hai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thỏi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nhẵn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tiếp</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xúc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với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chúng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hút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đó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khoảng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giữa</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phân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tử</a:t>
            </a:r>
            <a:r>
              <a:rPr lang="en-US" sz="2800" dirty="0">
                <a:solidFill>
                  <a:srgbClr val="84A59D"/>
                </a:solidFill>
                <a:latin typeface="Bahnschrift SemiBold" panose="020B0502040204020203" pitchFamily="34" charset="0"/>
                <a:ea typeface="Cambria" panose="02040503050406030204" pitchFamily="18" charset="0"/>
              </a:rPr>
              <a:t> ở 2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gần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a:t>
            </a:r>
          </a:p>
          <a:p>
            <a:pPr algn="just"/>
            <a:endParaRPr lang="en-US" sz="2800" dirty="0">
              <a:solidFill>
                <a:srgbClr val="F28482"/>
              </a:solidFill>
              <a:latin typeface="Bahnschrift SemiBold" panose="020B0502040204020203" pitchFamily="34" charset="0"/>
              <a:ea typeface="Cambria" panose="02040503050406030204" pitchFamily="18" charset="0"/>
            </a:endParaRPr>
          </a:p>
        </p:txBody>
      </p:sp>
      <p:pic>
        <p:nvPicPr>
          <p:cNvPr id="2054" name="Picture 6" descr="n416 Fb Dinh Thu Huyen">
            <a:extLst>
              <a:ext uri="{FF2B5EF4-FFF2-40B4-BE49-F238E27FC236}">
                <a16:creationId xmlns:a16="http://schemas.microsoft.com/office/drawing/2014/main" id="{379180AE-87DF-D43F-D8B7-5148E3F98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532" y="1489967"/>
            <a:ext cx="2845845" cy="30319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n416 Fb Dinh Thu Huyen">
            <a:extLst>
              <a:ext uri="{FF2B5EF4-FFF2-40B4-BE49-F238E27FC236}">
                <a16:creationId xmlns:a16="http://schemas.microsoft.com/office/drawing/2014/main" id="{5E35FA4E-8E01-4129-B5EA-BF253D808457}"/>
              </a:ext>
            </a:extLst>
          </p:cNvPr>
          <p:cNvGrpSpPr/>
          <p:nvPr/>
        </p:nvGrpSpPr>
        <p:grpSpPr>
          <a:xfrm>
            <a:off x="1990545" y="136242"/>
            <a:ext cx="5162909" cy="670142"/>
            <a:chOff x="2035834" y="153494"/>
            <a:chExt cx="5162909" cy="670142"/>
          </a:xfrm>
        </p:grpSpPr>
        <p:sp>
          <p:nvSpPr>
            <p:cNvPr id="7" name="Rectangle: Rounded Corners 6">
              <a:extLst>
                <a:ext uri="{FF2B5EF4-FFF2-40B4-BE49-F238E27FC236}">
                  <a16:creationId xmlns:a16="http://schemas.microsoft.com/office/drawing/2014/main" id="{14781867-2C43-4664-8B5C-0D2F228675B7}"/>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BC568C0-B6BC-4A92-8493-50D5F17349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0" name="Freeform 8" descr="n416 Fb Dinh Thu Huyen">
            <a:extLst>
              <a:ext uri="{FF2B5EF4-FFF2-40B4-BE49-F238E27FC236}">
                <a16:creationId xmlns:a16="http://schemas.microsoft.com/office/drawing/2014/main" id="{B1D18C56-5AB9-4FF5-9E4F-386C7CA3ABD7}"/>
              </a:ext>
            </a:extLst>
          </p:cNvPr>
          <p:cNvSpPr/>
          <p:nvPr/>
        </p:nvSpPr>
        <p:spPr>
          <a:xfrm>
            <a:off x="7153454" y="36852"/>
            <a:ext cx="929497" cy="956236"/>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9" descr="n416 Fb Dinh Thu Huyen">
            <a:extLst>
              <a:ext uri="{FF2B5EF4-FFF2-40B4-BE49-F238E27FC236}">
                <a16:creationId xmlns:a16="http://schemas.microsoft.com/office/drawing/2014/main" id="{4967A506-0F3C-41B2-B29F-D91101531C44}"/>
              </a:ext>
            </a:extLst>
          </p:cNvPr>
          <p:cNvSpPr/>
          <p:nvPr/>
        </p:nvSpPr>
        <p:spPr>
          <a:xfrm>
            <a:off x="856172" y="22132"/>
            <a:ext cx="1134373" cy="898362"/>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70887907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416 Fb Dinh Thu Huyen">
            <a:extLst>
              <a:ext uri="{FF2B5EF4-FFF2-40B4-BE49-F238E27FC236}">
                <a16:creationId xmlns:a16="http://schemas.microsoft.com/office/drawing/2014/main" id="{C8A3304A-32A7-FD52-74E7-48F0B9E6F0C1}"/>
              </a:ext>
            </a:extLst>
          </p:cNvPr>
          <p:cNvSpPr>
            <a:spLocks noGrp="1"/>
          </p:cNvSpPr>
          <p:nvPr>
            <p:ph type="body" idx="1"/>
          </p:nvPr>
        </p:nvSpPr>
        <p:spPr>
          <a:xfrm>
            <a:off x="112889" y="803163"/>
            <a:ext cx="5295997" cy="3961856"/>
          </a:xfrm>
        </p:spPr>
        <p:txBody>
          <a:bodyPr/>
          <a:lstStyle/>
          <a:p>
            <a:pPr marL="139700" indent="0" algn="just">
              <a:buNone/>
            </a:pPr>
            <a:r>
              <a:rPr lang="en-US" sz="2400" b="1" dirty="0" err="1">
                <a:solidFill>
                  <a:srgbClr val="F6BD60"/>
                </a:solidFill>
                <a:latin typeface="Bahnschrift SemiBold" panose="020B0502040204020203" pitchFamily="34" charset="0"/>
                <a:ea typeface="Cambria" panose="02040503050406030204" pitchFamily="18" charset="0"/>
              </a:rPr>
              <a:t>Câu</a:t>
            </a:r>
            <a:r>
              <a:rPr lang="en-US" sz="2400" b="1" dirty="0">
                <a:solidFill>
                  <a:srgbClr val="F6BD60"/>
                </a:solidFill>
                <a:latin typeface="Bahnschrift SemiBold" panose="020B0502040204020203" pitchFamily="34" charset="0"/>
                <a:ea typeface="Cambria" panose="02040503050406030204" pitchFamily="18" charset="0"/>
              </a:rPr>
              <a:t> 2:</a:t>
            </a:r>
            <a:r>
              <a:rPr lang="en-US" sz="2400" dirty="0">
                <a:solidFill>
                  <a:srgbClr val="F6BD60"/>
                </a:solidFill>
                <a:latin typeface="Bahnschrift SemiBold" panose="020B0502040204020203" pitchFamily="34" charset="0"/>
                <a:ea typeface="Cambria" panose="02040503050406030204" pitchFamily="18" charset="0"/>
              </a:rPr>
              <a:t> </a:t>
            </a:r>
          </a:p>
          <a:p>
            <a:pPr marL="139700" indent="0" algn="just">
              <a:buNone/>
            </a:pP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đẩy</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a:solidFill>
                  <a:srgbClr val="663300"/>
                </a:solidFill>
                <a:latin typeface="Bahnschrift SemiBold" panose="020B0502040204020203" pitchFamily="34" charset="0"/>
                <a:ea typeface="Cambria" panose="02040503050406030204" pitchFamily="18" charset="0"/>
              </a:rPr>
              <a:t>Cho </a:t>
            </a:r>
            <a:r>
              <a:rPr lang="en-US" sz="2400" dirty="0" err="1">
                <a:solidFill>
                  <a:srgbClr val="663300"/>
                </a:solidFill>
                <a:latin typeface="Bahnschrift SemiBold" panose="020B0502040204020203" pitchFamily="34" charset="0"/>
                <a:ea typeface="Cambria" panose="02040503050406030204" pitchFamily="18" charset="0"/>
              </a:rPr>
              <a:t>chất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nhốt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vào</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xilanh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rồi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Ta </a:t>
            </a:r>
            <a:r>
              <a:rPr lang="en-US" sz="2400" dirty="0" err="1">
                <a:solidFill>
                  <a:srgbClr val="663300"/>
                </a:solidFill>
                <a:latin typeface="Bahnschrift SemiBold" panose="020B0502040204020203" pitchFamily="34" charset="0"/>
                <a:ea typeface="Cambria" panose="02040503050406030204" pitchFamily="18" charset="0"/>
              </a:rPr>
              <a:t>chỉ</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được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khối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đến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thể</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tích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định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vì</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đó</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giữa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các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phân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là</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lớn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chống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của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a:t>
            </a:r>
          </a:p>
        </p:txBody>
      </p:sp>
      <p:grpSp>
        <p:nvGrpSpPr>
          <p:cNvPr id="6" name="Group 5" descr="n416 Fb Dinh Thu Huyen">
            <a:extLst>
              <a:ext uri="{FF2B5EF4-FFF2-40B4-BE49-F238E27FC236}">
                <a16:creationId xmlns:a16="http://schemas.microsoft.com/office/drawing/2014/main" id="{9E0085BE-D362-D9D5-2988-448FA92F63BC}"/>
              </a:ext>
            </a:extLst>
          </p:cNvPr>
          <p:cNvGrpSpPr/>
          <p:nvPr/>
        </p:nvGrpSpPr>
        <p:grpSpPr>
          <a:xfrm>
            <a:off x="5408886" y="1604329"/>
            <a:ext cx="3735114" cy="2453846"/>
            <a:chOff x="3290349" y="2810933"/>
            <a:chExt cx="3663018" cy="2187679"/>
          </a:xfrm>
        </p:grpSpPr>
        <p:pic>
          <p:nvPicPr>
            <p:cNvPr id="2056" name="Picture 8" descr="Xi lanh khí nén là gì? 7 phần về xi lanh khí nén">
              <a:extLst>
                <a:ext uri="{FF2B5EF4-FFF2-40B4-BE49-F238E27FC236}">
                  <a16:creationId xmlns:a16="http://schemas.microsoft.com/office/drawing/2014/main" id="{AE9BBEAE-3752-42EE-5AD9-929EB1FA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349" y="2935112"/>
              <a:ext cx="3663018" cy="206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AA3057-EF12-3D61-EB7B-B52312F4132E}"/>
                </a:ext>
              </a:extLst>
            </p:cNvPr>
            <p:cNvSpPr/>
            <p:nvPr/>
          </p:nvSpPr>
          <p:spPr>
            <a:xfrm>
              <a:off x="3290349" y="2810934"/>
              <a:ext cx="575733" cy="677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BDC910-F2FE-B79E-42D7-3AC34A396670}"/>
                </a:ext>
              </a:extLst>
            </p:cNvPr>
            <p:cNvSpPr/>
            <p:nvPr/>
          </p:nvSpPr>
          <p:spPr>
            <a:xfrm>
              <a:off x="3866082" y="2810933"/>
              <a:ext cx="2636318" cy="417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n416 Fb Dinh Thu Huyen">
            <a:extLst>
              <a:ext uri="{FF2B5EF4-FFF2-40B4-BE49-F238E27FC236}">
                <a16:creationId xmlns:a16="http://schemas.microsoft.com/office/drawing/2014/main" id="{63B2AC0E-A0A9-426E-A61F-D8C14DA66BB1}"/>
              </a:ext>
            </a:extLst>
          </p:cNvPr>
          <p:cNvGrpSpPr/>
          <p:nvPr/>
        </p:nvGrpSpPr>
        <p:grpSpPr>
          <a:xfrm>
            <a:off x="1990545" y="133021"/>
            <a:ext cx="5162909" cy="670142"/>
            <a:chOff x="2035834" y="153494"/>
            <a:chExt cx="5162909" cy="670142"/>
          </a:xfrm>
        </p:grpSpPr>
        <p:sp>
          <p:nvSpPr>
            <p:cNvPr id="11" name="Rectangle: Rounded Corners 10">
              <a:extLst>
                <a:ext uri="{FF2B5EF4-FFF2-40B4-BE49-F238E27FC236}">
                  <a16:creationId xmlns:a16="http://schemas.microsoft.com/office/drawing/2014/main" id="{1338C5FF-F554-49A0-A990-5E0166C5A928}"/>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03E4187-F008-49F1-84B8-66648A36AA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3" name="Freeform 18" descr="n416 Fb Dinh Thu Huyen">
            <a:extLst>
              <a:ext uri="{FF2B5EF4-FFF2-40B4-BE49-F238E27FC236}">
                <a16:creationId xmlns:a16="http://schemas.microsoft.com/office/drawing/2014/main" id="{72A5BFA0-A667-4E32-9164-47F26E7A1AAB}"/>
              </a:ext>
            </a:extLst>
          </p:cNvPr>
          <p:cNvSpPr/>
          <p:nvPr/>
        </p:nvSpPr>
        <p:spPr>
          <a:xfrm>
            <a:off x="1377130" y="41713"/>
            <a:ext cx="609444" cy="782973"/>
          </a:xfrm>
          <a:custGeom>
            <a:avLst/>
            <a:gdLst/>
            <a:ahLst/>
            <a:cxnLst/>
            <a:rect l="l" t="t" r="r" b="b"/>
            <a:pathLst>
              <a:path w="823501" h="1057979">
                <a:moveTo>
                  <a:pt x="0" y="0"/>
                </a:moveTo>
                <a:lnTo>
                  <a:pt x="823501" y="0"/>
                </a:lnTo>
                <a:lnTo>
                  <a:pt x="823501" y="1057979"/>
                </a:lnTo>
                <a:lnTo>
                  <a:pt x="0" y="1057979"/>
                </a:lnTo>
                <a:lnTo>
                  <a:pt x="0" y="0"/>
                </a:lnTo>
                <a:close/>
              </a:path>
            </a:pathLst>
          </a:custGeom>
          <a:blipFill>
            <a:blip>
              <a:extLst>
                <a:ext uri="{96DAC541-7B7A-43D3-8B79-37D633B846F1}">
                  <asvg:svgBlip xmlns:asvg="http://schemas.microsoft.com/office/drawing/2016/SVG/main" r:embed="rId3"/>
                </a:ext>
              </a:extLst>
            </a:blip>
            <a:stretch>
              <a:fillRect t="-235242" r="-550428" b="-192585"/>
            </a:stretch>
          </a:blipFill>
        </p:spPr>
        <p:txBody>
          <a:bodyPr/>
          <a:lstStyle/>
          <a:p>
            <a:endParaRPr lang="en-US"/>
          </a:p>
        </p:txBody>
      </p:sp>
      <p:sp>
        <p:nvSpPr>
          <p:cNvPr id="14" name="Freeform 17" descr="n416 Fb Dinh Thu Huyen">
            <a:extLst>
              <a:ext uri="{FF2B5EF4-FFF2-40B4-BE49-F238E27FC236}">
                <a16:creationId xmlns:a16="http://schemas.microsoft.com/office/drawing/2014/main" id="{C5DB53A1-DC55-4F11-ACF1-2C6A01281E9D}"/>
              </a:ext>
            </a:extLst>
          </p:cNvPr>
          <p:cNvSpPr/>
          <p:nvPr/>
        </p:nvSpPr>
        <p:spPr>
          <a:xfrm>
            <a:off x="1010959" y="-17587"/>
            <a:ext cx="360172" cy="637604"/>
          </a:xfrm>
          <a:custGeom>
            <a:avLst/>
            <a:gdLst/>
            <a:ahLst/>
            <a:cxnLst/>
            <a:rect l="l" t="t" r="r" b="b"/>
            <a:pathLst>
              <a:path w="776718" h="1227816">
                <a:moveTo>
                  <a:pt x="0" y="0"/>
                </a:moveTo>
                <a:lnTo>
                  <a:pt x="776718" y="0"/>
                </a:lnTo>
                <a:lnTo>
                  <a:pt x="776718" y="1227816"/>
                </a:lnTo>
                <a:lnTo>
                  <a:pt x="0" y="1227816"/>
                </a:lnTo>
                <a:lnTo>
                  <a:pt x="0" y="0"/>
                </a:lnTo>
                <a:close/>
              </a:path>
            </a:pathLst>
          </a:custGeom>
          <a:blipFill>
            <a:blip>
              <a:extLst>
                <a:ext uri="{96DAC541-7B7A-43D3-8B79-37D633B846F1}">
                  <asvg:svgBlip xmlns:asvg="http://schemas.microsoft.com/office/drawing/2016/SVG/main" r:embed="rId4"/>
                </a:ext>
              </a:extLst>
            </a:blip>
            <a:stretch>
              <a:fillRect l="-900883" b="-553354"/>
            </a:stretch>
          </a:blipFill>
        </p:spPr>
        <p:txBody>
          <a:bodyPr/>
          <a:lstStyle/>
          <a:p>
            <a:endParaRPr lang="en-US"/>
          </a:p>
        </p:txBody>
      </p:sp>
      <p:sp>
        <p:nvSpPr>
          <p:cNvPr id="2" name="Rectangle 1" descr="n416 Fb Dinh Thu Huyen">
            <a:extLst>
              <a:ext uri="{FF2B5EF4-FFF2-40B4-BE49-F238E27FC236}">
                <a16:creationId xmlns:a16="http://schemas.microsoft.com/office/drawing/2014/main" id="{17D15463-A436-4F5A-AEA0-88CF20C1063E}"/>
              </a:ext>
            </a:extLst>
          </p:cNvPr>
          <p:cNvSpPr/>
          <p:nvPr/>
        </p:nvSpPr>
        <p:spPr>
          <a:xfrm>
            <a:off x="7340054" y="4558725"/>
            <a:ext cx="1803946"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42446842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16" name="Google Shape;474;p33" descr="n416 Fb Dinh Thu Huyen"/>
          <p:cNvSpPr txBox="1">
            <a:spLocks noGrp="1"/>
          </p:cNvSpPr>
          <p:nvPr>
            <p:ph type="title"/>
          </p:nvPr>
        </p:nvSpPr>
        <p:spPr>
          <a:xfrm>
            <a:off x="432924" y="308313"/>
            <a:ext cx="5391509" cy="28166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28482"/>
                </a:solidFill>
                <a:latin typeface="Bahnschrift SemiBold" panose="020B0502040204020203" pitchFamily="34" charset="0"/>
              </a:rPr>
              <a:t>II. CẤU TRÚC CỦA CHẤT RẮN, CHẤT LỎNG VÀ CHẤT KHÍ</a:t>
            </a:r>
            <a:endParaRPr sz="4800" dirty="0">
              <a:solidFill>
                <a:srgbClr val="F28482"/>
              </a:solidFill>
              <a:latin typeface="Bahnschrift SemiBold" panose="020B0502040204020203" pitchFamily="34" charset="0"/>
            </a:endParaRPr>
          </a:p>
        </p:txBody>
      </p:sp>
      <p:grpSp>
        <p:nvGrpSpPr>
          <p:cNvPr id="17" name="Group 16" descr="n416 Fb Dinh Thu Huyen">
            <a:extLst>
              <a:ext uri="{FF2B5EF4-FFF2-40B4-BE49-F238E27FC236}">
                <a16:creationId xmlns:a16="http://schemas.microsoft.com/office/drawing/2014/main" id="{08CF700A-B4C6-4F6D-BD53-98992AF276BC}"/>
              </a:ext>
            </a:extLst>
          </p:cNvPr>
          <p:cNvGrpSpPr/>
          <p:nvPr/>
        </p:nvGrpSpPr>
        <p:grpSpPr>
          <a:xfrm>
            <a:off x="6243256" y="1716657"/>
            <a:ext cx="2467820" cy="3107836"/>
            <a:chOff x="3676650" y="172069"/>
            <a:chExt cx="1529290" cy="2042243"/>
          </a:xfrm>
        </p:grpSpPr>
        <p:pic>
          <p:nvPicPr>
            <p:cNvPr id="18" name="Picture 17" descr="A diagram of a number&#10;&#10;Description automatically generated">
              <a:extLst>
                <a:ext uri="{FF2B5EF4-FFF2-40B4-BE49-F238E27FC236}">
                  <a16:creationId xmlns:a16="http://schemas.microsoft.com/office/drawing/2014/main" id="{E597E346-40E1-4389-B150-D6F4C6032E6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9" name="Picture 18" descr="A diagram of a diagram of a diagram&#10;&#10;Description automatically generated with medium confidence">
              <a:extLst>
                <a:ext uri="{FF2B5EF4-FFF2-40B4-BE49-F238E27FC236}">
                  <a16:creationId xmlns:a16="http://schemas.microsoft.com/office/drawing/2014/main" id="{45993BD2-2526-43C4-9A4E-ACD0F2B17E98}"/>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20" name="Picture 19"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07AD38DB-56B0-4478-85B7-ED4C7F0CCBEC}"/>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21" name="Freeform 13" descr="n416 Fb Dinh Thu Huyen">
            <a:extLst>
              <a:ext uri="{FF2B5EF4-FFF2-40B4-BE49-F238E27FC236}">
                <a16:creationId xmlns:a16="http://schemas.microsoft.com/office/drawing/2014/main" id="{E002E4EF-B432-4BA2-9FC5-D8DB04695D42}"/>
              </a:ext>
            </a:extLst>
          </p:cNvPr>
          <p:cNvSpPr/>
          <p:nvPr/>
        </p:nvSpPr>
        <p:spPr>
          <a:xfrm flipH="1">
            <a:off x="86263" y="2763325"/>
            <a:ext cx="2216988" cy="2282337"/>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10" descr="n416 Fb Dinh Thu Huyen">
            <a:extLst>
              <a:ext uri="{FF2B5EF4-FFF2-40B4-BE49-F238E27FC236}">
                <a16:creationId xmlns:a16="http://schemas.microsoft.com/office/drawing/2014/main" id="{92722533-B06B-4D3E-8A9A-57C3152C4B89}"/>
              </a:ext>
            </a:extLst>
          </p:cNvPr>
          <p:cNvSpPr/>
          <p:nvPr/>
        </p:nvSpPr>
        <p:spPr>
          <a:xfrm>
            <a:off x="6865843" y="-97867"/>
            <a:ext cx="2422321" cy="1546653"/>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a:extLst>
                <a:ext uri="{96DAC541-7B7A-43D3-8B79-37D633B846F1}">
                  <asvg:svgBlip xmlns:asvg="http://schemas.microsoft.com/office/drawing/2016/SVG/main" r:embed="rId10"/>
                </a:ext>
              </a:extLst>
            </a:blip>
            <a:stretch>
              <a:fillRect l="-21972" t="-1538"/>
            </a:stretch>
          </a:blipFill>
        </p:spPr>
        <p:txBody>
          <a:bodyPr/>
          <a:lstStyle/>
          <a:p>
            <a:endParaRPr lang="en-US"/>
          </a:p>
        </p:txBody>
      </p:sp>
    </p:spTree>
    <p:extLst>
      <p:ext uri="{BB962C8B-B14F-4D97-AF65-F5344CB8AC3E}">
        <p14:creationId xmlns:p14="http://schemas.microsoft.com/office/powerpoint/2010/main" val="7787243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416 Fb Dinh Thu Huyen"/>
          <p:cNvSpPr txBox="1">
            <a:spLocks noGrp="1"/>
          </p:cNvSpPr>
          <p:nvPr>
            <p:ph type="title"/>
          </p:nvPr>
        </p:nvSpPr>
        <p:spPr>
          <a:xfrm>
            <a:off x="466213" y="675409"/>
            <a:ext cx="6215141" cy="19642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FC000"/>
                </a:solidFill>
                <a:latin typeface="Bahnschrift SemiBold" panose="020B0502040204020203" pitchFamily="34" charset="0"/>
              </a:rPr>
              <a:t>THẢO LUẬN NHÓM </a:t>
            </a:r>
            <a:br>
              <a:rPr lang="en-US" sz="4000" dirty="0">
                <a:solidFill>
                  <a:srgbClr val="FFC000"/>
                </a:solidFill>
                <a:latin typeface="Bahnschrift SemiBold" panose="020B0502040204020203" pitchFamily="34" charset="0"/>
              </a:rPr>
            </a:br>
            <a:r>
              <a:rPr lang="en-US" sz="4000" dirty="0">
                <a:solidFill>
                  <a:srgbClr val="FFC000"/>
                </a:solidFill>
                <a:latin typeface="Bahnschrift SemiBold" panose="020B0502040204020203" pitchFamily="34" charset="0"/>
              </a:rPr>
              <a:t>HOÀN THÀNH PHT SỐ 2 VÀ SỐ 3</a:t>
            </a:r>
            <a:endParaRPr sz="4000" dirty="0">
              <a:solidFill>
                <a:srgbClr val="FFC000"/>
              </a:solidFill>
              <a:latin typeface="Bahnschrift SemiBold" panose="020B0502040204020203" pitchFamily="34" charset="0"/>
            </a:endParaRPr>
          </a:p>
        </p:txBody>
      </p:sp>
      <p:pic>
        <p:nvPicPr>
          <p:cNvPr id="2" name="Picture 1" descr="n416 Fb Dinh Thu Huy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3" name="Rectangle: Rounded Corners 2" descr="n416 Fb Dinh Thu Huyen">
            <a:extLst>
              <a:ext uri="{FF2B5EF4-FFF2-40B4-BE49-F238E27FC236}">
                <a16:creationId xmlns:a16="http://schemas.microsoft.com/office/drawing/2014/main" id="{2F644670-94F9-4A0B-BF73-2DAACE81D7A2}"/>
              </a:ext>
            </a:extLst>
          </p:cNvPr>
          <p:cNvSpPr/>
          <p:nvPr/>
        </p:nvSpPr>
        <p:spPr>
          <a:xfrm>
            <a:off x="625606" y="388190"/>
            <a:ext cx="6215141" cy="2424022"/>
          </a:xfrm>
          <a:prstGeom prst="roundRect">
            <a:avLst>
              <a:gd name="adj" fmla="val 16556"/>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descr="n416 Fb Dinh Thu Huyen">
            <a:extLst>
              <a:ext uri="{FF2B5EF4-FFF2-40B4-BE49-F238E27FC236}">
                <a16:creationId xmlns:a16="http://schemas.microsoft.com/office/drawing/2014/main" id="{42D588BF-0AE2-4773-B689-BA0AC0FA9A23}"/>
              </a:ext>
            </a:extLst>
          </p:cNvPr>
          <p:cNvSpPr/>
          <p:nvPr/>
        </p:nvSpPr>
        <p:spPr>
          <a:xfrm>
            <a:off x="306820" y="-41848"/>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a:extLst>
                <a:ext uri="{96DAC541-7B7A-43D3-8B79-37D633B846F1}">
                  <asvg:svgBlip xmlns:asvg="http://schemas.microsoft.com/office/drawing/2016/SVG/main" r:embed="rId4"/>
                </a:ext>
              </a:extLst>
            </a:blip>
            <a:stretch>
              <a:fillRect l="-246415" t="-129667"/>
            </a:stretch>
          </a:blipFill>
        </p:spPr>
        <p:txBody>
          <a:bodyPr/>
          <a:lstStyle/>
          <a:p>
            <a:endParaRPr lang="en-US"/>
          </a:p>
        </p:txBody>
      </p:sp>
      <p:sp>
        <p:nvSpPr>
          <p:cNvPr id="7" name="Freeform 19" descr="n416 Fb Dinh Thu Huyen">
            <a:extLst>
              <a:ext uri="{FF2B5EF4-FFF2-40B4-BE49-F238E27FC236}">
                <a16:creationId xmlns:a16="http://schemas.microsoft.com/office/drawing/2014/main" id="{14EDF1C4-E3D2-4C0B-B80F-81A8D41EE46B}"/>
              </a:ext>
            </a:extLst>
          </p:cNvPr>
          <p:cNvSpPr/>
          <p:nvPr/>
        </p:nvSpPr>
        <p:spPr>
          <a:xfrm rot="1018876">
            <a:off x="6506768" y="1493586"/>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a:extLst>
                <a:ext uri="{96DAC541-7B7A-43D3-8B79-37D633B846F1}">
                  <asvg:svgBlip xmlns:asvg="http://schemas.microsoft.com/office/drawing/2016/SVG/main" r:embed="rId5"/>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79067617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descr="n416 Fb Dinh Thu Huyen"/>
          <p:cNvSpPr/>
          <p:nvPr/>
        </p:nvSpPr>
        <p:spPr>
          <a:xfrm>
            <a:off x="3200400" y="528638"/>
            <a:ext cx="5757863" cy="40005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138" name="Picture 137" descr="n416 Fb Dinh Thu Huy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 y="712"/>
            <a:ext cx="9140452" cy="5144075"/>
          </a:xfrm>
          <a:prstGeom prst="rect">
            <a:avLst/>
          </a:prstGeom>
        </p:spPr>
      </p:pic>
      <p:pic>
        <p:nvPicPr>
          <p:cNvPr id="124" name="den1" descr="n416 Fb Dinh Thu Huy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descr="n416 Fb Dinh Thu Huy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descr="n416 Fb Dinh Thu Huy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descr="n416 Fb Dinh Thu Huy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descr="n416 Fb Dinh Thu Huy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descr="n416 Fb Dinh Thu Huy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descr="n416 Fb Dinh Thu Huye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descr="n416 Fb Dinh Thu Huye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descr="n416 Fb Dinh Thu Huyen"/>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descr="n416 Fb Dinh Thu Huye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descr="n416 Fb Dinh Thu Huyen">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descr="n416 Fb Dinh Thu 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7" y="-503662"/>
            <a:ext cx="457200" cy="457200"/>
          </a:xfrm>
          <a:prstGeom prst="rect">
            <a:avLst/>
          </a:prstGeom>
        </p:spPr>
      </p:pic>
      <p:pic>
        <p:nvPicPr>
          <p:cNvPr id="139" name="mau1" descr="n416 Fb Dinh Thu Huyen">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descr="n416 Fb Dinh Thu Huyen">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descr="n416 Fb Dinh Thu Huyen">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descr="n416 Fb Dinh Thu Huyen">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descr="n416 Fb Dinh Thu Huyen">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descr="n416 Fb Dinh Thu Huyen">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
        <p:nvSpPr>
          <p:cNvPr id="2" name="TextBox 1">
            <a:extLst>
              <a:ext uri="{FF2B5EF4-FFF2-40B4-BE49-F238E27FC236}">
                <a16:creationId xmlns:a16="http://schemas.microsoft.com/office/drawing/2014/main" id="{99160149-A231-CEE3-679D-4708C6A1961E}"/>
              </a:ext>
            </a:extLst>
          </p:cNvPr>
          <p:cNvSpPr txBox="1"/>
          <p:nvPr/>
        </p:nvSpPr>
        <p:spPr>
          <a:xfrm>
            <a:off x="2559337" y="4676361"/>
            <a:ext cx="1808921" cy="33793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66077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1;p35" descr="n416 Fb Dinh Thu Huyen"/>
          <p:cNvSpPr txBox="1">
            <a:spLocks noGrp="1"/>
          </p:cNvSpPr>
          <p:nvPr>
            <p:ph type="body" idx="1"/>
          </p:nvPr>
        </p:nvSpPr>
        <p:spPr>
          <a:xfrm>
            <a:off x="297019" y="453851"/>
            <a:ext cx="5411803" cy="4363934"/>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3200" b="1" dirty="0">
                <a:solidFill>
                  <a:srgbClr val="FFC000"/>
                </a:solidFill>
                <a:latin typeface="Bahnschrift SemiBold" panose="020B0502040204020203" pitchFamily="34" charset="0"/>
                <a:ea typeface="Cambria" panose="02040503050406030204" pitchFamily="18" charset="0"/>
              </a:rPr>
              <a:t>PHIẾU HỌC TẬP SỐ 2</a:t>
            </a:r>
          </a:p>
          <a:p>
            <a:pPr marL="139700" lvl="0" indent="0" algn="just">
              <a:lnSpc>
                <a:spcPct val="130000"/>
              </a:lnSpc>
              <a:buNone/>
            </a:pPr>
            <a:r>
              <a:rPr lang="vi-VN" sz="2800" b="1" u="sng" dirty="0">
                <a:solidFill>
                  <a:srgbClr val="F28482"/>
                </a:solidFill>
                <a:latin typeface="Bahnschrift SemiBold" panose="020B0502040204020203" pitchFamily="34" charset="0"/>
                <a:ea typeface="Cambria" panose="02040503050406030204" pitchFamily="18" charset="0"/>
              </a:rPr>
              <a:t>Câu </a:t>
            </a:r>
            <a:r>
              <a:rPr lang="en-US" sz="2800" b="1" u="sng" dirty="0" err="1">
                <a:solidFill>
                  <a:srgbClr val="F28482"/>
                </a:solidFill>
                <a:latin typeface="Bahnschrift SemiBold" panose="020B0502040204020203" pitchFamily="34" charset="0"/>
                <a:ea typeface="Cambria" panose="02040503050406030204" pitchFamily="18" charset="0"/>
              </a:rPr>
              <a:t>hỏi</a:t>
            </a:r>
            <a:r>
              <a:rPr lang="vi-VN" sz="2800" b="1" u="sng" dirty="0">
                <a:solidFill>
                  <a:srgbClr val="F28482"/>
                </a:solidFill>
                <a:latin typeface="Bahnschrift SemiBold" panose="020B0502040204020203" pitchFamily="34" charset="0"/>
                <a:ea typeface="Cambria" panose="02040503050406030204" pitchFamily="18" charset="0"/>
              </a:rPr>
              <a:t>: </a:t>
            </a:r>
            <a:endParaRPr lang="en-US" sz="2800" b="1" u="sng" dirty="0">
              <a:solidFill>
                <a:srgbClr val="F28482"/>
              </a:solidFill>
              <a:latin typeface="Bahnschrift SemiBold" panose="020B0502040204020203" pitchFamily="34" charset="0"/>
              <a:ea typeface="Cambria" panose="02040503050406030204" pitchFamily="18" charset="0"/>
            </a:endParaRPr>
          </a:p>
          <a:p>
            <a:pPr marL="139700" lvl="0" indent="0" algn="just">
              <a:lnSpc>
                <a:spcPct val="130000"/>
              </a:lnSpc>
              <a:buNone/>
            </a:pPr>
            <a:r>
              <a:rPr lang="vi-VN" sz="2400" dirty="0">
                <a:solidFill>
                  <a:srgbClr val="84A59D"/>
                </a:solidFill>
                <a:latin typeface="Bahnschrift SemiBold" panose="020B0502040204020203" pitchFamily="34" charset="0"/>
                <a:ea typeface="Cambria" panose="02040503050406030204" pitchFamily="18" charset="0"/>
              </a:rPr>
              <a:t>Hãy dựa vào H1.3 để mô tả, so sánh khoảng cách và sự sắp xếp (a), chuyển động (b) của phân tủ ở các thể khác </a:t>
            </a:r>
            <a:r>
              <a:rPr lang="vi-VN" sz="2400">
                <a:solidFill>
                  <a:srgbClr val="84A59D"/>
                </a:solidFill>
                <a:latin typeface="Bahnschrift SemiBold" panose="020B0502040204020203" pitchFamily="34" charset="0"/>
                <a:ea typeface="Cambria" panose="02040503050406030204" pitchFamily="18" charset="0"/>
              </a:rPr>
              <a:t>nhau.</a:t>
            </a:r>
            <a:r>
              <a:rPr lang="en-US" sz="2400">
                <a:solidFill>
                  <a:srgbClr val="84A59D"/>
                </a:solidFill>
                <a:latin typeface="Bahnschrift SemiBold" panose="020B0502040204020203" pitchFamily="34" charset="0"/>
                <a:ea typeface="Cambria" panose="02040503050406030204" pitchFamily="18" charset="0"/>
              </a:rPr>
              <a:t> </a:t>
            </a:r>
            <a:r>
              <a:rPr lang="vi-VN" sz="2400">
                <a:solidFill>
                  <a:srgbClr val="84A59D"/>
                </a:solidFill>
                <a:latin typeface="Bahnschrift SemiBold" panose="020B0502040204020203" pitchFamily="34" charset="0"/>
                <a:ea typeface="Cambria" panose="02040503050406030204" pitchFamily="18" charset="0"/>
              </a:rPr>
              <a:t>Từ </a:t>
            </a:r>
            <a:r>
              <a:rPr lang="vi-VN" sz="2400" dirty="0">
                <a:solidFill>
                  <a:srgbClr val="84A59D"/>
                </a:solidFill>
                <a:latin typeface="Bahnschrift SemiBold" panose="020B0502040204020203" pitchFamily="34" charset="0"/>
                <a:ea typeface="Cambria" panose="02040503050406030204" pitchFamily="18" charset="0"/>
              </a:rPr>
              <a:t>đó mô tả một cách sơ lược về cấu trúc của chất rắn, chất lỏng, chất khí.</a:t>
            </a:r>
            <a:endParaRPr lang="en-US" sz="2400" dirty="0">
              <a:solidFill>
                <a:srgbClr val="84A59D"/>
              </a:solidFill>
              <a:latin typeface="Bahnschrift SemiBold" panose="020B0502040204020203" pitchFamily="34" charset="0"/>
              <a:ea typeface="Cambria" panose="02040503050406030204" pitchFamily="18" charset="0"/>
            </a:endParaRPr>
          </a:p>
        </p:txBody>
      </p:sp>
      <p:sp>
        <p:nvSpPr>
          <p:cNvPr id="2" name="Rectangle: Rounded Corners 1" descr="n416 Fb Dinh Thu Huyen">
            <a:extLst>
              <a:ext uri="{FF2B5EF4-FFF2-40B4-BE49-F238E27FC236}">
                <a16:creationId xmlns:a16="http://schemas.microsoft.com/office/drawing/2014/main" id="{1213AC44-D05D-4E3F-86D4-D45FA7968B7D}"/>
              </a:ext>
            </a:extLst>
          </p:cNvPr>
          <p:cNvSpPr/>
          <p:nvPr/>
        </p:nvSpPr>
        <p:spPr>
          <a:xfrm>
            <a:off x="297019" y="330281"/>
            <a:ext cx="5583691" cy="4513569"/>
          </a:xfrm>
          <a:prstGeom prst="roundRect">
            <a:avLst>
              <a:gd name="adj" fmla="val 7245"/>
            </a:avLst>
          </a:prstGeom>
          <a:noFill/>
          <a:ln w="28575">
            <a:solidFill>
              <a:srgbClr val="84A59D"/>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 descr="n416 Fb Dinh Thu Huyen">
            <a:extLst>
              <a:ext uri="{FF2B5EF4-FFF2-40B4-BE49-F238E27FC236}">
                <a16:creationId xmlns:a16="http://schemas.microsoft.com/office/drawing/2014/main" id="{6F483FC1-90AC-4E00-AC56-5DF1E666D963}"/>
              </a:ext>
            </a:extLst>
          </p:cNvPr>
          <p:cNvSpPr/>
          <p:nvPr/>
        </p:nvSpPr>
        <p:spPr>
          <a:xfrm rot="1540453">
            <a:off x="5425115" y="3866484"/>
            <a:ext cx="911189" cy="1321398"/>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16" descr="n416 Fb Dinh Thu Huyen">
            <a:extLst>
              <a:ext uri="{FF2B5EF4-FFF2-40B4-BE49-F238E27FC236}">
                <a16:creationId xmlns:a16="http://schemas.microsoft.com/office/drawing/2014/main" id="{4A4B9028-3F94-45A4-AF6F-E3253389ED77}"/>
              </a:ext>
            </a:extLst>
          </p:cNvPr>
          <p:cNvSpPr/>
          <p:nvPr/>
        </p:nvSpPr>
        <p:spPr>
          <a:xfrm>
            <a:off x="297019" y="15940"/>
            <a:ext cx="845393" cy="843311"/>
          </a:xfrm>
          <a:custGeom>
            <a:avLst/>
            <a:gdLst/>
            <a:ahLst/>
            <a:cxnLst/>
            <a:rect l="l" t="t" r="r" b="b"/>
            <a:pathLst>
              <a:path w="1458852" h="1581471">
                <a:moveTo>
                  <a:pt x="0" y="0"/>
                </a:moveTo>
                <a:lnTo>
                  <a:pt x="1458852" y="0"/>
                </a:lnTo>
                <a:lnTo>
                  <a:pt x="1458852" y="1581471"/>
                </a:lnTo>
                <a:lnTo>
                  <a:pt x="0" y="1581471"/>
                </a:lnTo>
                <a:lnTo>
                  <a:pt x="0" y="0"/>
                </a:lnTo>
                <a:close/>
              </a:path>
            </a:pathLst>
          </a:custGeom>
          <a:blipFill>
            <a:blip r:embed="rId4"/>
            <a:stretch>
              <a:fillRect/>
            </a:stretch>
          </a:blipFill>
        </p:spPr>
        <p:txBody>
          <a:bodyPr/>
          <a:lstStyle/>
          <a:p>
            <a:endParaRPr lang="en-US"/>
          </a:p>
        </p:txBody>
      </p:sp>
      <p:grpSp>
        <p:nvGrpSpPr>
          <p:cNvPr id="3" name="Group 2" descr="n416 Fb Dinh Thu Huyen">
            <a:extLst>
              <a:ext uri="{FF2B5EF4-FFF2-40B4-BE49-F238E27FC236}">
                <a16:creationId xmlns:a16="http://schemas.microsoft.com/office/drawing/2014/main" id="{B6350402-8A5C-AE1D-2B09-E34283812E26}"/>
              </a:ext>
            </a:extLst>
          </p:cNvPr>
          <p:cNvGrpSpPr/>
          <p:nvPr/>
        </p:nvGrpSpPr>
        <p:grpSpPr>
          <a:xfrm>
            <a:off x="6291077" y="1017832"/>
            <a:ext cx="2467820" cy="3107836"/>
            <a:chOff x="3676650" y="172069"/>
            <a:chExt cx="1529290" cy="2042243"/>
          </a:xfrm>
        </p:grpSpPr>
        <p:pic>
          <p:nvPicPr>
            <p:cNvPr id="4" name="Picture 3" descr="A diagram of a number&#10;&#10;Description automatically generated">
              <a:extLst>
                <a:ext uri="{FF2B5EF4-FFF2-40B4-BE49-F238E27FC236}">
                  <a16:creationId xmlns:a16="http://schemas.microsoft.com/office/drawing/2014/main" id="{69EDBDC4-1DFE-5DFB-A010-70547411A134}"/>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6" name="Picture 5" descr="A diagram of a diagram of a diagram&#10;&#10;Description automatically generated with medium confidence">
              <a:extLst>
                <a:ext uri="{FF2B5EF4-FFF2-40B4-BE49-F238E27FC236}">
                  <a16:creationId xmlns:a16="http://schemas.microsoft.com/office/drawing/2014/main" id="{B34A27C4-A562-363A-D42E-7598503E5FB0}"/>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9" name="Picture 8"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6E40BF1-09F4-F9FF-80B8-0FEE42C3EFB3}"/>
                </a:ext>
              </a:extLst>
            </p:cNvPr>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Tree>
    <p:extLst>
      <p:ext uri="{BB962C8B-B14F-4D97-AF65-F5344CB8AC3E}">
        <p14:creationId xmlns:p14="http://schemas.microsoft.com/office/powerpoint/2010/main" val="58896060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416 Fb Dinh Thu Huye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416 Fb Dinh Thu Huyen">
            <a:extLst>
              <a:ext uri="{FF2B5EF4-FFF2-40B4-BE49-F238E27FC236}">
                <a16:creationId xmlns:a16="http://schemas.microsoft.com/office/drawing/2014/main" id="{1DBF8C0E-5F92-A7AD-7F86-CEADF9FBE624}"/>
              </a:ext>
            </a:extLst>
          </p:cNvPr>
          <p:cNvSpPr>
            <a:spLocks noGrp="1"/>
          </p:cNvSpPr>
          <p:nvPr>
            <p:ph type="body" idx="1"/>
          </p:nvPr>
        </p:nvSpPr>
        <p:spPr>
          <a:xfrm>
            <a:off x="423157" y="2057400"/>
            <a:ext cx="6210556" cy="2144828"/>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xa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yếu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chuyển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hỗn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loạn</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416 Fb Dinh Thu Huyen">
            <a:extLst>
              <a:ext uri="{FF2B5EF4-FFF2-40B4-BE49-F238E27FC236}">
                <a16:creationId xmlns:a16="http://schemas.microsoft.com/office/drawing/2014/main" id="{EAB00C09-D100-B613-8801-0B3022328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043" y="-57502"/>
            <a:ext cx="1781345" cy="11875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416 Fb Dinh Thu Huye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793" t="3565" r="2741" b="4417"/>
          <a:stretch/>
        </p:blipFill>
        <p:spPr bwMode="auto">
          <a:xfrm>
            <a:off x="7191701" y="1502787"/>
            <a:ext cx="1138687" cy="345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8831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416 Fb Dinh Thu Huye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416 Fb Dinh Thu Huyen">
            <a:extLst>
              <a:ext uri="{FF2B5EF4-FFF2-40B4-BE49-F238E27FC236}">
                <a16:creationId xmlns:a16="http://schemas.microsoft.com/office/drawing/2014/main" id="{1DBF8C0E-5F92-A7AD-7F86-CEADF9FBE624}"/>
              </a:ext>
            </a:extLst>
          </p:cNvPr>
          <p:cNvSpPr>
            <a:spLocks noGrp="1"/>
          </p:cNvSpPr>
          <p:nvPr>
            <p:ph type="body" idx="1"/>
          </p:nvPr>
        </p:nvSpPr>
        <p:spPr>
          <a:xfrm>
            <a:off x="465825" y="1573119"/>
            <a:ext cx="6258825" cy="3169595"/>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gần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mạnh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được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và</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làm</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chúng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chỉ</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dao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xung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quanh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bằng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416 Fb Dinh Thu Huyen">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416 Fb Dinh Thu Huye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39" r="71017"/>
          <a:stretch/>
        </p:blipFill>
        <p:spPr bwMode="auto">
          <a:xfrm>
            <a:off x="7015498" y="1573119"/>
            <a:ext cx="1662677" cy="316959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9" descr="n416 Fb Dinh Thu Huyen">
            <a:extLst>
              <a:ext uri="{FF2B5EF4-FFF2-40B4-BE49-F238E27FC236}">
                <a16:creationId xmlns:a16="http://schemas.microsoft.com/office/drawing/2014/main" id="{5E13CFCA-3E78-4683-91C1-DB145B135194}"/>
              </a:ext>
            </a:extLst>
          </p:cNvPr>
          <p:cNvSpPr/>
          <p:nvPr/>
        </p:nvSpPr>
        <p:spPr>
          <a:xfrm>
            <a:off x="1174902" y="181155"/>
            <a:ext cx="1134338" cy="898334"/>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Rectangle 4" descr="n416 Fb Dinh Thu Huyen">
            <a:extLst>
              <a:ext uri="{FF2B5EF4-FFF2-40B4-BE49-F238E27FC236}">
                <a16:creationId xmlns:a16="http://schemas.microsoft.com/office/drawing/2014/main" id="{741CB2A7-DC3C-48B2-8A3B-379E4C0A0FD3}"/>
              </a:ext>
            </a:extLst>
          </p:cNvPr>
          <p:cNvSpPr/>
          <p:nvPr/>
        </p:nvSpPr>
        <p:spPr>
          <a:xfrm>
            <a:off x="5819198" y="4535981"/>
            <a:ext cx="1810904"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64034562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416 Fb Dinh Thu Huye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416 Fb Dinh Thu Huyen">
            <a:extLst>
              <a:ext uri="{FF2B5EF4-FFF2-40B4-BE49-F238E27FC236}">
                <a16:creationId xmlns:a16="http://schemas.microsoft.com/office/drawing/2014/main" id="{1DBF8C0E-5F92-A7AD-7F86-CEADF9FBE624}"/>
              </a:ext>
            </a:extLst>
          </p:cNvPr>
          <p:cNvSpPr>
            <a:spLocks noGrp="1"/>
          </p:cNvSpPr>
          <p:nvPr>
            <p:ph type="body" idx="1"/>
          </p:nvPr>
        </p:nvSpPr>
        <p:spPr>
          <a:xfrm>
            <a:off x="310550" y="1723222"/>
            <a:ext cx="6208767" cy="3239123"/>
          </a:xfrm>
        </p:spPr>
        <p:txBody>
          <a:bodyPr/>
          <a:lstStyle/>
          <a:p>
            <a:pPr marL="0" indent="0" algn="just">
              <a:lnSpc>
                <a:spcPct val="115000"/>
              </a:lnSpc>
              <a:buNone/>
            </a:pPr>
            <a:r>
              <a:rPr lang="vi-VN" sz="2800">
                <a:solidFill>
                  <a:srgbClr val="663300"/>
                </a:solidFill>
                <a:latin typeface="Bahnschrift SemiBold" panose="020B0502040204020203" pitchFamily="34" charset="0"/>
                <a:ea typeface="Cambria" panose="02040503050406030204" pitchFamily="18" charset="0"/>
              </a:rPr>
              <a:t>- </a:t>
            </a:r>
            <a:r>
              <a:rPr lang="vi-VN" sz="2800" dirty="0">
                <a:solidFill>
                  <a:srgbClr val="663300"/>
                </a:solidFill>
                <a:latin typeface="Bahnschrift SemiBold" panose="020B0502040204020203" pitchFamily="34" charset="0"/>
                <a:ea typeface="Cambria" panose="02040503050406030204" pitchFamily="18" charset="0"/>
              </a:rPr>
              <a:t>Ở thể lỏng được coi là trung gian giữa thể khí và thể rắn. Lực tương tác giữa các phân tử ở thể lỏng lớn hơn lực tương tác giữa các phân tử ở thể khí nên giữ được các phân tử không chuyển động phân tán ra xa nhau.</a:t>
            </a:r>
            <a:endParaRPr lang="en-US" sz="2800" dirty="0">
              <a:solidFill>
                <a:srgbClr val="663300"/>
              </a:solidFill>
              <a:effectLst/>
              <a:latin typeface="Bahnschrift SemiBold" panose="020B0502040204020203" pitchFamily="34" charset="0"/>
              <a:ea typeface="Cambria" panose="02040503050406030204" pitchFamily="18" charset="0"/>
            </a:endParaRPr>
          </a:p>
        </p:txBody>
      </p:sp>
      <p:pic>
        <p:nvPicPr>
          <p:cNvPr id="3074" name="Picture 2" descr="n416 Fb Dinh Thu Huyen">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416 Fb Dinh Thu Huye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6" t="32572" r="28444"/>
          <a:stretch/>
        </p:blipFill>
        <p:spPr bwMode="auto">
          <a:xfrm>
            <a:off x="6763109" y="1787224"/>
            <a:ext cx="2070341" cy="2741386"/>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8" descr="n416 Fb Dinh Thu Huyen">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13425747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66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416 Fb Dinh Thu Huye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416 Fb Dinh Thu Huyen">
            <a:extLst>
              <a:ext uri="{FF2B5EF4-FFF2-40B4-BE49-F238E27FC236}">
                <a16:creationId xmlns:a16="http://schemas.microsoft.com/office/drawing/2014/main" id="{1DBF8C0E-5F92-A7AD-7F86-CEADF9FBE624}"/>
              </a:ext>
            </a:extLst>
          </p:cNvPr>
          <p:cNvSpPr>
            <a:spLocks noGrp="1"/>
          </p:cNvSpPr>
          <p:nvPr>
            <p:ph type="body" idx="1"/>
          </p:nvPr>
        </p:nvSpPr>
        <p:spPr>
          <a:xfrm>
            <a:off x="446475" y="1466978"/>
            <a:ext cx="5736567" cy="3109518"/>
          </a:xfrm>
        </p:spPr>
        <p:txBody>
          <a:bodyPr/>
          <a:lstStyle/>
          <a:p>
            <a:pPr marL="0" indent="0" algn="just">
              <a:lnSpc>
                <a:spcPct val="115000"/>
              </a:lnSpc>
              <a:buNone/>
            </a:pPr>
            <a:r>
              <a:rPr lang="en-US" sz="2800" b="1" i="1" dirty="0">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Mô</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tả</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sơ</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lược</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cấu</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trúc</a:t>
            </a:r>
            <a:r>
              <a:rPr lang="en-US" sz="2800" b="1" i="1" dirty="0">
                <a:solidFill>
                  <a:srgbClr val="84A59D"/>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Khoảng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cách</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lớn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yếu</a:t>
            </a:r>
            <a:r>
              <a:rPr lang="en-US" sz="2800" dirty="0">
                <a:solidFill>
                  <a:srgbClr val="F28482"/>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sắp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xếp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có</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trật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tự</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mạnh</a:t>
            </a:r>
            <a:r>
              <a:rPr lang="en-US" sz="2800" dirty="0">
                <a:solidFill>
                  <a:srgbClr val="F28482"/>
                </a:solidFill>
                <a:latin typeface="Bahnschrift SemiBold" panose="020B0502040204020203" pitchFamily="34" charset="0"/>
                <a:ea typeface="Cambria" panose="02040503050406030204" pitchFamily="18" charset="0"/>
              </a:rPr>
              <a:t>.</a:t>
            </a:r>
          </a:p>
        </p:txBody>
      </p:sp>
      <p:sp>
        <p:nvSpPr>
          <p:cNvPr id="10" name="Freeform 8" descr="n416 Fb Dinh Thu Huyen">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7" descr="n416 Fb Dinh Thu Huyen">
            <a:extLst>
              <a:ext uri="{FF2B5EF4-FFF2-40B4-BE49-F238E27FC236}">
                <a16:creationId xmlns:a16="http://schemas.microsoft.com/office/drawing/2014/main" id="{FA0504F6-EB15-4C65-82F0-BD99B4185394}"/>
              </a:ext>
            </a:extLst>
          </p:cNvPr>
          <p:cNvGrpSpPr/>
          <p:nvPr/>
        </p:nvGrpSpPr>
        <p:grpSpPr>
          <a:xfrm>
            <a:off x="6433037" y="1449238"/>
            <a:ext cx="2467820" cy="3107836"/>
            <a:chOff x="3676650" y="172069"/>
            <a:chExt cx="1529290" cy="2042243"/>
          </a:xfrm>
        </p:grpSpPr>
        <p:pic>
          <p:nvPicPr>
            <p:cNvPr id="9" name="Picture 8" descr="A diagram of a number&#10;&#10;Description automatically generated">
              <a:extLst>
                <a:ext uri="{FF2B5EF4-FFF2-40B4-BE49-F238E27FC236}">
                  <a16:creationId xmlns:a16="http://schemas.microsoft.com/office/drawing/2014/main" id="{350CE796-1268-447C-A46D-C0D8C7D36AFA}"/>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1" name="Picture 10" descr="A diagram of a diagram of a diagram&#10;&#10;Description automatically generated with medium confidence">
              <a:extLst>
                <a:ext uri="{FF2B5EF4-FFF2-40B4-BE49-F238E27FC236}">
                  <a16:creationId xmlns:a16="http://schemas.microsoft.com/office/drawing/2014/main" id="{262F5099-3CFE-4AB0-9FE4-3F91145B86D5}"/>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12" name="Picture 11"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A679306-66B1-4018-950C-8B46383A0190}"/>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Tree>
    <p:extLst>
      <p:ext uri="{BB962C8B-B14F-4D97-AF65-F5344CB8AC3E}">
        <p14:creationId xmlns:p14="http://schemas.microsoft.com/office/powerpoint/2010/main" val="181790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1;p35" descr="n416 Fb Dinh Thu Huyen"/>
          <p:cNvSpPr txBox="1">
            <a:spLocks/>
          </p:cNvSpPr>
          <p:nvPr/>
        </p:nvSpPr>
        <p:spPr>
          <a:xfrm>
            <a:off x="1035170" y="237227"/>
            <a:ext cx="7177177" cy="4669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5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1pPr>
            <a:lvl2pPr marL="914400" marR="0" lvl="1"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2pPr>
            <a:lvl3pPr marL="1371600" marR="0" lvl="2"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3pPr>
            <a:lvl4pPr marL="1828800" marR="0" lvl="3"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4pPr>
            <a:lvl5pPr marL="2286000" marR="0" lvl="4"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5pPr>
            <a:lvl6pPr marL="2743200" marR="0" lvl="5"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6pPr>
            <a:lvl7pPr marL="3200400" marR="0" lvl="6"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7pPr>
            <a:lvl8pPr marL="3657600" marR="0" lvl="7"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8pPr>
            <a:lvl9pPr marL="4114800" marR="0" lvl="8"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9pPr>
          </a:lstStyle>
          <a:p>
            <a:pPr marL="139700" marR="0" lvl="0" indent="0" algn="ctr"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en-US" sz="2800" b="1" i="0" u="none" strike="noStrike" kern="0" cap="none" spc="0" normalizeH="0" baseline="0" noProof="0" dirty="0">
                <a:ln>
                  <a:noFill/>
                </a:ln>
                <a:solidFill>
                  <a:srgbClr val="F6BD60"/>
                </a:solidFill>
                <a:effectLst/>
                <a:uLnTx/>
                <a:uFillTx/>
                <a:latin typeface="Bahnschrift SemiBold" panose="020B0502040204020203" pitchFamily="34" charset="0"/>
                <a:ea typeface="Cambria" panose="02040503050406030204" pitchFamily="18" charset="0"/>
                <a:cs typeface="Catamaran"/>
                <a:sym typeface="Catamaran"/>
              </a:rPr>
              <a:t>PHIẾU HỌC TẬP SỐ 3</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Câu </a:t>
            </a:r>
            <a:r>
              <a:rPr kumimoji="0" lang="en-US" sz="2400" b="1" i="0" u="sng" strike="noStrike" kern="0" cap="none" spc="0" normalizeH="0" baseline="0" noProof="0" dirty="0" err="1">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hỏi</a:t>
            </a: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a:t>
            </a:r>
            <a:r>
              <a:rPr kumimoji="0" lang="vi-VN"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 </a:t>
            </a:r>
            <a:endParaRPr kumimoji="0" lang="en-US"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endParaRP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Hãy giải thích các đặc điểm sau đây của thể khí, thể rắn, thể lỏng.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a) Chất khí không có hình dạng và thể tích riêng, luôn chiếm toàn bộ thể tích </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bình chứa và có thể nén được dễ dàng.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rắn có thể tích và hình dạng riêng, rất khó nén.</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c)</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lỏng có thể tích riêng nhưng không có hình dạng riêng.</a:t>
            </a:r>
          </a:p>
        </p:txBody>
      </p:sp>
      <p:sp>
        <p:nvSpPr>
          <p:cNvPr id="3" name="Rectangle: Rounded Corners 2" descr="n416 Fb Dinh Thu Huyen">
            <a:extLst>
              <a:ext uri="{FF2B5EF4-FFF2-40B4-BE49-F238E27FC236}">
                <a16:creationId xmlns:a16="http://schemas.microsoft.com/office/drawing/2014/main" id="{080DF0BB-3F4C-4A11-960B-79F68CE07DCA}"/>
              </a:ext>
            </a:extLst>
          </p:cNvPr>
          <p:cNvSpPr/>
          <p:nvPr/>
        </p:nvSpPr>
        <p:spPr>
          <a:xfrm>
            <a:off x="819510" y="237228"/>
            <a:ext cx="7504980" cy="4765077"/>
          </a:xfrm>
          <a:prstGeom prst="roundRect">
            <a:avLst>
              <a:gd name="adj" fmla="val 7044"/>
            </a:avLst>
          </a:prstGeom>
          <a:noFill/>
          <a:ln>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Freeform 10" descr="n416 Fb Dinh Thu Huyen">
            <a:extLst>
              <a:ext uri="{FF2B5EF4-FFF2-40B4-BE49-F238E27FC236}">
                <a16:creationId xmlns:a16="http://schemas.microsoft.com/office/drawing/2014/main" id="{7D1C9B5A-512E-4171-917E-A20E7FFDE2BD}"/>
              </a:ext>
            </a:extLst>
          </p:cNvPr>
          <p:cNvSpPr/>
          <p:nvPr/>
        </p:nvSpPr>
        <p:spPr>
          <a:xfrm rot="21371605">
            <a:off x="96574" y="-71718"/>
            <a:ext cx="1652905" cy="1120589"/>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a:extLst>
                <a:ext uri="{96DAC541-7B7A-43D3-8B79-37D633B846F1}">
                  <asvg:svgBlip xmlns:asvg="http://schemas.microsoft.com/office/drawing/2016/SVG/main" r:embed="rId3"/>
                </a:ext>
              </a:extLst>
            </a:blip>
            <a:stretch>
              <a:fillRect l="-21972" t="-1538"/>
            </a:stretch>
          </a:blipFill>
        </p:spPr>
        <p:txBody>
          <a:bodyPr/>
          <a:lstStyle/>
          <a:p>
            <a:endParaRPr lang="en-US" dirty="0"/>
          </a:p>
        </p:txBody>
      </p:sp>
      <p:sp>
        <p:nvSpPr>
          <p:cNvPr id="11" name="Freeform 12" descr="n416 Fb Dinh Thu Huyen">
            <a:extLst>
              <a:ext uri="{FF2B5EF4-FFF2-40B4-BE49-F238E27FC236}">
                <a16:creationId xmlns:a16="http://schemas.microsoft.com/office/drawing/2014/main" id="{C96EBAA9-6861-4522-8B59-EB391E1CA489}"/>
              </a:ext>
            </a:extLst>
          </p:cNvPr>
          <p:cNvSpPr/>
          <p:nvPr/>
        </p:nvSpPr>
        <p:spPr>
          <a:xfrm>
            <a:off x="7569409" y="3683423"/>
            <a:ext cx="1574591" cy="1460075"/>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92463158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63121EE2-0305-4182-AEE4-0885C76081EA}"/>
              </a:ext>
            </a:extLst>
          </p:cNvPr>
          <p:cNvSpPr/>
          <p:nvPr/>
        </p:nvSpPr>
        <p:spPr>
          <a:xfrm>
            <a:off x="2355011" y="144510"/>
            <a:ext cx="4865298" cy="680055"/>
          </a:xfrm>
          <a:prstGeom prst="roundRect">
            <a:avLst>
              <a:gd name="adj" fmla="val 50000"/>
            </a:avLst>
          </a:prstGeom>
          <a:noFill/>
          <a:ln w="28575">
            <a:solidFill>
              <a:srgbClr val="F284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416 Fb Dinh Thu Huyen">
            <a:extLst>
              <a:ext uri="{FF2B5EF4-FFF2-40B4-BE49-F238E27FC236}">
                <a16:creationId xmlns:a16="http://schemas.microsoft.com/office/drawing/2014/main" id="{0F438655-EEF7-0490-05A8-5B96194DAF3F}"/>
              </a:ext>
            </a:extLst>
          </p:cNvPr>
          <p:cNvSpPr>
            <a:spLocks noGrp="1"/>
          </p:cNvSpPr>
          <p:nvPr>
            <p:ph type="title"/>
          </p:nvPr>
        </p:nvSpPr>
        <p:spPr>
          <a:xfrm>
            <a:off x="2643995" y="178306"/>
            <a:ext cx="4287329" cy="547800"/>
          </a:xfrm>
        </p:spPr>
        <p:txBody>
          <a:bodyPr/>
          <a:lstStyle/>
          <a:p>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Đáp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án</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phiếu</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học</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tập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số</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3</a:t>
            </a:r>
            <a:endParaRPr lang="en-US" dirty="0">
              <a:solidFill>
                <a:schemeClr val="accent1">
                  <a:lumMod val="50000"/>
                </a:schemeClr>
              </a:solidFill>
              <a:latin typeface="Bahnschrift SemiBold" panose="020B0502040204020203" pitchFamily="34" charset="0"/>
            </a:endParaRPr>
          </a:p>
        </p:txBody>
      </p:sp>
      <p:sp>
        <p:nvSpPr>
          <p:cNvPr id="3" name="Text Placeholder 2" descr="n416 Fb Dinh Thu Huyen">
            <a:extLst>
              <a:ext uri="{FF2B5EF4-FFF2-40B4-BE49-F238E27FC236}">
                <a16:creationId xmlns:a16="http://schemas.microsoft.com/office/drawing/2014/main" id="{2C899E34-640E-24F0-7FE8-F80F72F81013}"/>
              </a:ext>
            </a:extLst>
          </p:cNvPr>
          <p:cNvSpPr>
            <a:spLocks noGrp="1"/>
          </p:cNvSpPr>
          <p:nvPr>
            <p:ph type="body" idx="1"/>
          </p:nvPr>
        </p:nvSpPr>
        <p:spPr>
          <a:xfrm>
            <a:off x="472698" y="1242671"/>
            <a:ext cx="5223767" cy="3489968"/>
          </a:xfrm>
        </p:spPr>
        <p:txBody>
          <a:bodyPr/>
          <a:lstStyle/>
          <a:p>
            <a:pPr marL="0" marR="0" indent="0" algn="just">
              <a:lnSpc>
                <a:spcPct val="115000"/>
              </a:lnSpc>
              <a:spcBef>
                <a:spcPts val="0"/>
              </a:spcBef>
              <a:spcAft>
                <a:spcPts val="0"/>
              </a:spcAft>
              <a:buNone/>
            </a:pPr>
            <a:r>
              <a:rPr lang="en-US" sz="2400" b="1" dirty="0">
                <a:solidFill>
                  <a:srgbClr val="84A59D"/>
                </a:solidFill>
                <a:effectLst/>
                <a:latin typeface="Bahnschrift SemiBold" panose="020B0502040204020203" pitchFamily="34" charset="0"/>
                <a:ea typeface="Cambria" panose="02040503050406030204" pitchFamily="18" charset="0"/>
              </a:rPr>
              <a:t>a) </a:t>
            </a:r>
            <a:r>
              <a:rPr lang="en-US" sz="2400" b="1" dirty="0" err="1">
                <a:solidFill>
                  <a:srgbClr val="84A59D"/>
                </a:solidFill>
                <a:effectLst/>
                <a:latin typeface="Bahnschrift SemiBold" panose="020B0502040204020203" pitchFamily="34" charset="0"/>
                <a:ea typeface="Cambria" panose="02040503050406030204" pitchFamily="18" charset="0"/>
              </a:rPr>
              <a:t>Vì</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thể</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khí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xa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nhau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Lực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tương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giữa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rất</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yếu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nên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chuyển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động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hỗn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loạn</a:t>
            </a:r>
            <a:r>
              <a:rPr lang="en-US" sz="2400" b="1" dirty="0">
                <a:solidFill>
                  <a:srgbClr val="84A59D"/>
                </a:solidFill>
                <a:effectLst/>
                <a:latin typeface="Bahnschrift SemiBold" panose="020B0502040204020203" pitchFamily="34" charset="0"/>
                <a:ea typeface="Cambria" panose="02040503050406030204" pitchFamily="18" charset="0"/>
              </a:rPr>
              <a:t> </a:t>
            </a:r>
          </a:p>
          <a:p>
            <a:pPr marL="0" marR="0" indent="0" algn="just">
              <a:lnSpc>
                <a:spcPct val="115000"/>
              </a:lnSpc>
              <a:spcBef>
                <a:spcPts val="0"/>
              </a:spcBef>
              <a:spcAft>
                <a:spcPts val="0"/>
              </a:spcAft>
              <a:buNone/>
            </a:pPr>
            <a:r>
              <a:rPr lang="en-US" sz="2400" b="1" i="1" dirty="0">
                <a:solidFill>
                  <a:srgbClr val="F28482"/>
                </a:solidFill>
                <a:effectLst/>
                <a:latin typeface="Bahnschrift SemiBold" panose="020B0502040204020203" pitchFamily="34" charset="0"/>
                <a:ea typeface="Cambria" panose="02040503050406030204" pitchFamily="18" charset="0"/>
                <a:sym typeface="Symbol" panose="05050102010706020507" pitchFamily="18" charset="2"/>
              </a:rPr>
              <a: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Vì</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vậy</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chất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khí</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không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hình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dạng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riêng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luôn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chiếm</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toàn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bộ</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chứa</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nén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được</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dễ</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dàng</a:t>
            </a:r>
            <a:r>
              <a:rPr lang="en-US" sz="2400" b="1" i="1" dirty="0">
                <a:solidFill>
                  <a:srgbClr val="F28482"/>
                </a:solidFill>
                <a:effectLst/>
                <a:latin typeface="Bahnschrift SemiBold" panose="020B0502040204020203" pitchFamily="34" charset="0"/>
                <a:ea typeface="Cambria" panose="02040503050406030204" pitchFamily="18" charset="0"/>
              </a:rPr>
              <a:t>.</a:t>
            </a:r>
          </a:p>
        </p:txBody>
      </p:sp>
      <p:pic>
        <p:nvPicPr>
          <p:cNvPr id="7" name="Picture 6" descr="n416 Fb Dinh Thu Huyen">
            <a:extLst>
              <a:ext uri="{FF2B5EF4-FFF2-40B4-BE49-F238E27FC236}">
                <a16:creationId xmlns:a16="http://schemas.microsoft.com/office/drawing/2014/main" id="{4B53E716-D8CB-446F-8BA5-AFC0621E574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488" b="18666"/>
          <a:stretch/>
        </p:blipFill>
        <p:spPr>
          <a:xfrm>
            <a:off x="6283375" y="1553121"/>
            <a:ext cx="2498315" cy="1434534"/>
          </a:xfrm>
          <a:prstGeom prst="rect">
            <a:avLst/>
          </a:prstGeom>
        </p:spPr>
      </p:pic>
      <p:sp>
        <p:nvSpPr>
          <p:cNvPr id="9" name="Freeform 2" descr="n416 Fb Dinh Thu Huyen">
            <a:extLst>
              <a:ext uri="{FF2B5EF4-FFF2-40B4-BE49-F238E27FC236}">
                <a16:creationId xmlns:a16="http://schemas.microsoft.com/office/drawing/2014/main" id="{6FA2E5F4-8EBB-4C88-AE8D-66D635BDA168}"/>
              </a:ext>
            </a:extLst>
          </p:cNvPr>
          <p:cNvSpPr/>
          <p:nvPr/>
        </p:nvSpPr>
        <p:spPr>
          <a:xfrm>
            <a:off x="1204790" y="144511"/>
            <a:ext cx="1038852" cy="680055"/>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descr="n416 Fb Dinh Thu Huyen">
            <a:extLst>
              <a:ext uri="{FF2B5EF4-FFF2-40B4-BE49-F238E27FC236}">
                <a16:creationId xmlns:a16="http://schemas.microsoft.com/office/drawing/2014/main" id="{07CFC8E0-075C-9977-F91D-046C9523EA06}"/>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12" b="18666"/>
          <a:stretch/>
        </p:blipFill>
        <p:spPr>
          <a:xfrm>
            <a:off x="6898784" y="3077808"/>
            <a:ext cx="1267495" cy="1276805"/>
          </a:xfrm>
          <a:prstGeom prst="rect">
            <a:avLst/>
          </a:prstGeom>
        </p:spPr>
      </p:pic>
      <p:sp>
        <p:nvSpPr>
          <p:cNvPr id="6" name="Rectangle 5" descr="n416 Fb Dinh Thu Huyen">
            <a:extLst>
              <a:ext uri="{FF2B5EF4-FFF2-40B4-BE49-F238E27FC236}">
                <a16:creationId xmlns:a16="http://schemas.microsoft.com/office/drawing/2014/main" id="{E9879A32-6459-41C2-BA34-AA3A9F7FB220}"/>
              </a:ext>
            </a:extLst>
          </p:cNvPr>
          <p:cNvSpPr/>
          <p:nvPr/>
        </p:nvSpPr>
        <p:spPr>
          <a:xfrm>
            <a:off x="7220309" y="4497169"/>
            <a:ext cx="2078966"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7077415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416 Fb Dinh Thu Huyen">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416 Fb Dinh Thu Huyen">
            <a:extLst>
              <a:ext uri="{FF2B5EF4-FFF2-40B4-BE49-F238E27FC236}">
                <a16:creationId xmlns:a16="http://schemas.microsoft.com/office/drawing/2014/main" id="{2C899E34-640E-24F0-7FE8-F80F72F81013}"/>
              </a:ext>
            </a:extLst>
          </p:cNvPr>
          <p:cNvSpPr>
            <a:spLocks noGrp="1"/>
          </p:cNvSpPr>
          <p:nvPr>
            <p:ph type="body" idx="1"/>
          </p:nvPr>
        </p:nvSpPr>
        <p:spPr>
          <a:xfrm>
            <a:off x="254039" y="1311216"/>
            <a:ext cx="5738988" cy="3432382"/>
          </a:xfrm>
        </p:spPr>
        <p:txBody>
          <a:bodyPr/>
          <a:lstStyle/>
          <a:p>
            <a:pPr marL="0" indent="0" algn="just">
              <a:lnSpc>
                <a:spcPct val="115000"/>
              </a:lnSpc>
              <a:buNone/>
            </a:pPr>
            <a:r>
              <a:rPr lang="en-US" sz="2400" dirty="0">
                <a:solidFill>
                  <a:schemeClr val="bg2">
                    <a:lumMod val="50000"/>
                  </a:schemeClr>
                </a:solidFill>
                <a:latin typeface="Bahnschrift SemiBold" panose="020B0502040204020203" pitchFamily="34" charset="0"/>
                <a:ea typeface="Cambria" panose="02040503050406030204" pitchFamily="18" charset="0"/>
              </a:rPr>
              <a:t>b) </a:t>
            </a:r>
            <a:r>
              <a:rPr lang="en-US" sz="2400" dirty="0" err="1">
                <a:solidFill>
                  <a:schemeClr val="bg2">
                    <a:lumMod val="50000"/>
                  </a:schemeClr>
                </a:solidFill>
                <a:latin typeface="Bahnschrift SemiBold" panose="020B0502040204020203" pitchFamily="34" charset="0"/>
                <a:ea typeface="Cambria" panose="02040503050406030204" pitchFamily="18" charset="0"/>
              </a:rPr>
              <a:t>Vì</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gần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nhau</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Lực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tương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mạnh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nên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được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và</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làm</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chúng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chỉ</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có</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dao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động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xung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quanh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bằng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400" b="1">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Vì</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vậy</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vật</a:t>
            </a:r>
            <a:r>
              <a:rPr lang="en-US" sz="2400" b="1" dirty="0">
                <a:solidFill>
                  <a:srgbClr val="84A59D"/>
                </a:solidFill>
                <a:latin typeface="Bahnschrift SemiBold" panose="020B0502040204020203" pitchFamily="34" charset="0"/>
                <a:ea typeface="Cambria" panose="02040503050406030204" pitchFamily="18" charset="0"/>
              </a:rPr>
              <a:t> ở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rắn</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có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tích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và</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hình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dạng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riêng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rất</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khó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nén</a:t>
            </a:r>
            <a:r>
              <a:rPr lang="en-US" sz="2400" b="1" dirty="0">
                <a:solidFill>
                  <a:srgbClr val="84A59D"/>
                </a:solidFill>
                <a:latin typeface="Bahnschrift SemiBold" panose="020B0502040204020203" pitchFamily="34" charset="0"/>
                <a:ea typeface="Cambria" panose="02040503050406030204" pitchFamily="18" charset="0"/>
              </a:rPr>
              <a:t>.</a:t>
            </a:r>
          </a:p>
        </p:txBody>
      </p:sp>
      <p:pic>
        <p:nvPicPr>
          <p:cNvPr id="8" name="Picture 7" descr="n416 Fb Dinh Thu Huyen">
            <a:extLst>
              <a:ext uri="{FF2B5EF4-FFF2-40B4-BE49-F238E27FC236}">
                <a16:creationId xmlns:a16="http://schemas.microsoft.com/office/drawing/2014/main" id="{2C212715-0EB9-442C-9011-1E0916120161}"/>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803" b="17659"/>
          <a:stretch/>
        </p:blipFill>
        <p:spPr>
          <a:xfrm>
            <a:off x="6196189" y="1311215"/>
            <a:ext cx="2693772" cy="1716191"/>
          </a:xfrm>
          <a:prstGeom prst="rect">
            <a:avLst/>
          </a:prstGeom>
        </p:spPr>
      </p:pic>
      <p:sp>
        <p:nvSpPr>
          <p:cNvPr id="10" name="Freeform 11" descr="n416 Fb Dinh Thu Huyen">
            <a:extLst>
              <a:ext uri="{FF2B5EF4-FFF2-40B4-BE49-F238E27FC236}">
                <a16:creationId xmlns:a16="http://schemas.microsoft.com/office/drawing/2014/main" id="{DCED0650-BFDC-45B5-87BD-6866158B0811}"/>
              </a:ext>
            </a:extLst>
          </p:cNvPr>
          <p:cNvSpPr/>
          <p:nvPr/>
        </p:nvSpPr>
        <p:spPr>
          <a:xfrm>
            <a:off x="1584161" y="0"/>
            <a:ext cx="679059" cy="1025703"/>
          </a:xfrm>
          <a:custGeom>
            <a:avLst/>
            <a:gdLst/>
            <a:ahLst/>
            <a:cxnLst/>
            <a:rect l="l" t="t" r="r" b="b"/>
            <a:pathLst>
              <a:path w="1358118" h="2051405">
                <a:moveTo>
                  <a:pt x="0" y="0"/>
                </a:moveTo>
                <a:lnTo>
                  <a:pt x="1358118" y="0"/>
                </a:lnTo>
                <a:lnTo>
                  <a:pt x="1358118" y="2051405"/>
                </a:lnTo>
                <a:lnTo>
                  <a:pt x="0" y="205140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dirty="0"/>
          </a:p>
        </p:txBody>
      </p:sp>
      <p:pic>
        <p:nvPicPr>
          <p:cNvPr id="5" name="Picture 4" descr="n416 Fb Dinh Thu Huyen">
            <a:extLst>
              <a:ext uri="{FF2B5EF4-FFF2-40B4-BE49-F238E27FC236}">
                <a16:creationId xmlns:a16="http://schemas.microsoft.com/office/drawing/2014/main" id="{C993C64E-3C90-B494-8827-26B19BFF5DEA}"/>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05" b="17659"/>
          <a:stretch/>
        </p:blipFill>
        <p:spPr>
          <a:xfrm>
            <a:off x="6844510" y="3027406"/>
            <a:ext cx="1397130" cy="1716191"/>
          </a:xfrm>
          <a:prstGeom prst="rect">
            <a:avLst/>
          </a:prstGeom>
        </p:spPr>
      </p:pic>
    </p:spTree>
    <p:extLst>
      <p:ext uri="{BB962C8B-B14F-4D97-AF65-F5344CB8AC3E}">
        <p14:creationId xmlns:p14="http://schemas.microsoft.com/office/powerpoint/2010/main" val="53184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416 Fb Dinh Thu Huyen">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416 Fb Dinh Thu Huyen">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416 Fb Dinh Thu Huyen">
            <a:extLst>
              <a:ext uri="{FF2B5EF4-FFF2-40B4-BE49-F238E27FC236}">
                <a16:creationId xmlns:a16="http://schemas.microsoft.com/office/drawing/2014/main" id="{2C899E34-640E-24F0-7FE8-F80F72F81013}"/>
              </a:ext>
            </a:extLst>
          </p:cNvPr>
          <p:cNvSpPr>
            <a:spLocks noGrp="1"/>
          </p:cNvSpPr>
          <p:nvPr>
            <p:ph type="body" idx="1"/>
          </p:nvPr>
        </p:nvSpPr>
        <p:spPr>
          <a:xfrm>
            <a:off x="254039" y="1261787"/>
            <a:ext cx="5577418" cy="3498711"/>
          </a:xfrm>
        </p:spPr>
        <p:txBody>
          <a:bodyPr/>
          <a:lstStyle/>
          <a:p>
            <a:pPr marL="0" indent="0" algn="just">
              <a:lnSpc>
                <a:spcPct val="115000"/>
              </a:lnSpc>
              <a:buNone/>
            </a:pPr>
            <a:r>
              <a:rPr lang="en-US" sz="2400" dirty="0">
                <a:solidFill>
                  <a:srgbClr val="FFAB40"/>
                </a:solidFill>
                <a:latin typeface="Bahnschrift SemiBold" panose="020B0502040204020203" pitchFamily="34" charset="0"/>
                <a:ea typeface="Cambria" panose="02040503050406030204" pitchFamily="18" charset="0"/>
              </a:rPr>
              <a:t>c) </a:t>
            </a:r>
            <a:r>
              <a:rPr lang="en-US" sz="2400" dirty="0" err="1">
                <a:solidFill>
                  <a:srgbClr val="FFAB40"/>
                </a:solidFill>
                <a:latin typeface="Bahnschrift SemiBold" panose="020B0502040204020203" pitchFamily="34" charset="0"/>
                <a:ea typeface="Cambria" panose="02040503050406030204" pitchFamily="18" charset="0"/>
              </a:rPr>
              <a:t>Vì</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coi</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trung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gian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và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rắn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lớn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hơn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nên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không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chuyển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động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tán</a:t>
            </a:r>
            <a:r>
              <a:rPr lang="en-US" sz="2400" dirty="0">
                <a:solidFill>
                  <a:srgbClr val="FFAB40"/>
                </a:solidFill>
                <a:latin typeface="Bahnschrift SemiBold" panose="020B0502040204020203" pitchFamily="34" charset="0"/>
                <a:ea typeface="Cambria" panose="02040503050406030204" pitchFamily="18" charset="0"/>
              </a:rPr>
              <a:t> ra </a:t>
            </a:r>
            <a:r>
              <a:rPr lang="en-US" sz="2400" dirty="0" err="1">
                <a:solidFill>
                  <a:srgbClr val="FFAB40"/>
                </a:solidFill>
                <a:latin typeface="Bahnschrift SemiBold" panose="020B0502040204020203" pitchFamily="34" charset="0"/>
                <a:ea typeface="Cambria" panose="02040503050406030204" pitchFamily="18" charset="0"/>
              </a:rPr>
              <a:t>xa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nhau</a:t>
            </a:r>
            <a:r>
              <a:rPr lang="en-US" sz="2400" dirty="0">
                <a:solidFill>
                  <a:srgbClr val="FFAB40"/>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dirty="0">
                <a:solidFill>
                  <a:srgbClr val="663300"/>
                </a:solidFill>
                <a:latin typeface="Bahnschrift SemiBold" panose="020B0502040204020203" pitchFamily="34" charset="0"/>
                <a:ea typeface="Cambria" panose="02040503050406030204" pitchFamily="18" charset="0"/>
                <a:sym typeface="Symbol" panose="05050102010706020507" pitchFamily="18" charset="2"/>
              </a:rPr>
              <a:t></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Vì</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vậy</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vật</a:t>
            </a:r>
            <a:r>
              <a:rPr lang="en-US" sz="2400" b="1" dirty="0">
                <a:solidFill>
                  <a:srgbClr val="663300"/>
                </a:solidFill>
                <a:latin typeface="Bahnschrift SemiBold" panose="020B0502040204020203" pitchFamily="34" charset="0"/>
                <a:ea typeface="Cambria" panose="02040503050406030204" pitchFamily="18" charset="0"/>
              </a:rPr>
              <a:t> ở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lỏng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tích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nhưng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không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hình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dạng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a:t>
            </a:r>
          </a:p>
        </p:txBody>
      </p:sp>
      <p:pic>
        <p:nvPicPr>
          <p:cNvPr id="7" name="Picture 6" descr="n416 Fb Dinh Thu Huyen">
            <a:extLst>
              <a:ext uri="{FF2B5EF4-FFF2-40B4-BE49-F238E27FC236}">
                <a16:creationId xmlns:a16="http://schemas.microsoft.com/office/drawing/2014/main" id="{AD5AAB04-54B3-41FF-88F5-DD14D337903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138" b="19486"/>
          <a:stretch/>
        </p:blipFill>
        <p:spPr>
          <a:xfrm>
            <a:off x="5964941" y="1261787"/>
            <a:ext cx="2783642" cy="1668540"/>
          </a:xfrm>
          <a:prstGeom prst="rect">
            <a:avLst/>
          </a:prstGeom>
        </p:spPr>
      </p:pic>
      <p:sp>
        <p:nvSpPr>
          <p:cNvPr id="9" name="Freeform 7" descr="n416 Fb Dinh Thu Huyen">
            <a:extLst>
              <a:ext uri="{FF2B5EF4-FFF2-40B4-BE49-F238E27FC236}">
                <a16:creationId xmlns:a16="http://schemas.microsoft.com/office/drawing/2014/main" id="{1ACE9C80-1BB1-4873-ABAB-9AEEA4E33116}"/>
              </a:ext>
            </a:extLst>
          </p:cNvPr>
          <p:cNvSpPr/>
          <p:nvPr/>
        </p:nvSpPr>
        <p:spPr>
          <a:xfrm>
            <a:off x="1175277" y="173427"/>
            <a:ext cx="953077" cy="868094"/>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descr="n416 Fb Dinh Thu Huyen">
            <a:extLst>
              <a:ext uri="{FF2B5EF4-FFF2-40B4-BE49-F238E27FC236}">
                <a16:creationId xmlns:a16="http://schemas.microsoft.com/office/drawing/2014/main" id="{002D7132-59A3-12D2-3A4D-8D1A133FE1A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069" b="19486"/>
          <a:stretch/>
        </p:blipFill>
        <p:spPr>
          <a:xfrm>
            <a:off x="6681861" y="2930327"/>
            <a:ext cx="1349801" cy="1668539"/>
          </a:xfrm>
          <a:prstGeom prst="rect">
            <a:avLst/>
          </a:prstGeom>
        </p:spPr>
      </p:pic>
      <p:sp>
        <p:nvSpPr>
          <p:cNvPr id="6" name="Rectangle 5" descr="n416 Fb Dinh Thu Huyen">
            <a:extLst>
              <a:ext uri="{FF2B5EF4-FFF2-40B4-BE49-F238E27FC236}">
                <a16:creationId xmlns:a16="http://schemas.microsoft.com/office/drawing/2014/main" id="{222377BB-1BCE-492B-8887-C584A3BD1DDC}"/>
              </a:ext>
            </a:extLst>
          </p:cNvPr>
          <p:cNvSpPr/>
          <p:nvPr/>
        </p:nvSpPr>
        <p:spPr>
          <a:xfrm>
            <a:off x="7553360" y="4599853"/>
            <a:ext cx="1777042" cy="553998"/>
          </a:xfrm>
          <a:prstGeom prst="rect">
            <a:avLst/>
          </a:prstGeom>
        </p:spPr>
        <p:txBody>
          <a:bodyPr wrap="square">
            <a:spAutoFit/>
          </a:bodyPr>
          <a:lstStyle/>
          <a:p>
            <a:r>
              <a:rPr lang="en-US" sz="1500" dirty="0">
                <a:solidFill>
                  <a:srgbClr val="FF0000"/>
                </a:solidFill>
                <a:latin typeface="Bahnschrift SemiBold" panose="020B0502040204020203" pitchFamily="34" charset="0"/>
              </a:rPr>
              <a:t>CÔ NHUNG CUTE</a:t>
            </a:r>
          </a:p>
          <a:p>
            <a:r>
              <a:rPr lang="en-US" sz="15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2575452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19E82F0D-F678-4224-9A70-94C96577AAD3}"/>
              </a:ext>
            </a:extLst>
          </p:cNvPr>
          <p:cNvSpPr/>
          <p:nvPr/>
        </p:nvSpPr>
        <p:spPr>
          <a:xfrm>
            <a:off x="2286000" y="267387"/>
            <a:ext cx="4097547" cy="716094"/>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Google Shape;750;p42" descr="n416 Fb Dinh Thu Huyen"/>
          <p:cNvSpPr txBox="1">
            <a:spLocks noGrp="1"/>
          </p:cNvSpPr>
          <p:nvPr>
            <p:ph type="title"/>
          </p:nvPr>
        </p:nvSpPr>
        <p:spPr>
          <a:xfrm>
            <a:off x="2395075" y="315141"/>
            <a:ext cx="3844609"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err="1">
                <a:solidFill>
                  <a:schemeClr val="bg1"/>
                </a:solidFill>
                <a:latin typeface="Bahnschrift SemiBold" panose="020B0502040204020203" pitchFamily="34" charset="0"/>
                <a:ea typeface="Cambria" panose="02040503050406030204" pitchFamily="18" charset="0"/>
              </a:rPr>
              <a:t>Đặc</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điểm</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của</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phân</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tử</a:t>
            </a:r>
            <a:r>
              <a:rPr lang="en-GB" dirty="0">
                <a:solidFill>
                  <a:schemeClr val="bg1"/>
                </a:solidFill>
                <a:latin typeface="Bahnschrift SemiBold" panose="020B0502040204020203" pitchFamily="34" charset="0"/>
                <a:ea typeface="Cambria" panose="02040503050406030204" pitchFamily="18" charset="0"/>
              </a:rPr>
              <a:t>:</a:t>
            </a:r>
            <a:endParaRPr dirty="0">
              <a:solidFill>
                <a:schemeClr val="bg1"/>
              </a:solidFill>
              <a:latin typeface="Bahnschrift SemiBold" panose="020B0502040204020203" pitchFamily="34" charset="0"/>
              <a:ea typeface="Cambria" panose="02040503050406030204" pitchFamily="18" charset="0"/>
            </a:endParaRPr>
          </a:p>
        </p:txBody>
      </p:sp>
      <p:sp>
        <p:nvSpPr>
          <p:cNvPr id="751" name="Google Shape;751;p42" descr="n416 Fb Dinh Thu Huyen"/>
          <p:cNvSpPr txBox="1">
            <a:spLocks noGrp="1"/>
          </p:cNvSpPr>
          <p:nvPr>
            <p:ph type="body" idx="1"/>
          </p:nvPr>
        </p:nvSpPr>
        <p:spPr>
          <a:xfrm>
            <a:off x="439790" y="3328998"/>
            <a:ext cx="3794024" cy="171530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b="1" dirty="0" err="1">
                <a:solidFill>
                  <a:srgbClr val="84A59D"/>
                </a:solidFill>
                <a:latin typeface="Bahnschrift SemiBold" panose="020B0502040204020203" pitchFamily="34" charset="0"/>
                <a:ea typeface="Cambria" panose="02040503050406030204" pitchFamily="18" charset="0"/>
              </a:rPr>
              <a:t>Khoảng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cách</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phân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tử</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lớn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thì</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lực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liên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kết</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chúng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yếu</a:t>
            </a:r>
            <a:r>
              <a:rPr lang="en-GB" sz="2400" b="1" dirty="0">
                <a:solidFill>
                  <a:srgbClr val="84A59D"/>
                </a:solidFill>
                <a:latin typeface="Bahnschrift SemiBold" panose="020B0502040204020203" pitchFamily="34" charset="0"/>
                <a:ea typeface="Cambria" panose="02040503050406030204" pitchFamily="18" charset="0"/>
              </a:rPr>
              <a:t>.</a:t>
            </a:r>
            <a:endParaRPr sz="2400" b="1" dirty="0">
              <a:solidFill>
                <a:srgbClr val="84A59D"/>
              </a:solidFill>
              <a:latin typeface="Bahnschrift SemiBold" panose="020B0502040204020203" pitchFamily="34" charset="0"/>
              <a:ea typeface="Cambria" panose="02040503050406030204" pitchFamily="18" charset="0"/>
            </a:endParaRPr>
          </a:p>
        </p:txBody>
      </p:sp>
      <p:sp>
        <p:nvSpPr>
          <p:cNvPr id="752" name="Google Shape;752;p42" descr="n416 Fb Dinh Thu Huyen"/>
          <p:cNvSpPr txBox="1">
            <a:spLocks noGrp="1"/>
          </p:cNvSpPr>
          <p:nvPr>
            <p:ph type="body" idx="2"/>
          </p:nvPr>
        </p:nvSpPr>
        <p:spPr>
          <a:xfrm>
            <a:off x="4967725" y="3504282"/>
            <a:ext cx="3419916" cy="1232581"/>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sắp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xếp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có</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trật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tự</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thì</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liên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kết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chúng</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mạnh</a:t>
            </a:r>
            <a:endParaRPr sz="2400" dirty="0">
              <a:solidFill>
                <a:srgbClr val="F28482"/>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endParaRPr sz="2400" dirty="0">
              <a:solidFill>
                <a:srgbClr val="F28482"/>
              </a:solidFill>
              <a:latin typeface="Bahnschrift SemiBold" panose="020B0502040204020203" pitchFamily="34" charset="0"/>
              <a:ea typeface="Cambria" panose="02040503050406030204" pitchFamily="18" charset="0"/>
            </a:endParaRPr>
          </a:p>
        </p:txBody>
      </p:sp>
      <p:pic>
        <p:nvPicPr>
          <p:cNvPr id="4" name="Picture 3" descr="n416 Fb Dinh Thu Huyen"/>
          <p:cNvPicPr>
            <a:picLocks noChangeAspect="1"/>
          </p:cNvPicPr>
          <p:nvPr/>
        </p:nvPicPr>
        <p:blipFill>
          <a:blip r:embed="rId3"/>
          <a:stretch>
            <a:fillRect/>
          </a:stretch>
        </p:blipFill>
        <p:spPr>
          <a:xfrm>
            <a:off x="4996514" y="1154805"/>
            <a:ext cx="3256447" cy="2178153"/>
          </a:xfrm>
          <a:prstGeom prst="rect">
            <a:avLst/>
          </a:prstGeom>
        </p:spPr>
      </p:pic>
      <p:pic>
        <p:nvPicPr>
          <p:cNvPr id="6" name="Picture 5" descr="n416 Fb Dinh Thu Huy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023" y="1345545"/>
            <a:ext cx="1924050" cy="1924050"/>
          </a:xfrm>
          <a:prstGeom prst="rect">
            <a:avLst/>
          </a:prstGeom>
        </p:spPr>
      </p:pic>
      <p:sp>
        <p:nvSpPr>
          <p:cNvPr id="39" name="Freeform 14" descr="n416 Fb Dinh Thu Huyen">
            <a:extLst>
              <a:ext uri="{FF2B5EF4-FFF2-40B4-BE49-F238E27FC236}">
                <a16:creationId xmlns:a16="http://schemas.microsoft.com/office/drawing/2014/main" id="{5E5FCAAF-973B-42DD-B7D9-2567A84AFE73}"/>
              </a:ext>
            </a:extLst>
          </p:cNvPr>
          <p:cNvSpPr/>
          <p:nvPr/>
        </p:nvSpPr>
        <p:spPr>
          <a:xfrm>
            <a:off x="6323717" y="54931"/>
            <a:ext cx="748211" cy="1014212"/>
          </a:xfrm>
          <a:custGeom>
            <a:avLst/>
            <a:gdLst/>
            <a:ahLst/>
            <a:cxnLst/>
            <a:rect l="l" t="t" r="r" b="b"/>
            <a:pathLst>
              <a:path w="1845879" h="2502119">
                <a:moveTo>
                  <a:pt x="0" y="0"/>
                </a:moveTo>
                <a:lnTo>
                  <a:pt x="1845879" y="0"/>
                </a:lnTo>
                <a:lnTo>
                  <a:pt x="1845879" y="2502119"/>
                </a:lnTo>
                <a:lnTo>
                  <a:pt x="0" y="250211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9" descr="n416 Fb Dinh Thu Huyen">
            <a:extLst>
              <a:ext uri="{FF2B5EF4-FFF2-40B4-BE49-F238E27FC236}">
                <a16:creationId xmlns:a16="http://schemas.microsoft.com/office/drawing/2014/main" id="{D06764C2-DCC2-4676-BF67-43A17C4A1351}"/>
              </a:ext>
            </a:extLst>
          </p:cNvPr>
          <p:cNvSpPr/>
          <p:nvPr/>
        </p:nvSpPr>
        <p:spPr>
          <a:xfrm>
            <a:off x="1315528" y="99198"/>
            <a:ext cx="1254571" cy="90948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Rectangle 2" descr="n416 Fb Dinh Thu Huyen">
            <a:extLst>
              <a:ext uri="{FF2B5EF4-FFF2-40B4-BE49-F238E27FC236}">
                <a16:creationId xmlns:a16="http://schemas.microsoft.com/office/drawing/2014/main" id="{49DBF565-BE68-4396-BAE8-22F21D599F45}"/>
              </a:ext>
            </a:extLst>
          </p:cNvPr>
          <p:cNvSpPr/>
          <p:nvPr/>
        </p:nvSpPr>
        <p:spPr>
          <a:xfrm>
            <a:off x="7456897" y="4558725"/>
            <a:ext cx="1861487"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51">
                                            <p:txEl>
                                              <p:pRg st="0" end="0"/>
                                            </p:txEl>
                                          </p:spTgt>
                                        </p:tgtEl>
                                        <p:attrNameLst>
                                          <p:attrName>style.visibility</p:attrName>
                                        </p:attrNameLst>
                                      </p:cBhvr>
                                      <p:to>
                                        <p:strVal val="visible"/>
                                      </p:to>
                                    </p:set>
                                    <p:animEffect transition="in" filter="wipe(down)">
                                      <p:cBhvr>
                                        <p:cTn id="10" dur="500"/>
                                        <p:tgtEl>
                                          <p:spTgt spid="7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52">
                                            <p:txEl>
                                              <p:pRg st="0" end="0"/>
                                            </p:txEl>
                                          </p:spTgt>
                                        </p:tgtEl>
                                        <p:attrNameLst>
                                          <p:attrName>style.visibility</p:attrName>
                                        </p:attrNameLst>
                                      </p:cBhvr>
                                      <p:to>
                                        <p:strVal val="visible"/>
                                      </p:to>
                                    </p:set>
                                    <p:animEffect transition="in" filter="barn(inVertical)">
                                      <p:cBhvr>
                                        <p:cTn id="18" dur="500"/>
                                        <p:tgtEl>
                                          <p:spTgt spid="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0" build="p"/>
      <p:bldP spid="75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416 Fb Dinh Thu Huyen"/>
          <p:cNvSpPr/>
          <p:nvPr/>
        </p:nvSpPr>
        <p:spPr>
          <a:xfrm>
            <a:off x="625929" y="256248"/>
            <a:ext cx="7892143" cy="2871416"/>
          </a:xfrm>
          <a:prstGeom prst="snip2DiagRect">
            <a:avLst/>
          </a:prstGeom>
          <a:solidFill>
            <a:srgbClr val="0088B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err="1">
                <a:solidFill>
                  <a:prstClr val="white"/>
                </a:solidFill>
                <a:latin typeface="Cambria" panose="02040503050406030204" pitchFamily="18" charset="0"/>
                <a:ea typeface="Cambria" panose="02040503050406030204" pitchFamily="18" charset="0"/>
                <a:cs typeface="Catamaran" panose="020B0604020202020204" charset="0"/>
              </a:rPr>
              <a:t>Câu</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1: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Chặt không đứ</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t</a:t>
            </a: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Bứt không rời</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Phơi không khô</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Chụm không đỏ. </a:t>
            </a:r>
          </a:p>
          <a:p>
            <a:pPr algn="ctr" defTabSz="685800">
              <a:buClrTx/>
            </a:pP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r>
              <a:rPr lang="vi-VN" sz="2800" b="1" i="1" kern="1200" dirty="0">
                <a:solidFill>
                  <a:prstClr val="white"/>
                </a:solidFill>
                <a:latin typeface="Cambria" panose="02040503050406030204" pitchFamily="18" charset="0"/>
                <a:ea typeface="Cambria" panose="02040503050406030204" pitchFamily="18" charset="0"/>
                <a:cs typeface="Catamaran" panose="020B0604020202020204" charset="0"/>
              </a:rPr>
              <a:t>Là gì? </a:t>
            </a: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p>
        </p:txBody>
      </p:sp>
      <p:sp>
        <p:nvSpPr>
          <p:cNvPr id="50" name="Snip Diagonal Corner Rectangle 49" descr="n416 Fb Dinh Thu Huyen"/>
          <p:cNvSpPr/>
          <p:nvPr/>
        </p:nvSpPr>
        <p:spPr>
          <a:xfrm>
            <a:off x="2988623" y="3391248"/>
            <a:ext cx="3166753" cy="649905"/>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Cambria" panose="02040503050406030204" pitchFamily="18" charset="0"/>
                <a:ea typeface="Cambria" panose="02040503050406030204" pitchFamily="18" charset="0"/>
              </a:rPr>
              <a:t>Nước</a:t>
            </a:r>
            <a:endParaRPr lang="en-US" sz="2400" b="1" kern="1200" dirty="0">
              <a:solidFill>
                <a:prstClr val="white"/>
              </a:solidFill>
              <a:latin typeface="Cambria" panose="02040503050406030204" pitchFamily="18" charset="0"/>
              <a:ea typeface="Cambria" panose="02040503050406030204" pitchFamily="18" charset="0"/>
            </a:endParaRPr>
          </a:p>
        </p:txBody>
      </p:sp>
      <p:pic>
        <p:nvPicPr>
          <p:cNvPr id="46" name="Picture 45" descr="n416 Fb Dinh Thu Huye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1153"/>
            <a:ext cx="1800225" cy="1101152"/>
          </a:xfrm>
          <a:prstGeom prst="rect">
            <a:avLst/>
          </a:prstGeom>
        </p:spPr>
      </p:pic>
      <p:pic>
        <p:nvPicPr>
          <p:cNvPr id="4098" name="Picture 2" descr="n416 Fb Dinh Thu Huyen">
            <a:extLst>
              <a:ext uri="{FF2B5EF4-FFF2-40B4-BE49-F238E27FC236}">
                <a16:creationId xmlns:a16="http://schemas.microsoft.com/office/drawing/2014/main" id="{F37A2BEF-6AD3-4D4F-B7B7-D292FB2A0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2" y="2874655"/>
            <a:ext cx="3018895" cy="201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127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playback (online-video-cutter.com)" descr="n416 Fb Dinh Thu Huy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062"/>
            <a:ext cx="9143999" cy="5151562"/>
          </a:xfrm>
          <a:prstGeom prst="rect">
            <a:avLst/>
          </a:prstGeom>
        </p:spPr>
      </p:pic>
    </p:spTree>
    <p:extLst>
      <p:ext uri="{BB962C8B-B14F-4D97-AF65-F5344CB8AC3E}">
        <p14:creationId xmlns:p14="http://schemas.microsoft.com/office/powerpoint/2010/main" val="3284106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16" name="Google Shape;476;p33" descr="n416 Fb Dinh Thu Huyen"/>
          <p:cNvSpPr txBox="1">
            <a:spLocks noGrp="1"/>
          </p:cNvSpPr>
          <p:nvPr>
            <p:ph type="title"/>
          </p:nvPr>
        </p:nvSpPr>
        <p:spPr>
          <a:xfrm>
            <a:off x="521148" y="147437"/>
            <a:ext cx="7906858" cy="1345721"/>
          </a:xfrm>
          <a:prstGeom prst="rect">
            <a:avLst/>
          </a:prstGeom>
        </p:spPr>
        <p:txBody>
          <a:bodyPr spcFirstLastPara="1" wrap="square" lIns="91425" tIns="91425" rIns="91425" bIns="91425" anchor="ctr" anchorCtr="0">
            <a:noAutofit/>
          </a:bodyPr>
          <a:lstStyle/>
          <a:p>
            <a:r>
              <a:rPr lang="en-US" sz="6000" dirty="0">
                <a:solidFill>
                  <a:srgbClr val="84A59D"/>
                </a:solidFill>
                <a:latin typeface="Bahnschrift SemiBold" panose="020B0502040204020203" pitchFamily="34" charset="0"/>
              </a:rPr>
              <a:t>III. SỰ CHUYỂN THỂ</a:t>
            </a:r>
          </a:p>
        </p:txBody>
      </p:sp>
      <p:pic>
        <p:nvPicPr>
          <p:cNvPr id="18" name="Picture 17" descr="n416 Fb Dinh Thu Huyen">
            <a:extLst>
              <a:ext uri="{FF2B5EF4-FFF2-40B4-BE49-F238E27FC236}">
                <a16:creationId xmlns:a16="http://schemas.microsoft.com/office/drawing/2014/main" id="{3EEA53B7-4ED9-4C8C-8DE4-3E0876A1F9F5}"/>
              </a:ext>
            </a:extLst>
          </p:cNvPr>
          <p:cNvPicPr/>
          <p:nvPr/>
        </p:nvPicPr>
        <p:blipFill>
          <a:blip r:embed="rId3"/>
          <a:stretch>
            <a:fillRect/>
          </a:stretch>
        </p:blipFill>
        <p:spPr>
          <a:xfrm>
            <a:off x="3088500" y="1564817"/>
            <a:ext cx="2967000" cy="2705259"/>
          </a:xfrm>
          <a:prstGeom prst="rect">
            <a:avLst/>
          </a:prstGeom>
        </p:spPr>
      </p:pic>
      <p:sp>
        <p:nvSpPr>
          <p:cNvPr id="19" name="Freeform 3" descr="n416 Fb Dinh Thu Huyen">
            <a:extLst>
              <a:ext uri="{FF2B5EF4-FFF2-40B4-BE49-F238E27FC236}">
                <a16:creationId xmlns:a16="http://schemas.microsoft.com/office/drawing/2014/main" id="{5B3B3B6E-C05A-4368-BA5D-CCC8FF153601}"/>
              </a:ext>
            </a:extLst>
          </p:cNvPr>
          <p:cNvSpPr/>
          <p:nvPr/>
        </p:nvSpPr>
        <p:spPr>
          <a:xfrm rot="20439080">
            <a:off x="101426" y="-9891"/>
            <a:ext cx="1250778" cy="182984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6" descr="n416 Fb Dinh Thu Huyen">
            <a:extLst>
              <a:ext uri="{FF2B5EF4-FFF2-40B4-BE49-F238E27FC236}">
                <a16:creationId xmlns:a16="http://schemas.microsoft.com/office/drawing/2014/main" id="{23663C1F-DD52-4BC2-8A32-F9E6EF32EDFA}"/>
              </a:ext>
            </a:extLst>
          </p:cNvPr>
          <p:cNvSpPr/>
          <p:nvPr/>
        </p:nvSpPr>
        <p:spPr>
          <a:xfrm>
            <a:off x="6901133" y="3675437"/>
            <a:ext cx="2363637" cy="1468063"/>
          </a:xfrm>
          <a:custGeom>
            <a:avLst/>
            <a:gdLst/>
            <a:ahLst/>
            <a:cxnLst/>
            <a:rect l="l" t="t" r="r" b="b"/>
            <a:pathLst>
              <a:path w="2893997" h="1724279">
                <a:moveTo>
                  <a:pt x="0" y="0"/>
                </a:moveTo>
                <a:lnTo>
                  <a:pt x="2893997" y="0"/>
                </a:lnTo>
                <a:lnTo>
                  <a:pt x="2893997" y="1724279"/>
                </a:lnTo>
                <a:lnTo>
                  <a:pt x="0" y="1724279"/>
                </a:lnTo>
                <a:lnTo>
                  <a:pt x="0" y="0"/>
                </a:lnTo>
                <a:close/>
              </a:path>
            </a:pathLst>
          </a:custGeom>
          <a:blipFill>
            <a:blip r:embed="rId5"/>
            <a:stretch>
              <a:fillRect/>
            </a:stretch>
          </a:blipFill>
        </p:spPr>
        <p:txBody>
          <a:bodyPr/>
          <a:lstStyle/>
          <a:p>
            <a:endParaRPr lang="en-US"/>
          </a:p>
        </p:txBody>
      </p:sp>
      <p:sp>
        <p:nvSpPr>
          <p:cNvPr id="2" name="Rectangle 1" descr="n416 Fb Dinh Thu Huyen">
            <a:extLst>
              <a:ext uri="{FF2B5EF4-FFF2-40B4-BE49-F238E27FC236}">
                <a16:creationId xmlns:a16="http://schemas.microsoft.com/office/drawing/2014/main" id="{41336A14-6415-4AF2-A1A1-8BAD3A5621B2}"/>
              </a:ext>
            </a:extLst>
          </p:cNvPr>
          <p:cNvSpPr/>
          <p:nvPr/>
        </p:nvSpPr>
        <p:spPr>
          <a:xfrm>
            <a:off x="0" y="4497169"/>
            <a:ext cx="1940943"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47517595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A697445C-98F8-46F6-A140-D216301BFD0D}"/>
              </a:ext>
            </a:extLst>
          </p:cNvPr>
          <p:cNvSpPr/>
          <p:nvPr/>
        </p:nvSpPr>
        <p:spPr>
          <a:xfrm>
            <a:off x="741872" y="362309"/>
            <a:ext cx="3157268" cy="707366"/>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Google Shape;576;p36" descr="n416 Fb Dinh Thu Huyen"/>
          <p:cNvSpPr txBox="1">
            <a:spLocks noGrp="1"/>
          </p:cNvSpPr>
          <p:nvPr>
            <p:ph type="title"/>
          </p:nvPr>
        </p:nvSpPr>
        <p:spPr>
          <a:xfrm>
            <a:off x="741872" y="466555"/>
            <a:ext cx="3157268" cy="5057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solidFill>
                  <a:schemeClr val="bg1"/>
                </a:solidFill>
                <a:latin typeface="Bahnschrift SemiBold" panose="020B0502040204020203" pitchFamily="34" charset="0"/>
              </a:rPr>
              <a:t>1. </a:t>
            </a:r>
            <a:r>
              <a:rPr lang="en-GB" sz="3000" dirty="0" err="1">
                <a:solidFill>
                  <a:schemeClr val="bg1"/>
                </a:solidFill>
                <a:latin typeface="Bahnschrift SemiBold" panose="020B0502040204020203" pitchFamily="34" charset="0"/>
              </a:rPr>
              <a:t>Sự</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chuyển</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thể</a:t>
            </a:r>
            <a:endParaRPr sz="3000" dirty="0">
              <a:solidFill>
                <a:schemeClr val="bg1"/>
              </a:solidFill>
              <a:latin typeface="Bahnschrift SemiBold" panose="020B0502040204020203" pitchFamily="34" charset="0"/>
            </a:endParaRPr>
          </a:p>
        </p:txBody>
      </p:sp>
      <p:sp>
        <p:nvSpPr>
          <p:cNvPr id="578" name="Google Shape;578;p36" descr="n416 Fb Dinh Thu Huyen"/>
          <p:cNvSpPr txBox="1">
            <a:spLocks noGrp="1"/>
          </p:cNvSpPr>
          <p:nvPr>
            <p:ph type="subTitle" idx="1"/>
          </p:nvPr>
        </p:nvSpPr>
        <p:spPr>
          <a:xfrm>
            <a:off x="187378" y="1162825"/>
            <a:ext cx="5462923" cy="386637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này</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Đa</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các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ở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nóng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lên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rồi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a:t>
            </a:r>
          </a:p>
          <a:p>
            <a:pPr marL="0" lvl="0" indent="0" algn="just" rtl="0">
              <a:spcBef>
                <a:spcPts val="0"/>
              </a:spcBef>
              <a:spcAft>
                <a:spcPts val="0"/>
              </a:spcAft>
              <a:buNone/>
            </a:pPr>
            <a:r>
              <a:rPr lang="en-GB" sz="2400" dirty="0">
                <a:solidFill>
                  <a:schemeClr val="accent1">
                    <a:lumMod val="50000"/>
                  </a:schemeClr>
                </a:solidFill>
                <a:latin typeface="Bahnschrift SemiBold" panose="020B0502040204020203" pitchFamily="34" charset="0"/>
                <a:ea typeface="Cambria" panose="02040503050406030204" pitchFamily="18" charset="0"/>
              </a:rPr>
              <a:t>- Ng</a:t>
            </a:r>
            <a:r>
              <a:rPr lang="vi-VN" sz="2400" dirty="0">
                <a:solidFill>
                  <a:schemeClr val="accent1">
                    <a:lumMod val="50000"/>
                  </a:schemeClr>
                </a:solidFill>
                <a:latin typeface="Bahnschrift SemiBold" panose="020B0502040204020203" pitchFamily="34" charset="0"/>
                <a:ea typeface="Cambria" panose="02040503050406030204" pitchFamily="18" charset="0"/>
              </a:rPr>
              <a:t>ư</a:t>
            </a:r>
            <a:r>
              <a:rPr lang="en-US" sz="2400" dirty="0">
                <a:solidFill>
                  <a:schemeClr val="accent1">
                    <a:lumMod val="50000"/>
                  </a:schemeClr>
                </a:solidFill>
                <a:latin typeface="Bahnschrift SemiBold" panose="020B0502040204020203" pitchFamily="34" charset="0"/>
                <a:ea typeface="Cambria" panose="02040503050406030204" pitchFamily="18" charset="0"/>
              </a:rPr>
              <a:t>ợ</a:t>
            </a:r>
            <a:r>
              <a:rPr lang="en-GB" sz="2400" dirty="0">
                <a:solidFill>
                  <a:schemeClr val="accent1">
                    <a:lumMod val="50000"/>
                  </a:schemeClr>
                </a:solidFill>
                <a:latin typeface="Bahnschrift SemiBold" panose="020B0502040204020203" pitchFamily="34" charset="0"/>
                <a:ea typeface="Cambria" panose="02040503050406030204" pitchFamily="18" charset="0"/>
              </a:rPr>
              <a:t>c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đa</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số</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khí</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lạnh</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rồi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rắn</a:t>
            </a:r>
            <a:endParaRPr lang="en-GB" sz="2400" dirty="0">
              <a:solidFill>
                <a:schemeClr val="accent1">
                  <a:lumMod val="50000"/>
                </a:schemeClr>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Một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trực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tiếp</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và</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ngược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lại</a:t>
            </a:r>
            <a:r>
              <a:rPr lang="en-GB" sz="2400" dirty="0">
                <a:solidFill>
                  <a:srgbClr val="84A59D"/>
                </a:solidFill>
                <a:latin typeface="Bahnschrift SemiBold" panose="020B0502040204020203" pitchFamily="34" charset="0"/>
                <a:ea typeface="Cambria" panose="02040503050406030204" pitchFamily="18" charset="0"/>
              </a:rPr>
              <a:t>.</a:t>
            </a:r>
            <a:endParaRPr sz="2400" dirty="0">
              <a:solidFill>
                <a:srgbClr val="84A59D"/>
              </a:solidFill>
              <a:latin typeface="Bahnschrift SemiBold" panose="020B0502040204020203" pitchFamily="34" charset="0"/>
              <a:ea typeface="Cambria" panose="02040503050406030204" pitchFamily="18" charset="0"/>
            </a:endParaRPr>
          </a:p>
        </p:txBody>
      </p:sp>
      <p:sp>
        <p:nvSpPr>
          <p:cNvPr id="3" name="TextBox 2" descr="n416 Fb Dinh Thu Huyen"/>
          <p:cNvSpPr txBox="1"/>
          <p:nvPr/>
        </p:nvSpPr>
        <p:spPr>
          <a:xfrm>
            <a:off x="6073525" y="3650419"/>
            <a:ext cx="2796680" cy="1015663"/>
          </a:xfrm>
          <a:prstGeom prst="rect">
            <a:avLst/>
          </a:prstGeom>
          <a:noFill/>
        </p:spPr>
        <p:txBody>
          <a:bodyPr wrap="square" rtlCol="0">
            <a:spAutoFit/>
          </a:bodyPr>
          <a:lstStyle/>
          <a:p>
            <a:pPr algn="ct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1.4: </a:t>
            </a:r>
          </a:p>
          <a:p>
            <a:pPr algn="ctr"/>
            <a:r>
              <a:rPr lang="en-US" sz="2000" b="1" dirty="0" err="1">
                <a:solidFill>
                  <a:srgbClr val="F28482"/>
                </a:solidFill>
                <a:latin typeface="Bahnschrift SemiBold" panose="020B0502040204020203" pitchFamily="34" charset="0"/>
                <a:cs typeface="Catamaran" panose="020B0604020202020204" charset="0"/>
              </a:rPr>
              <a:t>Sơ</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đồ</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các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thức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chuyển</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thể</a:t>
            </a:r>
            <a:endParaRPr lang="en-US" sz="2000" b="1" dirty="0">
              <a:solidFill>
                <a:srgbClr val="F28482"/>
              </a:solidFill>
              <a:latin typeface="Bahnschrift SemiBold" panose="020B0502040204020203" pitchFamily="34" charset="0"/>
              <a:cs typeface="Catamaran" panose="020B0604020202020204" charset="0"/>
            </a:endParaRPr>
          </a:p>
        </p:txBody>
      </p:sp>
      <p:pic>
        <p:nvPicPr>
          <p:cNvPr id="4" name="Picture 3" descr="n416 Fb Dinh Thu Huyen"/>
          <p:cNvPicPr>
            <a:picLocks noChangeAspect="1"/>
          </p:cNvPicPr>
          <p:nvPr/>
        </p:nvPicPr>
        <p:blipFill>
          <a:blip r:embed="rId3"/>
          <a:stretch>
            <a:fillRect/>
          </a:stretch>
        </p:blipFill>
        <p:spPr>
          <a:xfrm>
            <a:off x="6073525" y="1096564"/>
            <a:ext cx="2796680" cy="2553855"/>
          </a:xfrm>
          <a:prstGeom prst="rect">
            <a:avLst/>
          </a:prstGeom>
        </p:spPr>
      </p:pic>
      <p:sp>
        <p:nvSpPr>
          <p:cNvPr id="10" name="Freeform 5" descr="n416 Fb Dinh Thu Huyen">
            <a:extLst>
              <a:ext uri="{FF2B5EF4-FFF2-40B4-BE49-F238E27FC236}">
                <a16:creationId xmlns:a16="http://schemas.microsoft.com/office/drawing/2014/main" id="{45111819-62AD-4F8E-85EC-328B03C36866}"/>
              </a:ext>
            </a:extLst>
          </p:cNvPr>
          <p:cNvSpPr/>
          <p:nvPr/>
        </p:nvSpPr>
        <p:spPr>
          <a:xfrm>
            <a:off x="0" y="70611"/>
            <a:ext cx="744733" cy="999064"/>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77" name="Google Shape;577;p36" descr="n416 Fb Dinh Thu Huyen"/>
          <p:cNvSpPr/>
          <p:nvPr/>
        </p:nvSpPr>
        <p:spPr>
          <a:xfrm rot="-9816458">
            <a:off x="5724210" y="2522391"/>
            <a:ext cx="643906" cy="616529"/>
          </a:xfrm>
          <a:custGeom>
            <a:avLst/>
            <a:gdLst/>
            <a:ahLst/>
            <a:cxnLst/>
            <a:rect l="l" t="t" r="r" b="b"/>
            <a:pathLst>
              <a:path w="19782" h="15675" extrusionOk="0">
                <a:moveTo>
                  <a:pt x="15682" y="1034"/>
                </a:moveTo>
                <a:cubicBezTo>
                  <a:pt x="15888" y="1034"/>
                  <a:pt x="16081" y="1128"/>
                  <a:pt x="16255" y="1364"/>
                </a:cubicBezTo>
                <a:cubicBezTo>
                  <a:pt x="17039" y="2147"/>
                  <a:pt x="17243" y="3919"/>
                  <a:pt x="17634" y="4890"/>
                </a:cubicBezTo>
                <a:cubicBezTo>
                  <a:pt x="18026" y="5878"/>
                  <a:pt x="18810" y="7054"/>
                  <a:pt x="18998" y="8025"/>
                </a:cubicBezTo>
                <a:cubicBezTo>
                  <a:pt x="18998" y="8621"/>
                  <a:pt x="19202" y="8809"/>
                  <a:pt x="18998" y="9013"/>
                </a:cubicBezTo>
                <a:cubicBezTo>
                  <a:pt x="17431" y="6662"/>
                  <a:pt x="15863" y="4311"/>
                  <a:pt x="14108" y="1959"/>
                </a:cubicBezTo>
                <a:cubicBezTo>
                  <a:pt x="14656" y="1543"/>
                  <a:pt x="15204" y="1034"/>
                  <a:pt x="15682" y="1034"/>
                </a:cubicBezTo>
                <a:close/>
                <a:moveTo>
                  <a:pt x="13716" y="2351"/>
                </a:moveTo>
                <a:cubicBezTo>
                  <a:pt x="15471" y="4499"/>
                  <a:pt x="17039" y="6850"/>
                  <a:pt x="18606" y="9201"/>
                </a:cubicBezTo>
                <a:lnTo>
                  <a:pt x="18606" y="9405"/>
                </a:lnTo>
                <a:cubicBezTo>
                  <a:pt x="18026" y="9593"/>
                  <a:pt x="17431" y="9593"/>
                  <a:pt x="16851" y="9593"/>
                </a:cubicBezTo>
                <a:cubicBezTo>
                  <a:pt x="16647" y="9593"/>
                  <a:pt x="16459" y="9797"/>
                  <a:pt x="16067" y="9797"/>
                </a:cubicBezTo>
                <a:cubicBezTo>
                  <a:pt x="14891" y="7633"/>
                  <a:pt x="13512" y="5486"/>
                  <a:pt x="12148" y="3323"/>
                </a:cubicBezTo>
                <a:cubicBezTo>
                  <a:pt x="12728" y="3135"/>
                  <a:pt x="13324" y="2743"/>
                  <a:pt x="13716" y="2351"/>
                </a:cubicBezTo>
                <a:close/>
                <a:moveTo>
                  <a:pt x="11757" y="3715"/>
                </a:moveTo>
                <a:cubicBezTo>
                  <a:pt x="13120" y="5674"/>
                  <a:pt x="14500" y="7837"/>
                  <a:pt x="15675" y="9797"/>
                </a:cubicBezTo>
                <a:cubicBezTo>
                  <a:pt x="15079" y="9985"/>
                  <a:pt x="14500" y="10188"/>
                  <a:pt x="13904" y="10188"/>
                </a:cubicBezTo>
                <a:cubicBezTo>
                  <a:pt x="12728" y="8417"/>
                  <a:pt x="11553" y="6458"/>
                  <a:pt x="10377" y="4702"/>
                </a:cubicBezTo>
                <a:cubicBezTo>
                  <a:pt x="10973" y="4311"/>
                  <a:pt x="11365" y="3919"/>
                  <a:pt x="11757" y="3715"/>
                </a:cubicBezTo>
                <a:close/>
                <a:moveTo>
                  <a:pt x="9985" y="4890"/>
                </a:moveTo>
                <a:cubicBezTo>
                  <a:pt x="11161" y="6662"/>
                  <a:pt x="12336" y="8417"/>
                  <a:pt x="13512" y="10376"/>
                </a:cubicBezTo>
                <a:cubicBezTo>
                  <a:pt x="12932" y="10376"/>
                  <a:pt x="12540" y="10580"/>
                  <a:pt x="11945" y="10580"/>
                </a:cubicBezTo>
                <a:cubicBezTo>
                  <a:pt x="10973" y="8809"/>
                  <a:pt x="9985" y="7242"/>
                  <a:pt x="8810" y="5674"/>
                </a:cubicBezTo>
                <a:cubicBezTo>
                  <a:pt x="9202" y="5486"/>
                  <a:pt x="9593" y="5094"/>
                  <a:pt x="9985" y="4890"/>
                </a:cubicBezTo>
                <a:close/>
                <a:moveTo>
                  <a:pt x="5675" y="2351"/>
                </a:moveTo>
                <a:cubicBezTo>
                  <a:pt x="6067" y="2351"/>
                  <a:pt x="7054" y="5282"/>
                  <a:pt x="7242" y="5674"/>
                </a:cubicBezTo>
                <a:lnTo>
                  <a:pt x="7446" y="5674"/>
                </a:lnTo>
                <a:cubicBezTo>
                  <a:pt x="7446" y="5878"/>
                  <a:pt x="7446" y="6270"/>
                  <a:pt x="7634" y="6458"/>
                </a:cubicBezTo>
                <a:cubicBezTo>
                  <a:pt x="7694" y="6518"/>
                  <a:pt x="7753" y="6543"/>
                  <a:pt x="7806" y="6543"/>
                </a:cubicBezTo>
                <a:cubicBezTo>
                  <a:pt x="7933" y="6543"/>
                  <a:pt x="8026" y="6402"/>
                  <a:pt x="8026" y="6270"/>
                </a:cubicBezTo>
                <a:lnTo>
                  <a:pt x="8418" y="5878"/>
                </a:lnTo>
                <a:cubicBezTo>
                  <a:pt x="9593" y="7445"/>
                  <a:pt x="10581" y="9013"/>
                  <a:pt x="11553" y="10580"/>
                </a:cubicBezTo>
                <a:cubicBezTo>
                  <a:pt x="10973" y="10768"/>
                  <a:pt x="10581" y="10768"/>
                  <a:pt x="9985" y="10972"/>
                </a:cubicBezTo>
                <a:cubicBezTo>
                  <a:pt x="8418" y="8417"/>
                  <a:pt x="6662" y="5878"/>
                  <a:pt x="5095" y="3323"/>
                </a:cubicBezTo>
                <a:lnTo>
                  <a:pt x="4891" y="3323"/>
                </a:lnTo>
                <a:cubicBezTo>
                  <a:pt x="5283" y="2743"/>
                  <a:pt x="5487" y="2351"/>
                  <a:pt x="5675" y="2351"/>
                </a:cubicBezTo>
                <a:close/>
                <a:moveTo>
                  <a:pt x="1176" y="9797"/>
                </a:moveTo>
                <a:cubicBezTo>
                  <a:pt x="1568" y="10580"/>
                  <a:pt x="2148" y="11364"/>
                  <a:pt x="2744" y="11944"/>
                </a:cubicBezTo>
                <a:cubicBezTo>
                  <a:pt x="1756" y="11756"/>
                  <a:pt x="785" y="11160"/>
                  <a:pt x="785" y="10580"/>
                </a:cubicBezTo>
                <a:cubicBezTo>
                  <a:pt x="785" y="10376"/>
                  <a:pt x="973" y="9985"/>
                  <a:pt x="1176" y="9797"/>
                </a:cubicBezTo>
                <a:close/>
                <a:moveTo>
                  <a:pt x="2148" y="8229"/>
                </a:moveTo>
                <a:cubicBezTo>
                  <a:pt x="2932" y="9797"/>
                  <a:pt x="3716" y="11160"/>
                  <a:pt x="4499" y="12728"/>
                </a:cubicBezTo>
                <a:cubicBezTo>
                  <a:pt x="4107" y="12540"/>
                  <a:pt x="3919" y="12540"/>
                  <a:pt x="3528" y="12336"/>
                </a:cubicBezTo>
                <a:cubicBezTo>
                  <a:pt x="2744" y="11364"/>
                  <a:pt x="2148" y="10376"/>
                  <a:pt x="1364" y="9405"/>
                </a:cubicBezTo>
                <a:cubicBezTo>
                  <a:pt x="1568" y="9013"/>
                  <a:pt x="1960" y="8621"/>
                  <a:pt x="2148" y="8229"/>
                </a:cubicBezTo>
                <a:close/>
                <a:moveTo>
                  <a:pt x="3136" y="6458"/>
                </a:moveTo>
                <a:cubicBezTo>
                  <a:pt x="4107" y="9013"/>
                  <a:pt x="5487" y="11552"/>
                  <a:pt x="6850" y="13715"/>
                </a:cubicBezTo>
                <a:cubicBezTo>
                  <a:pt x="6271" y="13511"/>
                  <a:pt x="5487" y="13119"/>
                  <a:pt x="4891" y="12931"/>
                </a:cubicBezTo>
                <a:lnTo>
                  <a:pt x="4891" y="12540"/>
                </a:lnTo>
                <a:cubicBezTo>
                  <a:pt x="4107" y="10972"/>
                  <a:pt x="3136" y="9405"/>
                  <a:pt x="2540" y="7837"/>
                </a:cubicBezTo>
                <a:lnTo>
                  <a:pt x="2352" y="7837"/>
                </a:lnTo>
                <a:cubicBezTo>
                  <a:pt x="2352" y="7633"/>
                  <a:pt x="2352" y="7633"/>
                  <a:pt x="2540" y="7633"/>
                </a:cubicBezTo>
                <a:lnTo>
                  <a:pt x="3136" y="6458"/>
                </a:lnTo>
                <a:close/>
                <a:moveTo>
                  <a:pt x="4703" y="3715"/>
                </a:moveTo>
                <a:cubicBezTo>
                  <a:pt x="6271" y="6066"/>
                  <a:pt x="8026" y="8621"/>
                  <a:pt x="9593" y="10972"/>
                </a:cubicBezTo>
                <a:cubicBezTo>
                  <a:pt x="9405" y="11160"/>
                  <a:pt x="9405" y="11160"/>
                  <a:pt x="9405" y="11364"/>
                </a:cubicBezTo>
                <a:cubicBezTo>
                  <a:pt x="9593" y="11944"/>
                  <a:pt x="10189" y="14107"/>
                  <a:pt x="9797" y="14687"/>
                </a:cubicBezTo>
                <a:cubicBezTo>
                  <a:pt x="7838" y="11364"/>
                  <a:pt x="6067" y="8025"/>
                  <a:pt x="4107" y="4702"/>
                </a:cubicBezTo>
                <a:cubicBezTo>
                  <a:pt x="4311" y="4499"/>
                  <a:pt x="4499" y="4107"/>
                  <a:pt x="4703" y="3715"/>
                </a:cubicBezTo>
                <a:close/>
                <a:moveTo>
                  <a:pt x="3919" y="5094"/>
                </a:moveTo>
                <a:cubicBezTo>
                  <a:pt x="5675" y="8417"/>
                  <a:pt x="7634" y="11756"/>
                  <a:pt x="9405" y="14891"/>
                </a:cubicBezTo>
                <a:cubicBezTo>
                  <a:pt x="9014" y="14891"/>
                  <a:pt x="8230" y="14499"/>
                  <a:pt x="7634" y="14107"/>
                </a:cubicBezTo>
                <a:cubicBezTo>
                  <a:pt x="6067" y="11552"/>
                  <a:pt x="4499" y="9013"/>
                  <a:pt x="3528" y="6270"/>
                </a:cubicBezTo>
                <a:cubicBezTo>
                  <a:pt x="3324" y="6270"/>
                  <a:pt x="3324" y="6066"/>
                  <a:pt x="3324" y="6066"/>
                </a:cubicBezTo>
                <a:cubicBezTo>
                  <a:pt x="3528" y="5878"/>
                  <a:pt x="3716" y="5486"/>
                  <a:pt x="3919" y="5094"/>
                </a:cubicBezTo>
                <a:close/>
                <a:moveTo>
                  <a:pt x="16067" y="0"/>
                </a:moveTo>
                <a:cubicBezTo>
                  <a:pt x="14688" y="1176"/>
                  <a:pt x="13324" y="2147"/>
                  <a:pt x="11945" y="3135"/>
                </a:cubicBezTo>
                <a:cubicBezTo>
                  <a:pt x="11757" y="3135"/>
                  <a:pt x="11757" y="3135"/>
                  <a:pt x="11553" y="3323"/>
                </a:cubicBezTo>
                <a:cubicBezTo>
                  <a:pt x="10581" y="3919"/>
                  <a:pt x="9593" y="4702"/>
                  <a:pt x="8622" y="5282"/>
                </a:cubicBezTo>
                <a:cubicBezTo>
                  <a:pt x="8418" y="5282"/>
                  <a:pt x="8230" y="5486"/>
                  <a:pt x="8230" y="5674"/>
                </a:cubicBezTo>
                <a:cubicBezTo>
                  <a:pt x="8026" y="5674"/>
                  <a:pt x="8026" y="5674"/>
                  <a:pt x="7838" y="5878"/>
                </a:cubicBezTo>
                <a:lnTo>
                  <a:pt x="7838" y="5486"/>
                </a:lnTo>
                <a:cubicBezTo>
                  <a:pt x="7838" y="5282"/>
                  <a:pt x="7634" y="5282"/>
                  <a:pt x="7634" y="5282"/>
                </a:cubicBezTo>
                <a:cubicBezTo>
                  <a:pt x="7054" y="3919"/>
                  <a:pt x="6459" y="2743"/>
                  <a:pt x="5879" y="1568"/>
                </a:cubicBezTo>
                <a:cubicBezTo>
                  <a:pt x="5879" y="1466"/>
                  <a:pt x="5828" y="1415"/>
                  <a:pt x="5753" y="1415"/>
                </a:cubicBezTo>
                <a:cubicBezTo>
                  <a:pt x="5679" y="1415"/>
                  <a:pt x="5581" y="1466"/>
                  <a:pt x="5487" y="1568"/>
                </a:cubicBezTo>
                <a:lnTo>
                  <a:pt x="3716" y="4499"/>
                </a:lnTo>
                <a:lnTo>
                  <a:pt x="3716" y="4702"/>
                </a:lnTo>
                <a:cubicBezTo>
                  <a:pt x="2540" y="6850"/>
                  <a:pt x="1176" y="8809"/>
                  <a:pt x="1" y="10972"/>
                </a:cubicBezTo>
                <a:lnTo>
                  <a:pt x="1" y="11160"/>
                </a:lnTo>
                <a:lnTo>
                  <a:pt x="3136" y="12540"/>
                </a:lnTo>
                <a:lnTo>
                  <a:pt x="3136" y="12728"/>
                </a:lnTo>
                <a:lnTo>
                  <a:pt x="3528" y="12728"/>
                </a:lnTo>
                <a:lnTo>
                  <a:pt x="9985" y="15674"/>
                </a:lnTo>
                <a:lnTo>
                  <a:pt x="10189" y="15471"/>
                </a:lnTo>
                <a:cubicBezTo>
                  <a:pt x="10377" y="14499"/>
                  <a:pt x="10377" y="13511"/>
                  <a:pt x="10189" y="12728"/>
                </a:cubicBezTo>
                <a:cubicBezTo>
                  <a:pt x="9985" y="12148"/>
                  <a:pt x="9797" y="11756"/>
                  <a:pt x="10377" y="11364"/>
                </a:cubicBezTo>
                <a:cubicBezTo>
                  <a:pt x="10581" y="11160"/>
                  <a:pt x="11945" y="10972"/>
                  <a:pt x="12336" y="10972"/>
                </a:cubicBezTo>
                <a:cubicBezTo>
                  <a:pt x="12728" y="10768"/>
                  <a:pt x="13324" y="10768"/>
                  <a:pt x="13716" y="10768"/>
                </a:cubicBezTo>
                <a:cubicBezTo>
                  <a:pt x="13716" y="10828"/>
                  <a:pt x="13750" y="10853"/>
                  <a:pt x="13798" y="10853"/>
                </a:cubicBezTo>
                <a:cubicBezTo>
                  <a:pt x="13913" y="10853"/>
                  <a:pt x="14108" y="10713"/>
                  <a:pt x="14108" y="10580"/>
                </a:cubicBezTo>
                <a:cubicBezTo>
                  <a:pt x="15863" y="10188"/>
                  <a:pt x="17822" y="9985"/>
                  <a:pt x="19594" y="9593"/>
                </a:cubicBezTo>
                <a:cubicBezTo>
                  <a:pt x="19782" y="9593"/>
                  <a:pt x="19782" y="9405"/>
                  <a:pt x="19782" y="9201"/>
                </a:cubicBezTo>
                <a:lnTo>
                  <a:pt x="16255" y="188"/>
                </a:lnTo>
                <a:lnTo>
                  <a:pt x="16067" y="0"/>
                </a:lnTo>
                <a:close/>
              </a:path>
            </a:pathLst>
          </a:custGeom>
          <a:solidFill>
            <a:srgbClr val="F6BD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4" descr="n416 Fb Dinh Thu Huyen">
            <a:extLst>
              <a:ext uri="{FF2B5EF4-FFF2-40B4-BE49-F238E27FC236}">
                <a16:creationId xmlns:a16="http://schemas.microsoft.com/office/drawing/2014/main" id="{442ECEEA-9B6B-4FB4-AFFF-BF32D0A7F44E}"/>
              </a:ext>
            </a:extLst>
          </p:cNvPr>
          <p:cNvSpPr/>
          <p:nvPr/>
        </p:nvSpPr>
        <p:spPr>
          <a:xfrm>
            <a:off x="7397322" y="80901"/>
            <a:ext cx="1783434"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4207954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8">
                                            <p:txEl>
                                              <p:pRg st="0" end="0"/>
                                            </p:txEl>
                                          </p:spTgt>
                                        </p:tgtEl>
                                        <p:attrNameLst>
                                          <p:attrName>style.visibility</p:attrName>
                                        </p:attrNameLst>
                                      </p:cBhvr>
                                      <p:to>
                                        <p:strVal val="visible"/>
                                      </p:to>
                                    </p:set>
                                    <p:animEffect transition="in" filter="wipe(left)">
                                      <p:cBhvr>
                                        <p:cTn id="7" dur="500"/>
                                        <p:tgtEl>
                                          <p:spTgt spid="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8">
                                            <p:txEl>
                                              <p:pRg st="1" end="1"/>
                                            </p:txEl>
                                          </p:spTgt>
                                        </p:tgtEl>
                                        <p:attrNameLst>
                                          <p:attrName>style.visibility</p:attrName>
                                        </p:attrNameLst>
                                      </p:cBhvr>
                                      <p:to>
                                        <p:strVal val="visible"/>
                                      </p:to>
                                    </p:set>
                                    <p:animEffect transition="in" filter="wipe(left)">
                                      <p:cBhvr>
                                        <p:cTn id="12" dur="500"/>
                                        <p:tgtEl>
                                          <p:spTgt spid="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78">
                                            <p:txEl>
                                              <p:pRg st="2" end="2"/>
                                            </p:txEl>
                                          </p:spTgt>
                                        </p:tgtEl>
                                        <p:attrNameLst>
                                          <p:attrName>style.visibility</p:attrName>
                                        </p:attrNameLst>
                                      </p:cBhvr>
                                      <p:to>
                                        <p:strVal val="visible"/>
                                      </p:to>
                                    </p:set>
                                    <p:animEffect transition="in" filter="wipe(left)">
                                      <p:cBhvr>
                                        <p:cTn id="17" dur="500"/>
                                        <p:tgtEl>
                                          <p:spTgt spid="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8">
                                            <p:txEl>
                                              <p:pRg st="3" end="3"/>
                                            </p:txEl>
                                          </p:spTgt>
                                        </p:tgtEl>
                                        <p:attrNameLst>
                                          <p:attrName>style.visibility</p:attrName>
                                        </p:attrNameLst>
                                      </p:cBhvr>
                                      <p:to>
                                        <p:strVal val="visible"/>
                                      </p:to>
                                    </p:set>
                                    <p:animEffect transition="in" filter="wipe(left)">
                                      <p:cBhvr>
                                        <p:cTn id="22" dur="500"/>
                                        <p:tgtEl>
                                          <p:spTgt spid="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6" descr="n416 Fb Dinh Thu Huyen"/>
          <p:cNvSpPr/>
          <p:nvPr/>
        </p:nvSpPr>
        <p:spPr>
          <a:xfrm>
            <a:off x="196319" y="333490"/>
            <a:ext cx="5135462" cy="1244948"/>
          </a:xfrm>
          <a:custGeom>
            <a:avLst/>
            <a:gdLst/>
            <a:ahLst/>
            <a:cxnLst/>
            <a:rect l="l" t="t" r="r" b="b"/>
            <a:pathLst>
              <a:path w="82894" h="58064" extrusionOk="0">
                <a:moveTo>
                  <a:pt x="42354" y="0"/>
                </a:moveTo>
                <a:cubicBezTo>
                  <a:pt x="19854" y="0"/>
                  <a:pt x="1" y="8431"/>
                  <a:pt x="1" y="28946"/>
                </a:cubicBezTo>
                <a:cubicBezTo>
                  <a:pt x="1" y="45000"/>
                  <a:pt x="7280" y="58063"/>
                  <a:pt x="40699" y="58063"/>
                </a:cubicBezTo>
                <a:cubicBezTo>
                  <a:pt x="63199" y="58063"/>
                  <a:pt x="82893" y="54265"/>
                  <a:pt x="81398" y="28946"/>
                </a:cubicBezTo>
                <a:cubicBezTo>
                  <a:pt x="80577" y="13063"/>
                  <a:pt x="69486" y="0"/>
                  <a:pt x="42354" y="0"/>
                </a:cubicBezTo>
                <a:close/>
              </a:path>
            </a:pathLst>
          </a:custGeom>
          <a:solidFill>
            <a:srgbClr val="F2848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6" descr="n416 Fb Dinh Thu Huyen"/>
          <p:cNvSpPr txBox="1">
            <a:spLocks noGrp="1"/>
          </p:cNvSpPr>
          <p:nvPr>
            <p:ph type="title"/>
          </p:nvPr>
        </p:nvSpPr>
        <p:spPr>
          <a:xfrm>
            <a:off x="709958" y="694035"/>
            <a:ext cx="4108184" cy="6372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a:solidFill>
                  <a:schemeClr val="bg1"/>
                </a:solidFill>
                <a:latin typeface="Bahnschrift SemiBold" panose="020B0502040204020203" pitchFamily="34" charset="0"/>
              </a:rPr>
              <a:t>2. </a:t>
            </a:r>
            <a:r>
              <a:rPr lang="en-GB" sz="2400" dirty="0" err="1">
                <a:solidFill>
                  <a:schemeClr val="bg1"/>
                </a:solidFill>
                <a:latin typeface="Bahnschrift SemiBold" panose="020B0502040204020203" pitchFamily="34" charset="0"/>
              </a:rPr>
              <a:t>Dùng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mô</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hình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động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học</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phân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tử</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giải</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thích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sự</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chuyển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thể</a:t>
            </a:r>
            <a:endParaRPr sz="2400" dirty="0">
              <a:solidFill>
                <a:schemeClr val="bg1"/>
              </a:solidFill>
              <a:latin typeface="Bahnschrift SemiBold" panose="020B0502040204020203" pitchFamily="34" charset="0"/>
            </a:endParaRPr>
          </a:p>
        </p:txBody>
      </p:sp>
      <p:sp>
        <p:nvSpPr>
          <p:cNvPr id="578" name="Google Shape;578;p36" descr="n416 Fb Dinh Thu Huyen"/>
          <p:cNvSpPr txBox="1">
            <a:spLocks noGrp="1"/>
          </p:cNvSpPr>
          <p:nvPr>
            <p:ph type="subTitle" idx="1"/>
          </p:nvPr>
        </p:nvSpPr>
        <p:spPr>
          <a:xfrm>
            <a:off x="365784" y="1578438"/>
            <a:ext cx="3241621" cy="6140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err="1">
                <a:solidFill>
                  <a:srgbClr val="663300"/>
                </a:solidFill>
                <a:latin typeface="Bahnschrift SemiBold" panose="020B0502040204020203" pitchFamily="34" charset="0"/>
                <a:ea typeface="Cambria" panose="02040503050406030204" pitchFamily="18" charset="0"/>
              </a:rPr>
              <a:t>Đọc</a:t>
            </a:r>
            <a:r>
              <a:rPr lang="en-GB" sz="2400" dirty="0">
                <a:solidFill>
                  <a:srgbClr val="663300"/>
                </a:solidFill>
                <a:latin typeface="Bahnschrift SemiBold" panose="020B0502040204020203" pitchFamily="34" charset="0"/>
                <a:ea typeface="Cambria" panose="02040503050406030204" pitchFamily="18" charset="0"/>
              </a:rPr>
              <a:t> </a:t>
            </a:r>
            <a:r>
              <a:rPr lang="en-GB" sz="2400" dirty="0" err="1">
                <a:solidFill>
                  <a:srgbClr val="663300"/>
                </a:solidFill>
                <a:latin typeface="Bahnschrift SemiBold" panose="020B0502040204020203" pitchFamily="34" charset="0"/>
                <a:ea typeface="Cambria" panose="02040503050406030204" pitchFamily="18" charset="0"/>
              </a:rPr>
              <a:t>thông</a:t>
            </a:r>
            <a:r>
              <a:rPr lang="en-GB" sz="2400" dirty="0">
                <a:solidFill>
                  <a:srgbClr val="663300"/>
                </a:solidFill>
                <a:latin typeface="Bahnschrift SemiBold" panose="020B0502040204020203" pitchFamily="34" charset="0"/>
                <a:ea typeface="Cambria" panose="02040503050406030204" pitchFamily="18" charset="0"/>
              </a:rPr>
              <a:t> tin SGK/ 8</a:t>
            </a:r>
            <a:endParaRPr sz="2400" dirty="0">
              <a:solidFill>
                <a:srgbClr val="663300"/>
              </a:solidFill>
              <a:latin typeface="Bahnschrift SemiBold" panose="020B0502040204020203" pitchFamily="34" charset="0"/>
              <a:ea typeface="Cambria" panose="02040503050406030204" pitchFamily="18" charset="0"/>
            </a:endParaRPr>
          </a:p>
        </p:txBody>
      </p:sp>
      <p:grpSp>
        <p:nvGrpSpPr>
          <p:cNvPr id="8" name="Group 7" descr="n416 Fb Dinh Thu Huyen"/>
          <p:cNvGrpSpPr/>
          <p:nvPr/>
        </p:nvGrpSpPr>
        <p:grpSpPr>
          <a:xfrm>
            <a:off x="5395727" y="2729142"/>
            <a:ext cx="3356708" cy="2353863"/>
            <a:chOff x="5378445" y="2593397"/>
            <a:chExt cx="3356708" cy="2353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45" y="2593397"/>
              <a:ext cx="3356708" cy="1892198"/>
            </a:xfrm>
            <a:prstGeom prst="rect">
              <a:avLst/>
            </a:prstGeom>
          </p:spPr>
        </p:pic>
        <p:sp>
          <p:nvSpPr>
            <p:cNvPr id="6" name="TextBox 5"/>
            <p:cNvSpPr txBox="1"/>
            <p:nvPr/>
          </p:nvSpPr>
          <p:spPr>
            <a:xfrm>
              <a:off x="6521536" y="4485595"/>
              <a:ext cx="1070524"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a:t>
              </a:r>
              <a:r>
                <a:rPr lang="en-US" sz="2400" b="1" dirty="0" err="1">
                  <a:solidFill>
                    <a:srgbClr val="663300"/>
                  </a:solidFill>
                  <a:latin typeface="Bahnschrift SemiBold" panose="020B0502040204020203" pitchFamily="34" charset="0"/>
                  <a:cs typeface="Catamaran" panose="020B0604020202020204" charset="0"/>
                </a:rPr>
                <a:t>sôi</a:t>
              </a:r>
              <a:r>
                <a:rPr lang="en-US" sz="2400" b="1" dirty="0">
                  <a:solidFill>
                    <a:srgbClr val="663300"/>
                  </a:solidFill>
                  <a:latin typeface="Bahnschrift SemiBold" panose="020B0502040204020203" pitchFamily="34" charset="0"/>
                  <a:cs typeface="Catamaran" panose="020B0604020202020204" charset="0"/>
                </a:rPr>
                <a:t> </a:t>
              </a:r>
            </a:p>
          </p:txBody>
        </p:sp>
      </p:grpSp>
      <p:grpSp>
        <p:nvGrpSpPr>
          <p:cNvPr id="3" name="Group 2" descr="n416 Fb Dinh Thu Huyen"/>
          <p:cNvGrpSpPr/>
          <p:nvPr/>
        </p:nvGrpSpPr>
        <p:grpSpPr>
          <a:xfrm>
            <a:off x="5395726" y="333490"/>
            <a:ext cx="3356708" cy="2253025"/>
            <a:chOff x="5536596" y="318725"/>
            <a:chExt cx="3356708" cy="2253025"/>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596" y="318725"/>
              <a:ext cx="3356708" cy="1779460"/>
            </a:xfrm>
            <a:prstGeom prst="rect">
              <a:avLst/>
            </a:prstGeom>
          </p:spPr>
        </p:pic>
        <p:sp>
          <p:nvSpPr>
            <p:cNvPr id="12" name="TextBox 11"/>
            <p:cNvSpPr txBox="1"/>
            <p:nvPr/>
          </p:nvSpPr>
          <p:spPr>
            <a:xfrm>
              <a:off x="6368155" y="2110085"/>
              <a:ext cx="1693590"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bay </a:t>
              </a:r>
              <a:r>
                <a:rPr lang="en-US" sz="2400" b="1" dirty="0" err="1">
                  <a:solidFill>
                    <a:srgbClr val="663300"/>
                  </a:solidFill>
                  <a:latin typeface="Bahnschrift SemiBold" panose="020B0502040204020203" pitchFamily="34" charset="0"/>
                  <a:cs typeface="Catamaran" panose="020B0604020202020204" charset="0"/>
                </a:rPr>
                <a:t>hơi</a:t>
              </a:r>
              <a:endParaRPr lang="en-US" sz="2400" b="1" dirty="0">
                <a:solidFill>
                  <a:srgbClr val="663300"/>
                </a:solidFill>
                <a:latin typeface="Bahnschrift SemiBold" panose="020B0502040204020203" pitchFamily="34" charset="0"/>
                <a:cs typeface="Catamaran" panose="020B0604020202020204" charset="0"/>
              </a:endParaRPr>
            </a:p>
          </p:txBody>
        </p:sp>
      </p:grpSp>
      <p:grpSp>
        <p:nvGrpSpPr>
          <p:cNvPr id="10" name="Group 9" descr="n416 Fb Dinh Thu Huyen"/>
          <p:cNvGrpSpPr/>
          <p:nvPr/>
        </p:nvGrpSpPr>
        <p:grpSpPr>
          <a:xfrm>
            <a:off x="196319" y="2234338"/>
            <a:ext cx="4861124" cy="2655546"/>
            <a:chOff x="59272" y="2001275"/>
            <a:chExt cx="4861124" cy="2655546"/>
          </a:xfrm>
        </p:grpSpPr>
        <p:sp>
          <p:nvSpPr>
            <p:cNvPr id="14" name="TextBox 13"/>
            <p:cNvSpPr txBox="1"/>
            <p:nvPr/>
          </p:nvSpPr>
          <p:spPr>
            <a:xfrm>
              <a:off x="59272" y="3948935"/>
              <a:ext cx="4861124" cy="707886"/>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28737" y="2001275"/>
              <a:ext cx="4516303" cy="1905780"/>
            </a:xfrm>
            <a:prstGeom prst="rect">
              <a:avLst/>
            </a:prstGeom>
          </p:spPr>
        </p:pic>
      </p:grpSp>
    </p:spTree>
    <p:extLst>
      <p:ext uri="{BB962C8B-B14F-4D97-AF65-F5344CB8AC3E}">
        <p14:creationId xmlns:p14="http://schemas.microsoft.com/office/powerpoint/2010/main" val="390829273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descr="n416 Fb Dinh Thu Huyen"/>
          <p:cNvSpPr/>
          <p:nvPr/>
        </p:nvSpPr>
        <p:spPr>
          <a:xfrm>
            <a:off x="619727" y="635217"/>
            <a:ext cx="5392882" cy="2275609"/>
          </a:xfrm>
          <a:prstGeom prst="wedgeEllipseCallout">
            <a:avLst>
              <a:gd name="adj1" fmla="val 60569"/>
              <a:gd name="adj2" fmla="val 76239"/>
            </a:avLst>
          </a:prstGeom>
          <a:solidFill>
            <a:srgbClr val="F6BD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Google Shape;578;p36" descr="n416 Fb Dinh Thu Huyen"/>
          <p:cNvSpPr txBox="1">
            <a:spLocks noGrp="1"/>
          </p:cNvSpPr>
          <p:nvPr>
            <p:ph type="subTitle" idx="1"/>
          </p:nvPr>
        </p:nvSpPr>
        <p:spPr>
          <a:xfrm>
            <a:off x="1050825" y="873130"/>
            <a:ext cx="5074488" cy="16100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err="1">
                <a:solidFill>
                  <a:schemeClr val="bg1"/>
                </a:solidFill>
                <a:latin typeface="Bahnschrift SemiBold" panose="020B0502040204020203" pitchFamily="34" charset="0"/>
                <a:ea typeface="Cambria" panose="02040503050406030204" pitchFamily="18" charset="0"/>
              </a:rPr>
              <a:t>Tại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sao</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khi</a:t>
            </a:r>
            <a:r>
              <a:rPr lang="en-GB" sz="3200" dirty="0">
                <a:solidFill>
                  <a:schemeClr val="bg1"/>
                </a:solidFill>
                <a:latin typeface="Bahnschrift SemiBold" panose="020B0502040204020203" pitchFamily="34" charset="0"/>
                <a:ea typeface="Cambria" panose="02040503050406030204" pitchFamily="18" charset="0"/>
              </a:rPr>
              <a:t> bay </a:t>
            </a:r>
            <a:r>
              <a:rPr lang="en-GB" sz="3200" dirty="0" err="1">
                <a:solidFill>
                  <a:schemeClr val="bg1"/>
                </a:solidFill>
                <a:latin typeface="Bahnschrift SemiBold" panose="020B0502040204020203" pitchFamily="34" charset="0"/>
                <a:ea typeface="Cambria" panose="02040503050406030204" pitchFamily="18" charset="0"/>
              </a:rPr>
              <a:t>hơi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nhiệt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độ</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của</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chất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lỏng</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giảm</a:t>
            </a:r>
            <a:r>
              <a:rPr lang="en-GB" sz="3200" dirty="0">
                <a:solidFill>
                  <a:schemeClr val="bg1"/>
                </a:solidFill>
                <a:latin typeface="Bahnschrift SemiBold" panose="020B0502040204020203" pitchFamily="34" charset="0"/>
                <a:ea typeface="Cambria" panose="02040503050406030204" pitchFamily="18" charset="0"/>
              </a:rPr>
              <a:t>???</a:t>
            </a:r>
            <a:endParaRPr sz="3200" dirty="0">
              <a:solidFill>
                <a:schemeClr val="bg1"/>
              </a:solidFill>
              <a:latin typeface="Bahnschrift SemiBold" panose="020B0502040204020203" pitchFamily="34" charset="0"/>
              <a:ea typeface="Cambria" panose="02040503050406030204" pitchFamily="18" charset="0"/>
            </a:endParaRPr>
          </a:p>
        </p:txBody>
      </p:sp>
      <p:pic>
        <p:nvPicPr>
          <p:cNvPr id="7" name="Picture 6" descr="n416 Fb Dinh Thu Huy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37" y="2680855"/>
            <a:ext cx="2462645" cy="2462645"/>
          </a:xfrm>
          <a:prstGeom prst="rect">
            <a:avLst/>
          </a:prstGeom>
        </p:spPr>
      </p:pic>
      <p:sp>
        <p:nvSpPr>
          <p:cNvPr id="5" name="Freeform 13" descr="n416 Fb Dinh Thu Huyen">
            <a:extLst>
              <a:ext uri="{FF2B5EF4-FFF2-40B4-BE49-F238E27FC236}">
                <a16:creationId xmlns:a16="http://schemas.microsoft.com/office/drawing/2014/main" id="{63B1AA81-ED9B-4AA1-A4A8-0A4A024A422C}"/>
              </a:ext>
            </a:extLst>
          </p:cNvPr>
          <p:cNvSpPr/>
          <p:nvPr/>
        </p:nvSpPr>
        <p:spPr>
          <a:xfrm flipH="1">
            <a:off x="0" y="3147368"/>
            <a:ext cx="2226922" cy="1996132"/>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4" descr="n416 Fb Dinh Thu Huyen">
            <a:extLst>
              <a:ext uri="{FF2B5EF4-FFF2-40B4-BE49-F238E27FC236}">
                <a16:creationId xmlns:a16="http://schemas.microsoft.com/office/drawing/2014/main" id="{BDD99DBF-E2FA-4BF8-A613-F6EAE5169829}"/>
              </a:ext>
            </a:extLst>
          </p:cNvPr>
          <p:cNvSpPr/>
          <p:nvPr/>
        </p:nvSpPr>
        <p:spPr>
          <a:xfrm>
            <a:off x="7207914" y="58958"/>
            <a:ext cx="758204" cy="814172"/>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a:extLst>
                <a:ext uri="{96DAC541-7B7A-43D3-8B79-37D633B846F1}">
                  <asvg:svgBlip xmlns:asvg="http://schemas.microsoft.com/office/drawing/2016/SVG/main" r:embed="rId5"/>
                </a:ext>
              </a:extLst>
            </a:blip>
            <a:stretch>
              <a:fillRect l="-246415" t="-129667"/>
            </a:stretch>
          </a:blipFill>
        </p:spPr>
        <p:txBody>
          <a:bodyPr/>
          <a:lstStyle/>
          <a:p>
            <a:endParaRPr lang="en-US"/>
          </a:p>
        </p:txBody>
      </p:sp>
      <p:sp>
        <p:nvSpPr>
          <p:cNvPr id="9" name="Freeform 9" descr="n416 Fb Dinh Thu Huyen">
            <a:extLst>
              <a:ext uri="{FF2B5EF4-FFF2-40B4-BE49-F238E27FC236}">
                <a16:creationId xmlns:a16="http://schemas.microsoft.com/office/drawing/2014/main" id="{BDB8A846-FE1F-46EE-A80A-AB93F4B6889F}"/>
              </a:ext>
            </a:extLst>
          </p:cNvPr>
          <p:cNvSpPr/>
          <p:nvPr/>
        </p:nvSpPr>
        <p:spPr>
          <a:xfrm flipH="1">
            <a:off x="7508701" y="73073"/>
            <a:ext cx="2031144" cy="1280549"/>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Rectangle 2" descr="n416 Fb Dinh Thu Huyen">
            <a:extLst>
              <a:ext uri="{FF2B5EF4-FFF2-40B4-BE49-F238E27FC236}">
                <a16:creationId xmlns:a16="http://schemas.microsoft.com/office/drawing/2014/main" id="{7330580E-67A1-4DAA-B0ED-5D58A5B2F917}"/>
              </a:ext>
            </a:extLst>
          </p:cNvPr>
          <p:cNvSpPr/>
          <p:nvPr/>
        </p:nvSpPr>
        <p:spPr>
          <a:xfrm>
            <a:off x="3588069" y="4423612"/>
            <a:ext cx="2070340"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975453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416 Fb Dinh Thu Huyen"/>
          <p:cNvSpPr>
            <a:spLocks noGrp="1"/>
          </p:cNvSpPr>
          <p:nvPr>
            <p:ph type="body" idx="1"/>
          </p:nvPr>
        </p:nvSpPr>
        <p:spPr>
          <a:xfrm>
            <a:off x="120413" y="153117"/>
            <a:ext cx="5930544" cy="3515499"/>
          </a:xfrm>
        </p:spPr>
        <p:txBody>
          <a:bodyPr/>
          <a:lstStyle/>
          <a:p>
            <a:pPr marL="139700" indent="0" algn="just">
              <a:lnSpc>
                <a:spcPct val="100000"/>
              </a:lnSpc>
              <a:buNone/>
            </a:pPr>
            <a:r>
              <a:rPr lang="vi-VN" sz="2200">
                <a:solidFill>
                  <a:srgbClr val="84A59D"/>
                </a:solidFill>
                <a:latin typeface="Bahnschrift SemiBold" panose="020B0502040204020203" pitchFamily="34" charset="0"/>
                <a:ea typeface="Cambria" panose="02040503050406030204" pitchFamily="18" charset="0"/>
              </a:rPr>
              <a:t>Khi một chất lỏng bay hơi, các phân tử trong chất lỏng chuyển từ trạng thái lỏng sang trạng thái hơi. Quá trình này đòi hỏi một lượng năng lượng để </a:t>
            </a:r>
            <a:r>
              <a:rPr lang="en-US" sz="2200">
                <a:solidFill>
                  <a:srgbClr val="84A59D"/>
                </a:solidFill>
                <a:latin typeface="Bahnschrift SemiBold" panose="020B0502040204020203" pitchFamily="34" charset="0"/>
                <a:ea typeface="Cambria" panose="02040503050406030204" pitchFamily="18" charset="0"/>
              </a:rPr>
              <a:t>thắng lực liên kết </a:t>
            </a:r>
            <a:r>
              <a:rPr lang="vi-VN" sz="2200">
                <a:solidFill>
                  <a:srgbClr val="84A59D"/>
                </a:solidFill>
                <a:latin typeface="Bahnschrift SemiBold" panose="020B0502040204020203" pitchFamily="34" charset="0"/>
                <a:ea typeface="Cambria" panose="02040503050406030204" pitchFamily="18" charset="0"/>
              </a:rPr>
              <a:t>giữa các phân tử và thoát ra khỏi bề mặt của chất lỏng</a:t>
            </a:r>
            <a:r>
              <a:rPr lang="en-US" sz="2200">
                <a:solidFill>
                  <a:srgbClr val="84A59D"/>
                </a:solidFill>
                <a:latin typeface="Bahnschrift SemiBold" panose="020B0502040204020203" pitchFamily="34" charset="0"/>
                <a:ea typeface="Cambria" panose="02040503050406030204" pitchFamily="18" charset="0"/>
              </a:rPr>
              <a:t>.</a:t>
            </a:r>
          </a:p>
          <a:p>
            <a:pPr marL="139700" indent="0" algn="just">
              <a:lnSpc>
                <a:spcPct val="100000"/>
              </a:lnSpc>
              <a:buNone/>
            </a:pPr>
            <a:r>
              <a:rPr lang="vi-VN" sz="2200">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200">
                <a:solidFill>
                  <a:srgbClr val="84A59D"/>
                </a:solidFill>
                <a:latin typeface="Bahnschrift SemiBold" panose="020B0502040204020203" pitchFamily="34" charset="0"/>
                <a:ea typeface="Cambria" panose="02040503050406030204" pitchFamily="18" charset="0"/>
                <a:sym typeface="Symbol" panose="05050102010706020507" pitchFamily="18" charset="2"/>
              </a:rPr>
              <a:t> </a:t>
            </a:r>
            <a:r>
              <a:rPr lang="vi-VN" sz="2200">
                <a:solidFill>
                  <a:srgbClr val="84A59D"/>
                </a:solidFill>
                <a:latin typeface="Bahnschrift SemiBold" panose="020B0502040204020203" pitchFamily="34" charset="0"/>
                <a:ea typeface="Cambria" panose="02040503050406030204" pitchFamily="18" charset="0"/>
              </a:rPr>
              <a:t>Khi chúng thoát ra, </a:t>
            </a:r>
            <a:r>
              <a:rPr lang="en-US" sz="2200">
                <a:solidFill>
                  <a:srgbClr val="84A59D"/>
                </a:solidFill>
                <a:latin typeface="Bahnschrift SemiBold" panose="020B0502040204020203" pitchFamily="34" charset="0"/>
                <a:ea typeface="Cambria" panose="02040503050406030204" pitchFamily="18" charset="0"/>
              </a:rPr>
              <a:t>chất lỏng </a:t>
            </a:r>
            <a:r>
              <a:rPr lang="vi-VN" sz="2200">
                <a:solidFill>
                  <a:srgbClr val="84A59D"/>
                </a:solidFill>
                <a:latin typeface="Bahnschrift SemiBold" panose="020B0502040204020203" pitchFamily="34" charset="0"/>
                <a:ea typeface="Cambria" panose="02040503050406030204" pitchFamily="18" charset="0"/>
              </a:rPr>
              <a:t>mất đi năng lượng dưới dạng động năng (của phân tử thoát). Dẫn đến nội năng giảm – nhiệt độ giảm</a:t>
            </a:r>
            <a:endParaRPr lang="en-US" sz="2200" dirty="0">
              <a:solidFill>
                <a:srgbClr val="84A59D"/>
              </a:solidFill>
              <a:latin typeface="Bahnschrift SemiBold" panose="020B0502040204020203" pitchFamily="34" charset="0"/>
              <a:ea typeface="Cambria" panose="02040503050406030204" pitchFamily="18" charset="0"/>
            </a:endParaRPr>
          </a:p>
        </p:txBody>
      </p:sp>
      <p:pic>
        <p:nvPicPr>
          <p:cNvPr id="5" name="Picture 4" descr="n416 Fb Dinh Thu Huyen"/>
          <p:cNvPicPr>
            <a:picLocks noChangeAspect="1"/>
          </p:cNvPicPr>
          <p:nvPr/>
        </p:nvPicPr>
        <p:blipFill>
          <a:blip r:embed="rId2"/>
          <a:stretch>
            <a:fillRect/>
          </a:stretch>
        </p:blipFill>
        <p:spPr>
          <a:xfrm>
            <a:off x="6254836" y="391425"/>
            <a:ext cx="2437550" cy="2216988"/>
          </a:xfrm>
          <a:prstGeom prst="rect">
            <a:avLst/>
          </a:prstGeom>
        </p:spPr>
      </p:pic>
      <p:pic>
        <p:nvPicPr>
          <p:cNvPr id="6" name="Picture 5" descr="n416 Fb Dinh Thu Huy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36" y="2924354"/>
            <a:ext cx="2437550" cy="2037991"/>
          </a:xfrm>
          <a:prstGeom prst="rect">
            <a:avLst/>
          </a:prstGeom>
        </p:spPr>
      </p:pic>
      <p:sp>
        <p:nvSpPr>
          <p:cNvPr id="7" name="Freeform 12" descr="n416 Fb Dinh Thu Huyen">
            <a:extLst>
              <a:ext uri="{FF2B5EF4-FFF2-40B4-BE49-F238E27FC236}">
                <a16:creationId xmlns:a16="http://schemas.microsoft.com/office/drawing/2014/main" id="{251BF8B8-485F-45D6-80FD-41480ABAD75C}"/>
              </a:ext>
            </a:extLst>
          </p:cNvPr>
          <p:cNvSpPr/>
          <p:nvPr/>
        </p:nvSpPr>
        <p:spPr>
          <a:xfrm>
            <a:off x="1" y="3833870"/>
            <a:ext cx="1366091" cy="1309629"/>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Rectangle 1" descr="n416 Fb Dinh Thu Huyen">
            <a:extLst>
              <a:ext uri="{FF2B5EF4-FFF2-40B4-BE49-F238E27FC236}">
                <a16:creationId xmlns:a16="http://schemas.microsoft.com/office/drawing/2014/main" id="{D899F3CB-0479-4DC2-97E8-38B04E2DF073}"/>
              </a:ext>
            </a:extLst>
          </p:cNvPr>
          <p:cNvSpPr/>
          <p:nvPr/>
        </p:nvSpPr>
        <p:spPr>
          <a:xfrm>
            <a:off x="3085685" y="4462662"/>
            <a:ext cx="2035834"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32895436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3" name="Rectangle: Rounded Corners 2" descr="n416 Fb Dinh Thu Huyen">
            <a:extLst>
              <a:ext uri="{FF2B5EF4-FFF2-40B4-BE49-F238E27FC236}">
                <a16:creationId xmlns:a16="http://schemas.microsoft.com/office/drawing/2014/main" id="{29FBEB78-DB8D-445A-A3C5-D0DF74A0133B}"/>
              </a:ext>
            </a:extLst>
          </p:cNvPr>
          <p:cNvSpPr/>
          <p:nvPr/>
        </p:nvSpPr>
        <p:spPr>
          <a:xfrm>
            <a:off x="349624" y="394447"/>
            <a:ext cx="6331731" cy="2411506"/>
          </a:xfrm>
          <a:prstGeom prst="roundRect">
            <a:avLst>
              <a:gd name="adj" fmla="val 50000"/>
            </a:avLst>
          </a:prstGeom>
          <a:noFill/>
          <a:ln w="28575">
            <a:solidFill>
              <a:srgbClr val="84A59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5" descr="n416 Fb Dinh Thu Huyen"/>
          <p:cNvSpPr txBox="1">
            <a:spLocks noGrp="1"/>
          </p:cNvSpPr>
          <p:nvPr>
            <p:ph type="title"/>
          </p:nvPr>
        </p:nvSpPr>
        <p:spPr>
          <a:xfrm>
            <a:off x="466214" y="675409"/>
            <a:ext cx="5913804" cy="1589809"/>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28482"/>
                </a:solidFill>
                <a:latin typeface="Bahnschrift SemiBold" panose="020B0502040204020203" pitchFamily="34" charset="0"/>
              </a:rPr>
              <a:t>THẢO LUẬN NHÓM </a:t>
            </a:r>
            <a:br>
              <a:rPr lang="en-US" sz="4000" dirty="0">
                <a:solidFill>
                  <a:srgbClr val="F28482"/>
                </a:solidFill>
                <a:latin typeface="Bahnschrift SemiBold" panose="020B0502040204020203" pitchFamily="34" charset="0"/>
              </a:rPr>
            </a:br>
            <a:r>
              <a:rPr lang="en-US" sz="4000" dirty="0">
                <a:solidFill>
                  <a:srgbClr val="F28482"/>
                </a:solidFill>
                <a:latin typeface="Bahnschrift SemiBold" panose="020B0502040204020203" pitchFamily="34" charset="0"/>
              </a:rPr>
              <a:t>HOÀN THÀNH PHT SỐ 4 VÀ SỐ 5</a:t>
            </a:r>
            <a:endParaRPr sz="4000" dirty="0">
              <a:solidFill>
                <a:srgbClr val="F28482"/>
              </a:solidFill>
              <a:latin typeface="Bahnschrift SemiBold" panose="020B0502040204020203" pitchFamily="34" charset="0"/>
            </a:endParaRPr>
          </a:p>
        </p:txBody>
      </p:sp>
      <p:pic>
        <p:nvPicPr>
          <p:cNvPr id="2" name="Picture 1" descr="n416 Fb Dinh Thu Huy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6" name="Freeform 15" descr="n416 Fb Dinh Thu Huyen">
            <a:extLst>
              <a:ext uri="{FF2B5EF4-FFF2-40B4-BE49-F238E27FC236}">
                <a16:creationId xmlns:a16="http://schemas.microsoft.com/office/drawing/2014/main" id="{4FAEE45C-432C-41A9-B054-2757F40D7A3C}"/>
              </a:ext>
            </a:extLst>
          </p:cNvPr>
          <p:cNvSpPr/>
          <p:nvPr/>
        </p:nvSpPr>
        <p:spPr>
          <a:xfrm>
            <a:off x="83642" y="2115758"/>
            <a:ext cx="1153066" cy="302774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4"/>
            <a:stretch>
              <a:fillRect/>
            </a:stretch>
          </a:blipFill>
        </p:spPr>
        <p:txBody>
          <a:bodyPr/>
          <a:lstStyle/>
          <a:p>
            <a:endParaRPr lang="en-US"/>
          </a:p>
        </p:txBody>
      </p:sp>
      <p:sp>
        <p:nvSpPr>
          <p:cNvPr id="7" name="Freeform 10" descr="n416 Fb Dinh Thu Huyen">
            <a:extLst>
              <a:ext uri="{FF2B5EF4-FFF2-40B4-BE49-F238E27FC236}">
                <a16:creationId xmlns:a16="http://schemas.microsoft.com/office/drawing/2014/main" id="{CEB6AB7D-3998-473D-8796-07570F2EBE60}"/>
              </a:ext>
            </a:extLst>
          </p:cNvPr>
          <p:cNvSpPr/>
          <p:nvPr/>
        </p:nvSpPr>
        <p:spPr>
          <a:xfrm>
            <a:off x="6748414" y="117858"/>
            <a:ext cx="2321599" cy="1482342"/>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a:extLst>
                <a:ext uri="{96DAC541-7B7A-43D3-8B79-37D633B846F1}">
                  <asvg:svgBlip xmlns:asvg="http://schemas.microsoft.com/office/drawing/2016/SVG/main" r:embed="rId5"/>
                </a:ext>
              </a:extLst>
            </a:blip>
            <a:stretch>
              <a:fillRect l="-21972" t="-1538"/>
            </a:stretch>
          </a:blipFill>
        </p:spPr>
        <p:txBody>
          <a:bodyPr/>
          <a:lstStyle/>
          <a:p>
            <a:endParaRPr lang="en-US"/>
          </a:p>
        </p:txBody>
      </p:sp>
      <p:sp>
        <p:nvSpPr>
          <p:cNvPr id="8" name="Freeform 3" descr="n416 Fb Dinh Thu Huyen">
            <a:extLst>
              <a:ext uri="{FF2B5EF4-FFF2-40B4-BE49-F238E27FC236}">
                <a16:creationId xmlns:a16="http://schemas.microsoft.com/office/drawing/2014/main" id="{E26FAAF1-58DE-4B93-8342-A51A24A9B3B1}"/>
              </a:ext>
            </a:extLst>
          </p:cNvPr>
          <p:cNvSpPr/>
          <p:nvPr/>
        </p:nvSpPr>
        <p:spPr>
          <a:xfrm rot="1421206">
            <a:off x="5951163" y="1470313"/>
            <a:ext cx="1090886" cy="1589809"/>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Rectangle 3" descr="n416 Fb Dinh Thu Huyen">
            <a:extLst>
              <a:ext uri="{FF2B5EF4-FFF2-40B4-BE49-F238E27FC236}">
                <a16:creationId xmlns:a16="http://schemas.microsoft.com/office/drawing/2014/main" id="{18A41ADB-0C59-420A-B53E-AA61C7C641F6}"/>
              </a:ext>
            </a:extLst>
          </p:cNvPr>
          <p:cNvSpPr/>
          <p:nvPr/>
        </p:nvSpPr>
        <p:spPr>
          <a:xfrm>
            <a:off x="3536830" y="4425887"/>
            <a:ext cx="2070340"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82654353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35" descr="n416 Fb Dinh Thu Huyen"/>
          <p:cNvSpPr txBox="1">
            <a:spLocks noGrp="1"/>
          </p:cNvSpPr>
          <p:nvPr>
            <p:ph type="body" idx="1"/>
          </p:nvPr>
        </p:nvSpPr>
        <p:spPr>
          <a:xfrm>
            <a:off x="357009" y="298454"/>
            <a:ext cx="5313872" cy="4546591"/>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4</a:t>
            </a:r>
          </a:p>
          <a:p>
            <a:pPr marL="139700" lvl="0" indent="0" algn="just">
              <a:lnSpc>
                <a:spcPct val="130000"/>
              </a:lnSpc>
              <a:buNone/>
            </a:pPr>
            <a:r>
              <a:rPr lang="vi-VN" sz="2400" b="1" u="sng" dirty="0">
                <a:solidFill>
                  <a:schemeClr val="bg2">
                    <a:lumMod val="50000"/>
                  </a:schemeClr>
                </a:solidFill>
                <a:latin typeface="Bahnschrift SemiBold" panose="020B0502040204020203" pitchFamily="34" charset="0"/>
                <a:ea typeface="Cambria" panose="02040503050406030204" pitchFamily="18" charset="0"/>
              </a:rPr>
              <a:t>Câu 1:</a:t>
            </a:r>
            <a:r>
              <a:rPr lang="vi-VN" sz="2400" b="1" dirty="0">
                <a:solidFill>
                  <a:schemeClr val="bg2">
                    <a:lumMod val="50000"/>
                  </a:schemeClr>
                </a:solidFill>
                <a:latin typeface="Bahnschrift SemiBold" panose="020B0502040204020203" pitchFamily="34" charset="0"/>
                <a:ea typeface="Cambria" panose="02040503050406030204" pitchFamily="18" charset="0"/>
              </a:rPr>
              <a:t> </a:t>
            </a:r>
            <a:r>
              <a:rPr lang="vi-VN" sz="2400" dirty="0">
                <a:solidFill>
                  <a:schemeClr val="bg2">
                    <a:lumMod val="50000"/>
                  </a:schemeClr>
                </a:solidFill>
                <a:latin typeface="Bahnschrift SemiBold" panose="020B0502040204020203" pitchFamily="34" charset="0"/>
                <a:ea typeface="Cambria" panose="02040503050406030204" pitchFamily="18" charset="0"/>
              </a:rPr>
              <a:t>Hãy dựa vào đồ thị ở H1.5 để mô tả sự thay đổi nhiệt độ của nước khi được đun từ 20℃ tới khi sôi?</a:t>
            </a:r>
          </a:p>
          <a:p>
            <a:pPr marL="139700" lvl="0" indent="0" algn="just">
              <a:lnSpc>
                <a:spcPct val="130000"/>
              </a:lnSpc>
              <a:buNone/>
            </a:pPr>
            <a:r>
              <a:rPr lang="vi-VN" sz="2400" b="1" u="sng" dirty="0">
                <a:solidFill>
                  <a:srgbClr val="84A59D"/>
                </a:solidFill>
                <a:latin typeface="Bahnschrift SemiBold" panose="020B0502040204020203" pitchFamily="34" charset="0"/>
                <a:ea typeface="Cambria" panose="02040503050406030204" pitchFamily="18" charset="0"/>
              </a:rPr>
              <a:t>Câu 2:</a:t>
            </a:r>
            <a:r>
              <a:rPr lang="vi-VN" sz="2400" b="1"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Khi nước đang sôi thì năng lượng mà nước nhận được từ nguồn nhiệt có được chuyển hóa thành động năng của các phân tử nước không? Tại sao?</a:t>
            </a:r>
          </a:p>
        </p:txBody>
      </p:sp>
      <p:grpSp>
        <p:nvGrpSpPr>
          <p:cNvPr id="6" name="Group 5" descr="n416 Fb Dinh Thu Huyen">
            <a:extLst>
              <a:ext uri="{FF2B5EF4-FFF2-40B4-BE49-F238E27FC236}">
                <a16:creationId xmlns:a16="http://schemas.microsoft.com/office/drawing/2014/main" id="{D68D3576-3B77-4ADE-9FE0-A1AED9AE683D}"/>
              </a:ext>
            </a:extLst>
          </p:cNvPr>
          <p:cNvGrpSpPr/>
          <p:nvPr/>
        </p:nvGrpSpPr>
        <p:grpSpPr>
          <a:xfrm>
            <a:off x="5899354" y="1260435"/>
            <a:ext cx="3244646" cy="2814732"/>
            <a:chOff x="228737" y="2001275"/>
            <a:chExt cx="4675908" cy="3122654"/>
          </a:xfrm>
        </p:grpSpPr>
        <p:sp>
          <p:nvSpPr>
            <p:cNvPr id="7" name="TextBox 6">
              <a:extLst>
                <a:ext uri="{FF2B5EF4-FFF2-40B4-BE49-F238E27FC236}">
                  <a16:creationId xmlns:a16="http://schemas.microsoft.com/office/drawing/2014/main" id="{6E737FF8-61A2-4133-B271-6815294DAD81}"/>
                </a:ext>
              </a:extLst>
            </p:cNvPr>
            <p:cNvSpPr txBox="1"/>
            <p:nvPr/>
          </p:nvSpPr>
          <p:spPr>
            <a:xfrm>
              <a:off x="228737" y="3997156"/>
              <a:ext cx="4675908" cy="1126773"/>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8" name="Picture 7">
              <a:extLst>
                <a:ext uri="{FF2B5EF4-FFF2-40B4-BE49-F238E27FC236}">
                  <a16:creationId xmlns:a16="http://schemas.microsoft.com/office/drawing/2014/main" id="{AD9B2E87-9491-4F75-B7F9-30E8A75851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28737" y="2001275"/>
              <a:ext cx="4516303" cy="1905780"/>
            </a:xfrm>
            <a:prstGeom prst="rect">
              <a:avLst/>
            </a:prstGeom>
          </p:spPr>
        </p:pic>
      </p:grpSp>
      <p:sp>
        <p:nvSpPr>
          <p:cNvPr id="4" name="Rectangle: Top Corners One Rounded and One Snipped 3" descr="n416 Fb Dinh Thu Huyen">
            <a:extLst>
              <a:ext uri="{FF2B5EF4-FFF2-40B4-BE49-F238E27FC236}">
                <a16:creationId xmlns:a16="http://schemas.microsoft.com/office/drawing/2014/main" id="{14D628A4-17F7-4540-9C58-9A47ED76EBA9}"/>
              </a:ext>
            </a:extLst>
          </p:cNvPr>
          <p:cNvSpPr/>
          <p:nvPr/>
        </p:nvSpPr>
        <p:spPr>
          <a:xfrm>
            <a:off x="301924" y="94891"/>
            <a:ext cx="5426016" cy="4750154"/>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descr="n416 Fb Dinh Thu Huyen">
            <a:extLst>
              <a:ext uri="{FF2B5EF4-FFF2-40B4-BE49-F238E27FC236}">
                <a16:creationId xmlns:a16="http://schemas.microsoft.com/office/drawing/2014/main" id="{F88E8BE9-87D8-4C1A-BA81-1A5BEAC932E1}"/>
              </a:ext>
            </a:extLst>
          </p:cNvPr>
          <p:cNvSpPr/>
          <p:nvPr/>
        </p:nvSpPr>
        <p:spPr>
          <a:xfrm>
            <a:off x="5333210" y="4051813"/>
            <a:ext cx="1027658" cy="936025"/>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9" descr="n416 Fb Dinh Thu Huyen">
            <a:extLst>
              <a:ext uri="{FF2B5EF4-FFF2-40B4-BE49-F238E27FC236}">
                <a16:creationId xmlns:a16="http://schemas.microsoft.com/office/drawing/2014/main" id="{CB9B2E55-CF6F-4E78-B5B6-26F4A3E587BF}"/>
              </a:ext>
            </a:extLst>
          </p:cNvPr>
          <p:cNvSpPr/>
          <p:nvPr/>
        </p:nvSpPr>
        <p:spPr>
          <a:xfrm rot="1098194">
            <a:off x="224243" y="-331249"/>
            <a:ext cx="509037" cy="151009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a:extLst>
                <a:ext uri="{96DAC541-7B7A-43D3-8B79-37D633B846F1}">
                  <asvg:svgBlip xmlns:asvg="http://schemas.microsoft.com/office/drawing/2016/SVG/main" r:embed="rId6"/>
                </a:ext>
              </a:extLst>
            </a:blip>
            <a:stretch>
              <a:fillRect l="-533991" t="-66462" b="-41193"/>
            </a:stretch>
          </a:blipFill>
        </p:spPr>
        <p:txBody>
          <a:bodyPr/>
          <a:lstStyle/>
          <a:p>
            <a:endParaRPr lang="en-US"/>
          </a:p>
        </p:txBody>
      </p:sp>
      <p:sp>
        <p:nvSpPr>
          <p:cNvPr id="2" name="Rectangle 1" descr="n416 Fb Dinh Thu Huyen">
            <a:extLst>
              <a:ext uri="{FF2B5EF4-FFF2-40B4-BE49-F238E27FC236}">
                <a16:creationId xmlns:a16="http://schemas.microsoft.com/office/drawing/2014/main" id="{6021EFDC-D601-42A4-8FCA-D4F43000AF43}"/>
              </a:ext>
            </a:extLst>
          </p:cNvPr>
          <p:cNvSpPr/>
          <p:nvPr/>
        </p:nvSpPr>
        <p:spPr>
          <a:xfrm>
            <a:off x="7323826" y="4519825"/>
            <a:ext cx="1820174"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187504593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descr="n416 Fb Dinh Thu Huyen">
                <a:extLst>
                  <a:ext uri="{FF2B5EF4-FFF2-40B4-BE49-F238E27FC236}">
                    <a16:creationId xmlns:a16="http://schemas.microsoft.com/office/drawing/2014/main" id="{BED619E5-9451-2C92-AA12-15DC91CCA938}"/>
                  </a:ext>
                </a:extLst>
              </p:cNvPr>
              <p:cNvSpPr>
                <a:spLocks noGrp="1"/>
              </p:cNvSpPr>
              <p:nvPr>
                <p:ph type="body" idx="1"/>
              </p:nvPr>
            </p:nvSpPr>
            <p:spPr>
              <a:xfrm>
                <a:off x="384248" y="1177573"/>
                <a:ext cx="6072996" cy="1394177"/>
              </a:xfrm>
            </p:spPr>
            <p:txBody>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1</a:t>
                </a:r>
                <a:r>
                  <a:rPr lang="en-US" sz="2400" b="1" i="1">
                    <a:solidFill>
                      <a:srgbClr val="663300"/>
                    </a:solidFill>
                    <a:effectLst/>
                    <a:latin typeface="Bahnschrift SemiBold" panose="020B0502040204020203" pitchFamily="34" charset="0"/>
                    <a:ea typeface="Cambria" panose="02040503050406030204" pitchFamily="18" charset="0"/>
                  </a:rPr>
                  <a:t>: </a:t>
                </a:r>
                <a:r>
                  <a:rPr lang="en-US" sz="2300">
                    <a:solidFill>
                      <a:srgbClr val="84A59D"/>
                    </a:solidFill>
                    <a:effectLst/>
                    <a:latin typeface="Bahnschrift SemiBold" panose="020B0502040204020203" pitchFamily="34" charset="0"/>
                    <a:ea typeface="Cambria" panose="02040503050406030204" pitchFamily="18" charset="0"/>
                  </a:rPr>
                  <a:t>Khi </a:t>
                </a:r>
                <a:r>
                  <a:rPr lang="en-US" sz="2300" dirty="0" err="1">
                    <a:solidFill>
                      <a:srgbClr val="84A59D"/>
                    </a:solidFill>
                    <a:effectLst/>
                    <a:latin typeface="Bahnschrift SemiBold" panose="020B0502040204020203" pitchFamily="34" charset="0"/>
                    <a:ea typeface="Cambria" panose="02040503050406030204" pitchFamily="18" charset="0"/>
                  </a:rPr>
                  <a:t>đun</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nước</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từ</a:t>
                </a:r>
                <a:r>
                  <a:rPr lang="en-US" sz="2300" dirty="0">
                    <a:solidFill>
                      <a:srgbClr val="84A59D"/>
                    </a:solidFill>
                    <a:effectLst/>
                    <a:latin typeface="Bahnschrift SemiBold" panose="020B0502040204020203" pitchFamily="34" charset="0"/>
                    <a:ea typeface="Cambria" panose="02040503050406030204" pitchFamily="18" charset="0"/>
                  </a:rPr>
                  <a:t> 20</a:t>
                </a:r>
                <a:r>
                  <a:rPr lang="en-US" sz="2300" dirty="0">
                    <a:solidFill>
                      <a:srgbClr val="84A59D"/>
                    </a:solidFill>
                    <a:latin typeface="Bahnschrift SemiBold" panose="020B0502040204020203" pitchFamily="34" charset="0"/>
                    <a:ea typeface="Times New Roman" panose="02020603050405020304" pitchFamily="18" charset="0"/>
                  </a:rPr>
                  <a:t> </a:t>
                </a:r>
                <a14:m>
                  <m:oMath xmlns:m="http://schemas.openxmlformats.org/officeDocument/2006/math">
                    <m:r>
                      <a:rPr lang="en-US" sz="2300" i="0">
                        <a:solidFill>
                          <a:srgbClr val="84A59D"/>
                        </a:solidFill>
                        <a:latin typeface="Cambria Math" panose="02040503050406030204" pitchFamily="18" charset="0"/>
                        <a:ea typeface="Times New Roman" panose="02020603050405020304" pitchFamily="18" charset="0"/>
                      </a:rPr>
                      <m:t>℃</m:t>
                    </m:r>
                  </m:oMath>
                </a14:m>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nhiệt</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độ</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tăng</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dần</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nước</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bắt</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đầu</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sôi</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và</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nước</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đạt</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đến</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nhiệt</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độ</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cao</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nhất</a:t>
                </a:r>
                <a:r>
                  <a:rPr lang="en-US" sz="2300" dirty="0">
                    <a:solidFill>
                      <a:srgbClr val="84A59D"/>
                    </a:solidFill>
                    <a:effectLst/>
                    <a:latin typeface="Bahnschrift SemiBold" panose="020B0502040204020203" pitchFamily="34" charset="0"/>
                    <a:ea typeface="Cambria" panose="02040503050406030204" pitchFamily="18" charset="0"/>
                  </a:rPr>
                  <a:t> 100</a:t>
                </a:r>
                <a14:m>
                  <m:oMath xmlns:m="http://schemas.openxmlformats.org/officeDocument/2006/math">
                    <m:r>
                      <a:rPr lang="en-US" sz="2300" i="0">
                        <a:solidFill>
                          <a:srgbClr val="84A59D"/>
                        </a:solidFill>
                        <a:effectLst/>
                        <a:latin typeface="Cambria Math" panose="02040503050406030204" pitchFamily="18" charset="0"/>
                        <a:ea typeface="Times New Roman" panose="02020603050405020304" pitchFamily="18" charset="0"/>
                      </a:rPr>
                      <m:t>℃</m:t>
                    </m:r>
                  </m:oMath>
                </a14:m>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thì</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nhiệt</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độ</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không</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thay</a:t>
                </a:r>
                <a:r>
                  <a:rPr lang="en-US" sz="2300" dirty="0">
                    <a:solidFill>
                      <a:srgbClr val="84A59D"/>
                    </a:solidFill>
                    <a:effectLst/>
                    <a:latin typeface="Bahnschrift SemiBold" panose="020B0502040204020203" pitchFamily="34" charset="0"/>
                    <a:ea typeface="Cambria" panose="02040503050406030204" pitchFamily="18" charset="0"/>
                  </a:rPr>
                  <a:t> </a:t>
                </a:r>
                <a:r>
                  <a:rPr lang="en-US" sz="2300" dirty="0" err="1">
                    <a:solidFill>
                      <a:srgbClr val="84A59D"/>
                    </a:solidFill>
                    <a:effectLst/>
                    <a:latin typeface="Bahnschrift SemiBold" panose="020B0502040204020203" pitchFamily="34" charset="0"/>
                    <a:ea typeface="Cambria" panose="02040503050406030204" pitchFamily="18" charset="0"/>
                  </a:rPr>
                  <a:t>đổi</a:t>
                </a:r>
                <a:r>
                  <a:rPr lang="en-US" sz="2300" dirty="0">
                    <a:solidFill>
                      <a:srgbClr val="84A59D"/>
                    </a:solidFill>
                    <a:effectLst/>
                    <a:latin typeface="Bahnschrift SemiBold" panose="020B0502040204020203" pitchFamily="34" charset="0"/>
                    <a:ea typeface="Cambria" panose="02040503050406030204" pitchFamily="18" charset="0"/>
                  </a:rPr>
                  <a:t>.</a:t>
                </a:r>
              </a:p>
            </p:txBody>
          </p:sp>
        </mc:Choice>
        <mc:Fallback xmlns="">
          <p:sp>
            <p:nvSpPr>
              <p:cNvPr id="3" name="Text Placeholder 2" descr="n416 Fb Dinh Thu Huyen">
                <a:extLst>
                  <a:ext uri="{FF2B5EF4-FFF2-40B4-BE49-F238E27FC236}">
                    <a16:creationId xmlns:a16="http://schemas.microsoft.com/office/drawing/2014/main" id="{BED619E5-9451-2C92-AA12-15DC91CCA938}"/>
                  </a:ext>
                </a:extLst>
              </p:cNvPr>
              <p:cNvSpPr>
                <a:spLocks noGrp="1" noRot="1" noChangeAspect="1" noMove="1" noResize="1" noEditPoints="1" noAdjustHandles="1" noChangeArrowheads="1" noChangeShapeType="1" noTextEdit="1"/>
              </p:cNvSpPr>
              <p:nvPr>
                <p:ph type="body" idx="1"/>
              </p:nvPr>
            </p:nvSpPr>
            <p:spPr>
              <a:xfrm>
                <a:off x="384248" y="1177573"/>
                <a:ext cx="6072996" cy="1394177"/>
              </a:xfrm>
              <a:blipFill>
                <a:blip r:embed="rId2"/>
                <a:stretch>
                  <a:fillRect l="-1506" r="-2811" b="-4367"/>
                </a:stretch>
              </a:blipFill>
            </p:spPr>
            <p:txBody>
              <a:bodyPr/>
              <a:lstStyle/>
              <a:p>
                <a:r>
                  <a:rPr lang="en-US">
                    <a:noFill/>
                  </a:rPr>
                  <a:t> </a:t>
                </a:r>
              </a:p>
            </p:txBody>
          </p:sp>
        </mc:Fallback>
      </mc:AlternateContent>
      <p:pic>
        <p:nvPicPr>
          <p:cNvPr id="5124" name="Picture 4" descr="n416 Fb Dinh Thu Huyen">
            <a:extLst>
              <a:ext uri="{FF2B5EF4-FFF2-40B4-BE49-F238E27FC236}">
                <a16:creationId xmlns:a16="http://schemas.microsoft.com/office/drawing/2014/main" id="{326EBDF3-EC15-9095-7BAC-9F3EF09C4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373" y="1325026"/>
            <a:ext cx="2686756" cy="12976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416 Fb Dinh Thu Huyen">
            <a:extLst>
              <a:ext uri="{FF2B5EF4-FFF2-40B4-BE49-F238E27FC236}">
                <a16:creationId xmlns:a16="http://schemas.microsoft.com/office/drawing/2014/main" id="{471AA6F6-3BF9-1EF9-6D93-CA03DA4F2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0" y="-122140"/>
            <a:ext cx="1533172" cy="1533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416 Fb Dinh Thu Huyen">
            <a:extLst>
              <a:ext uri="{FF2B5EF4-FFF2-40B4-BE49-F238E27FC236}">
                <a16:creationId xmlns:a16="http://schemas.microsoft.com/office/drawing/2014/main" id="{0EDC2263-960B-9F1C-2376-7B2C2C1C33D0}"/>
              </a:ext>
            </a:extLst>
          </p:cNvPr>
          <p:cNvSpPr txBox="1"/>
          <p:nvPr/>
        </p:nvSpPr>
        <p:spPr>
          <a:xfrm>
            <a:off x="384247" y="2622654"/>
            <a:ext cx="8427156" cy="2597955"/>
          </a:xfrm>
          <a:prstGeom prst="rect">
            <a:avLst/>
          </a:prstGeom>
          <a:noFill/>
        </p:spPr>
        <p:txBody>
          <a:bodyPr wrap="square" rtlCol="0">
            <a:spAutoFit/>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2</a:t>
            </a:r>
            <a:r>
              <a:rPr lang="en-US" sz="2400" b="1" i="1">
                <a:solidFill>
                  <a:srgbClr val="663300"/>
                </a:solidFill>
                <a:effectLst/>
                <a:latin typeface="Bahnschrift SemiBold" panose="020B0502040204020203" pitchFamily="34" charset="0"/>
                <a:ea typeface="Cambria" panose="02040503050406030204" pitchFamily="18" charset="0"/>
              </a:rPr>
              <a:t>: </a:t>
            </a:r>
            <a:r>
              <a:rPr lang="vi-VN" sz="2300">
                <a:solidFill>
                  <a:srgbClr val="84A59D"/>
                </a:solidFill>
                <a:latin typeface="Bahnschrift SemiBold" panose="020B0502040204020203" pitchFamily="34" charset="0"/>
                <a:ea typeface="Cambria" panose="02040503050406030204" pitchFamily="18" charset="0"/>
              </a:rPr>
              <a:t>Khi nước đang sôi thì năng lượng mà nước nhận được từ nguồn nhiệt có được chuyển hoá thành động năng của các phân tử nước, do tiếp tục được cung cấp nhiệt lượng nên các phân tử chất lỏng chuyển động nhiệt mạnh hơn, làm phá vỡ sự liên kết giữa các phân tử chất lỏng với nhau, phân tử chất lỏng chuyển sang phân tử hơi</a:t>
            </a:r>
            <a:endParaRPr lang="en-US" sz="2300" dirty="0">
              <a:solidFill>
                <a:srgbClr val="84A59D"/>
              </a:solidFill>
              <a:effectLst/>
              <a:latin typeface="Bahnschrift SemiBold" panose="020B0502040204020203" pitchFamily="34" charset="0"/>
              <a:ea typeface="Cambria" panose="02040503050406030204" pitchFamily="18" charset="0"/>
            </a:endParaRPr>
          </a:p>
        </p:txBody>
      </p:sp>
      <p:sp>
        <p:nvSpPr>
          <p:cNvPr id="9" name="Rectangle: Rounded Corners 8" descr="n416 Fb Dinh Thu Huyen">
            <a:extLst>
              <a:ext uri="{FF2B5EF4-FFF2-40B4-BE49-F238E27FC236}">
                <a16:creationId xmlns:a16="http://schemas.microsoft.com/office/drawing/2014/main" id="{4D56825C-0702-4D70-986A-A11445BFA7A6}"/>
              </a:ext>
            </a:extLst>
          </p:cNvPr>
          <p:cNvSpPr/>
          <p:nvPr/>
        </p:nvSpPr>
        <p:spPr>
          <a:xfrm>
            <a:off x="1550681" y="284672"/>
            <a:ext cx="6383546" cy="698739"/>
          </a:xfrm>
          <a:prstGeom prst="roundRect">
            <a:avLst>
              <a:gd name="adj" fmla="val 50000"/>
            </a:avLst>
          </a:prstGeom>
          <a:solidFill>
            <a:srgbClr val="F6B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n416 Fb Dinh Thu Huyen">
            <a:extLst>
              <a:ext uri="{FF2B5EF4-FFF2-40B4-BE49-F238E27FC236}">
                <a16:creationId xmlns:a16="http://schemas.microsoft.com/office/drawing/2014/main" id="{4DD86756-E0FF-4BC5-B21D-625DD353ED9B}"/>
              </a:ext>
            </a:extLst>
          </p:cNvPr>
          <p:cNvSpPr txBox="1"/>
          <p:nvPr/>
        </p:nvSpPr>
        <p:spPr>
          <a:xfrm>
            <a:off x="2072578" y="352059"/>
            <a:ext cx="561579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ĐÁP ÁN PHIẾU HỌC TẬP SỐ 4</a:t>
            </a:r>
          </a:p>
        </p:txBody>
      </p:sp>
    </p:spTree>
    <p:extLst>
      <p:ext uri="{BB962C8B-B14F-4D97-AF65-F5344CB8AC3E}">
        <p14:creationId xmlns:p14="http://schemas.microsoft.com/office/powerpoint/2010/main" val="3767094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416 Fb Dinh Thu Huyen"/>
          <p:cNvSpPr txBox="1">
            <a:spLocks noGrp="1"/>
          </p:cNvSpPr>
          <p:nvPr>
            <p:ph type="title"/>
          </p:nvPr>
        </p:nvSpPr>
        <p:spPr>
          <a:xfrm>
            <a:off x="6644187" y="226214"/>
            <a:ext cx="2316933" cy="14038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chemeClr val="bg1"/>
                </a:solidFill>
                <a:latin typeface="Amatic SC" panose="020B0604020202020204" charset="-79"/>
                <a:ea typeface="Cambria" panose="02040503050406030204" pitchFamily="18" charset="0"/>
                <a:cs typeface="Amatic SC" panose="020B0604020202020204" charset="-79"/>
              </a:rPr>
              <a:t>THẢO LUẬN NHÓM</a:t>
            </a:r>
            <a:endParaRPr sz="4000" dirty="0">
              <a:solidFill>
                <a:schemeClr val="bg1"/>
              </a:solidFill>
              <a:latin typeface="Amatic SC" panose="020B0604020202020204" charset="-79"/>
              <a:ea typeface="Cambria" panose="02040503050406030204" pitchFamily="18" charset="0"/>
              <a:cs typeface="Amatic SC" panose="020B0604020202020204" charset="-79"/>
            </a:endParaRPr>
          </a:p>
        </p:txBody>
      </p:sp>
      <p:sp>
        <p:nvSpPr>
          <p:cNvPr id="561" name="Google Shape;561;p35" descr="n416 Fb Dinh Thu Huyen"/>
          <p:cNvSpPr txBox="1">
            <a:spLocks noGrp="1"/>
          </p:cNvSpPr>
          <p:nvPr>
            <p:ph type="body" idx="1"/>
          </p:nvPr>
        </p:nvSpPr>
        <p:spPr>
          <a:xfrm>
            <a:off x="228108" y="268497"/>
            <a:ext cx="5971890" cy="4606506"/>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800" b="1" dirty="0">
                <a:solidFill>
                  <a:srgbClr val="84A59D"/>
                </a:solidFill>
                <a:latin typeface="Bahnschrift SemiBold" panose="020B0502040204020203" pitchFamily="34" charset="0"/>
                <a:ea typeface="Cambria" panose="02040503050406030204" pitchFamily="18" charset="0"/>
              </a:rPr>
              <a:t>PHIẾU HỌC TẬP SỐ 5</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1:</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663300"/>
                </a:solidFill>
                <a:latin typeface="Bahnschrift SemiBold" panose="020B0502040204020203" pitchFamily="34" charset="0"/>
                <a:ea typeface="Cambria" panose="02040503050406030204" pitchFamily="18" charset="0"/>
              </a:rPr>
              <a:t>Tại sao chất rắn kết tinh khi được đun nóng có thể chuyển thành chất lỏng?</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2:</a:t>
            </a:r>
            <a:r>
              <a:rPr lang="vi-VN" sz="2400" dirty="0">
                <a:solidFill>
                  <a:srgbClr val="F28482"/>
                </a:solidFill>
                <a:latin typeface="Bahnschrift SemiBold" panose="020B0502040204020203" pitchFamily="34" charset="0"/>
                <a:ea typeface="Cambria" panose="02040503050406030204" pitchFamily="18" charset="0"/>
              </a:rPr>
              <a:t> </a:t>
            </a:r>
            <a:r>
              <a:rPr lang="vi-VN" sz="2400" dirty="0">
                <a:solidFill>
                  <a:srgbClr val="663300"/>
                </a:solidFill>
                <a:latin typeface="Bahnschrift SemiBold" panose="020B0502040204020203" pitchFamily="34" charset="0"/>
                <a:ea typeface="Cambria" panose="02040503050406030204" pitchFamily="18" charset="0"/>
              </a:rPr>
              <a:t>a) Hãy dựa vào H1.7 để mô tả quá trình nóng chảy của chất kết tinh?</a:t>
            </a:r>
          </a:p>
          <a:p>
            <a:pPr marL="139700" lvl="0" indent="0" algn="just">
              <a:lnSpc>
                <a:spcPct val="120000"/>
              </a:lnSpc>
              <a:buNone/>
            </a:pPr>
            <a:r>
              <a:rPr lang="vi-VN" sz="2400" dirty="0">
                <a:solidFill>
                  <a:srgbClr val="663300"/>
                </a:solidFill>
                <a:latin typeface="Bahnschrift SemiBold" panose="020B0502040204020203" pitchFamily="34" charset="0"/>
                <a:ea typeface="Cambria" panose="02040503050406030204" pitchFamily="18" charset="0"/>
              </a:rPr>
              <a:t>b) Giải thích tại sao khi đang nóng chảy, nhiệt độ của chất rắn kết tinh không tăng dù vẫn nhận được nhiệt năng. Năng lượng mà chất rắn kết tinh nhận được lúc này dùng để làm gì?</a:t>
            </a:r>
          </a:p>
        </p:txBody>
      </p:sp>
      <p:grpSp>
        <p:nvGrpSpPr>
          <p:cNvPr id="4" name="Group 3" descr="n416 Fb Dinh Thu Huyen"/>
          <p:cNvGrpSpPr/>
          <p:nvPr/>
        </p:nvGrpSpPr>
        <p:grpSpPr>
          <a:xfrm>
            <a:off x="6312336" y="1674628"/>
            <a:ext cx="2831664" cy="3008832"/>
            <a:chOff x="5979354" y="1762119"/>
            <a:chExt cx="2976042" cy="2916229"/>
          </a:xfrm>
        </p:grpSpPr>
        <p:sp>
          <p:nvSpPr>
            <p:cNvPr id="9" name="TextBox 8"/>
            <p:cNvSpPr txBox="1"/>
            <p:nvPr/>
          </p:nvSpPr>
          <p:spPr>
            <a:xfrm>
              <a:off x="6065390" y="3395640"/>
              <a:ext cx="2804671" cy="1282708"/>
            </a:xfrm>
            <a:prstGeom prst="rect">
              <a:avLst/>
            </a:prstGeom>
            <a:noFill/>
          </p:spPr>
          <p:txBody>
            <a:bodyPr wrap="square" rtlCol="0">
              <a:spAutoFit/>
            </a:bodyPr>
            <a:lstStyle/>
            <a:p>
              <a:pPr algn="ct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1.7: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chất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rắn</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kết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tinh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làm</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nóng</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chảy</a:t>
              </a:r>
              <a:endPar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79354" y="1762119"/>
              <a:ext cx="2976042" cy="1507706"/>
            </a:xfrm>
            <a:prstGeom prst="rect">
              <a:avLst/>
            </a:prstGeom>
          </p:spPr>
        </p:pic>
      </p:grpSp>
      <p:sp>
        <p:nvSpPr>
          <p:cNvPr id="2" name="Oval 1" descr="n416 Fb Dinh Thu Huyen">
            <a:extLst>
              <a:ext uri="{FF2B5EF4-FFF2-40B4-BE49-F238E27FC236}">
                <a16:creationId xmlns:a16="http://schemas.microsoft.com/office/drawing/2014/main" id="{2AE51032-0D40-49F0-A0FD-95FE62B745EF}"/>
              </a:ext>
            </a:extLst>
          </p:cNvPr>
          <p:cNvSpPr/>
          <p:nvPr/>
        </p:nvSpPr>
        <p:spPr>
          <a:xfrm>
            <a:off x="7140946" y="29301"/>
            <a:ext cx="1657997" cy="1403803"/>
          </a:xfrm>
          <a:prstGeom prst="ellipse">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416 Fb Dinh Thu Huyen">
            <a:extLst>
              <a:ext uri="{FF2B5EF4-FFF2-40B4-BE49-F238E27FC236}">
                <a16:creationId xmlns:a16="http://schemas.microsoft.com/office/drawing/2014/main" id="{8CF66F4D-E533-44F2-BA1D-1D613BAF3316}"/>
              </a:ext>
            </a:extLst>
          </p:cNvPr>
          <p:cNvSpPr txBox="1"/>
          <p:nvPr/>
        </p:nvSpPr>
        <p:spPr>
          <a:xfrm>
            <a:off x="7494629" y="131037"/>
            <a:ext cx="1112808" cy="1200329"/>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THẢO LUẬN NHÓM</a:t>
            </a:r>
          </a:p>
        </p:txBody>
      </p:sp>
      <p:sp>
        <p:nvSpPr>
          <p:cNvPr id="10" name="Freeform 19" descr="n416 Fb Dinh Thu Huyen">
            <a:extLst>
              <a:ext uri="{FF2B5EF4-FFF2-40B4-BE49-F238E27FC236}">
                <a16:creationId xmlns:a16="http://schemas.microsoft.com/office/drawing/2014/main" id="{2566E74A-D1EF-4B4E-AD9C-A0D8F696A259}"/>
              </a:ext>
            </a:extLst>
          </p:cNvPr>
          <p:cNvSpPr/>
          <p:nvPr/>
        </p:nvSpPr>
        <p:spPr>
          <a:xfrm rot="1319482">
            <a:off x="8564411" y="516947"/>
            <a:ext cx="532908" cy="139006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a:extLst>
                <a:ext uri="{96DAC541-7B7A-43D3-8B79-37D633B846F1}">
                  <asvg:svgBlip xmlns:asvg="http://schemas.microsoft.com/office/drawing/2016/SVG/main" r:embed="rId5"/>
                </a:ext>
              </a:extLst>
            </a:blip>
            <a:stretch>
              <a:fillRect l="-533991" t="-66462" b="-41193"/>
            </a:stretch>
          </a:blipFill>
        </p:spPr>
        <p:txBody>
          <a:bodyPr/>
          <a:lstStyle/>
          <a:p>
            <a:endParaRPr lang="en-US"/>
          </a:p>
        </p:txBody>
      </p:sp>
      <p:sp>
        <p:nvSpPr>
          <p:cNvPr id="6" name="Rectangle: Rounded Corners 5" descr="n416 Fb Dinh Thu Huyen">
            <a:extLst>
              <a:ext uri="{FF2B5EF4-FFF2-40B4-BE49-F238E27FC236}">
                <a16:creationId xmlns:a16="http://schemas.microsoft.com/office/drawing/2014/main" id="{85015A16-F922-4DE5-A824-03218568C0A5}"/>
              </a:ext>
            </a:extLst>
          </p:cNvPr>
          <p:cNvSpPr/>
          <p:nvPr/>
        </p:nvSpPr>
        <p:spPr>
          <a:xfrm>
            <a:off x="182881" y="131037"/>
            <a:ext cx="6084227" cy="4889537"/>
          </a:xfrm>
          <a:prstGeom prst="roundRect">
            <a:avLst>
              <a:gd name="adj" fmla="val 10845"/>
            </a:avLst>
          </a:prstGeom>
          <a:noFill/>
          <a:ln w="28575">
            <a:solidFill>
              <a:srgbClr val="F2848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descr="n416 Fb Dinh Thu Huyen">
            <a:extLst>
              <a:ext uri="{FF2B5EF4-FFF2-40B4-BE49-F238E27FC236}">
                <a16:creationId xmlns:a16="http://schemas.microsoft.com/office/drawing/2014/main" id="{C06D0D42-C00E-4A87-AC04-7C65EA48B7E9}"/>
              </a:ext>
            </a:extLst>
          </p:cNvPr>
          <p:cNvSpPr/>
          <p:nvPr/>
        </p:nvSpPr>
        <p:spPr>
          <a:xfrm>
            <a:off x="671779" y="226214"/>
            <a:ext cx="742953" cy="676706"/>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4" descr="n416 Fb Dinh Thu Huyen">
            <a:extLst>
              <a:ext uri="{FF2B5EF4-FFF2-40B4-BE49-F238E27FC236}">
                <a16:creationId xmlns:a16="http://schemas.microsoft.com/office/drawing/2014/main" id="{06667D0B-816F-4B72-9568-F8CEF2314825}"/>
              </a:ext>
            </a:extLst>
          </p:cNvPr>
          <p:cNvSpPr/>
          <p:nvPr/>
        </p:nvSpPr>
        <p:spPr>
          <a:xfrm>
            <a:off x="5837561" y="4354694"/>
            <a:ext cx="577644" cy="73866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a:extLst>
                <a:ext uri="{96DAC541-7B7A-43D3-8B79-37D633B846F1}">
                  <asvg:svgBlip xmlns:asvg="http://schemas.microsoft.com/office/drawing/2016/SVG/main" r:embed="rId7"/>
                </a:ext>
              </a:extLst>
            </a:blip>
            <a:stretch>
              <a:fillRect l="-246415" t="-129667"/>
            </a:stretch>
          </a:blipFill>
        </p:spPr>
        <p:txBody>
          <a:bodyPr/>
          <a:lstStyle/>
          <a:p>
            <a:endParaRPr lang="en-US"/>
          </a:p>
        </p:txBody>
      </p:sp>
    </p:spTree>
    <p:extLst>
      <p:ext uri="{BB962C8B-B14F-4D97-AF65-F5344CB8AC3E}">
        <p14:creationId xmlns:p14="http://schemas.microsoft.com/office/powerpoint/2010/main" val="17072866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416 Fb Dinh Thu Huyen"/>
          <p:cNvSpPr/>
          <p:nvPr/>
        </p:nvSpPr>
        <p:spPr>
          <a:xfrm>
            <a:off x="1031174" y="443284"/>
            <a:ext cx="6762007" cy="1188089"/>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Câu</a:t>
            </a:r>
            <a:r>
              <a:rPr lang="en-US" sz="3200" b="1" kern="1200" dirty="0">
                <a:solidFill>
                  <a:prstClr val="white"/>
                </a:solidFill>
                <a:latin typeface="Cambria" panose="02040503050406030204" pitchFamily="18" charset="0"/>
                <a:ea typeface="Cambria" panose="02040503050406030204" pitchFamily="18" charset="0"/>
              </a:rPr>
              <a:t> 2: </a:t>
            </a:r>
            <a:r>
              <a:rPr lang="en-US" sz="3200" b="1" kern="1200" dirty="0" err="1">
                <a:solidFill>
                  <a:prstClr val="white"/>
                </a:solidFill>
                <a:latin typeface="Cambria" panose="02040503050406030204" pitchFamily="18" charset="0"/>
                <a:ea typeface="Cambria" panose="02040503050406030204" pitchFamily="18" charset="0"/>
              </a:rPr>
              <a:t>Cái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gì</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trong</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lạnh</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ngoài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nóng</a:t>
            </a:r>
            <a:r>
              <a:rPr lang="en-US" sz="3200" b="1" kern="1200" dirty="0">
                <a:solidFill>
                  <a:prstClr val="white"/>
                </a:solidFill>
                <a:latin typeface="Cambria" panose="02040503050406030204" pitchFamily="18" charset="0"/>
                <a:ea typeface="Cambria" panose="02040503050406030204" pitchFamily="18" charset="0"/>
              </a:rPr>
              <a:t>? </a:t>
            </a:r>
          </a:p>
        </p:txBody>
      </p:sp>
      <p:sp>
        <p:nvSpPr>
          <p:cNvPr id="50" name="Snip Diagonal Corner Rectangle 49" descr="n416 Fb Dinh Thu Huyen"/>
          <p:cNvSpPr/>
          <p:nvPr/>
        </p:nvSpPr>
        <p:spPr>
          <a:xfrm>
            <a:off x="2130605" y="2145250"/>
            <a:ext cx="4563143" cy="1179841"/>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mbria" panose="02040503050406030204" pitchFamily="18" charset="0"/>
                <a:ea typeface="Cambria" panose="02040503050406030204" pitchFamily="18" charset="0"/>
              </a:rPr>
              <a:t>Tủ</a:t>
            </a:r>
            <a:r>
              <a:rPr lang="en-US" sz="3600" b="1" kern="1200" dirty="0">
                <a:solidFill>
                  <a:prstClr val="white"/>
                </a:solidFill>
                <a:latin typeface="Cambria" panose="02040503050406030204" pitchFamily="18" charset="0"/>
                <a:ea typeface="Cambria" panose="02040503050406030204" pitchFamily="18" charset="0"/>
              </a:rPr>
              <a:t> </a:t>
            </a:r>
            <a:r>
              <a:rPr lang="en-US" sz="3600" b="1" kern="1200" dirty="0" err="1">
                <a:solidFill>
                  <a:prstClr val="white"/>
                </a:solidFill>
                <a:latin typeface="Cambria" panose="02040503050406030204" pitchFamily="18" charset="0"/>
                <a:ea typeface="Cambria" panose="02040503050406030204" pitchFamily="18" charset="0"/>
              </a:rPr>
              <a:t>lạnh</a:t>
            </a:r>
            <a:endParaRPr lang="en-US" sz="3600" b="1" kern="1200" dirty="0">
              <a:solidFill>
                <a:prstClr val="white"/>
              </a:solidFill>
              <a:latin typeface="Cambria" panose="02040503050406030204" pitchFamily="18" charset="0"/>
              <a:ea typeface="Cambria" panose="02040503050406030204" pitchFamily="18" charset="0"/>
            </a:endParaRPr>
          </a:p>
        </p:txBody>
      </p:sp>
      <p:pic>
        <p:nvPicPr>
          <p:cNvPr id="46" name="Picture 45" descr="n416 Fb Dinh Thu Huye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5122" name="Picture 2" descr="n416 Fb Dinh Thu Huyen">
            <a:extLst>
              <a:ext uri="{FF2B5EF4-FFF2-40B4-BE49-F238E27FC236}">
                <a16:creationId xmlns:a16="http://schemas.microsoft.com/office/drawing/2014/main" id="{3E89229D-DCB4-4296-BF8A-984827024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27" y="275841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49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416 Fb Dinh Thu Huyen">
            <a:extLst>
              <a:ext uri="{FF2B5EF4-FFF2-40B4-BE49-F238E27FC236}">
                <a16:creationId xmlns:a16="http://schemas.microsoft.com/office/drawing/2014/main" id="{433823A9-7458-474A-9FEB-EFD9D4547D84}"/>
              </a:ext>
            </a:extLst>
          </p:cNvPr>
          <p:cNvPicPr>
            <a:picLocks noChangeAspect="1"/>
          </p:cNvPicPr>
          <p:nvPr/>
        </p:nvPicPr>
        <p:blipFill>
          <a:blip r:embed="rId2"/>
          <a:stretch>
            <a:fillRect/>
          </a:stretch>
        </p:blipFill>
        <p:spPr>
          <a:xfrm>
            <a:off x="6152201" y="1115129"/>
            <a:ext cx="2323541" cy="1936284"/>
          </a:xfrm>
          <a:prstGeom prst="rect">
            <a:avLst/>
          </a:prstGeom>
        </p:spPr>
      </p:pic>
      <p:pic>
        <p:nvPicPr>
          <p:cNvPr id="6" name="Picture 5" descr="n416 Fb Dinh Thu Huyen">
            <a:extLst>
              <a:ext uri="{FF2B5EF4-FFF2-40B4-BE49-F238E27FC236}">
                <a16:creationId xmlns:a16="http://schemas.microsoft.com/office/drawing/2014/main" id="{5F1A930F-D679-4F2D-8B27-6EF014676DF8}"/>
              </a:ext>
            </a:extLst>
          </p:cNvPr>
          <p:cNvPicPr>
            <a:picLocks noChangeAspect="1"/>
          </p:cNvPicPr>
          <p:nvPr/>
        </p:nvPicPr>
        <p:blipFill>
          <a:blip r:embed="rId3"/>
          <a:stretch>
            <a:fillRect/>
          </a:stretch>
        </p:blipFill>
        <p:spPr>
          <a:xfrm>
            <a:off x="5569749" y="3240852"/>
            <a:ext cx="3078924" cy="1764162"/>
          </a:xfrm>
          <a:prstGeom prst="rect">
            <a:avLst/>
          </a:prstGeom>
        </p:spPr>
      </p:pic>
      <p:sp>
        <p:nvSpPr>
          <p:cNvPr id="10" name="Rectangle: Rounded Corners 9" descr="n416 Fb Dinh Thu Huyen">
            <a:extLst>
              <a:ext uri="{FF2B5EF4-FFF2-40B4-BE49-F238E27FC236}">
                <a16:creationId xmlns:a16="http://schemas.microsoft.com/office/drawing/2014/main" id="{35A28C36-86BD-46A6-B172-4D9861146E61}"/>
              </a:ext>
            </a:extLst>
          </p:cNvPr>
          <p:cNvSpPr/>
          <p:nvPr/>
        </p:nvSpPr>
        <p:spPr>
          <a:xfrm>
            <a:off x="1975449" y="284672"/>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416 Fb Dinh Thu Huyen">
            <a:extLst>
              <a:ext uri="{FF2B5EF4-FFF2-40B4-BE49-F238E27FC236}">
                <a16:creationId xmlns:a16="http://schemas.microsoft.com/office/drawing/2014/main" id="{00A3E001-8D4B-4CDA-A967-F4D7828B6E40}"/>
              </a:ext>
            </a:extLst>
          </p:cNvPr>
          <p:cNvSpPr txBox="1"/>
          <p:nvPr/>
        </p:nvSpPr>
        <p:spPr>
          <a:xfrm>
            <a:off x="2311879" y="437392"/>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416 Fb Dinh Thu Huyen">
            <a:extLst>
              <a:ext uri="{FF2B5EF4-FFF2-40B4-BE49-F238E27FC236}">
                <a16:creationId xmlns:a16="http://schemas.microsoft.com/office/drawing/2014/main" id="{E977D9AE-A936-4368-9EFF-F3CDD6D9FD2D}"/>
              </a:ext>
            </a:extLst>
          </p:cNvPr>
          <p:cNvSpPr/>
          <p:nvPr/>
        </p:nvSpPr>
        <p:spPr>
          <a:xfrm>
            <a:off x="421302" y="42846"/>
            <a:ext cx="1554147" cy="992324"/>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a:extLst>
                <a:ext uri="{96DAC541-7B7A-43D3-8B79-37D633B846F1}">
                  <asvg:svgBlip xmlns:asvg="http://schemas.microsoft.com/office/drawing/2016/SVG/main" r:embed="rId4"/>
                </a:ext>
              </a:extLst>
            </a:blip>
            <a:stretch>
              <a:fillRect l="-21972" t="-1538"/>
            </a:stretch>
          </a:blipFill>
        </p:spPr>
        <p:txBody>
          <a:bodyPr/>
          <a:lstStyle/>
          <a:p>
            <a:endParaRPr lang="en-US"/>
          </a:p>
        </p:txBody>
      </p:sp>
      <p:sp>
        <p:nvSpPr>
          <p:cNvPr id="3" name="Text Placeholder 2" descr="n416 Fb Dinh Thu Huyen">
            <a:extLst>
              <a:ext uri="{FF2B5EF4-FFF2-40B4-BE49-F238E27FC236}">
                <a16:creationId xmlns:a16="http://schemas.microsoft.com/office/drawing/2014/main" id="{50211A21-AC71-3329-042C-4B7621054DA6}"/>
              </a:ext>
            </a:extLst>
          </p:cNvPr>
          <p:cNvSpPr>
            <a:spLocks noGrp="1"/>
          </p:cNvSpPr>
          <p:nvPr>
            <p:ph type="body" idx="1"/>
          </p:nvPr>
        </p:nvSpPr>
        <p:spPr>
          <a:xfrm>
            <a:off x="516707" y="1154994"/>
            <a:ext cx="5432401" cy="3687350"/>
          </a:xfrm>
        </p:spPr>
        <p:txBody>
          <a:bodyPr/>
          <a:lstStyle/>
          <a:p>
            <a:pPr marL="0" marR="0" indent="0" algn="just">
              <a:lnSpc>
                <a:spcPct val="115000"/>
              </a:lnSpc>
              <a:spcBef>
                <a:spcPts val="0"/>
              </a:spcBef>
              <a:spcAft>
                <a:spcPts val="0"/>
              </a:spcAft>
              <a:buNone/>
            </a:pPr>
            <a:r>
              <a:rPr lang="en-US" sz="2800" b="1" dirty="0" err="1">
                <a:solidFill>
                  <a:srgbClr val="F6BD60"/>
                </a:solidFill>
                <a:effectLst/>
                <a:latin typeface="Bahnschrift SemiBold" panose="020B0502040204020203" pitchFamily="34" charset="0"/>
                <a:ea typeface="Cambria" panose="02040503050406030204" pitchFamily="18" charset="0"/>
              </a:rPr>
              <a:t>Câu</a:t>
            </a:r>
            <a:r>
              <a:rPr lang="en-US" sz="2800" b="1" dirty="0">
                <a:solidFill>
                  <a:srgbClr val="F6BD60"/>
                </a:solidFill>
                <a:effectLst/>
                <a:latin typeface="Bahnschrift SemiBold" panose="020B0502040204020203" pitchFamily="34" charset="0"/>
                <a:ea typeface="Cambria" panose="02040503050406030204" pitchFamily="18" charset="0"/>
              </a:rPr>
              <a:t> 1: </a:t>
            </a:r>
            <a:endParaRPr lang="en-US" sz="2800" dirty="0">
              <a:solidFill>
                <a:srgbClr val="F6BD60"/>
              </a:solidFill>
              <a:effectLst/>
              <a:latin typeface="Bahnschrift SemiBold" panose="020B0502040204020203" pitchFamily="34" charset="0"/>
              <a:ea typeface="Cambria" panose="02040503050406030204" pitchFamily="18" charset="0"/>
            </a:endParaRPr>
          </a:p>
          <a:p>
            <a:pPr marL="0" marR="0" indent="0" algn="just">
              <a:lnSpc>
                <a:spcPct val="115000"/>
              </a:lnSpc>
              <a:spcBef>
                <a:spcPts val="0"/>
              </a:spcBef>
              <a:spcAft>
                <a:spcPts val="0"/>
              </a:spcAft>
              <a:buNone/>
            </a:pPr>
            <a:r>
              <a:rPr lang="vi-VN" sz="2400">
                <a:solidFill>
                  <a:srgbClr val="663300"/>
                </a:solidFill>
                <a:effectLst/>
                <a:latin typeface="Bahnschrift SemiBold" panose="020B0502040204020203" pitchFamily="34" charset="0"/>
                <a:ea typeface="Cambria" panose="02040503050406030204" pitchFamily="18" charset="0"/>
              </a:rPr>
              <a:t>Khi nhiệt độ tăng, phá vỡ sự liên kết giữa các phân tử chất rắn, đến một nhiệt độ xác định, năng lượng mà phân tử nhận được đủ thắng lực liên kết giữa chúng, làm cho chúng phá vỡ đi sự cân bằng ban đầu, và chúng bắt đầu chuyển từ thể rắn sang thể lỏng</a:t>
            </a:r>
            <a:endParaRPr lang="en-US" sz="2400" dirty="0">
              <a:solidFill>
                <a:srgbClr val="663300"/>
              </a:solidFill>
              <a:effectLst/>
              <a:latin typeface="Bahnschrift SemiBold" panose="020B0502040204020203" pitchFamily="34" charset="0"/>
              <a:ea typeface="Cambria" panose="02040503050406030204" pitchFamily="18" charset="0"/>
            </a:endParaRPr>
          </a:p>
        </p:txBody>
      </p:sp>
      <p:sp>
        <p:nvSpPr>
          <p:cNvPr id="4" name="Rectangle 3" descr="n416 Fb Dinh Thu Huyen">
            <a:extLst>
              <a:ext uri="{FF2B5EF4-FFF2-40B4-BE49-F238E27FC236}">
                <a16:creationId xmlns:a16="http://schemas.microsoft.com/office/drawing/2014/main" id="{25C2F261-18AC-4ABC-AA48-36CC41436D6E}"/>
              </a:ext>
            </a:extLst>
          </p:cNvPr>
          <p:cNvSpPr/>
          <p:nvPr/>
        </p:nvSpPr>
        <p:spPr>
          <a:xfrm>
            <a:off x="7297402" y="145004"/>
            <a:ext cx="1871932" cy="584775"/>
          </a:xfrm>
          <a:prstGeom prst="rect">
            <a:avLst/>
          </a:prstGeom>
        </p:spPr>
        <p:txBody>
          <a:bodyPr wrap="square">
            <a:spAutoFit/>
          </a:bodyPr>
          <a:lstStyle/>
          <a:p>
            <a:r>
              <a:rPr lang="en-US" sz="1600" dirty="0">
                <a:solidFill>
                  <a:srgbClr val="FF0000"/>
                </a:solidFill>
                <a:latin typeface="Bahnschrift SemiBold" panose="020B0502040204020203" pitchFamily="34" charset="0"/>
              </a:rPr>
              <a:t>CÔ NHUNG CUTE</a:t>
            </a:r>
          </a:p>
          <a:p>
            <a:r>
              <a:rPr lang="en-US" sz="16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18664041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416 Fb Dinh Thu Huyen">
            <a:extLst>
              <a:ext uri="{FF2B5EF4-FFF2-40B4-BE49-F238E27FC236}">
                <a16:creationId xmlns:a16="http://schemas.microsoft.com/office/drawing/2014/main" id="{50211A21-AC71-3329-042C-4B7621054DA6}"/>
              </a:ext>
            </a:extLst>
          </p:cNvPr>
          <p:cNvSpPr>
            <a:spLocks noGrp="1"/>
          </p:cNvSpPr>
          <p:nvPr>
            <p:ph type="body" idx="1"/>
          </p:nvPr>
        </p:nvSpPr>
        <p:spPr>
          <a:xfrm>
            <a:off x="227722" y="728074"/>
            <a:ext cx="6134259" cy="4268769"/>
          </a:xfrm>
        </p:spPr>
        <p:txBody>
          <a:bodyPr/>
          <a:lstStyle/>
          <a:p>
            <a:pPr marL="0" indent="0" algn="just">
              <a:lnSpc>
                <a:spcPct val="115000"/>
              </a:lnSpc>
              <a:buNone/>
            </a:pPr>
            <a:r>
              <a:rPr lang="en-US" sz="2200" b="1" dirty="0" err="1">
                <a:solidFill>
                  <a:srgbClr val="84A59D"/>
                </a:solidFill>
                <a:latin typeface="Bahnschrift SemiBold" panose="020B0502040204020203" pitchFamily="34" charset="0"/>
                <a:ea typeface="Cambria" panose="02040503050406030204" pitchFamily="18" charset="0"/>
              </a:rPr>
              <a:t>Câu</a:t>
            </a:r>
            <a:r>
              <a:rPr lang="en-US" sz="2200" b="1" dirty="0">
                <a:solidFill>
                  <a:srgbClr val="84A59D"/>
                </a:solidFill>
                <a:latin typeface="Bahnschrift SemiBold" panose="020B0502040204020203" pitchFamily="34" charset="0"/>
                <a:ea typeface="Cambria" panose="02040503050406030204" pitchFamily="18" charset="0"/>
              </a:rPr>
              <a:t> 2:</a:t>
            </a:r>
            <a:endParaRPr lang="en-US" sz="2200" dirty="0">
              <a:solidFill>
                <a:srgbClr val="84A59D"/>
              </a:solidFill>
              <a:latin typeface="Bahnschrift SemiBold" panose="020B0502040204020203" pitchFamily="34" charset="0"/>
              <a:ea typeface="Cambria" panose="02040503050406030204" pitchFamily="18" charset="0"/>
            </a:endParaRPr>
          </a:p>
          <a:p>
            <a:pPr marL="0" indent="0" algn="just">
              <a:lnSpc>
                <a:spcPct val="115000"/>
              </a:lnSpc>
              <a:spcBef>
                <a:spcPts val="600"/>
              </a:spcBef>
              <a:spcAft>
                <a:spcPts val="600"/>
              </a:spcAft>
              <a:buNone/>
            </a:pPr>
            <a:r>
              <a:rPr lang="en-US" sz="2000" dirty="0">
                <a:solidFill>
                  <a:srgbClr val="663300"/>
                </a:solidFill>
                <a:latin typeface="Bahnschrift SemiBold" panose="020B0502040204020203" pitchFamily="34" charset="0"/>
                <a:ea typeface="Cambria" panose="02040503050406030204" pitchFamily="18" charset="0"/>
              </a:rPr>
              <a:t>a) </a:t>
            </a:r>
            <a:r>
              <a:rPr lang="en-US" sz="2000" dirty="0" err="1">
                <a:solidFill>
                  <a:srgbClr val="663300"/>
                </a:solidFill>
                <a:latin typeface="Bahnschrift SemiBold" panose="020B0502040204020203" pitchFamily="34" charset="0"/>
                <a:ea typeface="Cambria" panose="02040503050406030204" pitchFamily="18" charset="0"/>
              </a:rPr>
              <a:t>Khi</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đun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nhiệt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độ</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chất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rắn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tăng</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dần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khi</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đến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nhiệt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độ</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a:t>
            </a:r>
            <a:r>
              <a:rPr lang="en-US" sz="2000" baseline="-25000" dirty="0" err="1">
                <a:solidFill>
                  <a:srgbClr val="663300"/>
                </a:solidFill>
                <a:latin typeface="Bahnschrift SemiBold" panose="020B0502040204020203" pitchFamily="34" charset="0"/>
                <a:ea typeface="Cambria" panose="02040503050406030204" pitchFamily="18" charset="0"/>
              </a:rPr>
              <a:t>C</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chất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rắn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bắt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đầu</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nóng</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chảy</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Suốt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thời</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gian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nóng</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chảy</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nhiệt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độ</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chất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rắn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không</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tăng</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khi</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chảy</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lỏng</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hoàn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toàn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nhiệt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độ</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chất</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rắn</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tiếp</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tục</a:t>
            </a:r>
            <a:r>
              <a:rPr lang="en-US" sz="2000" dirty="0">
                <a:solidFill>
                  <a:srgbClr val="663300"/>
                </a:solidFill>
                <a:latin typeface="Bahnschrift SemiBold" panose="020B0502040204020203" pitchFamily="34" charset="0"/>
                <a:ea typeface="Cambria" panose="02040503050406030204" pitchFamily="18" charset="0"/>
              </a:rPr>
              <a:t> </a:t>
            </a:r>
            <a:r>
              <a:rPr lang="en-US" sz="2000" dirty="0" err="1">
                <a:solidFill>
                  <a:srgbClr val="663300"/>
                </a:solidFill>
                <a:latin typeface="Bahnschrift SemiBold" panose="020B0502040204020203" pitchFamily="34" charset="0"/>
                <a:ea typeface="Cambria" panose="02040503050406030204" pitchFamily="18" charset="0"/>
              </a:rPr>
              <a:t>tăng</a:t>
            </a:r>
            <a:r>
              <a:rPr lang="en-US" sz="2000" dirty="0">
                <a:solidFill>
                  <a:srgbClr val="663300"/>
                </a:solidFill>
                <a:latin typeface="Bahnschrift SemiBold" panose="020B0502040204020203" pitchFamily="34" charset="0"/>
                <a:ea typeface="Cambria" panose="02040503050406030204" pitchFamily="18" charset="0"/>
              </a:rPr>
              <a:t>.</a:t>
            </a:r>
          </a:p>
          <a:p>
            <a:pPr marL="0" indent="0" algn="just">
              <a:lnSpc>
                <a:spcPct val="115000"/>
              </a:lnSpc>
              <a:spcBef>
                <a:spcPts val="600"/>
              </a:spcBef>
              <a:spcAft>
                <a:spcPts val="600"/>
              </a:spcAft>
              <a:buNone/>
            </a:pPr>
            <a:r>
              <a:rPr lang="en-US" sz="2000" dirty="0">
                <a:solidFill>
                  <a:srgbClr val="663300"/>
                </a:solidFill>
                <a:latin typeface="Bahnschrift SemiBold" panose="020B0502040204020203" pitchFamily="34" charset="0"/>
                <a:ea typeface="Cambria" panose="02040503050406030204" pitchFamily="18" charset="0"/>
              </a:rPr>
              <a:t>b</a:t>
            </a:r>
            <a:r>
              <a:rPr lang="en-US" sz="2000">
                <a:solidFill>
                  <a:srgbClr val="663300"/>
                </a:solidFill>
                <a:latin typeface="Bahnschrift SemiBold" panose="020B0502040204020203" pitchFamily="34" charset="0"/>
                <a:ea typeface="Cambria" panose="02040503050406030204" pitchFamily="18" charset="0"/>
              </a:rPr>
              <a:t>) </a:t>
            </a:r>
            <a:r>
              <a:rPr lang="vi-VN" sz="2000">
                <a:solidFill>
                  <a:srgbClr val="663300"/>
                </a:solidFill>
                <a:latin typeface="Bahnschrift SemiBold" panose="020B0502040204020203" pitchFamily="34" charset="0"/>
                <a:ea typeface="Cambria" panose="02040503050406030204" pitchFamily="18" charset="0"/>
              </a:rPr>
              <a:t>Khi đang nóng chảy nhiệt độ của chất rắn kết tinh không tăng dù vẫn nhận được nhiệt năng. Năng lượng mà chất rắn kết tinh nhận được lúc này dùng để chuyển hoá thành động năng cho các phân tử, phá vỡ sự liên kết giữa chúng để chuyển hoàn toàn chất rắn từ thể rắn sang thể lỏng.</a:t>
            </a:r>
            <a:endParaRPr lang="en-US" sz="2000" dirty="0">
              <a:solidFill>
                <a:srgbClr val="663300"/>
              </a:solidFill>
              <a:latin typeface="Bahnschrift SemiBold" panose="020B0502040204020203" pitchFamily="34" charset="0"/>
              <a:ea typeface="Cambria" panose="02040503050406030204" pitchFamily="18" charset="0"/>
            </a:endParaRPr>
          </a:p>
        </p:txBody>
      </p:sp>
      <p:sp>
        <p:nvSpPr>
          <p:cNvPr id="10" name="Rectangle: Rounded Corners 9" descr="n416 Fb Dinh Thu Huyen">
            <a:extLst>
              <a:ext uri="{FF2B5EF4-FFF2-40B4-BE49-F238E27FC236}">
                <a16:creationId xmlns:a16="http://schemas.microsoft.com/office/drawing/2014/main" id="{35A28C36-86BD-46A6-B172-4D9861146E61}"/>
              </a:ext>
            </a:extLst>
          </p:cNvPr>
          <p:cNvSpPr/>
          <p:nvPr/>
        </p:nvSpPr>
        <p:spPr>
          <a:xfrm>
            <a:off x="2113465" y="146656"/>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416 Fb Dinh Thu Huyen">
            <a:extLst>
              <a:ext uri="{FF2B5EF4-FFF2-40B4-BE49-F238E27FC236}">
                <a16:creationId xmlns:a16="http://schemas.microsoft.com/office/drawing/2014/main" id="{00A3E001-8D4B-4CDA-A967-F4D7828B6E40}"/>
              </a:ext>
            </a:extLst>
          </p:cNvPr>
          <p:cNvSpPr txBox="1"/>
          <p:nvPr/>
        </p:nvSpPr>
        <p:spPr>
          <a:xfrm>
            <a:off x="2449895" y="299376"/>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416 Fb Dinh Thu Huyen">
            <a:extLst>
              <a:ext uri="{FF2B5EF4-FFF2-40B4-BE49-F238E27FC236}">
                <a16:creationId xmlns:a16="http://schemas.microsoft.com/office/drawing/2014/main" id="{E977D9AE-A936-4368-9EFF-F3CDD6D9FD2D}"/>
              </a:ext>
            </a:extLst>
          </p:cNvPr>
          <p:cNvSpPr/>
          <p:nvPr/>
        </p:nvSpPr>
        <p:spPr>
          <a:xfrm>
            <a:off x="818117" y="49010"/>
            <a:ext cx="1295348" cy="827081"/>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a:extLst>
                <a:ext uri="{96DAC541-7B7A-43D3-8B79-37D633B846F1}">
                  <asvg:svgBlip xmlns:asvg="http://schemas.microsoft.com/office/drawing/2016/SVG/main" r:embed="rId2"/>
                </a:ext>
              </a:extLst>
            </a:blip>
            <a:stretch>
              <a:fillRect l="-21972" t="-1538"/>
            </a:stretch>
          </a:blipFill>
        </p:spPr>
        <p:txBody>
          <a:bodyPr/>
          <a:lstStyle/>
          <a:p>
            <a:endParaRPr lang="en-US"/>
          </a:p>
        </p:txBody>
      </p:sp>
      <p:pic>
        <p:nvPicPr>
          <p:cNvPr id="8" name="Picture 7" descr="n416 Fb Dinh Thu Huyen">
            <a:extLst>
              <a:ext uri="{FF2B5EF4-FFF2-40B4-BE49-F238E27FC236}">
                <a16:creationId xmlns:a16="http://schemas.microsoft.com/office/drawing/2014/main" id="{5B517A9E-153E-4AAC-80C4-20FEF1303C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6321478" y="1870634"/>
            <a:ext cx="2822522" cy="2544792"/>
          </a:xfrm>
          <a:prstGeom prst="rect">
            <a:avLst/>
          </a:prstGeom>
        </p:spPr>
      </p:pic>
      <p:sp>
        <p:nvSpPr>
          <p:cNvPr id="2" name="Rectangle 1" descr="n416 Fb Dinh Thu Huyen">
            <a:extLst>
              <a:ext uri="{FF2B5EF4-FFF2-40B4-BE49-F238E27FC236}">
                <a16:creationId xmlns:a16="http://schemas.microsoft.com/office/drawing/2014/main" id="{3061E279-7435-4A36-BB20-2BDB4B1C433E}"/>
              </a:ext>
            </a:extLst>
          </p:cNvPr>
          <p:cNvSpPr/>
          <p:nvPr/>
        </p:nvSpPr>
        <p:spPr>
          <a:xfrm>
            <a:off x="6504316" y="4493366"/>
            <a:ext cx="1966823"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216129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2" name="Rectangle: Rounded Corners 1" descr="n416 Fb Dinh Thu Huyen">
            <a:extLst>
              <a:ext uri="{FF2B5EF4-FFF2-40B4-BE49-F238E27FC236}">
                <a16:creationId xmlns:a16="http://schemas.microsoft.com/office/drawing/2014/main" id="{B6B9C146-9C70-4D2B-A600-92338349BA74}"/>
              </a:ext>
            </a:extLst>
          </p:cNvPr>
          <p:cNvSpPr/>
          <p:nvPr/>
        </p:nvSpPr>
        <p:spPr>
          <a:xfrm>
            <a:off x="987723" y="388189"/>
            <a:ext cx="7168551" cy="1794294"/>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Google Shape;966;p49" descr="n416 Fb Dinh Thu Huyen"/>
          <p:cNvSpPr txBox="1">
            <a:spLocks noGrp="1"/>
          </p:cNvSpPr>
          <p:nvPr>
            <p:ph type="title"/>
          </p:nvPr>
        </p:nvSpPr>
        <p:spPr>
          <a:xfrm>
            <a:off x="1176817" y="797836"/>
            <a:ext cx="6790361" cy="9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b="0" dirty="0">
                <a:solidFill>
                  <a:schemeClr val="bg1"/>
                </a:solidFill>
                <a:latin typeface="Bahnschrift SemiBold" panose="020B0502040204020203" pitchFamily="34" charset="0"/>
              </a:rPr>
              <a:t>LUYỆN TẬP</a:t>
            </a:r>
            <a:endParaRPr sz="9600" b="0" dirty="0">
              <a:solidFill>
                <a:schemeClr val="bg1"/>
              </a:solidFill>
              <a:latin typeface="Bahnschrift SemiBold" panose="020B0502040204020203" pitchFamily="34" charset="0"/>
            </a:endParaRPr>
          </a:p>
        </p:txBody>
      </p:sp>
      <p:sp>
        <p:nvSpPr>
          <p:cNvPr id="16" name="Freeform 2" descr="n416 Fb Dinh Thu Huyen">
            <a:extLst>
              <a:ext uri="{FF2B5EF4-FFF2-40B4-BE49-F238E27FC236}">
                <a16:creationId xmlns:a16="http://schemas.microsoft.com/office/drawing/2014/main" id="{5F4D305C-9FCC-43B9-968A-FE0F36B7F3AF}"/>
              </a:ext>
            </a:extLst>
          </p:cNvPr>
          <p:cNvSpPr/>
          <p:nvPr/>
        </p:nvSpPr>
        <p:spPr>
          <a:xfrm>
            <a:off x="163682" y="3321660"/>
            <a:ext cx="2634005" cy="1724279"/>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5" descr="n416 Fb Dinh Thu Huyen">
            <a:extLst>
              <a:ext uri="{FF2B5EF4-FFF2-40B4-BE49-F238E27FC236}">
                <a16:creationId xmlns:a16="http://schemas.microsoft.com/office/drawing/2014/main" id="{D263A600-3868-4970-9B55-7595DEF86F31}"/>
              </a:ext>
            </a:extLst>
          </p:cNvPr>
          <p:cNvSpPr/>
          <p:nvPr/>
        </p:nvSpPr>
        <p:spPr>
          <a:xfrm>
            <a:off x="7593343" y="1194138"/>
            <a:ext cx="1504049" cy="394936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4"/>
            <a:stretch>
              <a:fillRect/>
            </a:stretch>
          </a:blipFill>
        </p:spPr>
        <p:txBody>
          <a:bodyPr/>
          <a:lstStyle/>
          <a:p>
            <a:endParaRPr lang="en-US"/>
          </a:p>
        </p:txBody>
      </p:sp>
      <p:sp>
        <p:nvSpPr>
          <p:cNvPr id="19" name="Freeform 4" descr="n416 Fb Dinh Thu Huyen">
            <a:extLst>
              <a:ext uri="{FF2B5EF4-FFF2-40B4-BE49-F238E27FC236}">
                <a16:creationId xmlns:a16="http://schemas.microsoft.com/office/drawing/2014/main" id="{8EB3A462-BE77-4D11-B200-AF741E3E4E52}"/>
              </a:ext>
            </a:extLst>
          </p:cNvPr>
          <p:cNvSpPr/>
          <p:nvPr/>
        </p:nvSpPr>
        <p:spPr>
          <a:xfrm>
            <a:off x="348618" y="-84246"/>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a:extLst>
                <a:ext uri="{96DAC541-7B7A-43D3-8B79-37D633B846F1}">
                  <asvg:svgBlip xmlns:asvg="http://schemas.microsoft.com/office/drawing/2016/SVG/main" r:embed="rId5"/>
                </a:ext>
              </a:extLst>
            </a:blip>
            <a:stretch>
              <a:fillRect l="-246415" t="-129667"/>
            </a:stretch>
          </a:blipFill>
        </p:spPr>
        <p:txBody>
          <a:bodyPr/>
          <a:lstStyle/>
          <a:p>
            <a:endParaRPr lang="en-US"/>
          </a:p>
        </p:txBody>
      </p:sp>
      <p:sp>
        <p:nvSpPr>
          <p:cNvPr id="20" name="Freeform 20" descr="n416 Fb Dinh Thu Huyen">
            <a:extLst>
              <a:ext uri="{FF2B5EF4-FFF2-40B4-BE49-F238E27FC236}">
                <a16:creationId xmlns:a16="http://schemas.microsoft.com/office/drawing/2014/main" id="{6C981236-AAB2-42FB-8731-4551667DD617}"/>
              </a:ext>
            </a:extLst>
          </p:cNvPr>
          <p:cNvSpPr/>
          <p:nvPr/>
        </p:nvSpPr>
        <p:spPr>
          <a:xfrm>
            <a:off x="688214" y="1468393"/>
            <a:ext cx="788112" cy="1103357"/>
          </a:xfrm>
          <a:custGeom>
            <a:avLst/>
            <a:gdLst/>
            <a:ahLst/>
            <a:cxnLst/>
            <a:rect l="l" t="t" r="r" b="b"/>
            <a:pathLst>
              <a:path w="788112" h="1103357">
                <a:moveTo>
                  <a:pt x="0" y="0"/>
                </a:moveTo>
                <a:lnTo>
                  <a:pt x="788113" y="0"/>
                </a:lnTo>
                <a:lnTo>
                  <a:pt x="788113" y="1103357"/>
                </a:lnTo>
                <a:lnTo>
                  <a:pt x="0" y="1103357"/>
                </a:lnTo>
                <a:lnTo>
                  <a:pt x="0" y="0"/>
                </a:lnTo>
                <a:close/>
              </a:path>
            </a:pathLst>
          </a:custGeom>
          <a:blipFill>
            <a:blip>
              <a:extLst>
                <a:ext uri="{96DAC541-7B7A-43D3-8B79-37D633B846F1}">
                  <asvg:svgBlip xmlns:asvg="http://schemas.microsoft.com/office/drawing/2016/SVG/main" r:embed="rId6"/>
                </a:ext>
              </a:extLst>
            </a:blip>
            <a:stretch>
              <a:fillRect l="-26833" t="-37953" r="-344151" b="-234981"/>
            </a:stretch>
          </a:blipFill>
        </p:spPr>
        <p:txBody>
          <a:bodyPr/>
          <a:lstStyle/>
          <a:p>
            <a:endParaRPr lang="en-US"/>
          </a:p>
        </p:txBody>
      </p:sp>
      <p:sp>
        <p:nvSpPr>
          <p:cNvPr id="3" name="Rectangle 2" descr="n416 Fb Dinh Thu Huyen">
            <a:extLst>
              <a:ext uri="{FF2B5EF4-FFF2-40B4-BE49-F238E27FC236}">
                <a16:creationId xmlns:a16="http://schemas.microsoft.com/office/drawing/2014/main" id="{F1E19324-285D-4FD6-AC35-96896A17723E}"/>
              </a:ext>
            </a:extLst>
          </p:cNvPr>
          <p:cNvSpPr/>
          <p:nvPr/>
        </p:nvSpPr>
        <p:spPr>
          <a:xfrm>
            <a:off x="3467816" y="4401368"/>
            <a:ext cx="2208362" cy="707886"/>
          </a:xfrm>
          <a:prstGeom prst="rect">
            <a:avLst/>
          </a:prstGeom>
        </p:spPr>
        <p:txBody>
          <a:bodyPr wrap="square">
            <a:spAutoFit/>
          </a:bodyPr>
          <a:lstStyle/>
          <a:p>
            <a:r>
              <a:rPr lang="en-US" sz="2000" dirty="0">
                <a:solidFill>
                  <a:srgbClr val="FF0000"/>
                </a:solidFill>
                <a:latin typeface="Bahnschrift SemiBold" panose="020B0502040204020203" pitchFamily="34" charset="0"/>
              </a:rPr>
              <a:t>CÔ NHUNG CUTE</a:t>
            </a:r>
          </a:p>
          <a:p>
            <a:r>
              <a:rPr lang="en-US" sz="20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45124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n416 Fb Dinh Thu Huyen"/>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 </a:t>
              </a:r>
              <a:r>
                <a:rPr lang="en-GB"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2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1" name="TextBox 10"/>
            <p:cNvSpPr txBox="1"/>
            <p:nvPr/>
          </p:nvSpPr>
          <p:spPr>
            <a:xfrm rot="17590276">
              <a:off x="7990501" y="834508"/>
              <a:ext cx="2025648" cy="1282092"/>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10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+ 1đ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 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9" name="TextBox 18"/>
            <p:cNvSpPr txBox="1"/>
            <p:nvPr/>
          </p:nvSpPr>
          <p:spPr>
            <a:xfrm rot="6703311">
              <a:off x="6614144" y="4426361"/>
              <a:ext cx="1985585" cy="1139637"/>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tràng</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pháo</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0" name="TextBox 19"/>
            <p:cNvSpPr txBox="1"/>
            <p:nvPr/>
          </p:nvSpPr>
          <p:spPr>
            <a:xfrm rot="3829829">
              <a:off x="8019635" y="4197519"/>
              <a:ext cx="2025648" cy="1282092"/>
            </a:xfrm>
            <a:prstGeom prst="rect">
              <a:avLst/>
            </a:prstGeom>
            <a:noFill/>
          </p:spPr>
          <p:txBody>
            <a:bodyPr wrap="square" rtlCol="0">
              <a:spAutoFit/>
            </a:bodyPr>
            <a:lstStyle/>
            <a:p>
              <a:pPr algn="ctr" defTabSz="685800">
                <a:buClrTx/>
                <a:defRPr/>
              </a:pPr>
              <a:r>
                <a:rPr lang="en-US"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10 </a:t>
              </a:r>
              <a:r>
                <a:rPr lang="en-US"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grpSp>
      <p:sp>
        <p:nvSpPr>
          <p:cNvPr id="23" name="Isosceles Triangle 22"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5" name="quay dung" descr="n416 Fb Dinh Thu Huyen"/>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QUAY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ounded Rectangle 25" descr="n416 Fb Dinh Thu Huyen">
            <a:hlinkClick r:id="rId6" action="ppaction://hlinksldjump"/>
          </p:cNvPr>
          <p:cNvSpPr/>
          <p:nvPr/>
        </p:nvSpPr>
        <p:spPr>
          <a:xfrm>
            <a:off x="862566" y="191601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7" name="Rounded Rectangle 26" descr="n416 Fb Dinh Thu Huyen">
            <a:hlinkClick r:id="rId7" action="ppaction://hlinksldjump"/>
          </p:cNvPr>
          <p:cNvSpPr/>
          <p:nvPr/>
        </p:nvSpPr>
        <p:spPr>
          <a:xfrm>
            <a:off x="2426139" y="19041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2</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8" name="Rounded Rectangle 27" descr="n416 Fb Dinh Thu Huyen">
            <a:hlinkClick r:id="rId8" action="ppaction://hlinksldjump"/>
          </p:cNvPr>
          <p:cNvSpPr/>
          <p:nvPr/>
        </p:nvSpPr>
        <p:spPr>
          <a:xfrm>
            <a:off x="862566" y="342933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5" name="Rounded Rectangle 34" descr="n416 Fb Dinh Thu Huyen">
            <a:hlinkClick r:id="rId9" action="ppaction://hlinksldjump"/>
          </p:cNvPr>
          <p:cNvSpPr/>
          <p:nvPr/>
        </p:nvSpPr>
        <p:spPr>
          <a:xfrm>
            <a:off x="2441750" y="340544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4</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descr="n416 Fb Dinh Thu Huyen"/>
          <p:cNvSpPr/>
          <p:nvPr/>
        </p:nvSpPr>
        <p:spPr>
          <a:xfrm>
            <a:off x="547977" y="71333"/>
            <a:ext cx="33491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MAY MẮN</a:t>
            </a:r>
          </a:p>
        </p:txBody>
      </p:sp>
      <p:pic>
        <p:nvPicPr>
          <p:cNvPr id="44" name="Picture 43" descr="n416 Fb Dinh Thu Huy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n416 Fb Dinh Thu Huy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n416 Fb Dinh Thu Huy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descr="n416 Fb Dinh Thu Huy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descr="n416 Fb Dinh Thu Huy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descr="n416 Fb Dinh Thu 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85614" y="-520300"/>
            <a:ext cx="457200" cy="457200"/>
          </a:xfrm>
          <a:prstGeom prst="rect">
            <a:avLst/>
          </a:prstGeom>
        </p:spPr>
      </p:pic>
      <p:sp>
        <p:nvSpPr>
          <p:cNvPr id="31" name="Isosceles Triangle 30"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2" name="Isosceles Triangle 31"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3" name="Isosceles Triangle 32"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4" name="Isosceles Triangle 33"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2" name="Isosceles Triangle 41"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3" name="Isosceles Triangle 42"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8" name="Isosceles Triangle 47"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9" name="Isosceles Triangle 48"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0" name="Isosceles Triangle 49"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1" name="Isosceles Triangle 50"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2" name="Isosceles Triangle 51"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3" name="Isosceles Triangle 52"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4" name="Isosceles Triangle 53"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5" name="Isosceles Triangle 54"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6" name="Isosceles Triangle 55"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7" name="Isosceles Triangle 56"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8" name="Isosceles Triangle 57"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9" name="Isosceles Triangle 58"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0" name="Isosceles Triangle 59"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1" name="Isosceles Triangle 60" descr="n416 Fb Dinh Thu Huye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4" name="Heart 23" descr="n416 Fb Dinh Thu Huyen">
            <a:hlinkClick r:id="rId14"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705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416 Fb Dinh Thu Huyen"/>
          <p:cNvSpPr/>
          <p:nvPr/>
        </p:nvSpPr>
        <p:spPr>
          <a:xfrm>
            <a:off x="702261" y="221376"/>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1: Tính chất nào sau đây không phải là của phân tử?</a:t>
            </a:r>
          </a:p>
        </p:txBody>
      </p:sp>
      <p:sp>
        <p:nvSpPr>
          <p:cNvPr id="26" name="Rectangle 25" descr="n416 Fb Dinh Thu Huyen"/>
          <p:cNvSpPr/>
          <p:nvPr/>
        </p:nvSpPr>
        <p:spPr>
          <a:xfrm>
            <a:off x="832665" y="1462009"/>
            <a:ext cx="3680099" cy="875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đứng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yên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416 Fb Dinh Thu Huyen"/>
          <p:cNvSpPr/>
          <p:nvPr/>
        </p:nvSpPr>
        <p:spPr>
          <a:xfrm>
            <a:off x="4597961" y="1465151"/>
            <a:ext cx="4087536" cy="87280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416 Fb Dinh Thu Huyen"/>
          <p:cNvSpPr/>
          <p:nvPr/>
        </p:nvSpPr>
        <p:spPr>
          <a:xfrm>
            <a:off x="832665" y="2612503"/>
            <a:ext cx="3680099" cy="7709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Giữa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khoảng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cách</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416 Fb Dinh Thu Huyen"/>
          <p:cNvSpPr/>
          <p:nvPr/>
        </p:nvSpPr>
        <p:spPr>
          <a:xfrm>
            <a:off x="4597961" y="2615644"/>
            <a:ext cx="4172733" cy="7677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vật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416 Fb Dinh Thu Huyen"/>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19345" y="1797278"/>
            <a:ext cx="663853" cy="531044"/>
          </a:xfrm>
          <a:prstGeom prst="rect">
            <a:avLst/>
          </a:prstGeom>
        </p:spPr>
      </p:pic>
      <p:pic>
        <p:nvPicPr>
          <p:cNvPr id="51" name="Picture 50" descr="n416 Fb Dinh Thu Huyen"/>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66167" y="2822457"/>
            <a:ext cx="603402" cy="528066"/>
          </a:xfrm>
          <a:prstGeom prst="rect">
            <a:avLst/>
          </a:prstGeom>
        </p:spPr>
      </p:pic>
      <p:pic>
        <p:nvPicPr>
          <p:cNvPr id="49" name="Picture 48" descr="n416 Fb Dinh Thu Huy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5529" y="2740047"/>
            <a:ext cx="603557" cy="530398"/>
          </a:xfrm>
          <a:prstGeom prst="rect">
            <a:avLst/>
          </a:prstGeom>
        </p:spPr>
      </p:pic>
      <p:pic>
        <p:nvPicPr>
          <p:cNvPr id="53" name="Picture 52" descr="n416 Fb Dinh Thu Huy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8059" y="1290249"/>
            <a:ext cx="603557" cy="530398"/>
          </a:xfrm>
          <a:prstGeom prst="rect">
            <a:avLst/>
          </a:prstGeom>
        </p:spPr>
      </p:pic>
      <p:pic>
        <p:nvPicPr>
          <p:cNvPr id="2" name="Picture 1" descr="n416 Fb Dinh Thu Huyen">
            <a:hlinkClick r:id="rId10" action="ppaction://hlinksldjump"/>
            <a:extLst>
              <a:ext uri="{FF2B5EF4-FFF2-40B4-BE49-F238E27FC236}">
                <a16:creationId xmlns:a16="http://schemas.microsoft.com/office/drawing/2014/main" id="{CF95A480-D90B-1E36-1DB1-F999E1FD19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416 Fb Dinh Thu Huyen">
            <a:extLst>
              <a:ext uri="{FF2B5EF4-FFF2-40B4-BE49-F238E27FC236}">
                <a16:creationId xmlns:a16="http://schemas.microsoft.com/office/drawing/2014/main" id="{9D273242-E53D-EF39-17E6-804ABCB339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descr="n416 Fb Dinh Thu Huyen">
            <a:extLst>
              <a:ext uri="{FF2B5EF4-FFF2-40B4-BE49-F238E27FC236}">
                <a16:creationId xmlns:a16="http://schemas.microsoft.com/office/drawing/2014/main" id="{1C971227-03BD-422C-98A4-9FDB05BBFDBA}"/>
              </a:ext>
            </a:extLst>
          </p:cNvPr>
          <p:cNvSpPr/>
          <p:nvPr/>
        </p:nvSpPr>
        <p:spPr>
          <a:xfrm>
            <a:off x="3674999" y="4380480"/>
            <a:ext cx="1949570" cy="646331"/>
          </a:xfrm>
          <a:prstGeom prst="rect">
            <a:avLst/>
          </a:prstGeom>
        </p:spPr>
        <p:txBody>
          <a:bodyPr wrap="square">
            <a:spAutoFit/>
          </a:bodyPr>
          <a:lstStyle/>
          <a:p>
            <a:r>
              <a:rPr lang="en-US" sz="1800" dirty="0">
                <a:solidFill>
                  <a:srgbClr val="FF0000"/>
                </a:solidFill>
                <a:latin typeface="Bahnschrift SemiBold" panose="020B0502040204020203" pitchFamily="34" charset="0"/>
              </a:rPr>
              <a:t>CÔ NHUNG CUTE</a:t>
            </a:r>
          </a:p>
          <a:p>
            <a:r>
              <a:rPr lang="en-US" sz="1800" dirty="0">
                <a:solidFill>
                  <a:srgbClr val="FF0000"/>
                </a:solidFill>
                <a:latin typeface="Bahnschrift SemiBold" panose="020B0502040204020203" pitchFamily="34" charset="0"/>
              </a:rPr>
              <a:t>0972464852</a:t>
            </a:r>
          </a:p>
        </p:txBody>
      </p:sp>
    </p:spTree>
    <p:extLst>
      <p:ext uri="{BB962C8B-B14F-4D97-AF65-F5344CB8AC3E}">
        <p14:creationId xmlns:p14="http://schemas.microsoft.com/office/powerpoint/2010/main" val="371075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Check mar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00B05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416 Fb Dinh Thu Huyen"/>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 2: </a:t>
            </a: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nào sau đây nói về chuyển động của phân tử là không đúng?</a:t>
            </a:r>
          </a:p>
        </p:txBody>
      </p:sp>
      <p:sp>
        <p:nvSpPr>
          <p:cNvPr id="26" name="Rectangle 25" descr="n416 Fb Dinh Thu Huyen"/>
          <p:cNvSpPr/>
          <p:nvPr/>
        </p:nvSpPr>
        <p:spPr>
          <a:xfrm>
            <a:off x="624477" y="1462009"/>
            <a:ext cx="3888287" cy="979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416 Fb Dinh Thu Huyen"/>
          <p:cNvSpPr/>
          <p:nvPr/>
        </p:nvSpPr>
        <p:spPr>
          <a:xfrm>
            <a:off x="4681089" y="1390757"/>
            <a:ext cx="4004408" cy="1133968"/>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là</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do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lực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tương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gây</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ra</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416 Fb Dinh Thu Huyen"/>
          <p:cNvSpPr/>
          <p:nvPr/>
        </p:nvSpPr>
        <p:spPr>
          <a:xfrm>
            <a:off x="624477" y="2550613"/>
            <a:ext cx="3888287" cy="1225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416 Fb Dinh Thu Huyen"/>
          <p:cNvSpPr/>
          <p:nvPr/>
        </p:nvSpPr>
        <p:spPr>
          <a:xfrm>
            <a:off x="4681089" y="2551173"/>
            <a:ext cx="4004408" cy="1222744"/>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dao</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quanh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VTCB</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416 Fb Dinh Thu Huy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865" y="1919091"/>
            <a:ext cx="604292" cy="531044"/>
          </a:xfrm>
          <a:prstGeom prst="rect">
            <a:avLst/>
          </a:prstGeom>
        </p:spPr>
      </p:pic>
      <p:pic>
        <p:nvPicPr>
          <p:cNvPr id="51" name="Picture 50" descr="n416 Fb Dinh Thu Huyen"/>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7182" y="3262842"/>
            <a:ext cx="603402" cy="528066"/>
          </a:xfrm>
          <a:prstGeom prst="rect">
            <a:avLst/>
          </a:prstGeom>
        </p:spPr>
      </p:pic>
      <p:pic>
        <p:nvPicPr>
          <p:cNvPr id="49" name="Picture 48" descr="n416 Fb Dinh Thu Huy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6630" y="3101994"/>
            <a:ext cx="603557" cy="530398"/>
          </a:xfrm>
          <a:prstGeom prst="rect">
            <a:avLst/>
          </a:prstGeom>
        </p:spPr>
      </p:pic>
      <p:pic>
        <p:nvPicPr>
          <p:cNvPr id="53" name="Picture 52" descr="n416 Fb Dinh Thu Huy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94453"/>
            <a:ext cx="603557" cy="482845"/>
          </a:xfrm>
          <a:prstGeom prst="rect">
            <a:avLst/>
          </a:prstGeom>
        </p:spPr>
      </p:pic>
      <p:pic>
        <p:nvPicPr>
          <p:cNvPr id="5" name="Picture 4" descr="n416 Fb Dinh Thu Huyen">
            <a:hlinkClick r:id="rId10" action="ppaction://hlinksldjump"/>
            <a:extLst>
              <a:ext uri="{FF2B5EF4-FFF2-40B4-BE49-F238E27FC236}">
                <a16:creationId xmlns:a16="http://schemas.microsoft.com/office/drawing/2014/main" id="{CA2E92A8-A2B2-FA6E-EF73-5645A04DBC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6" name="Picture 5" descr="n416 Fb Dinh Thu Huyen">
            <a:extLst>
              <a:ext uri="{FF2B5EF4-FFF2-40B4-BE49-F238E27FC236}">
                <a16:creationId xmlns:a16="http://schemas.microsoft.com/office/drawing/2014/main" id="{CD4E04BA-80CC-8D73-F0A3-283D04A8BE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3504142"/>
            <a:ext cx="2428133" cy="161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24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00B05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n416 Fb Dinh Thu Huyen"/>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3: </a:t>
            </a:r>
            <a:r>
              <a:rPr lang="vi-VN" sz="3200" b="1" kern="1200" dirty="0">
                <a:solidFill>
                  <a:schemeClr val="accent1">
                    <a:lumMod val="50000"/>
                  </a:schemeClr>
                </a:solidFill>
                <a:latin typeface="Cambria" panose="02040503050406030204" pitchFamily="18" charset="0"/>
                <a:ea typeface="Cambria" panose="02040503050406030204" pitchFamily="18" charset="0"/>
              </a:rPr>
              <a:t>Khi khoảng cách giữa các phân tử rất nhỏ, thì giữa các phân tử</a:t>
            </a:r>
          </a:p>
        </p:txBody>
      </p:sp>
      <p:sp>
        <p:nvSpPr>
          <p:cNvPr id="26" name="Rectangle 25" descr="n416 Fb Dinh Thu Huyen"/>
          <p:cNvSpPr/>
          <p:nvPr/>
        </p:nvSpPr>
        <p:spPr>
          <a:xfrm>
            <a:off x="832665" y="1462009"/>
            <a:ext cx="3680099" cy="104219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A.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lớn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2" name="Rectangle 41" descr="n416 Fb Dinh Thu Huyen"/>
          <p:cNvSpPr/>
          <p:nvPr/>
        </p:nvSpPr>
        <p:spPr>
          <a:xfrm>
            <a:off x="4728589" y="1465151"/>
            <a:ext cx="3765296"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B.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3" name="Rectangle 42" descr="n416 Fb Dinh Thu Huyen"/>
          <p:cNvSpPr/>
          <p:nvPr/>
        </p:nvSpPr>
        <p:spPr>
          <a:xfrm>
            <a:off x="832665" y="2710595"/>
            <a:ext cx="3680099"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416 Fb Dinh Thu Huyen"/>
          <p:cNvSpPr/>
          <p:nvPr/>
        </p:nvSpPr>
        <p:spPr>
          <a:xfrm>
            <a:off x="4728589" y="2201329"/>
            <a:ext cx="3765296" cy="10905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D.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nhỏ</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pic>
        <p:nvPicPr>
          <p:cNvPr id="47" name="Picture 46" descr="n416 Fb Dinh Thu Huyen"/>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34108" y="1999620"/>
            <a:ext cx="663853" cy="531044"/>
          </a:xfrm>
          <a:prstGeom prst="rect">
            <a:avLst/>
          </a:prstGeom>
        </p:spPr>
      </p:pic>
      <p:pic>
        <p:nvPicPr>
          <p:cNvPr id="51" name="Picture 50" descr="n416 Fb Dinh Thu Huyen"/>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11380" y="2715820"/>
            <a:ext cx="603402" cy="528066"/>
          </a:xfrm>
          <a:prstGeom prst="rect">
            <a:avLst/>
          </a:prstGeom>
        </p:spPr>
      </p:pic>
      <p:pic>
        <p:nvPicPr>
          <p:cNvPr id="49" name="Picture 48" descr="n416 Fb Dinh Thu Huy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108" y="2812790"/>
            <a:ext cx="603557" cy="530398"/>
          </a:xfrm>
          <a:prstGeom prst="rect">
            <a:avLst/>
          </a:prstGeom>
        </p:spPr>
      </p:pic>
      <p:pic>
        <p:nvPicPr>
          <p:cNvPr id="53" name="Picture 52" descr="n416 Fb Dinh Thu Huy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131" y="1496094"/>
            <a:ext cx="603557" cy="530398"/>
          </a:xfrm>
          <a:prstGeom prst="rect">
            <a:avLst/>
          </a:prstGeom>
        </p:spPr>
      </p:pic>
      <p:pic>
        <p:nvPicPr>
          <p:cNvPr id="2" name="Picture 1" descr="n416 Fb Dinh Thu Huyen">
            <a:hlinkClick r:id="rId8" action="ppaction://hlinksldjump"/>
            <a:extLst>
              <a:ext uri="{FF2B5EF4-FFF2-40B4-BE49-F238E27FC236}">
                <a16:creationId xmlns:a16="http://schemas.microsoft.com/office/drawing/2014/main" id="{F0787135-404B-F387-65B9-F0EEF6A6D4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416 Fb Dinh Thu Huyen">
            <a:extLst>
              <a:ext uri="{FF2B5EF4-FFF2-40B4-BE49-F238E27FC236}">
                <a16:creationId xmlns:a16="http://schemas.microsoft.com/office/drawing/2014/main" id="{3BF41072-4CBC-9230-EFFD-E43BC37945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6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416 Fb Dinh Thu Huye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descr="n416 Fb Dinh Thu Huye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sp>
        <p:nvSpPr>
          <p:cNvPr id="4" name="Snip Diagonal Corner Rectangle 3" descr="n416 Fb Dinh Thu Huyen"/>
          <p:cNvSpPr/>
          <p:nvPr/>
        </p:nvSpPr>
        <p:spPr>
          <a:xfrm>
            <a:off x="666841" y="100471"/>
            <a:ext cx="8018655" cy="106860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4: </a:t>
            </a:r>
            <a:r>
              <a:rPr lang="vi-VN" sz="3200" b="1" kern="1200" dirty="0">
                <a:solidFill>
                  <a:schemeClr val="accent1">
                    <a:lumMod val="50000"/>
                  </a:schemeClr>
                </a:solidFill>
                <a:latin typeface="Cambria" panose="02040503050406030204" pitchFamily="18" charset="0"/>
                <a:ea typeface="Cambria" panose="02040503050406030204" pitchFamily="18" charset="0"/>
              </a:rPr>
              <a:t>Câu nào dưới đây là không đúng khi nói về sự nóng chảy của các chất rắn?</a:t>
            </a:r>
          </a:p>
        </p:txBody>
      </p:sp>
      <p:sp>
        <p:nvSpPr>
          <p:cNvPr id="26" name="Rectangle 25" descr="n416 Fb Dinh Thu Huyen"/>
          <p:cNvSpPr/>
          <p:nvPr/>
        </p:nvSpPr>
        <p:spPr>
          <a:xfrm>
            <a:off x="114300" y="1209627"/>
            <a:ext cx="4581455" cy="14496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A. </a:t>
            </a:r>
            <a:r>
              <a:rPr lang="vi-VN" sz="2400" kern="1200" dirty="0">
                <a:solidFill>
                  <a:schemeClr val="bg1"/>
                </a:solidFill>
                <a:latin typeface="Cambria" panose="02040503050406030204" pitchFamily="18" charset="0"/>
                <a:ea typeface="Cambria" panose="02040503050406030204" pitchFamily="18" charset="0"/>
              </a:rPr>
              <a:t>Mỗi chất rắn kết tinh nóng chảy ở một nhiệt độ xác định không đổi ứng với một áp suất bên ngoài xác định.</a:t>
            </a:r>
          </a:p>
        </p:txBody>
      </p:sp>
      <p:sp>
        <p:nvSpPr>
          <p:cNvPr id="42" name="Rectangle 41" descr="n416 Fb Dinh Thu Huyen"/>
          <p:cNvSpPr/>
          <p:nvPr/>
        </p:nvSpPr>
        <p:spPr>
          <a:xfrm>
            <a:off x="4721978" y="1465151"/>
            <a:ext cx="4192748" cy="119415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B. </a:t>
            </a:r>
            <a:r>
              <a:rPr lang="vi-VN" sz="2400" kern="1200" dirty="0">
                <a:solidFill>
                  <a:schemeClr val="bg1"/>
                </a:solidFill>
                <a:latin typeface="Cambria" panose="02040503050406030204" pitchFamily="18" charset="0"/>
                <a:ea typeface="Cambria" panose="02040503050406030204" pitchFamily="18" charset="0"/>
              </a:rPr>
              <a:t>Nhiệt độ nóng chảy của chất rắn kết tinh phụ thuộc áp suất bên ngoài.</a:t>
            </a:r>
          </a:p>
        </p:txBody>
      </p:sp>
      <p:sp>
        <p:nvSpPr>
          <p:cNvPr id="43" name="Rectangle 42" descr="n416 Fb Dinh Thu Huyen"/>
          <p:cNvSpPr/>
          <p:nvPr/>
        </p:nvSpPr>
        <p:spPr>
          <a:xfrm>
            <a:off x="114300" y="2795767"/>
            <a:ext cx="4398465" cy="1282860"/>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Chất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rắn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vô</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hình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cũng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nóng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chảy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đặc</a:t>
            </a:r>
            <a:r>
              <a:rPr lang="en-US" sz="2400" kern="1200" dirty="0">
                <a:solidFill>
                  <a:schemeClr val="bg1"/>
                </a:solidFill>
                <a:latin typeface="Cambria" panose="02040503050406030204" pitchFamily="18" charset="0"/>
                <a:ea typeface="Cambria" panose="02040503050406030204" pitchFamily="18" charset="0"/>
              </a:rPr>
              <a:t> ở </a:t>
            </a:r>
            <a:r>
              <a:rPr lang="en-US" sz="2400" kern="1200" dirty="0" err="1">
                <a:solidFill>
                  <a:schemeClr val="bg1"/>
                </a:solidFill>
                <a:latin typeface="Cambria" panose="02040503050406030204" pitchFamily="18" charset="0"/>
                <a:ea typeface="Cambria" panose="02040503050406030204" pitchFamily="18" charset="0"/>
              </a:rPr>
              <a:t>cùng</a:t>
            </a:r>
            <a:r>
              <a:rPr lang="en-US" sz="2400" kern="1200" dirty="0">
                <a:solidFill>
                  <a:schemeClr val="bg1"/>
                </a:solidFill>
                <a:latin typeface="Cambria" panose="02040503050406030204" pitchFamily="18" charset="0"/>
                <a:ea typeface="Cambria" panose="02040503050406030204" pitchFamily="18" charset="0"/>
              </a:rPr>
              <a:t> 1 </a:t>
            </a:r>
            <a:r>
              <a:rPr lang="en-US" sz="2400" kern="1200" dirty="0" err="1">
                <a:solidFill>
                  <a:schemeClr val="bg1"/>
                </a:solidFill>
                <a:latin typeface="Cambria" panose="02040503050406030204" pitchFamily="18" charset="0"/>
                <a:ea typeface="Cambria" panose="02040503050406030204" pitchFamily="18" charset="0"/>
              </a:rPr>
              <a:t>nhiệt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độ</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xác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không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đổi</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416 Fb Dinh Thu Huyen"/>
          <p:cNvSpPr/>
          <p:nvPr/>
        </p:nvSpPr>
        <p:spPr>
          <a:xfrm>
            <a:off x="4614364" y="2793053"/>
            <a:ext cx="4300361" cy="121706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D.</a:t>
            </a:r>
            <a:r>
              <a:rPr lang="vi-VN" sz="2400" kern="1200" dirty="0">
                <a:solidFill>
                  <a:schemeClr val="bg1"/>
                </a:solidFill>
                <a:latin typeface="Cambria" panose="02040503050406030204" pitchFamily="18" charset="0"/>
                <a:ea typeface="Cambria" panose="02040503050406030204" pitchFamily="18" charset="0"/>
              </a:rPr>
              <a:t>Chất rắn kết tinh nóng chảy và đông đặc ở cùng một nhiệt độ xác định không đổi</a:t>
            </a:r>
          </a:p>
        </p:txBody>
      </p:sp>
      <p:pic>
        <p:nvPicPr>
          <p:cNvPr id="47" name="Picture 46" descr="n416 Fb Dinh Thu Huy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1876" y="1199629"/>
            <a:ext cx="604292" cy="531044"/>
          </a:xfrm>
          <a:prstGeom prst="rect">
            <a:avLst/>
          </a:prstGeom>
        </p:spPr>
      </p:pic>
      <p:pic>
        <p:nvPicPr>
          <p:cNvPr id="51" name="Picture 50" descr="n416 Fb Dinh Thu Huy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2354" y="3485849"/>
            <a:ext cx="603402" cy="482721"/>
          </a:xfrm>
          <a:prstGeom prst="rect">
            <a:avLst/>
          </a:prstGeom>
        </p:spPr>
      </p:pic>
      <p:pic>
        <p:nvPicPr>
          <p:cNvPr id="49" name="Picture 48" descr="n416 Fb Dinh Thu Huy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3082" y="3670613"/>
            <a:ext cx="603557" cy="530398"/>
          </a:xfrm>
          <a:prstGeom prst="rect">
            <a:avLst/>
          </a:prstGeom>
        </p:spPr>
      </p:pic>
      <p:pic>
        <p:nvPicPr>
          <p:cNvPr id="53" name="Picture 52" descr="n416 Fb Dinh Thu Huy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34465"/>
            <a:ext cx="549444" cy="482845"/>
          </a:xfrm>
          <a:prstGeom prst="rect">
            <a:avLst/>
          </a:prstGeom>
        </p:spPr>
      </p:pic>
      <p:pic>
        <p:nvPicPr>
          <p:cNvPr id="2" name="Picture 1" descr="n416 Fb Dinh Thu Huyen">
            <a:hlinkClick r:id="rId11" action="ppaction://hlinksldjump"/>
            <a:extLst>
              <a:ext uri="{FF2B5EF4-FFF2-40B4-BE49-F238E27FC236}">
                <a16:creationId xmlns:a16="http://schemas.microsoft.com/office/drawing/2014/main" id="{FF12CB96-18FB-9080-4B88-A72D5734B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5486" y="4202430"/>
            <a:ext cx="1538514" cy="941070"/>
          </a:xfrm>
          <a:prstGeom prst="rect">
            <a:avLst/>
          </a:prstGeom>
        </p:spPr>
      </p:pic>
      <p:pic>
        <p:nvPicPr>
          <p:cNvPr id="3" name="Picture 2" descr="n416 Fb Dinh Thu Huyen">
            <a:extLst>
              <a:ext uri="{FF2B5EF4-FFF2-40B4-BE49-F238E27FC236}">
                <a16:creationId xmlns:a16="http://schemas.microsoft.com/office/drawing/2014/main" id="{1232DC5B-2A93-3138-C9F6-D72912BF56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412" y="3968570"/>
            <a:ext cx="1735426" cy="115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2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8" name="Google Shape;948;p48" descr="n416 Fb Dinh Thu Huyen"/>
          <p:cNvSpPr txBox="1">
            <a:spLocks noGrp="1"/>
          </p:cNvSpPr>
          <p:nvPr>
            <p:ph type="title"/>
          </p:nvPr>
        </p:nvSpPr>
        <p:spPr>
          <a:xfrm>
            <a:off x="1646348" y="1725985"/>
            <a:ext cx="5994740" cy="123250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000" dirty="0">
                <a:solidFill>
                  <a:srgbClr val="F28482"/>
                </a:solidFill>
                <a:latin typeface="Bahnschrift SemiBold" panose="020B0502040204020203" pitchFamily="34" charset="0"/>
              </a:rPr>
              <a:t>VẬN DỤNG</a:t>
            </a:r>
            <a:endParaRPr sz="9000" dirty="0">
              <a:solidFill>
                <a:srgbClr val="F28482"/>
              </a:solidFill>
              <a:latin typeface="Bahnschrift SemiBold" panose="020B0502040204020203" pitchFamily="34" charset="0"/>
            </a:endParaRPr>
          </a:p>
        </p:txBody>
      </p:sp>
      <p:sp>
        <p:nvSpPr>
          <p:cNvPr id="16" name="Freeform 12" descr="n416 Fb Dinh Thu Huyen">
            <a:extLst>
              <a:ext uri="{FF2B5EF4-FFF2-40B4-BE49-F238E27FC236}">
                <a16:creationId xmlns:a16="http://schemas.microsoft.com/office/drawing/2014/main" id="{24460F00-271F-4DCE-9F58-8E88897DE1C1}"/>
              </a:ext>
            </a:extLst>
          </p:cNvPr>
          <p:cNvSpPr/>
          <p:nvPr/>
        </p:nvSpPr>
        <p:spPr>
          <a:xfrm>
            <a:off x="6788822" y="2959608"/>
            <a:ext cx="2355178" cy="2183892"/>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7" name="Freeform 10" descr="n416 Fb Dinh Thu Huyen">
            <a:extLst>
              <a:ext uri="{FF2B5EF4-FFF2-40B4-BE49-F238E27FC236}">
                <a16:creationId xmlns:a16="http://schemas.microsoft.com/office/drawing/2014/main" id="{19436DB5-D6D0-4AC6-97F9-E12D6C20D662}"/>
              </a:ext>
            </a:extLst>
          </p:cNvPr>
          <p:cNvSpPr/>
          <p:nvPr/>
        </p:nvSpPr>
        <p:spPr>
          <a:xfrm>
            <a:off x="0" y="137178"/>
            <a:ext cx="2123193" cy="1355660"/>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a:extLst>
                <a:ext uri="{96DAC541-7B7A-43D3-8B79-37D633B846F1}">
                  <asvg:svgBlip xmlns:asvg="http://schemas.microsoft.com/office/drawing/2016/SVG/main" r:embed="rId4"/>
                </a:ext>
              </a:extLst>
            </a:blip>
            <a:stretch>
              <a:fillRect l="-21972" t="-1538"/>
            </a:stretch>
          </a:blipFill>
        </p:spPr>
        <p:txBody>
          <a:bodyPr/>
          <a:lstStyle/>
          <a:p>
            <a:endParaRPr lang="en-US"/>
          </a:p>
        </p:txBody>
      </p:sp>
      <p:sp>
        <p:nvSpPr>
          <p:cNvPr id="2" name="Rectangle: Top Corners One Rounded and One Snipped 1" descr="n416 Fb Dinh Thu Huyen">
            <a:extLst>
              <a:ext uri="{FF2B5EF4-FFF2-40B4-BE49-F238E27FC236}">
                <a16:creationId xmlns:a16="http://schemas.microsoft.com/office/drawing/2014/main" id="{61DB7DC5-3E10-4983-84BE-DE2D0E65418E}"/>
              </a:ext>
            </a:extLst>
          </p:cNvPr>
          <p:cNvSpPr/>
          <p:nvPr/>
        </p:nvSpPr>
        <p:spPr>
          <a:xfrm>
            <a:off x="1389529" y="1492937"/>
            <a:ext cx="6364942" cy="1698597"/>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3" descr="n416 Fb Dinh Thu Huyen">
            <a:extLst>
              <a:ext uri="{FF2B5EF4-FFF2-40B4-BE49-F238E27FC236}">
                <a16:creationId xmlns:a16="http://schemas.microsoft.com/office/drawing/2014/main" id="{577F4F50-63D8-42B9-969E-1DBB86BFB097}"/>
              </a:ext>
            </a:extLst>
          </p:cNvPr>
          <p:cNvSpPr/>
          <p:nvPr/>
        </p:nvSpPr>
        <p:spPr>
          <a:xfrm rot="20094837">
            <a:off x="633919" y="1978815"/>
            <a:ext cx="1362868" cy="1993825"/>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19" descr="n416 Fb Dinh Thu Huyen">
            <a:extLst>
              <a:ext uri="{FF2B5EF4-FFF2-40B4-BE49-F238E27FC236}">
                <a16:creationId xmlns:a16="http://schemas.microsoft.com/office/drawing/2014/main" id="{9E942DD3-845A-466B-9F0C-34F1AEF7AEC3}"/>
              </a:ext>
            </a:extLst>
          </p:cNvPr>
          <p:cNvSpPr/>
          <p:nvPr/>
        </p:nvSpPr>
        <p:spPr>
          <a:xfrm>
            <a:off x="7626619" y="750002"/>
            <a:ext cx="542575" cy="1609588"/>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a:extLst>
                <a:ext uri="{96DAC541-7B7A-43D3-8B79-37D633B846F1}">
                  <asvg:svgBlip xmlns:asvg="http://schemas.microsoft.com/office/drawing/2016/SVG/main" r:embed="rId6"/>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272716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416 Fb Dinh Thu Huyen"/>
          <p:cNvSpPr txBox="1"/>
          <p:nvPr/>
        </p:nvSpPr>
        <p:spPr>
          <a:xfrm>
            <a:off x="974785" y="1022618"/>
            <a:ext cx="5055756" cy="2308324"/>
          </a:xfrm>
          <a:prstGeom prst="rect">
            <a:avLst/>
          </a:prstGeom>
          <a:noFill/>
        </p:spPr>
        <p:txBody>
          <a:bodyPr wrap="square" rtlCol="0">
            <a:spAutoFit/>
          </a:bodyPr>
          <a:lstStyle/>
          <a:p>
            <a:pPr algn="just"/>
            <a:r>
              <a:rPr lang="vi-VN" sz="2400" dirty="0">
                <a:solidFill>
                  <a:srgbClr val="F28482"/>
                </a:solidFill>
                <a:latin typeface="Bahnschrift SemiBold" panose="020B0502040204020203" pitchFamily="34" charset="0"/>
                <a:ea typeface="Cambria" panose="02040503050406030204" pitchFamily="18" charset="0"/>
              </a:rPr>
              <a:t>Tại sao có thể sản xuất thuốc viên bằng cách nghiền nhỏ dược phẩm rồi cho vào khuôn nén mạnh? Nếu bẻ đôi viên thuốc rồi dùng tay ép sát hai mảnh lại thì hai mảnh không thể dính liền với nhau. Tại sao?</a:t>
            </a:r>
            <a:endParaRPr lang="en-US" sz="2400" dirty="0">
              <a:solidFill>
                <a:srgbClr val="F28482"/>
              </a:solidFill>
              <a:latin typeface="Bahnschrift SemiBold" panose="020B0502040204020203" pitchFamily="34" charset="0"/>
              <a:ea typeface="Cambria" panose="02040503050406030204" pitchFamily="18" charset="0"/>
            </a:endParaRPr>
          </a:p>
        </p:txBody>
      </p:sp>
      <p:pic>
        <p:nvPicPr>
          <p:cNvPr id="6" name="Picture 5" descr="n416 Fb Dinh Thu Huye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230471" y="535105"/>
            <a:ext cx="2822760" cy="2114550"/>
          </a:xfrm>
          <a:prstGeom prst="rect">
            <a:avLst/>
          </a:prstGeom>
        </p:spPr>
      </p:pic>
      <p:pic>
        <p:nvPicPr>
          <p:cNvPr id="7" name="Picture 6" descr="n416 Fb Dinh Thu Huyen"/>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6230471" y="2782316"/>
            <a:ext cx="2822760" cy="2142782"/>
          </a:xfrm>
          <a:prstGeom prst="rect">
            <a:avLst/>
          </a:prstGeom>
        </p:spPr>
      </p:pic>
      <p:sp>
        <p:nvSpPr>
          <p:cNvPr id="2" name="Rectangle: Rounded Corners 1" descr="n416 Fb Dinh Thu Huyen">
            <a:extLst>
              <a:ext uri="{FF2B5EF4-FFF2-40B4-BE49-F238E27FC236}">
                <a16:creationId xmlns:a16="http://schemas.microsoft.com/office/drawing/2014/main" id="{DF0D9ACB-C960-44EE-BC57-F38931AB984D}"/>
              </a:ext>
            </a:extLst>
          </p:cNvPr>
          <p:cNvSpPr/>
          <p:nvPr/>
        </p:nvSpPr>
        <p:spPr>
          <a:xfrm>
            <a:off x="715991" y="535104"/>
            <a:ext cx="5382883" cy="3041813"/>
          </a:xfrm>
          <a:prstGeom prst="roundRect">
            <a:avLst>
              <a:gd name="adj" fmla="val 13130"/>
            </a:avLst>
          </a:prstGeom>
          <a:noFill/>
          <a:ln w="28575">
            <a:solidFill>
              <a:srgbClr val="6633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descr="n416 Fb Dinh Thu Huyen">
            <a:extLst>
              <a:ext uri="{FF2B5EF4-FFF2-40B4-BE49-F238E27FC236}">
                <a16:creationId xmlns:a16="http://schemas.microsoft.com/office/drawing/2014/main" id="{7088220B-ED67-4595-B437-B74C1523E60F}"/>
              </a:ext>
            </a:extLst>
          </p:cNvPr>
          <p:cNvSpPr/>
          <p:nvPr/>
        </p:nvSpPr>
        <p:spPr>
          <a:xfrm>
            <a:off x="29828" y="-172944"/>
            <a:ext cx="1372325" cy="1416095"/>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9" descr="n416 Fb Dinh Thu Huyen">
            <a:extLst>
              <a:ext uri="{FF2B5EF4-FFF2-40B4-BE49-F238E27FC236}">
                <a16:creationId xmlns:a16="http://schemas.microsoft.com/office/drawing/2014/main" id="{7CAB44DD-1DF2-411F-AF57-DCB040FD860C}"/>
              </a:ext>
            </a:extLst>
          </p:cNvPr>
          <p:cNvSpPr/>
          <p:nvPr/>
        </p:nvSpPr>
        <p:spPr>
          <a:xfrm rot="861041">
            <a:off x="5386231" y="2652479"/>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a:extLst>
                <a:ext uri="{96DAC541-7B7A-43D3-8B79-37D633B846F1}">
                  <asvg:svgBlip xmlns:asvg="http://schemas.microsoft.com/office/drawing/2016/SVG/main" r:embed="rId7"/>
                </a:ext>
              </a:extLst>
            </a:blip>
            <a:stretch>
              <a:fillRect l="-533991" t="-66462" b="-41193"/>
            </a:stretch>
          </a:blipFill>
        </p:spPr>
        <p:txBody>
          <a:bodyPr/>
          <a:lstStyle/>
          <a:p>
            <a:endParaRPr lang="en-US"/>
          </a:p>
        </p:txBody>
      </p:sp>
      <p:sp>
        <p:nvSpPr>
          <p:cNvPr id="11" name="Freeform 21" descr="n416 Fb Dinh Thu Huyen">
            <a:extLst>
              <a:ext uri="{FF2B5EF4-FFF2-40B4-BE49-F238E27FC236}">
                <a16:creationId xmlns:a16="http://schemas.microsoft.com/office/drawing/2014/main" id="{0C6B4F1C-1162-4270-A0D4-85752309477E}"/>
              </a:ext>
            </a:extLst>
          </p:cNvPr>
          <p:cNvSpPr/>
          <p:nvPr/>
        </p:nvSpPr>
        <p:spPr>
          <a:xfrm rot="19357316" flipH="1">
            <a:off x="5764448" y="-236751"/>
            <a:ext cx="668849" cy="835664"/>
          </a:xfrm>
          <a:custGeom>
            <a:avLst/>
            <a:gdLst/>
            <a:ahLst/>
            <a:cxnLst/>
            <a:rect l="l" t="t" r="r" b="b"/>
            <a:pathLst>
              <a:path w="743077" h="1035804">
                <a:moveTo>
                  <a:pt x="0" y="0"/>
                </a:moveTo>
                <a:lnTo>
                  <a:pt x="743077" y="0"/>
                </a:lnTo>
                <a:lnTo>
                  <a:pt x="743077" y="1035804"/>
                </a:lnTo>
                <a:lnTo>
                  <a:pt x="0" y="1035804"/>
                </a:lnTo>
                <a:lnTo>
                  <a:pt x="0" y="0"/>
                </a:lnTo>
                <a:close/>
              </a:path>
            </a:pathLst>
          </a:custGeom>
          <a:blipFill>
            <a:blip>
              <a:extLst>
                <a:ext uri="{96DAC541-7B7A-43D3-8B79-37D633B846F1}">
                  <asvg:svgBlip xmlns:asvg="http://schemas.microsoft.com/office/drawing/2016/SVG/main" r:embed="rId8"/>
                </a:ext>
              </a:extLst>
            </a:blip>
            <a:stretch>
              <a:fillRect l="-32226" t="-13416" r="-484329" b="-283840"/>
            </a:stretch>
          </a:blipFill>
        </p:spPr>
        <p:txBody>
          <a:bodyPr/>
          <a:lstStyle/>
          <a:p>
            <a:endParaRPr lang="en-US"/>
          </a:p>
        </p:txBody>
      </p:sp>
    </p:spTree>
    <p:extLst>
      <p:ext uri="{BB962C8B-B14F-4D97-AF65-F5344CB8AC3E}">
        <p14:creationId xmlns:p14="http://schemas.microsoft.com/office/powerpoint/2010/main" val="85187040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416 Fb Dinh Thu Huyen"/>
          <p:cNvSpPr/>
          <p:nvPr/>
        </p:nvSpPr>
        <p:spPr>
          <a:xfrm>
            <a:off x="625929" y="308202"/>
            <a:ext cx="7925789" cy="2616153"/>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800" b="1" kern="1200" dirty="0" err="1">
                <a:solidFill>
                  <a:prstClr val="white"/>
                </a:solidFill>
                <a:latin typeface="Cambria" panose="02040503050406030204" pitchFamily="18" charset="0"/>
                <a:ea typeface="Cambria" panose="02040503050406030204" pitchFamily="18" charset="0"/>
              </a:rPr>
              <a:t>Câu</a:t>
            </a:r>
            <a:r>
              <a:rPr lang="en-US" sz="2800" b="1" kern="1200" dirty="0">
                <a:solidFill>
                  <a:prstClr val="white"/>
                </a:solidFill>
                <a:latin typeface="Cambria" panose="02040503050406030204" pitchFamily="18" charset="0"/>
                <a:ea typeface="Cambria" panose="02040503050406030204" pitchFamily="18" charset="0"/>
              </a:rPr>
              <a:t> 3: </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nắng thì tôi bay lên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Gió đưa tôi đến mọi miền xa xôi.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lạnh hạt đã nặng rồi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Tôi sà xuống đất về nơi cội nguồn.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(Là gì?</a:t>
            </a:r>
            <a:r>
              <a:rPr lang="en-US" sz="2800" b="1" kern="1200" dirty="0">
                <a:solidFill>
                  <a:prstClr val="white"/>
                </a:solidFill>
                <a:latin typeface="Cambria" panose="02040503050406030204" pitchFamily="18" charset="0"/>
                <a:ea typeface="Cambria" panose="02040503050406030204" pitchFamily="18" charset="0"/>
              </a:rPr>
              <a:t>)</a:t>
            </a:r>
          </a:p>
        </p:txBody>
      </p:sp>
      <p:sp>
        <p:nvSpPr>
          <p:cNvPr id="50" name="Snip Diagonal Corner Rectangle 49" descr="n416 Fb Dinh Thu Huyen"/>
          <p:cNvSpPr/>
          <p:nvPr/>
        </p:nvSpPr>
        <p:spPr>
          <a:xfrm>
            <a:off x="3500203" y="3184341"/>
            <a:ext cx="2505743" cy="10239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Hơi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nước</a:t>
            </a:r>
            <a:endParaRPr lang="en-US" sz="3200" b="1" kern="1200" dirty="0">
              <a:solidFill>
                <a:prstClr val="white"/>
              </a:solidFill>
              <a:latin typeface="Cambria" panose="02040503050406030204" pitchFamily="18" charset="0"/>
              <a:ea typeface="Cambria" panose="02040503050406030204" pitchFamily="18" charset="0"/>
            </a:endParaRPr>
          </a:p>
        </p:txBody>
      </p:sp>
      <p:pic>
        <p:nvPicPr>
          <p:cNvPr id="46" name="Picture 45" descr="n416 Fb Dinh Thu Huye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34266"/>
            <a:ext cx="1800225" cy="1101152"/>
          </a:xfrm>
          <a:prstGeom prst="rect">
            <a:avLst/>
          </a:prstGeom>
        </p:spPr>
      </p:pic>
      <p:pic>
        <p:nvPicPr>
          <p:cNvPr id="6146" name="Picture 2" descr="n416 Fb Dinh Thu Huyen">
            <a:extLst>
              <a:ext uri="{FF2B5EF4-FFF2-40B4-BE49-F238E27FC236}">
                <a16:creationId xmlns:a16="http://schemas.microsoft.com/office/drawing/2014/main" id="{DC03D7F5-0598-4E21-9723-3DCF26F45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58" y="2667000"/>
            <a:ext cx="3252447" cy="216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descr="n416 Fb Dinh Thu Huyen"/>
          <p:cNvSpPr/>
          <p:nvPr/>
        </p:nvSpPr>
        <p:spPr>
          <a:xfrm>
            <a:off x="247426" y="344245"/>
            <a:ext cx="4668819" cy="4006703"/>
          </a:xfrm>
          <a:prstGeom prst="foldedCorner">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416 Fb Dinh Thu Huyen"/>
          <p:cNvSpPr txBox="1"/>
          <p:nvPr/>
        </p:nvSpPr>
        <p:spPr>
          <a:xfrm>
            <a:off x="311971" y="454770"/>
            <a:ext cx="4539727" cy="3785652"/>
          </a:xfrm>
          <a:prstGeom prst="rect">
            <a:avLst/>
          </a:prstGeom>
          <a:noFill/>
        </p:spPr>
        <p:txBody>
          <a:bodyPr wrap="square" rtlCol="0">
            <a:spAutoFit/>
          </a:bodyPr>
          <a:lstStyle/>
          <a:p>
            <a:pPr algn="just"/>
            <a:r>
              <a:rPr lang="vi-VN" sz="2400" dirty="0">
                <a:solidFill>
                  <a:srgbClr val="663300"/>
                </a:solidFill>
                <a:latin typeface="Bahnschrift SemiBold" panose="020B0502040204020203" pitchFamily="34" charset="0"/>
                <a:ea typeface="Cambria" panose="02040503050406030204" pitchFamily="18" charset="0"/>
              </a:rPr>
              <a:t>Vì sau khi bẻ đôi viên thuốc. Các liên kết giữa hai mảnh đã bị phá vỡ. Khi ép sát hai mảnh, khoảng cách giữa các phân tử trong hai mảnh lớn hơn kích thước phân tử thuốc nên lực tương tác giữa các phân tử trong hai mảnh là không đáng kể. Do đó, hai mảnh không thể dính liền với nhau</a:t>
            </a:r>
            <a:endParaRPr lang="en-US" sz="2400" dirty="0">
              <a:solidFill>
                <a:srgbClr val="663300"/>
              </a:solidFill>
              <a:latin typeface="Bahnschrift SemiBold" panose="020B0502040204020203" pitchFamily="34" charset="0"/>
              <a:ea typeface="Cambria" panose="02040503050406030204" pitchFamily="18" charset="0"/>
            </a:endParaRPr>
          </a:p>
        </p:txBody>
      </p:sp>
      <p:pic>
        <p:nvPicPr>
          <p:cNvPr id="6" name="Picture 5" descr="n416 Fb Dinh Thu Huyen"/>
          <p:cNvPicPr>
            <a:picLocks noChangeAspect="1"/>
          </p:cNvPicPr>
          <p:nvPr/>
        </p:nvPicPr>
        <p:blipFill>
          <a:blip r:embed="rId2"/>
          <a:stretch>
            <a:fillRect/>
          </a:stretch>
        </p:blipFill>
        <p:spPr>
          <a:xfrm>
            <a:off x="5486400" y="344245"/>
            <a:ext cx="3576917" cy="2235573"/>
          </a:xfrm>
          <a:prstGeom prst="rect">
            <a:avLst/>
          </a:prstGeom>
        </p:spPr>
      </p:pic>
      <p:pic>
        <p:nvPicPr>
          <p:cNvPr id="8" name="Picture 7" descr="n416 Fb Dinh Thu Huyen"/>
          <p:cNvPicPr>
            <a:picLocks noChangeAspect="1"/>
          </p:cNvPicPr>
          <p:nvPr/>
        </p:nvPicPr>
        <p:blipFill>
          <a:blip r:embed="rId3"/>
          <a:stretch>
            <a:fillRect/>
          </a:stretch>
        </p:blipFill>
        <p:spPr>
          <a:xfrm>
            <a:off x="5486400" y="2698553"/>
            <a:ext cx="3576917" cy="2168742"/>
          </a:xfrm>
          <a:prstGeom prst="rect">
            <a:avLst/>
          </a:prstGeom>
        </p:spPr>
      </p:pic>
      <p:sp>
        <p:nvSpPr>
          <p:cNvPr id="7" name="Freeform 2" descr="n416 Fb Dinh Thu Huyen">
            <a:extLst>
              <a:ext uri="{FF2B5EF4-FFF2-40B4-BE49-F238E27FC236}">
                <a16:creationId xmlns:a16="http://schemas.microsoft.com/office/drawing/2014/main" id="{FE19E677-B220-486C-958A-F88F09809217}"/>
              </a:ext>
            </a:extLst>
          </p:cNvPr>
          <p:cNvSpPr/>
          <p:nvPr/>
        </p:nvSpPr>
        <p:spPr>
          <a:xfrm>
            <a:off x="152536" y="4461473"/>
            <a:ext cx="943019" cy="623887"/>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82693625"/>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416 Fb Dinh Thu Huy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009" y="88323"/>
            <a:ext cx="4814455" cy="4814455"/>
          </a:xfrm>
          <a:prstGeom prst="rect">
            <a:avLst/>
          </a:prstGeom>
        </p:spPr>
      </p:pic>
    </p:spTree>
    <p:extLst>
      <p:ext uri="{BB962C8B-B14F-4D97-AF65-F5344CB8AC3E}">
        <p14:creationId xmlns:p14="http://schemas.microsoft.com/office/powerpoint/2010/main" val="1039866575"/>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416 Fb Dinh Thu Huye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4: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mà</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bật</a:t>
            </a:r>
            <a:r>
              <a:rPr lang="en-US" sz="3200" b="1" kern="1200" dirty="0">
                <a:solidFill>
                  <a:prstClr val="white"/>
                </a:solidFill>
              </a:rPr>
              <a:t> </a:t>
            </a:r>
            <a:r>
              <a:rPr lang="en-US" sz="3200" b="1" kern="1200" dirty="0" err="1">
                <a:solidFill>
                  <a:prstClr val="white"/>
                </a:solidFill>
              </a:rPr>
              <a:t>lên</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lạnh</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ngoài</a:t>
            </a:r>
            <a:r>
              <a:rPr lang="en-US" sz="3200" b="1" kern="1200" dirty="0">
                <a:solidFill>
                  <a:prstClr val="white"/>
                </a:solidFill>
              </a:rPr>
              <a:t> </a:t>
            </a:r>
            <a:r>
              <a:rPr lang="en-US" sz="3200" b="1" kern="1200" dirty="0" err="1">
                <a:solidFill>
                  <a:prstClr val="white"/>
                </a:solidFill>
              </a:rPr>
              <a:t>nóng</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416 Fb Dinh Thu Huyen"/>
          <p:cNvSpPr/>
          <p:nvPr/>
        </p:nvSpPr>
        <p:spPr>
          <a:xfrm>
            <a:off x="2907921" y="2373851"/>
            <a:ext cx="3357797" cy="1377268"/>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libri" panose="020F0502020204030204"/>
              </a:rPr>
              <a:t>Máy</a:t>
            </a:r>
            <a:r>
              <a:rPr lang="en-US" sz="3600" b="1" kern="1200" dirty="0">
                <a:solidFill>
                  <a:prstClr val="white"/>
                </a:solidFill>
                <a:latin typeface="Calibri" panose="020F0502020204030204"/>
              </a:rPr>
              <a:t> </a:t>
            </a:r>
            <a:r>
              <a:rPr lang="en-US" sz="3600" b="1" kern="1200" dirty="0" err="1">
                <a:solidFill>
                  <a:prstClr val="white"/>
                </a:solidFill>
                <a:latin typeface="Calibri" panose="020F0502020204030204"/>
              </a:rPr>
              <a:t>lạnh</a:t>
            </a:r>
            <a:endParaRPr lang="en-US" sz="3600" b="1" kern="1200" dirty="0">
              <a:solidFill>
                <a:prstClr val="white"/>
              </a:solidFill>
              <a:latin typeface="Calibri" panose="020F0502020204030204"/>
            </a:endParaRPr>
          </a:p>
        </p:txBody>
      </p:sp>
      <p:pic>
        <p:nvPicPr>
          <p:cNvPr id="46" name="Picture 45" descr="n416 Fb Dinh Thu Huye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7170" name="Picture 2" descr="n416 Fb Dinh Thu Huyen">
            <a:extLst>
              <a:ext uri="{FF2B5EF4-FFF2-40B4-BE49-F238E27FC236}">
                <a16:creationId xmlns:a16="http://schemas.microsoft.com/office/drawing/2014/main" id="{79BF28D9-F5D0-4F74-BF39-CE054DBA9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40" y="2646183"/>
            <a:ext cx="3314808" cy="22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2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0" name="Snip Diagonal Corner Rectangle 49" descr="n416 Fb Dinh Thu Huyen"/>
          <p:cNvSpPr/>
          <p:nvPr/>
        </p:nvSpPr>
        <p:spPr>
          <a:xfrm>
            <a:off x="3562549" y="2373850"/>
            <a:ext cx="1996588" cy="12525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prstClr val="white"/>
                </a:solidFill>
                <a:latin typeface="Calibri" panose="020F0502020204030204"/>
              </a:rPr>
              <a:t>1 </a:t>
            </a:r>
            <a:r>
              <a:rPr lang="en-US" sz="2400" b="1" kern="1200" dirty="0" err="1">
                <a:solidFill>
                  <a:prstClr val="white"/>
                </a:solidFill>
                <a:latin typeface="Calibri" panose="020F0502020204030204"/>
              </a:rPr>
              <a:t>chữ</a:t>
            </a:r>
            <a:r>
              <a:rPr lang="en-US" sz="2400" b="1" kern="1200" dirty="0">
                <a:solidFill>
                  <a:prstClr val="white"/>
                </a:solidFill>
                <a:latin typeface="Calibri" panose="020F0502020204030204"/>
              </a:rPr>
              <a:t> C</a:t>
            </a:r>
          </a:p>
        </p:txBody>
      </p:sp>
      <p:pic>
        <p:nvPicPr>
          <p:cNvPr id="46" name="Picture 45" descr="n416 Fb Dinh Thu Huye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sp>
        <p:nvSpPr>
          <p:cNvPr id="40" name="Snip Diagonal Corner Rectangle 39" descr="n416 Fb Dinh Thu Huye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5: </a:t>
            </a:r>
            <a:r>
              <a:rPr lang="en-US" sz="3200" b="1" kern="1200" dirty="0" err="1">
                <a:solidFill>
                  <a:prstClr val="white"/>
                </a:solidFill>
              </a:rPr>
              <a:t>Đố</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có</a:t>
            </a:r>
            <a:r>
              <a:rPr lang="en-US" sz="3200" b="1" kern="1200" dirty="0">
                <a:solidFill>
                  <a:prstClr val="white"/>
                </a:solidFill>
              </a:rPr>
              <a:t> </a:t>
            </a:r>
            <a:r>
              <a:rPr lang="en-US" sz="3200" b="1" kern="1200" dirty="0" err="1">
                <a:solidFill>
                  <a:prstClr val="white"/>
                </a:solidFill>
              </a:rPr>
              <a:t>bao</a:t>
            </a:r>
            <a:r>
              <a:rPr lang="en-US" sz="3200" b="1" kern="1200" dirty="0">
                <a:solidFill>
                  <a:prstClr val="white"/>
                </a:solidFill>
              </a:rPr>
              <a:t> </a:t>
            </a:r>
            <a:r>
              <a:rPr lang="en-US" sz="3200" b="1" kern="1200" dirty="0" err="1">
                <a:solidFill>
                  <a:prstClr val="white"/>
                </a:solidFill>
              </a:rPr>
              <a:t>nhiêu</a:t>
            </a:r>
            <a:r>
              <a:rPr lang="en-US" sz="3200" b="1" kern="1200" dirty="0">
                <a:solidFill>
                  <a:prstClr val="white"/>
                </a:solidFill>
              </a:rPr>
              <a:t> </a:t>
            </a:r>
            <a:r>
              <a:rPr lang="en-US" sz="3200" b="1" kern="1200" dirty="0" err="1">
                <a:solidFill>
                  <a:prstClr val="white"/>
                </a:solidFill>
              </a:rPr>
              <a:t>chữ</a:t>
            </a:r>
            <a:r>
              <a:rPr lang="en-US" sz="3200" b="1" kern="1200" dirty="0">
                <a:solidFill>
                  <a:prstClr val="white"/>
                </a:solidFill>
              </a:rPr>
              <a:t> C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câu</a:t>
            </a:r>
            <a:r>
              <a:rPr lang="en-US" sz="3200" b="1" kern="1200" dirty="0">
                <a:solidFill>
                  <a:prstClr val="white"/>
                </a:solidFill>
              </a:rPr>
              <a:t> </a:t>
            </a:r>
            <a:r>
              <a:rPr lang="en-US" sz="3200" b="1" kern="1200" dirty="0" err="1">
                <a:solidFill>
                  <a:prstClr val="white"/>
                </a:solidFill>
              </a:rPr>
              <a:t>sau</a:t>
            </a:r>
            <a:r>
              <a:rPr lang="en-US" sz="3200" b="1" kern="1200" dirty="0">
                <a:solidFill>
                  <a:prstClr val="white"/>
                </a:solidFill>
              </a:rPr>
              <a:t> </a:t>
            </a:r>
            <a:r>
              <a:rPr lang="en-US" sz="3200" b="1" kern="1200" dirty="0" err="1">
                <a:solidFill>
                  <a:prstClr val="white"/>
                </a:solidFill>
              </a:rPr>
              <a:t>đây</a:t>
            </a:r>
            <a:r>
              <a:rPr lang="en-US" sz="3200" b="1" kern="1200" dirty="0">
                <a:solidFill>
                  <a:prstClr val="white"/>
                </a:solidFill>
              </a:rPr>
              <a:t>: “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rắn</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lỏng</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khí</a:t>
            </a:r>
            <a:r>
              <a:rPr lang="en-US" sz="3200" b="1" kern="1200" dirty="0">
                <a:solidFill>
                  <a:prstClr val="white"/>
                </a:solidFill>
              </a:rPr>
              <a:t>”? </a:t>
            </a:r>
            <a:endParaRPr lang="en-US" sz="3200" b="1" kern="1200" dirty="0">
              <a:solidFill>
                <a:prstClr val="white"/>
              </a:solidFill>
              <a:latin typeface="Calibri" panose="020F0502020204030204"/>
            </a:endParaRPr>
          </a:p>
        </p:txBody>
      </p:sp>
      <p:pic>
        <p:nvPicPr>
          <p:cNvPr id="8194" name="Picture 2" descr="n416 Fb Dinh Thu Huyen">
            <a:extLst>
              <a:ext uri="{FF2B5EF4-FFF2-40B4-BE49-F238E27FC236}">
                <a16:creationId xmlns:a16="http://schemas.microsoft.com/office/drawing/2014/main" id="{0261B343-9CC8-47F3-8209-70781A9BC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 y="2331508"/>
            <a:ext cx="3628495" cy="241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1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416 Fb Dinh Thu Huye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6: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đen</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mua</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đỏ</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dùng</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và</a:t>
            </a:r>
            <a:r>
              <a:rPr lang="en-US" sz="3200" b="1" kern="1200" dirty="0">
                <a:solidFill>
                  <a:prstClr val="white"/>
                </a:solidFill>
              </a:rPr>
              <a:t> </a:t>
            </a:r>
            <a:r>
              <a:rPr lang="en-US" sz="3200" b="1" kern="1200" dirty="0" err="1">
                <a:solidFill>
                  <a:prstClr val="white"/>
                </a:solidFill>
              </a:rPr>
              <a:t>xám</a:t>
            </a:r>
            <a:r>
              <a:rPr lang="en-US" sz="3200" b="1" kern="1200" dirty="0">
                <a:solidFill>
                  <a:prstClr val="white"/>
                </a:solidFill>
              </a:rPr>
              <a:t> </a:t>
            </a:r>
            <a:r>
              <a:rPr lang="en-US" sz="3200" b="1" kern="1200" dirty="0" err="1">
                <a:solidFill>
                  <a:prstClr val="white"/>
                </a:solidFill>
              </a:rPr>
              <a:t>xịt</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vứt</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đi</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416 Fb Dinh Thu Huyen"/>
          <p:cNvSpPr/>
          <p:nvPr/>
        </p:nvSpPr>
        <p:spPr>
          <a:xfrm>
            <a:off x="3375513" y="2488150"/>
            <a:ext cx="2225188" cy="101358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Cục</a:t>
            </a:r>
            <a:r>
              <a:rPr lang="en-US" sz="2400" b="1" kern="1200" dirty="0">
                <a:solidFill>
                  <a:prstClr val="white"/>
                </a:solidFill>
                <a:latin typeface="Calibri" panose="020F0502020204030204"/>
              </a:rPr>
              <a:t> than</a:t>
            </a:r>
          </a:p>
        </p:txBody>
      </p:sp>
      <p:pic>
        <p:nvPicPr>
          <p:cNvPr id="46" name="Picture 45" descr="n416 Fb Dinh Thu Huye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9218" name="Picture 2" descr="n416 Fb Dinh Thu Huyen">
            <a:extLst>
              <a:ext uri="{FF2B5EF4-FFF2-40B4-BE49-F238E27FC236}">
                <a16:creationId xmlns:a16="http://schemas.microsoft.com/office/drawing/2014/main" id="{EF078802-1FF9-42E3-AB24-098489AB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2" y="2261194"/>
            <a:ext cx="3721629" cy="248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77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416 Fb Dinh Thu Huyen"/>
          <p:cNvPicPr>
            <a:picLocks noChangeAspect="1"/>
          </p:cNvPicPr>
          <p:nvPr/>
        </p:nvPicPr>
        <p:blipFill rotWithShape="1">
          <a:blip r:embed="rId2"/>
          <a:srcRect l="30901" t="5689" r="30485" b="5330"/>
          <a:stretch/>
        </p:blipFill>
        <p:spPr>
          <a:xfrm>
            <a:off x="4927065" y="1048603"/>
            <a:ext cx="1306819" cy="3011381"/>
          </a:xfrm>
          <a:prstGeom prst="rect">
            <a:avLst/>
          </a:prstGeom>
        </p:spPr>
      </p:pic>
      <p:pic>
        <p:nvPicPr>
          <p:cNvPr id="5" name="Picture 4" descr="n416 Fb Dinh Thu Huy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94" y="1072739"/>
            <a:ext cx="4206727" cy="2992634"/>
          </a:xfrm>
          <a:prstGeom prst="rect">
            <a:avLst/>
          </a:prstGeom>
        </p:spPr>
      </p:pic>
      <p:pic>
        <p:nvPicPr>
          <p:cNvPr id="6" name="Picture 5" descr="n416 Fb Dinh Thu Huy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929" y="1053992"/>
            <a:ext cx="2189777" cy="3005992"/>
          </a:xfrm>
          <a:prstGeom prst="rect">
            <a:avLst/>
          </a:prstGeom>
        </p:spPr>
      </p:pic>
    </p:spTree>
    <p:extLst>
      <p:ext uri="{BB962C8B-B14F-4D97-AF65-F5344CB8AC3E}">
        <p14:creationId xmlns:p14="http://schemas.microsoft.com/office/powerpoint/2010/main" val="66404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Crand Newsletter by Slidesgo">
  <a:themeElements>
    <a:clrScheme name="Simple Light">
      <a:dk1>
        <a:srgbClr val="000000"/>
      </a:dk1>
      <a:lt1>
        <a:srgbClr val="FFFFFF"/>
      </a:lt1>
      <a:dk2>
        <a:srgbClr val="FFAB40"/>
      </a:dk2>
      <a:lt2>
        <a:srgbClr val="6FA8DC"/>
      </a:lt2>
      <a:accent1>
        <a:srgbClr val="FFAB40"/>
      </a:accent1>
      <a:accent2>
        <a:srgbClr val="000000"/>
      </a:accent2>
      <a:accent3>
        <a:srgbClr val="FFFFFF"/>
      </a:accent3>
      <a:accent4>
        <a:srgbClr val="6FA8DC"/>
      </a:accent4>
      <a:accent5>
        <a:srgbClr val="000000"/>
      </a:accent5>
      <a:accent6>
        <a:srgbClr val="FFFFFF"/>
      </a:accent6>
      <a:hlink>
        <a:srgbClr val="FFAB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1391</TotalTime>
  <Words>2540</Words>
  <Application>Microsoft Office PowerPoint</Application>
  <PresentationFormat>On-screen Show (16:9)</PresentationFormat>
  <Paragraphs>193</Paragraphs>
  <Slides>51</Slides>
  <Notes>24</Notes>
  <HiddenSlides>0</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51</vt:i4>
      </vt:variant>
    </vt:vector>
  </HeadingPairs>
  <TitlesOfParts>
    <vt:vector size="70" baseType="lpstr">
      <vt:lpstr>Arial</vt:lpstr>
      <vt:lpstr>Bahnschrift SemiBold</vt:lpstr>
      <vt:lpstr>Sriracha</vt:lpstr>
      <vt:lpstr>Calibri Light</vt:lpstr>
      <vt:lpstr>Cambria</vt:lpstr>
      <vt:lpstr>Amatic SC</vt:lpstr>
      <vt:lpstr>Roboto Condensed Light</vt:lpstr>
      <vt:lpstr>Verdana</vt:lpstr>
      <vt:lpstr>Calibri</vt:lpstr>
      <vt:lpstr>Sue Ellen Francisco</vt:lpstr>
      <vt:lpstr>Catamaran</vt:lpstr>
      <vt:lpstr>Cambria Math</vt:lpstr>
      <vt:lpstr>Times New Roman</vt:lpstr>
      <vt:lpstr>Livvic</vt:lpstr>
      <vt:lpstr>Crand Newsletter by Slidesgo</vt:lpstr>
      <vt:lpstr>1_Office Theme</vt:lpstr>
      <vt:lpstr>Office Theme</vt:lpstr>
      <vt:lpstr>3_Office Theme</vt:lpstr>
      <vt:lpstr>2_Office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MÔ HÌNH ĐỘNG HỌC PHÂN TỬ VỀ CẤU TẠO CHẤT</vt:lpstr>
      <vt:lpstr>I.  MÔ HÌNH ĐỘNG HỌC PHÂN TỬ VỀ CẤU TẠO CHẤT</vt:lpstr>
      <vt:lpstr>PowerPoint Presentation</vt:lpstr>
      <vt:lpstr>ĐÁP ÁN PHIẾU HỌC TẬP SỐ 1</vt:lpstr>
      <vt:lpstr>PowerPoint Presentation</vt:lpstr>
      <vt:lpstr>PowerPoint Presentation</vt:lpstr>
      <vt:lpstr>II. CẤU TRÚC CỦA CHẤT RẮN, CHẤT LỎNG VÀ CHẤT KHÍ</vt:lpstr>
      <vt:lpstr>THẢO LUẬN NHÓM  HOÀN THÀNH PHT SỐ 2 VÀ SỐ 3</vt:lpstr>
      <vt:lpstr>PowerPoint Presentation</vt:lpstr>
      <vt:lpstr>Đáp án phiếu học tập số 2</vt:lpstr>
      <vt:lpstr>Đáp án phiếu học tập số 2</vt:lpstr>
      <vt:lpstr>Đáp án phiếu học tập số 2</vt:lpstr>
      <vt:lpstr>Đáp án phiếu học tập số 2</vt:lpstr>
      <vt:lpstr>PowerPoint Presentation</vt:lpstr>
      <vt:lpstr>Đáp án phiếu học tập số 3</vt:lpstr>
      <vt:lpstr>Đáp án phiếu học tập số 3</vt:lpstr>
      <vt:lpstr>Đáp án phiếu học tập số 3</vt:lpstr>
      <vt:lpstr>Đặc điểm của phân tử:</vt:lpstr>
      <vt:lpstr>PowerPoint Presentation</vt:lpstr>
      <vt:lpstr>III. SỰ CHUYỂN THỂ</vt:lpstr>
      <vt:lpstr>1. Sự chuyển thể</vt:lpstr>
      <vt:lpstr>2. Dùng mô hình động học phân tử giải thích sự chuyển thể</vt:lpstr>
      <vt:lpstr>PowerPoint Presentation</vt:lpstr>
      <vt:lpstr>PowerPoint Presentation</vt:lpstr>
      <vt:lpstr>THẢO LUẬN NHÓM  HOÀN THÀNH PHT SỐ 4 VÀ SỐ 5</vt:lpstr>
      <vt:lpstr>PowerPoint Presentation</vt:lpstr>
      <vt:lpstr>PowerPoint Presentation</vt:lpstr>
      <vt:lpstr>THẢO LUẬN NHÓM</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Crand Newsletter</dc:title>
  <dc:creator>Admin</dc:creator>
  <cp:lastModifiedBy>LÊ VĂN PHƯƠNG</cp:lastModifiedBy>
  <cp:revision>132</cp:revision>
  <dcterms:modified xsi:type="dcterms:W3CDTF">2026-04-14T08:02:05Z</dcterms:modified>
</cp:coreProperties>
</file>