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2" r:id="rId3"/>
    <p:sldId id="274" r:id="rId4"/>
    <p:sldId id="355" r:id="rId5"/>
    <p:sldId id="571" r:id="rId6"/>
    <p:sldId id="514" r:id="rId7"/>
    <p:sldId id="468" r:id="rId8"/>
    <p:sldId id="455" r:id="rId9"/>
    <p:sldId id="574" r:id="rId10"/>
    <p:sldId id="576" r:id="rId11"/>
    <p:sldId id="577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486" r:id="rId21"/>
    <p:sldId id="590" r:id="rId22"/>
    <p:sldId id="488" r:id="rId23"/>
    <p:sldId id="469" r:id="rId24"/>
    <p:sldId id="595" r:id="rId25"/>
    <p:sldId id="599" r:id="rId26"/>
    <p:sldId id="470" r:id="rId27"/>
    <p:sldId id="587" r:id="rId29"/>
    <p:sldId id="588" r:id="rId30"/>
    <p:sldId id="597" r:id="rId31"/>
    <p:sldId id="352" r:id="rId32"/>
    <p:sldId id="543" r:id="rId33"/>
    <p:sldId id="265" r:id="rId34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2121"/>
    <a:srgbClr val="6600CC"/>
    <a:srgbClr val="CC3300"/>
    <a:srgbClr val="006600"/>
    <a:srgbClr val="660033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46"/>
    <p:restoredTop sz="94623"/>
  </p:normalViewPr>
  <p:slideViewPr>
    <p:cSldViewPr showGuides="1">
      <p:cViewPr>
        <p:scale>
          <a:sx n="84" d="100"/>
          <a:sy n="84" d="100"/>
        </p:scale>
        <p:origin x="-828" y="-132"/>
      </p:cViewPr>
      <p:guideLst>
        <p:guide orient="horz" pos="1634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endParaRPr sz="1200" b="0" strike="noStrike" noProof="1" dirty="0">
              <a:latin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>
              <a:buNone/>
            </a:pPr>
            <a:endParaRPr sz="1200" b="0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eaLnBrk="1" fontAlgn="base" hangingPunct="1">
              <a:buNone/>
            </a:pPr>
            <a:endParaRPr sz="1200" b="0" strike="noStrike" noProof="1" dirty="0">
              <a:latin typeface="Arial" panose="020B0604020202020204" pitchFamily="34" charset="0"/>
            </a:endParaRP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sz="1200" b="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b="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endParaRPr strike="noStrike" noProof="1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6.GIF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11" Type="http://schemas.openxmlformats.org/officeDocument/2006/relationships/image" Target="../media/image17.GIF"/><Relationship Id="rId10" Type="http://schemas.openxmlformats.org/officeDocument/2006/relationships/image" Target="../media/image16.GIF"/><Relationship Id="rId1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11" Type="http://schemas.openxmlformats.org/officeDocument/2006/relationships/image" Target="../media/image17.GIF"/><Relationship Id="rId10" Type="http://schemas.openxmlformats.org/officeDocument/2006/relationships/image" Target="../media/image16.GIF"/><Relationship Id="rId1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11" Type="http://schemas.openxmlformats.org/officeDocument/2006/relationships/image" Target="../media/image17.GIF"/><Relationship Id="rId10" Type="http://schemas.openxmlformats.org/officeDocument/2006/relationships/image" Target="../media/image16.GIF"/><Relationship Id="rId1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1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hyperlink" Target="file:///D:\My%20Documents\Tau%20anh%20qua%20nui%20-%20Anh%20Tho.mp3" TargetMode="Externa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11" Type="http://schemas.openxmlformats.org/officeDocument/2006/relationships/image" Target="../media/image17.GIF"/><Relationship Id="rId10" Type="http://schemas.openxmlformats.org/officeDocument/2006/relationships/image" Target="../media/image16.GIF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Line 40"/>
          <p:cNvSpPr/>
          <p:nvPr/>
        </p:nvSpPr>
        <p:spPr>
          <a:xfrm>
            <a:off x="2362200" y="914400"/>
            <a:ext cx="5334000" cy="1588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BCFF79"/>
            </a:extrusionClr>
          </a:sp3d>
        </p:spPr>
      </p:sp>
      <p:sp>
        <p:nvSpPr>
          <p:cNvPr id="5122" name="AutoShape 21" descr="Japan"/>
          <p:cNvSpPr>
            <a:spLocks noChangeAspect="1"/>
          </p:cNvSpPr>
          <p:nvPr/>
        </p:nvSpPr>
        <p:spPr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5123" name="AutoShape 23" descr="Japan"/>
          <p:cNvSpPr>
            <a:spLocks noChangeAspect="1"/>
          </p:cNvSpPr>
          <p:nvPr/>
        </p:nvSpPr>
        <p:spPr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5124" name="AutoShape 25" descr="Japan"/>
          <p:cNvSpPr>
            <a:spLocks noChangeAspect="1"/>
          </p:cNvSpPr>
          <p:nvPr/>
        </p:nvSpPr>
        <p:spPr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sz="1800" b="0" dirty="0">
              <a:latin typeface="Arial" panose="020B0604020202020204" pitchFamily="34" charset="0"/>
            </a:endParaRPr>
          </a:p>
        </p:txBody>
      </p:sp>
      <p:sp>
        <p:nvSpPr>
          <p:cNvPr id="4102" name="WordArt 28"/>
          <p:cNvSpPr>
            <a:spLocks noTextEdit="1"/>
          </p:cNvSpPr>
          <p:nvPr/>
        </p:nvSpPr>
        <p:spPr>
          <a:xfrm>
            <a:off x="3048000" y="342900"/>
            <a:ext cx="44196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2" dir="t"/>
            </a:scene3d>
            <a:sp3d extrusionH="227000" prstMaterial="legacyPlastic">
              <a:extrusionClr>
                <a:srgbClr val="FFFF00"/>
              </a:extrusionClr>
            </a:sp3d>
          </a:bodyPr>
          <a:p>
            <a:pPr algn="ctr" eaLnBrk="0" fontAlgn="base" hangingPunct="0"/>
            <a:r>
              <a:rPr lang="en-US" sz="3600" b="1" strike="noStrike" noProof="1">
                <a:solidFill>
                  <a:srgbClr val="FF00FF">
                    <a:alpha val="63136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ĐỊA LÍ 1</a:t>
            </a:r>
            <a:r>
              <a:rPr lang="vi-VN" altLang="en-US" sz="3600" b="1" strike="noStrike" noProof="1">
                <a:solidFill>
                  <a:srgbClr val="FF00FF">
                    <a:alpha val="63136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1</a:t>
            </a:r>
            <a:endParaRPr lang="en-US" sz="3600" b="1" strike="noStrike" noProof="1">
              <a:solidFill>
                <a:srgbClr val="FF00FF">
                  <a:alpha val="63136"/>
                </a:srgb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fontAlgn="base" hangingPunct="0"/>
            <a:endParaRPr lang="en-US" sz="3600" b="1" strike="noStrike" noProof="1">
              <a:solidFill>
                <a:srgbClr val="FF00FF">
                  <a:alpha val="63136"/>
                </a:srgb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4" name="Line 38"/>
          <p:cNvSpPr/>
          <p:nvPr/>
        </p:nvSpPr>
        <p:spPr>
          <a:xfrm>
            <a:off x="2438400" y="228600"/>
            <a:ext cx="5334000" cy="1588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BCFF79"/>
            </a:extrusionClr>
          </a:sp3d>
        </p:spPr>
      </p:sp>
      <p:sp>
        <p:nvSpPr>
          <p:cNvPr id="4104" name="WordArt 46"/>
          <p:cNvSpPr>
            <a:spLocks noTextEdit="1"/>
          </p:cNvSpPr>
          <p:nvPr/>
        </p:nvSpPr>
        <p:spPr>
          <a:xfrm>
            <a:off x="381000" y="12573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vi-VN" altLang="en-US" sz="3600" b="1" strike="noStrike" noProof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BÀI 13. HIỆP HỘI CÁC QUỐC GIA ĐÔNG NAM Á (</a:t>
            </a:r>
            <a:r>
              <a:rPr lang="vi-VN" altLang="en-US" sz="3600" b="1" strike="noStrike" noProof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ASEAN)</a:t>
            </a:r>
            <a:endParaRPr lang="vi-VN" altLang="en-US" sz="3600" b="1" strike="noStrike" noProof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algn="ctr" eaLnBrk="0" fontAlgn="base" hangingPunct="0"/>
            <a:endParaRPr lang="vi-VN" altLang="en-US" sz="3600" b="1" strike="noStrike" noProof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34827" name="Picture 48" descr="smalborg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857250"/>
            <a:ext cx="5340350" cy="6032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4828" name="Picture 49" descr="diacauxo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"/>
            <a:ext cx="14478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9" name="Picture 50" descr="smalborg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71450"/>
            <a:ext cx="5340350" cy="6032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" name="Picture 1" descr="ha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185" y="2114550"/>
            <a:ext cx="3212465" cy="2809240"/>
          </a:xfrm>
          <a:prstGeom prst="rect">
            <a:avLst/>
          </a:prstGeom>
        </p:spPr>
      </p:pic>
      <p:pic>
        <p:nvPicPr>
          <p:cNvPr id="3" name="Picture 2" descr="ha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2114550"/>
            <a:ext cx="2990215" cy="2838450"/>
          </a:xfrm>
          <a:prstGeom prst="rect">
            <a:avLst/>
          </a:prstGeom>
        </p:spPr>
      </p:pic>
      <p:pic>
        <p:nvPicPr>
          <p:cNvPr id="4" name="Picture 3" descr="ha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285" y="2114550"/>
            <a:ext cx="2904490" cy="292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152400" y="1817370"/>
            <a:ext cx="868680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Đã chung tay giải quyết vấn đề tài nguyên, môi trường, biến đổi khí hậu.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431925" y="2857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1. Thành tựu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3048000" y="36385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152400" y="1817370"/>
            <a:ext cx="868680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Xây dựng được một môi trường hòa bình, ổn định.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524000" y="2095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1. Thành tựu 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3048000" y="36385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152400" y="1817370"/>
            <a:ext cx="8686800" cy="20300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Hợp tác sâu rộng trên nhiều lĩnh vực, giống với Liên minh châu Âu (EU).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524000" y="2095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1. Thành tựu 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3048000" y="36385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SAI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152400" y="1817370"/>
            <a:ext cx="868680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Có sự chênh lệch lớn về trình độ phát triển giữa các nước thành viên.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524000" y="2095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2. Thách </a:t>
            </a:r>
            <a:r>
              <a:rPr lang="vi-VN" altLang="en-US" sz="2800" dirty="0">
                <a:latin typeface="Times New Roman" panose="02020603050405020304" pitchFamily="18" charset="0"/>
              </a:rPr>
              <a:t>thức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2981960" y="35623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152400" y="1817370"/>
            <a:ext cx="868680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Đa số các quốc gia đều thuộc nhóm nước chậm phát triển, với tỉ lệ </a:t>
            </a: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đói nghèo cao.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524000" y="2095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2. Thách </a:t>
            </a:r>
            <a:r>
              <a:rPr lang="vi-VN" altLang="en-US" sz="2800" dirty="0">
                <a:latin typeface="Times New Roman" panose="02020603050405020304" pitchFamily="18" charset="0"/>
              </a:rPr>
              <a:t>thức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2981960" y="35623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SAI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168275" y="1932940"/>
            <a:ext cx="89858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Quy mô GDP của từng nước còn khá nhỏ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524000" y="2095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2. Thách </a:t>
            </a:r>
            <a:r>
              <a:rPr lang="vi-VN" altLang="en-US" sz="2800" dirty="0">
                <a:latin typeface="Times New Roman" panose="02020603050405020304" pitchFamily="18" charset="0"/>
              </a:rPr>
              <a:t>thức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2981960" y="35623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79375" y="1856105"/>
            <a:ext cx="89858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Có sự chênh lệch đáng kể về thu nhập bình quân đầu người giữa các nước thành viên.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524000" y="2095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2. Thách </a:t>
            </a:r>
            <a:r>
              <a:rPr lang="vi-VN" altLang="en-US" sz="2800" dirty="0">
                <a:latin typeface="Times New Roman" panose="02020603050405020304" pitchFamily="18" charset="0"/>
              </a:rPr>
              <a:t>thức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2981960" y="35623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-75565" y="1855470"/>
            <a:ext cx="93573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Vấn đề khai thác tài nguyên quá mức, ô nhiễm môi trường còn xảy ra ở nhiều quốc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gia.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524000" y="2095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2. Thách </a:t>
            </a:r>
            <a:r>
              <a:rPr lang="vi-VN" altLang="en-US" sz="2800" dirty="0">
                <a:latin typeface="Times New Roman" panose="02020603050405020304" pitchFamily="18" charset="0"/>
              </a:rPr>
              <a:t>thức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2981960" y="35623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-44450" y="1855470"/>
            <a:ext cx="92900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Chạy đua vũ trang giữa các quốc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gia, đặc biệt là các loại vũ khí hủy diệt hàng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loạt. 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524000" y="2095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2. Thách </a:t>
            </a:r>
            <a:r>
              <a:rPr lang="vi-VN" altLang="en-US" sz="2800" dirty="0">
                <a:latin typeface="Times New Roman" panose="02020603050405020304" pitchFamily="18" charset="0"/>
              </a:rPr>
              <a:t>thức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2981960" y="35623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SAI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extBox 60"/>
          <p:cNvSpPr txBox="1"/>
          <p:nvPr/>
        </p:nvSpPr>
        <p:spPr>
          <a:xfrm>
            <a:off x="635" y="57150"/>
            <a:ext cx="874903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THÀNH TỰU VÀ THÁCH THỨC CỦA ASEAN</a:t>
            </a:r>
            <a:endParaRPr lang="vi-VN" altLang="en-US"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76835" y="590550"/>
            <a:ext cx="8955405" cy="72320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1. Thành tựu</a:t>
            </a:r>
            <a:endParaRPr lang="vi-VN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3200" dirty="0">
                <a:solidFill>
                  <a:srgbClr val="0000CC"/>
                </a:solidFill>
                <a:sym typeface="+mn-ea"/>
              </a:rPr>
              <a:t>- Năm 2020, tổng GDP đạt trên 3 nghìn tỉ USD, tăng trưởng kinh tế thuộc top cao trên thế giới.</a:t>
            </a:r>
            <a:endParaRPr lang="vi-VN" altLang="en-US" sz="3200" dirty="0">
              <a:solidFill>
                <a:srgbClr val="0000CC"/>
              </a:solidFill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3200" dirty="0">
                <a:solidFill>
                  <a:srgbClr val="0000CC"/>
                </a:solidFill>
                <a:sym typeface="+mn-ea"/>
              </a:rPr>
              <a:t>- Chất lượng cuộc sống của người dân ngày càng được nâng cao.</a:t>
            </a:r>
            <a:endParaRPr lang="vi-VN" altLang="en-US" sz="3200" dirty="0">
              <a:solidFill>
                <a:srgbClr val="0000CC"/>
              </a:solidFill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3200" dirty="0">
                <a:solidFill>
                  <a:srgbClr val="0000CC"/>
                </a:solidFill>
                <a:sym typeface="+mn-ea"/>
              </a:rPr>
              <a:t>- Đã chung tay giải quyết vấn đề tài nguyên, môi trường, biến đổi khí hậu.</a:t>
            </a:r>
            <a:endParaRPr lang="vi-VN" altLang="en-US" sz="3200" dirty="0">
              <a:solidFill>
                <a:srgbClr val="0000CC"/>
              </a:solidFill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3200" dirty="0">
                <a:solidFill>
                  <a:srgbClr val="0000CC"/>
                </a:solidFill>
                <a:sym typeface="+mn-ea"/>
              </a:rPr>
              <a:t>- Xây dựng được một môi trường hòa bình, ổn định.</a:t>
            </a:r>
            <a:endParaRPr lang="vi-VN" altLang="en-US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vi-VN" altLang="en-US" sz="30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vi-VN" altLang="en-US" sz="30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vi-VN" altLang="en-US" sz="30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vi-VN" altLang="en-US" sz="3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762000" y="171450"/>
            <a:ext cx="7848600" cy="106743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8200" y="1249045"/>
            <a:ext cx="0" cy="408305"/>
          </a:xfrm>
          <a:prstGeom prst="line">
            <a:avLst/>
          </a:prstGeom>
          <a:ln w="88900" cap="flat" cmpd="sng">
            <a:solidFill>
              <a:srgbClr val="0000FF">
                <a:alpha val="79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traight Connector 9"/>
          <p:cNvCxnSpPr/>
          <p:nvPr>
            <p:custDataLst>
              <p:tags r:id="rId1"/>
            </p:custDataLst>
          </p:nvPr>
        </p:nvCxnSpPr>
        <p:spPr>
          <a:xfrm>
            <a:off x="2057400" y="1657350"/>
            <a:ext cx="5410200" cy="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Straight Connector 32"/>
          <p:cNvCxnSpPr/>
          <p:nvPr>
            <p:custDataLst>
              <p:tags r:id="rId2"/>
            </p:custDataLst>
          </p:nvPr>
        </p:nvCxnSpPr>
        <p:spPr>
          <a:xfrm>
            <a:off x="4648200" y="1657350"/>
            <a:ext cx="0" cy="400050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Rectangle 38"/>
          <p:cNvSpPr/>
          <p:nvPr>
            <p:custDataLst>
              <p:tags r:id="rId3"/>
            </p:custDataLst>
          </p:nvPr>
        </p:nvSpPr>
        <p:spPr>
          <a:xfrm>
            <a:off x="3578225" y="2080895"/>
            <a:ext cx="2199005" cy="2185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r>
              <a:rPr lang="vi-VN" sz="1800" b="0" strike="noStrike" noProof="1" dirty="0">
                <a:solidFill>
                  <a:srgbClr val="FFFFFF"/>
                </a:solidFill>
                <a:latin typeface="Calibri" panose="020F0502020204030204" pitchFamily="34" charset="0"/>
              </a:rPr>
              <a:t>Tt</a:t>
            </a:r>
            <a:endParaRPr lang="vi-VN" sz="1800" b="0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5800" y="212725"/>
            <a:ext cx="7984490" cy="909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800" dirty="0">
                <a:latin typeface="Times New Roman" panose="02020603050405020304" pitchFamily="18" charset="0"/>
              </a:rPr>
              <a:t>HIỆP HỘI CÁC QUỐC GIA ĐÔNG NAM </a:t>
            </a:r>
            <a:r>
              <a:rPr lang="vi-VN" altLang="en-US" sz="2800" dirty="0">
                <a:latin typeface="Times New Roman" panose="02020603050405020304" pitchFamily="18" charset="0"/>
              </a:rPr>
              <a:t>Á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pPr algn="ctr"/>
            <a:r>
              <a:rPr lang="vi-VN" altLang="en-US" sz="2800" dirty="0">
                <a:latin typeface="Times New Roman" panose="02020603050405020304" pitchFamily="18" charset="0"/>
              </a:rPr>
              <a:t>ASEAN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3672840" y="2266950"/>
            <a:ext cx="2093595" cy="21659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ctr"/>
            <a:r>
              <a:rPr lang="vi-VN" altLang="en-US" sz="3200" dirty="0">
                <a:latin typeface="Times New Roman" panose="02020603050405020304" pitchFamily="18" charset="0"/>
              </a:rPr>
              <a:t>Thách thức của </a:t>
            </a:r>
            <a:r>
              <a:rPr lang="vi-VN" altLang="en-US" sz="3200" dirty="0">
                <a:latin typeface="Times New Roman" panose="02020603050405020304" pitchFamily="18" charset="0"/>
              </a:rPr>
              <a:t>ASEAN</a:t>
            </a:r>
            <a:endParaRPr lang="vi-V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56380" name="Picture 60" descr="Misc-04-june"/>
          <p:cNvPicPr preferRelativeResize="0"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3592195" y="4192905"/>
            <a:ext cx="2230120" cy="111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82" name="Picture 62" descr="Misc-04-jun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2522220" y="3131820"/>
            <a:ext cx="2190750" cy="78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83" name="Picture 63" descr="Misc-04-jun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4693920" y="3127375"/>
            <a:ext cx="2195195" cy="9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84" name="Picture 64" descr="Misc-04-june"/>
          <p:cNvPicPr preferRelativeResize="0">
            <a:picLocks noChangeAspect="1"/>
          </p:cNvPicPr>
          <p:nvPr>
            <p:custDataLst>
              <p:tags r:id="rId9"/>
            </p:custDataLst>
          </p:nvPr>
        </p:nvPicPr>
        <p:blipFill>
          <a:blip r:embed="rId6"/>
          <a:stretch>
            <a:fillRect/>
          </a:stretch>
        </p:blipFill>
        <p:spPr>
          <a:xfrm flipH="1" flipV="1">
            <a:off x="3638550" y="2057400"/>
            <a:ext cx="2184400" cy="10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38"/>
          <p:cNvSpPr/>
          <p:nvPr>
            <p:custDataLst>
              <p:tags r:id="rId10"/>
            </p:custDataLst>
          </p:nvPr>
        </p:nvSpPr>
        <p:spPr>
          <a:xfrm>
            <a:off x="6271895" y="2115185"/>
            <a:ext cx="2199005" cy="2185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r>
              <a:rPr lang="vi-VN" sz="1800" b="0" strike="noStrike" noProof="1" dirty="0">
                <a:solidFill>
                  <a:srgbClr val="FFFFFF"/>
                </a:solidFill>
                <a:latin typeface="Calibri" panose="020F0502020204030204" pitchFamily="34" charset="0"/>
              </a:rPr>
              <a:t>Tt</a:t>
            </a:r>
            <a:endParaRPr lang="vi-VN" sz="1800" b="0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63" descr="Misc-04-jun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5196205" y="3171825"/>
            <a:ext cx="2207260" cy="92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63" descr="Misc-04-june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7307580" y="3150235"/>
            <a:ext cx="2242820" cy="93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Rectangle 38"/>
          <p:cNvSpPr/>
          <p:nvPr>
            <p:custDataLst>
              <p:tags r:id="rId13"/>
            </p:custDataLst>
          </p:nvPr>
        </p:nvSpPr>
        <p:spPr>
          <a:xfrm>
            <a:off x="964565" y="2130425"/>
            <a:ext cx="2144395" cy="21799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r>
              <a:rPr lang="vi-VN" sz="1800" b="0" strike="noStrike" noProof="1" dirty="0">
                <a:solidFill>
                  <a:srgbClr val="FFFFFF"/>
                </a:solidFill>
                <a:latin typeface="Calibri" panose="020F0502020204030204" pitchFamily="34" charset="0"/>
              </a:rPr>
              <a:t>Tt</a:t>
            </a:r>
            <a:endParaRPr lang="vi-VN" sz="1800" b="0" strike="noStrike" noProof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63" descr="Misc-04-june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2012315" y="3165475"/>
            <a:ext cx="2162175" cy="9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63" descr="Misc-04-june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-114935" y="3133090"/>
            <a:ext cx="2207260" cy="92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4" descr="Misc-04-june"/>
          <p:cNvPicPr preferRelativeResize="0">
            <a:picLocks noChangeAspect="1"/>
          </p:cNvPicPr>
          <p:nvPr>
            <p:custDataLst>
              <p:tags r:id="rId16"/>
            </p:custDataLst>
          </p:nvPr>
        </p:nvPicPr>
        <p:blipFill>
          <a:blip r:embed="rId6"/>
          <a:stretch>
            <a:fillRect/>
          </a:stretch>
        </p:blipFill>
        <p:spPr>
          <a:xfrm flipH="1" flipV="1">
            <a:off x="6271895" y="2075815"/>
            <a:ext cx="2184400" cy="10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4" descr="Misc-04-june"/>
          <p:cNvPicPr preferRelativeResize="0">
            <a:picLocks noChangeAspect="1"/>
          </p:cNvPicPr>
          <p:nvPr>
            <p:custDataLst>
              <p:tags r:id="rId17"/>
            </p:custDataLst>
          </p:nvPr>
        </p:nvPicPr>
        <p:blipFill>
          <a:blip r:embed="rId6"/>
          <a:stretch>
            <a:fillRect/>
          </a:stretch>
        </p:blipFill>
        <p:spPr>
          <a:xfrm flipH="1" flipV="1">
            <a:off x="6271895" y="4217035"/>
            <a:ext cx="2184400" cy="10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4" descr="Misc-04-june"/>
          <p:cNvPicPr preferRelativeResize="0">
            <a:picLocks noChangeAspect="1"/>
          </p:cNvPicPr>
          <p:nvPr>
            <p:custDataLst>
              <p:tags r:id="rId18"/>
            </p:custDataLst>
          </p:nvPr>
        </p:nvPicPr>
        <p:blipFill>
          <a:blip r:embed="rId6"/>
          <a:stretch>
            <a:fillRect/>
          </a:stretch>
        </p:blipFill>
        <p:spPr>
          <a:xfrm flipH="1" flipV="1">
            <a:off x="959485" y="2075815"/>
            <a:ext cx="2184400" cy="10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64" descr="Misc-04-june"/>
          <p:cNvPicPr preferRelativeResize="0">
            <a:picLocks noChangeAspect="1"/>
          </p:cNvPicPr>
          <p:nvPr>
            <p:custDataLst>
              <p:tags r:id="rId19"/>
            </p:custDataLst>
          </p:nvPr>
        </p:nvPicPr>
        <p:blipFill>
          <a:blip r:embed="rId6"/>
          <a:stretch>
            <a:fillRect/>
          </a:stretch>
        </p:blipFill>
        <p:spPr>
          <a:xfrm flipH="1" flipV="1">
            <a:off x="958215" y="4199255"/>
            <a:ext cx="2184400" cy="10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2"/>
          <p:cNvSpPr txBox="1"/>
          <p:nvPr>
            <p:custDataLst>
              <p:tags r:id="rId20"/>
            </p:custDataLst>
          </p:nvPr>
        </p:nvSpPr>
        <p:spPr>
          <a:xfrm>
            <a:off x="941705" y="2343150"/>
            <a:ext cx="2093595" cy="21659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ctr">
              <a:lnSpc>
                <a:spcPct val="100000"/>
              </a:lnSpc>
            </a:pPr>
            <a:r>
              <a:rPr lang="vi-VN" altLang="en-US" sz="3200" dirty="0">
                <a:latin typeface="Times New Roman" panose="02020603050405020304" pitchFamily="18" charset="0"/>
              </a:rPr>
              <a:t>Thành tựu </a:t>
            </a:r>
            <a:r>
              <a:rPr lang="vi-VN" altLang="en-US" sz="3200" dirty="0">
                <a:latin typeface="Times New Roman" panose="02020603050405020304" pitchFamily="18" charset="0"/>
              </a:rPr>
              <a:t>của  ASEAN</a:t>
            </a:r>
            <a:endParaRPr lang="vi-V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2" name="TextBox 2"/>
          <p:cNvSpPr txBox="1"/>
          <p:nvPr>
            <p:custDataLst>
              <p:tags r:id="rId21"/>
            </p:custDataLst>
          </p:nvPr>
        </p:nvSpPr>
        <p:spPr>
          <a:xfrm>
            <a:off x="6347460" y="2154555"/>
            <a:ext cx="2093595" cy="21659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ctr">
              <a:lnSpc>
                <a:spcPct val="90000"/>
              </a:lnSpc>
            </a:pPr>
            <a:r>
              <a:rPr lang="vi-VN" altLang="en-US" sz="3000" dirty="0">
                <a:latin typeface="Times New Roman" panose="02020603050405020304" pitchFamily="18" charset="0"/>
              </a:rPr>
              <a:t>Việt Nam trong quá trình hội nhập ASEAN</a:t>
            </a:r>
            <a:endParaRPr lang="vi-VN" altLang="en-US" sz="3000" dirty="0">
              <a:latin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22"/>
            </p:custDataLst>
          </p:nvPr>
        </p:nvCxnSpPr>
        <p:spPr>
          <a:xfrm>
            <a:off x="2057400" y="1623695"/>
            <a:ext cx="0" cy="457200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>
            <p:custDataLst>
              <p:tags r:id="rId23"/>
            </p:custDataLst>
          </p:nvPr>
        </p:nvCxnSpPr>
        <p:spPr>
          <a:xfrm>
            <a:off x="7442835" y="1666875"/>
            <a:ext cx="0" cy="400050"/>
          </a:xfrm>
          <a:prstGeom prst="line">
            <a:avLst/>
          </a:prstGeom>
          <a:ln w="603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9" grpId="0" bldLvl="0" animBg="1"/>
      <p:bldP spid="61" grpId="0"/>
      <p:bldP spid="3" grpId="0"/>
      <p:bldP spid="5" grpId="0" bldLvl="0" animBg="1"/>
      <p:bldP spid="20" grpId="0" bldLvl="0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extBox 60"/>
          <p:cNvSpPr txBox="1"/>
          <p:nvPr/>
        </p:nvSpPr>
        <p:spPr>
          <a:xfrm>
            <a:off x="635" y="57150"/>
            <a:ext cx="874903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THÀNH TỰU VÀ THÁCH THỨC CỦA ASEAN</a:t>
            </a:r>
            <a:endParaRPr lang="vi-VN" altLang="en-US"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76835" y="590550"/>
            <a:ext cx="8955405" cy="64776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2. Thách thức</a:t>
            </a:r>
            <a:endParaRPr lang="vi-VN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- </a:t>
            </a: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Có sự chênh lệch lớn về trình độ phát triển giữa các nước thành viên.</a:t>
            </a:r>
            <a:endParaRPr lang="vi-VN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- </a:t>
            </a: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Quy mô GDP của từng nước còn khá nhỏ</a:t>
            </a: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.</a:t>
            </a:r>
            <a:endParaRPr lang="vi-VN" altLang="en-US" sz="2800" dirty="0">
              <a:solidFill>
                <a:srgbClr val="0000CC"/>
              </a:solidFill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- </a:t>
            </a: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Có sự chênh lệch đáng kể về thu nhập bình quân đầu người giữa các nước thành viên.</a:t>
            </a:r>
            <a:endParaRPr lang="vi-VN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- </a:t>
            </a: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Vấn đề khai thác tài nguyên quá mức, ô nhiễm môi trường còn xảy ra ở nhiều quốc gia.</a:t>
            </a:r>
            <a:endParaRPr lang="vi-VN" altLang="en-US" sz="2800" dirty="0">
              <a:solidFill>
                <a:srgbClr val="0000CC"/>
              </a:solidFill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vi-VN" altLang="en-US" sz="2800" dirty="0">
                <a:solidFill>
                  <a:srgbClr val="0000CC"/>
                </a:solidFill>
                <a:sym typeface="+mn-ea"/>
              </a:rPr>
              <a:t>- Vẫn còn có những tranh chấp chủ quyền trên đất liền và trên biển.</a:t>
            </a:r>
            <a:endParaRPr lang="vi-VN" altLang="en-US" sz="30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vi-VN" altLang="en-US" sz="30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vi-VN" altLang="en-US" sz="30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vi-VN" altLang="en-US" sz="3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48" name="Text Box 24"/>
          <p:cNvSpPr txBox="1"/>
          <p:nvPr/>
        </p:nvSpPr>
        <p:spPr>
          <a:xfrm>
            <a:off x="95885" y="57150"/>
            <a:ext cx="89522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IV. VIỆT NAM TRONG QUÁ TRÌNH HỘI NHẬP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ASEAN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24"/>
          <p:cNvSpPr txBox="1"/>
          <p:nvPr/>
        </p:nvSpPr>
        <p:spPr>
          <a:xfrm>
            <a:off x="152400" y="1200150"/>
            <a:ext cx="8881745" cy="2931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just">
              <a:spcBef>
                <a:spcPts val="0"/>
              </a:spcBef>
            </a:pPr>
            <a:r>
              <a:rPr lang="vi-VN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1.  Sự hợp tác giữa Việt Nam và ASEAN</a:t>
            </a:r>
            <a:endParaRPr lang="vi-VN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vi-V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- Ngày 28/07/1995, Việt Nam chính thức gia nhập </a:t>
            </a:r>
            <a:r>
              <a:rPr lang="vi-V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ASEAN.</a:t>
            </a:r>
            <a:endParaRPr lang="vi-VN" altLang="en-US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vi-VN" altLang="en-US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vi-V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- Đến nay, Việt Nam đã tham gia hợp tác trên tất cả các lĩnh vực của ASEAN như kinh tế, văn hóa, tài nguyên, môi trường, an ninh khu </a:t>
            </a:r>
            <a:r>
              <a:rPr lang="vi-VN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vực...</a:t>
            </a:r>
            <a:endParaRPr lang="vi-VN" altLang="en-US" sz="32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171450"/>
            <a:ext cx="1447800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85850"/>
            <a:ext cx="8458200" cy="5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WordArt 4"/>
          <p:cNvSpPr>
            <a:spLocks noTextEdit="1"/>
          </p:cNvSpPr>
          <p:nvPr/>
        </p:nvSpPr>
        <p:spPr>
          <a:xfrm>
            <a:off x="1562100" y="263525"/>
            <a:ext cx="674370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2"/>
              </a:avLst>
            </a:prstTxWarp>
            <a:normAutofit/>
          </a:bodyPr>
          <a:p>
            <a:pPr algn="ctr" eaLnBrk="0" fontAlgn="base" hangingPunct="0"/>
            <a:r>
              <a:rPr 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THI </a:t>
            </a:r>
            <a:r>
              <a:rPr lang="vi-V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TĂNG TỐC</a:t>
            </a:r>
            <a:endParaRPr 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AutoShape 5"/>
          <p:cNvSpPr/>
          <p:nvPr/>
        </p:nvSpPr>
        <p:spPr>
          <a:xfrm>
            <a:off x="3810000" y="1203325"/>
            <a:ext cx="1676400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x-none" sz="1800" b="0" dirty="0">
              <a:latin typeface="Arial" panose="020B0604020202020204" pitchFamily="34" charset="0"/>
            </a:endParaRPr>
          </a:p>
        </p:txBody>
      </p:sp>
      <p:sp>
        <p:nvSpPr>
          <p:cNvPr id="9221" name="AutoShape 6"/>
          <p:cNvSpPr/>
          <p:nvPr/>
        </p:nvSpPr>
        <p:spPr>
          <a:xfrm>
            <a:off x="3883025" y="1241425"/>
            <a:ext cx="1536700" cy="255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x-none" sz="1800" b="0" dirty="0">
              <a:latin typeface="Arial" panose="020B0604020202020204" pitchFamily="34" charset="0"/>
            </a:endParaRPr>
          </a:p>
        </p:txBody>
      </p:sp>
      <p:sp>
        <p:nvSpPr>
          <p:cNvPr id="7175" name="WordArt 7"/>
          <p:cNvSpPr>
            <a:spLocks noTextEdit="1"/>
          </p:cNvSpPr>
          <p:nvPr/>
        </p:nvSpPr>
        <p:spPr>
          <a:xfrm>
            <a:off x="2209800" y="1257300"/>
            <a:ext cx="1524000" cy="22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 BIẾT CHUNG</a:t>
            </a:r>
            <a:endParaRPr lang="en-US" sz="3600" b="1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WordArt 8"/>
          <p:cNvSpPr>
            <a:spLocks noTextEdit="1"/>
          </p:cNvSpPr>
          <p:nvPr/>
        </p:nvSpPr>
        <p:spPr>
          <a:xfrm>
            <a:off x="5638800" y="1257300"/>
            <a:ext cx="1676400" cy="22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 b="1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 BIẾT CHUNG</a:t>
            </a:r>
            <a:endParaRPr lang="en-US" sz="2000" b="1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4" name="Picture 9" descr="star_tip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92088"/>
            <a:ext cx="914400" cy="811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1" name="Text Box 11"/>
          <p:cNvSpPr txBox="1"/>
          <p:nvPr/>
        </p:nvSpPr>
        <p:spPr>
          <a:xfrm>
            <a:off x="281305" y="1885950"/>
            <a:ext cx="8576310" cy="21901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HÃY NỐI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THÔNG TIN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SAU SAO CHO PHÙ HỢP VỚI CƠ CHẾ HỢP TÁC GIỮA VIỆT NAM VÀ ASE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AN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27" name="Group 13"/>
          <p:cNvGrpSpPr/>
          <p:nvPr/>
        </p:nvGrpSpPr>
        <p:grpSpPr>
          <a:xfrm>
            <a:off x="762000" y="4114800"/>
            <a:ext cx="7340600" cy="771525"/>
            <a:chOff x="560" y="3384"/>
            <a:chExt cx="4624" cy="648"/>
          </a:xfrm>
        </p:grpSpPr>
        <p:pic>
          <p:nvPicPr>
            <p:cNvPr id="9228" name="Picture 14" descr="44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" y="3646"/>
              <a:ext cx="672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9" name="Picture 15" descr="46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" y="3568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16" descr="boo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" y="3384"/>
              <a:ext cx="768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1" name="Picture 17" descr="email00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4" y="3591"/>
              <a:ext cx="640" cy="3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2" name="Picture 18" descr="et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" y="3384"/>
              <a:ext cx="365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3" name="Picture 19" descr="glob_anm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0" y="3520"/>
              <a:ext cx="512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4" name="Picture 20" descr="ani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6" y="3472"/>
              <a:ext cx="256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21" descr="mu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9" y="3386"/>
              <a:ext cx="691" cy="6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 advClick="0">
    <p:zoom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Table 2"/>
          <p:cNvGraphicFramePr/>
          <p:nvPr>
            <p:custDataLst>
              <p:tags r:id="rId1"/>
            </p:custDataLst>
          </p:nvPr>
        </p:nvGraphicFramePr>
        <p:xfrm>
          <a:off x="15875" y="0"/>
          <a:ext cx="9108440" cy="515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095"/>
                <a:gridCol w="6570345"/>
              </a:tblGrid>
              <a:tr h="488315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CHẾ HỢP TÁC</a:t>
                      </a:r>
                      <a:endParaRPr lang="vi-VN" altLang="en-US" sz="20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sz="2000">
                          <a:solidFill>
                            <a:schemeClr val="tx2"/>
                          </a:solidFill>
                        </a:rPr>
                        <a:t>                          LĨNH VỰC HỢP TÁC</a:t>
                      </a:r>
                      <a:endParaRPr lang="vi-VN" altLang="en-US" sz="2000">
                        <a:solidFill>
                          <a:schemeClr val="tx2"/>
                        </a:solidFill>
                      </a:endParaRPr>
                    </a:p>
                  </a:txBody>
                  <a:tcPr anchor="ctr" anchorCtr="0"/>
                </a:tc>
              </a:tr>
              <a:tr h="79375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THÔNG QUA CÁC DIỄN ĐÀN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A. VIỆT NAM THAM DỰ ĐẠI HỘI THỂ THAO ĐÔNG NAM Á (SEA GAMES).</a:t>
                      </a:r>
                      <a:endParaRPr lang="en-US" sz="2000" b="1"/>
                    </a:p>
                  </a:txBody>
                  <a:tcPr/>
                </a:tc>
              </a:tr>
              <a:tr h="100584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THÔNG QUA CÁC HIỆP ƯỚC, HIỆP ĐỊNH, TUYÊN BỐ...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vi-VN" altLang="en-US" sz="20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vi-VN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D</a:t>
                      </a: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Ự ÁN HỢP TÁC VỀ MẠNG LƯỚI ĐIỆN ASEAN</a:t>
                      </a: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THÔNG QUA CÁC HỘI NGHỊ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vi-VN" altLang="en-US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DIỄN ĐÀN KINH TẾ, DU LỊCH... ASEAN</a:t>
                      </a: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THÔNG QUA CÁC DỰ ÁN, CHƯƠNG TRÌNH, PHÁT TRIỂN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vi-VN" altLang="en-US"/>
                    </a:p>
                    <a:p>
                      <a:pPr>
                        <a:buNone/>
                      </a:pPr>
                      <a:r>
                        <a:rPr lang="vi-VN" altLang="en-US" sz="2000" b="1">
                          <a:solidFill>
                            <a:srgbClr val="0000CC"/>
                          </a:solidFill>
                        </a:rPr>
                        <a:t>D. </a:t>
                      </a: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ĐÔNG NAM Á KHÔNG VŨ KHÍ HẠT NHÂN</a:t>
                      </a: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THÔNG QUA CÁC HOẠT ĐỘNG VĂN HÓA, THỂ THAO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HỘI NGHỊ BỘ TRƯỞNG KINH TẾ, VĂN </a:t>
                      </a: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HÓA... ASEAN</a:t>
                      </a: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funk-in-kingdom-20050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133350"/>
            <a:ext cx="51625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Table 2"/>
          <p:cNvGraphicFramePr/>
          <p:nvPr>
            <p:custDataLst>
              <p:tags r:id="rId1"/>
            </p:custDataLst>
          </p:nvPr>
        </p:nvGraphicFramePr>
        <p:xfrm>
          <a:off x="15875" y="0"/>
          <a:ext cx="9108440" cy="510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095"/>
                <a:gridCol w="6570345"/>
              </a:tblGrid>
              <a:tr h="49657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CHẾ HỢP TÁC</a:t>
                      </a:r>
                      <a:endParaRPr lang="vi-VN" altLang="en-US" sz="20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sz="2000">
                          <a:solidFill>
                            <a:schemeClr val="tx2"/>
                          </a:solidFill>
                        </a:rPr>
                        <a:t>                          LĨNH VỰC HỢP TÁC</a:t>
                      </a:r>
                      <a:endParaRPr lang="vi-VN" altLang="en-US" sz="2000">
                        <a:solidFill>
                          <a:schemeClr val="tx2"/>
                        </a:solidFill>
                      </a:endParaRPr>
                    </a:p>
                  </a:txBody>
                  <a:tcPr anchor="ctr" anchorCtr="0"/>
                </a:tc>
              </a:tr>
              <a:tr h="83566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THÔNG QUA CÁC DIỄN ĐÀN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vi-VN" altLang="en-US" sz="20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vi-VN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C. </a:t>
                      </a: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DIỄN ĐÀN KINH TẾ, DU LỊCH... ASEAN</a:t>
                      </a:r>
                      <a:endParaRPr lang="en-US" sz="2000" b="1"/>
                    </a:p>
                  </a:txBody>
                  <a:tcPr/>
                </a:tc>
              </a:tr>
              <a:tr h="100584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THÔNG QUA CÁC HIỆP ƯỚC, HIỆP ĐỊNH, TUYÊN BỐ...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vi-VN" altLang="en-US" sz="20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vi-VN" altLang="en-US" sz="2000" b="1">
                          <a:solidFill>
                            <a:srgbClr val="0000CC"/>
                          </a:solidFill>
                          <a:sym typeface="+mn-ea"/>
                        </a:rPr>
                        <a:t>D. </a:t>
                      </a: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ĐÔNG NAM Á KHÔNG VŨ KHÍ HẠT NHÂN</a:t>
                      </a: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78867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THÔNG QUA CÁC HỘI NGHỊ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E. </a:t>
                      </a: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HỘI NGHỊ BỘ TRƯỞNG KINH TẾ, VĂN HÓA... ASEAN</a:t>
                      </a: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THÔNG QUA CÁC DỰ ÁN, CHƯƠNG TRÌNH, PHÁT TRIỂN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vi-VN" altLang="en-US"/>
                    </a:p>
                    <a:p>
                      <a:pPr>
                        <a:buNone/>
                      </a:pPr>
                      <a:r>
                        <a:rPr lang="vi-VN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B. D</a:t>
                      </a: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Ự ÁN HỢP TÁC VỀ MẠNG LƯỚI ĐIỆN ASEAN</a:t>
                      </a: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5840"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THÔNG QUA CÁC HOẠT ĐỘNG VĂN HÓA, THỂ THAO</a:t>
                      </a:r>
                      <a:endParaRPr lang="vi-VN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vi-VN" altLang="en-US"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A. VIỆT NAM THAM DỰ ĐẠI HỘI THỂ THAO ĐÔNG NAM Á (SEA GAMES).</a:t>
                      </a:r>
                      <a:endParaRPr lang="en-US" sz="2000" b="1"/>
                    </a:p>
                    <a:p>
                      <a:pPr>
                        <a:buNone/>
                      </a:pPr>
                      <a:endParaRPr lang="vi-VN" altLang="en-US"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171450"/>
            <a:ext cx="1447800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85850"/>
            <a:ext cx="8458200" cy="5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WordArt 4"/>
          <p:cNvSpPr>
            <a:spLocks noTextEdit="1"/>
          </p:cNvSpPr>
          <p:nvPr/>
        </p:nvSpPr>
        <p:spPr>
          <a:xfrm>
            <a:off x="1562100" y="263525"/>
            <a:ext cx="674370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2"/>
              </a:avLst>
            </a:prstTxWarp>
            <a:normAutofit/>
          </a:bodyPr>
          <a:p>
            <a:pPr algn="ctr" eaLnBrk="0" fontAlgn="base" hangingPunct="0"/>
            <a:r>
              <a:rPr 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THI</a:t>
            </a:r>
            <a:r>
              <a:rPr lang="vi-V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VỀ ĐÍCH</a:t>
            </a:r>
            <a:endParaRPr 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AutoShape 5"/>
          <p:cNvSpPr/>
          <p:nvPr/>
        </p:nvSpPr>
        <p:spPr>
          <a:xfrm>
            <a:off x="3810000" y="1203325"/>
            <a:ext cx="1676400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x-none" sz="1800" b="0" dirty="0">
              <a:latin typeface="Arial" panose="020B0604020202020204" pitchFamily="34" charset="0"/>
            </a:endParaRPr>
          </a:p>
        </p:txBody>
      </p:sp>
      <p:sp>
        <p:nvSpPr>
          <p:cNvPr id="9221" name="AutoShape 6"/>
          <p:cNvSpPr/>
          <p:nvPr/>
        </p:nvSpPr>
        <p:spPr>
          <a:xfrm>
            <a:off x="3883025" y="1241425"/>
            <a:ext cx="1536700" cy="255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x-none" sz="1800" b="0" dirty="0">
              <a:latin typeface="Arial" panose="020B0604020202020204" pitchFamily="34" charset="0"/>
            </a:endParaRPr>
          </a:p>
        </p:txBody>
      </p:sp>
      <p:sp>
        <p:nvSpPr>
          <p:cNvPr id="7175" name="WordArt 7"/>
          <p:cNvSpPr>
            <a:spLocks noTextEdit="1"/>
          </p:cNvSpPr>
          <p:nvPr/>
        </p:nvSpPr>
        <p:spPr>
          <a:xfrm>
            <a:off x="987425" y="1257300"/>
            <a:ext cx="2511425" cy="351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5000"/>
          </a:bodyPr>
          <a:p>
            <a:pPr algn="ctr"/>
            <a:r>
              <a:rPr lang="en-US" sz="3600" b="1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 BIẾT CHUNG</a:t>
            </a:r>
            <a:endParaRPr lang="en-US" sz="3600" b="1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WordArt 8"/>
          <p:cNvSpPr>
            <a:spLocks noTextEdit="1"/>
          </p:cNvSpPr>
          <p:nvPr/>
        </p:nvSpPr>
        <p:spPr>
          <a:xfrm>
            <a:off x="5854700" y="1225550"/>
            <a:ext cx="2864485" cy="326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/>
            <a:r>
              <a:rPr lang="en-US" sz="2000" b="1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 BIẾT CHUNG</a:t>
            </a:r>
            <a:endParaRPr lang="en-US" sz="2000" b="1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4" name="Picture 9" descr="star_tip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92088"/>
            <a:ext cx="914400" cy="8112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7" name="Group 13"/>
          <p:cNvGrpSpPr/>
          <p:nvPr/>
        </p:nvGrpSpPr>
        <p:grpSpPr>
          <a:xfrm>
            <a:off x="762000" y="4114800"/>
            <a:ext cx="7340600" cy="771525"/>
            <a:chOff x="560" y="3384"/>
            <a:chExt cx="4624" cy="648"/>
          </a:xfrm>
        </p:grpSpPr>
        <p:pic>
          <p:nvPicPr>
            <p:cNvPr id="9228" name="Picture 14" descr="44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" y="3646"/>
              <a:ext cx="672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9" name="Picture 15" descr="46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" y="3568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16" descr="boo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" y="3384"/>
              <a:ext cx="768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1" name="Picture 17" descr="email00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4" y="3591"/>
              <a:ext cx="640" cy="3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2" name="Picture 18" descr="et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" y="3384"/>
              <a:ext cx="365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3" name="Picture 19" descr="glob_anm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0" y="3520"/>
              <a:ext cx="512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4" name="Picture 20" descr="ani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6" y="3472"/>
              <a:ext cx="256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21" descr="mu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9" y="3386"/>
              <a:ext cx="691" cy="6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1"/>
          <p:cNvSpPr txBox="1"/>
          <p:nvPr/>
        </p:nvSpPr>
        <p:spPr>
          <a:xfrm>
            <a:off x="655955" y="2647950"/>
            <a:ext cx="7726045" cy="1082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AI NHANH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48" name="Text Box 24"/>
          <p:cNvSpPr txBox="1"/>
          <p:nvPr/>
        </p:nvSpPr>
        <p:spPr>
          <a:xfrm>
            <a:off x="152400" y="133350"/>
            <a:ext cx="895223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CÂU HỎI SỐ 1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Từ khi gia nhập ASEAN, Việt Nam đã thể hiện vai trò trong việc mở rộng khối, ủng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hộ thúc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đẩy kết nạp nhiều nước thành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viên.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Sự kiện nào diễn ra vào ngày 26/10/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2025 vừa qua đã thể hiện điều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đó?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4"/>
          <p:cNvSpPr txBox="1"/>
          <p:nvPr/>
        </p:nvSpPr>
        <p:spPr>
          <a:xfrm>
            <a:off x="1223645" y="4040505"/>
            <a:ext cx="69551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Đông-ti-mo gia nhập ASE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AN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funk-in-kingdom-200507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534400" y="133350"/>
            <a:ext cx="516255" cy="390525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94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904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48" name="Text Box 24"/>
          <p:cNvSpPr txBox="1"/>
          <p:nvPr/>
        </p:nvSpPr>
        <p:spPr>
          <a:xfrm>
            <a:off x="152400" y="133350"/>
            <a:ext cx="895223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CÂU HỎI SỐ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Từ khi gia nhập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ASEAN, Việt Nam đã đảm nhiệm vai trò Chủ tịch luân phiên của ASEAN vào các năm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nào?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4"/>
          <p:cNvSpPr txBox="1"/>
          <p:nvPr/>
        </p:nvSpPr>
        <p:spPr>
          <a:xfrm>
            <a:off x="838200" y="3181350"/>
            <a:ext cx="76136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Năm 2010 và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năm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2020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funk-in-kingdom-200507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534400" y="133350"/>
            <a:ext cx="516255" cy="390525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94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9048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48" name="Text Box 24"/>
          <p:cNvSpPr txBox="1"/>
          <p:nvPr/>
        </p:nvSpPr>
        <p:spPr>
          <a:xfrm>
            <a:off x="17780" y="57150"/>
            <a:ext cx="9260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spcBef>
                <a:spcPct val="50000"/>
              </a:spcBef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IV. VIỆT NAM TRONG QUÁ TRÌNH HỘI NHẬP ASEAN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24"/>
          <p:cNvSpPr txBox="1"/>
          <p:nvPr/>
        </p:nvSpPr>
        <p:spPr>
          <a:xfrm>
            <a:off x="152400" y="590550"/>
            <a:ext cx="8881745" cy="498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just">
              <a:spcBef>
                <a:spcPts val="0"/>
              </a:spcBef>
            </a:pPr>
            <a:r>
              <a:rPr lang="vi-VN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1. Sự hợp tác giữa Việt Nam và Asean</a:t>
            </a:r>
            <a:endParaRPr lang="vi-VN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vi-VN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- Ngày 28/07/1995, Việt Nam chính thức gia nhập </a:t>
            </a:r>
            <a:r>
              <a:rPr lang="vi-VN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ASEAN.</a:t>
            </a:r>
            <a:endParaRPr lang="vi-VN" altLang="en-US" sz="25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vi-VN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- Đến nay, Việt Nam đã tham gia hợp tác trên tất cả các lĩnh vực của ASEAN như kinh tế, văn hóa, tài nguyên, môi trường, an ninh...khu </a:t>
            </a:r>
            <a:r>
              <a:rPr lang="vi-VN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vực.</a:t>
            </a:r>
            <a:endParaRPr lang="vi-VN" altLang="en-US" sz="25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vi-VN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2. Vai trò của Việt Nam trong ASEAN</a:t>
            </a:r>
            <a:endParaRPr lang="vi-VN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vi-VN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- Đóng vai trò quan trọng trong việc mở rộng khối.</a:t>
            </a:r>
            <a:endParaRPr lang="vi-VN" altLang="en-US" sz="25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vi-VN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- Cùng các nước Asean mở rộng quan hệ hợp tác nội khối, ngoại khối.</a:t>
            </a:r>
            <a:endParaRPr lang="vi-VN" altLang="en-US" sz="25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vi-VN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- Đảm nhiệm vai trò chủ tịch luân phiên Asean năm 2010; </a:t>
            </a:r>
            <a:r>
              <a:rPr lang="vi-VN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2020</a:t>
            </a:r>
            <a:endParaRPr lang="vi-VN" altLang="en-US" sz="25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vi-VN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- Thúc đẩy hợp tác trên nhiều lĩnh vực của Asean.</a:t>
            </a:r>
            <a:endParaRPr lang="vi-VN" altLang="en-US" sz="25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vi-VN" altLang="en-US" sz="25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8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4"/>
          <p:cNvSpPr txBox="1"/>
          <p:nvPr/>
        </p:nvSpPr>
        <p:spPr>
          <a:xfrm>
            <a:off x="2661285" y="971550"/>
            <a:ext cx="38633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2121"/>
                </a:solidFill>
                <a:latin typeface="Times New Roman" panose="02020603050405020304" pitchFamily="18" charset="0"/>
              </a:rPr>
              <a:t>LUYỆN TẬP</a:t>
            </a:r>
            <a:endParaRPr lang="en-US" sz="3600" dirty="0">
              <a:solidFill>
                <a:srgbClr val="FF21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Text Box 6"/>
          <p:cNvSpPr txBox="1"/>
          <p:nvPr/>
        </p:nvSpPr>
        <p:spPr>
          <a:xfrm>
            <a:off x="304483" y="2419350"/>
            <a:ext cx="8610600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Tại sao trong mục tiêu phát triển của mình, Asean lại đặc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biệt nhấn mạnh đến hòa bình, ổn định?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1" name="Picture 7" descr="Gob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" y="376555"/>
            <a:ext cx="1670685" cy="1569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 descr="Yacht-03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520" y="247015"/>
            <a:ext cx="2214880" cy="165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171450"/>
            <a:ext cx="1447800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85850"/>
            <a:ext cx="8458200" cy="5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WordArt 4"/>
          <p:cNvSpPr>
            <a:spLocks noTextEdit="1"/>
          </p:cNvSpPr>
          <p:nvPr/>
        </p:nvSpPr>
        <p:spPr>
          <a:xfrm>
            <a:off x="1562100" y="263525"/>
            <a:ext cx="674370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2"/>
              </a:avLst>
            </a:prstTxWarp>
            <a:normAutofit/>
          </a:bodyPr>
          <a:p>
            <a:pPr algn="ctr" eaLnBrk="0" fontAlgn="base" hangingPunct="0"/>
            <a:r>
              <a:rPr 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THI </a:t>
            </a:r>
            <a:r>
              <a:rPr lang="vi-V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AutoShape 5"/>
          <p:cNvSpPr/>
          <p:nvPr/>
        </p:nvSpPr>
        <p:spPr>
          <a:xfrm>
            <a:off x="3810000" y="1203325"/>
            <a:ext cx="1676400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x-none" sz="1800" b="0" dirty="0">
              <a:latin typeface="Arial" panose="020B0604020202020204" pitchFamily="34" charset="0"/>
            </a:endParaRPr>
          </a:p>
        </p:txBody>
      </p:sp>
      <p:sp>
        <p:nvSpPr>
          <p:cNvPr id="9221" name="AutoShape 6"/>
          <p:cNvSpPr/>
          <p:nvPr/>
        </p:nvSpPr>
        <p:spPr>
          <a:xfrm>
            <a:off x="3883025" y="1241425"/>
            <a:ext cx="1536700" cy="255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x-none" sz="1800" b="0" dirty="0">
              <a:latin typeface="Arial" panose="020B0604020202020204" pitchFamily="34" charset="0"/>
            </a:endParaRPr>
          </a:p>
        </p:txBody>
      </p:sp>
      <p:sp>
        <p:nvSpPr>
          <p:cNvPr id="7175" name="WordArt 7"/>
          <p:cNvSpPr>
            <a:spLocks noTextEdit="1"/>
          </p:cNvSpPr>
          <p:nvPr/>
        </p:nvSpPr>
        <p:spPr>
          <a:xfrm>
            <a:off x="641350" y="1257300"/>
            <a:ext cx="2952750" cy="262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3600" b="1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 BIẾT CHUNG</a:t>
            </a:r>
            <a:endParaRPr lang="en-US" sz="3600" b="1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WordArt 8"/>
          <p:cNvSpPr>
            <a:spLocks noTextEdit="1"/>
          </p:cNvSpPr>
          <p:nvPr/>
        </p:nvSpPr>
        <p:spPr>
          <a:xfrm>
            <a:off x="5638800" y="1257300"/>
            <a:ext cx="294513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/>
            <a:r>
              <a:rPr lang="en-US" sz="2000" b="1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 BIẾT CHUNG</a:t>
            </a:r>
            <a:endParaRPr lang="en-US" sz="2000" b="1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4" name="Picture 9" descr="star_tip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92088"/>
            <a:ext cx="914400" cy="811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1" name="Text Box 11"/>
          <p:cNvSpPr txBox="1"/>
          <p:nvPr/>
        </p:nvSpPr>
        <p:spPr>
          <a:xfrm>
            <a:off x="152400" y="1658620"/>
            <a:ext cx="8465185" cy="20586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ctr">
              <a:spcBef>
                <a:spcPct val="50000"/>
              </a:spcBef>
            </a:pP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Hãy cho biết trong số các quốc gia sau, những quốc gia nào là thành viên tham gia sáng lập nên Hiệp hội các quốc gia Đông Nam Á (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ASEAN)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27" name="Group 13"/>
          <p:cNvGrpSpPr/>
          <p:nvPr/>
        </p:nvGrpSpPr>
        <p:grpSpPr>
          <a:xfrm>
            <a:off x="762000" y="4114800"/>
            <a:ext cx="7340600" cy="771525"/>
            <a:chOff x="560" y="3384"/>
            <a:chExt cx="4624" cy="648"/>
          </a:xfrm>
        </p:grpSpPr>
        <p:pic>
          <p:nvPicPr>
            <p:cNvPr id="9228" name="Picture 14" descr="44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" y="3646"/>
              <a:ext cx="672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9" name="Picture 15" descr="46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" y="3568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16" descr="boo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" y="3384"/>
              <a:ext cx="768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1" name="Picture 17" descr="email00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4" y="3591"/>
              <a:ext cx="640" cy="3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2" name="Picture 18" descr="et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" y="3384"/>
              <a:ext cx="365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3" name="Picture 19" descr="glob_anm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0" y="3520"/>
              <a:ext cx="512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4" name="Picture 20" descr="ani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6" y="3472"/>
              <a:ext cx="256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21" descr="mu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9" y="3386"/>
              <a:ext cx="691" cy="6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 advClick="0">
    <p:zoom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4"/>
          <p:cNvSpPr txBox="1"/>
          <p:nvPr/>
        </p:nvSpPr>
        <p:spPr>
          <a:xfrm>
            <a:off x="2667000" y="514350"/>
            <a:ext cx="37020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4400" dirty="0">
                <a:solidFill>
                  <a:srgbClr val="FF2121"/>
                </a:solidFill>
                <a:latin typeface="Times New Roman" panose="02020603050405020304" pitchFamily="18" charset="0"/>
              </a:rPr>
              <a:t>VẬN </a:t>
            </a:r>
            <a:r>
              <a:rPr lang="vi-VN" altLang="en-US" sz="4400" dirty="0">
                <a:solidFill>
                  <a:srgbClr val="FF2121"/>
                </a:solidFill>
                <a:latin typeface="Times New Roman" panose="02020603050405020304" pitchFamily="18" charset="0"/>
              </a:rPr>
              <a:t>DỤNG</a:t>
            </a:r>
            <a:endParaRPr lang="vi-VN" altLang="en-US" sz="4400" dirty="0">
              <a:solidFill>
                <a:srgbClr val="FF21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Text Box 6"/>
          <p:cNvSpPr txBox="1"/>
          <p:nvPr/>
        </p:nvSpPr>
        <p:spPr>
          <a:xfrm>
            <a:off x="228600" y="1581150"/>
            <a:ext cx="8462010" cy="3855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ctr">
              <a:spcBef>
                <a:spcPct val="50000"/>
              </a:spcBef>
            </a:pPr>
            <a:r>
              <a:rPr lang="vi-VN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Theo em, Việt Nam có những cơ hội và thách thức gì khi trở thành thành viên của Hiệp hội các quốc gia Đông Nam Á (</a:t>
            </a:r>
            <a:r>
              <a:rPr lang="vi-VN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ASEAN).</a:t>
            </a:r>
            <a:endParaRPr lang="vi-VN" altLang="en-US" sz="4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7" name="Picture 9" descr="Yacht-03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26035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Picture 7" descr="Gob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0350"/>
            <a:ext cx="1416685" cy="1321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Picture 5" descr="Beach_zps473dc6d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565" y="-109220"/>
            <a:ext cx="9144000" cy="546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Text Box 7">
            <a:hlinkClick r:id="rId2" action="ppaction://hlinkfile"/>
          </p:cNvPr>
          <p:cNvSpPr txBox="1"/>
          <p:nvPr/>
        </p:nvSpPr>
        <p:spPr>
          <a:xfrm>
            <a:off x="533400" y="1200150"/>
            <a:ext cx="8077200" cy="3429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spcBef>
                <a:spcPct val="50000"/>
              </a:spcBef>
            </a:pPr>
            <a:r>
              <a:rPr lang="en-US" sz="6000" i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các thầy cô giáo và các em học sinh!</a:t>
            </a:r>
            <a:endParaRPr lang="en-US" sz="60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7891" name="Picture 7" descr="Gob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"/>
            <a:ext cx="1346835" cy="1010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 descr="Yacht-03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0"/>
            <a:ext cx="1752600" cy="102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10" descr="blumen-pflanzen108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29050"/>
            <a:ext cx="2057400" cy="128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48" name="Text Box 24"/>
          <p:cNvSpPr txBox="1"/>
          <p:nvPr/>
        </p:nvSpPr>
        <p:spPr>
          <a:xfrm>
            <a:off x="152400" y="285750"/>
            <a:ext cx="3712845" cy="4975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1. Việt 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Nam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2. Mi-an-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ma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3. Xin-ga-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po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4. Trung 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Quốc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5. Bru-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nây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6. Ma-lay-xi-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7. Ấn 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8. Pa-ki-</a:t>
            </a: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xtan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24"/>
          <p:cNvSpPr txBox="1"/>
          <p:nvPr/>
        </p:nvSpPr>
        <p:spPr>
          <a:xfrm>
            <a:off x="4229100" y="285750"/>
            <a:ext cx="3712845" cy="4975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9. In-đô-nê-xi-a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10. Đông-ti-mo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11. Áp-ga-ni-xtan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12. Phi-lip-pin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13. Ni-giê-ri-a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14. Ê-ti-ô-pi-a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15. Thái Lan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700" dirty="0">
                <a:solidFill>
                  <a:srgbClr val="0000CC"/>
                </a:solidFill>
                <a:latin typeface="Times New Roman" panose="02020603050405020304" pitchFamily="18" charset="0"/>
              </a:rPr>
              <a:t>16. Mê-hi-cô</a:t>
            </a: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vi-VN" altLang="en-US" sz="37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funk-in-kingdom-200507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05800" y="285750"/>
            <a:ext cx="41973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94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904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48" name="Text Box 24"/>
          <p:cNvSpPr txBox="1"/>
          <p:nvPr/>
        </p:nvSpPr>
        <p:spPr>
          <a:xfrm>
            <a:off x="228600" y="285750"/>
            <a:ext cx="3712845" cy="4975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1. Việt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Nam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2. Mi-an-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ma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3. Xin-ga-po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4. Trung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Quốc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5. Bru-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nây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6. Ma-lay-xi-a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7. Ấn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8. Pa-ki-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xtan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24"/>
          <p:cNvSpPr txBox="1"/>
          <p:nvPr/>
        </p:nvSpPr>
        <p:spPr>
          <a:xfrm>
            <a:off x="4267200" y="285750"/>
            <a:ext cx="3712845" cy="4975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9. In-đô-nê-xi-a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10. Đông-ti-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mo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11. Áp-ga-ni-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xtan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12. Phi-lip-pin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1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3. Ni-giê-ri-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14. Ê-ti-ô-pi-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15. Thái Lan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16. Mê-hi-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171450"/>
            <a:ext cx="1447800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85850"/>
            <a:ext cx="8458200" cy="5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WordArt 4"/>
          <p:cNvSpPr>
            <a:spLocks noTextEdit="1"/>
          </p:cNvSpPr>
          <p:nvPr/>
        </p:nvSpPr>
        <p:spPr>
          <a:xfrm>
            <a:off x="1485900" y="240030"/>
            <a:ext cx="6757035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2"/>
              </a:avLst>
            </a:prstTxWarp>
            <a:normAutofit/>
          </a:bodyPr>
          <a:p>
            <a:pPr algn="ctr" eaLnBrk="0" fontAlgn="base" hangingPunct="0"/>
            <a:r>
              <a:rPr lang="en-US" sz="2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THI </a:t>
            </a:r>
            <a:r>
              <a:rPr lang="vi-VN" altLang="en-US" sz="2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VƯỢT CHƯỚNG NGẠI VẬT</a:t>
            </a:r>
            <a:endParaRPr lang="en-US" sz="2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2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AutoShape 5"/>
          <p:cNvSpPr/>
          <p:nvPr/>
        </p:nvSpPr>
        <p:spPr>
          <a:xfrm>
            <a:off x="3810000" y="1203325"/>
            <a:ext cx="1676400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x-none" sz="1800" b="0" dirty="0">
              <a:latin typeface="Arial" panose="020B0604020202020204" pitchFamily="34" charset="0"/>
            </a:endParaRPr>
          </a:p>
        </p:txBody>
      </p:sp>
      <p:sp>
        <p:nvSpPr>
          <p:cNvPr id="9221" name="AutoShape 6"/>
          <p:cNvSpPr/>
          <p:nvPr/>
        </p:nvSpPr>
        <p:spPr>
          <a:xfrm>
            <a:off x="3883025" y="1241425"/>
            <a:ext cx="1536700" cy="255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x-none" sz="1800" b="0" dirty="0">
              <a:latin typeface="Arial" panose="020B0604020202020204" pitchFamily="34" charset="0"/>
            </a:endParaRPr>
          </a:p>
        </p:txBody>
      </p:sp>
      <p:sp>
        <p:nvSpPr>
          <p:cNvPr id="7175" name="WordArt 7"/>
          <p:cNvSpPr>
            <a:spLocks noTextEdit="1"/>
          </p:cNvSpPr>
          <p:nvPr/>
        </p:nvSpPr>
        <p:spPr>
          <a:xfrm>
            <a:off x="762000" y="1257300"/>
            <a:ext cx="2756535" cy="293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5000"/>
          </a:bodyPr>
          <a:p>
            <a:pPr algn="ctr"/>
            <a:r>
              <a:rPr lang="en-US" sz="3600" b="1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 BIẾT CHUNG</a:t>
            </a:r>
            <a:endParaRPr lang="en-US" sz="3600" b="1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WordArt 8"/>
          <p:cNvSpPr>
            <a:spLocks noTextEdit="1"/>
          </p:cNvSpPr>
          <p:nvPr/>
        </p:nvSpPr>
        <p:spPr>
          <a:xfrm>
            <a:off x="5876290" y="1257300"/>
            <a:ext cx="2538095" cy="3117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/>
            <a:r>
              <a:rPr lang="en-US" sz="2000" b="1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 BIẾT CHUNG</a:t>
            </a:r>
            <a:endParaRPr lang="en-US" sz="2000" b="1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4" name="Picture 9" descr="star_tip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92088"/>
            <a:ext cx="914400" cy="811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1" name="Text Box 11"/>
          <p:cNvSpPr txBox="1"/>
          <p:nvPr/>
        </p:nvSpPr>
        <p:spPr>
          <a:xfrm>
            <a:off x="863600" y="1823085"/>
            <a:ext cx="7239000" cy="22777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HÃY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XÁC ĐỊNH Ý ĐÚNG - SAI CỦA CÁC THÔNG TIN SAU VỀ THÀNH TỰU VÀ THÁCH THỨC CỦA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ASEAN?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27" name="Group 13"/>
          <p:cNvGrpSpPr/>
          <p:nvPr/>
        </p:nvGrpSpPr>
        <p:grpSpPr>
          <a:xfrm>
            <a:off x="762000" y="4114800"/>
            <a:ext cx="7340600" cy="771525"/>
            <a:chOff x="560" y="3384"/>
            <a:chExt cx="4624" cy="648"/>
          </a:xfrm>
        </p:grpSpPr>
        <p:pic>
          <p:nvPicPr>
            <p:cNvPr id="9228" name="Picture 14" descr="44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" y="3646"/>
              <a:ext cx="672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9" name="Picture 15" descr="46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" y="3568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16" descr="boo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" y="3384"/>
              <a:ext cx="768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1" name="Picture 17" descr="email00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4" y="3591"/>
              <a:ext cx="640" cy="3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2" name="Picture 18" descr="et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" y="3384"/>
              <a:ext cx="365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3" name="Picture 19" descr="glob_anm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0" y="3520"/>
              <a:ext cx="512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4" name="Picture 20" descr="ani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6" y="3472"/>
              <a:ext cx="256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21" descr="mu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9" y="3386"/>
              <a:ext cx="691" cy="6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 advClick="0">
    <p:zoom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152400" y="1817370"/>
            <a:ext cx="8686800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Năm 2020, tổng GDP đạt trên 3 nghìn tỉ USD, tăng trưởng kinh tế thuộc top cao trên thế </a:t>
            </a:r>
            <a:r>
              <a:rPr lang="vi-VN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giới.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524000" y="2857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latin typeface="Times New Roman" panose="02020603050405020304" pitchFamily="18" charset="0"/>
              </a:rPr>
              <a:t>THÀNH TỰU VÀ THÁCH THỨC </a:t>
            </a:r>
            <a:r>
              <a:rPr lang="vi-VN" altLang="en-US" sz="2400" dirty="0">
                <a:latin typeface="Times New Roman" panose="02020603050405020304" pitchFamily="18" charset="0"/>
              </a:rPr>
              <a:t>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1. Thành tựu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3048000" y="36385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152400" y="1817370"/>
            <a:ext cx="868680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Đa số các nước Asean đều thuộc nhóm nước phát triển.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403350" y="25781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1. Thành tựu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3048000" y="36385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SAI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781800" y="3143250"/>
            <a:ext cx="1905000" cy="1543050"/>
          </a:xfrm>
          <a:prstGeom prst="cloudCallout">
            <a:avLst>
              <a:gd name="adj1" fmla="val 157250"/>
              <a:gd name="adj2" fmla="val 288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fontAlgn="base">
              <a:buNone/>
            </a:pPr>
            <a:r>
              <a:rPr lang="en-AU" altLang="x-none" sz="2800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5 Giây bắt đầu</a:t>
            </a:r>
            <a:endParaRPr sz="2800" strike="noStrike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67" name="Picture 4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AutoShape 5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0" name="Picture 7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AutoShape 8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3" name="Picture 10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AutoShape 11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28600" y="3086100"/>
            <a:ext cx="1828800" cy="1085850"/>
            <a:chOff x="4450" y="0"/>
            <a:chExt cx="1118" cy="1104"/>
          </a:xfrm>
        </p:grpSpPr>
        <p:pic>
          <p:nvPicPr>
            <p:cNvPr id="11276" name="Picture 13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7" name="AutoShape 14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228600" y="3086100"/>
            <a:ext cx="1752600" cy="1085850"/>
            <a:chOff x="4450" y="0"/>
            <a:chExt cx="1118" cy="1104"/>
          </a:xfrm>
        </p:grpSpPr>
        <p:pic>
          <p:nvPicPr>
            <p:cNvPr id="11279" name="Picture 16" descr="CLOC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AutoShape 17"/>
            <p:cNvSpPr/>
            <p:nvPr/>
          </p:nvSpPr>
          <p:spPr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p>
              <a:pPr algn="ctr" eaLnBrk="0" hangingPunct="0"/>
              <a:r>
                <a:rPr lang="en-US" sz="66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  <a:endParaRPr lang="en-US" sz="66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6934200" y="3257550"/>
            <a:ext cx="1676400" cy="1200150"/>
          </a:xfrm>
          <a:prstGeom prst="cloudCallout">
            <a:avLst>
              <a:gd name="adj1" fmla="val 84944"/>
              <a:gd name="adj2" fmla="val -2569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 hết 5 giây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48" name="Text Box 24"/>
          <p:cNvSpPr txBox="1"/>
          <p:nvPr/>
        </p:nvSpPr>
        <p:spPr>
          <a:xfrm>
            <a:off x="152400" y="1817370"/>
            <a:ext cx="868680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3600" dirty="0">
                <a:solidFill>
                  <a:srgbClr val="0000CC"/>
                </a:solidFill>
                <a:sym typeface="+mn-ea"/>
              </a:rPr>
              <a:t>Chất lượng cuộc sống của người dân ngày càng được nâng cao.</a:t>
            </a:r>
            <a:endParaRPr lang="vi-VN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403350" y="171450"/>
            <a:ext cx="6772910" cy="8242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1431925" y="285750"/>
            <a:ext cx="6744335" cy="737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2400" dirty="0">
                <a:sym typeface="+mn-ea"/>
              </a:rPr>
              <a:t>THÀNH TỰU VÀ THÁCH THỨC CỦA ASEAN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2400" y="1233805"/>
            <a:ext cx="6734810" cy="4559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sz="1800" b="0" strike="noStrike" noProof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04800" y="1221740"/>
            <a:ext cx="7374890" cy="46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vi-VN" altLang="en-US" sz="2800" dirty="0">
                <a:latin typeface="Times New Roman" panose="02020603050405020304" pitchFamily="18" charset="0"/>
              </a:rPr>
              <a:t>1. Thành tựu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3048000" y="3638550"/>
            <a:ext cx="2877185" cy="104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vi-VN" altLang="en-US" sz="6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9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4" grpId="1" bldLvl="0" animBg="1"/>
      <p:bldP spid="13360" grpId="0" bldLvl="0" animBg="1"/>
      <p:bldP spid="129048" grpId="0"/>
      <p:bldP spid="10" grpId="0" bldLvl="0" animBg="1"/>
      <p:bldP spid="11" grpId="0"/>
      <p:bldP spid="12" grpId="0" bldLvl="0" animBg="1"/>
      <p:bldP spid="13" grpId="0"/>
      <p:bldP spid="7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0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1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2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3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4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5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6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7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8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19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2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20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21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22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23.xml><?xml version="1.0" encoding="utf-8"?>
<p:tagLst xmlns:p="http://schemas.openxmlformats.org/presentationml/2006/main">
  <p:tag name="TABLE_ENDDRAG_ORIGIN_RECT" val="717*401"/>
  <p:tag name="TABLE_ENDDRAG_RECT" val="1*0*717*401"/>
</p:tagLst>
</file>

<file path=ppt/tags/tag24.xml><?xml version="1.0" encoding="utf-8"?>
<p:tagLst xmlns:p="http://schemas.openxmlformats.org/presentationml/2006/main">
  <p:tag name="TABLE_ENDDRAG_ORIGIN_RECT" val="717*399"/>
  <p:tag name="TABLE_ENDDRAG_RECT" val="1*0*717*399"/>
</p:tagLst>
</file>

<file path=ppt/tags/tag3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4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5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6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7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8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ags/tag9.xml><?xml version="1.0" encoding="utf-8"?>
<p:tagLst xmlns:p="http://schemas.openxmlformats.org/presentationml/2006/main">
  <p:tag name="KSO_WM_DIAGRAM_VIRTUALLY_FRAME" val="{&quot;height&quot;:224.55,&quot;left&quot;:74.15,&quot;top&quot;:130.5,&quot;width&quot;:593.25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6216</Words>
  <Application>WPS Presentation</Application>
  <PresentationFormat/>
  <Paragraphs>478</Paragraphs>
  <Slides>31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trannamdt1</dc:creator>
  <cp:lastModifiedBy>Qúy Nguyễn</cp:lastModifiedBy>
  <cp:revision>132</cp:revision>
  <dcterms:created xsi:type="dcterms:W3CDTF">2015-10-20T08:36:00Z</dcterms:created>
  <dcterms:modified xsi:type="dcterms:W3CDTF">2025-11-21T04:15:24Z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4618C8E117A1435897D2BBDBD660810F_12</vt:lpwstr>
  </property>
  <property fmtid="{D5CDD505-2E9C-101B-9397-08002B2CF9AE}" pid="3" name="KSOProductBuildVer">
    <vt:lpwstr>1033-12.2.0.22549</vt:lpwstr>
  </property>
</Properties>
</file>