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7"/>
  </p:notesMasterIdLst>
  <p:sldIdLst>
    <p:sldId id="256" r:id="rId2"/>
    <p:sldId id="258" r:id="rId3"/>
    <p:sldId id="269" r:id="rId4"/>
    <p:sldId id="259" r:id="rId5"/>
    <p:sldId id="266" r:id="rId6"/>
    <p:sldId id="271" r:id="rId7"/>
    <p:sldId id="272" r:id="rId8"/>
    <p:sldId id="267" r:id="rId9"/>
    <p:sldId id="273" r:id="rId10"/>
    <p:sldId id="260" r:id="rId11"/>
    <p:sldId id="277" r:id="rId12"/>
    <p:sldId id="279" r:id="rId13"/>
    <p:sldId id="282" r:id="rId14"/>
    <p:sldId id="304" r:id="rId15"/>
    <p:sldId id="284" r:id="rId16"/>
    <p:sldId id="285" r:id="rId17"/>
    <p:sldId id="280" r:id="rId18"/>
    <p:sldId id="283" r:id="rId19"/>
    <p:sldId id="291" r:id="rId20"/>
    <p:sldId id="305" r:id="rId21"/>
    <p:sldId id="287" r:id="rId22"/>
    <p:sldId id="306" r:id="rId23"/>
    <p:sldId id="274" r:id="rId24"/>
    <p:sldId id="286" r:id="rId25"/>
    <p:sldId id="281" r:id="rId26"/>
    <p:sldId id="295" r:id="rId27"/>
    <p:sldId id="276" r:id="rId28"/>
    <p:sldId id="289" r:id="rId29"/>
    <p:sldId id="307" r:id="rId30"/>
    <p:sldId id="292" r:id="rId31"/>
    <p:sldId id="293" r:id="rId32"/>
    <p:sldId id="294" r:id="rId33"/>
    <p:sldId id="308" r:id="rId34"/>
    <p:sldId id="309" r:id="rId35"/>
    <p:sldId id="288" r:id="rId36"/>
    <p:sldId id="296" r:id="rId37"/>
    <p:sldId id="297" r:id="rId38"/>
    <p:sldId id="310" r:id="rId39"/>
    <p:sldId id="311" r:id="rId40"/>
    <p:sldId id="312" r:id="rId41"/>
    <p:sldId id="300" r:id="rId42"/>
    <p:sldId id="313" r:id="rId43"/>
    <p:sldId id="314" r:id="rId44"/>
    <p:sldId id="316" r:id="rId45"/>
    <p:sldId id="317" r:id="rId46"/>
    <p:sldId id="298" r:id="rId47"/>
    <p:sldId id="301" r:id="rId48"/>
    <p:sldId id="302" r:id="rId49"/>
    <p:sldId id="318" r:id="rId50"/>
    <p:sldId id="299" r:id="rId51"/>
    <p:sldId id="303" r:id="rId52"/>
    <p:sldId id="319" r:id="rId53"/>
    <p:sldId id="320" r:id="rId54"/>
    <p:sldId id="270" r:id="rId55"/>
    <p:sldId id="265" r:id="rId56"/>
  </p:sldIdLst>
  <p:sldSz cx="18288000" cy="10287000"/>
  <p:notesSz cx="6858000" cy="9144000"/>
  <p:embeddedFontLst>
    <p:embeddedFont>
      <p:font typeface="Calibri" panose="020F0502020204030204" pitchFamily="34" charset="0"/>
      <p:regular r:id="rId58"/>
      <p:bold r:id="rId59"/>
      <p:italic r:id="rId60"/>
      <p:boldItalic r:id="rId61"/>
    </p:embeddedFont>
    <p:embeddedFont>
      <p:font typeface="Cambria Math" panose="02040503050406030204" pitchFamily="18" charset="0"/>
      <p:regular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48F"/>
    <a:srgbClr val="FFE89F"/>
    <a:srgbClr val="FFE07D"/>
    <a:srgbClr val="F5770F"/>
    <a:srgbClr val="37A234"/>
    <a:srgbClr val="4A6EBE"/>
    <a:srgbClr val="4C7F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622" autoAdjust="0"/>
  </p:normalViewPr>
  <p:slideViewPr>
    <p:cSldViewPr>
      <p:cViewPr varScale="1">
        <p:scale>
          <a:sx n="41" d="100"/>
          <a:sy n="41" d="100"/>
        </p:scale>
        <p:origin x="748"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1.fntdata"/><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3.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F1BCDD-8CC2-4E38-BDEB-524D7EC285D4}" type="datetimeFigureOut">
              <a:rPr lang="en-US" smtClean="0"/>
              <a:t>7/11/2022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5161FD-7CA8-48C5-BD11-E1D7A9ED7804}" type="slidenum">
              <a:rPr lang="en-US" smtClean="0"/>
              <a:t>‹#›</a:t>
            </a:fld>
            <a:endParaRPr lang="en-US"/>
          </a:p>
        </p:txBody>
      </p:sp>
    </p:spTree>
    <p:extLst>
      <p:ext uri="{BB962C8B-B14F-4D97-AF65-F5344CB8AC3E}">
        <p14:creationId xmlns:p14="http://schemas.microsoft.com/office/powerpoint/2010/main" val="1989281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5161FD-7CA8-48C5-BD11-E1D7A9ED7804}" type="slidenum">
              <a:rPr lang="en-US" smtClean="0"/>
              <a:t>11</a:t>
            </a:fld>
            <a:endParaRPr lang="en-US"/>
          </a:p>
        </p:txBody>
      </p:sp>
    </p:spTree>
    <p:extLst>
      <p:ext uri="{BB962C8B-B14F-4D97-AF65-F5344CB8AC3E}">
        <p14:creationId xmlns:p14="http://schemas.microsoft.com/office/powerpoint/2010/main" val="2154810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5161FD-7CA8-48C5-BD11-E1D7A9ED7804}"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809384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0400CF-DF6E-4BE3-B959-E77A93849A61}"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1437784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0400CF-DF6E-4BE3-B959-E77A93849A61}"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13064975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400CF-DF6E-4BE3-B959-E77A93849A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3942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400CF-DF6E-4BE3-B959-E77A93849A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5649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0400CF-DF6E-4BE3-B959-E77A93849A61}"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38220049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400CF-DF6E-4BE3-B959-E77A93849A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6911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7/11/2022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9.svg"/><Relationship Id="rId18" Type="http://schemas.openxmlformats.org/officeDocument/2006/relationships/image" Target="../media/image8.png"/><Relationship Id="rId3" Type="http://schemas.openxmlformats.org/officeDocument/2006/relationships/image" Target="../media/image2.svg"/><Relationship Id="rId21" Type="http://schemas.openxmlformats.org/officeDocument/2006/relationships/image" Target="../media/image17.svg"/><Relationship Id="rId12" Type="http://schemas.openxmlformats.org/officeDocument/2006/relationships/image" Target="../media/image5.png"/><Relationship Id="rId17" Type="http://schemas.openxmlformats.org/officeDocument/2006/relationships/image" Target="../media/image13.svg"/><Relationship Id="rId2" Type="http://schemas.openxmlformats.org/officeDocument/2006/relationships/image" Target="../media/image1.png"/><Relationship Id="rId16" Type="http://schemas.openxmlformats.org/officeDocument/2006/relationships/image" Target="../media/image7.png"/><Relationship Id="rId20" Type="http://schemas.openxmlformats.org/officeDocument/2006/relationships/image" Target="../media/image9.png"/><Relationship Id="rId1" Type="http://schemas.openxmlformats.org/officeDocument/2006/relationships/slideLayout" Target="../slideLayouts/slideLayout7.xml"/><Relationship Id="rId11" Type="http://schemas.openxmlformats.org/officeDocument/2006/relationships/image" Target="../media/image4.png"/><Relationship Id="rId6" Type="http://schemas.openxmlformats.org/officeDocument/2006/relationships/image" Target="../media/image5.svg"/><Relationship Id="rId15" Type="http://schemas.openxmlformats.org/officeDocument/2006/relationships/image" Target="../media/image11.svg"/><Relationship Id="rId10" Type="http://schemas.openxmlformats.org/officeDocument/2006/relationships/image" Target="../media/image3.png"/><Relationship Id="rId19" Type="http://schemas.openxmlformats.org/officeDocument/2006/relationships/image" Target="../media/image15.svg"/><Relationship Id="rId9" Type="http://schemas.openxmlformats.org/officeDocument/2006/relationships/image" Target="../media/image2.png"/><Relationship Id="rId1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3.png"/><Relationship Id="rId7" Type="http://schemas.openxmlformats.org/officeDocument/2006/relationships/image" Target="../media/image19.png"/><Relationship Id="rId2" Type="http://schemas.openxmlformats.org/officeDocument/2006/relationships/notesSlide" Target="../notesSlides/notesSlide1.xml"/><Relationship Id="rId16" Type="http://schemas.openxmlformats.org/officeDocument/2006/relationships/image" Target="../media/image31.sv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67.svg"/><Relationship Id="rId10" Type="http://schemas.openxmlformats.org/officeDocument/2006/relationships/image" Target="../media/image40.png"/><Relationship Id="rId9" Type="http://schemas.openxmlformats.org/officeDocument/2006/relationships/image" Target="../media/image19.svg"/></Relationships>
</file>

<file path=ppt/slides/_rels/slide12.xml.rels><?xml version="1.0" encoding="UTF-8" standalone="yes"?>
<Relationships xmlns="http://schemas.openxmlformats.org/package/2006/relationships"><Relationship Id="rId13" Type="http://schemas.openxmlformats.org/officeDocument/2006/relationships/image" Target="../media/image27.svg"/><Relationship Id="rId3" Type="http://schemas.openxmlformats.org/officeDocument/2006/relationships/image" Target="../media/image42.png"/><Relationship Id="rId12" Type="http://schemas.openxmlformats.org/officeDocument/2006/relationships/image" Target="../media/image33.svg"/><Relationship Id="rId2" Type="http://schemas.openxmlformats.org/officeDocument/2006/relationships/image" Target="../media/image41.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43.png"/><Relationship Id="rId10" Type="http://schemas.openxmlformats.org/officeDocument/2006/relationships/image" Target="../media/image35.png"/><Relationship Id="rId4" Type="http://schemas.openxmlformats.org/officeDocument/2006/relationships/image" Target="../media/image39.png"/><Relationship Id="rId9" Type="http://schemas.openxmlformats.org/officeDocument/2006/relationships/image" Target="../media/image19.svg"/><Relationship Id="rId14"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45.png"/><Relationship Id="rId7" Type="http://schemas.openxmlformats.org/officeDocument/2006/relationships/image" Target="../media/image29.svg"/><Relationship Id="rId12" Type="http://schemas.openxmlformats.org/officeDocument/2006/relationships/image" Target="../media/image44.png"/><Relationship Id="rId17" Type="http://schemas.openxmlformats.org/officeDocument/2006/relationships/image" Target="../media/image49.png"/><Relationship Id="rId2" Type="http://schemas.openxmlformats.org/officeDocument/2006/relationships/image" Target="../media/image20.png"/><Relationship Id="rId16" Type="http://schemas.openxmlformats.org/officeDocument/2006/relationships/image" Target="../media/image48.png"/><Relationship Id="rId1" Type="http://schemas.openxmlformats.org/officeDocument/2006/relationships/slideLayout" Target="../slideLayouts/slideLayout7.xml"/><Relationship Id="rId11" Type="http://schemas.openxmlformats.org/officeDocument/2006/relationships/image" Target="../media/image33.svg"/><Relationship Id="rId15" Type="http://schemas.openxmlformats.org/officeDocument/2006/relationships/image" Target="../media/image47.png"/><Relationship Id="rId14" Type="http://schemas.openxmlformats.org/officeDocument/2006/relationships/image" Target="../media/image46.png"/></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50.png"/><Relationship Id="rId7" Type="http://schemas.openxmlformats.org/officeDocument/2006/relationships/image" Target="../media/image29.svg"/><Relationship Id="rId12" Type="http://schemas.openxmlformats.org/officeDocument/2006/relationships/image" Target="../media/image44.png"/><Relationship Id="rId2" Type="http://schemas.openxmlformats.org/officeDocument/2006/relationships/image" Target="../media/image20.png"/><Relationship Id="rId1" Type="http://schemas.openxmlformats.org/officeDocument/2006/relationships/slideLayout" Target="../slideLayouts/slideLayout7.xml"/><Relationship Id="rId11" Type="http://schemas.openxmlformats.org/officeDocument/2006/relationships/image" Target="../media/image33.svg"/><Relationship Id="rId14" Type="http://schemas.openxmlformats.org/officeDocument/2006/relationships/image" Target="../media/image51.png"/></Relationships>
</file>

<file path=ppt/slides/_rels/slide15.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18.png"/><Relationship Id="rId3" Type="http://schemas.microsoft.com/office/2007/relationships/hdphoto" Target="../media/hdphoto3.wdp"/><Relationship Id="rId7" Type="http://schemas.openxmlformats.org/officeDocument/2006/relationships/image" Target="../media/image20.png"/><Relationship Id="rId12" Type="http://schemas.openxmlformats.org/officeDocument/2006/relationships/image" Target="../media/image33.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7.svg"/><Relationship Id="rId11"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31.svg"/><Relationship Id="rId4" Type="http://schemas.openxmlformats.org/officeDocument/2006/relationships/image" Target="../media/image19.svg"/><Relationship Id="rId9" Type="http://schemas.openxmlformats.org/officeDocument/2006/relationships/image" Target="../media/image21.png"/><Relationship Id="rId14" Type="http://schemas.openxmlformats.org/officeDocument/2006/relationships/image" Target="../media/image41.svg"/></Relationships>
</file>

<file path=ppt/slides/_rels/slide16.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54.png"/><Relationship Id="rId3" Type="http://schemas.openxmlformats.org/officeDocument/2006/relationships/image" Target="../media/image19.svg"/><Relationship Id="rId7" Type="http://schemas.openxmlformats.org/officeDocument/2006/relationships/image" Target="../media/image25.png"/><Relationship Id="rId12" Type="http://schemas.openxmlformats.org/officeDocument/2006/relationships/image" Target="../media/image53.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52.png"/><Relationship Id="rId5" Type="http://schemas.openxmlformats.org/officeDocument/2006/relationships/image" Target="../media/image67.svg"/><Relationship Id="rId10" Type="http://schemas.microsoft.com/office/2007/relationships/hdphoto" Target="../media/hdphoto3.wdp"/><Relationship Id="rId9"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67.svg"/><Relationship Id="rId5" Type="http://schemas.openxmlformats.org/officeDocument/2006/relationships/image" Target="../media/image23.png"/><Relationship Id="rId10" Type="http://schemas.openxmlformats.org/officeDocument/2006/relationships/image" Target="NULL"/><Relationship Id="rId4" Type="http://schemas.openxmlformats.org/officeDocument/2006/relationships/image" Target="../media/image56.png"/><Relationship Id="rId9" Type="http://schemas.openxmlformats.org/officeDocument/2006/relationships/image" Target="../media/image58.png"/></Relationships>
</file>

<file path=ppt/slides/_rels/slide1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60.png"/><Relationship Id="rId7" Type="http://schemas.openxmlformats.org/officeDocument/2006/relationships/image" Target="../media/image29.svg"/><Relationship Id="rId12" Type="http://schemas.openxmlformats.org/officeDocument/2006/relationships/image" Target="../media/image59.png"/><Relationship Id="rId2" Type="http://schemas.openxmlformats.org/officeDocument/2006/relationships/image" Target="../media/image20.png"/><Relationship Id="rId1" Type="http://schemas.openxmlformats.org/officeDocument/2006/relationships/slideLayout" Target="../slideLayouts/slideLayout7.xml"/><Relationship Id="rId11" Type="http://schemas.openxmlformats.org/officeDocument/2006/relationships/image" Target="../media/image33.svg"/><Relationship Id="rId37" Type="http://schemas.openxmlformats.org/officeDocument/2006/relationships/image" Target="NULL"/><Relationship Id="rId14" Type="http://schemas.openxmlformats.org/officeDocument/2006/relationships/image" Target="../media/image61.png"/></Relationships>
</file>

<file path=ppt/slides/_rels/slide19.xml.rels><?xml version="1.0" encoding="UTF-8" standalone="yes"?>
<Relationships xmlns="http://schemas.openxmlformats.org/package/2006/relationships"><Relationship Id="rId13" Type="http://schemas.openxmlformats.org/officeDocument/2006/relationships/image" Target="../media/image63.png"/><Relationship Id="rId18" Type="http://schemas.microsoft.com/office/2007/relationships/hdphoto" Target="../media/hdphoto5.wdp"/><Relationship Id="rId21" Type="http://schemas.openxmlformats.org/officeDocument/2006/relationships/image" Target="../media/image68.png"/><Relationship Id="rId12" Type="http://schemas.openxmlformats.org/officeDocument/2006/relationships/image" Target="../media/image33.svg"/><Relationship Id="rId17" Type="http://schemas.openxmlformats.org/officeDocument/2006/relationships/image" Target="../media/image65.png"/><Relationship Id="rId2" Type="http://schemas.openxmlformats.org/officeDocument/2006/relationships/image" Target="../media/image62.png"/><Relationship Id="rId16" Type="http://schemas.microsoft.com/office/2007/relationships/hdphoto" Target="../media/hdphoto4.wdp"/><Relationship Id="rId20"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27.svg"/><Relationship Id="rId15" Type="http://schemas.openxmlformats.org/officeDocument/2006/relationships/image" Target="../media/image64.png"/><Relationship Id="rId19" Type="http://schemas.openxmlformats.org/officeDocument/2006/relationships/image" Target="../media/image66.png"/><Relationship Id="rId14" Type="http://schemas.openxmlformats.org/officeDocument/2006/relationships/image" Target="../media/image31.svg"/><Relationship Id="rId22" Type="http://schemas.openxmlformats.org/officeDocument/2006/relationships/image" Target="../media/image69.png"/></Relationships>
</file>

<file path=ppt/slides/_rels/slide2.xml.rels><?xml version="1.0" encoding="UTF-8" standalone="yes"?>
<Relationships xmlns="http://schemas.openxmlformats.org/package/2006/relationships"><Relationship Id="rId13" Type="http://schemas.microsoft.com/office/2007/relationships/hdphoto" Target="../media/hdphoto1.wdp"/><Relationship Id="rId3" Type="http://schemas.openxmlformats.org/officeDocument/2006/relationships/image" Target="../media/image25.svg"/><Relationship Id="rId12"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33.svg"/><Relationship Id="rId5" Type="http://schemas.openxmlformats.org/officeDocument/2006/relationships/image" Target="../media/image27.sv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9.svg"/><Relationship Id="rId34" Type="http://schemas.openxmlformats.org/officeDocument/2006/relationships/image" Target="../media/image71.png"/><Relationship Id="rId33" Type="http://schemas.microsoft.com/office/2007/relationships/hdphoto" Target="../media/hdphoto3.wdp"/><Relationship Id="rId2" Type="http://schemas.openxmlformats.org/officeDocument/2006/relationships/image" Target="../media/image15.png"/><Relationship Id="rId29" Type="http://schemas.openxmlformats.org/officeDocument/2006/relationships/image" Target="../media/image70.png"/><Relationship Id="rId1" Type="http://schemas.openxmlformats.org/officeDocument/2006/relationships/slideLayout" Target="../slideLayouts/slideLayout7.xml"/><Relationship Id="rId32" Type="http://schemas.openxmlformats.org/officeDocument/2006/relationships/image" Target="../media/image19.png"/><Relationship Id="rId28" Type="http://schemas.openxmlformats.org/officeDocument/2006/relationships/image" Target="../media/image77.svg"/><Relationship Id="rId5" Type="http://schemas.openxmlformats.org/officeDocument/2006/relationships/image" Target="../media/image67.svg"/><Relationship Id="rId36" Type="http://schemas.openxmlformats.org/officeDocument/2006/relationships/image" Target="../media/image72.png"/><Relationship Id="rId31" Type="http://schemas.openxmlformats.org/officeDocument/2006/relationships/image" Target="../media/image23.png"/><Relationship Id="rId30" Type="http://schemas.microsoft.com/office/2007/relationships/hdphoto" Target="../media/hdphoto6.wdp"/><Relationship Id="rId35" Type="http://schemas.openxmlformats.org/officeDocument/2006/relationships/image" Target="../media/image69.svg"/></Relationships>
</file>

<file path=ppt/slides/_rels/slide21.xml.rels><?xml version="1.0" encoding="UTF-8" standalone="yes"?>
<Relationships xmlns="http://schemas.openxmlformats.org/package/2006/relationships"><Relationship Id="rId26" Type="http://schemas.openxmlformats.org/officeDocument/2006/relationships/image" Target="NULL"/><Relationship Id="rId3" Type="http://schemas.openxmlformats.org/officeDocument/2006/relationships/image" Target="../media/image75.svg"/><Relationship Id="rId34" Type="http://schemas.openxmlformats.org/officeDocument/2006/relationships/image" Target="../media/image19.svg"/><Relationship Id="rId33" Type="http://schemas.microsoft.com/office/2007/relationships/hdphoto" Target="../media/hdphoto3.wdp"/><Relationship Id="rId2" Type="http://schemas.openxmlformats.org/officeDocument/2006/relationships/image" Target="../media/image73.png"/><Relationship Id="rId29" Type="http://schemas.openxmlformats.org/officeDocument/2006/relationships/image" Target="../media/image75.png"/><Relationship Id="rId1" Type="http://schemas.openxmlformats.org/officeDocument/2006/relationships/slideLayout" Target="../slideLayouts/slideLayout7.xml"/><Relationship Id="rId32" Type="http://schemas.openxmlformats.org/officeDocument/2006/relationships/image" Target="../media/image19.png"/><Relationship Id="rId28" Type="http://schemas.openxmlformats.org/officeDocument/2006/relationships/image" Target="../media/image77.svg"/><Relationship Id="rId5" Type="http://schemas.openxmlformats.org/officeDocument/2006/relationships/image" Target="../media/image67.svg"/><Relationship Id="rId31" Type="http://schemas.openxmlformats.org/officeDocument/2006/relationships/image" Target="../media/image69.svg"/><Relationship Id="rId4" Type="http://schemas.openxmlformats.org/officeDocument/2006/relationships/image" Target="../media/image74.png"/><Relationship Id="rId27" Type="http://schemas.openxmlformats.org/officeDocument/2006/relationships/image" Target="../media/image15.png"/><Relationship Id="rId30" Type="http://schemas.openxmlformats.org/officeDocument/2006/relationships/image" Target="../media/image71.png"/><Relationship Id="rId35" Type="http://schemas.openxmlformats.org/officeDocument/2006/relationships/image" Target="../media/image23.png"/></Relationships>
</file>

<file path=ppt/slides/_rels/slide22.xml.rels><?xml version="1.0" encoding="UTF-8" standalone="yes"?>
<Relationships xmlns="http://schemas.openxmlformats.org/package/2006/relationships"><Relationship Id="rId26" Type="http://schemas.openxmlformats.org/officeDocument/2006/relationships/image" Target="NULL"/><Relationship Id="rId3" Type="http://schemas.openxmlformats.org/officeDocument/2006/relationships/image" Target="../media/image75.svg"/><Relationship Id="rId33" Type="http://schemas.openxmlformats.org/officeDocument/2006/relationships/image" Target="../media/image23.png"/><Relationship Id="rId2" Type="http://schemas.openxmlformats.org/officeDocument/2006/relationships/image" Target="../media/image73.png"/><Relationship Id="rId29" Type="http://schemas.openxmlformats.org/officeDocument/2006/relationships/image" Target="../media/image77.svg"/><Relationship Id="rId1" Type="http://schemas.openxmlformats.org/officeDocument/2006/relationships/slideLayout" Target="../slideLayouts/slideLayout7.xml"/><Relationship Id="rId32" Type="http://schemas.openxmlformats.org/officeDocument/2006/relationships/image" Target="../media/image19.svg"/><Relationship Id="rId28" Type="http://schemas.openxmlformats.org/officeDocument/2006/relationships/image" Target="../media/image15.png"/><Relationship Id="rId5" Type="http://schemas.openxmlformats.org/officeDocument/2006/relationships/image" Target="../media/image67.svg"/><Relationship Id="rId31" Type="http://schemas.microsoft.com/office/2007/relationships/hdphoto" Target="../media/hdphoto3.wdp"/><Relationship Id="rId4" Type="http://schemas.openxmlformats.org/officeDocument/2006/relationships/image" Target="../media/image76.png"/><Relationship Id="rId27" Type="http://schemas.openxmlformats.org/officeDocument/2006/relationships/image" Target="../media/image77.png"/><Relationship Id="rId30"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71.png"/><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78.png"/></Relationships>
</file>

<file path=ppt/slides/_rels/slide2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9.svg"/><Relationship Id="rId7" Type="http://schemas.openxmlformats.org/officeDocument/2006/relationships/image" Target="../media/image19.png"/><Relationship Id="rId12" Type="http://schemas.openxmlformats.org/officeDocument/2006/relationships/image" Target="../media/image82.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81.png"/><Relationship Id="rId5" Type="http://schemas.openxmlformats.org/officeDocument/2006/relationships/image" Target="../media/image67.svg"/><Relationship Id="rId10" Type="http://schemas.microsoft.com/office/2007/relationships/hdphoto" Target="../media/hdphoto7.wdp"/><Relationship Id="rId9" Type="http://schemas.openxmlformats.org/officeDocument/2006/relationships/image" Target="../media/image80.png"/></Relationships>
</file>

<file path=ppt/slides/_rels/slide25.xml.rels><?xml version="1.0" encoding="UTF-8" standalone="yes"?>
<Relationships xmlns="http://schemas.openxmlformats.org/package/2006/relationships"><Relationship Id="rId8" Type="http://schemas.microsoft.com/office/2007/relationships/hdphoto" Target="../media/hdphoto3.wdp"/><Relationship Id="rId18" Type="http://schemas.openxmlformats.org/officeDocument/2006/relationships/image" Target="../media/image84.png"/><Relationship Id="rId3" Type="http://schemas.openxmlformats.org/officeDocument/2006/relationships/image" Target="../media/image23.png"/><Relationship Id="rId7" Type="http://schemas.openxmlformats.org/officeDocument/2006/relationships/image" Target="../media/image19.png"/><Relationship Id="rId17" Type="http://schemas.openxmlformats.org/officeDocument/2006/relationships/image" Target="../media/image83.png"/><Relationship Id="rId2" Type="http://schemas.openxmlformats.org/officeDocument/2006/relationships/notesSlide" Target="../notesSlides/notesSlide2.xml"/><Relationship Id="rId16" Type="http://schemas.openxmlformats.org/officeDocument/2006/relationships/image" Target="../media/image31.sv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67.svg"/><Relationship Id="rId10" Type="http://schemas.openxmlformats.org/officeDocument/2006/relationships/image" Target="../media/image40.png"/><Relationship Id="rId19" Type="http://schemas.openxmlformats.org/officeDocument/2006/relationships/image" Target="../media/image85.png"/><Relationship Id="rId9" Type="http://schemas.openxmlformats.org/officeDocument/2006/relationships/image" Target="../media/image19.svg"/></Relationships>
</file>

<file path=ppt/slides/_rels/slide26.xml.rels><?xml version="1.0" encoding="UTF-8" standalone="yes"?>
<Relationships xmlns="http://schemas.openxmlformats.org/package/2006/relationships"><Relationship Id="rId13" Type="http://schemas.openxmlformats.org/officeDocument/2006/relationships/image" Target="../media/image29.svg"/><Relationship Id="rId12" Type="http://schemas.openxmlformats.org/officeDocument/2006/relationships/image" Target="../media/image86.png"/><Relationship Id="rId2" Type="http://schemas.openxmlformats.org/officeDocument/2006/relationships/image" Target="../media/image62.png"/><Relationship Id="rId1" Type="http://schemas.openxmlformats.org/officeDocument/2006/relationships/slideLayout" Target="../slideLayouts/slideLayout7.xml"/><Relationship Id="rId11" Type="http://schemas.openxmlformats.org/officeDocument/2006/relationships/image" Target="../media/image27.svg"/><Relationship Id="rId15" Type="http://schemas.openxmlformats.org/officeDocument/2006/relationships/image" Target="../media/image88.png"/><Relationship Id="rId14" Type="http://schemas.openxmlformats.org/officeDocument/2006/relationships/image" Target="../media/image87.png"/></Relationships>
</file>

<file path=ppt/slides/_rels/slide2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89.png"/><Relationship Id="rId1" Type="http://schemas.openxmlformats.org/officeDocument/2006/relationships/slideLayout" Target="../slideLayouts/slideLayout7.xml"/><Relationship Id="rId11" Type="http://schemas.openxmlformats.org/officeDocument/2006/relationships/image" Target="../media/image33.svg"/><Relationship Id="rId5" Type="http://schemas.openxmlformats.org/officeDocument/2006/relationships/image" Target="../media/image12.png"/><Relationship Id="rId4" Type="http://schemas.openxmlformats.org/officeDocument/2006/relationships/image" Target="../media/image90.png"/></Relationships>
</file>

<file path=ppt/slides/_rels/slide28.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69.svg"/><Relationship Id="rId12" Type="http://schemas.openxmlformats.org/officeDocument/2006/relationships/image" Target="../media/image94.png"/><Relationship Id="rId2" Type="http://schemas.openxmlformats.org/officeDocument/2006/relationships/image" Target="../media/image71.png"/><Relationship Id="rId1" Type="http://schemas.openxmlformats.org/officeDocument/2006/relationships/slideLayout" Target="../slideLayouts/slideLayout7.xml"/><Relationship Id="rId11" Type="http://schemas.openxmlformats.org/officeDocument/2006/relationships/image" Target="../media/image69.svg"/><Relationship Id="rId5" Type="http://schemas.openxmlformats.org/officeDocument/2006/relationships/image" Target="../media/image20.png"/><Relationship Id="rId10" Type="http://schemas.openxmlformats.org/officeDocument/2006/relationships/image" Target="../media/image93.png"/><Relationship Id="rId4" Type="http://schemas.openxmlformats.org/officeDocument/2006/relationships/image" Target="../media/image91.png"/><Relationship Id="rId9" Type="http://schemas.openxmlformats.org/officeDocument/2006/relationships/image" Target="../media/image92.png"/></Relationships>
</file>

<file path=ppt/slides/_rels/slide29.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69.svg"/><Relationship Id="rId12" Type="http://schemas.openxmlformats.org/officeDocument/2006/relationships/image" Target="../media/image97.png"/><Relationship Id="rId2" Type="http://schemas.openxmlformats.org/officeDocument/2006/relationships/image" Target="../media/image71.png"/><Relationship Id="rId1" Type="http://schemas.openxmlformats.org/officeDocument/2006/relationships/slideLayout" Target="../slideLayouts/slideLayout7.xml"/><Relationship Id="rId11" Type="http://schemas.openxmlformats.org/officeDocument/2006/relationships/image" Target="../media/image96.png"/><Relationship Id="rId10" Type="http://schemas.openxmlformats.org/officeDocument/2006/relationships/image" Target="../media/image95.png"/><Relationship Id="rId4" Type="http://schemas.openxmlformats.org/officeDocument/2006/relationships/image" Target="../media/image20.png"/><Relationship Id="rId9" Type="http://schemas.openxmlformats.org/officeDocument/2006/relationships/image" Target="../media/image69.svg"/></Relationships>
</file>

<file path=ppt/slides/_rels/slide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77.sv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8" Type="http://schemas.openxmlformats.org/officeDocument/2006/relationships/image" Target="../media/image29.svg"/><Relationship Id="rId3" Type="http://schemas.microsoft.com/office/2007/relationships/hdphoto" Target="../media/hdphoto3.wdp"/><Relationship Id="rId7" Type="http://schemas.openxmlformats.org/officeDocument/2006/relationships/image" Target="../media/image20.png"/><Relationship Id="rId12" Type="http://schemas.openxmlformats.org/officeDocument/2006/relationships/image" Target="../media/image33.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7.svg"/><Relationship Id="rId11"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31.svg"/><Relationship Id="rId4" Type="http://schemas.openxmlformats.org/officeDocument/2006/relationships/image" Target="../media/image19.svg"/><Relationship Id="rId9" Type="http://schemas.openxmlformats.org/officeDocument/2006/relationships/image" Target="../media/image21.png"/></Relationships>
</file>

<file path=ppt/slides/_rels/slide31.xml.rels><?xml version="1.0" encoding="UTF-8" standalone="yes"?>
<Relationships xmlns="http://schemas.openxmlformats.org/package/2006/relationships"><Relationship Id="rId13" Type="http://schemas.openxmlformats.org/officeDocument/2006/relationships/image" Target="../media/image99.png"/><Relationship Id="rId3" Type="http://schemas.openxmlformats.org/officeDocument/2006/relationships/image" Target="../media/image62.png"/><Relationship Id="rId12" Type="http://schemas.openxmlformats.org/officeDocument/2006/relationships/image" Target="../media/image98.png"/><Relationship Id="rId17" Type="http://schemas.openxmlformats.org/officeDocument/2006/relationships/image" Target="../media/image103.png"/><Relationship Id="rId2" Type="http://schemas.openxmlformats.org/officeDocument/2006/relationships/notesSlide" Target="../notesSlides/notesSlide3.xml"/><Relationship Id="rId16"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33.svg"/><Relationship Id="rId5" Type="http://schemas.openxmlformats.org/officeDocument/2006/relationships/image" Target="../media/image27.svg"/><Relationship Id="rId15" Type="http://schemas.openxmlformats.org/officeDocument/2006/relationships/image" Target="../media/image101.png"/><Relationship Id="rId14" Type="http://schemas.openxmlformats.org/officeDocument/2006/relationships/image" Target="../media/image100.png"/></Relationships>
</file>

<file path=ppt/slides/_rels/slide32.xml.rels><?xml version="1.0" encoding="UTF-8" standalone="yes"?>
<Relationships xmlns="http://schemas.openxmlformats.org/package/2006/relationships"><Relationship Id="rId13" Type="http://schemas.openxmlformats.org/officeDocument/2006/relationships/image" Target="../media/image105.png"/><Relationship Id="rId3" Type="http://schemas.openxmlformats.org/officeDocument/2006/relationships/image" Target="../media/image62.png"/><Relationship Id="rId21" Type="http://schemas.openxmlformats.org/officeDocument/2006/relationships/image" Target="NULL"/><Relationship Id="rId12" Type="http://schemas.openxmlformats.org/officeDocument/2006/relationships/image" Target="../media/image10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33.svg"/><Relationship Id="rId5" Type="http://schemas.openxmlformats.org/officeDocument/2006/relationships/image" Target="../media/image27.svg"/><Relationship Id="rId19" Type="http://schemas.openxmlformats.org/officeDocument/2006/relationships/image" Target="../media/image77.svg"/><Relationship Id="rId14" Type="http://schemas.openxmlformats.org/officeDocument/2006/relationships/image" Target="../media/image106.png"/><Relationship Id="rId22" Type="http://schemas.openxmlformats.org/officeDocument/2006/relationships/image" Target="../media/image15.png"/></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1" Type="http://schemas.openxmlformats.org/officeDocument/2006/relationships/image" Target="../media/image106.png"/><Relationship Id="rId12" Type="http://schemas.openxmlformats.org/officeDocument/2006/relationships/image" Target="../media/image15.png"/><Relationship Id="rId2" Type="http://schemas.openxmlformats.org/officeDocument/2006/relationships/notesSlide" Target="../notesSlides/notesSlide5.xml"/><Relationship Id="rId20"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33.svg"/><Relationship Id="rId5" Type="http://schemas.openxmlformats.org/officeDocument/2006/relationships/image" Target="../media/image27.svg"/><Relationship Id="rId23" Type="http://schemas.openxmlformats.org/officeDocument/2006/relationships/image" Target="../media/image108.png"/><Relationship Id="rId19" Type="http://schemas.openxmlformats.org/officeDocument/2006/relationships/image" Target="../media/image77.svg"/><Relationship Id="rId22" Type="http://schemas.openxmlformats.org/officeDocument/2006/relationships/image" Target="NULL"/></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1" Type="http://schemas.openxmlformats.org/officeDocument/2006/relationships/image" Target="../media/image106.png"/><Relationship Id="rId12" Type="http://schemas.openxmlformats.org/officeDocument/2006/relationships/image" Target="../media/image15.png"/><Relationship Id="rId2" Type="http://schemas.openxmlformats.org/officeDocument/2006/relationships/notesSlide" Target="../notesSlides/notesSlide6.xml"/><Relationship Id="rId20" Type="http://schemas.openxmlformats.org/officeDocument/2006/relationships/image" Target="../media/image109.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33.svg"/><Relationship Id="rId5" Type="http://schemas.openxmlformats.org/officeDocument/2006/relationships/image" Target="../media/image27.svg"/><Relationship Id="rId23" Type="http://schemas.openxmlformats.org/officeDocument/2006/relationships/image" Target="../media/image110.png"/><Relationship Id="rId19" Type="http://schemas.openxmlformats.org/officeDocument/2006/relationships/image" Target="../media/image77.svg"/><Relationship Id="rId22" Type="http://schemas.openxmlformats.org/officeDocument/2006/relationships/image" Target="NULL"/></Relationships>
</file>

<file path=ppt/slides/_rels/slide35.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71.png"/><Relationship Id="rId1" Type="http://schemas.openxmlformats.org/officeDocument/2006/relationships/slideLayout" Target="../slideLayouts/slideLayout7.xml"/><Relationship Id="rId11" Type="http://schemas.openxmlformats.org/officeDocument/2006/relationships/image" Target="../media/image33.svg"/><Relationship Id="rId5" Type="http://schemas.openxmlformats.org/officeDocument/2006/relationships/image" Target="../media/image12.png"/><Relationship Id="rId4" Type="http://schemas.openxmlformats.org/officeDocument/2006/relationships/image" Target="../media/image111.png"/></Relationships>
</file>

<file path=ppt/slides/_rels/slide3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13.png"/><Relationship Id="rId7" Type="http://schemas.openxmlformats.org/officeDocument/2006/relationships/image" Target="../media/image29.svg"/><Relationship Id="rId12" Type="http://schemas.openxmlformats.org/officeDocument/2006/relationships/image" Target="../media/image112.png"/><Relationship Id="rId2" Type="http://schemas.openxmlformats.org/officeDocument/2006/relationships/image" Target="../media/image20.png"/><Relationship Id="rId1" Type="http://schemas.openxmlformats.org/officeDocument/2006/relationships/slideLayout" Target="../slideLayouts/slideLayout7.xml"/><Relationship Id="rId11" Type="http://schemas.openxmlformats.org/officeDocument/2006/relationships/image" Target="../media/image33.svg"/><Relationship Id="rId14" Type="http://schemas.openxmlformats.org/officeDocument/2006/relationships/image" Target="NULL"/></Relationships>
</file>

<file path=ppt/slides/_rels/slide3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15.png"/><Relationship Id="rId7" Type="http://schemas.openxmlformats.org/officeDocument/2006/relationships/image" Target="../media/image29.svg"/><Relationship Id="rId12" Type="http://schemas.openxmlformats.org/officeDocument/2006/relationships/image" Target="../media/image114.png"/><Relationship Id="rId2" Type="http://schemas.openxmlformats.org/officeDocument/2006/relationships/image" Target="../media/image20.png"/><Relationship Id="rId1" Type="http://schemas.openxmlformats.org/officeDocument/2006/relationships/slideLayout" Target="../slideLayouts/slideLayout7.xml"/><Relationship Id="rId11" Type="http://schemas.openxmlformats.org/officeDocument/2006/relationships/image" Target="../media/image33.svg"/><Relationship Id="rId14" Type="http://schemas.openxmlformats.org/officeDocument/2006/relationships/image" Target="../media/image116.png"/></Relationships>
</file>

<file path=ppt/slides/_rels/slide3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16.png"/><Relationship Id="rId7" Type="http://schemas.openxmlformats.org/officeDocument/2006/relationships/image" Target="../media/image29.svg"/><Relationship Id="rId12" Type="http://schemas.openxmlformats.org/officeDocument/2006/relationships/image" Target="../media/image117.png"/><Relationship Id="rId17" Type="http://schemas.openxmlformats.org/officeDocument/2006/relationships/image" Target="../media/image121.png"/><Relationship Id="rId2" Type="http://schemas.openxmlformats.org/officeDocument/2006/relationships/image" Target="../media/image20.png"/><Relationship Id="rId16" Type="http://schemas.openxmlformats.org/officeDocument/2006/relationships/image" Target="../media/image120.png"/><Relationship Id="rId1" Type="http://schemas.openxmlformats.org/officeDocument/2006/relationships/slideLayout" Target="../slideLayouts/slideLayout7.xml"/><Relationship Id="rId11" Type="http://schemas.openxmlformats.org/officeDocument/2006/relationships/image" Target="../media/image33.svg"/><Relationship Id="rId15" Type="http://schemas.openxmlformats.org/officeDocument/2006/relationships/image" Target="../media/image119.png"/><Relationship Id="rId14" Type="http://schemas.openxmlformats.org/officeDocument/2006/relationships/image" Target="../media/image118.png"/></Relationships>
</file>

<file path=ppt/slides/_rels/slide39.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22.png"/><Relationship Id="rId7" Type="http://schemas.openxmlformats.org/officeDocument/2006/relationships/image" Target="../media/image29.svg"/><Relationship Id="rId12" Type="http://schemas.openxmlformats.org/officeDocument/2006/relationships/image" Target="../media/image116.png"/><Relationship Id="rId2" Type="http://schemas.openxmlformats.org/officeDocument/2006/relationships/image" Target="../media/image20.png"/><Relationship Id="rId16" Type="http://schemas.openxmlformats.org/officeDocument/2006/relationships/image" Target="../media/image125.png"/><Relationship Id="rId1" Type="http://schemas.openxmlformats.org/officeDocument/2006/relationships/slideLayout" Target="../slideLayouts/slideLayout7.xml"/><Relationship Id="rId11" Type="http://schemas.openxmlformats.org/officeDocument/2006/relationships/image" Target="../media/image33.svg"/><Relationship Id="rId15" Type="http://schemas.openxmlformats.org/officeDocument/2006/relationships/image" Target="../media/image124.png"/><Relationship Id="rId14" Type="http://schemas.openxmlformats.org/officeDocument/2006/relationships/image" Target="../media/image123.png"/></Relationships>
</file>

<file path=ppt/slides/_rels/slide4.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19.sv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7.svg"/><Relationship Id="rId5" Type="http://schemas.microsoft.com/office/2007/relationships/hdphoto" Target="../media/hdphoto2.wdp"/><Relationship Id="rId10" Type="http://schemas.openxmlformats.org/officeDocument/2006/relationships/image" Target="../media/image41.svg"/><Relationship Id="rId4" Type="http://schemas.openxmlformats.org/officeDocument/2006/relationships/image" Target="../media/image16.png"/><Relationship Id="rId9" Type="http://schemas.openxmlformats.org/officeDocument/2006/relationships/image" Target="../media/image18.png"/></Relationships>
</file>

<file path=ppt/slides/_rels/slide40.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26.png"/><Relationship Id="rId18" Type="http://schemas.openxmlformats.org/officeDocument/2006/relationships/image" Target="../media/image131.png"/><Relationship Id="rId7" Type="http://schemas.openxmlformats.org/officeDocument/2006/relationships/image" Target="../media/image29.svg"/><Relationship Id="rId12" Type="http://schemas.openxmlformats.org/officeDocument/2006/relationships/image" Target="../media/image116.png"/><Relationship Id="rId17" Type="http://schemas.openxmlformats.org/officeDocument/2006/relationships/image" Target="../media/image130.png"/><Relationship Id="rId2" Type="http://schemas.openxmlformats.org/officeDocument/2006/relationships/image" Target="../media/image20.png"/><Relationship Id="rId16" Type="http://schemas.openxmlformats.org/officeDocument/2006/relationships/image" Target="../media/image129.png"/><Relationship Id="rId20" Type="http://schemas.openxmlformats.org/officeDocument/2006/relationships/image" Target="../media/image133.png"/><Relationship Id="rId1" Type="http://schemas.openxmlformats.org/officeDocument/2006/relationships/slideLayout" Target="../slideLayouts/slideLayout7.xml"/><Relationship Id="rId11" Type="http://schemas.openxmlformats.org/officeDocument/2006/relationships/image" Target="../media/image33.svg"/><Relationship Id="rId15" Type="http://schemas.openxmlformats.org/officeDocument/2006/relationships/image" Target="../media/image128.png"/><Relationship Id="rId19" Type="http://schemas.openxmlformats.org/officeDocument/2006/relationships/image" Target="../media/image132.png"/><Relationship Id="rId14" Type="http://schemas.openxmlformats.org/officeDocument/2006/relationships/image" Target="../media/image127.png"/></Relationships>
</file>

<file path=ppt/slides/_rels/slide41.xml.rels><?xml version="1.0" encoding="UTF-8" standalone="yes"?>
<Relationships xmlns="http://schemas.openxmlformats.org/package/2006/relationships"><Relationship Id="rId13" Type="http://schemas.openxmlformats.org/officeDocument/2006/relationships/image" Target="../media/image135.png"/><Relationship Id="rId3" Type="http://schemas.openxmlformats.org/officeDocument/2006/relationships/image" Target="../media/image62.png"/><Relationship Id="rId12" Type="http://schemas.openxmlformats.org/officeDocument/2006/relationships/image" Target="../media/image13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33.svg"/><Relationship Id="rId40" Type="http://schemas.openxmlformats.org/officeDocument/2006/relationships/image" Target="NULL"/><Relationship Id="rId5" Type="http://schemas.openxmlformats.org/officeDocument/2006/relationships/image" Target="../media/image27.svg"/><Relationship Id="rId14" Type="http://schemas.openxmlformats.org/officeDocument/2006/relationships/image" Target="../media/image136.png"/></Relationships>
</file>

<file path=ppt/slides/_rels/slide42.xml.rels><?xml version="1.0" encoding="UTF-8" standalone="yes"?>
<Relationships xmlns="http://schemas.openxmlformats.org/package/2006/relationships"><Relationship Id="rId13" Type="http://schemas.openxmlformats.org/officeDocument/2006/relationships/image" Target="../media/image138.png"/><Relationship Id="rId3" Type="http://schemas.openxmlformats.org/officeDocument/2006/relationships/image" Target="../media/image62.png"/><Relationship Id="rId12" Type="http://schemas.openxmlformats.org/officeDocument/2006/relationships/image" Target="../media/image13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33.svg"/><Relationship Id="rId5" Type="http://schemas.openxmlformats.org/officeDocument/2006/relationships/image" Target="../media/image27.svg"/><Relationship Id="rId28" Type="http://schemas.openxmlformats.org/officeDocument/2006/relationships/image" Target="NULL"/></Relationships>
</file>

<file path=ppt/slides/_rels/slide43.xml.rels><?xml version="1.0" encoding="UTF-8" standalone="yes"?>
<Relationships xmlns="http://schemas.openxmlformats.org/package/2006/relationships"><Relationship Id="rId3" Type="http://schemas.openxmlformats.org/officeDocument/2006/relationships/image" Target="../media/image69.svg"/><Relationship Id="rId12" Type="http://schemas.openxmlformats.org/officeDocument/2006/relationships/image" Target="../media/image139.png"/><Relationship Id="rId2" Type="http://schemas.openxmlformats.org/officeDocument/2006/relationships/image" Target="../media/image71.png"/><Relationship Id="rId1" Type="http://schemas.openxmlformats.org/officeDocument/2006/relationships/slideLayout" Target="../slideLayouts/slideLayout7.xml"/><Relationship Id="rId11" Type="http://schemas.openxmlformats.org/officeDocument/2006/relationships/image" Target="../media/image33.svg"/><Relationship Id="rId4" Type="http://schemas.openxmlformats.org/officeDocument/2006/relationships/image" Target="../media/image12.png"/></Relationships>
</file>

<file path=ppt/slides/_rels/slide44.xml.rels><?xml version="1.0" encoding="UTF-8" standalone="yes"?>
<Relationships xmlns="http://schemas.openxmlformats.org/package/2006/relationships"><Relationship Id="rId13" Type="http://schemas.openxmlformats.org/officeDocument/2006/relationships/image" Target="../media/image141.png"/><Relationship Id="rId39" Type="http://schemas.openxmlformats.org/officeDocument/2006/relationships/image" Target="NULL"/><Relationship Id="rId3" Type="http://schemas.openxmlformats.org/officeDocument/2006/relationships/image" Target="../media/image69.svg"/><Relationship Id="rId12" Type="http://schemas.openxmlformats.org/officeDocument/2006/relationships/image" Target="../media/image140.png"/><Relationship Id="rId2" Type="http://schemas.openxmlformats.org/officeDocument/2006/relationships/image" Target="../media/image71.png"/><Relationship Id="rId1" Type="http://schemas.openxmlformats.org/officeDocument/2006/relationships/slideLayout" Target="../slideLayouts/slideLayout7.xml"/><Relationship Id="rId11" Type="http://schemas.openxmlformats.org/officeDocument/2006/relationships/image" Target="../media/image33.svg"/><Relationship Id="rId40" Type="http://schemas.openxmlformats.org/officeDocument/2006/relationships/image" Target="../media/image143.png"/><Relationship Id="rId4" Type="http://schemas.openxmlformats.org/officeDocument/2006/relationships/image" Target="../media/image12.png"/><Relationship Id="rId14" Type="http://schemas.openxmlformats.org/officeDocument/2006/relationships/image" Target="../media/image142.png"/></Relationships>
</file>

<file path=ppt/slides/_rels/slide45.xml.rels><?xml version="1.0" encoding="UTF-8" standalone="yes"?>
<Relationships xmlns="http://schemas.openxmlformats.org/package/2006/relationships"><Relationship Id="rId13" Type="http://schemas.openxmlformats.org/officeDocument/2006/relationships/image" Target="../media/image145.png"/><Relationship Id="rId39" Type="http://schemas.openxmlformats.org/officeDocument/2006/relationships/image" Target="NULL"/><Relationship Id="rId3" Type="http://schemas.openxmlformats.org/officeDocument/2006/relationships/image" Target="../media/image69.svg"/><Relationship Id="rId12" Type="http://schemas.openxmlformats.org/officeDocument/2006/relationships/image" Target="../media/image144.png"/><Relationship Id="rId2" Type="http://schemas.openxmlformats.org/officeDocument/2006/relationships/image" Target="../media/image71.png"/><Relationship Id="rId1" Type="http://schemas.openxmlformats.org/officeDocument/2006/relationships/slideLayout" Target="../slideLayouts/slideLayout7.xml"/><Relationship Id="rId11" Type="http://schemas.openxmlformats.org/officeDocument/2006/relationships/image" Target="../media/image33.svg"/><Relationship Id="rId40" Type="http://schemas.openxmlformats.org/officeDocument/2006/relationships/image" Target="../media/image143.png"/><Relationship Id="rId4" Type="http://schemas.openxmlformats.org/officeDocument/2006/relationships/image" Target="../media/image12.png"/><Relationship Id="rId14" Type="http://schemas.openxmlformats.org/officeDocument/2006/relationships/image" Target="../media/image142.png"/></Relationships>
</file>

<file path=ppt/slides/_rels/slide46.xml.rels><?xml version="1.0" encoding="UTF-8" standalone="yes"?>
<Relationships xmlns="http://schemas.openxmlformats.org/package/2006/relationships"><Relationship Id="rId8" Type="http://schemas.openxmlformats.org/officeDocument/2006/relationships/image" Target="../media/image29.svg"/><Relationship Id="rId3" Type="http://schemas.microsoft.com/office/2007/relationships/hdphoto" Target="../media/hdphoto3.wdp"/><Relationship Id="rId7" Type="http://schemas.openxmlformats.org/officeDocument/2006/relationships/image" Target="../media/image20.png"/><Relationship Id="rId12" Type="http://schemas.openxmlformats.org/officeDocument/2006/relationships/image" Target="../media/image33.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7.svg"/><Relationship Id="rId11"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31.svg"/><Relationship Id="rId4" Type="http://schemas.openxmlformats.org/officeDocument/2006/relationships/image" Target="../media/image19.svg"/><Relationship Id="rId9" Type="http://schemas.openxmlformats.org/officeDocument/2006/relationships/image" Target="../media/image21.png"/></Relationships>
</file>

<file path=ppt/slides/_rels/slide47.xml.rels><?xml version="1.0" encoding="UTF-8" standalone="yes"?>
<Relationships xmlns="http://schemas.openxmlformats.org/package/2006/relationships"><Relationship Id="rId8" Type="http://schemas.openxmlformats.org/officeDocument/2006/relationships/image" Target="../media/image144.jpg"/><Relationship Id="rId7" Type="http://schemas.openxmlformats.org/officeDocument/2006/relationships/image" Target="../media/image29.sv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27.svg"/></Relationships>
</file>

<file path=ppt/slides/_rels/slide48.xml.rels><?xml version="1.0" encoding="UTF-8" standalone="yes"?>
<Relationships xmlns="http://schemas.openxmlformats.org/package/2006/relationships"><Relationship Id="rId13" Type="http://schemas.openxmlformats.org/officeDocument/2006/relationships/image" Target="../media/image86.png"/><Relationship Id="rId12" Type="http://schemas.openxmlformats.org/officeDocument/2006/relationships/image" Target="../media/image63.png"/><Relationship Id="rId7" Type="http://schemas.openxmlformats.org/officeDocument/2006/relationships/image" Target="../media/image29.sv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33.svg"/><Relationship Id="rId5" Type="http://schemas.openxmlformats.org/officeDocument/2006/relationships/image" Target="../media/image27.svg"/><Relationship Id="rId9" Type="http://schemas.openxmlformats.org/officeDocument/2006/relationships/image" Target="../media/image31.svg"/><Relationship Id="rId14" Type="http://schemas.openxmlformats.org/officeDocument/2006/relationships/image" Target="../media/image147.png"/></Relationships>
</file>

<file path=ppt/slides/_rels/slide49.xml.rels><?xml version="1.0" encoding="UTF-8" standalone="yes"?>
<Relationships xmlns="http://schemas.openxmlformats.org/package/2006/relationships"><Relationship Id="rId13" Type="http://schemas.openxmlformats.org/officeDocument/2006/relationships/image" Target="../media/image86.png"/><Relationship Id="rId12" Type="http://schemas.openxmlformats.org/officeDocument/2006/relationships/image" Target="../media/image63.png"/><Relationship Id="rId7" Type="http://schemas.openxmlformats.org/officeDocument/2006/relationships/image" Target="../media/image29.svg"/><Relationship Id="rId2" Type="http://schemas.openxmlformats.org/officeDocument/2006/relationships/image" Target="../media/image62.png"/><Relationship Id="rId16" Type="http://schemas.openxmlformats.org/officeDocument/2006/relationships/image" Target="../media/image150.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33.svg"/><Relationship Id="rId5" Type="http://schemas.openxmlformats.org/officeDocument/2006/relationships/image" Target="../media/image27.svg"/><Relationship Id="rId15" Type="http://schemas.openxmlformats.org/officeDocument/2006/relationships/image" Target="../media/image149.png"/><Relationship Id="rId9" Type="http://schemas.openxmlformats.org/officeDocument/2006/relationships/image" Target="../media/image31.svg"/><Relationship Id="rId14" Type="http://schemas.openxmlformats.org/officeDocument/2006/relationships/image" Target="../media/image148.png"/></Relationships>
</file>

<file path=ppt/slides/_rels/slide5.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22.png"/><Relationship Id="rId3" Type="http://schemas.microsoft.com/office/2007/relationships/hdphoto" Target="../media/hdphoto3.wdp"/><Relationship Id="rId7" Type="http://schemas.openxmlformats.org/officeDocument/2006/relationships/image" Target="../media/image20.png"/><Relationship Id="rId12" Type="http://schemas.openxmlformats.org/officeDocument/2006/relationships/image" Target="../media/image33.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7.svg"/><Relationship Id="rId11"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31.svg"/><Relationship Id="rId4" Type="http://schemas.openxmlformats.org/officeDocument/2006/relationships/image" Target="../media/image19.svg"/><Relationship Id="rId9" Type="http://schemas.openxmlformats.org/officeDocument/2006/relationships/image" Target="../media/image21.png"/><Relationship Id="rId14" Type="http://schemas.openxmlformats.org/officeDocument/2006/relationships/image" Target="../media/image39.svg"/></Relationships>
</file>

<file path=ppt/slides/_rels/slide50.xml.rels><?xml version="1.0" encoding="UTF-8" standalone="yes"?>
<Relationships xmlns="http://schemas.openxmlformats.org/package/2006/relationships"><Relationship Id="rId8" Type="http://schemas.openxmlformats.org/officeDocument/2006/relationships/image" Target="../media/image29.svg"/><Relationship Id="rId7" Type="http://schemas.openxmlformats.org/officeDocument/2006/relationships/image" Target="../media/image20.png"/><Relationship Id="rId12" Type="http://schemas.openxmlformats.org/officeDocument/2006/relationships/image" Target="../media/image33.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7.svg"/><Relationship Id="rId11" Type="http://schemas.openxmlformats.org/officeDocument/2006/relationships/image" Target="../media/image12.png"/><Relationship Id="rId10" Type="http://schemas.openxmlformats.org/officeDocument/2006/relationships/image" Target="../media/image31.svg"/><Relationship Id="rId9" Type="http://schemas.openxmlformats.org/officeDocument/2006/relationships/image" Target="../media/image21.png"/></Relationships>
</file>

<file path=ppt/slides/_rels/slide51.xml.rels><?xml version="1.0" encoding="UTF-8" standalone="yes"?>
<Relationships xmlns="http://schemas.openxmlformats.org/package/2006/relationships"><Relationship Id="rId13" Type="http://schemas.openxmlformats.org/officeDocument/2006/relationships/image" Target="../media/image86.png"/><Relationship Id="rId12" Type="http://schemas.openxmlformats.org/officeDocument/2006/relationships/image" Target="../media/image63.png"/><Relationship Id="rId7" Type="http://schemas.openxmlformats.org/officeDocument/2006/relationships/image" Target="../media/image29.sv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33.svg"/><Relationship Id="rId5" Type="http://schemas.openxmlformats.org/officeDocument/2006/relationships/image" Target="../media/image27.svg"/><Relationship Id="rId15" Type="http://schemas.openxmlformats.org/officeDocument/2006/relationships/image" Target="../media/image152.png"/><Relationship Id="rId9" Type="http://schemas.openxmlformats.org/officeDocument/2006/relationships/image" Target="../media/image31.svg"/><Relationship Id="rId14" Type="http://schemas.openxmlformats.org/officeDocument/2006/relationships/image" Target="../media/image151.png"/></Relationships>
</file>

<file path=ppt/slides/_rels/slide52.xml.rels><?xml version="1.0" encoding="UTF-8" standalone="yes"?>
<Relationships xmlns="http://schemas.openxmlformats.org/package/2006/relationships"><Relationship Id="rId13" Type="http://schemas.openxmlformats.org/officeDocument/2006/relationships/image" Target="../media/image29.svg"/><Relationship Id="rId12" Type="http://schemas.openxmlformats.org/officeDocument/2006/relationships/image" Target="../media/image86.png"/><Relationship Id="rId2" Type="http://schemas.openxmlformats.org/officeDocument/2006/relationships/image" Target="../media/image62.png"/><Relationship Id="rId1" Type="http://schemas.openxmlformats.org/officeDocument/2006/relationships/slideLayout" Target="../slideLayouts/slideLayout7.xml"/><Relationship Id="rId11" Type="http://schemas.openxmlformats.org/officeDocument/2006/relationships/image" Target="../media/image27.svg"/><Relationship Id="rId15" Type="http://schemas.openxmlformats.org/officeDocument/2006/relationships/image" Target="../media/image146.png"/><Relationship Id="rId14" Type="http://schemas.openxmlformats.org/officeDocument/2006/relationships/image" Target="../media/image153.png"/></Relationships>
</file>

<file path=ppt/slides/_rels/slide53.xml.rels><?xml version="1.0" encoding="UTF-8" standalone="yes"?>
<Relationships xmlns="http://schemas.openxmlformats.org/package/2006/relationships"><Relationship Id="rId13" Type="http://schemas.openxmlformats.org/officeDocument/2006/relationships/image" Target="../media/image29.svg"/><Relationship Id="rId12" Type="http://schemas.openxmlformats.org/officeDocument/2006/relationships/image" Target="../media/image86.png"/><Relationship Id="rId17" Type="http://schemas.openxmlformats.org/officeDocument/2006/relationships/image" Target="../media/image158.png"/><Relationship Id="rId2" Type="http://schemas.openxmlformats.org/officeDocument/2006/relationships/image" Target="../media/image62.png"/><Relationship Id="rId16" Type="http://schemas.openxmlformats.org/officeDocument/2006/relationships/image" Target="../media/image157.png"/><Relationship Id="rId1" Type="http://schemas.openxmlformats.org/officeDocument/2006/relationships/slideLayout" Target="../slideLayouts/slideLayout7.xml"/><Relationship Id="rId11" Type="http://schemas.openxmlformats.org/officeDocument/2006/relationships/image" Target="../media/image27.svg"/><Relationship Id="rId15" Type="http://schemas.openxmlformats.org/officeDocument/2006/relationships/image" Target="../media/image156.png"/><Relationship Id="rId14" Type="http://schemas.openxmlformats.org/officeDocument/2006/relationships/image" Target="../media/image155.png"/></Relationships>
</file>

<file path=ppt/slides/_rels/slide5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59.png"/><Relationship Id="rId5" Type="http://schemas.openxmlformats.org/officeDocument/2006/relationships/image" Target="../media/image67.svg"/><Relationship Id="rId4" Type="http://schemas.openxmlformats.org/officeDocument/2006/relationships/image" Target="../media/image154.png"/></Relationships>
</file>

<file path=ppt/slides/_rels/slide55.xml.rels><?xml version="1.0" encoding="UTF-8" standalone="yes"?>
<Relationships xmlns="http://schemas.openxmlformats.org/package/2006/relationships"><Relationship Id="rId3" Type="http://schemas.openxmlformats.org/officeDocument/2006/relationships/image" Target="../media/image83.svg"/><Relationship Id="rId7" Type="http://schemas.openxmlformats.org/officeDocument/2006/relationships/image" Target="../media/image11.svg"/><Relationship Id="rId2" Type="http://schemas.openxmlformats.org/officeDocument/2006/relationships/image" Target="../media/image160.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85.svg"/><Relationship Id="rId4" Type="http://schemas.openxmlformats.org/officeDocument/2006/relationships/image" Target="../media/image161.png"/></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6.png"/><Relationship Id="rId3" Type="http://schemas.openxmlformats.org/officeDocument/2006/relationships/image" Target="../media/image19.svg"/><Relationship Id="rId7" Type="http://schemas.openxmlformats.org/officeDocument/2006/relationships/image" Target="../media/image25.png"/><Relationship Id="rId12"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13.png"/><Relationship Id="rId5" Type="http://schemas.openxmlformats.org/officeDocument/2006/relationships/image" Target="../media/image67.svg"/><Relationship Id="rId10" Type="http://schemas.microsoft.com/office/2007/relationships/hdphoto" Target="../media/hdphoto3.wdp"/><Relationship Id="rId9" Type="http://schemas.openxmlformats.org/officeDocument/2006/relationships/image" Target="../media/image19.png"/><Relationship Id="rId14"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12.png"/><Relationship Id="rId12" Type="http://schemas.openxmlformats.org/officeDocument/2006/relationships/image" Target="../media/image20.png"/><Relationship Id="rId2" Type="http://schemas.openxmlformats.org/officeDocument/2006/relationships/image" Target="../media/image28.png"/><Relationship Id="rId1" Type="http://schemas.openxmlformats.org/officeDocument/2006/relationships/slideLayout" Target="../slideLayouts/slideLayout7.xml"/><Relationship Id="rId11" Type="http://schemas.openxmlformats.org/officeDocument/2006/relationships/image" Target="../media/image30.png"/><Relationship Id="rId6" Type="http://schemas.openxmlformats.org/officeDocument/2006/relationships/image" Target="../media/image27.svg"/><Relationship Id="rId15" Type="http://schemas.openxmlformats.org/officeDocument/2006/relationships/image" Target="../media/image11.png"/><Relationship Id="rId10" Type="http://schemas.openxmlformats.org/officeDocument/2006/relationships/image" Target="../media/image29.png"/><Relationship Id="rId9" Type="http://schemas.openxmlformats.org/officeDocument/2006/relationships/image" Target="../media/image63.svg"/><Relationship Id="rId14" Type="http://schemas.openxmlformats.org/officeDocument/2006/relationships/image" Target="../media/image33.svg"/></Relationships>
</file>

<file path=ppt/slides/_rels/slide8.xml.rels><?xml version="1.0" encoding="UTF-8" standalone="yes"?>
<Relationships xmlns="http://schemas.openxmlformats.org/package/2006/relationships"><Relationship Id="rId3" Type="http://schemas.openxmlformats.org/officeDocument/2006/relationships/image" Target="../media/image25.svg"/><Relationship Id="rId38" Type="http://schemas.openxmlformats.org/officeDocument/2006/relationships/image" Target="NULL"/><Relationship Id="rId2" Type="http://schemas.openxmlformats.org/officeDocument/2006/relationships/image" Target="../media/image10.png"/><Relationship Id="rId1" Type="http://schemas.openxmlformats.org/officeDocument/2006/relationships/slideLayout" Target="../slideLayouts/slideLayout7.xml"/><Relationship Id="rId11" Type="http://schemas.openxmlformats.org/officeDocument/2006/relationships/image" Target="../media/image32.png"/><Relationship Id="rId10" Type="http://schemas.openxmlformats.org/officeDocument/2006/relationships/image" Target="../media/image31.png"/><Relationship Id="rId4" Type="http://schemas.openxmlformats.org/officeDocument/2006/relationships/image" Target="../media/image21.png"/><Relationship Id="rId9" Type="http://schemas.openxmlformats.org/officeDocument/2006/relationships/image" Target="../media/image31.svg"/></Relationships>
</file>

<file path=ppt/slides/_rels/slide9.xml.rels><?xml version="1.0" encoding="UTF-8" standalone="yes"?>
<Relationships xmlns="http://schemas.openxmlformats.org/package/2006/relationships"><Relationship Id="rId13" Type="http://schemas.openxmlformats.org/officeDocument/2006/relationships/image" Target="../media/image27.svg"/><Relationship Id="rId7" Type="http://schemas.openxmlformats.org/officeDocument/2006/relationships/image" Target="../media/image12.png"/><Relationship Id="rId12"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3.svg"/><Relationship Id="rId5" Type="http://schemas.openxmlformats.org/officeDocument/2006/relationships/image" Target="../media/image67.svg"/><Relationship Id="rId15" Type="http://schemas.openxmlformats.org/officeDocument/2006/relationships/image" Target="../media/image37.png"/><Relationship Id="rId1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45DA0"/>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4170336" y="8505156"/>
            <a:ext cx="4540247" cy="709930"/>
          </a:xfrm>
          <a:prstGeom prst="rect">
            <a:avLst/>
          </a:prstGeom>
        </p:spPr>
      </p:pic>
      <p:pic>
        <p:nvPicPr>
          <p:cNvPr id="2" name="Picture 2"/>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602071">
            <a:off x="5315449" y="859672"/>
            <a:ext cx="2112024" cy="1520657"/>
          </a:xfrm>
          <a:prstGeom prst="rect">
            <a:avLst/>
          </a:prstGeom>
        </p:spPr>
      </p:pic>
      <p:pic>
        <p:nvPicPr>
          <p:cNvPr id="3" name="Picture 3"/>
          <p:cNvPicPr>
            <a:picLocks noChangeAspect="1"/>
          </p:cNvPicPr>
          <p:nvPr/>
        </p:nvPicPr>
        <p:blipFill>
          <a:blip r:embed="rId10"/>
          <a:srcRect/>
          <a:stretch>
            <a:fillRect/>
          </a:stretch>
        </p:blipFill>
        <p:spPr>
          <a:xfrm>
            <a:off x="5506301" y="-190500"/>
            <a:ext cx="12044201" cy="10641710"/>
          </a:xfrm>
          <a:prstGeom prst="rect">
            <a:avLst/>
          </a:prstGeom>
        </p:spPr>
      </p:pic>
      <p:pic>
        <p:nvPicPr>
          <p:cNvPr id="4" name="Picture 4"/>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019511">
            <a:off x="15187155" y="7566976"/>
            <a:ext cx="2351173" cy="2586290"/>
          </a:xfrm>
          <a:prstGeom prst="rect">
            <a:avLst/>
          </a:prstGeom>
        </p:spPr>
      </p:pic>
      <p:pic>
        <p:nvPicPr>
          <p:cNvPr id="6" name="Picture 6"/>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612033">
            <a:off x="-35064" y="6671421"/>
            <a:ext cx="2127528" cy="3008073"/>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b="33004"/>
          <a:stretch>
            <a:fillRect/>
          </a:stretch>
        </p:blipFill>
        <p:spPr>
          <a:xfrm>
            <a:off x="215608" y="4686300"/>
            <a:ext cx="6155853" cy="5600700"/>
          </a:xfrm>
          <a:prstGeom prst="rect">
            <a:avLst/>
          </a:prstGeom>
        </p:spPr>
      </p:pic>
      <p:pic>
        <p:nvPicPr>
          <p:cNvPr id="9"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879271">
            <a:off x="554475" y="1378064"/>
            <a:ext cx="1663945" cy="2453538"/>
          </a:xfrm>
          <a:prstGeom prst="rect">
            <a:avLst/>
          </a:prstGeom>
        </p:spPr>
      </p:pic>
      <p:pic>
        <p:nvPicPr>
          <p:cNvPr id="10" name="Picture 10"/>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335685">
            <a:off x="16269607" y="688712"/>
            <a:ext cx="1502077" cy="1985919"/>
          </a:xfrm>
          <a:prstGeom prst="rect">
            <a:avLst/>
          </a:prstGeom>
        </p:spPr>
      </p:pic>
      <p:pic>
        <p:nvPicPr>
          <p:cNvPr id="11" name="Picture 11"/>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1028700" y="114888"/>
            <a:ext cx="3744379" cy="408478"/>
          </a:xfrm>
          <a:prstGeom prst="rect">
            <a:avLst/>
          </a:prstGeom>
        </p:spPr>
      </p:pic>
      <p:sp>
        <p:nvSpPr>
          <p:cNvPr id="12" name="Google Shape;7484;p29"/>
          <p:cNvSpPr txBox="1">
            <a:spLocks/>
          </p:cNvSpPr>
          <p:nvPr/>
        </p:nvSpPr>
        <p:spPr>
          <a:xfrm>
            <a:off x="6400800" y="3279300"/>
            <a:ext cx="10200031" cy="3464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Kavoon"/>
              <a:buNone/>
              <a:defRPr sz="7466"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9pPr>
          </a:lstStyle>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tabLst/>
              <a:defRPr/>
            </a:pPr>
            <a:r>
              <a:rPr kumimoji="0" lang="en-US" sz="7000" b="1" i="0" u="none" strike="noStrike" kern="0" cap="none" spc="0" normalizeH="0" baseline="0" noProof="0" dirty="0" smtClean="0">
                <a:ln w="0"/>
                <a:solidFill>
                  <a:srgbClr val="04596F"/>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CHÀO</a:t>
            </a:r>
            <a:r>
              <a:rPr kumimoji="0" lang="en-US" sz="7000" b="1" i="0" u="none" strike="noStrike" kern="0" cap="none" spc="0" normalizeH="0" noProof="0" dirty="0" smtClean="0">
                <a:ln w="0"/>
                <a:solidFill>
                  <a:srgbClr val="04596F"/>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 MỪNG CÁC EM ĐẾN VỚI BUỔI HỌC NGÀY HÔM NAY</a:t>
            </a:r>
            <a:r>
              <a:rPr kumimoji="0" lang="vi-VN" sz="7000" b="1" i="0" u="none" strike="noStrike" kern="0" cap="none" spc="0" normalizeH="0" baseline="0" noProof="0" dirty="0" smtClean="0">
                <a:ln w="0"/>
                <a:solidFill>
                  <a:srgbClr val="04596F"/>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a:t>
            </a:r>
            <a:endParaRPr kumimoji="0" lang="vi-VN" sz="7000" b="1" i="0" u="none" strike="noStrike" kern="0" cap="none" spc="0" normalizeH="0" baseline="0" noProof="0" dirty="0">
              <a:ln w="0"/>
              <a:solidFill>
                <a:srgbClr val="04596F"/>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endParaRP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7DE9A"/>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9934286"/>
            <a:chOff x="0" y="0"/>
            <a:chExt cx="5920967" cy="3624054"/>
          </a:xfrm>
        </p:grpSpPr>
        <p:sp>
          <p:nvSpPr>
            <p:cNvPr id="3" name="Freeform 3"/>
            <p:cNvSpPr/>
            <p:nvPr/>
          </p:nvSpPr>
          <p:spPr>
            <a:xfrm>
              <a:off x="0" y="0"/>
              <a:ext cx="5920967" cy="3624054"/>
            </a:xfrm>
            <a:custGeom>
              <a:avLst/>
              <a:gdLst/>
              <a:ahLst/>
              <a:cxnLst/>
              <a:rect l="l" t="t" r="r" b="b"/>
              <a:pathLst>
                <a:path w="5920967" h="3624054">
                  <a:moveTo>
                    <a:pt x="5796507" y="3624054"/>
                  </a:moveTo>
                  <a:lnTo>
                    <a:pt x="124460" y="3624054"/>
                  </a:lnTo>
                  <a:cubicBezTo>
                    <a:pt x="55880" y="3624054"/>
                    <a:pt x="0" y="3568174"/>
                    <a:pt x="0" y="3499595"/>
                  </a:cubicBezTo>
                  <a:lnTo>
                    <a:pt x="0" y="124460"/>
                  </a:lnTo>
                  <a:cubicBezTo>
                    <a:pt x="0" y="55880"/>
                    <a:pt x="55880" y="0"/>
                    <a:pt x="124460" y="0"/>
                  </a:cubicBezTo>
                  <a:lnTo>
                    <a:pt x="5796507" y="0"/>
                  </a:lnTo>
                  <a:cubicBezTo>
                    <a:pt x="5865087" y="0"/>
                    <a:pt x="5920967" y="55880"/>
                    <a:pt x="5920967" y="124460"/>
                  </a:cubicBezTo>
                  <a:lnTo>
                    <a:pt x="5920967" y="3499595"/>
                  </a:lnTo>
                  <a:cubicBezTo>
                    <a:pt x="5920967" y="3568174"/>
                    <a:pt x="5865087" y="3624054"/>
                    <a:pt x="5796507" y="3624054"/>
                  </a:cubicBezTo>
                  <a:close/>
                </a:path>
              </a:pathLst>
            </a:custGeom>
            <a:solidFill>
              <a:srgbClr val="145DA0"/>
            </a:solidFill>
          </p:spPr>
        </p:sp>
      </p:grpSp>
      <p:grpSp>
        <p:nvGrpSpPr>
          <p:cNvPr id="15" name="Group 14"/>
          <p:cNvGrpSpPr/>
          <p:nvPr/>
        </p:nvGrpSpPr>
        <p:grpSpPr>
          <a:xfrm>
            <a:off x="6248400" y="571500"/>
            <a:ext cx="5562600" cy="1066800"/>
            <a:chOff x="381000" y="190500"/>
            <a:chExt cx="5562600" cy="1066800"/>
          </a:xfrm>
        </p:grpSpPr>
        <p:sp>
          <p:nvSpPr>
            <p:cNvPr id="16" name="Rectangle 15"/>
            <p:cNvSpPr/>
            <p:nvPr/>
          </p:nvSpPr>
          <p:spPr>
            <a:xfrm>
              <a:off x="381000" y="190500"/>
              <a:ext cx="5562600" cy="106680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7" name="Rectangle 16"/>
            <p:cNvSpPr/>
            <p:nvPr/>
          </p:nvSpPr>
          <p:spPr>
            <a:xfrm>
              <a:off x="685800" y="190500"/>
              <a:ext cx="4974439" cy="101566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algn="just">
                <a:lnSpc>
                  <a:spcPct val="150000"/>
                </a:lnSpc>
                <a:spcAft>
                  <a:spcPts val="800"/>
                </a:spcAft>
              </a:pPr>
              <a:r>
                <a:rPr lang="nl-NL"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Ví dụ </a:t>
              </a:r>
              <a:r>
                <a:rPr lang="en-US" sz="4000" b="1" dirty="0" smtClean="0">
                  <a:solidFill>
                    <a:prstClr val="white"/>
                  </a:solidFill>
                  <a:latin typeface="Arial" panose="020B0604020202020204" pitchFamily="34" charset="0"/>
                  <a:ea typeface="Times New Roman" panose="02020603050405020304" pitchFamily="18" charset="0"/>
                  <a:cs typeface="Arial" panose="020B0604020202020204" pitchFamily="34" charset="0"/>
                </a:rPr>
                <a:t>1</a:t>
              </a:r>
              <a:r>
                <a:rPr lang="nl-NL" sz="4000" b="1" dirty="0" smtClean="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nl-NL"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(SGK </a:t>
              </a:r>
              <a:r>
                <a:rPr lang="nl-NL" sz="4000" b="1" dirty="0" smtClean="0">
                  <a:solidFill>
                    <a:prstClr val="white"/>
                  </a:solidFill>
                  <a:latin typeface="Arial" panose="020B0604020202020204" pitchFamily="34" charset="0"/>
                  <a:ea typeface="Times New Roman" panose="02020603050405020304" pitchFamily="18" charset="0"/>
                  <a:cs typeface="Arial" panose="020B0604020202020204" pitchFamily="34" charset="0"/>
                </a:rPr>
                <a:t>– tr</a:t>
              </a:r>
              <a:r>
                <a:rPr lang="en-US" sz="4000" b="1" dirty="0" smtClean="0">
                  <a:solidFill>
                    <a:prstClr val="white"/>
                  </a:solidFill>
                  <a:latin typeface="Arial" panose="020B0604020202020204" pitchFamily="34" charset="0"/>
                  <a:ea typeface="Times New Roman" panose="02020603050405020304" pitchFamily="18" charset="0"/>
                  <a:cs typeface="Arial" panose="020B0604020202020204" pitchFamily="34" charset="0"/>
                </a:rPr>
                <a:t>12</a:t>
              </a:r>
              <a:r>
                <a:rPr lang="nl-NL" sz="4000" b="1" dirty="0" smtClean="0">
                  <a:solidFill>
                    <a:prstClr val="white"/>
                  </a:solidFill>
                  <a:latin typeface="Arial" panose="020B0604020202020204" pitchFamily="34" charset="0"/>
                  <a:ea typeface="Times New Roman" panose="02020603050405020304" pitchFamily="18" charset="0"/>
                  <a:cs typeface="Arial" panose="020B0604020202020204" pitchFamily="34" charset="0"/>
                </a:rPr>
                <a:t>)</a:t>
              </a:r>
              <a:endParaRPr lang="en-US" sz="4000" dirty="0">
                <a:solidFill>
                  <a:prstClr val="white"/>
                </a:solidFill>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8" name="TextBox 17"/>
              <p:cNvSpPr txBox="1"/>
              <p:nvPr/>
            </p:nvSpPr>
            <p:spPr>
              <a:xfrm>
                <a:off x="1143000" y="1943100"/>
                <a:ext cx="16040100" cy="1738296"/>
              </a:xfrm>
              <a:prstGeom prst="rect">
                <a:avLst/>
              </a:prstGeom>
              <a:noFill/>
            </p:spPr>
            <p:txBody>
              <a:bodyPr wrap="square" rtlCol="0">
                <a:spAutoFit/>
              </a:bodyPr>
              <a:lstStyle/>
              <a:p>
                <a:pPr lvl="0" algn="ctr">
                  <a:lnSpc>
                    <a:spcPct val="150000"/>
                  </a:lnSpc>
                </a:pPr>
                <a:r>
                  <a:rPr lang="en-US" sz="3800" dirty="0" smtClean="0">
                    <a:solidFill>
                      <a:schemeClr val="bg1"/>
                    </a:solidFill>
                    <a:latin typeface="Arial" panose="020B0604020202020204" pitchFamily="34" charset="0"/>
                    <a:cs typeface="Arial" panose="020B0604020202020204" pitchFamily="34" charset="0"/>
                  </a:rPr>
                  <a:t>Xét</a:t>
                </a:r>
                <a:r>
                  <a:rPr lang="en-US" sz="3800" dirty="0">
                    <a:solidFill>
                      <a:schemeClr val="bg1"/>
                    </a:solidFill>
                    <a:latin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cs typeface="Arial" panose="020B0604020202020204" pitchFamily="34" charset="0"/>
                  </a:rPr>
                  <a:t>hàm</a:t>
                </a:r>
                <a:r>
                  <a:rPr lang="en-US" sz="3800" dirty="0">
                    <a:solidFill>
                      <a:schemeClr val="bg1"/>
                    </a:solidFill>
                    <a:latin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cs typeface="Arial" panose="020B0604020202020204" pitchFamily="34" charset="0"/>
                  </a:rPr>
                  <a:t>số</a:t>
                </a:r>
                <a:r>
                  <a:rPr lang="en-US" sz="3800" dirty="0">
                    <a:solidFill>
                      <a:schemeClr val="bg1"/>
                    </a:solidFill>
                    <a:latin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cs typeface="Arial" panose="020B0604020202020204" pitchFamily="34" charset="0"/>
                  </a:rPr>
                  <a:t>bậc</a:t>
                </a:r>
                <a:r>
                  <a:rPr lang="en-US" sz="3800" dirty="0">
                    <a:solidFill>
                      <a:schemeClr val="bg1"/>
                    </a:solidFill>
                    <a:latin typeface="Arial" panose="020B0604020202020204" pitchFamily="34" charset="0"/>
                    <a:cs typeface="Arial" panose="020B0604020202020204" pitchFamily="34" charset="0"/>
                  </a:rPr>
                  <a:t> </a:t>
                </a:r>
                <a:r>
                  <a:rPr lang="en-US" sz="3800" dirty="0" err="1" smtClean="0">
                    <a:solidFill>
                      <a:schemeClr val="bg1"/>
                    </a:solidFill>
                    <a:latin typeface="Arial" panose="020B0604020202020204" pitchFamily="34" charset="0"/>
                    <a:cs typeface="Arial" panose="020B0604020202020204" pitchFamily="34" charset="0"/>
                  </a:rPr>
                  <a:t>hai</a:t>
                </a:r>
                <a:r>
                  <a:rPr lang="en-US" sz="3800" dirty="0" smtClean="0">
                    <a:solidFill>
                      <a:schemeClr val="bg1"/>
                    </a:solidFill>
                    <a:latin typeface="Arial" panose="020B0604020202020204" pitchFamily="34" charset="0"/>
                    <a:cs typeface="Arial" panose="020B0604020202020204" pitchFamily="34" charset="0"/>
                  </a:rPr>
                  <a:t> </a:t>
                </a:r>
                <a14:m>
                  <m:oMath xmlns:m="http://schemas.openxmlformats.org/officeDocument/2006/math">
                    <m:r>
                      <a:rPr lang="en-US" sz="3800" i="1" smtClean="0">
                        <a:solidFill>
                          <a:schemeClr val="bg1"/>
                        </a:solidFill>
                        <a:latin typeface="Cambria Math" panose="02040503050406030204" pitchFamily="18" charset="0"/>
                      </a:rPr>
                      <m:t>𝑦</m:t>
                    </m:r>
                    <m:r>
                      <a:rPr lang="en-US" sz="3800">
                        <a:solidFill>
                          <a:schemeClr val="bg1"/>
                        </a:solidFill>
                        <a:latin typeface="Cambria Math" panose="02040503050406030204" pitchFamily="18" charset="0"/>
                      </a:rPr>
                      <m:t>=−2</m:t>
                    </m:r>
                    <m:sSup>
                      <m:sSupPr>
                        <m:ctrlPr>
                          <a:rPr lang="en-US" sz="3800" i="1">
                            <a:solidFill>
                              <a:schemeClr val="bg1"/>
                            </a:solidFill>
                            <a:latin typeface="Cambria Math" panose="02040503050406030204" pitchFamily="18" charset="0"/>
                          </a:rPr>
                        </m:ctrlPr>
                      </m:sSupPr>
                      <m:e>
                        <m:r>
                          <a:rPr lang="en-US" sz="3800" i="1">
                            <a:solidFill>
                              <a:schemeClr val="bg1"/>
                            </a:solidFill>
                            <a:latin typeface="Cambria Math" panose="02040503050406030204" pitchFamily="18" charset="0"/>
                          </a:rPr>
                          <m:t>𝑥</m:t>
                        </m:r>
                      </m:e>
                      <m:sup>
                        <m:r>
                          <a:rPr lang="en-US" sz="3800">
                            <a:solidFill>
                              <a:schemeClr val="bg1"/>
                            </a:solidFill>
                            <a:latin typeface="Cambria Math" panose="02040503050406030204" pitchFamily="18" charset="0"/>
                          </a:rPr>
                          <m:t>2</m:t>
                        </m:r>
                      </m:sup>
                    </m:sSup>
                    <m:r>
                      <a:rPr lang="en-US" sz="3800">
                        <a:solidFill>
                          <a:schemeClr val="bg1"/>
                        </a:solidFill>
                        <a:latin typeface="Cambria Math" panose="02040503050406030204" pitchFamily="18" charset="0"/>
                      </a:rPr>
                      <m:t>+20</m:t>
                    </m:r>
                    <m:r>
                      <a:rPr lang="en-US" sz="3800" i="1">
                        <a:solidFill>
                          <a:schemeClr val="bg1"/>
                        </a:solidFill>
                        <a:latin typeface="Cambria Math" panose="02040503050406030204" pitchFamily="18" charset="0"/>
                      </a:rPr>
                      <m:t>𝑥</m:t>
                    </m:r>
                  </m:oMath>
                </a14:m>
                <a:r>
                  <a:rPr lang="en-US" sz="3800" dirty="0" smtClean="0">
                    <a:solidFill>
                      <a:schemeClr val="bg1"/>
                    </a:solidFill>
                    <a:latin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cs typeface="Arial" panose="020B0604020202020204" pitchFamily="34" charset="0"/>
                  </a:rPr>
                  <a:t>Thay</a:t>
                </a:r>
                <a:r>
                  <a:rPr lang="en-US" sz="3800" dirty="0">
                    <a:solidFill>
                      <a:schemeClr val="bg1"/>
                    </a:solidFill>
                    <a:latin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cs typeface="Arial" panose="020B0604020202020204" pitchFamily="34" charset="0"/>
                  </a:rPr>
                  <a:t>dấu</a:t>
                </a:r>
                <a:r>
                  <a:rPr lang="en-US" sz="3800" dirty="0">
                    <a:solidFill>
                      <a:schemeClr val="bg1"/>
                    </a:solidFill>
                    <a:latin typeface="Arial" panose="020B0604020202020204" pitchFamily="34" charset="0"/>
                    <a:cs typeface="Arial" panose="020B0604020202020204" pitchFamily="34" charset="0"/>
                  </a:rPr>
                  <a:t> “?” </a:t>
                </a:r>
                <a:r>
                  <a:rPr lang="en-US" sz="3800" dirty="0" err="1">
                    <a:solidFill>
                      <a:schemeClr val="bg1"/>
                    </a:solidFill>
                    <a:latin typeface="Arial" panose="020B0604020202020204" pitchFamily="34" charset="0"/>
                    <a:cs typeface="Arial" panose="020B0604020202020204" pitchFamily="34" charset="0"/>
                  </a:rPr>
                  <a:t>bằng</a:t>
                </a:r>
                <a:r>
                  <a:rPr lang="en-US" sz="3800" dirty="0">
                    <a:solidFill>
                      <a:schemeClr val="bg1"/>
                    </a:solidFill>
                    <a:latin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cs typeface="Arial" panose="020B0604020202020204" pitchFamily="34" charset="0"/>
                  </a:rPr>
                  <a:t>các</a:t>
                </a:r>
                <a:r>
                  <a:rPr lang="en-US" sz="3800" dirty="0">
                    <a:solidFill>
                      <a:schemeClr val="bg1"/>
                    </a:solidFill>
                    <a:latin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cs typeface="Arial" panose="020B0604020202020204" pitchFamily="34" charset="0"/>
                  </a:rPr>
                  <a:t>số</a:t>
                </a:r>
                <a:r>
                  <a:rPr lang="en-US" sz="3800" dirty="0">
                    <a:solidFill>
                      <a:schemeClr val="bg1"/>
                    </a:solidFill>
                    <a:latin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cs typeface="Arial" panose="020B0604020202020204" pitchFamily="34" charset="0"/>
                  </a:rPr>
                  <a:t>thích</a:t>
                </a:r>
                <a:r>
                  <a:rPr lang="en-US" sz="3800" dirty="0">
                    <a:solidFill>
                      <a:schemeClr val="bg1"/>
                    </a:solidFill>
                    <a:latin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cs typeface="Arial" panose="020B0604020202020204" pitchFamily="34" charset="0"/>
                  </a:rPr>
                  <a:t>hợp</a:t>
                </a:r>
                <a:r>
                  <a:rPr lang="en-US" sz="3800" dirty="0">
                    <a:solidFill>
                      <a:schemeClr val="bg1"/>
                    </a:solidFill>
                    <a:latin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cs typeface="Arial" panose="020B0604020202020204" pitchFamily="34" charset="0"/>
                  </a:rPr>
                  <a:t>để</a:t>
                </a:r>
                <a:r>
                  <a:rPr lang="en-US" sz="3800" dirty="0">
                    <a:solidFill>
                      <a:schemeClr val="bg1"/>
                    </a:solidFill>
                    <a:latin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cs typeface="Arial" panose="020B0604020202020204" pitchFamily="34" charset="0"/>
                  </a:rPr>
                  <a:t>hoàn</a:t>
                </a:r>
                <a:r>
                  <a:rPr lang="en-US" sz="3800" dirty="0">
                    <a:solidFill>
                      <a:schemeClr val="bg1"/>
                    </a:solidFill>
                    <a:latin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cs typeface="Arial" panose="020B0604020202020204" pitchFamily="34" charset="0"/>
                  </a:rPr>
                  <a:t>thành</a:t>
                </a:r>
                <a:r>
                  <a:rPr lang="en-US" sz="3800" dirty="0">
                    <a:solidFill>
                      <a:schemeClr val="bg1"/>
                    </a:solidFill>
                    <a:latin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cs typeface="Arial" panose="020B0604020202020204" pitchFamily="34" charset="0"/>
                  </a:rPr>
                  <a:t>bảng</a:t>
                </a:r>
                <a:r>
                  <a:rPr lang="en-US" sz="3800" dirty="0">
                    <a:solidFill>
                      <a:schemeClr val="bg1"/>
                    </a:solidFill>
                    <a:latin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cs typeface="Arial" panose="020B0604020202020204" pitchFamily="34" charset="0"/>
                  </a:rPr>
                  <a:t>giá</a:t>
                </a:r>
                <a:r>
                  <a:rPr lang="en-US" sz="3800" dirty="0">
                    <a:solidFill>
                      <a:schemeClr val="bg1"/>
                    </a:solidFill>
                    <a:latin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cs typeface="Arial" panose="020B0604020202020204" pitchFamily="34" charset="0"/>
                  </a:rPr>
                  <a:t>trị</a:t>
                </a:r>
                <a:r>
                  <a:rPr lang="en-US" sz="3800" dirty="0">
                    <a:solidFill>
                      <a:schemeClr val="bg1"/>
                    </a:solidFill>
                    <a:latin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cs typeface="Arial" panose="020B0604020202020204" pitchFamily="34" charset="0"/>
                  </a:rPr>
                  <a:t>sau</a:t>
                </a:r>
                <a:r>
                  <a:rPr lang="en-US" sz="3800" dirty="0">
                    <a:solidFill>
                      <a:schemeClr val="bg1"/>
                    </a:solidFill>
                    <a:latin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cs typeface="Arial" panose="020B0604020202020204" pitchFamily="34" charset="0"/>
                  </a:rPr>
                  <a:t>của</a:t>
                </a:r>
                <a:r>
                  <a:rPr lang="en-US" sz="3800" dirty="0">
                    <a:solidFill>
                      <a:schemeClr val="bg1"/>
                    </a:solidFill>
                    <a:latin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cs typeface="Arial" panose="020B0604020202020204" pitchFamily="34" charset="0"/>
                  </a:rPr>
                  <a:t>hàm</a:t>
                </a:r>
                <a:r>
                  <a:rPr lang="en-US" sz="3800" dirty="0">
                    <a:solidFill>
                      <a:schemeClr val="bg1"/>
                    </a:solidFill>
                    <a:latin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cs typeface="Arial" panose="020B0604020202020204" pitchFamily="34" charset="0"/>
                  </a:rPr>
                  <a:t>số</a:t>
                </a:r>
                <a:r>
                  <a:rPr lang="en-US" sz="3800" dirty="0">
                    <a:solidFill>
                      <a:schemeClr val="bg1"/>
                    </a:solidFill>
                    <a:latin typeface="Arial" panose="020B0604020202020204" pitchFamily="34" charset="0"/>
                    <a:cs typeface="Arial" panose="020B0604020202020204" pitchFamily="34" charset="0"/>
                  </a:rPr>
                  <a:t>.</a:t>
                </a:r>
              </a:p>
            </p:txBody>
          </p:sp>
        </mc:Choice>
        <mc:Fallback xmlns="">
          <p:sp>
            <p:nvSpPr>
              <p:cNvPr id="18" name="TextBox 17"/>
              <p:cNvSpPr txBox="1">
                <a:spLocks noRot="1" noChangeAspect="1" noMove="1" noResize="1" noEditPoints="1" noAdjustHandles="1" noChangeArrowheads="1" noChangeShapeType="1" noTextEdit="1"/>
              </p:cNvSpPr>
              <p:nvPr/>
            </p:nvSpPr>
            <p:spPr>
              <a:xfrm>
                <a:off x="1143000" y="1943100"/>
                <a:ext cx="16040100" cy="1738296"/>
              </a:xfrm>
              <a:prstGeom prst="rect">
                <a:avLst/>
              </a:prstGeom>
              <a:blipFill>
                <a:blip r:embed="rId2"/>
                <a:stretch>
                  <a:fillRect l="-380" r="-342" b="-12982"/>
                </a:stretch>
              </a:blipFill>
            </p:spPr>
            <p:txBody>
              <a:bodyPr/>
              <a:lstStyle/>
              <a:p>
                <a:r>
                  <a:rPr lang="en-US">
                    <a:noFill/>
                  </a:rPr>
                  <a:t> </a:t>
                </a:r>
              </a:p>
            </p:txBody>
          </p:sp>
        </mc:Fallback>
      </mc:AlternateContent>
      <p:graphicFrame>
        <p:nvGraphicFramePr>
          <p:cNvPr id="4" name="Table 3"/>
          <p:cNvGraphicFramePr>
            <a:graphicFrameLocks noGrp="1"/>
          </p:cNvGraphicFramePr>
          <p:nvPr>
            <p:extLst>
              <p:ext uri="{D42A27DB-BD31-4B8C-83A1-F6EECF244321}">
                <p14:modId xmlns:p14="http://schemas.microsoft.com/office/powerpoint/2010/main" val="3243017535"/>
              </p:ext>
            </p:extLst>
          </p:nvPr>
        </p:nvGraphicFramePr>
        <p:xfrm>
          <a:off x="1885950" y="4229100"/>
          <a:ext cx="14554200" cy="1918340"/>
        </p:xfrm>
        <a:graphic>
          <a:graphicData uri="http://schemas.openxmlformats.org/drawingml/2006/table">
            <a:tbl>
              <a:tblPr firstRow="1" firstCol="1" bandRow="1"/>
              <a:tblGrid>
                <a:gridCol w="1818108">
                  <a:extLst>
                    <a:ext uri="{9D8B030D-6E8A-4147-A177-3AD203B41FA5}">
                      <a16:colId xmlns:a16="http://schemas.microsoft.com/office/drawing/2014/main" val="112196855"/>
                    </a:ext>
                  </a:extLst>
                </a:gridCol>
                <a:gridCol w="1818108">
                  <a:extLst>
                    <a:ext uri="{9D8B030D-6E8A-4147-A177-3AD203B41FA5}">
                      <a16:colId xmlns:a16="http://schemas.microsoft.com/office/drawing/2014/main" val="1207766411"/>
                    </a:ext>
                  </a:extLst>
                </a:gridCol>
                <a:gridCol w="1819664">
                  <a:extLst>
                    <a:ext uri="{9D8B030D-6E8A-4147-A177-3AD203B41FA5}">
                      <a16:colId xmlns:a16="http://schemas.microsoft.com/office/drawing/2014/main" val="3039104814"/>
                    </a:ext>
                  </a:extLst>
                </a:gridCol>
                <a:gridCol w="1819664">
                  <a:extLst>
                    <a:ext uri="{9D8B030D-6E8A-4147-A177-3AD203B41FA5}">
                      <a16:colId xmlns:a16="http://schemas.microsoft.com/office/drawing/2014/main" val="1929934952"/>
                    </a:ext>
                  </a:extLst>
                </a:gridCol>
                <a:gridCol w="1819664">
                  <a:extLst>
                    <a:ext uri="{9D8B030D-6E8A-4147-A177-3AD203B41FA5}">
                      <a16:colId xmlns:a16="http://schemas.microsoft.com/office/drawing/2014/main" val="3451034174"/>
                    </a:ext>
                  </a:extLst>
                </a:gridCol>
                <a:gridCol w="1819664">
                  <a:extLst>
                    <a:ext uri="{9D8B030D-6E8A-4147-A177-3AD203B41FA5}">
                      <a16:colId xmlns:a16="http://schemas.microsoft.com/office/drawing/2014/main" val="1922116546"/>
                    </a:ext>
                  </a:extLst>
                </a:gridCol>
                <a:gridCol w="1819664">
                  <a:extLst>
                    <a:ext uri="{9D8B030D-6E8A-4147-A177-3AD203B41FA5}">
                      <a16:colId xmlns:a16="http://schemas.microsoft.com/office/drawing/2014/main" val="4652078"/>
                    </a:ext>
                  </a:extLst>
                </a:gridCol>
                <a:gridCol w="1819664">
                  <a:extLst>
                    <a:ext uri="{9D8B030D-6E8A-4147-A177-3AD203B41FA5}">
                      <a16:colId xmlns:a16="http://schemas.microsoft.com/office/drawing/2014/main" val="3890657173"/>
                    </a:ext>
                  </a:extLst>
                </a:gridCol>
              </a:tblGrid>
              <a:tr h="959170">
                <a:tc>
                  <a:txBody>
                    <a:bodyPr/>
                    <a:lstStyle/>
                    <a:p>
                      <a:pPr algn="ctr">
                        <a:lnSpc>
                          <a:spcPct val="150000"/>
                        </a:lnSpc>
                        <a:spcBef>
                          <a:spcPts val="600"/>
                        </a:spcBef>
                        <a:spcAft>
                          <a:spcPts val="0"/>
                        </a:spcAft>
                      </a:pPr>
                      <a:r>
                        <a:rPr lang="nl-NL" sz="3800">
                          <a:solidFill>
                            <a:schemeClr val="tx1"/>
                          </a:solidFill>
                          <a:effectLst/>
                          <a:latin typeface="Arial" panose="020B0604020202020204" pitchFamily="34" charset="0"/>
                          <a:ea typeface="Calibri" panose="020F0502020204030204" pitchFamily="34" charset="0"/>
                          <a:cs typeface="Arial" panose="020B0604020202020204" pitchFamily="34" charset="0"/>
                        </a:rPr>
                        <a:t>x</a:t>
                      </a:r>
                      <a:endParaRPr lang="en-US" sz="38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Bef>
                          <a:spcPts val="600"/>
                        </a:spcBef>
                        <a:spcAft>
                          <a:spcPts val="0"/>
                        </a:spcAft>
                      </a:pPr>
                      <a:r>
                        <a:rPr lang="nl-NL" sz="3800">
                          <a:solidFill>
                            <a:schemeClr val="tx1"/>
                          </a:solidFill>
                          <a:effectLst/>
                          <a:latin typeface="Arial" panose="020B0604020202020204" pitchFamily="34" charset="0"/>
                          <a:ea typeface="Calibri" panose="020F0502020204030204" pitchFamily="34" charset="0"/>
                          <a:cs typeface="Arial" panose="020B0604020202020204" pitchFamily="34" charset="0"/>
                        </a:rPr>
                        <a:t>0</a:t>
                      </a:r>
                      <a:endParaRPr lang="en-US" sz="38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Bef>
                          <a:spcPts val="600"/>
                        </a:spcBef>
                        <a:spcAft>
                          <a:spcPts val="0"/>
                        </a:spcAft>
                      </a:pPr>
                      <a:r>
                        <a:rPr lang="nl-NL" sz="3800">
                          <a:solidFill>
                            <a:schemeClr val="tx1"/>
                          </a:solidFill>
                          <a:effectLst/>
                          <a:latin typeface="Arial" panose="020B0604020202020204" pitchFamily="34" charset="0"/>
                          <a:ea typeface="Calibri" panose="020F0502020204030204" pitchFamily="34" charset="0"/>
                          <a:cs typeface="Arial" panose="020B0604020202020204" pitchFamily="34" charset="0"/>
                        </a:rPr>
                        <a:t>2</a:t>
                      </a:r>
                      <a:endParaRPr lang="en-US" sz="38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Bef>
                          <a:spcPts val="600"/>
                        </a:spcBef>
                        <a:spcAft>
                          <a:spcPts val="0"/>
                        </a:spcAft>
                      </a:pPr>
                      <a:r>
                        <a:rPr lang="nl-NL" sz="3800">
                          <a:solidFill>
                            <a:schemeClr val="tx1"/>
                          </a:solidFill>
                          <a:effectLst/>
                          <a:latin typeface="Arial" panose="020B0604020202020204" pitchFamily="34" charset="0"/>
                          <a:ea typeface="Calibri" panose="020F0502020204030204" pitchFamily="34" charset="0"/>
                          <a:cs typeface="Arial" panose="020B0604020202020204" pitchFamily="34" charset="0"/>
                        </a:rPr>
                        <a:t>4</a:t>
                      </a:r>
                      <a:endParaRPr lang="en-US" sz="38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Bef>
                          <a:spcPts val="600"/>
                        </a:spcBef>
                        <a:spcAft>
                          <a:spcPts val="0"/>
                        </a:spcAft>
                      </a:pPr>
                      <a:r>
                        <a:rPr lang="nl-NL" sz="3800" dirty="0">
                          <a:solidFill>
                            <a:schemeClr val="tx1"/>
                          </a:solidFill>
                          <a:effectLst/>
                          <a:latin typeface="Arial" panose="020B0604020202020204" pitchFamily="34" charset="0"/>
                          <a:ea typeface="Calibri" panose="020F0502020204030204" pitchFamily="34" charset="0"/>
                          <a:cs typeface="Arial" panose="020B0604020202020204" pitchFamily="34" charset="0"/>
                        </a:rPr>
                        <a:t>5</a:t>
                      </a:r>
                      <a:endParaRPr lang="en-US" sz="3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Bef>
                          <a:spcPts val="600"/>
                        </a:spcBef>
                        <a:spcAft>
                          <a:spcPts val="0"/>
                        </a:spcAft>
                      </a:pPr>
                      <a:r>
                        <a:rPr lang="nl-NL" sz="3800">
                          <a:solidFill>
                            <a:schemeClr val="tx1"/>
                          </a:solidFill>
                          <a:effectLst/>
                          <a:latin typeface="Arial" panose="020B0604020202020204" pitchFamily="34" charset="0"/>
                          <a:ea typeface="Calibri" panose="020F0502020204030204" pitchFamily="34" charset="0"/>
                          <a:cs typeface="Arial" panose="020B0604020202020204" pitchFamily="34" charset="0"/>
                        </a:rPr>
                        <a:t>6</a:t>
                      </a:r>
                      <a:endParaRPr lang="en-US" sz="38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Bef>
                          <a:spcPts val="600"/>
                        </a:spcBef>
                        <a:spcAft>
                          <a:spcPts val="0"/>
                        </a:spcAft>
                      </a:pPr>
                      <a:r>
                        <a:rPr lang="nl-NL" sz="3800">
                          <a:solidFill>
                            <a:schemeClr val="tx1"/>
                          </a:solidFill>
                          <a:effectLst/>
                          <a:latin typeface="Arial" panose="020B0604020202020204" pitchFamily="34" charset="0"/>
                          <a:ea typeface="Calibri" panose="020F0502020204030204" pitchFamily="34" charset="0"/>
                          <a:cs typeface="Arial" panose="020B0604020202020204" pitchFamily="34" charset="0"/>
                        </a:rPr>
                        <a:t>8</a:t>
                      </a:r>
                      <a:endParaRPr lang="en-US" sz="38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Bef>
                          <a:spcPts val="600"/>
                        </a:spcBef>
                        <a:spcAft>
                          <a:spcPts val="0"/>
                        </a:spcAft>
                      </a:pPr>
                      <a:r>
                        <a:rPr lang="nl-NL" sz="3800">
                          <a:solidFill>
                            <a:schemeClr val="tx1"/>
                          </a:solidFill>
                          <a:effectLst/>
                          <a:latin typeface="Arial" panose="020B0604020202020204" pitchFamily="34" charset="0"/>
                          <a:ea typeface="Calibri" panose="020F0502020204030204" pitchFamily="34" charset="0"/>
                          <a:cs typeface="Arial" panose="020B0604020202020204" pitchFamily="34" charset="0"/>
                        </a:rPr>
                        <a:t>10</a:t>
                      </a:r>
                      <a:endParaRPr lang="en-US" sz="38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25822053"/>
                  </a:ext>
                </a:extLst>
              </a:tr>
              <a:tr h="959170">
                <a:tc>
                  <a:txBody>
                    <a:bodyPr/>
                    <a:lstStyle/>
                    <a:p>
                      <a:pPr algn="ctr">
                        <a:lnSpc>
                          <a:spcPct val="150000"/>
                        </a:lnSpc>
                        <a:spcBef>
                          <a:spcPts val="600"/>
                        </a:spcBef>
                        <a:spcAft>
                          <a:spcPts val="0"/>
                        </a:spcAft>
                      </a:pPr>
                      <a:r>
                        <a:rPr lang="nl-NL" sz="3800">
                          <a:solidFill>
                            <a:schemeClr val="tx1"/>
                          </a:solidFill>
                          <a:effectLst/>
                          <a:latin typeface="Arial" panose="020B0604020202020204" pitchFamily="34" charset="0"/>
                          <a:ea typeface="Calibri" panose="020F0502020204030204" pitchFamily="34" charset="0"/>
                          <a:cs typeface="Arial" panose="020B0604020202020204" pitchFamily="34" charset="0"/>
                        </a:rPr>
                        <a:t>y</a:t>
                      </a:r>
                      <a:endParaRPr lang="en-US" sz="38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Bef>
                          <a:spcPts val="600"/>
                        </a:spcBef>
                        <a:spcAft>
                          <a:spcPts val="0"/>
                        </a:spcAft>
                      </a:pPr>
                      <a:r>
                        <a:rPr lang="nl-NL" sz="380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endParaRPr lang="en-US" sz="3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Bef>
                          <a:spcPts val="600"/>
                        </a:spcBef>
                        <a:spcAft>
                          <a:spcPts val="0"/>
                        </a:spcAft>
                      </a:pPr>
                      <a:r>
                        <a:rPr lang="nl-NL" sz="3800">
                          <a:solidFill>
                            <a:schemeClr val="tx1"/>
                          </a:solidFill>
                          <a:effectLst/>
                          <a:latin typeface="Arial" panose="020B0604020202020204" pitchFamily="34" charset="0"/>
                          <a:ea typeface="Calibri" panose="020F0502020204030204" pitchFamily="34" charset="0"/>
                          <a:cs typeface="Arial" panose="020B0604020202020204" pitchFamily="34" charset="0"/>
                        </a:rPr>
                        <a:t>?</a:t>
                      </a:r>
                      <a:endParaRPr lang="en-US" sz="38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Bef>
                          <a:spcPts val="600"/>
                        </a:spcBef>
                        <a:spcAft>
                          <a:spcPts val="0"/>
                        </a:spcAft>
                      </a:pPr>
                      <a:r>
                        <a:rPr lang="nl-NL" sz="380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endParaRPr lang="en-US" sz="3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Bef>
                          <a:spcPts val="600"/>
                        </a:spcBef>
                        <a:spcAft>
                          <a:spcPts val="0"/>
                        </a:spcAft>
                      </a:pPr>
                      <a:r>
                        <a:rPr lang="nl-NL" sz="3800">
                          <a:solidFill>
                            <a:schemeClr val="tx1"/>
                          </a:solidFill>
                          <a:effectLst/>
                          <a:latin typeface="Arial" panose="020B0604020202020204" pitchFamily="34" charset="0"/>
                          <a:ea typeface="Calibri" panose="020F0502020204030204" pitchFamily="34" charset="0"/>
                          <a:cs typeface="Arial" panose="020B0604020202020204" pitchFamily="34" charset="0"/>
                        </a:rPr>
                        <a:t>?</a:t>
                      </a:r>
                      <a:endParaRPr lang="en-US" sz="38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Bef>
                          <a:spcPts val="600"/>
                        </a:spcBef>
                        <a:spcAft>
                          <a:spcPts val="0"/>
                        </a:spcAft>
                      </a:pPr>
                      <a:r>
                        <a:rPr lang="nl-NL" sz="3800">
                          <a:solidFill>
                            <a:schemeClr val="tx1"/>
                          </a:solidFill>
                          <a:effectLst/>
                          <a:latin typeface="Arial" panose="020B0604020202020204" pitchFamily="34" charset="0"/>
                          <a:ea typeface="Calibri" panose="020F0502020204030204" pitchFamily="34" charset="0"/>
                          <a:cs typeface="Arial" panose="020B0604020202020204" pitchFamily="34" charset="0"/>
                        </a:rPr>
                        <a:t>?</a:t>
                      </a:r>
                      <a:endParaRPr lang="en-US" sz="38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Bef>
                          <a:spcPts val="600"/>
                        </a:spcBef>
                        <a:spcAft>
                          <a:spcPts val="0"/>
                        </a:spcAft>
                      </a:pPr>
                      <a:r>
                        <a:rPr lang="nl-NL" sz="3800">
                          <a:solidFill>
                            <a:schemeClr val="tx1"/>
                          </a:solidFill>
                          <a:effectLst/>
                          <a:latin typeface="Arial" panose="020B0604020202020204" pitchFamily="34" charset="0"/>
                          <a:ea typeface="Calibri" panose="020F0502020204030204" pitchFamily="34" charset="0"/>
                          <a:cs typeface="Arial" panose="020B0604020202020204" pitchFamily="34" charset="0"/>
                        </a:rPr>
                        <a:t>?</a:t>
                      </a:r>
                      <a:endParaRPr lang="en-US" sz="38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Bef>
                          <a:spcPts val="600"/>
                        </a:spcBef>
                        <a:spcAft>
                          <a:spcPts val="0"/>
                        </a:spcAft>
                      </a:pPr>
                      <a:r>
                        <a:rPr lang="nl-NL" sz="380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endParaRPr lang="en-US" sz="3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90509935"/>
                  </a:ext>
                </a:extLst>
              </a:tr>
            </a:tbl>
          </a:graphicData>
        </a:graphic>
      </p:graphicFrame>
      <p:sp>
        <p:nvSpPr>
          <p:cNvPr id="5" name="Rectangle 4"/>
          <p:cNvSpPr/>
          <p:nvPr/>
        </p:nvSpPr>
        <p:spPr>
          <a:xfrm>
            <a:off x="1447800" y="7831604"/>
            <a:ext cx="9873216" cy="969496"/>
          </a:xfrm>
          <a:prstGeom prst="rect">
            <a:avLst/>
          </a:prstGeom>
        </p:spPr>
        <p:txBody>
          <a:bodyPr wrap="none">
            <a:spAutoFit/>
          </a:bodyPr>
          <a:lstStyle/>
          <a:p>
            <a:pPr algn="just">
              <a:lnSpc>
                <a:spcPct val="150000"/>
              </a:lnSpc>
              <a:spcBef>
                <a:spcPts val="600"/>
              </a:spcBef>
              <a:spcAft>
                <a:spcPts val="800"/>
              </a:spcAft>
            </a:pPr>
            <a:r>
              <a:rPr lang="nl-NL" sz="3800" dirty="0">
                <a:solidFill>
                  <a:schemeClr val="bg1"/>
                </a:solidFill>
                <a:latin typeface="Arial" panose="020B0604020202020204" pitchFamily="34" charset="0"/>
                <a:ea typeface="Calibri" panose="020F0502020204030204" pitchFamily="34" charset="0"/>
                <a:cs typeface="Arial" panose="020B0604020202020204" pitchFamily="34" charset="0"/>
              </a:rPr>
              <a:t>Thay các giá trị của x vào công thức hàm </a:t>
            </a:r>
            <a:r>
              <a:rPr lang="nl-NL" sz="3800" dirty="0" smtClean="0">
                <a:solidFill>
                  <a:schemeClr val="bg1"/>
                </a:solidFill>
                <a:latin typeface="Arial" panose="020B0604020202020204" pitchFamily="34" charset="0"/>
                <a:ea typeface="Calibri" panose="020F0502020204030204" pitchFamily="34" charset="0"/>
                <a:cs typeface="Arial" panose="020B0604020202020204" pitchFamily="34" charset="0"/>
              </a:rPr>
              <a:t>số.</a:t>
            </a:r>
            <a:endPar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8" name="Rectangle 7"/>
          <p:cNvSpPr/>
          <p:nvPr/>
        </p:nvSpPr>
        <p:spPr>
          <a:xfrm>
            <a:off x="4421226" y="5304592"/>
            <a:ext cx="455574" cy="677108"/>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none">
            <a:spAutoFit/>
          </a:bodyPr>
          <a:lstStyle/>
          <a:p>
            <a:r>
              <a:rPr lang="nl-NL" sz="3800" b="1" dirty="0">
                <a:solidFill>
                  <a:srgbClr val="FF0000"/>
                </a:solidFill>
                <a:latin typeface="Arial" panose="020B0604020202020204" pitchFamily="34" charset="0"/>
                <a:ea typeface="Calibri" panose="020F0502020204030204" pitchFamily="34" charset="0"/>
                <a:cs typeface="Arial" panose="020B0604020202020204" pitchFamily="34" charset="0"/>
              </a:rPr>
              <a:t>0</a:t>
            </a:r>
            <a:endParaRPr lang="en-US" sz="3800" b="1" dirty="0">
              <a:solidFill>
                <a:srgbClr val="FF0000"/>
              </a:solidFill>
              <a:latin typeface="Arial" panose="020B0604020202020204" pitchFamily="34" charset="0"/>
              <a:cs typeface="Arial" panose="020B0604020202020204" pitchFamily="34" charset="0"/>
            </a:endParaRPr>
          </a:p>
        </p:txBody>
      </p:sp>
      <p:sp>
        <p:nvSpPr>
          <p:cNvPr id="25" name="Rectangle 24"/>
          <p:cNvSpPr/>
          <p:nvPr/>
        </p:nvSpPr>
        <p:spPr>
          <a:xfrm>
            <a:off x="6021167" y="5318735"/>
            <a:ext cx="726481" cy="677108"/>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none">
            <a:spAutoFit/>
          </a:bodyPr>
          <a:lstStyle/>
          <a:p>
            <a:r>
              <a:rPr lang="nl-NL" sz="38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32</a:t>
            </a:r>
            <a:endParaRPr lang="en-US" sz="3800" b="1" dirty="0">
              <a:solidFill>
                <a:srgbClr val="FF0000"/>
              </a:solidFill>
              <a:latin typeface="Arial" panose="020B0604020202020204" pitchFamily="34" charset="0"/>
              <a:cs typeface="Arial" panose="020B0604020202020204" pitchFamily="34" charset="0"/>
            </a:endParaRPr>
          </a:p>
        </p:txBody>
      </p:sp>
      <p:sp>
        <p:nvSpPr>
          <p:cNvPr id="28" name="Rectangle 27"/>
          <p:cNvSpPr/>
          <p:nvPr/>
        </p:nvSpPr>
        <p:spPr>
          <a:xfrm>
            <a:off x="7944395" y="5268208"/>
            <a:ext cx="726481" cy="677108"/>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none">
            <a:spAutoFit/>
          </a:bodyPr>
          <a:lstStyle/>
          <a:p>
            <a:r>
              <a:rPr lang="nl-NL" sz="38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48</a:t>
            </a:r>
            <a:endParaRPr lang="en-US" sz="3800" b="1" dirty="0">
              <a:solidFill>
                <a:srgbClr val="FF0000"/>
              </a:solidFill>
              <a:latin typeface="Arial" panose="020B0604020202020204" pitchFamily="34" charset="0"/>
              <a:cs typeface="Arial" panose="020B0604020202020204" pitchFamily="34" charset="0"/>
            </a:endParaRPr>
          </a:p>
        </p:txBody>
      </p:sp>
      <p:sp>
        <p:nvSpPr>
          <p:cNvPr id="29" name="Rectangle 28"/>
          <p:cNvSpPr/>
          <p:nvPr/>
        </p:nvSpPr>
        <p:spPr>
          <a:xfrm>
            <a:off x="9657059" y="5318735"/>
            <a:ext cx="726481" cy="677108"/>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none">
            <a:spAutoFit/>
          </a:bodyPr>
          <a:lstStyle/>
          <a:p>
            <a:r>
              <a:rPr lang="nl-NL" sz="38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50</a:t>
            </a:r>
            <a:endParaRPr lang="en-US" sz="3800" b="1" dirty="0">
              <a:solidFill>
                <a:srgbClr val="FF0000"/>
              </a:solidFill>
              <a:latin typeface="Arial" panose="020B0604020202020204" pitchFamily="34" charset="0"/>
              <a:cs typeface="Arial" panose="020B0604020202020204" pitchFamily="34" charset="0"/>
            </a:endParaRPr>
          </a:p>
        </p:txBody>
      </p:sp>
      <p:sp>
        <p:nvSpPr>
          <p:cNvPr id="30" name="Rectangle 29"/>
          <p:cNvSpPr/>
          <p:nvPr/>
        </p:nvSpPr>
        <p:spPr>
          <a:xfrm>
            <a:off x="11527639" y="5268208"/>
            <a:ext cx="726481" cy="677108"/>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none">
            <a:spAutoFit/>
          </a:bodyPr>
          <a:lstStyle/>
          <a:p>
            <a:r>
              <a:rPr lang="nl-NL" sz="38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48</a:t>
            </a:r>
            <a:endParaRPr lang="en-US" sz="3800" b="1" dirty="0">
              <a:solidFill>
                <a:srgbClr val="FF0000"/>
              </a:solidFill>
              <a:latin typeface="Arial" panose="020B0604020202020204" pitchFamily="34" charset="0"/>
              <a:cs typeface="Arial" panose="020B0604020202020204" pitchFamily="34" charset="0"/>
            </a:endParaRPr>
          </a:p>
        </p:txBody>
      </p:sp>
      <p:sp>
        <p:nvSpPr>
          <p:cNvPr id="31" name="Rectangle 30"/>
          <p:cNvSpPr/>
          <p:nvPr/>
        </p:nvSpPr>
        <p:spPr>
          <a:xfrm>
            <a:off x="13261954" y="5260820"/>
            <a:ext cx="726481" cy="677108"/>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none">
            <a:spAutoFit/>
          </a:bodyPr>
          <a:lstStyle/>
          <a:p>
            <a:r>
              <a:rPr lang="nl-NL" sz="38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32</a:t>
            </a:r>
            <a:endParaRPr lang="en-US" sz="3800" b="1" dirty="0">
              <a:solidFill>
                <a:srgbClr val="FF0000"/>
              </a:solidFill>
              <a:latin typeface="Arial" panose="020B0604020202020204" pitchFamily="34" charset="0"/>
              <a:cs typeface="Arial" panose="020B0604020202020204" pitchFamily="34" charset="0"/>
            </a:endParaRPr>
          </a:p>
        </p:txBody>
      </p:sp>
      <p:sp>
        <p:nvSpPr>
          <p:cNvPr id="32" name="Rectangle 31"/>
          <p:cNvSpPr/>
          <p:nvPr/>
        </p:nvSpPr>
        <p:spPr>
          <a:xfrm>
            <a:off x="15392400" y="5262821"/>
            <a:ext cx="455574" cy="677108"/>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none">
            <a:spAutoFit/>
          </a:bodyPr>
          <a:lstStyle/>
          <a:p>
            <a:r>
              <a:rPr lang="nl-NL" sz="3800" b="1" dirty="0">
                <a:solidFill>
                  <a:srgbClr val="FF0000"/>
                </a:solidFill>
                <a:latin typeface="Arial" panose="020B0604020202020204" pitchFamily="34" charset="0"/>
                <a:ea typeface="Calibri" panose="020F0502020204030204" pitchFamily="34" charset="0"/>
                <a:cs typeface="Arial" panose="020B0604020202020204" pitchFamily="34" charset="0"/>
              </a:rPr>
              <a:t>0</a:t>
            </a:r>
            <a:endParaRPr lang="en-US" sz="3800" b="1" dirty="0">
              <a:solidFill>
                <a:srgbClr val="FF0000"/>
              </a:solidFill>
              <a:latin typeface="Arial" panose="020B0604020202020204" pitchFamily="34" charset="0"/>
              <a:cs typeface="Arial" panose="020B0604020202020204" pitchFamily="34" charset="0"/>
            </a:endParaRPr>
          </a:p>
        </p:txBody>
      </p:sp>
      <p:pic>
        <p:nvPicPr>
          <p:cNvPr id="33" name="Picture 5"/>
          <p:cNvPicPr>
            <a:picLocks noChangeAspect="1"/>
          </p:cNvPicPr>
          <p:nvPr/>
        </p:nvPicPr>
        <p:blipFill rotWithShape="1">
          <a:blip r:embed="rId3"/>
          <a:srcRect l="71258" t="36429"/>
          <a:stretch/>
        </p:blipFill>
        <p:spPr>
          <a:xfrm>
            <a:off x="13868400" y="6743700"/>
            <a:ext cx="2124778" cy="2898253"/>
          </a:xfrm>
          <a:prstGeom prst="rect">
            <a:avLst/>
          </a:prstGeom>
        </p:spPr>
      </p:pic>
      <p:sp>
        <p:nvSpPr>
          <p:cNvPr id="34" name="Oval Callout 33"/>
          <p:cNvSpPr/>
          <p:nvPr/>
        </p:nvSpPr>
        <p:spPr>
          <a:xfrm>
            <a:off x="8636005" y="6891187"/>
            <a:ext cx="1641441" cy="691776"/>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800" b="1" smtClean="0">
                <a:solidFill>
                  <a:prstClr val="black"/>
                </a:solidFill>
              </a:rPr>
              <a:t>Giải</a:t>
            </a:r>
            <a:endParaRPr lang="en-US" sz="3800" b="1">
              <a:solidFill>
                <a:prstClr val="black"/>
              </a:solidFill>
            </a:endParaRPr>
          </a:p>
        </p:txBody>
      </p:sp>
    </p:spTree>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left)">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randombar(horizont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p:cTn id="37" dur="500" fill="hold"/>
                                        <p:tgtEl>
                                          <p:spTgt spid="25"/>
                                        </p:tgtEl>
                                        <p:attrNameLst>
                                          <p:attrName>ppt_w</p:attrName>
                                        </p:attrNameLst>
                                      </p:cBhvr>
                                      <p:tavLst>
                                        <p:tav tm="0">
                                          <p:val>
                                            <p:fltVal val="0"/>
                                          </p:val>
                                        </p:tav>
                                        <p:tav tm="100000">
                                          <p:val>
                                            <p:strVal val="#ppt_w"/>
                                          </p:val>
                                        </p:tav>
                                      </p:tavLst>
                                    </p:anim>
                                    <p:anim calcmode="lin" valueType="num">
                                      <p:cBhvr>
                                        <p:cTn id="38" dur="500" fill="hold"/>
                                        <p:tgtEl>
                                          <p:spTgt spid="25"/>
                                        </p:tgtEl>
                                        <p:attrNameLst>
                                          <p:attrName>ppt_h</p:attrName>
                                        </p:attrNameLst>
                                      </p:cBhvr>
                                      <p:tavLst>
                                        <p:tav tm="0">
                                          <p:val>
                                            <p:fltVal val="0"/>
                                          </p:val>
                                        </p:tav>
                                        <p:tav tm="100000">
                                          <p:val>
                                            <p:strVal val="#ppt_h"/>
                                          </p:val>
                                        </p:tav>
                                      </p:tavLst>
                                    </p:anim>
                                    <p:animEffect transition="in" filter="fade">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500"/>
                                        <p:tgtEl>
                                          <p:spTgt spid="28"/>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barn(inVertical)">
                                      <p:cBhvr>
                                        <p:cTn id="49" dur="500"/>
                                        <p:tgtEl>
                                          <p:spTgt spid="29"/>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randombar(horizontal)">
                                      <p:cBhvr>
                                        <p:cTn id="54" dur="500"/>
                                        <p:tgtEl>
                                          <p:spTgt spid="30"/>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anim calcmode="lin" valueType="num">
                                      <p:cBhvr>
                                        <p:cTn id="59" dur="500" fill="hold"/>
                                        <p:tgtEl>
                                          <p:spTgt spid="31"/>
                                        </p:tgtEl>
                                        <p:attrNameLst>
                                          <p:attrName>ppt_w</p:attrName>
                                        </p:attrNameLst>
                                      </p:cBhvr>
                                      <p:tavLst>
                                        <p:tav tm="0">
                                          <p:val>
                                            <p:fltVal val="0"/>
                                          </p:val>
                                        </p:tav>
                                        <p:tav tm="100000">
                                          <p:val>
                                            <p:strVal val="#ppt_w"/>
                                          </p:val>
                                        </p:tav>
                                      </p:tavLst>
                                    </p:anim>
                                    <p:anim calcmode="lin" valueType="num">
                                      <p:cBhvr>
                                        <p:cTn id="60" dur="500" fill="hold"/>
                                        <p:tgtEl>
                                          <p:spTgt spid="31"/>
                                        </p:tgtEl>
                                        <p:attrNameLst>
                                          <p:attrName>ppt_h</p:attrName>
                                        </p:attrNameLst>
                                      </p:cBhvr>
                                      <p:tavLst>
                                        <p:tav tm="0">
                                          <p:val>
                                            <p:fltVal val="0"/>
                                          </p:val>
                                        </p:tav>
                                        <p:tav tm="100000">
                                          <p:val>
                                            <p:strVal val="#ppt_h"/>
                                          </p:val>
                                        </p:tav>
                                      </p:tavLst>
                                    </p:anim>
                                    <p:animEffect transition="in" filter="fade">
                                      <p:cBhvr>
                                        <p:cTn id="61" dur="500"/>
                                        <p:tgtEl>
                                          <p:spTgt spid="31"/>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fade">
                                      <p:cBhvr>
                                        <p:cTn id="6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5" grpId="0"/>
      <p:bldP spid="8" grpId="0" animBg="1"/>
      <p:bldP spid="25" grpId="0" animBg="1"/>
      <p:bldP spid="28" grpId="0" animBg="1"/>
      <p:bldP spid="29" grpId="0" animBg="1"/>
      <p:bldP spid="30" grpId="0" animBg="1"/>
      <p:bldP spid="31" grpId="0" animBg="1"/>
      <p:bldP spid="32" grpId="0" animBg="1"/>
      <p:bldP spid="3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45DA0"/>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7197066" y="8915933"/>
            <a:ext cx="1328221" cy="1371067"/>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17449800" y="-194100"/>
            <a:ext cx="1075487" cy="1090094"/>
          </a:xfrm>
          <a:prstGeom prst="rect">
            <a:avLst/>
          </a:prstGeom>
        </p:spPr>
      </p:pic>
      <p:pic>
        <p:nvPicPr>
          <p:cNvPr id="29" name="Picture 2"/>
          <p:cNvPicPr>
            <a:picLocks noChangeAspect="1"/>
          </p:cNvPicPr>
          <p:nvPr/>
        </p:nvPicPr>
        <p:blipFill>
          <a:blip r:embed="rId7">
            <a:alphaModFix amt="40000"/>
            <a:duotone>
              <a:prstClr val="black"/>
              <a:srgbClr val="D9C3A5">
                <a:tint val="50000"/>
                <a:satMod val="180000"/>
              </a:srgbClr>
            </a:duotone>
            <a:extLst>
              <a:ext uri="{BEBA8EAE-BF5A-486C-A8C5-ECC9F3942E4B}">
                <a14:imgProps xmlns:a14="http://schemas.microsoft.com/office/drawing/2010/main">
                  <a14:imgLayer r:embed="rId8">
                    <a14:imgEffect>
                      <a14:artisticLineDrawing/>
                    </a14:imgEffect>
                    <a14:imgEffect>
                      <a14:saturation sat="200000"/>
                    </a14:imgEffect>
                    <a14:imgEffect>
                      <a14:brightnessContrast brigh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9"/>
              </a:ext>
            </a:extLst>
          </a:blip>
          <a:srcRect t="56419"/>
          <a:stretch>
            <a:fillRect/>
          </a:stretch>
        </p:blipFill>
        <p:spPr>
          <a:xfrm rot="11204328">
            <a:off x="10242284" y="-1002878"/>
            <a:ext cx="10473715" cy="3750770"/>
          </a:xfrm>
          <a:prstGeom prst="rect">
            <a:avLst/>
          </a:prstGeom>
        </p:spPr>
      </p:pic>
      <p:grpSp>
        <p:nvGrpSpPr>
          <p:cNvPr id="17" name="Group 16"/>
          <p:cNvGrpSpPr/>
          <p:nvPr/>
        </p:nvGrpSpPr>
        <p:grpSpPr>
          <a:xfrm>
            <a:off x="6705600" y="558632"/>
            <a:ext cx="5105400" cy="1136203"/>
            <a:chOff x="7162800" y="539360"/>
            <a:chExt cx="4648200" cy="1136203"/>
          </a:xfrm>
          <a:solidFill>
            <a:srgbClr val="FFE07D"/>
          </a:solidFill>
        </p:grpSpPr>
        <p:grpSp>
          <p:nvGrpSpPr>
            <p:cNvPr id="18" name="Group 6"/>
            <p:cNvGrpSpPr/>
            <p:nvPr/>
          </p:nvGrpSpPr>
          <p:grpSpPr>
            <a:xfrm>
              <a:off x="7162800" y="539360"/>
              <a:ext cx="4648200" cy="1136203"/>
              <a:chOff x="0" y="0"/>
              <a:chExt cx="8385740" cy="2387260"/>
            </a:xfrm>
            <a:grpFill/>
          </p:grpSpPr>
          <p:sp>
            <p:nvSpPr>
              <p:cNvPr id="20" name="Freeform 7"/>
              <p:cNvSpPr/>
              <p:nvPr/>
            </p:nvSpPr>
            <p:spPr>
              <a:xfrm>
                <a:off x="0" y="0"/>
                <a:ext cx="8385740" cy="2387260"/>
              </a:xfrm>
              <a:custGeom>
                <a:avLst/>
                <a:gdLst/>
                <a:ahLst/>
                <a:cxnLst/>
                <a:rect l="l" t="t" r="r" b="b"/>
                <a:pathLst>
                  <a:path w="8385740" h="2387260">
                    <a:moveTo>
                      <a:pt x="8261280" y="2387260"/>
                    </a:moveTo>
                    <a:lnTo>
                      <a:pt x="124460" y="2387260"/>
                    </a:lnTo>
                    <a:cubicBezTo>
                      <a:pt x="55880" y="2387260"/>
                      <a:pt x="0" y="2331379"/>
                      <a:pt x="0" y="2262799"/>
                    </a:cubicBezTo>
                    <a:lnTo>
                      <a:pt x="0" y="124460"/>
                    </a:lnTo>
                    <a:cubicBezTo>
                      <a:pt x="0" y="55880"/>
                      <a:pt x="55880" y="0"/>
                      <a:pt x="124460" y="0"/>
                    </a:cubicBezTo>
                    <a:lnTo>
                      <a:pt x="8261280" y="0"/>
                    </a:lnTo>
                    <a:cubicBezTo>
                      <a:pt x="8329860" y="0"/>
                      <a:pt x="8385740" y="55880"/>
                      <a:pt x="8385740" y="124460"/>
                    </a:cubicBezTo>
                    <a:lnTo>
                      <a:pt x="8385740" y="2262800"/>
                    </a:lnTo>
                    <a:cubicBezTo>
                      <a:pt x="8385740" y="2331380"/>
                      <a:pt x="8329860" y="2387260"/>
                      <a:pt x="8261280" y="2387260"/>
                    </a:cubicBezTo>
                    <a:close/>
                  </a:path>
                </a:pathLst>
              </a:custGeom>
              <a:grpFill/>
            </p:spPr>
            <p:style>
              <a:lnRef idx="3">
                <a:schemeClr val="lt1"/>
              </a:lnRef>
              <a:fillRef idx="1">
                <a:schemeClr val="accent1"/>
              </a:fillRef>
              <a:effectRef idx="1">
                <a:schemeClr val="accent1"/>
              </a:effectRef>
              <a:fontRef idx="minor">
                <a:schemeClr val="lt1"/>
              </a:fontRef>
            </p:style>
          </p:sp>
        </p:grpSp>
        <p:sp>
          <p:nvSpPr>
            <p:cNvPr id="19" name="Rectangle 18"/>
            <p:cNvSpPr/>
            <p:nvPr/>
          </p:nvSpPr>
          <p:spPr>
            <a:xfrm>
              <a:off x="7332978" y="539360"/>
              <a:ext cx="4316579" cy="1002710"/>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lvl="0" algn="ctr">
                <a:lnSpc>
                  <a:spcPct val="150000"/>
                </a:lnSpc>
                <a:spcAft>
                  <a:spcPts val="800"/>
                </a:spcAft>
              </a:pPr>
              <a:r>
                <a:rPr lang="nl-NL" sz="4500" dirty="0" smtClean="0">
                  <a:ln w="0"/>
                  <a:solidFill>
                    <a:schemeClr val="tx1"/>
                  </a:solidFill>
                  <a:effectLst>
                    <a:outerShdw blurRad="38100" dist="19050" dir="2700000" algn="tl" rotWithShape="0">
                      <a:schemeClr val="dk1">
                        <a:alpha val="40000"/>
                      </a:schemeClr>
                    </a:outerShdw>
                  </a:effectLst>
                  <a:latin typeface="Arial" panose="020B0604020202020204" pitchFamily="34" charset="0"/>
                  <a:ea typeface="Times New Roman" panose="02020603050405020304" pitchFamily="18" charset="0"/>
                  <a:cs typeface="Arial" panose="020B0604020202020204" pitchFamily="34" charset="0"/>
                </a:rPr>
                <a:t>LUYỆN TẬP 1 </a:t>
              </a:r>
              <a:endParaRPr lang="en-US" sz="4500" dirty="0">
                <a:ln w="0"/>
                <a:solidFill>
                  <a:schemeClr val="tx1"/>
                </a:solidFill>
                <a:effectLst>
                  <a:outerShdw blurRad="38100" dist="19050" dir="2700000" algn="tl" rotWithShape="0">
                    <a:schemeClr val="dk1">
                      <a:alpha val="40000"/>
                    </a:schemeClr>
                  </a:outerShdw>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30" name="Group 29"/>
          <p:cNvGrpSpPr/>
          <p:nvPr/>
        </p:nvGrpSpPr>
        <p:grpSpPr>
          <a:xfrm>
            <a:off x="457200" y="8343900"/>
            <a:ext cx="1779851" cy="1563462"/>
            <a:chOff x="5250279" y="3663315"/>
            <a:chExt cx="3215601" cy="3215601"/>
          </a:xfrm>
        </p:grpSpPr>
        <p:grpSp>
          <p:nvGrpSpPr>
            <p:cNvPr id="31" name="Group 6"/>
            <p:cNvGrpSpPr/>
            <p:nvPr/>
          </p:nvGrpSpPr>
          <p:grpSpPr>
            <a:xfrm>
              <a:off x="5250279" y="3663315"/>
              <a:ext cx="3215601" cy="3215601"/>
              <a:chOff x="0" y="0"/>
              <a:chExt cx="6350000" cy="6350000"/>
            </a:xfrm>
          </p:grpSpPr>
          <p:sp>
            <p:nvSpPr>
              <p:cNvPr id="33"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32"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5871074" y="4113338"/>
              <a:ext cx="1974010" cy="2315555"/>
            </a:xfrm>
            <a:prstGeom prst="rect">
              <a:avLst/>
            </a:prstGeom>
          </p:spPr>
        </p:pic>
      </p:grpSp>
      <p:sp>
        <p:nvSpPr>
          <p:cNvPr id="7" name="Rectangle 6"/>
          <p:cNvSpPr/>
          <p:nvPr/>
        </p:nvSpPr>
        <p:spPr>
          <a:xfrm>
            <a:off x="1171414" y="1960751"/>
            <a:ext cx="16054066" cy="4478149"/>
          </a:xfrm>
          <a:prstGeom prst="rect">
            <a:avLst/>
          </a:prstGeom>
        </p:spPr>
        <p:txBody>
          <a:bodyPr wrap="square">
            <a:spAutoFit/>
          </a:bodyPr>
          <a:lstStyle/>
          <a:p>
            <a:pPr marR="30480" algn="just">
              <a:lnSpc>
                <a:spcPct val="150000"/>
              </a:lnSpc>
            </a:pP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Cho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hàm</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số</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y = (x – 1)(2 – 3x). </a:t>
            </a:r>
          </a:p>
          <a:p>
            <a:pPr marL="30480" marR="30480" algn="just">
              <a:lnSpc>
                <a:spcPct val="150000"/>
              </a:lnSpc>
            </a:pP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a)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Hàm</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số</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đã</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cho</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có</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phải</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là</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hàm</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số</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bậc</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hai</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không</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Nếu</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có</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hãy</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xác</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định</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các</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hệ</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số</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 b, c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nó</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p>
          <a:p>
            <a:pPr marL="30480" marR="30480" algn="just">
              <a:lnSpc>
                <a:spcPct val="150000"/>
              </a:lnSpc>
            </a:pP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b)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Thay</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dấu</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bằng</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các</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số</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thích</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hợp</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để</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hoàn</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thành</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bảng</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giá</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trị</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sau</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hàm</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số</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đã</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cho</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endPar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821170578"/>
              </p:ext>
            </p:extLst>
          </p:nvPr>
        </p:nvGraphicFramePr>
        <p:xfrm>
          <a:off x="3962400" y="7090086"/>
          <a:ext cx="11049000" cy="1863414"/>
        </p:xfrm>
        <a:graphic>
          <a:graphicData uri="http://schemas.openxmlformats.org/drawingml/2006/table">
            <a:tbl>
              <a:tblPr firstRow="1" firstCol="1" bandRow="1"/>
              <a:tblGrid>
                <a:gridCol w="2209800">
                  <a:extLst>
                    <a:ext uri="{9D8B030D-6E8A-4147-A177-3AD203B41FA5}">
                      <a16:colId xmlns:a16="http://schemas.microsoft.com/office/drawing/2014/main" val="4013374148"/>
                    </a:ext>
                  </a:extLst>
                </a:gridCol>
                <a:gridCol w="2209800">
                  <a:extLst>
                    <a:ext uri="{9D8B030D-6E8A-4147-A177-3AD203B41FA5}">
                      <a16:colId xmlns:a16="http://schemas.microsoft.com/office/drawing/2014/main" val="1774106567"/>
                    </a:ext>
                  </a:extLst>
                </a:gridCol>
                <a:gridCol w="2209800">
                  <a:extLst>
                    <a:ext uri="{9D8B030D-6E8A-4147-A177-3AD203B41FA5}">
                      <a16:colId xmlns:a16="http://schemas.microsoft.com/office/drawing/2014/main" val="2123565272"/>
                    </a:ext>
                  </a:extLst>
                </a:gridCol>
                <a:gridCol w="2209800">
                  <a:extLst>
                    <a:ext uri="{9D8B030D-6E8A-4147-A177-3AD203B41FA5}">
                      <a16:colId xmlns:a16="http://schemas.microsoft.com/office/drawing/2014/main" val="3074097588"/>
                    </a:ext>
                  </a:extLst>
                </a:gridCol>
                <a:gridCol w="2209800">
                  <a:extLst>
                    <a:ext uri="{9D8B030D-6E8A-4147-A177-3AD203B41FA5}">
                      <a16:colId xmlns:a16="http://schemas.microsoft.com/office/drawing/2014/main" val="2375414851"/>
                    </a:ext>
                  </a:extLst>
                </a:gridCol>
              </a:tblGrid>
              <a:tr h="931707">
                <a:tc>
                  <a:txBody>
                    <a:bodyPr/>
                    <a:lstStyle/>
                    <a:p>
                      <a:pPr algn="ctr">
                        <a:lnSpc>
                          <a:spcPct val="150000"/>
                        </a:lnSpc>
                        <a:spcBef>
                          <a:spcPts val="600"/>
                        </a:spcBef>
                        <a:spcAft>
                          <a:spcPts val="0"/>
                        </a:spcAft>
                      </a:pPr>
                      <a:r>
                        <a:rPr lang="nl-NL" sz="3800" dirty="0">
                          <a:effectLst/>
                          <a:latin typeface="Arial" panose="020B0604020202020204" pitchFamily="34" charset="0"/>
                          <a:ea typeface="Calibri" panose="020F0502020204030204" pitchFamily="34" charset="0"/>
                          <a:cs typeface="Arial" panose="020B0604020202020204" pitchFamily="34" charset="0"/>
                        </a:rPr>
                        <a:t>x</a:t>
                      </a:r>
                      <a:endParaRPr lang="en-US" sz="3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0"/>
                        </a:spcAft>
                      </a:pPr>
                      <a:r>
                        <a:rPr lang="nl-NL" sz="3800" dirty="0">
                          <a:effectLst/>
                          <a:latin typeface="Arial" panose="020B0604020202020204" pitchFamily="34" charset="0"/>
                          <a:ea typeface="Calibri" panose="020F0502020204030204" pitchFamily="34" charset="0"/>
                          <a:cs typeface="Arial" panose="020B0604020202020204" pitchFamily="34" charset="0"/>
                        </a:rPr>
                        <a:t>-2</a:t>
                      </a:r>
                      <a:endParaRPr lang="en-US" sz="3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0"/>
                        </a:spcAft>
                      </a:pPr>
                      <a:r>
                        <a:rPr lang="nl-NL" sz="3800">
                          <a:effectLst/>
                          <a:latin typeface="Arial" panose="020B0604020202020204" pitchFamily="34" charset="0"/>
                          <a:ea typeface="Calibri" panose="020F0502020204030204" pitchFamily="34" charset="0"/>
                          <a:cs typeface="Arial" panose="020B0604020202020204" pitchFamily="34" charset="0"/>
                        </a:rPr>
                        <a:t>-1</a:t>
                      </a:r>
                      <a:endParaRPr lang="en-US" sz="3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0"/>
                        </a:spcAft>
                      </a:pPr>
                      <a:r>
                        <a:rPr lang="nl-NL" sz="3800">
                          <a:effectLst/>
                          <a:latin typeface="Arial" panose="020B0604020202020204" pitchFamily="34" charset="0"/>
                          <a:ea typeface="Calibri" panose="020F0502020204030204" pitchFamily="34" charset="0"/>
                          <a:cs typeface="Arial" panose="020B0604020202020204" pitchFamily="34" charset="0"/>
                        </a:rPr>
                        <a:t>0</a:t>
                      </a:r>
                      <a:endParaRPr lang="en-US" sz="3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0"/>
                        </a:spcAft>
                      </a:pPr>
                      <a:r>
                        <a:rPr lang="nl-NL" sz="3800">
                          <a:effectLst/>
                          <a:latin typeface="Arial" panose="020B0604020202020204" pitchFamily="34" charset="0"/>
                          <a:ea typeface="Calibri" panose="020F0502020204030204" pitchFamily="34" charset="0"/>
                          <a:cs typeface="Arial" panose="020B0604020202020204" pitchFamily="34" charset="0"/>
                        </a:rPr>
                        <a:t>1</a:t>
                      </a:r>
                      <a:endParaRPr lang="en-US" sz="3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68879885"/>
                  </a:ext>
                </a:extLst>
              </a:tr>
              <a:tr h="931707">
                <a:tc>
                  <a:txBody>
                    <a:bodyPr/>
                    <a:lstStyle/>
                    <a:p>
                      <a:pPr algn="ctr">
                        <a:lnSpc>
                          <a:spcPct val="150000"/>
                        </a:lnSpc>
                        <a:spcBef>
                          <a:spcPts val="600"/>
                        </a:spcBef>
                        <a:spcAft>
                          <a:spcPts val="0"/>
                        </a:spcAft>
                      </a:pPr>
                      <a:r>
                        <a:rPr lang="nl-NL" sz="3800" dirty="0">
                          <a:effectLst/>
                          <a:latin typeface="Arial" panose="020B0604020202020204" pitchFamily="34" charset="0"/>
                          <a:ea typeface="Calibri" panose="020F0502020204030204" pitchFamily="34" charset="0"/>
                          <a:cs typeface="Arial" panose="020B0604020202020204" pitchFamily="34" charset="0"/>
                        </a:rPr>
                        <a:t>y</a:t>
                      </a:r>
                      <a:endParaRPr lang="en-US" sz="3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0"/>
                        </a:spcAft>
                      </a:pPr>
                      <a:r>
                        <a:rPr lang="nl-NL" sz="3800">
                          <a:effectLst/>
                          <a:latin typeface="Arial" panose="020B0604020202020204" pitchFamily="34" charset="0"/>
                          <a:ea typeface="Calibri" panose="020F0502020204030204" pitchFamily="34" charset="0"/>
                          <a:cs typeface="Arial" panose="020B0604020202020204" pitchFamily="34" charset="0"/>
                        </a:rPr>
                        <a:t>?</a:t>
                      </a:r>
                      <a:endParaRPr lang="en-US" sz="3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0"/>
                        </a:spcAft>
                      </a:pPr>
                      <a:r>
                        <a:rPr lang="nl-NL" sz="3800">
                          <a:effectLst/>
                          <a:latin typeface="Arial" panose="020B0604020202020204" pitchFamily="34" charset="0"/>
                          <a:ea typeface="Calibri" panose="020F0502020204030204" pitchFamily="34" charset="0"/>
                          <a:cs typeface="Arial" panose="020B0604020202020204" pitchFamily="34" charset="0"/>
                        </a:rPr>
                        <a:t>?</a:t>
                      </a:r>
                      <a:endParaRPr lang="en-US" sz="3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0"/>
                        </a:spcAft>
                      </a:pPr>
                      <a:r>
                        <a:rPr lang="nl-NL" sz="3800">
                          <a:effectLst/>
                          <a:latin typeface="Arial" panose="020B0604020202020204" pitchFamily="34" charset="0"/>
                          <a:ea typeface="Calibri" panose="020F0502020204030204" pitchFamily="34" charset="0"/>
                          <a:cs typeface="Arial" panose="020B0604020202020204" pitchFamily="34" charset="0"/>
                        </a:rPr>
                        <a:t>?</a:t>
                      </a:r>
                      <a:endParaRPr lang="en-US" sz="3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0"/>
                        </a:spcAft>
                      </a:pPr>
                      <a:r>
                        <a:rPr lang="nl-NL" sz="3800" dirty="0">
                          <a:effectLst/>
                          <a:latin typeface="Arial" panose="020B0604020202020204" pitchFamily="34" charset="0"/>
                          <a:ea typeface="Calibri" panose="020F0502020204030204" pitchFamily="34" charset="0"/>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56452671"/>
                  </a:ext>
                </a:extLst>
              </a:tr>
            </a:tbl>
          </a:graphicData>
        </a:graphic>
      </p:graphicFrame>
    </p:spTree>
    <p:extLst>
      <p:ext uri="{BB962C8B-B14F-4D97-AF65-F5344CB8AC3E}">
        <p14:creationId xmlns:p14="http://schemas.microsoft.com/office/powerpoint/2010/main" val="314876800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219200" y="8648700"/>
            <a:ext cx="20955000" cy="9934286"/>
            <a:chOff x="0" y="0"/>
            <a:chExt cx="5920967" cy="3624054"/>
          </a:xfrm>
        </p:grpSpPr>
        <p:sp>
          <p:nvSpPr>
            <p:cNvPr id="4" name="Freeform 3"/>
            <p:cNvSpPr/>
            <p:nvPr/>
          </p:nvSpPr>
          <p:spPr>
            <a:xfrm>
              <a:off x="0" y="0"/>
              <a:ext cx="5920967" cy="3624054"/>
            </a:xfrm>
            <a:custGeom>
              <a:avLst/>
              <a:gdLst/>
              <a:ahLst/>
              <a:cxnLst/>
              <a:rect l="l" t="t" r="r" b="b"/>
              <a:pathLst>
                <a:path w="5920967" h="3624054">
                  <a:moveTo>
                    <a:pt x="5796507" y="3624054"/>
                  </a:moveTo>
                  <a:lnTo>
                    <a:pt x="124460" y="3624054"/>
                  </a:lnTo>
                  <a:cubicBezTo>
                    <a:pt x="55880" y="3624054"/>
                    <a:pt x="0" y="3568174"/>
                    <a:pt x="0" y="3499595"/>
                  </a:cubicBezTo>
                  <a:lnTo>
                    <a:pt x="0" y="124460"/>
                  </a:lnTo>
                  <a:cubicBezTo>
                    <a:pt x="0" y="55880"/>
                    <a:pt x="55880" y="0"/>
                    <a:pt x="124460" y="0"/>
                  </a:cubicBezTo>
                  <a:lnTo>
                    <a:pt x="5796507" y="0"/>
                  </a:lnTo>
                  <a:cubicBezTo>
                    <a:pt x="5865087" y="0"/>
                    <a:pt x="5920967" y="55880"/>
                    <a:pt x="5920967" y="124460"/>
                  </a:cubicBezTo>
                  <a:lnTo>
                    <a:pt x="5920967" y="3499595"/>
                  </a:lnTo>
                  <a:cubicBezTo>
                    <a:pt x="5920967" y="3568174"/>
                    <a:pt x="5865087" y="3624054"/>
                    <a:pt x="5796507" y="3624054"/>
                  </a:cubicBezTo>
                  <a:close/>
                </a:path>
              </a:pathLst>
            </a:custGeom>
            <a:solidFill>
              <a:srgbClr val="145DA0"/>
            </a:solidFill>
          </p:spPr>
        </p:sp>
      </p:grpSp>
      <p:sp>
        <p:nvSpPr>
          <p:cNvPr id="22" name="Oval Callout 21"/>
          <p:cNvSpPr/>
          <p:nvPr/>
        </p:nvSpPr>
        <p:spPr>
          <a:xfrm>
            <a:off x="8305800" y="419100"/>
            <a:ext cx="1752600" cy="965974"/>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smtClean="0">
                <a:solidFill>
                  <a:prstClr val="black"/>
                </a:solidFill>
              </a:rPr>
              <a:t>Giải</a:t>
            </a:r>
            <a:endParaRPr lang="en-US" sz="4000" b="1" dirty="0">
              <a:solidFill>
                <a:prstClr val="black"/>
              </a:solidFill>
            </a:endParaRPr>
          </a:p>
        </p:txBody>
      </p:sp>
      <mc:AlternateContent xmlns:mc="http://schemas.openxmlformats.org/markup-compatibility/2006" xmlns:a14="http://schemas.microsoft.com/office/drawing/2010/main">
        <mc:Choice Requires="a14">
          <p:sp>
            <p:nvSpPr>
              <p:cNvPr id="2" name="Rectangle 1"/>
              <p:cNvSpPr/>
              <p:nvPr/>
            </p:nvSpPr>
            <p:spPr>
              <a:xfrm>
                <a:off x="1905000" y="1943100"/>
                <a:ext cx="15240000" cy="1949252"/>
              </a:xfrm>
              <a:prstGeom prst="rect">
                <a:avLst/>
              </a:prstGeom>
            </p:spPr>
            <p:txBody>
              <a:bodyPr wrap="square">
                <a:spAutoFit/>
              </a:bodyPr>
              <a:lstStyle/>
              <a:p>
                <a:pPr algn="just">
                  <a:lnSpc>
                    <a:spcPct val="150000"/>
                  </a:lnSpc>
                  <a:spcAft>
                    <a:spcPts val="800"/>
                  </a:spcAft>
                </a:pPr>
                <a:r>
                  <a:rPr lang="en-US" sz="3800" dirty="0">
                    <a:latin typeface="Arial" panose="020B0604020202020204" pitchFamily="34" charset="0"/>
                    <a:ea typeface="Times New Roman" panose="02020603050405020304" pitchFamily="18" charset="0"/>
                    <a:cs typeface="Arial" panose="020B0604020202020204" pitchFamily="34" charset="0"/>
                  </a:rPr>
                  <a:t>a) Ta </a:t>
                </a:r>
                <a:r>
                  <a:rPr lang="en-US" sz="3800" dirty="0" err="1">
                    <a:latin typeface="Arial" panose="020B0604020202020204" pitchFamily="34" charset="0"/>
                    <a:ea typeface="Times New Roman" panose="02020603050405020304" pitchFamily="18" charset="0"/>
                    <a:cs typeface="Arial" panose="020B0604020202020204" pitchFamily="34" charset="0"/>
                  </a:rPr>
                  <a:t>có</a:t>
                </a:r>
                <a:r>
                  <a:rPr lang="en-US" sz="3800" dirty="0">
                    <a:latin typeface="Arial" panose="020B0604020202020204" pitchFamily="34" charset="0"/>
                    <a:ea typeface="Times New Roman" panose="02020603050405020304" pitchFamily="18" charset="0"/>
                    <a:cs typeface="Arial" panose="020B0604020202020204" pitchFamily="34" charset="0"/>
                  </a:rPr>
                  <a:t>: y = </a:t>
                </a:r>
                <a14:m>
                  <m:oMath xmlns:m="http://schemas.openxmlformats.org/officeDocument/2006/math">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−1)(2 − 3</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3800" dirty="0">
                    <a:effectLst/>
                    <a:latin typeface="Arial" panose="020B0604020202020204" pitchFamily="34" charset="0"/>
                    <a:ea typeface="Times New Roman" panose="02020603050405020304" pitchFamily="18" charset="0"/>
                    <a:cs typeface="Arial" panose="020B0604020202020204" pitchFamily="34" charset="0"/>
                  </a:rPr>
                  <a:t> =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−3</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i="1">
                        <a:effectLst/>
                        <a:latin typeface="Cambria Math" panose="02040503050406030204" pitchFamily="18" charset="0"/>
                        <a:ea typeface="Calibri" panose="020F0502020204030204" pitchFamily="34" charset="0"/>
                        <a:cs typeface="Times New Roman" panose="02020603050405020304" pitchFamily="18" charset="0"/>
                      </a:rPr>
                      <m:t>+5</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800" i="1">
                        <a:effectLst/>
                        <a:latin typeface="Cambria Math" panose="02040503050406030204" pitchFamily="18" charset="0"/>
                        <a:ea typeface="Calibri" panose="020F0502020204030204" pitchFamily="34" charset="0"/>
                        <a:cs typeface="Times New Roman" panose="02020603050405020304" pitchFamily="18" charset="0"/>
                      </a:rPr>
                      <m:t>−3</m:t>
                    </m:r>
                  </m:oMath>
                </a14:m>
                <a:endParaRPr lang="en-US" sz="38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3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smtClean="0">
                    <a:effectLst/>
                    <a:latin typeface="Arial" panose="020B0604020202020204" pitchFamily="34" charset="0"/>
                    <a:ea typeface="Times New Roman" panose="02020603050405020304" pitchFamily="18" charset="0"/>
                    <a:cs typeface="Arial" panose="020B0604020202020204" pitchFamily="34" charset="0"/>
                  </a:rPr>
                  <a:t>Hàm</a:t>
                </a:r>
                <a:r>
                  <a:rPr lang="en-US" sz="3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số</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có</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là</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hàm</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bậc</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hai</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hệ</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số</a:t>
                </a:r>
                <a:r>
                  <a:rPr lang="en-US" sz="3800" dirty="0">
                    <a:effectLst/>
                    <a:latin typeface="Arial" panose="020B0604020202020204" pitchFamily="34" charset="0"/>
                    <a:ea typeface="Times New Roman" panose="02020603050405020304" pitchFamily="18" charset="0"/>
                    <a:cs typeface="Arial" panose="020B0604020202020204" pitchFamily="34" charset="0"/>
                  </a:rPr>
                  <a:t>:</a:t>
                </a:r>
                <a:r>
                  <a:rPr lang="en-US" sz="3800" dirty="0" smtClean="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𝑎</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=−3,  </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𝑏</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=5,  </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𝑐</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=3</m:t>
                    </m:r>
                  </m:oMath>
                </a14:m>
                <a:r>
                  <a:rPr lang="en-US" sz="3800" dirty="0">
                    <a:effectLst/>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905000" y="1943100"/>
                <a:ext cx="15240000" cy="1949252"/>
              </a:xfrm>
              <a:prstGeom prst="rect">
                <a:avLst/>
              </a:prstGeom>
              <a:blipFill>
                <a:blip r:embed="rId2"/>
                <a:stretch>
                  <a:fillRect l="-1320" b="-59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7" name="Table 6"/>
              <p:cNvGraphicFramePr>
                <a:graphicFrameLocks noGrp="1"/>
              </p:cNvGraphicFramePr>
              <p:nvPr>
                <p:extLst>
                  <p:ext uri="{D42A27DB-BD31-4B8C-83A1-F6EECF244321}">
                    <p14:modId xmlns:p14="http://schemas.microsoft.com/office/powerpoint/2010/main" val="1941908641"/>
                  </p:ext>
                </p:extLst>
              </p:nvPr>
            </p:nvGraphicFramePr>
            <p:xfrm>
              <a:off x="4152900" y="5098262"/>
              <a:ext cx="10058400" cy="2026438"/>
            </p:xfrm>
            <a:graphic>
              <a:graphicData uri="http://schemas.openxmlformats.org/drawingml/2006/table">
                <a:tbl>
                  <a:tblPr firstRow="1" firstCol="1" bandRow="1"/>
                  <a:tblGrid>
                    <a:gridCol w="2011680">
                      <a:extLst>
                        <a:ext uri="{9D8B030D-6E8A-4147-A177-3AD203B41FA5}">
                          <a16:colId xmlns:a16="http://schemas.microsoft.com/office/drawing/2014/main" val="4058191313"/>
                        </a:ext>
                      </a:extLst>
                    </a:gridCol>
                    <a:gridCol w="2011680">
                      <a:extLst>
                        <a:ext uri="{9D8B030D-6E8A-4147-A177-3AD203B41FA5}">
                          <a16:colId xmlns:a16="http://schemas.microsoft.com/office/drawing/2014/main" val="2912947862"/>
                        </a:ext>
                      </a:extLst>
                    </a:gridCol>
                    <a:gridCol w="2011680">
                      <a:extLst>
                        <a:ext uri="{9D8B030D-6E8A-4147-A177-3AD203B41FA5}">
                          <a16:colId xmlns:a16="http://schemas.microsoft.com/office/drawing/2014/main" val="2198919959"/>
                        </a:ext>
                      </a:extLst>
                    </a:gridCol>
                    <a:gridCol w="2011680">
                      <a:extLst>
                        <a:ext uri="{9D8B030D-6E8A-4147-A177-3AD203B41FA5}">
                          <a16:colId xmlns:a16="http://schemas.microsoft.com/office/drawing/2014/main" val="2446834019"/>
                        </a:ext>
                      </a:extLst>
                    </a:gridCol>
                    <a:gridCol w="2011680">
                      <a:extLst>
                        <a:ext uri="{9D8B030D-6E8A-4147-A177-3AD203B41FA5}">
                          <a16:colId xmlns:a16="http://schemas.microsoft.com/office/drawing/2014/main" val="802282788"/>
                        </a:ext>
                      </a:extLst>
                    </a:gridCol>
                  </a:tblGrid>
                  <a:tr h="1013219">
                    <a:tc>
                      <a:txBody>
                        <a:bodyPr/>
                        <a:lstStyle/>
                        <a:p>
                          <a:pPr marL="76200" marR="76200"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3800" b="1" i="1">
                                    <a:effectLst/>
                                    <a:latin typeface="Cambria Math" panose="02040503050406030204" pitchFamily="18" charset="0"/>
                                    <a:ea typeface="Times New Roman" panose="02020603050405020304" pitchFamily="18" charset="0"/>
                                    <a:cs typeface="Times New Roman" panose="02020603050405020304" pitchFamily="18" charset="0"/>
                                  </a:rPr>
                                  <m:t>𝐱</m:t>
                                </m:r>
                              </m:oMath>
                            </m:oMathPara>
                          </a14:m>
                          <a:endParaRPr lang="en-US" sz="3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6200" marR="76200" algn="ctr">
                            <a:lnSpc>
                              <a:spcPct val="150000"/>
                            </a:lnSpc>
                            <a:spcBef>
                              <a:spcPts val="600"/>
                            </a:spcBef>
                            <a:spcAft>
                              <a:spcPts val="600"/>
                            </a:spcAft>
                          </a:pPr>
                          <a:r>
                            <a:rPr lang="en-US" sz="3800">
                              <a:effectLst/>
                              <a:latin typeface="Arial" panose="020B0604020202020204" pitchFamily="34" charset="0"/>
                              <a:ea typeface="Times New Roman" panose="02020603050405020304" pitchFamily="18" charset="0"/>
                              <a:cs typeface="Arial" panose="020B0604020202020204" pitchFamily="34" charset="0"/>
                            </a:rPr>
                            <a:t>-2</a:t>
                          </a:r>
                          <a:endParaRPr lang="en-US" sz="3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6200" marR="76200" algn="ctr">
                            <a:lnSpc>
                              <a:spcPct val="150000"/>
                            </a:lnSpc>
                            <a:spcBef>
                              <a:spcPts val="600"/>
                            </a:spcBef>
                            <a:spcAft>
                              <a:spcPts val="600"/>
                            </a:spcAft>
                          </a:pPr>
                          <a:r>
                            <a:rPr lang="en-US" sz="3800">
                              <a:effectLst/>
                              <a:latin typeface="Arial" panose="020B0604020202020204" pitchFamily="34" charset="0"/>
                              <a:ea typeface="Times New Roman" panose="02020603050405020304" pitchFamily="18" charset="0"/>
                              <a:cs typeface="Arial" panose="020B0604020202020204" pitchFamily="34" charset="0"/>
                            </a:rPr>
                            <a:t>-1</a:t>
                          </a:r>
                          <a:endParaRPr lang="en-US" sz="3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6200" marR="76200" algn="ctr">
                            <a:lnSpc>
                              <a:spcPct val="150000"/>
                            </a:lnSpc>
                            <a:spcBef>
                              <a:spcPts val="600"/>
                            </a:spcBef>
                            <a:spcAft>
                              <a:spcPts val="600"/>
                            </a:spcAft>
                          </a:pPr>
                          <a:r>
                            <a:rPr lang="en-US" sz="3800">
                              <a:effectLst/>
                              <a:latin typeface="Arial" panose="020B0604020202020204" pitchFamily="34" charset="0"/>
                              <a:ea typeface="Times New Roman" panose="02020603050405020304" pitchFamily="18" charset="0"/>
                              <a:cs typeface="Arial" panose="020B0604020202020204" pitchFamily="34" charset="0"/>
                            </a:rPr>
                            <a:t>0</a:t>
                          </a:r>
                          <a:endParaRPr lang="en-US" sz="3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6200" marR="76200" algn="ctr">
                            <a:lnSpc>
                              <a:spcPct val="150000"/>
                            </a:lnSpc>
                            <a:spcBef>
                              <a:spcPts val="600"/>
                            </a:spcBef>
                            <a:spcAft>
                              <a:spcPts val="600"/>
                            </a:spcAft>
                          </a:pPr>
                          <a:r>
                            <a:rPr lang="en-US" sz="3800">
                              <a:effectLst/>
                              <a:latin typeface="Arial" panose="020B0604020202020204" pitchFamily="34" charset="0"/>
                              <a:ea typeface="Times New Roman" panose="02020603050405020304" pitchFamily="18" charset="0"/>
                              <a:cs typeface="Arial" panose="020B0604020202020204" pitchFamily="34" charset="0"/>
                            </a:rPr>
                            <a:t>1</a:t>
                          </a:r>
                          <a:endParaRPr lang="en-US" sz="3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20477569"/>
                      </a:ext>
                    </a:extLst>
                  </a:tr>
                  <a:tr h="1013219">
                    <a:tc>
                      <a:txBody>
                        <a:bodyPr/>
                        <a:lstStyle/>
                        <a:p>
                          <a:pPr marL="76200" marR="76200"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3800" b="1" i="1">
                                    <a:effectLst/>
                                    <a:latin typeface="Cambria Math" panose="02040503050406030204" pitchFamily="18" charset="0"/>
                                    <a:ea typeface="Times New Roman" panose="02020603050405020304" pitchFamily="18" charset="0"/>
                                    <a:cs typeface="Times New Roman" panose="02020603050405020304" pitchFamily="18" charset="0"/>
                                  </a:rPr>
                                  <m:t>𝐲</m:t>
                                </m:r>
                              </m:oMath>
                            </m:oMathPara>
                          </a14:m>
                          <a:endParaRPr lang="en-US" sz="3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6200" marR="76200" algn="ctr">
                            <a:lnSpc>
                              <a:spcPct val="150000"/>
                            </a:lnSpc>
                            <a:spcBef>
                              <a:spcPts val="600"/>
                            </a:spcBef>
                            <a:spcAft>
                              <a:spcPts val="600"/>
                            </a:spcAft>
                          </a:pPr>
                          <a:r>
                            <a:rPr lang="en-US" sz="3800" dirty="0">
                              <a:effectLst/>
                              <a:latin typeface="Arial" panose="020B0604020202020204" pitchFamily="34" charset="0"/>
                              <a:ea typeface="Times New Roman" panose="02020603050405020304" pitchFamily="18" charset="0"/>
                              <a:cs typeface="Arial" panose="020B0604020202020204" pitchFamily="34" charset="0"/>
                            </a:rPr>
                            <a:t>-25</a:t>
                          </a:r>
                          <a:endParaRPr lang="en-US" sz="3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6200" marR="76200" algn="ctr">
                            <a:lnSpc>
                              <a:spcPct val="150000"/>
                            </a:lnSpc>
                            <a:spcBef>
                              <a:spcPts val="600"/>
                            </a:spcBef>
                            <a:spcAft>
                              <a:spcPts val="600"/>
                            </a:spcAft>
                          </a:pPr>
                          <a:r>
                            <a:rPr lang="en-US" sz="3800">
                              <a:effectLst/>
                              <a:latin typeface="Arial" panose="020B0604020202020204" pitchFamily="34" charset="0"/>
                              <a:ea typeface="Times New Roman" panose="02020603050405020304" pitchFamily="18" charset="0"/>
                              <a:cs typeface="Arial" panose="020B0604020202020204" pitchFamily="34" charset="0"/>
                            </a:rPr>
                            <a:t>-11</a:t>
                          </a:r>
                          <a:endParaRPr lang="en-US" sz="3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6200" marR="76200" algn="ctr">
                            <a:lnSpc>
                              <a:spcPct val="150000"/>
                            </a:lnSpc>
                            <a:spcBef>
                              <a:spcPts val="600"/>
                            </a:spcBef>
                            <a:spcAft>
                              <a:spcPts val="600"/>
                            </a:spcAft>
                          </a:pPr>
                          <a:r>
                            <a:rPr lang="en-US" sz="3800">
                              <a:effectLst/>
                              <a:latin typeface="Arial" panose="020B0604020202020204" pitchFamily="34" charset="0"/>
                              <a:ea typeface="Times New Roman" panose="02020603050405020304" pitchFamily="18" charset="0"/>
                              <a:cs typeface="Arial" panose="020B0604020202020204" pitchFamily="34" charset="0"/>
                            </a:rPr>
                            <a:t>-3</a:t>
                          </a:r>
                          <a:endParaRPr lang="en-US" sz="3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6200" marR="76200" algn="ctr">
                            <a:lnSpc>
                              <a:spcPct val="150000"/>
                            </a:lnSpc>
                            <a:spcBef>
                              <a:spcPts val="600"/>
                            </a:spcBef>
                            <a:spcAft>
                              <a:spcPts val="600"/>
                            </a:spcAft>
                          </a:pPr>
                          <a:r>
                            <a:rPr lang="en-US" sz="3800" dirty="0">
                              <a:effectLst/>
                              <a:latin typeface="Arial" panose="020B0604020202020204" pitchFamily="34" charset="0"/>
                              <a:ea typeface="Times New Roman" panose="02020603050405020304" pitchFamily="18" charset="0"/>
                              <a:cs typeface="Arial" panose="020B0604020202020204" pitchFamily="34" charset="0"/>
                            </a:rPr>
                            <a:t>-1</a:t>
                          </a:r>
                          <a:endParaRPr lang="en-US" sz="3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76122246"/>
                      </a:ext>
                    </a:extLst>
                  </a:tr>
                </a:tbl>
              </a:graphicData>
            </a:graphic>
          </p:graphicFrame>
        </mc:Choice>
        <mc:Fallback xmlns="">
          <p:graphicFrame>
            <p:nvGraphicFramePr>
              <p:cNvPr id="7" name="Table 6"/>
              <p:cNvGraphicFramePr>
                <a:graphicFrameLocks noGrp="1"/>
              </p:cNvGraphicFramePr>
              <p:nvPr>
                <p:extLst>
                  <p:ext uri="{D42A27DB-BD31-4B8C-83A1-F6EECF244321}">
                    <p14:modId xmlns:p14="http://schemas.microsoft.com/office/powerpoint/2010/main" val="1941908641"/>
                  </p:ext>
                </p:extLst>
              </p:nvPr>
            </p:nvGraphicFramePr>
            <p:xfrm>
              <a:off x="4152900" y="5098262"/>
              <a:ext cx="10058400" cy="2026438"/>
            </p:xfrm>
            <a:graphic>
              <a:graphicData uri="http://schemas.openxmlformats.org/drawingml/2006/table">
                <a:tbl>
                  <a:tblPr firstRow="1" firstCol="1" bandRow="1"/>
                  <a:tblGrid>
                    <a:gridCol w="2011680">
                      <a:extLst>
                        <a:ext uri="{9D8B030D-6E8A-4147-A177-3AD203B41FA5}">
                          <a16:colId xmlns:a16="http://schemas.microsoft.com/office/drawing/2014/main" val="4058191313"/>
                        </a:ext>
                      </a:extLst>
                    </a:gridCol>
                    <a:gridCol w="2011680">
                      <a:extLst>
                        <a:ext uri="{9D8B030D-6E8A-4147-A177-3AD203B41FA5}">
                          <a16:colId xmlns:a16="http://schemas.microsoft.com/office/drawing/2014/main" val="2912947862"/>
                        </a:ext>
                      </a:extLst>
                    </a:gridCol>
                    <a:gridCol w="2011680">
                      <a:extLst>
                        <a:ext uri="{9D8B030D-6E8A-4147-A177-3AD203B41FA5}">
                          <a16:colId xmlns:a16="http://schemas.microsoft.com/office/drawing/2014/main" val="2198919959"/>
                        </a:ext>
                      </a:extLst>
                    </a:gridCol>
                    <a:gridCol w="2011680">
                      <a:extLst>
                        <a:ext uri="{9D8B030D-6E8A-4147-A177-3AD203B41FA5}">
                          <a16:colId xmlns:a16="http://schemas.microsoft.com/office/drawing/2014/main" val="2446834019"/>
                        </a:ext>
                      </a:extLst>
                    </a:gridCol>
                    <a:gridCol w="2011680">
                      <a:extLst>
                        <a:ext uri="{9D8B030D-6E8A-4147-A177-3AD203B41FA5}">
                          <a16:colId xmlns:a16="http://schemas.microsoft.com/office/drawing/2014/main" val="802282788"/>
                        </a:ext>
                      </a:extLst>
                    </a:gridCol>
                  </a:tblGrid>
                  <a:tr h="1013219">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03" t="-599" r="-400909" b="-103593"/>
                          </a:stretch>
                        </a:blipFill>
                      </a:tcPr>
                    </a:tc>
                    <a:tc>
                      <a:txBody>
                        <a:bodyPr/>
                        <a:lstStyle/>
                        <a:p>
                          <a:pPr marL="76200" marR="76200" algn="ctr">
                            <a:lnSpc>
                              <a:spcPct val="150000"/>
                            </a:lnSpc>
                            <a:spcBef>
                              <a:spcPts val="600"/>
                            </a:spcBef>
                            <a:spcAft>
                              <a:spcPts val="600"/>
                            </a:spcAft>
                          </a:pPr>
                          <a:r>
                            <a:rPr lang="en-US" sz="3800">
                              <a:effectLst/>
                              <a:latin typeface="Arial" panose="020B0604020202020204" pitchFamily="34" charset="0"/>
                              <a:ea typeface="Times New Roman" panose="02020603050405020304" pitchFamily="18" charset="0"/>
                              <a:cs typeface="Arial" panose="020B0604020202020204" pitchFamily="34" charset="0"/>
                            </a:rPr>
                            <a:t>-2</a:t>
                          </a:r>
                          <a:endParaRPr lang="en-US" sz="3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6200" marR="76200" algn="ctr">
                            <a:lnSpc>
                              <a:spcPct val="150000"/>
                            </a:lnSpc>
                            <a:spcBef>
                              <a:spcPts val="600"/>
                            </a:spcBef>
                            <a:spcAft>
                              <a:spcPts val="600"/>
                            </a:spcAft>
                          </a:pPr>
                          <a:r>
                            <a:rPr lang="en-US" sz="3800">
                              <a:effectLst/>
                              <a:latin typeface="Arial" panose="020B0604020202020204" pitchFamily="34" charset="0"/>
                              <a:ea typeface="Times New Roman" panose="02020603050405020304" pitchFamily="18" charset="0"/>
                              <a:cs typeface="Arial" panose="020B0604020202020204" pitchFamily="34" charset="0"/>
                            </a:rPr>
                            <a:t>-1</a:t>
                          </a:r>
                          <a:endParaRPr lang="en-US" sz="3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6200" marR="76200" algn="ctr">
                            <a:lnSpc>
                              <a:spcPct val="150000"/>
                            </a:lnSpc>
                            <a:spcBef>
                              <a:spcPts val="600"/>
                            </a:spcBef>
                            <a:spcAft>
                              <a:spcPts val="600"/>
                            </a:spcAft>
                          </a:pPr>
                          <a:r>
                            <a:rPr lang="en-US" sz="3800">
                              <a:effectLst/>
                              <a:latin typeface="Arial" panose="020B0604020202020204" pitchFamily="34" charset="0"/>
                              <a:ea typeface="Times New Roman" panose="02020603050405020304" pitchFamily="18" charset="0"/>
                              <a:cs typeface="Arial" panose="020B0604020202020204" pitchFamily="34" charset="0"/>
                            </a:rPr>
                            <a:t>0</a:t>
                          </a:r>
                          <a:endParaRPr lang="en-US" sz="3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6200" marR="76200" algn="ctr">
                            <a:lnSpc>
                              <a:spcPct val="150000"/>
                            </a:lnSpc>
                            <a:spcBef>
                              <a:spcPts val="600"/>
                            </a:spcBef>
                            <a:spcAft>
                              <a:spcPts val="600"/>
                            </a:spcAft>
                          </a:pPr>
                          <a:r>
                            <a:rPr lang="en-US" sz="3800">
                              <a:effectLst/>
                              <a:latin typeface="Arial" panose="020B0604020202020204" pitchFamily="34" charset="0"/>
                              <a:ea typeface="Times New Roman" panose="02020603050405020304" pitchFamily="18" charset="0"/>
                              <a:cs typeface="Arial" panose="020B0604020202020204" pitchFamily="34" charset="0"/>
                            </a:rPr>
                            <a:t>1</a:t>
                          </a:r>
                          <a:endParaRPr lang="en-US" sz="3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20477569"/>
                      </a:ext>
                    </a:extLst>
                  </a:tr>
                  <a:tr h="1013219">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03" t="-101205" r="-400909" b="-4217"/>
                          </a:stretch>
                        </a:blipFill>
                      </a:tcPr>
                    </a:tc>
                    <a:tc>
                      <a:txBody>
                        <a:bodyPr/>
                        <a:lstStyle/>
                        <a:p>
                          <a:pPr marL="76200" marR="76200" algn="ctr">
                            <a:lnSpc>
                              <a:spcPct val="150000"/>
                            </a:lnSpc>
                            <a:spcBef>
                              <a:spcPts val="600"/>
                            </a:spcBef>
                            <a:spcAft>
                              <a:spcPts val="600"/>
                            </a:spcAft>
                          </a:pPr>
                          <a:r>
                            <a:rPr lang="en-US" sz="3800" dirty="0">
                              <a:effectLst/>
                              <a:latin typeface="Arial" panose="020B0604020202020204" pitchFamily="34" charset="0"/>
                              <a:ea typeface="Times New Roman" panose="02020603050405020304" pitchFamily="18" charset="0"/>
                              <a:cs typeface="Arial" panose="020B0604020202020204" pitchFamily="34" charset="0"/>
                            </a:rPr>
                            <a:t>-25</a:t>
                          </a:r>
                          <a:endParaRPr lang="en-US" sz="3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6200" marR="76200" algn="ctr">
                            <a:lnSpc>
                              <a:spcPct val="150000"/>
                            </a:lnSpc>
                            <a:spcBef>
                              <a:spcPts val="600"/>
                            </a:spcBef>
                            <a:spcAft>
                              <a:spcPts val="600"/>
                            </a:spcAft>
                          </a:pPr>
                          <a:r>
                            <a:rPr lang="en-US" sz="3800">
                              <a:effectLst/>
                              <a:latin typeface="Arial" panose="020B0604020202020204" pitchFamily="34" charset="0"/>
                              <a:ea typeface="Times New Roman" panose="02020603050405020304" pitchFamily="18" charset="0"/>
                              <a:cs typeface="Arial" panose="020B0604020202020204" pitchFamily="34" charset="0"/>
                            </a:rPr>
                            <a:t>-11</a:t>
                          </a:r>
                          <a:endParaRPr lang="en-US" sz="3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6200" marR="76200" algn="ctr">
                            <a:lnSpc>
                              <a:spcPct val="150000"/>
                            </a:lnSpc>
                            <a:spcBef>
                              <a:spcPts val="600"/>
                            </a:spcBef>
                            <a:spcAft>
                              <a:spcPts val="600"/>
                            </a:spcAft>
                          </a:pPr>
                          <a:r>
                            <a:rPr lang="en-US" sz="3800">
                              <a:effectLst/>
                              <a:latin typeface="Arial" panose="020B0604020202020204" pitchFamily="34" charset="0"/>
                              <a:ea typeface="Times New Roman" panose="02020603050405020304" pitchFamily="18" charset="0"/>
                              <a:cs typeface="Arial" panose="020B0604020202020204" pitchFamily="34" charset="0"/>
                            </a:rPr>
                            <a:t>-3</a:t>
                          </a:r>
                          <a:endParaRPr lang="en-US" sz="3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6200" marR="76200" algn="ctr">
                            <a:lnSpc>
                              <a:spcPct val="150000"/>
                            </a:lnSpc>
                            <a:spcBef>
                              <a:spcPts val="600"/>
                            </a:spcBef>
                            <a:spcAft>
                              <a:spcPts val="600"/>
                            </a:spcAft>
                          </a:pPr>
                          <a:r>
                            <a:rPr lang="en-US" sz="3800" dirty="0">
                              <a:effectLst/>
                              <a:latin typeface="Arial" panose="020B0604020202020204" pitchFamily="34" charset="0"/>
                              <a:ea typeface="Times New Roman" panose="02020603050405020304" pitchFamily="18" charset="0"/>
                              <a:cs typeface="Arial" panose="020B0604020202020204" pitchFamily="34" charset="0"/>
                            </a:rPr>
                            <a:t>-1</a:t>
                          </a:r>
                          <a:endParaRPr lang="en-US" sz="3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76122246"/>
                      </a:ext>
                    </a:extLst>
                  </a:tr>
                </a:tbl>
              </a:graphicData>
            </a:graphic>
          </p:graphicFrame>
        </mc:Fallback>
      </mc:AlternateContent>
      <p:sp>
        <p:nvSpPr>
          <p:cNvPr id="8" name="Rectangle 1"/>
          <p:cNvSpPr>
            <a:spLocks noChangeArrowheads="1"/>
          </p:cNvSpPr>
          <p:nvPr/>
        </p:nvSpPr>
        <p:spPr bwMode="auto">
          <a:xfrm>
            <a:off x="1925664" y="4387739"/>
            <a:ext cx="2438400"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8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b)</a:t>
            </a:r>
            <a:endParaRPr kumimoji="0" lang="en-US" altLang="en-US" sz="3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pic>
        <p:nvPicPr>
          <p:cNvPr id="26" name="Picture 5"/>
          <p:cNvPicPr>
            <a:picLocks noChangeAspect="1"/>
          </p:cNvPicPr>
          <p:nvPr/>
        </p:nvPicPr>
        <p:blipFill rotWithShape="1">
          <a:blip r:embed="rId4"/>
          <a:srcRect l="71258" t="36429"/>
          <a:stretch/>
        </p:blipFill>
        <p:spPr>
          <a:xfrm>
            <a:off x="15392400" y="6090171"/>
            <a:ext cx="2385364" cy="3086776"/>
          </a:xfrm>
          <a:prstGeom prst="rect">
            <a:avLst/>
          </a:prstGeom>
        </p:spPr>
      </p:pic>
      <p:pic>
        <p:nvPicPr>
          <p:cNvPr id="35" name="Picture 2"/>
          <p:cNvPicPr>
            <a:picLocks noChangeAspect="1"/>
          </p:cNvPicPr>
          <p:nvPr/>
        </p:nvPicPr>
        <p:blipFill>
          <a:blip r:embed="rId5">
            <a:alphaModFix amt="40000"/>
            <a:duotone>
              <a:prstClr val="black"/>
              <a:srgbClr val="D9C3A5">
                <a:tint val="50000"/>
                <a:satMod val="180000"/>
              </a:srgbClr>
            </a:duotone>
            <a:extLst>
              <a:ext uri="{BEBA8EAE-BF5A-486C-A8C5-ECC9F3942E4B}">
                <a14:imgProps xmlns:a14="http://schemas.microsoft.com/office/drawing/2010/main">
                  <a14:imgLayer r:embed="rId6">
                    <a14:imgEffect>
                      <a14:artisticLineDrawing/>
                    </a14:imgEffect>
                    <a14:imgEffect>
                      <a14:saturation sat="200000"/>
                    </a14:imgEffect>
                    <a14:imgEffect>
                      <a14:brightnessContrast brigh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9"/>
              </a:ext>
            </a:extLst>
          </a:blip>
          <a:srcRect t="56419"/>
          <a:stretch>
            <a:fillRect/>
          </a:stretch>
        </p:blipFill>
        <p:spPr>
          <a:xfrm rot="11204328">
            <a:off x="13199845" y="-498453"/>
            <a:ext cx="5889496" cy="2109103"/>
          </a:xfrm>
          <a:prstGeom prst="rect">
            <a:avLst/>
          </a:prstGeom>
        </p:spPr>
      </p:pic>
      <p:grpSp>
        <p:nvGrpSpPr>
          <p:cNvPr id="36" name="Group 35"/>
          <p:cNvGrpSpPr/>
          <p:nvPr/>
        </p:nvGrpSpPr>
        <p:grpSpPr>
          <a:xfrm>
            <a:off x="15899282" y="275721"/>
            <a:ext cx="1371600" cy="1189610"/>
            <a:chOff x="1028700" y="3663315"/>
            <a:chExt cx="3215601" cy="3215601"/>
          </a:xfrm>
        </p:grpSpPr>
        <p:grpSp>
          <p:nvGrpSpPr>
            <p:cNvPr id="37" name="Group 4"/>
            <p:cNvGrpSpPr/>
            <p:nvPr/>
          </p:nvGrpSpPr>
          <p:grpSpPr>
            <a:xfrm>
              <a:off x="1028700" y="3663315"/>
              <a:ext cx="3215601" cy="3215601"/>
              <a:chOff x="0" y="0"/>
              <a:chExt cx="6350000" cy="6350000"/>
            </a:xfrm>
          </p:grpSpPr>
          <p:sp>
            <p:nvSpPr>
              <p:cNvPr id="41"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40"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603810" y="4412692"/>
              <a:ext cx="2065380" cy="1716847"/>
            </a:xfrm>
            <a:prstGeom prst="rect">
              <a:avLst/>
            </a:prstGeom>
          </p:spPr>
        </p:pic>
      </p:grpSp>
      <p:grpSp>
        <p:nvGrpSpPr>
          <p:cNvPr id="42" name="Group 41"/>
          <p:cNvGrpSpPr/>
          <p:nvPr/>
        </p:nvGrpSpPr>
        <p:grpSpPr>
          <a:xfrm>
            <a:off x="685800" y="7476205"/>
            <a:ext cx="1548977" cy="1429073"/>
            <a:chOff x="14043699" y="3663315"/>
            <a:chExt cx="3215601" cy="3215601"/>
          </a:xfrm>
        </p:grpSpPr>
        <p:grpSp>
          <p:nvGrpSpPr>
            <p:cNvPr id="43" name="Group 10"/>
            <p:cNvGrpSpPr/>
            <p:nvPr/>
          </p:nvGrpSpPr>
          <p:grpSpPr>
            <a:xfrm>
              <a:off x="14043699" y="3663315"/>
              <a:ext cx="3215601" cy="3215601"/>
              <a:chOff x="0" y="0"/>
              <a:chExt cx="6350000" cy="6350000"/>
            </a:xfrm>
          </p:grpSpPr>
          <p:sp>
            <p:nvSpPr>
              <p:cNvPr id="45"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44" name="Picture 16"/>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5084178" y="4054340"/>
              <a:ext cx="1134643" cy="2433550"/>
            </a:xfrm>
            <a:prstGeom prst="rect">
              <a:avLst/>
            </a:prstGeom>
          </p:spPr>
        </p:pic>
      </p:grpSp>
    </p:spTree>
    <p:extLst>
      <p:ext uri="{BB962C8B-B14F-4D97-AF65-F5344CB8AC3E}">
        <p14:creationId xmlns:p14="http://schemas.microsoft.com/office/powerpoint/2010/main" val="1404330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up)">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DE9A"/>
        </a:solidFill>
        <a:effectLst/>
      </p:bgPr>
    </p:bg>
    <p:spTree>
      <p:nvGrpSpPr>
        <p:cNvPr id="1" name=""/>
        <p:cNvGrpSpPr/>
        <p:nvPr/>
      </p:nvGrpSpPr>
      <p:grpSpPr>
        <a:xfrm>
          <a:off x="0" y="0"/>
          <a:ext cx="0" cy="0"/>
          <a:chOff x="0" y="0"/>
          <a:chExt cx="0" cy="0"/>
        </a:xfrm>
      </p:grpSpPr>
      <p:grpSp>
        <p:nvGrpSpPr>
          <p:cNvPr id="2" name="Group 2"/>
          <p:cNvGrpSpPr/>
          <p:nvPr/>
        </p:nvGrpSpPr>
        <p:grpSpPr>
          <a:xfrm>
            <a:off x="517358" y="571500"/>
            <a:ext cx="17297400" cy="9934286"/>
            <a:chOff x="-5491" y="0"/>
            <a:chExt cx="5920967" cy="3624054"/>
          </a:xfrm>
          <a:solidFill>
            <a:schemeClr val="bg1"/>
          </a:solidFill>
        </p:grpSpPr>
        <p:sp>
          <p:nvSpPr>
            <p:cNvPr id="3" name="Freeform 3"/>
            <p:cNvSpPr/>
            <p:nvPr/>
          </p:nvSpPr>
          <p:spPr>
            <a:xfrm>
              <a:off x="-5491" y="0"/>
              <a:ext cx="5920967" cy="3624054"/>
            </a:xfrm>
            <a:custGeom>
              <a:avLst/>
              <a:gdLst/>
              <a:ahLst/>
              <a:cxnLst/>
              <a:rect l="l" t="t" r="r" b="b"/>
              <a:pathLst>
                <a:path w="5920967" h="3624054">
                  <a:moveTo>
                    <a:pt x="5796507" y="3624054"/>
                  </a:moveTo>
                  <a:lnTo>
                    <a:pt x="124460" y="3624054"/>
                  </a:lnTo>
                  <a:cubicBezTo>
                    <a:pt x="55880" y="3624054"/>
                    <a:pt x="0" y="3568174"/>
                    <a:pt x="0" y="3499595"/>
                  </a:cubicBezTo>
                  <a:lnTo>
                    <a:pt x="0" y="124460"/>
                  </a:lnTo>
                  <a:cubicBezTo>
                    <a:pt x="0" y="55880"/>
                    <a:pt x="55880" y="0"/>
                    <a:pt x="124460" y="0"/>
                  </a:cubicBezTo>
                  <a:lnTo>
                    <a:pt x="5796507" y="0"/>
                  </a:lnTo>
                  <a:cubicBezTo>
                    <a:pt x="5865087" y="0"/>
                    <a:pt x="5920967" y="55880"/>
                    <a:pt x="5920967" y="124460"/>
                  </a:cubicBezTo>
                  <a:lnTo>
                    <a:pt x="5920967" y="3499595"/>
                  </a:lnTo>
                  <a:cubicBezTo>
                    <a:pt x="5920967" y="3568174"/>
                    <a:pt x="5865087" y="3624054"/>
                    <a:pt x="5796507" y="3624054"/>
                  </a:cubicBezTo>
                  <a:close/>
                </a:path>
              </a:pathLst>
            </a:custGeom>
            <a:grpFill/>
          </p:spPr>
        </p:sp>
      </p:grpSp>
      <p:grpSp>
        <p:nvGrpSpPr>
          <p:cNvPr id="15" name="Group 14"/>
          <p:cNvGrpSpPr/>
          <p:nvPr/>
        </p:nvGrpSpPr>
        <p:grpSpPr>
          <a:xfrm>
            <a:off x="6248399" y="114300"/>
            <a:ext cx="5562600" cy="1143000"/>
            <a:chOff x="381000" y="114300"/>
            <a:chExt cx="5562600" cy="1143000"/>
          </a:xfrm>
        </p:grpSpPr>
        <p:sp>
          <p:nvSpPr>
            <p:cNvPr id="16" name="Rectangle 15"/>
            <p:cNvSpPr/>
            <p:nvPr/>
          </p:nvSpPr>
          <p:spPr>
            <a:xfrm>
              <a:off x="381000" y="190500"/>
              <a:ext cx="5562600" cy="106680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7" name="Rectangle 16"/>
            <p:cNvSpPr/>
            <p:nvPr/>
          </p:nvSpPr>
          <p:spPr>
            <a:xfrm>
              <a:off x="1301355" y="114300"/>
              <a:ext cx="3743332" cy="1131079"/>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algn="just">
                <a:lnSpc>
                  <a:spcPct val="150000"/>
                </a:lnSpc>
                <a:spcAft>
                  <a:spcPts val="800"/>
                </a:spcAft>
              </a:pPr>
              <a:r>
                <a:rPr lang="en-US" sz="4500" b="1" dirty="0" smtClean="0">
                  <a:solidFill>
                    <a:prstClr val="white"/>
                  </a:solidFill>
                  <a:latin typeface="Arial" panose="020B0604020202020204" pitchFamily="34" charset="0"/>
                  <a:ea typeface="Times New Roman" panose="02020603050405020304" pitchFamily="18" charset="0"/>
                  <a:cs typeface="Arial" panose="020B0604020202020204" pitchFamily="34" charset="0"/>
                </a:rPr>
                <a:t>VẬN DỤNG 1</a:t>
              </a:r>
              <a:endParaRPr lang="en-US" sz="4500" dirty="0">
                <a:solidFill>
                  <a:prstClr val="white"/>
                </a:solidFill>
                <a:latin typeface="Arial" panose="020B0604020202020204" pitchFamily="34" charset="0"/>
                <a:ea typeface="Calibri" panose="020F0502020204030204" pitchFamily="34" charset="0"/>
                <a:cs typeface="Arial" panose="020B0604020202020204" pitchFamily="34" charset="0"/>
              </a:endParaRPr>
            </a:p>
          </p:txBody>
        </p:sp>
      </p:grpSp>
      <p:grpSp>
        <p:nvGrpSpPr>
          <p:cNvPr id="25" name="Group 24"/>
          <p:cNvGrpSpPr/>
          <p:nvPr/>
        </p:nvGrpSpPr>
        <p:grpSpPr>
          <a:xfrm>
            <a:off x="0" y="8599711"/>
            <a:ext cx="1912606" cy="1811617"/>
            <a:chOff x="9639248" y="3663315"/>
            <a:chExt cx="3215601" cy="3215601"/>
          </a:xfrm>
        </p:grpSpPr>
        <p:grpSp>
          <p:nvGrpSpPr>
            <p:cNvPr id="28" name="Group 8"/>
            <p:cNvGrpSpPr/>
            <p:nvPr/>
          </p:nvGrpSpPr>
          <p:grpSpPr>
            <a:xfrm>
              <a:off x="9639248" y="3663315"/>
              <a:ext cx="3215601" cy="3215601"/>
              <a:chOff x="0" y="0"/>
              <a:chExt cx="6350000" cy="6350000"/>
            </a:xfrm>
          </p:grpSpPr>
          <p:sp>
            <p:nvSpPr>
              <p:cNvPr id="30"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29"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9934132" y="4471877"/>
              <a:ext cx="2625831" cy="1598475"/>
            </a:xfrm>
            <a:prstGeom prst="rect">
              <a:avLst/>
            </a:prstGeom>
          </p:spPr>
        </p:pic>
      </p:grpSp>
      <p:grpSp>
        <p:nvGrpSpPr>
          <p:cNvPr id="31" name="Group 30"/>
          <p:cNvGrpSpPr/>
          <p:nvPr/>
        </p:nvGrpSpPr>
        <p:grpSpPr>
          <a:xfrm>
            <a:off x="16344366" y="8599711"/>
            <a:ext cx="1906696" cy="1811617"/>
            <a:chOff x="14043699" y="3663315"/>
            <a:chExt cx="3215601" cy="3215601"/>
          </a:xfrm>
        </p:grpSpPr>
        <p:grpSp>
          <p:nvGrpSpPr>
            <p:cNvPr id="32" name="Group 10"/>
            <p:cNvGrpSpPr/>
            <p:nvPr/>
          </p:nvGrpSpPr>
          <p:grpSpPr>
            <a:xfrm>
              <a:off x="14043699" y="3663315"/>
              <a:ext cx="3215601" cy="3215601"/>
              <a:chOff x="0" y="0"/>
              <a:chExt cx="6350000" cy="6350000"/>
            </a:xfrm>
          </p:grpSpPr>
          <p:sp>
            <p:nvSpPr>
              <p:cNvPr id="34"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33" name="Picture 1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084178" y="4054340"/>
              <a:ext cx="1134643" cy="2433550"/>
            </a:xfrm>
            <a:prstGeom prst="rect">
              <a:avLst/>
            </a:prstGeom>
          </p:spPr>
        </p:pic>
      </p:grpSp>
      <mc:AlternateContent xmlns:mc="http://schemas.openxmlformats.org/markup-compatibility/2006" xmlns:a14="http://schemas.microsoft.com/office/drawing/2010/main">
        <mc:Choice Requires="a14">
          <p:sp>
            <p:nvSpPr>
              <p:cNvPr id="35" name="Rectangle 34"/>
              <p:cNvSpPr/>
              <p:nvPr/>
            </p:nvSpPr>
            <p:spPr>
              <a:xfrm>
                <a:off x="1066800" y="1249238"/>
                <a:ext cx="16123120" cy="4503862"/>
              </a:xfrm>
              <a:prstGeom prst="rect">
                <a:avLst/>
              </a:prstGeom>
            </p:spPr>
            <p:txBody>
              <a:bodyPr wrap="square">
                <a:spAutoFit/>
              </a:bodyPr>
              <a:lstStyle/>
              <a:p>
                <a:pPr algn="just">
                  <a:lnSpc>
                    <a:spcPct val="150000"/>
                  </a:lnSpc>
                </a:pPr>
                <a:r>
                  <a:rPr lang="vi-VN" sz="3800" dirty="0" smtClean="0">
                    <a:cs typeface="Arial" panose="020B0604020202020204" pitchFamily="34" charset="0"/>
                  </a:rPr>
                  <a:t>Một viên bi rơi tự do từ độ cao 19,6 m xuống mặt đất. Độ cao h (mét) so với mặt đất của viên bi trong khi rơi phụ thuộc vào thời gian t (giây) theo công thức: </a:t>
                </a:r>
                <a14:m>
                  <m:oMath xmlns:m="http://schemas.openxmlformats.org/officeDocument/2006/math">
                    <m:r>
                      <a:rPr lang="vi-VN" sz="3800" i="1" dirty="0" smtClean="0">
                        <a:latin typeface="Cambria Math" panose="02040503050406030204" pitchFamily="18" charset="0"/>
                        <a:cs typeface="Arial" panose="020B0604020202020204" pitchFamily="34" charset="0"/>
                      </a:rPr>
                      <m:t>h</m:t>
                    </m:r>
                    <m:r>
                      <a:rPr lang="vi-VN" sz="3800" i="1" dirty="0" smtClean="0">
                        <a:latin typeface="Cambria Math" panose="02040503050406030204" pitchFamily="18" charset="0"/>
                        <a:cs typeface="Arial" panose="020B0604020202020204" pitchFamily="34" charset="0"/>
                      </a:rPr>
                      <m:t>=19,6 – 4,9</m:t>
                    </m:r>
                    <m:sSup>
                      <m:sSupPr>
                        <m:ctrlPr>
                          <a:rPr lang="vi-VN" sz="3800" i="1" dirty="0" smtClean="0">
                            <a:latin typeface="Cambria Math" panose="02040503050406030204" pitchFamily="18" charset="0"/>
                            <a:cs typeface="Arial" panose="020B0604020202020204" pitchFamily="34" charset="0"/>
                          </a:rPr>
                        </m:ctrlPr>
                      </m:sSupPr>
                      <m:e>
                        <m:r>
                          <a:rPr lang="en-US" sz="3800" b="0" i="1" dirty="0" smtClean="0">
                            <a:latin typeface="Cambria Math" panose="02040503050406030204" pitchFamily="18" charset="0"/>
                            <a:cs typeface="Arial" panose="020B0604020202020204" pitchFamily="34" charset="0"/>
                          </a:rPr>
                          <m:t>𝑡</m:t>
                        </m:r>
                      </m:e>
                      <m:sup>
                        <m:r>
                          <a:rPr lang="en-US" sz="3800" b="0" i="1" dirty="0" smtClean="0">
                            <a:latin typeface="Cambria Math" panose="02040503050406030204" pitchFamily="18" charset="0"/>
                            <a:cs typeface="Arial" panose="020B0604020202020204" pitchFamily="34" charset="0"/>
                          </a:rPr>
                          <m:t>2</m:t>
                        </m:r>
                      </m:sup>
                    </m:sSup>
                    <m:r>
                      <a:rPr lang="vi-VN" sz="3800" i="1" dirty="0" smtClean="0">
                        <a:latin typeface="Cambria Math" panose="02040503050406030204" pitchFamily="18" charset="0"/>
                        <a:cs typeface="Arial" panose="020B0604020202020204" pitchFamily="34" charset="0"/>
                      </a:rPr>
                      <m:t>;</m:t>
                    </m:r>
                    <m:r>
                      <a:rPr lang="en-US" sz="3800" b="0" i="1" dirty="0" smtClean="0">
                        <a:latin typeface="Cambria Math" panose="02040503050406030204" pitchFamily="18" charset="0"/>
                        <a:cs typeface="Arial" panose="020B0604020202020204" pitchFamily="34" charset="0"/>
                      </a:rPr>
                      <m:t> </m:t>
                    </m:r>
                    <m:r>
                      <a:rPr lang="vi-VN" sz="3800" i="1" dirty="0" smtClean="0">
                        <a:latin typeface="Cambria Math" panose="02040503050406030204" pitchFamily="18" charset="0"/>
                        <a:cs typeface="Arial" panose="020B0604020202020204" pitchFamily="34" charset="0"/>
                      </a:rPr>
                      <m:t> </m:t>
                    </m:r>
                    <m:r>
                      <a:rPr lang="vi-VN" sz="3800" i="1" dirty="0" smtClean="0">
                        <a:latin typeface="Cambria Math" panose="02040503050406030204" pitchFamily="18" charset="0"/>
                        <a:cs typeface="Arial" panose="020B0604020202020204" pitchFamily="34" charset="0"/>
                      </a:rPr>
                      <m:t>h</m:t>
                    </m:r>
                    <m:r>
                      <a:rPr lang="vi-VN" sz="3800" i="1" dirty="0" smtClean="0">
                        <a:latin typeface="Cambria Math" panose="02040503050406030204" pitchFamily="18" charset="0"/>
                        <a:cs typeface="Arial" panose="020B0604020202020204" pitchFamily="34" charset="0"/>
                      </a:rPr>
                      <m:t>, </m:t>
                    </m:r>
                    <m:r>
                      <a:rPr lang="vi-VN" sz="3800" i="1" dirty="0" smtClean="0">
                        <a:latin typeface="Cambria Math" panose="02040503050406030204" pitchFamily="18" charset="0"/>
                        <a:cs typeface="Arial" panose="020B0604020202020204" pitchFamily="34" charset="0"/>
                      </a:rPr>
                      <m:t>𝑡</m:t>
                    </m:r>
                    <m:r>
                      <a:rPr lang="vi-VN" sz="3800" i="1" dirty="0" smtClean="0">
                        <a:latin typeface="Cambria Math" panose="02040503050406030204" pitchFamily="18" charset="0"/>
                        <a:cs typeface="Arial" panose="020B0604020202020204" pitchFamily="34" charset="0"/>
                      </a:rPr>
                      <m:t> ≥ 0. </m:t>
                    </m:r>
                  </m:oMath>
                </a14:m>
                <a:endParaRPr lang="vi-VN" sz="3800" dirty="0">
                  <a:cs typeface="Arial" panose="020B0604020202020204" pitchFamily="34" charset="0"/>
                </a:endParaRPr>
              </a:p>
              <a:p>
                <a:pPr algn="just">
                  <a:lnSpc>
                    <a:spcPct val="150000"/>
                  </a:lnSpc>
                </a:pPr>
                <a:r>
                  <a:rPr lang="vi-VN" sz="3800" dirty="0">
                    <a:cs typeface="Arial" panose="020B0604020202020204" pitchFamily="34" charset="0"/>
                  </a:rPr>
                  <a:t>a) Hỏi sau bao nhiêu giây kể từ khi rơi thì viên bi chạm đất?</a:t>
                </a:r>
              </a:p>
              <a:p>
                <a:pPr algn="just">
                  <a:lnSpc>
                    <a:spcPct val="150000"/>
                  </a:lnSpc>
                </a:pPr>
                <a:r>
                  <a:rPr lang="vi-VN" sz="3800" dirty="0">
                    <a:cs typeface="Arial" panose="020B0604020202020204" pitchFamily="34" charset="0"/>
                  </a:rPr>
                  <a:t>b) Tìm tập xác định và tập giá trị của hàm số h. </a:t>
                </a:r>
              </a:p>
            </p:txBody>
          </p:sp>
        </mc:Choice>
        <mc:Fallback xmlns="">
          <p:sp>
            <p:nvSpPr>
              <p:cNvPr id="35" name="Rectangle 34"/>
              <p:cNvSpPr>
                <a:spLocks noRot="1" noChangeAspect="1" noMove="1" noResize="1" noEditPoints="1" noAdjustHandles="1" noChangeArrowheads="1" noChangeShapeType="1" noTextEdit="1"/>
              </p:cNvSpPr>
              <p:nvPr/>
            </p:nvSpPr>
            <p:spPr>
              <a:xfrm>
                <a:off x="1066800" y="1249238"/>
                <a:ext cx="16123120" cy="4503862"/>
              </a:xfrm>
              <a:prstGeom prst="rect">
                <a:avLst/>
              </a:prstGeom>
              <a:blipFill>
                <a:blip r:embed="rId12"/>
                <a:stretch>
                  <a:fillRect l="-1248" r="-1248" b="-14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2647950" y="6963905"/>
                <a:ext cx="12306300" cy="1846659"/>
              </a:xfrm>
              <a:prstGeom prst="rect">
                <a:avLst/>
              </a:prstGeom>
            </p:spPr>
            <p:txBody>
              <a:bodyPr wrap="square">
                <a:spAutoFit/>
              </a:bodyPr>
              <a:lstStyle/>
              <a:p>
                <a:pPr algn="just">
                  <a:lnSpc>
                    <a:spcPct val="150000"/>
                  </a:lnSpc>
                  <a:spcAft>
                    <a:spcPts val="0"/>
                  </a:spcAft>
                </a:pPr>
                <a:r>
                  <a:rPr lang="en-US" sz="3800" dirty="0" smtClean="0">
                    <a:latin typeface="Arial" panose="020B0604020202020204" pitchFamily="34" charset="0"/>
                    <a:ea typeface="Times New Roman" panose="02020603050405020304" pitchFamily="18" charset="0"/>
                    <a:cs typeface="Arial" panose="020B0604020202020204" pitchFamily="34" charset="0"/>
                  </a:rPr>
                  <a:t>a) </a:t>
                </a:r>
                <a:r>
                  <a:rPr lang="en-US" sz="3800" dirty="0" err="1" smtClean="0">
                    <a:latin typeface="Arial" panose="020B0604020202020204" pitchFamily="34" charset="0"/>
                    <a:ea typeface="Times New Roman" panose="02020603050405020304" pitchFamily="18" charset="0"/>
                    <a:cs typeface="Arial" panose="020B0604020202020204" pitchFamily="34" charset="0"/>
                  </a:rPr>
                  <a:t>Viên</a:t>
                </a:r>
                <a:r>
                  <a:rPr lang="en-US" sz="3800" dirty="0" smtClean="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bị</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chạm</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đất</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khi</a:t>
                </a:r>
                <a:r>
                  <a:rPr lang="en-US" sz="3800" dirty="0">
                    <a:latin typeface="Arial" panose="020B0604020202020204" pitchFamily="34" charset="0"/>
                    <a:ea typeface="Times New Roman" panose="02020603050405020304" pitchFamily="18" charset="0"/>
                    <a:cs typeface="Arial" panose="020B0604020202020204" pitchFamily="34" charset="0"/>
                  </a:rPr>
                  <a:t> h = </a:t>
                </a:r>
                <a:r>
                  <a:rPr lang="en-US" sz="3800" dirty="0" smtClean="0">
                    <a:latin typeface="Arial" panose="020B0604020202020204" pitchFamily="34" charset="0"/>
                    <a:ea typeface="Times New Roman" panose="02020603050405020304" pitchFamily="18" charset="0"/>
                    <a:cs typeface="Arial" panose="020B0604020202020204" pitchFamily="34" charset="0"/>
                  </a:rPr>
                  <a:t>0 </a:t>
                </a:r>
                <a:endParaRPr lang="en-US" sz="3800" i="1" dirty="0" smtClean="0">
                  <a:effectLst/>
                  <a:latin typeface="Cambria Math" panose="02040503050406030204" pitchFamily="18" charset="0"/>
                  <a:ea typeface="Times New Roman" panose="02020603050405020304" pitchFamily="18" charset="0"/>
                </a:endParaRPr>
              </a:p>
              <a:p>
                <a:pPr algn="just">
                  <a:lnSpc>
                    <a:spcPct val="150000"/>
                  </a:lnSpc>
                  <a:spcAft>
                    <a:spcPts val="0"/>
                  </a:spcAft>
                </a:pPr>
                <a14:m>
                  <m:oMathPara xmlns:m="http://schemas.openxmlformats.org/officeDocument/2006/math">
                    <m:oMathParaPr>
                      <m:jc m:val="centerGroup"/>
                    </m:oMathParaPr>
                    <m:oMath xmlns:m="http://schemas.openxmlformats.org/officeDocument/2006/math">
                      <m:r>
                        <a:rPr lang="en-US" sz="3800" b="0" i="1" smtClean="0">
                          <a:effectLst/>
                          <a:latin typeface="Cambria Math" panose="02040503050406030204" pitchFamily="18" charset="0"/>
                          <a:ea typeface="Times New Roman" panose="02020603050405020304" pitchFamily="18" charset="0"/>
                        </a:rPr>
                        <m:t>      </m:t>
                      </m:r>
                    </m:oMath>
                  </m:oMathPara>
                </a14:m>
                <a:endParaRPr lang="en-US" sz="38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647950" y="6963905"/>
                <a:ext cx="12306300" cy="1846659"/>
              </a:xfrm>
              <a:prstGeom prst="rect">
                <a:avLst/>
              </a:prstGeom>
              <a:blipFill>
                <a:blip r:embed="rId13"/>
                <a:stretch>
                  <a:fillRect l="-16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9140227" y="6947730"/>
                <a:ext cx="4661341" cy="969496"/>
              </a:xfrm>
              <a:prstGeom prst="rect">
                <a:avLst/>
              </a:prstGeom>
            </p:spPr>
            <p:txBody>
              <a:bodyPr wrap="none">
                <a:spAutoFit/>
              </a:bodyPr>
              <a:lstStyle/>
              <a:p>
                <a:pPr lvl="0" algn="just">
                  <a:lnSpc>
                    <a:spcPct val="150000"/>
                  </a:lnSpc>
                </a:pPr>
                <a:r>
                  <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rPr>
                  <a:t>Hay </a:t>
                </a:r>
                <a14:m>
                  <m:oMath xmlns:m="http://schemas.openxmlformats.org/officeDocument/2006/math">
                    <m:r>
                      <a:rPr lang="en-US" sz="3800" i="1">
                        <a:solidFill>
                          <a:prstClr val="black"/>
                        </a:solidFill>
                        <a:latin typeface="Cambria Math" panose="02040503050406030204" pitchFamily="18" charset="0"/>
                        <a:ea typeface="Times New Roman" panose="02020603050405020304" pitchFamily="18" charset="0"/>
                      </a:rPr>
                      <m:t>19,6−4,9</m:t>
                    </m:r>
                    <m:sSup>
                      <m:sSupPr>
                        <m:ctrlPr>
                          <a:rPr lang="en-US" sz="3800" i="1">
                            <a:solidFill>
                              <a:prstClr val="black"/>
                            </a:solidFill>
                            <a:latin typeface="Cambria Math" panose="02040503050406030204" pitchFamily="18" charset="0"/>
                            <a:ea typeface="Times New Roman" panose="02020603050405020304" pitchFamily="18" charset="0"/>
                          </a:rPr>
                        </m:ctrlPr>
                      </m:sSupPr>
                      <m:e>
                        <m:r>
                          <a:rPr lang="en-US" sz="3800" i="1">
                            <a:solidFill>
                              <a:prstClr val="black"/>
                            </a:solidFill>
                            <a:latin typeface="Cambria Math" panose="02040503050406030204" pitchFamily="18" charset="0"/>
                            <a:ea typeface="Times New Roman" panose="02020603050405020304" pitchFamily="18" charset="0"/>
                          </a:rPr>
                          <m:t>𝑡</m:t>
                        </m:r>
                      </m:e>
                      <m:sup>
                        <m:r>
                          <a:rPr lang="en-US" sz="3800" i="1">
                            <a:solidFill>
                              <a:prstClr val="black"/>
                            </a:solidFill>
                            <a:latin typeface="Cambria Math" panose="02040503050406030204" pitchFamily="18" charset="0"/>
                            <a:ea typeface="Times New Roman" panose="02020603050405020304" pitchFamily="18" charset="0"/>
                          </a:rPr>
                          <m:t>2</m:t>
                        </m:r>
                      </m:sup>
                    </m:sSup>
                    <m:r>
                      <a:rPr lang="en-US" sz="3800" i="1">
                        <a:solidFill>
                          <a:prstClr val="black"/>
                        </a:solidFill>
                        <a:latin typeface="Cambria Math" panose="02040503050406030204" pitchFamily="18" charset="0"/>
                        <a:ea typeface="Times New Roman" panose="02020603050405020304" pitchFamily="18" charset="0"/>
                      </a:rPr>
                      <m:t>=0</m:t>
                    </m:r>
                  </m:oMath>
                </a14:m>
                <a:endPar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9140227" y="6947730"/>
                <a:ext cx="4661341" cy="969496"/>
              </a:xfrm>
              <a:prstGeom prst="rect">
                <a:avLst/>
              </a:prstGeom>
              <a:blipFill>
                <a:blip r:embed="rId14"/>
                <a:stretch>
                  <a:fillRect l="-4314" b="-132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3200400" y="7905369"/>
                <a:ext cx="3429000" cy="969496"/>
              </a:xfrm>
              <a:prstGeom prst="rect">
                <a:avLst/>
              </a:prstGeom>
            </p:spPr>
            <p:txBody>
              <a:bodyPr wrap="square">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en-US" sz="3800" i="1">
                          <a:solidFill>
                            <a:prstClr val="black"/>
                          </a:solidFill>
                          <a:latin typeface="Cambria Math" panose="02040503050406030204" pitchFamily="18" charset="0"/>
                          <a:ea typeface="Times New Roman" panose="02020603050405020304" pitchFamily="18" charset="0"/>
                        </a:rPr>
                        <m:t>⇔4,9</m:t>
                      </m:r>
                      <m:sSup>
                        <m:sSupPr>
                          <m:ctrlPr>
                            <a:rPr lang="en-US" sz="3800" i="1">
                              <a:solidFill>
                                <a:prstClr val="black"/>
                              </a:solidFill>
                              <a:latin typeface="Cambria Math" panose="02040503050406030204" pitchFamily="18" charset="0"/>
                              <a:ea typeface="Times New Roman" panose="02020603050405020304" pitchFamily="18" charset="0"/>
                            </a:rPr>
                          </m:ctrlPr>
                        </m:sSupPr>
                        <m:e>
                          <m:r>
                            <a:rPr lang="en-US" sz="3800" i="1">
                              <a:solidFill>
                                <a:prstClr val="black"/>
                              </a:solidFill>
                              <a:latin typeface="Cambria Math" panose="02040503050406030204" pitchFamily="18" charset="0"/>
                              <a:ea typeface="Times New Roman" panose="02020603050405020304" pitchFamily="18" charset="0"/>
                            </a:rPr>
                            <m:t>𝑡</m:t>
                          </m:r>
                        </m:e>
                        <m:sup>
                          <m:r>
                            <a:rPr lang="en-US" sz="3800" i="1">
                              <a:solidFill>
                                <a:prstClr val="black"/>
                              </a:solidFill>
                              <a:latin typeface="Cambria Math" panose="02040503050406030204" pitchFamily="18" charset="0"/>
                              <a:ea typeface="Times New Roman" panose="02020603050405020304" pitchFamily="18" charset="0"/>
                            </a:rPr>
                            <m:t>2</m:t>
                          </m:r>
                        </m:sup>
                      </m:sSup>
                      <m:r>
                        <a:rPr lang="en-US" sz="3800" i="1">
                          <a:solidFill>
                            <a:prstClr val="black"/>
                          </a:solidFill>
                          <a:latin typeface="Cambria Math" panose="02040503050406030204" pitchFamily="18" charset="0"/>
                          <a:ea typeface="Times New Roman" panose="02020603050405020304" pitchFamily="18" charset="0"/>
                        </a:rPr>
                        <m:t>=19,6</m:t>
                      </m:r>
                    </m:oMath>
                  </m:oMathPara>
                </a14:m>
                <a:endPar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3200400" y="7905369"/>
                <a:ext cx="3429000" cy="969496"/>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6248400" y="7887234"/>
                <a:ext cx="3124200" cy="969496"/>
              </a:xfrm>
              <a:prstGeom prst="rect">
                <a:avLst/>
              </a:prstGeom>
            </p:spPr>
            <p:txBody>
              <a:bodyPr wrap="square">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en-US" sz="3800" i="1">
                          <a:solidFill>
                            <a:prstClr val="black"/>
                          </a:solidFill>
                          <a:latin typeface="Cambria Math" panose="02040503050406030204" pitchFamily="18" charset="0"/>
                          <a:ea typeface="Times New Roman" panose="02020603050405020304" pitchFamily="18" charset="0"/>
                        </a:rPr>
                        <m:t>⇔</m:t>
                      </m:r>
                      <m:sSup>
                        <m:sSupPr>
                          <m:ctrlPr>
                            <a:rPr lang="en-US" sz="3800" i="1">
                              <a:solidFill>
                                <a:prstClr val="black"/>
                              </a:solidFill>
                              <a:latin typeface="Cambria Math" panose="02040503050406030204" pitchFamily="18" charset="0"/>
                              <a:ea typeface="Times New Roman" panose="02020603050405020304" pitchFamily="18" charset="0"/>
                            </a:rPr>
                          </m:ctrlPr>
                        </m:sSupPr>
                        <m:e>
                          <m:r>
                            <a:rPr lang="en-US" sz="3800" i="1">
                              <a:solidFill>
                                <a:prstClr val="black"/>
                              </a:solidFill>
                              <a:latin typeface="Cambria Math" panose="02040503050406030204" pitchFamily="18" charset="0"/>
                              <a:ea typeface="Times New Roman" panose="02020603050405020304" pitchFamily="18" charset="0"/>
                            </a:rPr>
                            <m:t>𝑡</m:t>
                          </m:r>
                        </m:e>
                        <m:sup>
                          <m:r>
                            <a:rPr lang="en-US" sz="3800" i="1">
                              <a:solidFill>
                                <a:prstClr val="black"/>
                              </a:solidFill>
                              <a:latin typeface="Cambria Math" panose="02040503050406030204" pitchFamily="18" charset="0"/>
                              <a:ea typeface="Times New Roman" panose="02020603050405020304" pitchFamily="18" charset="0"/>
                            </a:rPr>
                            <m:t>2</m:t>
                          </m:r>
                        </m:sup>
                      </m:sSup>
                      <m:r>
                        <a:rPr lang="en-US" sz="3800" i="1">
                          <a:solidFill>
                            <a:prstClr val="black"/>
                          </a:solidFill>
                          <a:latin typeface="Cambria Math" panose="02040503050406030204" pitchFamily="18" charset="0"/>
                          <a:ea typeface="Times New Roman" panose="02020603050405020304" pitchFamily="18" charset="0"/>
                        </a:rPr>
                        <m:t>=4</m:t>
                      </m:r>
                    </m:oMath>
                  </m:oMathPara>
                </a14:m>
                <a:endPar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6248400" y="7887234"/>
                <a:ext cx="3124200" cy="969496"/>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9147773" y="7869100"/>
                <a:ext cx="4415827" cy="969496"/>
              </a:xfrm>
              <a:prstGeom prst="rect">
                <a:avLst/>
              </a:prstGeom>
            </p:spPr>
            <p:txBody>
              <a:bodyPr wrap="square">
                <a:spAutoFit/>
              </a:bodyPr>
              <a:lstStyle/>
              <a:p>
                <a:pPr lvl="0" algn="just">
                  <a:lnSpc>
                    <a:spcPct val="150000"/>
                  </a:lnSpc>
                </a:pPr>
                <a14:m>
                  <m:oMath xmlns:m="http://schemas.openxmlformats.org/officeDocument/2006/math">
                    <m:r>
                      <a:rPr lang="en-US" sz="3800" i="1">
                        <a:solidFill>
                          <a:prstClr val="black"/>
                        </a:solidFill>
                        <a:latin typeface="Cambria Math" panose="02040503050406030204" pitchFamily="18" charset="0"/>
                        <a:ea typeface="Times New Roman" panose="02020603050405020304" pitchFamily="18" charset="0"/>
                      </a:rPr>
                      <m:t>⇒</m:t>
                    </m:r>
                    <m:r>
                      <a:rPr lang="en-US" sz="3800" i="1">
                        <a:solidFill>
                          <a:prstClr val="black"/>
                        </a:solidFill>
                        <a:latin typeface="Cambria Math" panose="02040503050406030204" pitchFamily="18" charset="0"/>
                        <a:ea typeface="Times New Roman" panose="02020603050405020304" pitchFamily="18" charset="0"/>
                      </a:rPr>
                      <m:t>𝑡</m:t>
                    </m:r>
                    <m:r>
                      <a:rPr lang="en-US" sz="3800" i="1">
                        <a:solidFill>
                          <a:prstClr val="black"/>
                        </a:solidFill>
                        <a:latin typeface="Cambria Math" panose="02040503050406030204" pitchFamily="18" charset="0"/>
                        <a:ea typeface="Times New Roman" panose="02020603050405020304" pitchFamily="18" charset="0"/>
                      </a:rPr>
                      <m:t>=2</m:t>
                    </m:r>
                  </m:oMath>
                </a14:m>
                <a:r>
                  <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rPr>
                  <a:t> (do </a:t>
                </a:r>
                <a14:m>
                  <m:oMath xmlns:m="http://schemas.openxmlformats.org/officeDocument/2006/math">
                    <m:r>
                      <a:rPr lang="en-US" sz="3800" i="1">
                        <a:solidFill>
                          <a:prstClr val="black"/>
                        </a:solidFill>
                        <a:latin typeface="Cambria Math" panose="02040503050406030204" pitchFamily="18" charset="0"/>
                        <a:ea typeface="Times New Roman" panose="02020603050405020304" pitchFamily="18" charset="0"/>
                      </a:rPr>
                      <m:t>𝑡</m:t>
                    </m:r>
                    <m:r>
                      <a:rPr lang="en-US" sz="3800" i="1">
                        <a:solidFill>
                          <a:prstClr val="black"/>
                        </a:solidFill>
                        <a:latin typeface="Cambria Math" panose="02040503050406030204" pitchFamily="18" charset="0"/>
                        <a:ea typeface="Times New Roman" panose="02020603050405020304" pitchFamily="18" charset="0"/>
                      </a:rPr>
                      <m:t>≥0</m:t>
                    </m:r>
                  </m:oMath>
                </a14:m>
                <a:r>
                  <a:rPr lang="en-US" sz="3800"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9147773" y="7869100"/>
                <a:ext cx="4415827" cy="969496"/>
              </a:xfrm>
              <a:prstGeom prst="rect">
                <a:avLst/>
              </a:prstGeom>
              <a:blipFill>
                <a:blip r:embed="rId17"/>
                <a:stretch>
                  <a:fillRect b="-13208"/>
                </a:stretch>
              </a:blipFill>
            </p:spPr>
            <p:txBody>
              <a:bodyPr/>
              <a:lstStyle/>
              <a:p>
                <a:r>
                  <a:rPr lang="en-US">
                    <a:noFill/>
                  </a:rPr>
                  <a:t> </a:t>
                </a:r>
              </a:p>
            </p:txBody>
          </p:sp>
        </mc:Fallback>
      </mc:AlternateContent>
      <p:sp>
        <p:nvSpPr>
          <p:cNvPr id="10" name="Rectangle 9"/>
          <p:cNvSpPr/>
          <p:nvPr/>
        </p:nvSpPr>
        <p:spPr>
          <a:xfrm>
            <a:off x="3200400" y="8877300"/>
            <a:ext cx="11430000" cy="969496"/>
          </a:xfrm>
          <a:prstGeom prst="rect">
            <a:avLst/>
          </a:prstGeom>
        </p:spPr>
        <p:txBody>
          <a:bodyPr wrap="square">
            <a:spAutoFit/>
          </a:bodyPr>
          <a:lstStyle/>
          <a:p>
            <a:pPr lvl="0" algn="just">
              <a:lnSpc>
                <a:spcPct val="150000"/>
              </a:lnSpc>
            </a:pPr>
            <a:r>
              <a:rPr lang="en-US" sz="3800" dirty="0" err="1">
                <a:solidFill>
                  <a:prstClr val="black"/>
                </a:solidFill>
                <a:latin typeface="Arial" panose="020B0604020202020204" pitchFamily="34" charset="0"/>
                <a:ea typeface="Times New Roman" panose="02020603050405020304" pitchFamily="18" charset="0"/>
                <a:cs typeface="Arial" panose="020B0604020202020204" pitchFamily="34" charset="0"/>
              </a:rPr>
              <a:t>Vậy</a:t>
            </a:r>
            <a:r>
              <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black"/>
                </a:solidFill>
                <a:latin typeface="Arial" panose="020B0604020202020204" pitchFamily="34" charset="0"/>
                <a:ea typeface="Times New Roman" panose="02020603050405020304" pitchFamily="18" charset="0"/>
                <a:cs typeface="Arial" panose="020B0604020202020204" pitchFamily="34" charset="0"/>
              </a:rPr>
              <a:t>sau</a:t>
            </a:r>
            <a:r>
              <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rPr>
              <a:t> 2 </a:t>
            </a:r>
            <a:r>
              <a:rPr lang="en-US" sz="3800" dirty="0" err="1">
                <a:solidFill>
                  <a:prstClr val="black"/>
                </a:solidFill>
                <a:latin typeface="Arial" panose="020B0604020202020204" pitchFamily="34" charset="0"/>
                <a:ea typeface="Times New Roman" panose="02020603050405020304" pitchFamily="18" charset="0"/>
                <a:cs typeface="Arial" panose="020B0604020202020204" pitchFamily="34" charset="0"/>
              </a:rPr>
              <a:t>giây</a:t>
            </a:r>
            <a:r>
              <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black"/>
                </a:solidFill>
                <a:latin typeface="Arial" panose="020B0604020202020204" pitchFamily="34" charset="0"/>
                <a:ea typeface="Times New Roman" panose="02020603050405020304" pitchFamily="18" charset="0"/>
                <a:cs typeface="Arial" panose="020B0604020202020204" pitchFamily="34" charset="0"/>
              </a:rPr>
              <a:t>kể</a:t>
            </a:r>
            <a:r>
              <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từ</a:t>
            </a:r>
            <a:r>
              <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black"/>
                </a:solidFill>
                <a:latin typeface="Arial" panose="020B0604020202020204" pitchFamily="34" charset="0"/>
                <a:ea typeface="Times New Roman" panose="02020603050405020304" pitchFamily="18" charset="0"/>
                <a:cs typeface="Arial" panose="020B0604020202020204" pitchFamily="34" charset="0"/>
              </a:rPr>
              <a:t>khi</a:t>
            </a:r>
            <a:r>
              <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black"/>
                </a:solidFill>
                <a:latin typeface="Arial" panose="020B0604020202020204" pitchFamily="34" charset="0"/>
                <a:ea typeface="Times New Roman" panose="02020603050405020304" pitchFamily="18" charset="0"/>
                <a:cs typeface="Arial" panose="020B0604020202020204" pitchFamily="34" charset="0"/>
              </a:rPr>
              <a:t>rơi</a:t>
            </a:r>
            <a:r>
              <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black"/>
                </a:solidFill>
                <a:latin typeface="Arial" panose="020B0604020202020204" pitchFamily="34" charset="0"/>
                <a:ea typeface="Times New Roman" panose="02020603050405020304" pitchFamily="18" charset="0"/>
                <a:cs typeface="Arial" panose="020B0604020202020204" pitchFamily="34" charset="0"/>
              </a:rPr>
              <a:t>viên</a:t>
            </a:r>
            <a:r>
              <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rPr>
              <a:t> bi </a:t>
            </a:r>
            <a:r>
              <a:rPr lang="en-US" sz="38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chạm</a:t>
            </a:r>
            <a:r>
              <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đất</a:t>
            </a:r>
            <a:r>
              <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p>
        </p:txBody>
      </p:sp>
      <p:sp>
        <p:nvSpPr>
          <p:cNvPr id="26" name="Oval Callout 25"/>
          <p:cNvSpPr/>
          <p:nvPr/>
        </p:nvSpPr>
        <p:spPr>
          <a:xfrm>
            <a:off x="8345337" y="5920476"/>
            <a:ext cx="1641441" cy="691776"/>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800" b="1" smtClean="0">
                <a:solidFill>
                  <a:prstClr val="black"/>
                </a:solidFill>
              </a:rPr>
              <a:t>Giải</a:t>
            </a:r>
            <a:endParaRPr lang="en-US" sz="3800" b="1">
              <a:solidFill>
                <a:prstClr val="black"/>
              </a:solidFill>
            </a:endParaRPr>
          </a:p>
        </p:txBody>
      </p:sp>
    </p:spTree>
    <p:extLst>
      <p:ext uri="{BB962C8B-B14F-4D97-AF65-F5344CB8AC3E}">
        <p14:creationId xmlns:p14="http://schemas.microsoft.com/office/powerpoint/2010/main" val="3218762930"/>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randombar(horizont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randombar(horizont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randombar(horizont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left)">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5" grpId="0"/>
      <p:bldP spid="6" grpId="0"/>
      <p:bldP spid="8" grpId="0"/>
      <p:bldP spid="9" grpId="0"/>
      <p:bldP spid="10" grpId="0"/>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DE9A"/>
        </a:solidFill>
        <a:effectLst/>
      </p:bgPr>
    </p:bg>
    <p:spTree>
      <p:nvGrpSpPr>
        <p:cNvPr id="1" name=""/>
        <p:cNvGrpSpPr/>
        <p:nvPr/>
      </p:nvGrpSpPr>
      <p:grpSpPr>
        <a:xfrm>
          <a:off x="0" y="0"/>
          <a:ext cx="0" cy="0"/>
          <a:chOff x="0" y="0"/>
          <a:chExt cx="0" cy="0"/>
        </a:xfrm>
      </p:grpSpPr>
      <p:grpSp>
        <p:nvGrpSpPr>
          <p:cNvPr id="2" name="Group 2"/>
          <p:cNvGrpSpPr/>
          <p:nvPr/>
        </p:nvGrpSpPr>
        <p:grpSpPr>
          <a:xfrm>
            <a:off x="517358" y="571500"/>
            <a:ext cx="17297400" cy="9934286"/>
            <a:chOff x="-5491" y="0"/>
            <a:chExt cx="5920967" cy="3624054"/>
          </a:xfrm>
          <a:solidFill>
            <a:schemeClr val="bg1"/>
          </a:solidFill>
        </p:grpSpPr>
        <p:sp>
          <p:nvSpPr>
            <p:cNvPr id="3" name="Freeform 3"/>
            <p:cNvSpPr/>
            <p:nvPr/>
          </p:nvSpPr>
          <p:spPr>
            <a:xfrm>
              <a:off x="-5491" y="0"/>
              <a:ext cx="5920967" cy="3624054"/>
            </a:xfrm>
            <a:custGeom>
              <a:avLst/>
              <a:gdLst/>
              <a:ahLst/>
              <a:cxnLst/>
              <a:rect l="l" t="t" r="r" b="b"/>
              <a:pathLst>
                <a:path w="5920967" h="3624054">
                  <a:moveTo>
                    <a:pt x="5796507" y="3624054"/>
                  </a:moveTo>
                  <a:lnTo>
                    <a:pt x="124460" y="3624054"/>
                  </a:lnTo>
                  <a:cubicBezTo>
                    <a:pt x="55880" y="3624054"/>
                    <a:pt x="0" y="3568174"/>
                    <a:pt x="0" y="3499595"/>
                  </a:cubicBezTo>
                  <a:lnTo>
                    <a:pt x="0" y="124460"/>
                  </a:lnTo>
                  <a:cubicBezTo>
                    <a:pt x="0" y="55880"/>
                    <a:pt x="55880" y="0"/>
                    <a:pt x="124460" y="0"/>
                  </a:cubicBezTo>
                  <a:lnTo>
                    <a:pt x="5796507" y="0"/>
                  </a:lnTo>
                  <a:cubicBezTo>
                    <a:pt x="5865087" y="0"/>
                    <a:pt x="5920967" y="55880"/>
                    <a:pt x="5920967" y="124460"/>
                  </a:cubicBezTo>
                  <a:lnTo>
                    <a:pt x="5920967" y="3499595"/>
                  </a:lnTo>
                  <a:cubicBezTo>
                    <a:pt x="5920967" y="3568174"/>
                    <a:pt x="5865087" y="3624054"/>
                    <a:pt x="5796507" y="3624054"/>
                  </a:cubicBezTo>
                  <a:close/>
                </a:path>
              </a:pathLst>
            </a:custGeom>
            <a:grpFill/>
          </p:spPr>
        </p:sp>
      </p:grpSp>
      <p:grpSp>
        <p:nvGrpSpPr>
          <p:cNvPr id="15" name="Group 14"/>
          <p:cNvGrpSpPr/>
          <p:nvPr/>
        </p:nvGrpSpPr>
        <p:grpSpPr>
          <a:xfrm>
            <a:off x="6248399" y="114300"/>
            <a:ext cx="5562600" cy="1143000"/>
            <a:chOff x="381000" y="114300"/>
            <a:chExt cx="5562600" cy="1143000"/>
          </a:xfrm>
        </p:grpSpPr>
        <p:sp>
          <p:nvSpPr>
            <p:cNvPr id="16" name="Rectangle 15"/>
            <p:cNvSpPr/>
            <p:nvPr/>
          </p:nvSpPr>
          <p:spPr>
            <a:xfrm>
              <a:off x="381000" y="190500"/>
              <a:ext cx="5562600" cy="106680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1301355" y="114300"/>
              <a:ext cx="3743332" cy="1131079"/>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5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VẬN DỤNG 1</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grpSp>
        <p:nvGrpSpPr>
          <p:cNvPr id="25" name="Group 24"/>
          <p:cNvGrpSpPr/>
          <p:nvPr/>
        </p:nvGrpSpPr>
        <p:grpSpPr>
          <a:xfrm>
            <a:off x="0" y="8599711"/>
            <a:ext cx="1912606" cy="1811617"/>
            <a:chOff x="9639248" y="3663315"/>
            <a:chExt cx="3215601" cy="3215601"/>
          </a:xfrm>
        </p:grpSpPr>
        <p:grpSp>
          <p:nvGrpSpPr>
            <p:cNvPr id="28" name="Group 8"/>
            <p:cNvGrpSpPr/>
            <p:nvPr/>
          </p:nvGrpSpPr>
          <p:grpSpPr>
            <a:xfrm>
              <a:off x="9639248" y="3663315"/>
              <a:ext cx="3215601" cy="3215601"/>
              <a:chOff x="0" y="0"/>
              <a:chExt cx="6350000" cy="6350000"/>
            </a:xfrm>
          </p:grpSpPr>
          <p:sp>
            <p:nvSpPr>
              <p:cNvPr id="30"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29"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9934132" y="4471877"/>
              <a:ext cx="2625831" cy="1598475"/>
            </a:xfrm>
            <a:prstGeom prst="rect">
              <a:avLst/>
            </a:prstGeom>
          </p:spPr>
        </p:pic>
      </p:grpSp>
      <p:grpSp>
        <p:nvGrpSpPr>
          <p:cNvPr id="31" name="Group 30"/>
          <p:cNvGrpSpPr/>
          <p:nvPr/>
        </p:nvGrpSpPr>
        <p:grpSpPr>
          <a:xfrm>
            <a:off x="16344366" y="8599711"/>
            <a:ext cx="1906696" cy="1811617"/>
            <a:chOff x="14043699" y="3663315"/>
            <a:chExt cx="3215601" cy="3215601"/>
          </a:xfrm>
        </p:grpSpPr>
        <p:grpSp>
          <p:nvGrpSpPr>
            <p:cNvPr id="32" name="Group 10"/>
            <p:cNvGrpSpPr/>
            <p:nvPr/>
          </p:nvGrpSpPr>
          <p:grpSpPr>
            <a:xfrm>
              <a:off x="14043699" y="3663315"/>
              <a:ext cx="3215601" cy="3215601"/>
              <a:chOff x="0" y="0"/>
              <a:chExt cx="6350000" cy="6350000"/>
            </a:xfrm>
          </p:grpSpPr>
          <p:sp>
            <p:nvSpPr>
              <p:cNvPr id="34"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33" name="Picture 1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084178" y="4054340"/>
              <a:ext cx="1134643" cy="2433550"/>
            </a:xfrm>
            <a:prstGeom prst="rect">
              <a:avLst/>
            </a:prstGeom>
          </p:spPr>
        </p:pic>
      </p:grpSp>
      <mc:AlternateContent xmlns:mc="http://schemas.openxmlformats.org/markup-compatibility/2006" xmlns:a14="http://schemas.microsoft.com/office/drawing/2010/main">
        <mc:Choice Requires="a14">
          <p:sp>
            <p:nvSpPr>
              <p:cNvPr id="35" name="Rectangle 34"/>
              <p:cNvSpPr/>
              <p:nvPr/>
            </p:nvSpPr>
            <p:spPr>
              <a:xfrm>
                <a:off x="1066800" y="1249238"/>
                <a:ext cx="16123120" cy="450386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Một viên bi rơi tự do từ độ cao 19,6 m xuống mặt đất. Độ cao h (mét) so với mặt đất của viên bi trong khi rơi phụ thuộc vào thời gian t (giây) theo công thức: </a:t>
                </a:r>
                <a14:m>
                  <m:oMath xmlns:m="http://schemas.openxmlformats.org/officeDocument/2006/math">
                    <m:r>
                      <a:rPr kumimoji="0" lang="vi-VN" sz="3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Arial" panose="020B0604020202020204" pitchFamily="34" charset="0"/>
                      </a:rPr>
                      <m:t>h</m:t>
                    </m:r>
                    <m:r>
                      <a:rPr kumimoji="0" lang="vi-VN" sz="3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Arial" panose="020B0604020202020204" pitchFamily="34" charset="0"/>
                      </a:rPr>
                      <m:t>=19,6 – 4,9</m:t>
                    </m:r>
                    <m:sSup>
                      <m:sSupPr>
                        <m:ctrlPr>
                          <a:rPr kumimoji="0" lang="vi-VN" sz="3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Arial" panose="020B0604020202020204" pitchFamily="34" charset="0"/>
                          </a:rPr>
                        </m:ctrlPr>
                      </m:sSupPr>
                      <m:e>
                        <m:r>
                          <a:rPr kumimoji="0" lang="en-US" sz="3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Arial" panose="020B0604020202020204" pitchFamily="34" charset="0"/>
                          </a:rPr>
                          <m:t>𝑡</m:t>
                        </m:r>
                      </m:e>
                      <m:sup>
                        <m:r>
                          <a:rPr kumimoji="0" lang="en-US" sz="3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Arial" panose="020B0604020202020204" pitchFamily="34" charset="0"/>
                          </a:rPr>
                          <m:t>2</m:t>
                        </m:r>
                      </m:sup>
                    </m:sSup>
                    <m:r>
                      <a:rPr kumimoji="0" lang="vi-VN" sz="3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3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Arial" panose="020B0604020202020204" pitchFamily="34" charset="0"/>
                      </a:rPr>
                      <m:t> </m:t>
                    </m:r>
                    <m:r>
                      <a:rPr kumimoji="0" lang="vi-VN" sz="3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Arial" panose="020B0604020202020204" pitchFamily="34" charset="0"/>
                      </a:rPr>
                      <m:t> </m:t>
                    </m:r>
                    <m:r>
                      <a:rPr kumimoji="0" lang="vi-VN" sz="3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Arial" panose="020B0604020202020204" pitchFamily="34" charset="0"/>
                      </a:rPr>
                      <m:t>h</m:t>
                    </m:r>
                    <m:r>
                      <a:rPr kumimoji="0" lang="vi-VN" sz="3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Arial" panose="020B0604020202020204" pitchFamily="34" charset="0"/>
                      </a:rPr>
                      <m:t>, </m:t>
                    </m:r>
                    <m:r>
                      <a:rPr kumimoji="0" lang="vi-VN" sz="3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Arial" panose="020B0604020202020204" pitchFamily="34" charset="0"/>
                      </a:rPr>
                      <m:t>𝑡</m:t>
                    </m:r>
                    <m:r>
                      <a:rPr kumimoji="0" lang="vi-VN" sz="3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Arial" panose="020B0604020202020204" pitchFamily="34" charset="0"/>
                      </a:rPr>
                      <m:t> ≥ 0. </m:t>
                    </m:r>
                  </m:oMath>
                </a14:m>
                <a:endParaRPr kumimoji="0" lang="vi-VN" sz="3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Hỏi sau bao nhiêu giây kể từ khi rơi thì viên bi chạm đất?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Tìm tập xác định và tập giá trị của hàm số h. </a:t>
                </a:r>
              </a:p>
            </p:txBody>
          </p:sp>
        </mc:Choice>
        <mc:Fallback xmlns="">
          <p:sp>
            <p:nvSpPr>
              <p:cNvPr id="35" name="Rectangle 34"/>
              <p:cNvSpPr>
                <a:spLocks noRot="1" noChangeAspect="1" noMove="1" noResize="1" noEditPoints="1" noAdjustHandles="1" noChangeArrowheads="1" noChangeShapeType="1" noTextEdit="1"/>
              </p:cNvSpPr>
              <p:nvPr/>
            </p:nvSpPr>
            <p:spPr>
              <a:xfrm>
                <a:off x="1066800" y="1249238"/>
                <a:ext cx="16123120" cy="4503862"/>
              </a:xfrm>
              <a:prstGeom prst="rect">
                <a:avLst/>
              </a:prstGeom>
              <a:blipFill>
                <a:blip r:embed="rId12"/>
                <a:stretch>
                  <a:fillRect l="-1248" r="-1248" b="-14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2557202" y="6857946"/>
                <a:ext cx="9144000" cy="969496"/>
              </a:xfrm>
              <a:prstGeom prst="rect">
                <a:avLst/>
              </a:prstGeom>
            </p:spPr>
            <p:txBody>
              <a:bodyPr>
                <a:spAutoFit/>
              </a:bodyPr>
              <a:lstStyle/>
              <a:p>
                <a:pPr algn="just">
                  <a:lnSpc>
                    <a:spcPct val="150000"/>
                  </a:lnSpc>
                  <a:spcAft>
                    <a:spcPts val="0"/>
                  </a:spcAft>
                </a:pPr>
                <a:r>
                  <a:rPr lang="en-US" sz="3800" dirty="0">
                    <a:latin typeface="Arial" panose="020B0604020202020204" pitchFamily="34" charset="0"/>
                    <a:ea typeface="Times New Roman" panose="02020603050405020304" pitchFamily="18" charset="0"/>
                    <a:cs typeface="Arial" panose="020B0604020202020204" pitchFamily="34" charset="0"/>
                  </a:rPr>
                  <a:t>b) </a:t>
                </a:r>
                <a:r>
                  <a:rPr lang="en-US" sz="3800" dirty="0" err="1">
                    <a:latin typeface="Arial" panose="020B0604020202020204" pitchFamily="34" charset="0"/>
                    <a:ea typeface="Times New Roman" panose="02020603050405020304" pitchFamily="18" charset="0"/>
                    <a:cs typeface="Arial" panose="020B0604020202020204" pitchFamily="34" charset="0"/>
                  </a:rPr>
                  <a:t>Tập</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xác</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định</a:t>
                </a:r>
                <a:r>
                  <a:rPr lang="en-US" sz="3800" dirty="0">
                    <a:latin typeface="Arial" panose="020B0604020202020204" pitchFamily="34" charset="0"/>
                    <a:ea typeface="Times New Roman" panose="02020603050405020304" pitchFamily="18" charset="0"/>
                    <a:cs typeface="Arial" panose="020B0604020202020204" pitchFamily="34" charset="0"/>
                  </a:rPr>
                  <a:t>: D = </a:t>
                </a:r>
                <a14:m>
                  <m:oMath xmlns:m="http://schemas.openxmlformats.org/officeDocument/2006/math">
                    <m:r>
                      <a:rPr lang="en-US" sz="3800" i="1">
                        <a:effectLst/>
                        <a:latin typeface="Cambria Math" panose="02040503050406030204" pitchFamily="18" charset="0"/>
                        <a:ea typeface="Times New Roman" panose="02020603050405020304" pitchFamily="18" charset="0"/>
                      </a:rPr>
                      <m:t>[0;+∞)</m:t>
                    </m:r>
                  </m:oMath>
                </a14:m>
                <a:endParaRPr lang="en-US" sz="38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2557202" y="6857946"/>
                <a:ext cx="9144000" cy="969496"/>
              </a:xfrm>
              <a:prstGeom prst="rect">
                <a:avLst/>
              </a:prstGeom>
              <a:blipFill>
                <a:blip r:embed="rId13"/>
                <a:stretch>
                  <a:fillRect l="-2200" b="-132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3166802" y="7810500"/>
                <a:ext cx="9144000" cy="1846659"/>
              </a:xfrm>
              <a:prstGeom prst="rect">
                <a:avLst/>
              </a:prstGeom>
            </p:spPr>
            <p:txBody>
              <a:bodyPr>
                <a:spAutoFit/>
              </a:bodyPr>
              <a:lstStyle/>
              <a:p>
                <a:pPr lvl="0" algn="just">
                  <a:lnSpc>
                    <a:spcPct val="150000"/>
                  </a:lnSpc>
                </a:pPr>
                <a:r>
                  <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rPr>
                  <a:t>Ta </a:t>
                </a:r>
                <a:r>
                  <a:rPr lang="en-US" sz="38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có</a:t>
                </a:r>
                <a:r>
                  <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p>
                      <m:sSupPr>
                        <m:ctrlPr>
                          <a:rPr lang="en-US" sz="3800" i="1">
                            <a:solidFill>
                              <a:prstClr val="black"/>
                            </a:solidFill>
                            <a:latin typeface="Cambria Math" panose="02040503050406030204" pitchFamily="18" charset="0"/>
                            <a:ea typeface="Times New Roman" panose="02020603050405020304" pitchFamily="18" charset="0"/>
                          </a:rPr>
                        </m:ctrlPr>
                      </m:sSupPr>
                      <m:e>
                        <m:r>
                          <a:rPr lang="en-US" sz="3800" i="1">
                            <a:solidFill>
                              <a:prstClr val="black"/>
                            </a:solidFill>
                            <a:latin typeface="Cambria Math" panose="02040503050406030204" pitchFamily="18" charset="0"/>
                            <a:ea typeface="Times New Roman" panose="02020603050405020304" pitchFamily="18" charset="0"/>
                          </a:rPr>
                          <m:t>𝑡</m:t>
                        </m:r>
                      </m:e>
                      <m:sup>
                        <m:r>
                          <a:rPr lang="en-US" sz="3800" i="1">
                            <a:solidFill>
                              <a:prstClr val="black"/>
                            </a:solidFill>
                            <a:latin typeface="Cambria Math" panose="02040503050406030204" pitchFamily="18" charset="0"/>
                            <a:ea typeface="Times New Roman" panose="02020603050405020304" pitchFamily="18" charset="0"/>
                          </a:rPr>
                          <m:t>2</m:t>
                        </m:r>
                      </m:sup>
                    </m:sSup>
                    <m:r>
                      <a:rPr lang="en-US" sz="3800" i="1">
                        <a:solidFill>
                          <a:prstClr val="black"/>
                        </a:solidFill>
                        <a:latin typeface="Cambria Math" panose="02040503050406030204" pitchFamily="18" charset="0"/>
                        <a:ea typeface="Times New Roman" panose="02020603050405020304" pitchFamily="18" charset="0"/>
                      </a:rPr>
                      <m:t>≥0⇒19,6−4,9</m:t>
                    </m:r>
                    <m:sSup>
                      <m:sSupPr>
                        <m:ctrlPr>
                          <a:rPr lang="en-US" sz="3800" i="1">
                            <a:solidFill>
                              <a:prstClr val="black"/>
                            </a:solidFill>
                            <a:latin typeface="Cambria Math" panose="02040503050406030204" pitchFamily="18" charset="0"/>
                            <a:ea typeface="Times New Roman" panose="02020603050405020304" pitchFamily="18" charset="0"/>
                          </a:rPr>
                        </m:ctrlPr>
                      </m:sSupPr>
                      <m:e>
                        <m:r>
                          <a:rPr lang="en-US" sz="3800" i="1">
                            <a:solidFill>
                              <a:prstClr val="black"/>
                            </a:solidFill>
                            <a:latin typeface="Cambria Math" panose="02040503050406030204" pitchFamily="18" charset="0"/>
                            <a:ea typeface="Times New Roman" panose="02020603050405020304" pitchFamily="18" charset="0"/>
                          </a:rPr>
                          <m:t>𝑡</m:t>
                        </m:r>
                      </m:e>
                      <m:sup>
                        <m:r>
                          <a:rPr lang="en-US" sz="3800" i="1">
                            <a:solidFill>
                              <a:prstClr val="black"/>
                            </a:solidFill>
                            <a:latin typeface="Cambria Math" panose="02040503050406030204" pitchFamily="18" charset="0"/>
                            <a:ea typeface="Times New Roman" panose="02020603050405020304" pitchFamily="18" charset="0"/>
                          </a:rPr>
                          <m:t>2</m:t>
                        </m:r>
                      </m:sup>
                    </m:sSup>
                    <m:r>
                      <a:rPr lang="en-US" sz="3800" i="1">
                        <a:solidFill>
                          <a:prstClr val="black"/>
                        </a:solidFill>
                        <a:latin typeface="Cambria Math" panose="02040503050406030204" pitchFamily="18" charset="0"/>
                        <a:ea typeface="Times New Roman" panose="02020603050405020304" pitchFamily="18" charset="0"/>
                      </a:rPr>
                      <m:t>≤19,6</m:t>
                    </m:r>
                  </m:oMath>
                </a14:m>
                <a:endPar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nSpc>
                    <a:spcPct val="150000"/>
                  </a:lnSpc>
                  <a:spcAft>
                    <a:spcPts val="800"/>
                  </a:spcAft>
                </a:pP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r>
                  <a:rPr lang="en-US" sz="38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Tập</a:t>
                </a:r>
                <a:r>
                  <a:rPr lang="en-US" sz="38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giá</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trị</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[0; 19,6].   </a:t>
                </a:r>
              </a:p>
            </p:txBody>
          </p:sp>
        </mc:Choice>
        <mc:Fallback xmlns="">
          <p:sp>
            <p:nvSpPr>
              <p:cNvPr id="11" name="Rectangle 10"/>
              <p:cNvSpPr>
                <a:spLocks noRot="1" noChangeAspect="1" noMove="1" noResize="1" noEditPoints="1" noAdjustHandles="1" noChangeArrowheads="1" noChangeShapeType="1" noTextEdit="1"/>
              </p:cNvSpPr>
              <p:nvPr/>
            </p:nvSpPr>
            <p:spPr>
              <a:xfrm>
                <a:off x="3166802" y="7810500"/>
                <a:ext cx="9144000" cy="1846659"/>
              </a:xfrm>
              <a:prstGeom prst="rect">
                <a:avLst/>
              </a:prstGeom>
              <a:blipFill>
                <a:blip r:embed="rId14"/>
                <a:stretch>
                  <a:fillRect l="-2200" b="-6601"/>
                </a:stretch>
              </a:blipFill>
            </p:spPr>
            <p:txBody>
              <a:bodyPr/>
              <a:lstStyle/>
              <a:p>
                <a:r>
                  <a:rPr lang="en-US">
                    <a:noFill/>
                  </a:rPr>
                  <a:t> </a:t>
                </a:r>
              </a:p>
            </p:txBody>
          </p:sp>
        </mc:Fallback>
      </mc:AlternateContent>
      <p:sp>
        <p:nvSpPr>
          <p:cNvPr id="26" name="Oval Callout 25"/>
          <p:cNvSpPr/>
          <p:nvPr/>
        </p:nvSpPr>
        <p:spPr>
          <a:xfrm>
            <a:off x="8188359" y="5905500"/>
            <a:ext cx="1641441" cy="691776"/>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800" b="1" smtClean="0">
                <a:solidFill>
                  <a:prstClr val="black"/>
                </a:solidFill>
              </a:rPr>
              <a:t>Giải</a:t>
            </a:r>
            <a:endParaRPr lang="en-US" sz="3800" b="1">
              <a:solidFill>
                <a:prstClr val="black"/>
              </a:solidFill>
            </a:endParaRPr>
          </a:p>
        </p:txBody>
      </p:sp>
    </p:spTree>
    <p:extLst>
      <p:ext uri="{BB962C8B-B14F-4D97-AF65-F5344CB8AC3E}">
        <p14:creationId xmlns:p14="http://schemas.microsoft.com/office/powerpoint/2010/main" val="1228994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left)">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1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45DA0"/>
        </a:solidFill>
        <a:effectLst/>
      </p:bgPr>
    </p:bg>
    <p:spTree>
      <p:nvGrpSpPr>
        <p:cNvPr id="1" name=""/>
        <p:cNvGrpSpPr/>
        <p:nvPr/>
      </p:nvGrpSpPr>
      <p:grpSpPr>
        <a:xfrm>
          <a:off x="0" y="0"/>
          <a:ext cx="0" cy="0"/>
          <a:chOff x="0" y="0"/>
          <a:chExt cx="0" cy="0"/>
        </a:xfrm>
      </p:grpSpPr>
      <p:pic>
        <p:nvPicPr>
          <p:cNvPr id="40" name="Picture 2"/>
          <p:cNvPicPr>
            <a:picLocks noChangeAspect="1"/>
          </p:cNvPicPr>
          <p:nvPr/>
        </p:nvPicPr>
        <p:blipFill>
          <a:blip r:embed="rId2">
            <a:alphaModFix amt="40000"/>
            <a:duotone>
              <a:prstClr val="black"/>
              <a:srgbClr val="D9C3A5">
                <a:tint val="50000"/>
                <a:satMod val="180000"/>
              </a:srgbClr>
            </a:duotone>
            <a:extLst>
              <a:ext uri="{BEBA8EAE-BF5A-486C-A8C5-ECC9F3942E4B}">
                <a14:imgProps xmlns:a14="http://schemas.microsoft.com/office/drawing/2010/main">
                  <a14:imgLayer r:embed="rId3">
                    <a14:imgEffect>
                      <a14:artisticLineDrawing/>
                    </a14:imgEffect>
                    <a14:imgEffect>
                      <a14:saturation sat="200000"/>
                    </a14:imgEffect>
                    <a14:imgEffect>
                      <a14:brightnessContrast brigh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4"/>
              </a:ext>
            </a:extLst>
          </a:blip>
          <a:srcRect t="56419"/>
          <a:stretch>
            <a:fillRect/>
          </a:stretch>
        </p:blipFill>
        <p:spPr>
          <a:xfrm>
            <a:off x="2895600" y="4044919"/>
            <a:ext cx="12642895" cy="4527581"/>
          </a:xfrm>
          <a:prstGeom prst="rect">
            <a:avLst/>
          </a:prstGeom>
        </p:spPr>
      </p:pic>
      <p:pic>
        <p:nvPicPr>
          <p:cNvPr id="38" name="Picture 2"/>
          <p:cNvPicPr>
            <a:picLocks noChangeAspect="1"/>
          </p:cNvPicPr>
          <p:nvPr/>
        </p:nvPicPr>
        <p:blipFill>
          <a:blip r:embed="rId2">
            <a:alphaModFix amt="40000"/>
            <a:duotone>
              <a:prstClr val="black"/>
              <a:srgbClr val="D9C3A5">
                <a:tint val="50000"/>
                <a:satMod val="180000"/>
              </a:srgbClr>
            </a:duotone>
            <a:extLst>
              <a:ext uri="{BEBA8EAE-BF5A-486C-A8C5-ECC9F3942E4B}">
                <a14:imgProps xmlns:a14="http://schemas.microsoft.com/office/drawing/2010/main">
                  <a14:imgLayer r:embed="rId3">
                    <a14:imgEffect>
                      <a14:artisticLineDrawing/>
                    </a14:imgEffect>
                    <a14:imgEffect>
                      <a14:saturation sat="200000"/>
                    </a14:imgEffect>
                    <a14:imgEffect>
                      <a14:brightnessContrast brigh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4"/>
              </a:ext>
            </a:extLst>
          </a:blip>
          <a:srcRect t="56419"/>
          <a:stretch>
            <a:fillRect/>
          </a:stretch>
        </p:blipFill>
        <p:spPr>
          <a:xfrm>
            <a:off x="3139747" y="888356"/>
            <a:ext cx="12642895" cy="4527581"/>
          </a:xfrm>
          <a:prstGeom prst="rect">
            <a:avLst/>
          </a:prstGeom>
        </p:spPr>
      </p:pic>
      <p:grpSp>
        <p:nvGrpSpPr>
          <p:cNvPr id="2" name="Group 2"/>
          <p:cNvGrpSpPr/>
          <p:nvPr/>
        </p:nvGrpSpPr>
        <p:grpSpPr>
          <a:xfrm>
            <a:off x="-304800" y="3390900"/>
            <a:ext cx="18897600" cy="3735955"/>
            <a:chOff x="0" y="0"/>
            <a:chExt cx="3673593" cy="319023"/>
          </a:xfrm>
        </p:grpSpPr>
        <p:sp>
          <p:nvSpPr>
            <p:cNvPr id="3" name="Freeform 3"/>
            <p:cNvSpPr/>
            <p:nvPr/>
          </p:nvSpPr>
          <p:spPr>
            <a:xfrm>
              <a:off x="0" y="0"/>
              <a:ext cx="3673592" cy="319022"/>
            </a:xfrm>
            <a:custGeom>
              <a:avLst/>
              <a:gdLst/>
              <a:ahLst/>
              <a:cxnLst/>
              <a:rect l="l" t="t" r="r" b="b"/>
              <a:pathLst>
                <a:path w="3673592" h="319022">
                  <a:moveTo>
                    <a:pt x="0" y="0"/>
                  </a:moveTo>
                  <a:lnTo>
                    <a:pt x="3673592" y="0"/>
                  </a:lnTo>
                  <a:lnTo>
                    <a:pt x="3673592" y="319022"/>
                  </a:lnTo>
                  <a:lnTo>
                    <a:pt x="0" y="319022"/>
                  </a:lnTo>
                  <a:close/>
                </a:path>
              </a:pathLst>
            </a:custGeom>
            <a:solidFill>
              <a:srgbClr val="F7DE9A"/>
            </a:solidFill>
          </p:spPr>
        </p:sp>
      </p:grpSp>
      <p:grpSp>
        <p:nvGrpSpPr>
          <p:cNvPr id="22" name="Group 21"/>
          <p:cNvGrpSpPr/>
          <p:nvPr/>
        </p:nvGrpSpPr>
        <p:grpSpPr>
          <a:xfrm>
            <a:off x="1066800" y="495300"/>
            <a:ext cx="2667000" cy="2572287"/>
            <a:chOff x="1028700" y="3663315"/>
            <a:chExt cx="3215601" cy="3215601"/>
          </a:xfrm>
        </p:grpSpPr>
        <p:grpSp>
          <p:nvGrpSpPr>
            <p:cNvPr id="23" name="Group 4"/>
            <p:cNvGrpSpPr/>
            <p:nvPr/>
          </p:nvGrpSpPr>
          <p:grpSpPr>
            <a:xfrm>
              <a:off x="1028700" y="3663315"/>
              <a:ext cx="3215601" cy="3215601"/>
              <a:chOff x="0" y="0"/>
              <a:chExt cx="6350000" cy="6350000"/>
            </a:xfrm>
          </p:grpSpPr>
          <p:sp>
            <p:nvSpPr>
              <p:cNvPr id="2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24"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603810" y="4412692"/>
              <a:ext cx="2065380" cy="1716847"/>
            </a:xfrm>
            <a:prstGeom prst="rect">
              <a:avLst/>
            </a:prstGeom>
          </p:spPr>
        </p:pic>
      </p:grpSp>
      <p:grpSp>
        <p:nvGrpSpPr>
          <p:cNvPr id="26" name="Group 25"/>
          <p:cNvGrpSpPr/>
          <p:nvPr/>
        </p:nvGrpSpPr>
        <p:grpSpPr>
          <a:xfrm>
            <a:off x="14532976" y="495299"/>
            <a:ext cx="2643250" cy="2572287"/>
            <a:chOff x="9639248" y="3663315"/>
            <a:chExt cx="3215601" cy="3215601"/>
          </a:xfrm>
        </p:grpSpPr>
        <p:grpSp>
          <p:nvGrpSpPr>
            <p:cNvPr id="27" name="Group 8"/>
            <p:cNvGrpSpPr/>
            <p:nvPr/>
          </p:nvGrpSpPr>
          <p:grpSpPr>
            <a:xfrm>
              <a:off x="9639248" y="3663315"/>
              <a:ext cx="3215601" cy="3215601"/>
              <a:chOff x="0" y="0"/>
              <a:chExt cx="6350000" cy="6350000"/>
            </a:xfrm>
          </p:grpSpPr>
          <p:sp>
            <p:nvSpPr>
              <p:cNvPr id="2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28" name="Picture 14"/>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9934132" y="4471877"/>
              <a:ext cx="2625831" cy="1598475"/>
            </a:xfrm>
            <a:prstGeom prst="rect">
              <a:avLst/>
            </a:prstGeom>
          </p:spPr>
        </p:pic>
      </p:grpSp>
      <p:grpSp>
        <p:nvGrpSpPr>
          <p:cNvPr id="30" name="Group 29"/>
          <p:cNvGrpSpPr/>
          <p:nvPr/>
        </p:nvGrpSpPr>
        <p:grpSpPr>
          <a:xfrm>
            <a:off x="1072750" y="7385636"/>
            <a:ext cx="2655099" cy="2572287"/>
            <a:chOff x="5250279" y="3663315"/>
            <a:chExt cx="3215601" cy="3215601"/>
          </a:xfrm>
        </p:grpSpPr>
        <p:grpSp>
          <p:nvGrpSpPr>
            <p:cNvPr id="31" name="Group 6"/>
            <p:cNvGrpSpPr/>
            <p:nvPr/>
          </p:nvGrpSpPr>
          <p:grpSpPr>
            <a:xfrm>
              <a:off x="5250279" y="3663315"/>
              <a:ext cx="3215601" cy="3215601"/>
              <a:chOff x="0" y="0"/>
              <a:chExt cx="6350000" cy="6350000"/>
            </a:xfrm>
          </p:grpSpPr>
          <p:sp>
            <p:nvSpPr>
              <p:cNvPr id="33"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32" name="Picture 1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5871074" y="4113338"/>
              <a:ext cx="1974010" cy="2315555"/>
            </a:xfrm>
            <a:prstGeom prst="rect">
              <a:avLst/>
            </a:prstGeom>
          </p:spPr>
        </p:pic>
      </p:grpSp>
      <p:grpSp>
        <p:nvGrpSpPr>
          <p:cNvPr id="34" name="Group 33"/>
          <p:cNvGrpSpPr/>
          <p:nvPr/>
        </p:nvGrpSpPr>
        <p:grpSpPr>
          <a:xfrm>
            <a:off x="14523633" y="7385636"/>
            <a:ext cx="2631455" cy="2572287"/>
            <a:chOff x="14043699" y="3663315"/>
            <a:chExt cx="3215601" cy="3215601"/>
          </a:xfrm>
        </p:grpSpPr>
        <p:grpSp>
          <p:nvGrpSpPr>
            <p:cNvPr id="35" name="Group 10"/>
            <p:cNvGrpSpPr/>
            <p:nvPr/>
          </p:nvGrpSpPr>
          <p:grpSpPr>
            <a:xfrm>
              <a:off x="14043699" y="3663315"/>
              <a:ext cx="3215601" cy="3215601"/>
              <a:chOff x="0" y="0"/>
              <a:chExt cx="6350000" cy="6350000"/>
            </a:xfrm>
          </p:grpSpPr>
          <p:sp>
            <p:nvSpPr>
              <p:cNvPr id="37"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36" name="Picture 16"/>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5084178" y="4054340"/>
              <a:ext cx="1134643" cy="2433550"/>
            </a:xfrm>
            <a:prstGeom prst="rect">
              <a:avLst/>
            </a:prstGeom>
          </p:spPr>
        </p:pic>
      </p:grpSp>
      <p:sp>
        <p:nvSpPr>
          <p:cNvPr id="42" name="Rectangle 41"/>
          <p:cNvSpPr/>
          <p:nvPr/>
        </p:nvSpPr>
        <p:spPr>
          <a:xfrm>
            <a:off x="2438400" y="4533900"/>
            <a:ext cx="13639800" cy="1205073"/>
          </a:xfrm>
          <a:prstGeom prst="rect">
            <a:avLst/>
          </a:prstGeom>
        </p:spPr>
        <p:txBody>
          <a:bodyPr wrap="square">
            <a:spAutoFit/>
          </a:bodyPr>
          <a:lstStyle/>
          <a:p>
            <a:pPr algn="ctr">
              <a:lnSpc>
                <a:spcPct val="150000"/>
              </a:lnSpc>
              <a:tabLst>
                <a:tab pos="360045" algn="l"/>
                <a:tab pos="720090" algn="l"/>
              </a:tabLst>
            </a:pPr>
            <a:r>
              <a:rPr lang="vi-VN" sz="5500" b="1" dirty="0">
                <a:solidFill>
                  <a:prstClr val="black"/>
                </a:solidFill>
                <a:ea typeface="Calibri" panose="020F0502020204030204" pitchFamily="34" charset="0"/>
                <a:cs typeface="Arial" panose="020B0604020202020204" pitchFamily="34" charset="0"/>
              </a:rPr>
              <a:t>Đồ thị của hàm số bậc hai</a:t>
            </a:r>
          </a:p>
        </p:txBody>
      </p:sp>
      <p:pic>
        <p:nvPicPr>
          <p:cNvPr id="39" name="Picture 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8382000" y="2952777"/>
            <a:ext cx="1401918" cy="1401918"/>
          </a:xfrm>
          <a:prstGeom prst="rect">
            <a:avLst/>
          </a:prstGeom>
        </p:spPr>
      </p:pic>
    </p:spTree>
    <p:extLst>
      <p:ext uri="{BB962C8B-B14F-4D97-AF65-F5344CB8AC3E}">
        <p14:creationId xmlns:p14="http://schemas.microsoft.com/office/powerpoint/2010/main" val="27940105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45DA0"/>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785689" y="8712359"/>
            <a:ext cx="1328221" cy="1371067"/>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17449800" y="-194100"/>
            <a:ext cx="1075487" cy="1090094"/>
          </a:xfrm>
          <a:prstGeom prst="rect">
            <a:avLst/>
          </a:prstGeom>
        </p:spPr>
      </p:pic>
      <p:pic>
        <p:nvPicPr>
          <p:cNvPr id="7" name="Picture 6"/>
          <p:cNvPicPr>
            <a:picLocks noChangeAspect="1"/>
          </p:cNvPicPr>
          <p:nvPr/>
        </p:nvPicPr>
        <p:blipFill>
          <a:blip r:embed="rId7" cstate="print">
            <a:duotone>
              <a:prstClr val="black"/>
              <a:srgbClr val="FFFF00">
                <a:tint val="45000"/>
                <a:satMod val="400000"/>
              </a:srgbClr>
            </a:duotone>
            <a:extLst>
              <a:ext uri="{BEBA8EAE-BF5A-486C-A8C5-ECC9F3942E4B}">
                <a14:imgProps xmlns:a14="http://schemas.microsoft.com/office/drawing/2010/main">
                  <a14:imgLayer r:embed="rId8">
                    <a14:imgEffect>
                      <a14:artisticPaintBrush/>
                    </a14:imgEffect>
                    <a14:imgEffect>
                      <a14:sharpenSoften amount="25000"/>
                    </a14:imgEffect>
                    <a14:imgEffect>
                      <a14:colorTemperature colorTemp="7200"/>
                    </a14:imgEffect>
                    <a14:imgEffect>
                      <a14:saturation sat="191000"/>
                    </a14:imgEffect>
                    <a14:imgEffect>
                      <a14:brightnessContrast bright="100000" contrast="40000"/>
                    </a14:imgEffect>
                  </a14:imgLayer>
                </a14:imgProps>
              </a:ext>
              <a:ext uri="{28A0092B-C50C-407E-A947-70E740481C1C}">
                <a14:useLocalDpi xmlns:a14="http://schemas.microsoft.com/office/drawing/2010/main" val="0"/>
              </a:ext>
            </a:extLst>
          </a:blip>
          <a:stretch>
            <a:fillRect/>
          </a:stretch>
        </p:blipFill>
        <p:spPr>
          <a:xfrm>
            <a:off x="603142" y="401635"/>
            <a:ext cx="914400" cy="853374"/>
          </a:xfrm>
          <a:prstGeom prst="rect">
            <a:avLst/>
          </a:prstGeom>
        </p:spPr>
      </p:pic>
      <p:sp>
        <p:nvSpPr>
          <p:cNvPr id="8" name="TextBox 7"/>
          <p:cNvSpPr txBox="1"/>
          <p:nvPr/>
        </p:nvSpPr>
        <p:spPr>
          <a:xfrm>
            <a:off x="1675338" y="455902"/>
            <a:ext cx="3581400" cy="707886"/>
          </a:xfrm>
          <a:prstGeom prst="rect">
            <a:avLst/>
          </a:prstGeom>
          <a:noFill/>
        </p:spPr>
        <p:txBody>
          <a:bodyPr wrap="square" rtlCol="0">
            <a:spAutoFit/>
          </a:bodyPr>
          <a:lstStyle/>
          <a:p>
            <a:r>
              <a:rPr lang="nl-NL" sz="4000" b="1" dirty="0" smtClean="0">
                <a:solidFill>
                  <a:srgbClr val="FFFF00"/>
                </a:solidFill>
                <a:latin typeface="Arial" panose="020B0604020202020204" pitchFamily="34" charset="0"/>
                <a:cs typeface="Arial" panose="020B0604020202020204" pitchFamily="34" charset="0"/>
              </a:rPr>
              <a:t>HĐ 2:</a:t>
            </a:r>
            <a:endParaRPr lang="en-US" sz="4000" dirty="0">
              <a:solidFill>
                <a:srgbClr val="FFFF00"/>
              </a:solidFill>
              <a:latin typeface="Arial" panose="020B0604020202020204" pitchFamily="34" charset="0"/>
              <a:cs typeface="Arial" panose="020B0604020202020204" pitchFamily="34" charset="0"/>
            </a:endParaRPr>
          </a:p>
        </p:txBody>
      </p:sp>
      <p:pic>
        <p:nvPicPr>
          <p:cNvPr id="29" name="Picture 2"/>
          <p:cNvPicPr>
            <a:picLocks noChangeAspect="1"/>
          </p:cNvPicPr>
          <p:nvPr/>
        </p:nvPicPr>
        <p:blipFill>
          <a:blip r:embed="rId9">
            <a:alphaModFix amt="40000"/>
            <a:duotone>
              <a:prstClr val="black"/>
              <a:srgbClr val="D9C3A5">
                <a:tint val="50000"/>
                <a:satMod val="180000"/>
              </a:srgbClr>
            </a:duotone>
            <a:extLst>
              <a:ext uri="{BEBA8EAE-BF5A-486C-A8C5-ECC9F3942E4B}">
                <a14:imgProps xmlns:a14="http://schemas.microsoft.com/office/drawing/2010/main">
                  <a14:imgLayer r:embed="rId10">
                    <a14:imgEffect>
                      <a14:artisticLineDrawing/>
                    </a14:imgEffect>
                    <a14:imgEffect>
                      <a14:saturation sat="200000"/>
                    </a14:imgEffect>
                    <a14:imgEffect>
                      <a14:brightnessContrast brigh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3"/>
              </a:ext>
            </a:extLst>
          </a:blip>
          <a:srcRect t="56419"/>
          <a:stretch>
            <a:fillRect/>
          </a:stretch>
        </p:blipFill>
        <p:spPr>
          <a:xfrm rot="11204328">
            <a:off x="11310148" y="-1355799"/>
            <a:ext cx="8923179" cy="3195503"/>
          </a:xfrm>
          <a:prstGeom prst="rect">
            <a:avLst/>
          </a:prstGeom>
        </p:spPr>
      </p:pic>
      <mc:AlternateContent xmlns:mc="http://schemas.openxmlformats.org/markup-compatibility/2006" xmlns:a14="http://schemas.microsoft.com/office/drawing/2010/main">
        <mc:Choice Requires="a14">
          <p:sp>
            <p:nvSpPr>
              <p:cNvPr id="14" name="Rectangle 13"/>
              <p:cNvSpPr/>
              <p:nvPr/>
            </p:nvSpPr>
            <p:spPr>
              <a:xfrm>
                <a:off x="203997" y="1257300"/>
                <a:ext cx="11547701" cy="5355312"/>
              </a:xfrm>
              <a:prstGeom prst="rect">
                <a:avLst/>
              </a:prstGeom>
            </p:spPr>
            <p:txBody>
              <a:bodyPr wrap="square">
                <a:spAutoFit/>
              </a:bodyPr>
              <a:lstStyle/>
              <a:p>
                <a:pPr marL="30480" marR="30480" algn="just">
                  <a:lnSpc>
                    <a:spcPct val="150000"/>
                  </a:lnSpc>
                </a:pPr>
                <a:r>
                  <a:rPr lang="en-US" sz="38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Xét</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hàm</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số</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solidFill>
                          <a:schemeClr val="bg1"/>
                        </a:solidFill>
                        <a:effectLst/>
                        <a:latin typeface="Cambria Math" panose="02040503050406030204" pitchFamily="18" charset="0"/>
                        <a:ea typeface="Times New Roman" panose="02020603050405020304" pitchFamily="18" charset="0"/>
                        <a:cs typeface="Open Sans"/>
                      </a:rPr>
                      <m:t>𝑦</m:t>
                    </m:r>
                    <m:r>
                      <a:rPr lang="en-US" sz="3800" i="1">
                        <a:solidFill>
                          <a:schemeClr val="bg1"/>
                        </a:solidFill>
                        <a:effectLst/>
                        <a:latin typeface="Cambria Math" panose="02040503050406030204" pitchFamily="18" charset="0"/>
                        <a:ea typeface="Times New Roman" panose="02020603050405020304" pitchFamily="18" charset="0"/>
                        <a:cs typeface="Open Sans"/>
                      </a:rPr>
                      <m:t>=</m:t>
                    </m:r>
                    <m:r>
                      <a:rPr lang="en-US" sz="3800" i="1">
                        <a:solidFill>
                          <a:schemeClr val="bg1"/>
                        </a:solidFill>
                        <a:effectLst/>
                        <a:latin typeface="Cambria Math" panose="02040503050406030204" pitchFamily="18" charset="0"/>
                        <a:ea typeface="Times New Roman" panose="02020603050405020304" pitchFamily="18" charset="0"/>
                        <a:cs typeface="Open Sans"/>
                      </a:rPr>
                      <m:t>𝑆</m:t>
                    </m:r>
                    <m:d>
                      <m:dPr>
                        <m:ctrlPr>
                          <a:rPr lang="en-US" sz="3800" i="1">
                            <a:solidFill>
                              <a:schemeClr val="bg1"/>
                            </a:solidFill>
                            <a:effectLst/>
                            <a:latin typeface="Cambria Math" panose="02040503050406030204" pitchFamily="18" charset="0"/>
                            <a:ea typeface="Times New Roman" panose="02020603050405020304" pitchFamily="18" charset="0"/>
                            <a:cs typeface="Open Sans"/>
                          </a:rPr>
                        </m:ctrlPr>
                      </m:dPr>
                      <m:e>
                        <m:r>
                          <a:rPr lang="en-US" sz="3800" i="1">
                            <a:solidFill>
                              <a:schemeClr val="bg1"/>
                            </a:solidFill>
                            <a:effectLst/>
                            <a:latin typeface="Cambria Math" panose="02040503050406030204" pitchFamily="18" charset="0"/>
                            <a:ea typeface="Times New Roman" panose="02020603050405020304" pitchFamily="18" charset="0"/>
                            <a:cs typeface="Open Sans"/>
                          </a:rPr>
                          <m:t>𝑥</m:t>
                        </m:r>
                      </m:e>
                    </m:d>
                    <m:r>
                      <a:rPr lang="en-US" sz="3800" i="1">
                        <a:solidFill>
                          <a:schemeClr val="bg1"/>
                        </a:solidFill>
                        <a:effectLst/>
                        <a:latin typeface="Cambria Math" panose="02040503050406030204" pitchFamily="18" charset="0"/>
                        <a:ea typeface="Times New Roman" panose="02020603050405020304" pitchFamily="18" charset="0"/>
                        <a:cs typeface="Open Sans"/>
                      </a:rPr>
                      <m:t>= </m:t>
                    </m:r>
                    <m:r>
                      <a:rPr lang="en-US" sz="3800" i="1">
                        <a:solidFill>
                          <a:schemeClr val="bg1"/>
                        </a:solidFill>
                        <a:effectLst/>
                        <a:latin typeface="Cambria Math" panose="02040503050406030204" pitchFamily="18" charset="0"/>
                        <a:ea typeface="Times New Roman" panose="02020603050405020304" pitchFamily="18" charset="0"/>
                      </a:rPr>
                      <m:t>–</m:t>
                    </m:r>
                    <m:r>
                      <a:rPr lang="en-US" sz="3800" i="1">
                        <a:solidFill>
                          <a:schemeClr val="bg1"/>
                        </a:solidFill>
                        <a:effectLst/>
                        <a:latin typeface="Cambria Math" panose="02040503050406030204" pitchFamily="18" charset="0"/>
                        <a:ea typeface="Times New Roman" panose="02020603050405020304" pitchFamily="18" charset="0"/>
                        <a:cs typeface="Open Sans"/>
                      </a:rPr>
                      <m:t> 2</m:t>
                    </m:r>
                    <m:sSup>
                      <m:sSupPr>
                        <m:ctrlPr>
                          <a:rPr lang="en-US" sz="3800" i="1">
                            <a:solidFill>
                              <a:schemeClr val="bg1"/>
                            </a:solidFill>
                            <a:effectLst/>
                            <a:latin typeface="Cambria Math" panose="02040503050406030204" pitchFamily="18" charset="0"/>
                            <a:ea typeface="Times New Roman" panose="02020603050405020304" pitchFamily="18" charset="0"/>
                            <a:cs typeface="Open Sans"/>
                          </a:rPr>
                        </m:ctrlPr>
                      </m:sSupPr>
                      <m:e>
                        <m:r>
                          <a:rPr lang="en-US" sz="3800" i="1">
                            <a:solidFill>
                              <a:schemeClr val="bg1"/>
                            </a:solidFill>
                            <a:effectLst/>
                            <a:latin typeface="Cambria Math" panose="02040503050406030204" pitchFamily="18" charset="0"/>
                            <a:ea typeface="Times New Roman" panose="02020603050405020304" pitchFamily="18" charset="0"/>
                            <a:cs typeface="Open Sans"/>
                          </a:rPr>
                          <m:t>𝑥</m:t>
                        </m:r>
                      </m:e>
                      <m:sup>
                        <m:r>
                          <a:rPr lang="en-US" sz="3800" i="1">
                            <a:solidFill>
                              <a:schemeClr val="bg1"/>
                            </a:solidFill>
                            <a:effectLst/>
                            <a:latin typeface="Cambria Math" panose="02040503050406030204" pitchFamily="18" charset="0"/>
                            <a:ea typeface="Times New Roman" panose="02020603050405020304" pitchFamily="18" charset="0"/>
                            <a:cs typeface="Open Sans"/>
                          </a:rPr>
                          <m:t>2</m:t>
                        </m:r>
                      </m:sup>
                    </m:sSup>
                    <m:r>
                      <a:rPr lang="en-US" sz="3800" i="1">
                        <a:solidFill>
                          <a:schemeClr val="bg1"/>
                        </a:solidFill>
                        <a:effectLst/>
                        <a:latin typeface="Cambria Math" panose="02040503050406030204" pitchFamily="18" charset="0"/>
                        <a:ea typeface="Times New Roman" panose="02020603050405020304" pitchFamily="18" charset="0"/>
                      </a:rPr>
                      <m:t> </m:t>
                    </m:r>
                    <m:r>
                      <a:rPr lang="en-US" sz="3800" i="1">
                        <a:solidFill>
                          <a:schemeClr val="bg1"/>
                        </a:solidFill>
                        <a:effectLst/>
                        <a:latin typeface="Cambria Math" panose="02040503050406030204" pitchFamily="18" charset="0"/>
                        <a:ea typeface="Times New Roman" panose="02020603050405020304" pitchFamily="18" charset="0"/>
                        <a:cs typeface="Open Sans"/>
                      </a:rPr>
                      <m:t>+ 20</m:t>
                    </m:r>
                    <m:r>
                      <a:rPr lang="en-US" sz="3800" i="1">
                        <a:solidFill>
                          <a:schemeClr val="bg1"/>
                        </a:solidFill>
                        <a:effectLst/>
                        <a:latin typeface="Cambria Math" panose="02040503050406030204" pitchFamily="18" charset="0"/>
                        <a:ea typeface="Times New Roman" panose="02020603050405020304" pitchFamily="18" charset="0"/>
                        <a:cs typeface="Open Sans"/>
                      </a:rPr>
                      <m:t>𝑥</m:t>
                    </m:r>
                    <m:r>
                      <a:rPr lang="en-US" sz="3800" i="1">
                        <a:solidFill>
                          <a:schemeClr val="bg1"/>
                        </a:solidFill>
                        <a:effectLst/>
                        <a:latin typeface="Cambria Math" panose="02040503050406030204" pitchFamily="18" charset="0"/>
                        <a:ea typeface="Times New Roman" panose="02020603050405020304" pitchFamily="18" charset="0"/>
                        <a:cs typeface="Open Sans"/>
                      </a:rPr>
                      <m:t> </m:t>
                    </m:r>
                    <m:d>
                      <m:dPr>
                        <m:ctrlPr>
                          <a:rPr lang="en-US" sz="3800" i="1">
                            <a:solidFill>
                              <a:schemeClr val="bg1"/>
                            </a:solidFill>
                            <a:effectLst/>
                            <a:latin typeface="Cambria Math" panose="02040503050406030204" pitchFamily="18" charset="0"/>
                            <a:ea typeface="Times New Roman" panose="02020603050405020304" pitchFamily="18" charset="0"/>
                            <a:cs typeface="Open Sans"/>
                          </a:rPr>
                        </m:ctrlPr>
                      </m:dPr>
                      <m:e>
                        <m:r>
                          <a:rPr lang="en-US" sz="3800" i="1">
                            <a:solidFill>
                              <a:schemeClr val="bg1"/>
                            </a:solidFill>
                            <a:effectLst/>
                            <a:latin typeface="Cambria Math" panose="02040503050406030204" pitchFamily="18" charset="0"/>
                            <a:ea typeface="Times New Roman" panose="02020603050405020304" pitchFamily="18" charset="0"/>
                            <a:cs typeface="Open Sans"/>
                          </a:rPr>
                          <m:t>0&lt; </m:t>
                        </m:r>
                        <m:r>
                          <a:rPr lang="en-US" sz="3800" i="1">
                            <a:solidFill>
                              <a:schemeClr val="bg1"/>
                            </a:solidFill>
                            <a:effectLst/>
                            <a:latin typeface="Cambria Math" panose="02040503050406030204" pitchFamily="18" charset="0"/>
                            <a:ea typeface="Times New Roman" panose="02020603050405020304" pitchFamily="18" charset="0"/>
                            <a:cs typeface="Open Sans"/>
                          </a:rPr>
                          <m:t>𝑥</m:t>
                        </m:r>
                        <m:r>
                          <a:rPr lang="en-US" sz="3800" i="1">
                            <a:solidFill>
                              <a:schemeClr val="bg1"/>
                            </a:solidFill>
                            <a:effectLst/>
                            <a:latin typeface="Cambria Math" panose="02040503050406030204" pitchFamily="18" charset="0"/>
                            <a:ea typeface="Times New Roman" panose="02020603050405020304" pitchFamily="18" charset="0"/>
                            <a:cs typeface="Open Sans"/>
                          </a:rPr>
                          <m:t> &lt; 10</m:t>
                        </m:r>
                      </m:e>
                    </m:d>
                    <m:r>
                      <a:rPr lang="en-US" sz="3800" i="1">
                        <a:solidFill>
                          <a:schemeClr val="bg1"/>
                        </a:solidFill>
                        <a:effectLst/>
                        <a:latin typeface="Cambria Math" panose="02040503050406030204" pitchFamily="18" charset="0"/>
                        <a:ea typeface="Times New Roman" panose="02020603050405020304" pitchFamily="18" charset="0"/>
                        <a:cs typeface="Open Sans"/>
                      </a:rPr>
                      <m:t>.</m:t>
                    </m:r>
                    <m:r>
                      <a:rPr lang="en-US" sz="3800" i="1">
                        <a:solidFill>
                          <a:schemeClr val="bg1"/>
                        </a:solidFill>
                        <a:effectLst/>
                        <a:latin typeface="Cambria Math" panose="02040503050406030204" pitchFamily="18" charset="0"/>
                        <a:ea typeface="Times New Roman" panose="02020603050405020304" pitchFamily="18" charset="0"/>
                      </a:rPr>
                      <m:t> </m:t>
                    </m:r>
                  </m:oMath>
                </a14:m>
                <a:endPar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marL="773430" marR="30480" indent="-742950" algn="just">
                  <a:lnSpc>
                    <a:spcPct val="150000"/>
                  </a:lnSpc>
                  <a:buAutoNum type="alphaLcParenR"/>
                </a:pPr>
                <a:r>
                  <a:rPr lang="en-US" sz="3800" dirty="0" err="1"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rPr>
                  <a:t>Trên</a:t>
                </a:r>
                <a:r>
                  <a:rPr lang="en-US" sz="3800" dirty="0"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mặt</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phẳng</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tọa</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độ</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Oxy,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biểu</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diễn</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tọa</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độ</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các</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điểm</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trong</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bảng</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giá</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trị</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hàm</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số</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lập</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ở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Ví</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dụ</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1.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Nối</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các</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điểm</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đã</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vẽ</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lại</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ta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dạng</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đồ</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thị</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hàm</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số</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solidFill>
                          <a:schemeClr val="bg1"/>
                        </a:solidFill>
                        <a:effectLst/>
                        <a:latin typeface="Cambria Math" panose="02040503050406030204" pitchFamily="18" charset="0"/>
                        <a:ea typeface="Times New Roman" panose="02020603050405020304" pitchFamily="18" charset="0"/>
                        <a:cs typeface="Open Sans"/>
                      </a:rPr>
                      <m:t>𝑦</m:t>
                    </m:r>
                    <m:r>
                      <a:rPr lang="en-US" sz="3800" i="1">
                        <a:solidFill>
                          <a:schemeClr val="bg1"/>
                        </a:solidFill>
                        <a:effectLst/>
                        <a:latin typeface="Cambria Math" panose="02040503050406030204" pitchFamily="18" charset="0"/>
                        <a:ea typeface="Times New Roman" panose="02020603050405020304" pitchFamily="18" charset="0"/>
                        <a:cs typeface="Open Sans"/>
                      </a:rPr>
                      <m:t> = – 2</m:t>
                    </m:r>
                    <m:sSup>
                      <m:sSupPr>
                        <m:ctrlPr>
                          <a:rPr lang="en-US" sz="3800" i="1">
                            <a:solidFill>
                              <a:schemeClr val="bg1"/>
                            </a:solidFill>
                            <a:effectLst/>
                            <a:latin typeface="Cambria Math" panose="02040503050406030204" pitchFamily="18" charset="0"/>
                            <a:ea typeface="Times New Roman" panose="02020603050405020304" pitchFamily="18" charset="0"/>
                            <a:cs typeface="Open Sans"/>
                          </a:rPr>
                        </m:ctrlPr>
                      </m:sSupPr>
                      <m:e>
                        <m:r>
                          <a:rPr lang="en-US" sz="3800" i="1">
                            <a:solidFill>
                              <a:schemeClr val="bg1"/>
                            </a:solidFill>
                            <a:effectLst/>
                            <a:latin typeface="Cambria Math" panose="02040503050406030204" pitchFamily="18" charset="0"/>
                            <a:ea typeface="Times New Roman" panose="02020603050405020304" pitchFamily="18" charset="0"/>
                            <a:cs typeface="Open Sans"/>
                          </a:rPr>
                          <m:t>𝑥</m:t>
                        </m:r>
                      </m:e>
                      <m:sup>
                        <m:r>
                          <a:rPr lang="en-US" sz="3800" i="1">
                            <a:solidFill>
                              <a:schemeClr val="bg1"/>
                            </a:solidFill>
                            <a:effectLst/>
                            <a:latin typeface="Cambria Math" panose="02040503050406030204" pitchFamily="18" charset="0"/>
                            <a:ea typeface="Times New Roman" panose="02020603050405020304" pitchFamily="18" charset="0"/>
                            <a:cs typeface="Open Sans"/>
                          </a:rPr>
                          <m:t>2</m:t>
                        </m:r>
                      </m:sup>
                    </m:sSup>
                    <m:r>
                      <a:rPr lang="en-US" sz="3800" i="1">
                        <a:solidFill>
                          <a:schemeClr val="bg1"/>
                        </a:solidFill>
                        <a:effectLst/>
                        <a:latin typeface="Cambria Math" panose="02040503050406030204" pitchFamily="18" charset="0"/>
                        <a:ea typeface="Times New Roman" panose="02020603050405020304" pitchFamily="18" charset="0"/>
                      </a:rPr>
                      <m:t> </m:t>
                    </m:r>
                    <m:r>
                      <a:rPr lang="en-US" sz="3800" i="1">
                        <a:solidFill>
                          <a:schemeClr val="bg1"/>
                        </a:solidFill>
                        <a:effectLst/>
                        <a:latin typeface="Cambria Math" panose="02040503050406030204" pitchFamily="18" charset="0"/>
                        <a:ea typeface="Times New Roman" panose="02020603050405020304" pitchFamily="18" charset="0"/>
                        <a:cs typeface="Open Sans"/>
                      </a:rPr>
                      <m:t>+ 20</m:t>
                    </m:r>
                    <m:r>
                      <a:rPr lang="en-US" sz="3800" i="1">
                        <a:solidFill>
                          <a:schemeClr val="bg1"/>
                        </a:solidFill>
                        <a:effectLst/>
                        <a:latin typeface="Cambria Math" panose="02040503050406030204" pitchFamily="18" charset="0"/>
                        <a:ea typeface="Times New Roman" panose="02020603050405020304" pitchFamily="18" charset="0"/>
                        <a:cs typeface="Open Sans"/>
                      </a:rPr>
                      <m:t>𝑥</m:t>
                    </m:r>
                    <m:r>
                      <a:rPr lang="en-US" sz="3800" i="1">
                        <a:solidFill>
                          <a:schemeClr val="bg1"/>
                        </a:solidFill>
                        <a:effectLst/>
                        <a:latin typeface="Cambria Math" panose="02040503050406030204" pitchFamily="18" charset="0"/>
                        <a:ea typeface="Times New Roman" panose="02020603050405020304" pitchFamily="18" charset="0"/>
                        <a:cs typeface="Open Sans"/>
                      </a:rPr>
                      <m:t> </m:t>
                    </m:r>
                  </m:oMath>
                </a14:m>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trên</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khoảng</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rPr>
                  <a:t>0;10</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như</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trong</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Hình</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6.10. </a:t>
                </a:r>
                <a:endParaRPr lang="en-US" sz="3800" dirty="0"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203997" y="1257300"/>
                <a:ext cx="11547701" cy="5355312"/>
              </a:xfrm>
              <a:prstGeom prst="rect">
                <a:avLst/>
              </a:prstGeom>
              <a:blipFill>
                <a:blip r:embed="rId11"/>
                <a:stretch>
                  <a:fillRect l="-1478" r="-1425" b="-1593"/>
                </a:stretch>
              </a:blipFill>
            </p:spPr>
            <p:txBody>
              <a:bodyPr/>
              <a:lstStyle/>
              <a:p>
                <a:r>
                  <a:rPr lang="en-US">
                    <a:noFill/>
                  </a:rPr>
                  <a:t> </a:t>
                </a:r>
              </a:p>
            </p:txBody>
          </p:sp>
        </mc:Fallback>
      </mc:AlternateContent>
      <p:pic>
        <p:nvPicPr>
          <p:cNvPr id="22" name="Picture 2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196792" y="1714500"/>
            <a:ext cx="5634008" cy="7162800"/>
          </a:xfrm>
          <a:prstGeom prst="rect">
            <a:avLst/>
          </a:prstGeom>
        </p:spPr>
      </p:pic>
      <mc:AlternateContent xmlns:mc="http://schemas.openxmlformats.org/markup-compatibility/2006" xmlns:a14="http://schemas.microsoft.com/office/drawing/2010/main">
        <mc:Choice Requires="a14">
          <p:sp>
            <p:nvSpPr>
              <p:cNvPr id="24" name="Rectangle 23"/>
              <p:cNvSpPr/>
              <p:nvPr/>
            </p:nvSpPr>
            <p:spPr>
              <a:xfrm>
                <a:off x="914399" y="6594544"/>
                <a:ext cx="10239085" cy="2816156"/>
              </a:xfrm>
              <a:prstGeom prst="rect">
                <a:avLst/>
              </a:prstGeom>
            </p:spPr>
            <p:txBody>
              <a:bodyPr wrap="square">
                <a:spAutoFit/>
              </a:bodyPr>
              <a:lstStyle/>
              <a:p>
                <a:pPr marL="30480" marR="30480" lvl="0" algn="just">
                  <a:lnSpc>
                    <a:spcPct val="150000"/>
                  </a:lnSpc>
                </a:pP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Dạng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đồ</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thị</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của</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hàm</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số</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solidFill>
                          <a:prstClr val="white"/>
                        </a:solidFill>
                        <a:latin typeface="Cambria Math" panose="02040503050406030204" pitchFamily="18" charset="0"/>
                        <a:ea typeface="Times New Roman" panose="02020603050405020304" pitchFamily="18" charset="0"/>
                        <a:cs typeface="Open Sans"/>
                      </a:rPr>
                      <m:t>𝑦</m:t>
                    </m:r>
                    <m:r>
                      <a:rPr lang="en-US" sz="3800" i="1">
                        <a:solidFill>
                          <a:prstClr val="white"/>
                        </a:solidFill>
                        <a:latin typeface="Cambria Math" panose="02040503050406030204" pitchFamily="18" charset="0"/>
                        <a:ea typeface="Times New Roman" panose="02020603050405020304" pitchFamily="18" charset="0"/>
                        <a:cs typeface="Open Sans"/>
                      </a:rPr>
                      <m:t> =  – 2</m:t>
                    </m:r>
                    <m:sSup>
                      <m:sSupPr>
                        <m:ctrlPr>
                          <a:rPr lang="en-US" sz="3800" i="1">
                            <a:solidFill>
                              <a:prstClr val="white"/>
                            </a:solidFill>
                            <a:latin typeface="Cambria Math" panose="02040503050406030204" pitchFamily="18" charset="0"/>
                            <a:ea typeface="Times New Roman" panose="02020603050405020304" pitchFamily="18" charset="0"/>
                            <a:cs typeface="Open Sans"/>
                          </a:rPr>
                        </m:ctrlPr>
                      </m:sSupPr>
                      <m:e>
                        <m:r>
                          <a:rPr lang="en-US" sz="3800" i="1">
                            <a:solidFill>
                              <a:prstClr val="white"/>
                            </a:solidFill>
                            <a:latin typeface="Cambria Math" panose="02040503050406030204" pitchFamily="18" charset="0"/>
                            <a:ea typeface="Times New Roman" panose="02020603050405020304" pitchFamily="18" charset="0"/>
                            <a:cs typeface="Open Sans"/>
                          </a:rPr>
                          <m:t>𝑥</m:t>
                        </m:r>
                      </m:e>
                      <m:sup>
                        <m:r>
                          <a:rPr lang="en-US" sz="3800" i="1">
                            <a:solidFill>
                              <a:prstClr val="white"/>
                            </a:solidFill>
                            <a:latin typeface="Cambria Math" panose="02040503050406030204" pitchFamily="18" charset="0"/>
                            <a:ea typeface="Times New Roman" panose="02020603050405020304" pitchFamily="18" charset="0"/>
                            <a:cs typeface="Open Sans"/>
                          </a:rPr>
                          <m:t>2</m:t>
                        </m:r>
                      </m:sup>
                    </m:sSup>
                    <m:r>
                      <a:rPr lang="en-US" sz="3800" i="1">
                        <a:solidFill>
                          <a:prstClr val="white"/>
                        </a:solidFill>
                        <a:latin typeface="Cambria Math" panose="02040503050406030204" pitchFamily="18" charset="0"/>
                        <a:ea typeface="Times New Roman" panose="02020603050405020304" pitchFamily="18" charset="0"/>
                      </a:rPr>
                      <m:t> </m:t>
                    </m:r>
                    <m:r>
                      <a:rPr lang="en-US" sz="3800" i="1">
                        <a:solidFill>
                          <a:prstClr val="white"/>
                        </a:solidFill>
                        <a:latin typeface="Cambria Math" panose="02040503050406030204" pitchFamily="18" charset="0"/>
                        <a:ea typeface="Times New Roman" panose="02020603050405020304" pitchFamily="18" charset="0"/>
                        <a:cs typeface="Open Sans"/>
                      </a:rPr>
                      <m:t>+ 20</m:t>
                    </m:r>
                    <m:r>
                      <a:rPr lang="en-US" sz="3800" i="1">
                        <a:solidFill>
                          <a:prstClr val="white"/>
                        </a:solidFill>
                        <a:latin typeface="Cambria Math" panose="02040503050406030204" pitchFamily="18" charset="0"/>
                        <a:ea typeface="Times New Roman" panose="02020603050405020304" pitchFamily="18" charset="0"/>
                        <a:cs typeface="Open Sans"/>
                      </a:rPr>
                      <m:t>𝑥</m:t>
                    </m:r>
                    <m:r>
                      <a:rPr lang="en-US" sz="3800" i="1">
                        <a:solidFill>
                          <a:prstClr val="white"/>
                        </a:solidFill>
                        <a:latin typeface="Cambria Math" panose="02040503050406030204" pitchFamily="18" charset="0"/>
                        <a:ea typeface="Times New Roman" panose="02020603050405020304" pitchFamily="18" charset="0"/>
                        <a:cs typeface="Open Sans"/>
                      </a:rPr>
                      <m:t> </m:t>
                    </m:r>
                  </m:oMath>
                </a14:m>
                <a:r>
                  <a:rPr lang="en-US" sz="3800" dirty="0" smtClean="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smtClean="0">
                    <a:solidFill>
                      <a:prstClr val="white"/>
                    </a:solidFill>
                    <a:latin typeface="Arial" panose="020B0604020202020204" pitchFamily="34" charset="0"/>
                    <a:ea typeface="Times New Roman" panose="02020603050405020304" pitchFamily="18" charset="0"/>
                    <a:cs typeface="Arial" panose="020B0604020202020204" pitchFamily="34" charset="0"/>
                  </a:rPr>
                  <a:t>có</a:t>
                </a:r>
                <a:r>
                  <a:rPr lang="en-US" sz="3800" dirty="0" smtClean="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smtClean="0">
                    <a:solidFill>
                      <a:prstClr val="white"/>
                    </a:solidFill>
                    <a:latin typeface="Arial" panose="020B0604020202020204" pitchFamily="34" charset="0"/>
                    <a:ea typeface="Times New Roman" panose="02020603050405020304" pitchFamily="18" charset="0"/>
                    <a:cs typeface="Arial" panose="020B0604020202020204" pitchFamily="34" charset="0"/>
                  </a:rPr>
                  <a:t>giống</a:t>
                </a:r>
                <a:r>
                  <a:rPr lang="en-US" sz="3800" dirty="0" smtClean="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với</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đồ</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thị</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của</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hàm</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số</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4000">
                        <a:solidFill>
                          <a:prstClr val="white"/>
                        </a:solidFill>
                        <a:latin typeface="Cambria Math" panose="02040503050406030204" pitchFamily="18" charset="0"/>
                        <a:ea typeface="Times New Roman" panose="02020603050405020304" pitchFamily="18" charset="0"/>
                        <a:cs typeface="Open Sans"/>
                      </a:rPr>
                      <m:t>y</m:t>
                    </m:r>
                    <m:r>
                      <a:rPr lang="en-US" sz="4000" i="1">
                        <a:solidFill>
                          <a:prstClr val="white"/>
                        </a:solidFill>
                        <a:latin typeface="Cambria Math" panose="02040503050406030204" pitchFamily="18" charset="0"/>
                        <a:ea typeface="Times New Roman" panose="02020603050405020304" pitchFamily="18" charset="0"/>
                        <a:cs typeface="Open Sans"/>
                      </a:rPr>
                      <m:t>= </m:t>
                    </m:r>
                    <m:r>
                      <a:rPr lang="en-US" sz="4000" i="1">
                        <a:solidFill>
                          <a:prstClr val="white"/>
                        </a:solidFill>
                        <a:latin typeface="Cambria Math" panose="02040503050406030204" pitchFamily="18" charset="0"/>
                        <a:ea typeface="Times New Roman" panose="02020603050405020304" pitchFamily="18" charset="0"/>
                      </a:rPr>
                      <m:t>–</m:t>
                    </m:r>
                    <m:r>
                      <a:rPr lang="en-US" sz="4000" i="1">
                        <a:solidFill>
                          <a:prstClr val="white"/>
                        </a:solidFill>
                        <a:latin typeface="Cambria Math" panose="02040503050406030204" pitchFamily="18" charset="0"/>
                        <a:ea typeface="Times New Roman" panose="02020603050405020304" pitchFamily="18" charset="0"/>
                        <a:cs typeface="Open Sans"/>
                      </a:rPr>
                      <m:t> 2</m:t>
                    </m:r>
                    <m:sSup>
                      <m:sSupPr>
                        <m:ctrlPr>
                          <a:rPr lang="en-US" sz="4000" i="1">
                            <a:solidFill>
                              <a:prstClr val="white"/>
                            </a:solidFill>
                            <a:latin typeface="Cambria Math" panose="02040503050406030204" pitchFamily="18" charset="0"/>
                            <a:ea typeface="Times New Roman" panose="02020603050405020304" pitchFamily="18" charset="0"/>
                            <a:cs typeface="Open Sans"/>
                          </a:rPr>
                        </m:ctrlPr>
                      </m:sSupPr>
                      <m:e>
                        <m:r>
                          <a:rPr lang="en-US" sz="4000" i="1">
                            <a:solidFill>
                              <a:prstClr val="white"/>
                            </a:solidFill>
                            <a:latin typeface="Cambria Math" panose="02040503050406030204" pitchFamily="18" charset="0"/>
                            <a:ea typeface="Times New Roman" panose="02020603050405020304" pitchFamily="18" charset="0"/>
                            <a:cs typeface="Open Sans"/>
                          </a:rPr>
                          <m:t>𝑥</m:t>
                        </m:r>
                      </m:e>
                      <m:sup>
                        <m:r>
                          <a:rPr lang="en-US" sz="4000" i="1">
                            <a:solidFill>
                              <a:prstClr val="white"/>
                            </a:solidFill>
                            <a:latin typeface="Cambria Math" panose="02040503050406030204" pitchFamily="18" charset="0"/>
                            <a:ea typeface="Times New Roman" panose="02020603050405020304" pitchFamily="18" charset="0"/>
                            <a:cs typeface="Open Sans"/>
                          </a:rPr>
                          <m:t>2</m:t>
                        </m:r>
                      </m:sup>
                    </m:sSup>
                  </m:oMath>
                </a14:m>
                <a:r>
                  <a:rPr lang="en-US" sz="4000" dirty="0" smtClean="0">
                    <a:solidFill>
                      <a:prstClr val="white"/>
                    </a:solidFill>
                    <a:latin typeface="Open Sans"/>
                    <a:ea typeface="Times New Roman" panose="02020603050405020304" pitchFamily="18" charset="0"/>
                  </a:rPr>
                  <a:t>    hay  </a:t>
                </a:r>
                <a:r>
                  <a:rPr lang="en-US" sz="4000" dirty="0" err="1">
                    <a:solidFill>
                      <a:prstClr val="white"/>
                    </a:solidFill>
                    <a:latin typeface="Open Sans"/>
                    <a:ea typeface="Times New Roman" panose="02020603050405020304" pitchFamily="18" charset="0"/>
                  </a:rPr>
                  <a:t>không</a:t>
                </a:r>
                <a:r>
                  <a:rPr lang="en-US" sz="4000" dirty="0" smtClean="0">
                    <a:solidFill>
                      <a:prstClr val="white"/>
                    </a:solidFill>
                    <a:latin typeface="Open Sans"/>
                    <a:ea typeface="Times New Roman" panose="02020603050405020304" pitchFamily="18" charset="0"/>
                  </a:rPr>
                  <a:t>?</a:t>
                </a:r>
                <a:endParaRPr lang="en-US" sz="3600" dirty="0">
                  <a:solidFill>
                    <a:prstClr val="black"/>
                  </a:solidFill>
                  <a:latin typeface="Times New Roman" panose="02020603050405020304" pitchFamily="18" charset="0"/>
                  <a:ea typeface="Times New Roman" panose="02020603050405020304" pitchFamily="18" charset="0"/>
                </a:endParaRPr>
              </a:p>
            </p:txBody>
          </p:sp>
        </mc:Choice>
        <mc:Fallback xmlns="">
          <p:sp>
            <p:nvSpPr>
              <p:cNvPr id="24" name="Rectangle 23"/>
              <p:cNvSpPr>
                <a:spLocks noRot="1" noChangeAspect="1" noMove="1" noResize="1" noEditPoints="1" noAdjustHandles="1" noChangeArrowheads="1" noChangeShapeType="1" noTextEdit="1"/>
              </p:cNvSpPr>
              <p:nvPr/>
            </p:nvSpPr>
            <p:spPr>
              <a:xfrm>
                <a:off x="914399" y="6594544"/>
                <a:ext cx="10239085" cy="2816156"/>
              </a:xfrm>
              <a:prstGeom prst="rect">
                <a:avLst/>
              </a:prstGeom>
              <a:blipFill>
                <a:blip r:embed="rId13"/>
                <a:stretch>
                  <a:fillRect l="-1786" b="-4329"/>
                </a:stretch>
              </a:blipFill>
            </p:spPr>
            <p:txBody>
              <a:bodyPr/>
              <a:lstStyle/>
              <a:p>
                <a:r>
                  <a:rPr lang="en-US">
                    <a:noFill/>
                  </a:rPr>
                  <a:t> </a:t>
                </a:r>
              </a:p>
            </p:txBody>
          </p:sp>
        </mc:Fallback>
      </mc:AlternateContent>
      <p:sp>
        <p:nvSpPr>
          <p:cNvPr id="28" name="Right Arrow 27"/>
          <p:cNvSpPr/>
          <p:nvPr/>
        </p:nvSpPr>
        <p:spPr>
          <a:xfrm>
            <a:off x="4648200" y="8936190"/>
            <a:ext cx="685800" cy="546916"/>
          </a:xfrm>
          <a:prstGeom prst="rightArrow">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36" name="Rectangle 35"/>
          <p:cNvSpPr/>
          <p:nvPr/>
        </p:nvSpPr>
        <p:spPr>
          <a:xfrm>
            <a:off x="5664236" y="8724900"/>
            <a:ext cx="2500458" cy="969496"/>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lnSpc>
                <a:spcPct val="150000"/>
              </a:lnSpc>
            </a:pPr>
            <a:r>
              <a:rPr lang="nl-NL" sz="3800" dirty="0" smtClean="0">
                <a:solidFill>
                  <a:schemeClr val="tx1"/>
                </a:solidFill>
                <a:latin typeface="Arial" panose="020B0604020202020204" pitchFamily="34" charset="0"/>
                <a:ea typeface="Calibri" panose="020F0502020204030204" pitchFamily="34" charset="0"/>
                <a:cs typeface="Arial" panose="020B0604020202020204" pitchFamily="34" charset="0"/>
              </a:rPr>
              <a:t>Có </a:t>
            </a:r>
            <a:r>
              <a:rPr lang="nl-NL" sz="3800" dirty="0">
                <a:solidFill>
                  <a:schemeClr val="tx1"/>
                </a:solidFill>
                <a:latin typeface="Arial" panose="020B0604020202020204" pitchFamily="34" charset="0"/>
                <a:ea typeface="Calibri" panose="020F0502020204030204" pitchFamily="34" charset="0"/>
                <a:cs typeface="Arial" panose="020B0604020202020204" pitchFamily="34" charset="0"/>
              </a:rPr>
              <a:t>giống </a:t>
            </a:r>
            <a:endParaRPr lang="en-US" sz="3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393855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fade">
                                      <p:cBhvr>
                                        <p:cTn id="15" dur="500"/>
                                        <p:tgtEl>
                                          <p:spTgt spid="14">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xEl>
                                              <p:pRg st="1" end="1"/>
                                            </p:txEl>
                                          </p:spTgt>
                                        </p:tgtEl>
                                        <p:attrNameLst>
                                          <p:attrName>style.visibility</p:attrName>
                                        </p:attrNameLst>
                                      </p:cBhvr>
                                      <p:to>
                                        <p:strVal val="visible"/>
                                      </p:to>
                                    </p:set>
                                    <p:animEffect transition="in" filter="fade">
                                      <p:cBhvr>
                                        <p:cTn id="18" dur="500"/>
                                        <p:tgtEl>
                                          <p:spTgt spid="1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up)">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4">
                                            <p:txEl>
                                              <p:pRg st="0" end="0"/>
                                            </p:txEl>
                                          </p:spTgt>
                                        </p:tgtEl>
                                        <p:attrNameLst>
                                          <p:attrName>style.visibility</p:attrName>
                                        </p:attrNameLst>
                                      </p:cBhvr>
                                      <p:to>
                                        <p:strVal val="visible"/>
                                      </p:to>
                                    </p:set>
                                    <p:animEffect transition="in" filter="randombar(horizontal)">
                                      <p:cBhvr>
                                        <p:cTn id="28" dur="500"/>
                                        <p:tgtEl>
                                          <p:spTgt spid="24">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left)">
                                      <p:cBhvr>
                                        <p:cTn id="33" dur="500"/>
                                        <p:tgtEl>
                                          <p:spTgt spid="28"/>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wipe(left)">
                                      <p:cBhvr>
                                        <p:cTn id="3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8" grpId="0" animBg="1"/>
      <p:bldP spid="3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219200" y="9915814"/>
            <a:ext cx="20955000" cy="9934286"/>
            <a:chOff x="0" y="0"/>
            <a:chExt cx="5920967" cy="3624054"/>
          </a:xfrm>
        </p:grpSpPr>
        <p:sp>
          <p:nvSpPr>
            <p:cNvPr id="4" name="Freeform 3"/>
            <p:cNvSpPr/>
            <p:nvPr/>
          </p:nvSpPr>
          <p:spPr>
            <a:xfrm>
              <a:off x="0" y="0"/>
              <a:ext cx="5920967" cy="3624054"/>
            </a:xfrm>
            <a:custGeom>
              <a:avLst/>
              <a:gdLst/>
              <a:ahLst/>
              <a:cxnLst/>
              <a:rect l="l" t="t" r="r" b="b"/>
              <a:pathLst>
                <a:path w="5920967" h="3624054">
                  <a:moveTo>
                    <a:pt x="5796507" y="3624054"/>
                  </a:moveTo>
                  <a:lnTo>
                    <a:pt x="124460" y="3624054"/>
                  </a:lnTo>
                  <a:cubicBezTo>
                    <a:pt x="55880" y="3624054"/>
                    <a:pt x="0" y="3568174"/>
                    <a:pt x="0" y="3499595"/>
                  </a:cubicBezTo>
                  <a:lnTo>
                    <a:pt x="0" y="124460"/>
                  </a:lnTo>
                  <a:cubicBezTo>
                    <a:pt x="0" y="55880"/>
                    <a:pt x="55880" y="0"/>
                    <a:pt x="124460" y="0"/>
                  </a:cubicBezTo>
                  <a:lnTo>
                    <a:pt x="5796507" y="0"/>
                  </a:lnTo>
                  <a:cubicBezTo>
                    <a:pt x="5865087" y="0"/>
                    <a:pt x="5920967" y="55880"/>
                    <a:pt x="5920967" y="124460"/>
                  </a:cubicBezTo>
                  <a:lnTo>
                    <a:pt x="5920967" y="3499595"/>
                  </a:lnTo>
                  <a:cubicBezTo>
                    <a:pt x="5920967" y="3568174"/>
                    <a:pt x="5865087" y="3624054"/>
                    <a:pt x="5796507" y="3624054"/>
                  </a:cubicBezTo>
                  <a:close/>
                </a:path>
              </a:pathLst>
            </a:custGeom>
            <a:solidFill>
              <a:srgbClr val="145DA0"/>
            </a:solidFill>
          </p:spPr>
        </p:sp>
      </p:grpSp>
      <p:grpSp>
        <p:nvGrpSpPr>
          <p:cNvPr id="7" name="Group 6"/>
          <p:cNvGrpSpPr/>
          <p:nvPr/>
        </p:nvGrpSpPr>
        <p:grpSpPr>
          <a:xfrm>
            <a:off x="1066800" y="114300"/>
            <a:ext cx="15849600" cy="1846659"/>
            <a:chOff x="1143000" y="411085"/>
            <a:chExt cx="15849600" cy="1846659"/>
          </a:xfrm>
        </p:grpSpPr>
        <p:sp>
          <p:nvSpPr>
            <p:cNvPr id="2" name="Rectangle 1"/>
            <p:cNvSpPr/>
            <p:nvPr/>
          </p:nvSpPr>
          <p:spPr>
            <a:xfrm>
              <a:off x="1143000" y="411085"/>
              <a:ext cx="15849600" cy="1846659"/>
            </a:xfrm>
            <a:prstGeom prst="rect">
              <a:avLst/>
            </a:prstGeom>
          </p:spPr>
          <p:txBody>
            <a:bodyPr wrap="square">
              <a:spAutoFit/>
            </a:bodyPr>
            <a:lstStyle/>
            <a:p>
              <a:pPr marL="30480" marR="30480" algn="just">
                <a:lnSpc>
                  <a:spcPct val="150000"/>
                </a:lnSpc>
              </a:pP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b)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Quan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sát</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dạng</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đồ</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thị</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hàm</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số</a:t>
              </a:r>
              <a:r>
                <a:rPr lang="en-US" sz="3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trong</a:t>
              </a:r>
              <a:r>
                <a:rPr lang="en-US" sz="3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Hình</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6.10,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tìm</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tọa</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điểm</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cao</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nhất</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đồ</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thị</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3800" dirty="0">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9160766" y="603125"/>
                  <a:ext cx="4326634" cy="67710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800" i="1" smtClean="0">
                            <a:solidFill>
                              <a:schemeClr val="tx1"/>
                            </a:solidFill>
                            <a:latin typeface="Cambria Math" panose="02040503050406030204" pitchFamily="18" charset="0"/>
                            <a:ea typeface="Times New Roman" panose="02020603050405020304" pitchFamily="18" charset="0"/>
                            <a:cs typeface="Open Sans"/>
                          </a:rPr>
                          <m:t>𝑦</m:t>
                        </m:r>
                        <m:r>
                          <a:rPr lang="en-US" sz="3800" i="1" smtClean="0">
                            <a:solidFill>
                              <a:schemeClr val="tx1"/>
                            </a:solidFill>
                            <a:latin typeface="Cambria Math" panose="02040503050406030204" pitchFamily="18" charset="0"/>
                            <a:ea typeface="Times New Roman" panose="02020603050405020304" pitchFamily="18" charset="0"/>
                            <a:cs typeface="Open Sans"/>
                          </a:rPr>
                          <m:t> =  – 2</m:t>
                        </m:r>
                        <m:sSup>
                          <m:sSupPr>
                            <m:ctrlPr>
                              <a:rPr lang="en-US" sz="3800" i="1">
                                <a:solidFill>
                                  <a:schemeClr val="tx1"/>
                                </a:solidFill>
                                <a:latin typeface="Cambria Math" panose="02040503050406030204" pitchFamily="18" charset="0"/>
                                <a:ea typeface="Times New Roman" panose="02020603050405020304" pitchFamily="18" charset="0"/>
                                <a:cs typeface="Open Sans"/>
                              </a:rPr>
                            </m:ctrlPr>
                          </m:sSupPr>
                          <m:e>
                            <m:r>
                              <a:rPr lang="en-US" sz="3800" i="1">
                                <a:solidFill>
                                  <a:schemeClr val="tx1"/>
                                </a:solidFill>
                                <a:latin typeface="Cambria Math" panose="02040503050406030204" pitchFamily="18" charset="0"/>
                                <a:ea typeface="Times New Roman" panose="02020603050405020304" pitchFamily="18" charset="0"/>
                                <a:cs typeface="Open Sans"/>
                              </a:rPr>
                              <m:t>𝑥</m:t>
                            </m:r>
                          </m:e>
                          <m:sup>
                            <m:r>
                              <a:rPr lang="en-US" sz="3800" i="1">
                                <a:solidFill>
                                  <a:schemeClr val="tx1"/>
                                </a:solidFill>
                                <a:latin typeface="Cambria Math" panose="02040503050406030204" pitchFamily="18" charset="0"/>
                                <a:ea typeface="Times New Roman" panose="02020603050405020304" pitchFamily="18" charset="0"/>
                                <a:cs typeface="Open Sans"/>
                              </a:rPr>
                              <m:t>2</m:t>
                            </m:r>
                          </m:sup>
                        </m:sSup>
                        <m:r>
                          <a:rPr lang="en-US" sz="3800" i="1">
                            <a:solidFill>
                              <a:schemeClr val="tx1"/>
                            </a:solidFill>
                            <a:latin typeface="Cambria Math" panose="02040503050406030204" pitchFamily="18" charset="0"/>
                            <a:ea typeface="Times New Roman" panose="02020603050405020304" pitchFamily="18" charset="0"/>
                          </a:rPr>
                          <m:t> </m:t>
                        </m:r>
                        <m:r>
                          <a:rPr lang="en-US" sz="3800" i="1">
                            <a:solidFill>
                              <a:schemeClr val="tx1"/>
                            </a:solidFill>
                            <a:latin typeface="Cambria Math" panose="02040503050406030204" pitchFamily="18" charset="0"/>
                            <a:ea typeface="Times New Roman" panose="02020603050405020304" pitchFamily="18" charset="0"/>
                            <a:cs typeface="Open Sans"/>
                          </a:rPr>
                          <m:t>+ 20</m:t>
                        </m:r>
                        <m:r>
                          <a:rPr lang="en-US" sz="3800" i="1">
                            <a:solidFill>
                              <a:schemeClr val="tx1"/>
                            </a:solidFill>
                            <a:latin typeface="Cambria Math" panose="02040503050406030204" pitchFamily="18" charset="0"/>
                            <a:ea typeface="Times New Roman" panose="02020603050405020304" pitchFamily="18" charset="0"/>
                            <a:cs typeface="Open Sans"/>
                          </a:rPr>
                          <m:t>𝑥</m:t>
                        </m:r>
                        <m:r>
                          <a:rPr lang="en-US" sz="3800" i="1">
                            <a:solidFill>
                              <a:schemeClr val="tx1"/>
                            </a:solidFill>
                            <a:latin typeface="Cambria Math" panose="02040503050406030204" pitchFamily="18" charset="0"/>
                            <a:ea typeface="Times New Roman" panose="02020603050405020304" pitchFamily="18" charset="0"/>
                            <a:cs typeface="Open Sans"/>
                          </a:rPr>
                          <m:t> </m:t>
                        </m:r>
                      </m:oMath>
                    </m:oMathPara>
                  </a14:m>
                  <a:endParaRPr lang="en-US" dirty="0">
                    <a:solidFill>
                      <a:schemeClr val="tx1"/>
                    </a:solidFill>
                  </a:endParaRPr>
                </a:p>
              </p:txBody>
            </p:sp>
          </mc:Choice>
          <mc:Fallback xmlns="">
            <p:sp>
              <p:nvSpPr>
                <p:cNvPr id="5" name="Rectangle 4"/>
                <p:cNvSpPr>
                  <a:spLocks noRot="1" noChangeAspect="1" noMove="1" noResize="1" noEditPoints="1" noAdjustHandles="1" noChangeArrowheads="1" noChangeShapeType="1" noTextEdit="1"/>
                </p:cNvSpPr>
                <p:nvPr/>
              </p:nvSpPr>
              <p:spPr>
                <a:xfrm>
                  <a:off x="9160766" y="603125"/>
                  <a:ext cx="4326634" cy="677108"/>
                </a:xfrm>
                <a:prstGeom prst="rect">
                  <a:avLst/>
                </a:prstGeom>
                <a:blipFill>
                  <a:blip r:embed="rId2"/>
                  <a:stretch>
                    <a:fillRect/>
                  </a:stretch>
                </a:blipFill>
              </p:spPr>
              <p:txBody>
                <a:bodyPr/>
                <a:lstStyle/>
                <a:p>
                  <a:r>
                    <a:rPr lang="en-US">
                      <a:noFill/>
                    </a:rPr>
                    <a:t> </a:t>
                  </a:r>
                </a:p>
              </p:txBody>
            </p:sp>
          </mc:Fallback>
        </mc:AlternateContent>
      </p:grpSp>
      <p:pic>
        <p:nvPicPr>
          <p:cNvPr id="48" name="Picture 4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87200" y="1008799"/>
            <a:ext cx="5083629" cy="6189199"/>
          </a:xfrm>
          <a:prstGeom prst="rect">
            <a:avLst/>
          </a:prstGeom>
        </p:spPr>
      </p:pic>
      <p:sp>
        <p:nvSpPr>
          <p:cNvPr id="13" name="Rectangle 12"/>
          <p:cNvSpPr/>
          <p:nvPr/>
        </p:nvSpPr>
        <p:spPr>
          <a:xfrm>
            <a:off x="3505200" y="2502460"/>
            <a:ext cx="6705600" cy="96949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lnSpc>
                <a:spcPct val="150000"/>
              </a:lnSpc>
              <a:spcAft>
                <a:spcPts val="0"/>
              </a:spcAft>
            </a:pPr>
            <a:r>
              <a:rPr lang="nl-NL" sz="3800" dirty="0">
                <a:latin typeface="Arial" panose="020B0604020202020204" pitchFamily="34" charset="0"/>
                <a:ea typeface="Times New Roman" panose="02020603050405020304" pitchFamily="18" charset="0"/>
                <a:cs typeface="Arial" panose="020B0604020202020204" pitchFamily="34" charset="0"/>
              </a:rPr>
              <a:t>Tọa độ điểm cao nhất: (5; 50)</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4" name="Right Arrow 13"/>
          <p:cNvSpPr/>
          <p:nvPr/>
        </p:nvSpPr>
        <p:spPr>
          <a:xfrm>
            <a:off x="2667000" y="2834808"/>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5" name="Rectangle 14"/>
              <p:cNvSpPr/>
              <p:nvPr/>
            </p:nvSpPr>
            <p:spPr>
              <a:xfrm>
                <a:off x="1066800" y="4103399"/>
                <a:ext cx="9144000" cy="3906069"/>
              </a:xfrm>
              <a:prstGeom prst="rect">
                <a:avLst/>
              </a:prstGeom>
            </p:spPr>
            <p:txBody>
              <a:bodyPr>
                <a:spAutoFit/>
              </a:bodyPr>
              <a:lstStyle/>
              <a:p>
                <a:pPr marL="30480" marR="30480" algn="just">
                  <a:lnSpc>
                    <a:spcPct val="150000"/>
                  </a:lnSpc>
                  <a:spcAft>
                    <a:spcPts val="1200"/>
                  </a:spcAft>
                </a:pPr>
                <a:r>
                  <a:rPr lang="nl-NL" sz="3800" dirty="0">
                    <a:latin typeface="Arial" panose="020B0604020202020204" pitchFamily="34" charset="0"/>
                    <a:ea typeface="Times New Roman" panose="02020603050405020304" pitchFamily="18" charset="0"/>
                    <a:cs typeface="Arial" panose="020B0604020202020204" pitchFamily="34" charset="0"/>
                  </a:rPr>
                  <a:t>c)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Thực</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hiện</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phép</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biến</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đổi</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a:p>
                <a:pPr marL="30480" marR="30480" algn="just">
                  <a:lnSpc>
                    <a:spcPct val="150000"/>
                  </a:lnSpc>
                  <a:spcAft>
                    <a:spcPts val="1200"/>
                  </a:spcAft>
                </a:pPr>
                <a14:m>
                  <m:oMathPara xmlns:m="http://schemas.openxmlformats.org/officeDocument/2006/math">
                    <m:oMathParaPr>
                      <m:jc m:val="centerGroup"/>
                    </m:oMathParaPr>
                    <m:oMath xmlns:m="http://schemas.openxmlformats.org/officeDocument/2006/math">
                      <m:r>
                        <a:rPr lang="en-US" sz="3800" i="1">
                          <a:solidFill>
                            <a:srgbClr val="000000"/>
                          </a:solidFill>
                          <a:effectLst/>
                          <a:latin typeface="Cambria Math" panose="02040503050406030204" pitchFamily="18" charset="0"/>
                          <a:ea typeface="Times New Roman" panose="02020603050405020304" pitchFamily="18" charset="0"/>
                          <a:cs typeface="Open Sans"/>
                        </a:rPr>
                        <m:t>𝑦</m:t>
                      </m:r>
                      <m:r>
                        <a:rPr lang="en-US" sz="3800" i="1">
                          <a:solidFill>
                            <a:srgbClr val="000000"/>
                          </a:solidFill>
                          <a:effectLst/>
                          <a:latin typeface="Cambria Math" panose="02040503050406030204" pitchFamily="18" charset="0"/>
                          <a:ea typeface="Times New Roman" panose="02020603050405020304" pitchFamily="18" charset="0"/>
                          <a:cs typeface="Open Sans"/>
                        </a:rPr>
                        <m:t> = – 2</m:t>
                      </m:r>
                      <m:sSup>
                        <m:sSupPr>
                          <m:ctrlPr>
                            <a:rPr lang="en-US" sz="3800" i="1">
                              <a:solidFill>
                                <a:srgbClr val="000000"/>
                              </a:solidFill>
                              <a:effectLst/>
                              <a:latin typeface="Cambria Math" panose="02040503050406030204" pitchFamily="18" charset="0"/>
                              <a:ea typeface="Times New Roman" panose="02020603050405020304" pitchFamily="18" charset="0"/>
                              <a:cs typeface="Open Sans"/>
                            </a:rPr>
                          </m:ctrlPr>
                        </m:sSupPr>
                        <m:e>
                          <m:r>
                            <a:rPr lang="en-US" sz="3800" i="1">
                              <a:solidFill>
                                <a:srgbClr val="000000"/>
                              </a:solidFill>
                              <a:effectLst/>
                              <a:latin typeface="Cambria Math" panose="02040503050406030204" pitchFamily="18" charset="0"/>
                              <a:ea typeface="Times New Roman" panose="02020603050405020304" pitchFamily="18" charset="0"/>
                              <a:cs typeface="Open Sans"/>
                            </a:rPr>
                            <m:t>𝑥</m:t>
                          </m:r>
                        </m:e>
                        <m:sup>
                          <m:r>
                            <a:rPr lang="en-US" sz="3800" i="1">
                              <a:solidFill>
                                <a:srgbClr val="000000"/>
                              </a:solidFill>
                              <a:effectLst/>
                              <a:latin typeface="Cambria Math" panose="02040503050406030204" pitchFamily="18" charset="0"/>
                              <a:ea typeface="Times New Roman" panose="02020603050405020304" pitchFamily="18" charset="0"/>
                              <a:cs typeface="Open Sans"/>
                            </a:rPr>
                            <m:t>2</m:t>
                          </m:r>
                        </m:sup>
                      </m:sSup>
                      <m:r>
                        <a:rPr lang="en-US" sz="3800" i="1">
                          <a:solidFill>
                            <a:srgbClr val="000000"/>
                          </a:solidFill>
                          <a:effectLst/>
                          <a:latin typeface="Cambria Math" panose="02040503050406030204" pitchFamily="18" charset="0"/>
                          <a:ea typeface="Times New Roman" panose="02020603050405020304" pitchFamily="18" charset="0"/>
                        </a:rPr>
                        <m:t> </m:t>
                      </m:r>
                      <m:r>
                        <a:rPr lang="en-US" sz="3800" i="1">
                          <a:solidFill>
                            <a:srgbClr val="000000"/>
                          </a:solidFill>
                          <a:effectLst/>
                          <a:latin typeface="Cambria Math" panose="02040503050406030204" pitchFamily="18" charset="0"/>
                          <a:ea typeface="Times New Roman" panose="02020603050405020304" pitchFamily="18" charset="0"/>
                          <a:cs typeface="Open Sans"/>
                        </a:rPr>
                        <m:t>+ 20</m:t>
                      </m:r>
                      <m:r>
                        <a:rPr lang="en-US" sz="3800" i="1">
                          <a:solidFill>
                            <a:srgbClr val="000000"/>
                          </a:solidFill>
                          <a:effectLst/>
                          <a:latin typeface="Cambria Math" panose="02040503050406030204" pitchFamily="18" charset="0"/>
                          <a:ea typeface="Times New Roman" panose="02020603050405020304" pitchFamily="18" charset="0"/>
                          <a:cs typeface="Open Sans"/>
                        </a:rPr>
                        <m:t>𝑥</m:t>
                      </m:r>
                      <m:r>
                        <a:rPr lang="en-US" sz="3800" i="1">
                          <a:solidFill>
                            <a:srgbClr val="000000"/>
                          </a:solidFill>
                          <a:effectLst/>
                          <a:latin typeface="Cambria Math" panose="02040503050406030204" pitchFamily="18" charset="0"/>
                          <a:ea typeface="Times New Roman" panose="02020603050405020304" pitchFamily="18" charset="0"/>
                          <a:cs typeface="Open Sans"/>
                        </a:rPr>
                        <m:t> = – 2</m:t>
                      </m:r>
                      <m:d>
                        <m:dPr>
                          <m:ctrlPr>
                            <a:rPr lang="en-US" sz="3800" i="1">
                              <a:solidFill>
                                <a:srgbClr val="000000"/>
                              </a:solidFill>
                              <a:effectLst/>
                              <a:latin typeface="Cambria Math" panose="02040503050406030204" pitchFamily="18" charset="0"/>
                              <a:ea typeface="Times New Roman" panose="02020603050405020304" pitchFamily="18" charset="0"/>
                              <a:cs typeface="Open Sans"/>
                            </a:rPr>
                          </m:ctrlPr>
                        </m:dPr>
                        <m:e>
                          <m:sSup>
                            <m:sSupPr>
                              <m:ctrlPr>
                                <a:rPr lang="en-US" sz="3800" i="1">
                                  <a:solidFill>
                                    <a:srgbClr val="000000"/>
                                  </a:solidFill>
                                  <a:effectLst/>
                                  <a:latin typeface="Cambria Math" panose="02040503050406030204" pitchFamily="18" charset="0"/>
                                  <a:ea typeface="Times New Roman" panose="02020603050405020304" pitchFamily="18" charset="0"/>
                                  <a:cs typeface="Open Sans"/>
                                </a:rPr>
                              </m:ctrlPr>
                            </m:sSupPr>
                            <m:e>
                              <m:r>
                                <a:rPr lang="en-US" sz="3800" i="1">
                                  <a:solidFill>
                                    <a:srgbClr val="000000"/>
                                  </a:solidFill>
                                  <a:effectLst/>
                                  <a:latin typeface="Cambria Math" panose="02040503050406030204" pitchFamily="18" charset="0"/>
                                  <a:ea typeface="Times New Roman" panose="02020603050405020304" pitchFamily="18" charset="0"/>
                                  <a:cs typeface="Open Sans"/>
                                </a:rPr>
                                <m:t>𝑥</m:t>
                              </m:r>
                            </m:e>
                            <m:sup>
                              <m:r>
                                <a:rPr lang="en-US" sz="3800" i="1">
                                  <a:solidFill>
                                    <a:srgbClr val="000000"/>
                                  </a:solidFill>
                                  <a:effectLst/>
                                  <a:latin typeface="Cambria Math" panose="02040503050406030204" pitchFamily="18" charset="0"/>
                                  <a:ea typeface="Times New Roman" panose="02020603050405020304" pitchFamily="18" charset="0"/>
                                  <a:cs typeface="Open Sans"/>
                                </a:rPr>
                                <m:t>2</m:t>
                              </m:r>
                            </m:sup>
                          </m:sSup>
                          <m:r>
                            <a:rPr lang="en-US" sz="3800" i="1">
                              <a:solidFill>
                                <a:srgbClr val="000000"/>
                              </a:solidFill>
                              <a:effectLst/>
                              <a:latin typeface="Cambria Math" panose="02040503050406030204" pitchFamily="18" charset="0"/>
                              <a:ea typeface="Times New Roman" panose="02020603050405020304" pitchFamily="18" charset="0"/>
                            </a:rPr>
                            <m:t> –</m:t>
                          </m:r>
                          <m:r>
                            <a:rPr lang="en-US" sz="3800" i="1">
                              <a:solidFill>
                                <a:srgbClr val="000000"/>
                              </a:solidFill>
                              <a:effectLst/>
                              <a:latin typeface="Cambria Math" panose="02040503050406030204" pitchFamily="18" charset="0"/>
                              <a:ea typeface="Times New Roman" panose="02020603050405020304" pitchFamily="18" charset="0"/>
                              <a:cs typeface="Open Sans"/>
                            </a:rPr>
                            <m:t> 10</m:t>
                          </m:r>
                          <m:r>
                            <a:rPr lang="en-US" sz="3800" i="1">
                              <a:solidFill>
                                <a:srgbClr val="000000"/>
                              </a:solidFill>
                              <a:effectLst/>
                              <a:latin typeface="Cambria Math" panose="02040503050406030204" pitchFamily="18" charset="0"/>
                              <a:ea typeface="Times New Roman" panose="02020603050405020304" pitchFamily="18" charset="0"/>
                              <a:cs typeface="Open Sans"/>
                            </a:rPr>
                            <m:t>𝑥</m:t>
                          </m:r>
                        </m:e>
                      </m:d>
                    </m:oMath>
                  </m:oMathPara>
                </a14:m>
                <a:endParaRPr lang="en-US" sz="3800" dirty="0">
                  <a:effectLst/>
                  <a:latin typeface="Arial" panose="020B0604020202020204" pitchFamily="34" charset="0"/>
                  <a:ea typeface="Times New Roman" panose="02020603050405020304" pitchFamily="18" charset="0"/>
                  <a:cs typeface="Arial" panose="020B0604020202020204" pitchFamily="34" charset="0"/>
                </a:endParaRPr>
              </a:p>
              <a:p>
                <a:pPr marL="30480" marR="30480" algn="just">
                  <a:lnSpc>
                    <a:spcPct val="150000"/>
                  </a:lnSpc>
                  <a:spcAft>
                    <a:spcPts val="1200"/>
                  </a:spcAft>
                </a:pPr>
                <a14:m>
                  <m:oMathPara xmlns:m="http://schemas.openxmlformats.org/officeDocument/2006/math">
                    <m:oMathParaPr>
                      <m:jc m:val="centerGroup"/>
                    </m:oMathParaPr>
                    <m:oMath xmlns:m="http://schemas.openxmlformats.org/officeDocument/2006/math">
                      <m:r>
                        <a:rPr lang="en-US" sz="3800" i="1">
                          <a:solidFill>
                            <a:srgbClr val="000000"/>
                          </a:solidFill>
                          <a:effectLst/>
                          <a:latin typeface="Cambria Math" panose="02040503050406030204" pitchFamily="18" charset="0"/>
                          <a:ea typeface="Times New Roman" panose="02020603050405020304" pitchFamily="18" charset="0"/>
                          <a:cs typeface="Open Sans"/>
                        </a:rPr>
                        <m:t>= </m:t>
                      </m:r>
                      <m:r>
                        <a:rPr lang="en-US" sz="3800" i="1">
                          <a:solidFill>
                            <a:srgbClr val="000000"/>
                          </a:solidFill>
                          <a:effectLst/>
                          <a:latin typeface="Cambria Math" panose="02040503050406030204" pitchFamily="18" charset="0"/>
                          <a:ea typeface="Times New Roman" panose="02020603050405020304" pitchFamily="18" charset="0"/>
                        </a:rPr>
                        <m:t>–</m:t>
                      </m:r>
                      <m:r>
                        <a:rPr lang="en-US" sz="3800" i="1">
                          <a:solidFill>
                            <a:srgbClr val="000000"/>
                          </a:solidFill>
                          <a:effectLst/>
                          <a:latin typeface="Cambria Math" panose="02040503050406030204" pitchFamily="18" charset="0"/>
                          <a:ea typeface="Times New Roman" panose="02020603050405020304" pitchFamily="18" charset="0"/>
                          <a:cs typeface="Open Sans"/>
                        </a:rPr>
                        <m:t> 2</m:t>
                      </m:r>
                      <m:d>
                        <m:dPr>
                          <m:ctrlPr>
                            <a:rPr lang="en-US" sz="3800" i="1">
                              <a:solidFill>
                                <a:srgbClr val="000000"/>
                              </a:solidFill>
                              <a:effectLst/>
                              <a:latin typeface="Cambria Math" panose="02040503050406030204" pitchFamily="18" charset="0"/>
                              <a:ea typeface="Times New Roman" panose="02020603050405020304" pitchFamily="18" charset="0"/>
                              <a:cs typeface="Open Sans"/>
                            </a:rPr>
                          </m:ctrlPr>
                        </m:dPr>
                        <m:e>
                          <m:sSup>
                            <m:sSupPr>
                              <m:ctrlPr>
                                <a:rPr lang="en-US" sz="3800" i="1">
                                  <a:solidFill>
                                    <a:srgbClr val="000000"/>
                                  </a:solidFill>
                                  <a:effectLst/>
                                  <a:latin typeface="Cambria Math" panose="02040503050406030204" pitchFamily="18" charset="0"/>
                                  <a:ea typeface="Times New Roman" panose="02020603050405020304" pitchFamily="18" charset="0"/>
                                  <a:cs typeface="Open Sans"/>
                                </a:rPr>
                              </m:ctrlPr>
                            </m:sSupPr>
                            <m:e>
                              <m:r>
                                <a:rPr lang="en-US" sz="3800" i="1">
                                  <a:solidFill>
                                    <a:srgbClr val="000000"/>
                                  </a:solidFill>
                                  <a:effectLst/>
                                  <a:latin typeface="Cambria Math" panose="02040503050406030204" pitchFamily="18" charset="0"/>
                                  <a:ea typeface="Times New Roman" panose="02020603050405020304" pitchFamily="18" charset="0"/>
                                  <a:cs typeface="Open Sans"/>
                                </a:rPr>
                                <m:t>𝑥</m:t>
                              </m:r>
                            </m:e>
                            <m:sup>
                              <m:r>
                                <a:rPr lang="en-US" sz="3800" i="1">
                                  <a:solidFill>
                                    <a:srgbClr val="000000"/>
                                  </a:solidFill>
                                  <a:effectLst/>
                                  <a:latin typeface="Cambria Math" panose="02040503050406030204" pitchFamily="18" charset="0"/>
                                  <a:ea typeface="Times New Roman" panose="02020603050405020304" pitchFamily="18" charset="0"/>
                                  <a:cs typeface="Open Sans"/>
                                </a:rPr>
                                <m:t>2</m:t>
                              </m:r>
                            </m:sup>
                          </m:sSup>
                          <m:r>
                            <a:rPr lang="en-US" sz="3800" i="1">
                              <a:solidFill>
                                <a:srgbClr val="000000"/>
                              </a:solidFill>
                              <a:effectLst/>
                              <a:latin typeface="Cambria Math" panose="02040503050406030204" pitchFamily="18" charset="0"/>
                              <a:ea typeface="Times New Roman" panose="02020603050405020304" pitchFamily="18" charset="0"/>
                            </a:rPr>
                            <m:t> –</m:t>
                          </m:r>
                          <m:r>
                            <a:rPr lang="en-US" sz="3800" i="1">
                              <a:solidFill>
                                <a:srgbClr val="000000"/>
                              </a:solidFill>
                              <a:effectLst/>
                              <a:latin typeface="Cambria Math" panose="02040503050406030204" pitchFamily="18" charset="0"/>
                              <a:ea typeface="Times New Roman" panose="02020603050405020304" pitchFamily="18" charset="0"/>
                              <a:cs typeface="Open Sans"/>
                            </a:rPr>
                            <m:t> 2 . 5 . </m:t>
                          </m:r>
                          <m:r>
                            <a:rPr lang="en-US" sz="3800" i="1">
                              <a:solidFill>
                                <a:srgbClr val="000000"/>
                              </a:solidFill>
                              <a:effectLst/>
                              <a:latin typeface="Cambria Math" panose="02040503050406030204" pitchFamily="18" charset="0"/>
                              <a:ea typeface="Times New Roman" panose="02020603050405020304" pitchFamily="18" charset="0"/>
                              <a:cs typeface="Open Sans"/>
                            </a:rPr>
                            <m:t>𝑥</m:t>
                          </m:r>
                          <m:r>
                            <a:rPr lang="en-US" sz="3800" i="1">
                              <a:solidFill>
                                <a:srgbClr val="000000"/>
                              </a:solidFill>
                              <a:effectLst/>
                              <a:latin typeface="Cambria Math" panose="02040503050406030204" pitchFamily="18" charset="0"/>
                              <a:ea typeface="Times New Roman" panose="02020603050405020304" pitchFamily="18" charset="0"/>
                              <a:cs typeface="Open Sans"/>
                            </a:rPr>
                            <m:t> + 25</m:t>
                          </m:r>
                        </m:e>
                      </m:d>
                      <m:r>
                        <a:rPr lang="en-US" sz="3800" i="1">
                          <a:solidFill>
                            <a:srgbClr val="000000"/>
                          </a:solidFill>
                          <a:effectLst/>
                          <a:latin typeface="Cambria Math" panose="02040503050406030204" pitchFamily="18" charset="0"/>
                          <a:ea typeface="Times New Roman" panose="02020603050405020304" pitchFamily="18" charset="0"/>
                          <a:cs typeface="Open Sans"/>
                        </a:rPr>
                        <m:t>+ 50 = </m:t>
                      </m:r>
                      <m:r>
                        <a:rPr lang="en-US" sz="3800" i="1">
                          <a:solidFill>
                            <a:srgbClr val="000000"/>
                          </a:solidFill>
                          <a:effectLst/>
                          <a:latin typeface="Cambria Math" panose="02040503050406030204" pitchFamily="18" charset="0"/>
                          <a:ea typeface="Times New Roman" panose="02020603050405020304" pitchFamily="18" charset="0"/>
                        </a:rPr>
                        <m:t>–</m:t>
                      </m:r>
                      <m:r>
                        <a:rPr lang="en-US" sz="3800" i="1">
                          <a:solidFill>
                            <a:srgbClr val="000000"/>
                          </a:solidFill>
                          <a:effectLst/>
                          <a:latin typeface="Cambria Math" panose="02040503050406030204" pitchFamily="18" charset="0"/>
                          <a:ea typeface="Times New Roman" panose="02020603050405020304" pitchFamily="18" charset="0"/>
                          <a:cs typeface="Open Sans"/>
                        </a:rPr>
                        <m:t> 2</m:t>
                      </m:r>
                      <m:sSup>
                        <m:sSupPr>
                          <m:ctrlPr>
                            <a:rPr lang="en-US" sz="3800" i="1">
                              <a:solidFill>
                                <a:srgbClr val="000000"/>
                              </a:solidFill>
                              <a:effectLst/>
                              <a:latin typeface="Cambria Math" panose="02040503050406030204" pitchFamily="18" charset="0"/>
                              <a:ea typeface="Times New Roman" panose="02020603050405020304" pitchFamily="18" charset="0"/>
                              <a:cs typeface="Open Sans"/>
                            </a:rPr>
                          </m:ctrlPr>
                        </m:sSupPr>
                        <m:e>
                          <m:d>
                            <m:dPr>
                              <m:ctrlPr>
                                <a:rPr lang="en-US" sz="3800" i="1">
                                  <a:solidFill>
                                    <a:srgbClr val="000000"/>
                                  </a:solidFill>
                                  <a:effectLst/>
                                  <a:latin typeface="Cambria Math" panose="02040503050406030204" pitchFamily="18" charset="0"/>
                                  <a:ea typeface="Times New Roman" panose="02020603050405020304" pitchFamily="18" charset="0"/>
                                  <a:cs typeface="Open Sans"/>
                                </a:rPr>
                              </m:ctrlPr>
                            </m:dPr>
                            <m:e>
                              <m:r>
                                <a:rPr lang="en-US" sz="3800" i="1">
                                  <a:solidFill>
                                    <a:srgbClr val="000000"/>
                                  </a:solidFill>
                                  <a:effectLst/>
                                  <a:latin typeface="Cambria Math" panose="02040503050406030204" pitchFamily="18" charset="0"/>
                                  <a:ea typeface="Times New Roman" panose="02020603050405020304" pitchFamily="18" charset="0"/>
                                  <a:cs typeface="Open Sans"/>
                                </a:rPr>
                                <m:t>𝑥</m:t>
                              </m:r>
                              <m:r>
                                <a:rPr lang="en-US" sz="3800" i="1">
                                  <a:solidFill>
                                    <a:srgbClr val="000000"/>
                                  </a:solidFill>
                                  <a:effectLst/>
                                  <a:latin typeface="Cambria Math" panose="02040503050406030204" pitchFamily="18" charset="0"/>
                                  <a:ea typeface="Times New Roman" panose="02020603050405020304" pitchFamily="18" charset="0"/>
                                  <a:cs typeface="Open Sans"/>
                                </a:rPr>
                                <m:t> – 5</m:t>
                              </m:r>
                            </m:e>
                          </m:d>
                        </m:e>
                        <m:sup>
                          <m:r>
                            <a:rPr lang="en-US" sz="3800" i="1">
                              <a:solidFill>
                                <a:srgbClr val="000000"/>
                              </a:solidFill>
                              <a:effectLst/>
                              <a:latin typeface="Cambria Math" panose="02040503050406030204" pitchFamily="18" charset="0"/>
                              <a:ea typeface="Times New Roman" panose="02020603050405020304" pitchFamily="18" charset="0"/>
                              <a:cs typeface="Open Sans"/>
                            </a:rPr>
                            <m:t>2</m:t>
                          </m:r>
                        </m:sup>
                      </m:sSup>
                      <m:r>
                        <a:rPr lang="en-US" sz="3800" i="1">
                          <a:solidFill>
                            <a:srgbClr val="000000"/>
                          </a:solidFill>
                          <a:effectLst/>
                          <a:latin typeface="Cambria Math" panose="02040503050406030204" pitchFamily="18" charset="0"/>
                          <a:ea typeface="Times New Roman" panose="02020603050405020304" pitchFamily="18" charset="0"/>
                        </a:rPr>
                        <m:t> </m:t>
                      </m:r>
                      <m:r>
                        <a:rPr lang="en-US" sz="3800" i="1">
                          <a:solidFill>
                            <a:srgbClr val="000000"/>
                          </a:solidFill>
                          <a:effectLst/>
                          <a:latin typeface="Cambria Math" panose="02040503050406030204" pitchFamily="18" charset="0"/>
                          <a:ea typeface="Times New Roman" panose="02020603050405020304" pitchFamily="18" charset="0"/>
                          <a:cs typeface="Open Sans"/>
                        </a:rPr>
                        <m:t>+ 50.</m:t>
                      </m:r>
                      <m:r>
                        <a:rPr lang="en-US" sz="3800" i="1">
                          <a:solidFill>
                            <a:srgbClr val="000000"/>
                          </a:solidFill>
                          <a:effectLst/>
                          <a:latin typeface="Cambria Math" panose="02040503050406030204" pitchFamily="18" charset="0"/>
                          <a:ea typeface="Times New Roman" panose="02020603050405020304" pitchFamily="18" charset="0"/>
                        </a:rPr>
                        <m:t> </m:t>
                      </m:r>
                    </m:oMath>
                  </m:oMathPara>
                </a14:m>
                <a:endParaRPr lang="en-US" sz="38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1066800" y="4103399"/>
                <a:ext cx="9144000" cy="3906069"/>
              </a:xfrm>
              <a:prstGeom prst="rect">
                <a:avLst/>
              </a:prstGeom>
              <a:blipFill>
                <a:blip r:embed="rId4"/>
                <a:stretch>
                  <a:fillRect l="-1867"/>
                </a:stretch>
              </a:blipFill>
            </p:spPr>
            <p:txBody>
              <a:bodyPr/>
              <a:lstStyle/>
              <a:p>
                <a:r>
                  <a:rPr lang="en-US">
                    <a:noFill/>
                  </a:rPr>
                  <a:t> </a:t>
                </a:r>
              </a:p>
            </p:txBody>
          </p:sp>
        </mc:Fallback>
      </mc:AlternateContent>
      <p:sp>
        <p:nvSpPr>
          <p:cNvPr id="18" name="Rectangle 17"/>
          <p:cNvSpPr/>
          <p:nvPr/>
        </p:nvSpPr>
        <p:spPr>
          <a:xfrm>
            <a:off x="1600200" y="7945041"/>
            <a:ext cx="16078200" cy="1846659"/>
          </a:xfrm>
          <a:prstGeom prst="rect">
            <a:avLst/>
          </a:prstGeom>
        </p:spPr>
        <p:txBody>
          <a:bodyPr wrap="square">
            <a:spAutoFit/>
          </a:bodyPr>
          <a:lstStyle/>
          <a:p>
            <a:pPr marL="30480" marR="30480" lvl="0" algn="just">
              <a:lnSpc>
                <a:spcPct val="150000"/>
              </a:lnSpc>
              <a:spcAft>
                <a:spcPts val="1200"/>
              </a:spcAft>
            </a:pP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Hãy</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cho</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biết</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giá</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trị</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lớn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nhất</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diện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tích</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mảnh</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đất</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được</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rào</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chắn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Từ</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đó</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suy</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ra</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lời</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giải</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bài</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toán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ở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phần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mở</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đầu</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pic>
        <p:nvPicPr>
          <p:cNvPr id="53"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6796493" y="9230280"/>
            <a:ext cx="1328221" cy="1371067"/>
          </a:xfrm>
          <a:prstGeom prst="rect">
            <a:avLst/>
          </a:prstGeom>
        </p:spPr>
      </p:pic>
      <p:pic>
        <p:nvPicPr>
          <p:cNvPr id="55" name="Picture 3">
            <a:extLst>
              <a:ext uri="{FF2B5EF4-FFF2-40B4-BE49-F238E27FC236}">
                <a16:creationId xmlns:a16="http://schemas.microsoft.com/office/drawing/2014/main" id="{B2076968-4E2E-4BCE-89BA-BA2A7F74C25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338865">
            <a:off x="118750" y="7410479"/>
            <a:ext cx="1130670" cy="1446206"/>
          </a:xfrm>
          <a:prstGeom prst="rect">
            <a:avLst/>
          </a:prstGeom>
        </p:spPr>
      </p:pic>
      <p:pic>
        <p:nvPicPr>
          <p:cNvPr id="57" name="Picture 2">
            <a:extLst>
              <a:ext uri="{FF2B5EF4-FFF2-40B4-BE49-F238E27FC236}">
                <a16:creationId xmlns:a16="http://schemas.microsoft.com/office/drawing/2014/main" id="{DDC3A8FF-83CB-4F64-8638-2434EDC2CB4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7117703" y="902530"/>
            <a:ext cx="685800" cy="757409"/>
          </a:xfrm>
          <a:prstGeom prst="rect">
            <a:avLst/>
          </a:prstGeom>
        </p:spPr>
      </p:pic>
    </p:spTree>
    <p:extLst>
      <p:ext uri="{BB962C8B-B14F-4D97-AF65-F5344CB8AC3E}">
        <p14:creationId xmlns:p14="http://schemas.microsoft.com/office/powerpoint/2010/main" val="614514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wipe(down)">
                                      <p:cBhvr>
                                        <p:cTn id="12" dur="5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animEffect transition="in" filter="fade">
                                      <p:cBhvr>
                                        <p:cTn id="25" dur="500"/>
                                        <p:tgtEl>
                                          <p:spTgt spid="15">
                                            <p:txEl>
                                              <p:pRg st="0" end="0"/>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5">
                                            <p:txEl>
                                              <p:pRg st="1" end="1"/>
                                            </p:txEl>
                                          </p:spTgt>
                                        </p:tgtEl>
                                        <p:attrNameLst>
                                          <p:attrName>style.visibility</p:attrName>
                                        </p:attrNameLst>
                                      </p:cBhvr>
                                      <p:to>
                                        <p:strVal val="visible"/>
                                      </p:to>
                                    </p:set>
                                    <p:animEffect transition="in" filter="fade">
                                      <p:cBhvr>
                                        <p:cTn id="28" dur="500"/>
                                        <p:tgtEl>
                                          <p:spTgt spid="15">
                                            <p:txEl>
                                              <p:p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5">
                                            <p:txEl>
                                              <p:pRg st="2" end="2"/>
                                            </p:txEl>
                                          </p:spTgt>
                                        </p:tgtEl>
                                        <p:attrNameLst>
                                          <p:attrName>style.visibility</p:attrName>
                                        </p:attrNameLst>
                                      </p:cBhvr>
                                      <p:to>
                                        <p:strVal val="visible"/>
                                      </p:to>
                                    </p:set>
                                    <p:animEffect transition="in" filter="fade">
                                      <p:cBhvr>
                                        <p:cTn id="31" dur="500"/>
                                        <p:tgtEl>
                                          <p:spTgt spid="15">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18">
                                            <p:txEl>
                                              <p:pRg st="0" end="0"/>
                                            </p:txEl>
                                          </p:spTgt>
                                        </p:tgtEl>
                                        <p:attrNameLst>
                                          <p:attrName>style.visibility</p:attrName>
                                        </p:attrNameLst>
                                      </p:cBhvr>
                                      <p:to>
                                        <p:strVal val="visible"/>
                                      </p:to>
                                    </p:set>
                                    <p:animEffect transition="in" filter="wipe(up)">
                                      <p:cBhvr>
                                        <p:cTn id="36"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7DE9A"/>
        </a:solidFill>
        <a:effectLst/>
      </p:bgPr>
    </p:bg>
    <p:spTree>
      <p:nvGrpSpPr>
        <p:cNvPr id="1" name=""/>
        <p:cNvGrpSpPr/>
        <p:nvPr/>
      </p:nvGrpSpPr>
      <p:grpSpPr>
        <a:xfrm>
          <a:off x="0" y="0"/>
          <a:ext cx="0" cy="0"/>
          <a:chOff x="0" y="0"/>
          <a:chExt cx="0" cy="0"/>
        </a:xfrm>
      </p:grpSpPr>
      <p:grpSp>
        <p:nvGrpSpPr>
          <p:cNvPr id="2" name="Group 2"/>
          <p:cNvGrpSpPr/>
          <p:nvPr/>
        </p:nvGrpSpPr>
        <p:grpSpPr>
          <a:xfrm>
            <a:off x="533400" y="836656"/>
            <a:ext cx="17297400" cy="8400908"/>
            <a:chOff x="-5491" y="0"/>
            <a:chExt cx="5920967" cy="3624054"/>
          </a:xfrm>
          <a:solidFill>
            <a:schemeClr val="bg1"/>
          </a:solidFill>
        </p:grpSpPr>
        <p:sp>
          <p:nvSpPr>
            <p:cNvPr id="3" name="Freeform 3"/>
            <p:cNvSpPr/>
            <p:nvPr/>
          </p:nvSpPr>
          <p:spPr>
            <a:xfrm>
              <a:off x="-5491" y="0"/>
              <a:ext cx="5920967" cy="3624054"/>
            </a:xfrm>
            <a:custGeom>
              <a:avLst/>
              <a:gdLst/>
              <a:ahLst/>
              <a:cxnLst/>
              <a:rect l="l" t="t" r="r" b="b"/>
              <a:pathLst>
                <a:path w="5920967" h="3624054">
                  <a:moveTo>
                    <a:pt x="5796507" y="3624054"/>
                  </a:moveTo>
                  <a:lnTo>
                    <a:pt x="124460" y="3624054"/>
                  </a:lnTo>
                  <a:cubicBezTo>
                    <a:pt x="55880" y="3624054"/>
                    <a:pt x="0" y="3568174"/>
                    <a:pt x="0" y="3499595"/>
                  </a:cubicBezTo>
                  <a:lnTo>
                    <a:pt x="0" y="124460"/>
                  </a:lnTo>
                  <a:cubicBezTo>
                    <a:pt x="0" y="55880"/>
                    <a:pt x="55880" y="0"/>
                    <a:pt x="124460" y="0"/>
                  </a:cubicBezTo>
                  <a:lnTo>
                    <a:pt x="5796507" y="0"/>
                  </a:lnTo>
                  <a:cubicBezTo>
                    <a:pt x="5865087" y="0"/>
                    <a:pt x="5920967" y="55880"/>
                    <a:pt x="5920967" y="124460"/>
                  </a:cubicBezTo>
                  <a:lnTo>
                    <a:pt x="5920967" y="3499595"/>
                  </a:lnTo>
                  <a:cubicBezTo>
                    <a:pt x="5920967" y="3568174"/>
                    <a:pt x="5865087" y="3624054"/>
                    <a:pt x="5796507" y="3624054"/>
                  </a:cubicBezTo>
                  <a:close/>
                </a:path>
              </a:pathLst>
            </a:custGeom>
            <a:grpFill/>
          </p:spPr>
        </p:sp>
      </p:grpSp>
      <p:grpSp>
        <p:nvGrpSpPr>
          <p:cNvPr id="25" name="Group 24"/>
          <p:cNvGrpSpPr/>
          <p:nvPr/>
        </p:nvGrpSpPr>
        <p:grpSpPr>
          <a:xfrm>
            <a:off x="320842" y="8456656"/>
            <a:ext cx="1912606" cy="1811617"/>
            <a:chOff x="9639248" y="3663315"/>
            <a:chExt cx="3215601" cy="3215601"/>
          </a:xfrm>
        </p:grpSpPr>
        <p:grpSp>
          <p:nvGrpSpPr>
            <p:cNvPr id="28" name="Group 8"/>
            <p:cNvGrpSpPr/>
            <p:nvPr/>
          </p:nvGrpSpPr>
          <p:grpSpPr>
            <a:xfrm>
              <a:off x="9639248" y="3663315"/>
              <a:ext cx="3215601" cy="3215601"/>
              <a:chOff x="0" y="0"/>
              <a:chExt cx="6350000" cy="6350000"/>
            </a:xfrm>
          </p:grpSpPr>
          <p:sp>
            <p:nvSpPr>
              <p:cNvPr id="30"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29"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9934132" y="4471877"/>
              <a:ext cx="2625831" cy="1598475"/>
            </a:xfrm>
            <a:prstGeom prst="rect">
              <a:avLst/>
            </a:prstGeom>
          </p:spPr>
        </p:pic>
      </p:grpSp>
      <p:grpSp>
        <p:nvGrpSpPr>
          <p:cNvPr id="31" name="Group 30"/>
          <p:cNvGrpSpPr/>
          <p:nvPr/>
        </p:nvGrpSpPr>
        <p:grpSpPr>
          <a:xfrm>
            <a:off x="16122063" y="8366052"/>
            <a:ext cx="1906696" cy="1811617"/>
            <a:chOff x="14043699" y="3663315"/>
            <a:chExt cx="3215601" cy="3215601"/>
          </a:xfrm>
        </p:grpSpPr>
        <p:grpSp>
          <p:nvGrpSpPr>
            <p:cNvPr id="32" name="Group 10"/>
            <p:cNvGrpSpPr/>
            <p:nvPr/>
          </p:nvGrpSpPr>
          <p:grpSpPr>
            <a:xfrm>
              <a:off x="14043699" y="3663315"/>
              <a:ext cx="3215601" cy="3215601"/>
              <a:chOff x="0" y="0"/>
              <a:chExt cx="6350000" cy="6350000"/>
            </a:xfrm>
          </p:grpSpPr>
          <p:sp>
            <p:nvSpPr>
              <p:cNvPr id="34"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33" name="Picture 1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084178" y="4054340"/>
              <a:ext cx="1134643" cy="2433550"/>
            </a:xfrm>
            <a:prstGeom prst="rect">
              <a:avLst/>
            </a:prstGeom>
          </p:spPr>
        </p:pic>
      </p:grpSp>
      <p:sp>
        <p:nvSpPr>
          <p:cNvPr id="35" name="Oval Callout 34"/>
          <p:cNvSpPr/>
          <p:nvPr/>
        </p:nvSpPr>
        <p:spPr>
          <a:xfrm>
            <a:off x="8017042" y="1293856"/>
            <a:ext cx="1752600" cy="965974"/>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smtClean="0">
                <a:solidFill>
                  <a:prstClr val="black"/>
                </a:solidFill>
              </a:rPr>
              <a:t>Giải</a:t>
            </a:r>
            <a:endParaRPr lang="en-US" sz="4000" b="1" dirty="0">
              <a:solidFill>
                <a:prstClr val="black"/>
              </a:solidFill>
            </a:endParaRPr>
          </a:p>
        </p:txBody>
      </p:sp>
      <mc:AlternateContent xmlns:mc="http://schemas.openxmlformats.org/markup-compatibility/2006" xmlns:a14="http://schemas.microsoft.com/office/drawing/2010/main">
        <mc:Choice Requires="a14">
          <p:sp>
            <p:nvSpPr>
              <p:cNvPr id="4" name="Rectangle 3"/>
              <p:cNvSpPr/>
              <p:nvPr/>
            </p:nvSpPr>
            <p:spPr>
              <a:xfrm>
                <a:off x="867730" y="3095329"/>
                <a:ext cx="11165028" cy="3600986"/>
              </a:xfrm>
              <a:prstGeom prst="rect">
                <a:avLst/>
              </a:prstGeom>
            </p:spPr>
            <p:txBody>
              <a:bodyPr wrap="square">
                <a:spAutoFit/>
              </a:bodyPr>
              <a:lstStyle/>
              <a:p>
                <a:pPr algn="just">
                  <a:lnSpc>
                    <a:spcPct val="150000"/>
                  </a:lnSpc>
                  <a:spcAft>
                    <a:spcPts val="0"/>
                  </a:spcAft>
                </a:pPr>
                <a:r>
                  <a:rPr lang="nl-NL" sz="3800" dirty="0">
                    <a:latin typeface="Arial" panose="020B0604020202020204" pitchFamily="34" charset="0"/>
                    <a:ea typeface="Times New Roman" panose="02020603050405020304" pitchFamily="18" charset="0"/>
                    <a:cs typeface="Arial" panose="020B0604020202020204" pitchFamily="34" charset="0"/>
                  </a:rPr>
                  <a:t>c) Giá trị lớn nhất của </a:t>
                </a:r>
                <a14:m>
                  <m:oMath xmlns:m="http://schemas.openxmlformats.org/officeDocument/2006/math">
                    <m:r>
                      <a:rPr lang="nl-NL" sz="3800" i="1">
                        <a:effectLst/>
                        <a:latin typeface="Cambria Math" panose="02040503050406030204" pitchFamily="18" charset="0"/>
                        <a:ea typeface="Times New Roman" panose="02020603050405020304" pitchFamily="18" charset="0"/>
                      </a:rPr>
                      <m:t>𝑦</m:t>
                    </m:r>
                  </m:oMath>
                </a14:m>
                <a:r>
                  <a:rPr lang="nl-NL" sz="3800" dirty="0">
                    <a:effectLst/>
                    <a:latin typeface="Arial" panose="020B0604020202020204" pitchFamily="34" charset="0"/>
                    <a:ea typeface="Times New Roman" panose="02020603050405020304" pitchFamily="18" charset="0"/>
                    <a:cs typeface="Arial" panose="020B0604020202020204" pitchFamily="34" charset="0"/>
                  </a:rPr>
                  <a:t> là 50 tại </a:t>
                </a:r>
                <a14:m>
                  <m:oMath xmlns:m="http://schemas.openxmlformats.org/officeDocument/2006/math">
                    <m:r>
                      <a:rPr lang="nl-NL" sz="3800" i="1">
                        <a:effectLst/>
                        <a:latin typeface="Cambria Math" panose="02040503050406030204" pitchFamily="18" charset="0"/>
                        <a:ea typeface="Times New Roman" panose="02020603050405020304" pitchFamily="18" charset="0"/>
                      </a:rPr>
                      <m:t>𝑥</m:t>
                    </m:r>
                    <m:r>
                      <a:rPr lang="nl-NL" sz="3800" i="1">
                        <a:effectLst/>
                        <a:latin typeface="Cambria Math" panose="02040503050406030204" pitchFamily="18" charset="0"/>
                        <a:ea typeface="Times New Roman" panose="02020603050405020304" pitchFamily="18" charset="0"/>
                      </a:rPr>
                      <m:t> = 5</m:t>
                    </m:r>
                  </m:oMath>
                </a14:m>
                <a:r>
                  <a:rPr lang="nl-NL" sz="3800" dirty="0">
                    <a:effectLst/>
                    <a:latin typeface="Arial" panose="020B0604020202020204" pitchFamily="34" charset="0"/>
                    <a:ea typeface="Times New Roman" panose="02020603050405020304" pitchFamily="18" charset="0"/>
                    <a:cs typeface="Arial" panose="020B0604020202020204" pitchFamily="34" charset="0"/>
                  </a:rPr>
                  <a:t>. </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nl-NL" sz="3800" dirty="0">
                    <a:effectLst/>
                    <a:latin typeface="Arial" panose="020B0604020202020204" pitchFamily="34" charset="0"/>
                    <a:ea typeface="Times New Roman" panose="02020603050405020304" pitchFamily="18" charset="0"/>
                    <a:cs typeface="Arial" panose="020B0604020202020204" pitchFamily="34" charset="0"/>
                  </a:rPr>
                  <a:t>Suy ra giá trị lớn nhất của diện tích mảnh đất là 50.</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nl-NL" sz="3800" dirty="0">
                    <a:effectLst/>
                    <a:latin typeface="Arial" panose="020B0604020202020204" pitchFamily="34" charset="0"/>
                    <a:ea typeface="Times New Roman" panose="02020603050405020304" pitchFamily="18" charset="0"/>
                    <a:cs typeface="Arial" panose="020B0604020202020204" pitchFamily="34" charset="0"/>
                  </a:rPr>
                  <a:t>Vậy để diện tích mảnh đất lớn nhất thì hai cột góc rào phải cách bờ tường 5 m.</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867730" y="3095329"/>
                <a:ext cx="11165028" cy="3600986"/>
              </a:xfrm>
              <a:prstGeom prst="rect">
                <a:avLst/>
              </a:prstGeom>
              <a:blipFill>
                <a:blip r:embed="rId12"/>
                <a:stretch>
                  <a:fillRect l="-1801" r="-1747" b="-2881"/>
                </a:stretch>
              </a:blipFill>
            </p:spPr>
            <p:txBody>
              <a:bodyPr/>
              <a:lstStyle/>
              <a:p>
                <a:r>
                  <a:rPr lang="en-US">
                    <a:noFill/>
                  </a:rPr>
                  <a:t> </a:t>
                </a:r>
              </a:p>
            </p:txBody>
          </p:sp>
        </mc:Fallback>
      </mc:AlternateContent>
      <p:pic>
        <p:nvPicPr>
          <p:cNvPr id="5" name="Picture 4"/>
          <p:cNvPicPr>
            <a:picLocks noChangeAspect="1"/>
          </p:cNvPicPr>
          <p:nvPr/>
        </p:nvPicPr>
        <p:blipFill>
          <a:blip r:embed="rId13"/>
          <a:stretch>
            <a:fillRect/>
          </a:stretch>
        </p:blipFill>
        <p:spPr>
          <a:xfrm>
            <a:off x="12268298" y="2351095"/>
            <a:ext cx="5326962" cy="5151733"/>
          </a:xfrm>
          <a:prstGeom prst="rect">
            <a:avLst/>
          </a:prstGeom>
        </p:spPr>
      </p:pic>
      <p:pic>
        <p:nvPicPr>
          <p:cNvPr id="46" name="Picture 18">
            <a:extLst>
              <a:ext uri="{FF2B5EF4-FFF2-40B4-BE49-F238E27FC236}">
                <a16:creationId xmlns:a16="http://schemas.microsoft.com/office/drawing/2014/main" id="{DD4F2F3D-F518-46CE-A579-47E14EF1E470}"/>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37"/>
              </a:ext>
            </a:extLst>
          </a:blip>
          <a:srcRect/>
          <a:stretch>
            <a:fillRect/>
          </a:stretch>
        </p:blipFill>
        <p:spPr>
          <a:xfrm>
            <a:off x="152400" y="372537"/>
            <a:ext cx="1745480" cy="1842637"/>
          </a:xfrm>
          <a:prstGeom prst="rect">
            <a:avLst/>
          </a:prstGeom>
        </p:spPr>
      </p:pic>
    </p:spTree>
    <p:extLst>
      <p:ext uri="{BB962C8B-B14F-4D97-AF65-F5344CB8AC3E}">
        <p14:creationId xmlns:p14="http://schemas.microsoft.com/office/powerpoint/2010/main" val="220532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fade">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5"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7DE9A"/>
        </a:solidFill>
        <a:effectLst/>
      </p:bgPr>
    </p:bg>
    <p:spTree>
      <p:nvGrpSpPr>
        <p:cNvPr id="1" name=""/>
        <p:cNvGrpSpPr/>
        <p:nvPr/>
      </p:nvGrpSpPr>
      <p:grpSpPr>
        <a:xfrm>
          <a:off x="0" y="0"/>
          <a:ext cx="0" cy="0"/>
          <a:chOff x="0" y="0"/>
          <a:chExt cx="0" cy="0"/>
        </a:xfrm>
      </p:grpSpPr>
      <p:grpSp>
        <p:nvGrpSpPr>
          <p:cNvPr id="31" name="Group 30"/>
          <p:cNvGrpSpPr/>
          <p:nvPr/>
        </p:nvGrpSpPr>
        <p:grpSpPr>
          <a:xfrm>
            <a:off x="17297400" y="-173448"/>
            <a:ext cx="1302469" cy="1164379"/>
            <a:chOff x="951895" y="3576837"/>
            <a:chExt cx="3369207" cy="3468421"/>
          </a:xfrm>
        </p:grpSpPr>
        <p:grpSp>
          <p:nvGrpSpPr>
            <p:cNvPr id="32" name="Group 4"/>
            <p:cNvGrpSpPr/>
            <p:nvPr/>
          </p:nvGrpSpPr>
          <p:grpSpPr>
            <a:xfrm>
              <a:off x="951895" y="3576837"/>
              <a:ext cx="3369207" cy="3468421"/>
              <a:chOff x="-151671" y="-170774"/>
              <a:chExt cx="6653334" cy="6849255"/>
            </a:xfrm>
          </p:grpSpPr>
          <p:sp>
            <p:nvSpPr>
              <p:cNvPr id="34" name="Freeform 5"/>
              <p:cNvSpPr/>
              <p:nvPr/>
            </p:nvSpPr>
            <p:spPr>
              <a:xfrm>
                <a:off x="-151671" y="-170774"/>
                <a:ext cx="6653334" cy="6849255"/>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accent5">
                  <a:lumMod val="20000"/>
                  <a:lumOff val="80000"/>
                </a:schemeClr>
              </a:solidFill>
            </p:spPr>
          </p:sp>
        </p:grpSp>
        <p:pic>
          <p:nvPicPr>
            <p:cNvPr id="3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03810" y="4412692"/>
              <a:ext cx="2065380" cy="1716847"/>
            </a:xfrm>
            <a:prstGeom prst="rect">
              <a:avLst/>
            </a:prstGeom>
          </p:spPr>
        </p:pic>
      </p:grpSp>
      <p:grpSp>
        <p:nvGrpSpPr>
          <p:cNvPr id="35" name="Group 34"/>
          <p:cNvGrpSpPr/>
          <p:nvPr/>
        </p:nvGrpSpPr>
        <p:grpSpPr>
          <a:xfrm>
            <a:off x="16611600" y="4381500"/>
            <a:ext cx="1308307" cy="1108734"/>
            <a:chOff x="14043699" y="3663315"/>
            <a:chExt cx="3215601" cy="3215601"/>
          </a:xfrm>
        </p:grpSpPr>
        <p:grpSp>
          <p:nvGrpSpPr>
            <p:cNvPr id="36" name="Group 10"/>
            <p:cNvGrpSpPr/>
            <p:nvPr/>
          </p:nvGrpSpPr>
          <p:grpSpPr>
            <a:xfrm>
              <a:off x="14043699" y="3663315"/>
              <a:ext cx="3215601" cy="3215601"/>
              <a:chOff x="0" y="0"/>
              <a:chExt cx="6350000" cy="6350000"/>
            </a:xfrm>
          </p:grpSpPr>
          <p:sp>
            <p:nvSpPr>
              <p:cNvPr id="38"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accent5">
                  <a:lumMod val="20000"/>
                  <a:lumOff val="80000"/>
                </a:schemeClr>
              </a:solidFill>
            </p:spPr>
          </p:sp>
        </p:grpSp>
        <p:pic>
          <p:nvPicPr>
            <p:cNvPr id="37"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5084178" y="4054340"/>
              <a:ext cx="1134643" cy="2433550"/>
            </a:xfrm>
            <a:prstGeom prst="rect">
              <a:avLst/>
            </a:prstGeom>
          </p:spPr>
        </p:pic>
      </p:grpSp>
      <p:grpSp>
        <p:nvGrpSpPr>
          <p:cNvPr id="39" name="Group 38"/>
          <p:cNvGrpSpPr/>
          <p:nvPr/>
        </p:nvGrpSpPr>
        <p:grpSpPr>
          <a:xfrm>
            <a:off x="-847161" y="9444966"/>
            <a:ext cx="1267374" cy="1108734"/>
            <a:chOff x="5250279" y="3663315"/>
            <a:chExt cx="3215601" cy="3215601"/>
          </a:xfrm>
        </p:grpSpPr>
        <p:grpSp>
          <p:nvGrpSpPr>
            <p:cNvPr id="40" name="Group 6"/>
            <p:cNvGrpSpPr/>
            <p:nvPr/>
          </p:nvGrpSpPr>
          <p:grpSpPr>
            <a:xfrm>
              <a:off x="5250279" y="3663315"/>
              <a:ext cx="3215601" cy="3215601"/>
              <a:chOff x="0" y="0"/>
              <a:chExt cx="6350000" cy="6350000"/>
            </a:xfrm>
          </p:grpSpPr>
          <p:sp>
            <p:nvSpPr>
              <p:cNvPr id="42"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accent5">
                  <a:lumMod val="20000"/>
                  <a:lumOff val="80000"/>
                </a:schemeClr>
              </a:solidFill>
            </p:spPr>
          </p:sp>
        </p:grpSp>
        <p:pic>
          <p:nvPicPr>
            <p:cNvPr id="41" name="Picture 1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5871074" y="4113338"/>
              <a:ext cx="1974010" cy="2315555"/>
            </a:xfrm>
            <a:prstGeom prst="rect">
              <a:avLst/>
            </a:prstGeom>
          </p:spPr>
        </p:pic>
      </p:grpSp>
      <p:pic>
        <p:nvPicPr>
          <p:cNvPr id="47" name="Picture 46"/>
          <p:cNvPicPr>
            <a:picLocks noChangeAspect="1"/>
          </p:cNvPicPr>
          <p:nvPr/>
        </p:nvPicPr>
        <p:blipFill>
          <a:blip r:embed="rId15" cstate="print">
            <a:duotone>
              <a:prstClr val="black"/>
              <a:schemeClr val="tx2">
                <a:tint val="45000"/>
                <a:satMod val="400000"/>
              </a:schemeClr>
            </a:duotone>
            <a:extLst>
              <a:ext uri="{BEBA8EAE-BF5A-486C-A8C5-ECC9F3942E4B}">
                <a14:imgProps xmlns:a14="http://schemas.microsoft.com/office/drawing/2010/main">
                  <a14:imgLayer r:embed="rId16">
                    <a14:imgEffect>
                      <a14:artisticPaintBrush/>
                    </a14:imgEffect>
                    <a14:imgEffect>
                      <a14:sharpenSoften amount="25000"/>
                    </a14:imgEffect>
                    <a14:imgEffect>
                      <a14:colorTemperature colorTemp="7200"/>
                    </a14:imgEffect>
                    <a14:imgEffect>
                      <a14:saturation sat="191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85527" y="286723"/>
            <a:ext cx="914400" cy="853374"/>
          </a:xfrm>
          <a:prstGeom prst="rect">
            <a:avLst/>
          </a:prstGeom>
        </p:spPr>
      </p:pic>
      <p:sp>
        <p:nvSpPr>
          <p:cNvPr id="48" name="TextBox 47"/>
          <p:cNvSpPr txBox="1"/>
          <p:nvPr/>
        </p:nvSpPr>
        <p:spPr>
          <a:xfrm>
            <a:off x="1557723" y="340990"/>
            <a:ext cx="3581400" cy="707886"/>
          </a:xfrm>
          <a:prstGeom prst="rect">
            <a:avLst/>
          </a:prstGeom>
          <a:noFill/>
        </p:spPr>
        <p:txBody>
          <a:bodyPr wrap="square" rtlCol="0">
            <a:spAutoFit/>
          </a:bodyPr>
          <a:lstStyle/>
          <a:p>
            <a:r>
              <a:rPr lang="nl-NL" sz="4000" b="1" dirty="0" smtClean="0">
                <a:latin typeface="Arial" panose="020B0604020202020204" pitchFamily="34" charset="0"/>
                <a:cs typeface="Arial" panose="020B0604020202020204" pitchFamily="34" charset="0"/>
              </a:rPr>
              <a:t>HĐ 3:</a:t>
            </a:r>
            <a:endParaRPr lang="en-US" sz="4000" dirty="0">
              <a:latin typeface="Arial" panose="020B0604020202020204" pitchFamily="34" charset="0"/>
              <a:cs typeface="Arial" panose="020B0604020202020204" pitchFamily="34" charset="0"/>
            </a:endParaRPr>
          </a:p>
        </p:txBody>
      </p:sp>
      <p:sp>
        <p:nvSpPr>
          <p:cNvPr id="2" name="Rectangle 1"/>
          <p:cNvSpPr/>
          <p:nvPr/>
        </p:nvSpPr>
        <p:spPr>
          <a:xfrm>
            <a:off x="3032502" y="164064"/>
            <a:ext cx="14252620" cy="861133"/>
          </a:xfrm>
          <a:prstGeom prst="rect">
            <a:avLst/>
          </a:prstGeom>
        </p:spPr>
        <p:txBody>
          <a:bodyPr wrap="none">
            <a:spAutoFit/>
          </a:bodyPr>
          <a:lstStyle/>
          <a:p>
            <a:pPr algn="just">
              <a:lnSpc>
                <a:spcPct val="150000"/>
              </a:lnSpc>
            </a:pP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Tương</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tự</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HĐ2, ta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dạng</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đồ</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thị</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một</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số</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hàm</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số</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bậc</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hai</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sau</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3" name="Picture 2"/>
          <p:cNvPicPr>
            <a:picLocks noChangeAspect="1"/>
          </p:cNvPicPr>
          <p:nvPr/>
        </p:nvPicPr>
        <p:blipFill>
          <a:blip r:embed="rId17">
            <a:extLst>
              <a:ext uri="{BEBA8EAE-BF5A-486C-A8C5-ECC9F3942E4B}">
                <a14:imgProps xmlns:a14="http://schemas.microsoft.com/office/drawing/2010/main">
                  <a14:imgLayer r:embed="rId18">
                    <a14:imgEffect>
                      <a14:sharpenSoften amount="50000"/>
                    </a14:imgEffect>
                    <a14:imgEffect>
                      <a14:colorTemperature colorTemp="4700"/>
                    </a14:imgEffect>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85274" y="1257300"/>
            <a:ext cx="7415726" cy="4523763"/>
          </a:xfrm>
          <a:prstGeom prst="rect">
            <a:avLst/>
          </a:prstGeom>
        </p:spPr>
      </p:pic>
      <p:sp>
        <p:nvSpPr>
          <p:cNvPr id="6" name="Rectangle 5"/>
          <p:cNvSpPr/>
          <p:nvPr/>
        </p:nvSpPr>
        <p:spPr>
          <a:xfrm>
            <a:off x="8382000" y="1737896"/>
            <a:ext cx="9006117" cy="2723823"/>
          </a:xfrm>
          <a:prstGeom prst="rect">
            <a:avLst/>
          </a:prstGeom>
        </p:spPr>
        <p:txBody>
          <a:bodyPr wrap="square">
            <a:spAutoFit/>
          </a:bodyPr>
          <a:lstStyle/>
          <a:p>
            <a:pPr algn="just">
              <a:lnSpc>
                <a:spcPct val="150000"/>
              </a:lnSpc>
            </a:pP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Từ</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đồ</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thị</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hàm</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số</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trên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hãy</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nêu</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nội</a:t>
            </a:r>
            <a:r>
              <a:rPr lang="en-US" sz="3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dung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thay</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vào</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ô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dấu</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trong</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bảng</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sau</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cho</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thích</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hợp</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7" name="Table 6"/>
              <p:cNvGraphicFramePr>
                <a:graphicFrameLocks noGrp="1"/>
              </p:cNvGraphicFramePr>
              <p:nvPr>
                <p:extLst>
                  <p:ext uri="{D42A27DB-BD31-4B8C-83A1-F6EECF244321}">
                    <p14:modId xmlns:p14="http://schemas.microsoft.com/office/powerpoint/2010/main" val="2434464657"/>
                  </p:ext>
                </p:extLst>
              </p:nvPr>
            </p:nvGraphicFramePr>
            <p:xfrm>
              <a:off x="598228" y="5981700"/>
              <a:ext cx="17068801" cy="4121363"/>
            </p:xfrm>
            <a:graphic>
              <a:graphicData uri="http://schemas.openxmlformats.org/drawingml/2006/table">
                <a:tbl>
                  <a:tblPr firstRow="1" firstCol="1" bandRow="1"/>
                  <a:tblGrid>
                    <a:gridCol w="4953001">
                      <a:extLst>
                        <a:ext uri="{9D8B030D-6E8A-4147-A177-3AD203B41FA5}">
                          <a16:colId xmlns:a16="http://schemas.microsoft.com/office/drawing/2014/main" val="3879819907"/>
                        </a:ext>
                      </a:extLst>
                    </a:gridCol>
                    <a:gridCol w="1855321">
                      <a:extLst>
                        <a:ext uri="{9D8B030D-6E8A-4147-A177-3AD203B41FA5}">
                          <a16:colId xmlns:a16="http://schemas.microsoft.com/office/drawing/2014/main" val="634442894"/>
                        </a:ext>
                      </a:extLst>
                    </a:gridCol>
                    <a:gridCol w="3173879">
                      <a:extLst>
                        <a:ext uri="{9D8B030D-6E8A-4147-A177-3AD203B41FA5}">
                          <a16:colId xmlns:a16="http://schemas.microsoft.com/office/drawing/2014/main" val="3210319079"/>
                        </a:ext>
                      </a:extLst>
                    </a:gridCol>
                    <a:gridCol w="4872324">
                      <a:extLst>
                        <a:ext uri="{9D8B030D-6E8A-4147-A177-3AD203B41FA5}">
                          <a16:colId xmlns:a16="http://schemas.microsoft.com/office/drawing/2014/main" val="940997950"/>
                        </a:ext>
                      </a:extLst>
                    </a:gridCol>
                    <a:gridCol w="2214276">
                      <a:extLst>
                        <a:ext uri="{9D8B030D-6E8A-4147-A177-3AD203B41FA5}">
                          <a16:colId xmlns:a16="http://schemas.microsoft.com/office/drawing/2014/main" val="732759028"/>
                        </a:ext>
                      </a:extLst>
                    </a:gridCol>
                  </a:tblGrid>
                  <a:tr h="1836725">
                    <a:tc>
                      <a:txBody>
                        <a:bodyPr/>
                        <a:lstStyle/>
                        <a:p>
                          <a:pPr marL="73025" marR="73025" algn="ctr">
                            <a:lnSpc>
                              <a:spcPct val="150000"/>
                            </a:lnSpc>
                            <a:spcBef>
                              <a:spcPts val="0"/>
                            </a:spcBef>
                            <a:spcAft>
                              <a:spcPts val="0"/>
                            </a:spcAft>
                          </a:pPr>
                          <a:r>
                            <a:rPr lang="en-US" sz="3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Hàm</a:t>
                          </a:r>
                          <a:r>
                            <a:rPr lang="en-US" sz="3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endParaRPr lang="en-US" sz="3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3025" marR="73025" algn="ctr">
                            <a:lnSpc>
                              <a:spcPct val="150000"/>
                            </a:lnSpc>
                            <a:spcBef>
                              <a:spcPts val="0"/>
                            </a:spcBef>
                            <a:spcAft>
                              <a:spcPts val="0"/>
                            </a:spcAft>
                          </a:pPr>
                          <a:r>
                            <a:rPr lang="en-US" sz="3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Hệ</a:t>
                          </a:r>
                          <a:r>
                            <a:rPr lang="en-US" sz="3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3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b="1"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𝒂</m:t>
                              </m:r>
                            </m:oMath>
                          </a14:m>
                          <a:endParaRPr lang="en-US" sz="3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3025" marR="73025" algn="ctr">
                            <a:lnSpc>
                              <a:spcPct val="150000"/>
                            </a:lnSpc>
                            <a:spcBef>
                              <a:spcPts val="0"/>
                            </a:spcBef>
                            <a:spcAft>
                              <a:spcPts val="0"/>
                            </a:spcAft>
                          </a:pPr>
                          <a:r>
                            <a:rPr lang="en-US" sz="3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Bề</a:t>
                          </a:r>
                          <a:r>
                            <a:rPr lang="en-US" sz="3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lõm</a:t>
                          </a:r>
                          <a:r>
                            <a:rPr lang="en-US" sz="3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3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đồ</a:t>
                          </a:r>
                          <a:r>
                            <a:rPr lang="en-US" sz="3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thị</a:t>
                          </a:r>
                          <a:endParaRPr lang="en-US" sz="3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3025" marR="73025" algn="ctr">
                            <a:lnSpc>
                              <a:spcPct val="150000"/>
                            </a:lnSpc>
                            <a:spcBef>
                              <a:spcPts val="0"/>
                            </a:spcBef>
                            <a:spcAft>
                              <a:spcPts val="0"/>
                            </a:spcAft>
                          </a:pPr>
                          <a:r>
                            <a:rPr lang="en-US" sz="3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Tọa</a:t>
                          </a:r>
                          <a:r>
                            <a:rPr lang="en-US" sz="3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3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b="1" dirty="0" err="1"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điểm</a:t>
                          </a:r>
                          <a:r>
                            <a:rPr lang="en-US" sz="3800" b="1"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p>
                          <a:pPr marL="73025" marR="73025" algn="ctr">
                            <a:lnSpc>
                              <a:spcPct val="150000"/>
                            </a:lnSpc>
                            <a:spcBef>
                              <a:spcPts val="0"/>
                            </a:spcBef>
                            <a:spcAft>
                              <a:spcPts val="0"/>
                            </a:spcAft>
                          </a:pPr>
                          <a:r>
                            <a:rPr lang="en-US" sz="3800" b="1" dirty="0" err="1"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cao</a:t>
                          </a:r>
                          <a:r>
                            <a:rPr lang="en-US" sz="3800" b="1"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nhất</a:t>
                          </a:r>
                          <a:r>
                            <a:rPr lang="en-US" sz="3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thấp</a:t>
                          </a:r>
                          <a:r>
                            <a:rPr lang="en-US" sz="3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nhất</a:t>
                          </a:r>
                          <a:endParaRPr lang="en-US" sz="3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3025" marR="73025" algn="ctr">
                            <a:lnSpc>
                              <a:spcPct val="150000"/>
                            </a:lnSpc>
                            <a:spcBef>
                              <a:spcPts val="0"/>
                            </a:spcBef>
                            <a:spcAft>
                              <a:spcPts val="0"/>
                            </a:spcAft>
                          </a:pPr>
                          <a:r>
                            <a:rPr lang="en-US" sz="3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Trục</a:t>
                          </a:r>
                          <a:r>
                            <a:rPr lang="en-US" sz="3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đối</a:t>
                          </a:r>
                          <a:r>
                            <a:rPr lang="en-US" sz="3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xứng</a:t>
                          </a:r>
                          <a:endParaRPr lang="en-US" sz="3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2743904"/>
                      </a:ext>
                    </a:extLst>
                  </a:tr>
                  <a:tr h="1000862">
                    <a:tc>
                      <a:txBody>
                        <a:bodyPr/>
                        <a:lstStyle/>
                        <a:p>
                          <a:pPr marL="76200" marR="76200" algn="ctr">
                            <a:lnSpc>
                              <a:spcPct val="150000"/>
                            </a:lnSpc>
                            <a:spcBef>
                              <a:spcPts val="600"/>
                            </a:spcBef>
                            <a:spcAft>
                              <a:spcPts val="0"/>
                            </a:spcAft>
                          </a:pPr>
                          <a14:m>
                            <m:oMathPara xmlns:m="http://schemas.openxmlformats.org/officeDocument/2006/math">
                              <m:oMathParaPr>
                                <m:jc m:val="centerGroup"/>
                              </m:oMathParaPr>
                              <m:oMath xmlns:m="http://schemas.openxmlformats.org/officeDocument/2006/math">
                                <m:r>
                                  <a:rPr lang="en-US" sz="3800" b="1" i="1">
                                    <a:effectLst/>
                                    <a:latin typeface="Cambria Math" panose="02040503050406030204" pitchFamily="18" charset="0"/>
                                    <a:ea typeface="Calibri" panose="020F0502020204030204" pitchFamily="34" charset="0"/>
                                    <a:cs typeface="Times New Roman" panose="02020603050405020304" pitchFamily="18" charset="0"/>
                                  </a:rPr>
                                  <m:t>𝒚</m:t>
                                </m:r>
                                <m:r>
                                  <a:rPr lang="en-US" sz="3800" b="1"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b="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b="1" i="1">
                                        <a:effectLst/>
                                        <a:latin typeface="Cambria Math" panose="02040503050406030204" pitchFamily="18" charset="0"/>
                                        <a:ea typeface="Calibri" panose="020F0502020204030204" pitchFamily="34" charset="0"/>
                                        <a:cs typeface="Times New Roman" panose="02020603050405020304" pitchFamily="18" charset="0"/>
                                      </a:rPr>
                                      <m:t>𝒙</m:t>
                                    </m:r>
                                  </m:e>
                                  <m:sup>
                                    <m:r>
                                      <a:rPr lang="en-US" sz="3800" b="1" i="1">
                                        <a:effectLst/>
                                        <a:latin typeface="Cambria Math" panose="02040503050406030204" pitchFamily="18" charset="0"/>
                                        <a:ea typeface="Calibri" panose="020F0502020204030204" pitchFamily="34" charset="0"/>
                                        <a:cs typeface="Times New Roman" panose="02020603050405020304" pitchFamily="18" charset="0"/>
                                      </a:rPr>
                                      <m:t>𝟐</m:t>
                                    </m:r>
                                  </m:sup>
                                </m:sSup>
                                <m:r>
                                  <a:rPr lang="en-US" sz="3800" b="1" i="1">
                                    <a:effectLst/>
                                    <a:latin typeface="Cambria Math" panose="02040503050406030204" pitchFamily="18" charset="0"/>
                                    <a:ea typeface="Calibri" panose="020F0502020204030204" pitchFamily="34" charset="0"/>
                                    <a:cs typeface="Times New Roman" panose="02020603050405020304" pitchFamily="18" charset="0"/>
                                  </a:rPr>
                                  <m:t>+</m:t>
                                </m:r>
                                <m:r>
                                  <a:rPr lang="en-US" sz="3800" b="1" i="1">
                                    <a:effectLst/>
                                    <a:latin typeface="Cambria Math" panose="02040503050406030204" pitchFamily="18" charset="0"/>
                                    <a:ea typeface="Calibri" panose="020F0502020204030204" pitchFamily="34" charset="0"/>
                                    <a:cs typeface="Times New Roman" panose="02020603050405020304" pitchFamily="18" charset="0"/>
                                  </a:rPr>
                                  <m:t>𝟐</m:t>
                                </m:r>
                                <m:r>
                                  <a:rPr lang="en-US" sz="3800" b="1" i="1">
                                    <a:effectLst/>
                                    <a:latin typeface="Cambria Math" panose="02040503050406030204" pitchFamily="18" charset="0"/>
                                    <a:ea typeface="Calibri" panose="020F0502020204030204" pitchFamily="34" charset="0"/>
                                    <a:cs typeface="Times New Roman" panose="02020603050405020304" pitchFamily="18" charset="0"/>
                                  </a:rPr>
                                  <m:t>𝒙</m:t>
                                </m:r>
                                <m:r>
                                  <a:rPr lang="en-US" sz="3800" b="1" i="1">
                                    <a:effectLst/>
                                    <a:latin typeface="Cambria Math" panose="02040503050406030204" pitchFamily="18" charset="0"/>
                                    <a:ea typeface="Calibri" panose="020F0502020204030204" pitchFamily="34" charset="0"/>
                                    <a:cs typeface="Times New Roman" panose="02020603050405020304" pitchFamily="18" charset="0"/>
                                  </a:rPr>
                                  <m:t>+</m:t>
                                </m:r>
                                <m:r>
                                  <a:rPr lang="en-US" sz="3800" b="1" i="1">
                                    <a:effectLst/>
                                    <a:latin typeface="Cambria Math" panose="02040503050406030204" pitchFamily="18" charset="0"/>
                                    <a:ea typeface="Calibri" panose="020F0502020204030204" pitchFamily="34" charset="0"/>
                                    <a:cs typeface="Times New Roman" panose="02020603050405020304" pitchFamily="18" charset="0"/>
                                  </a:rPr>
                                  <m:t>𝟐</m:t>
                                </m:r>
                              </m:oMath>
                            </m:oMathPara>
                          </a14:m>
                          <a:endParaRPr lang="en-US" sz="3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6200" marR="76200" algn="ctr">
                            <a:lnSpc>
                              <a:spcPct val="150000"/>
                            </a:lnSpc>
                            <a:spcBef>
                              <a:spcPts val="600"/>
                            </a:spcBef>
                            <a:spcAft>
                              <a:spcPts val="0"/>
                            </a:spcAft>
                          </a:pPr>
                          <a14:m>
                            <m:oMathPara xmlns:m="http://schemas.openxmlformats.org/officeDocument/2006/math">
                              <m:oMathParaPr>
                                <m:jc m:val="centerGroup"/>
                              </m:oMathParaPr>
                              <m:oMath xmlns:m="http://schemas.openxmlformats.org/officeDocument/2006/math">
                                <m:r>
                                  <a:rPr lang="en-US" sz="3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oMath>
                            </m:oMathPara>
                          </a14:m>
                          <a:endParaRPr lang="en-US" sz="3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6200" marR="76200" algn="ctr">
                            <a:lnSpc>
                              <a:spcPct val="150000"/>
                            </a:lnSpc>
                            <a:spcBef>
                              <a:spcPts val="600"/>
                            </a:spcBef>
                            <a:spcAft>
                              <a:spcPts val="0"/>
                            </a:spcAft>
                          </a:pPr>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quay lên</a:t>
                          </a:r>
                          <a:endParaRPr lang="en-US" sz="3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6200" marR="76200" algn="ctr">
                            <a:lnSpc>
                              <a:spcPct val="150000"/>
                            </a:lnSpc>
                            <a:spcBef>
                              <a:spcPts val="600"/>
                            </a:spcBef>
                            <a:spcAft>
                              <a:spcPts val="0"/>
                            </a:spcAft>
                          </a:pPr>
                          <a14:m>
                            <m:oMathPara xmlns:m="http://schemas.openxmlformats.org/officeDocument/2006/math">
                              <m:oMathParaPr>
                                <m:jc m:val="centerGroup"/>
                              </m:oMathParaPr>
                              <m:oMath xmlns:m="http://schemas.openxmlformats.org/officeDocument/2006/math">
                                <m:r>
                                  <a:rPr lang="en-US" sz="3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 1)</m:t>
                                </m:r>
                              </m:oMath>
                            </m:oMathPara>
                          </a14:m>
                          <a:endParaRPr lang="en-US" sz="3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6200" marR="76200" algn="ctr">
                            <a:lnSpc>
                              <a:spcPct val="150000"/>
                            </a:lnSpc>
                            <a:spcBef>
                              <a:spcPts val="600"/>
                            </a:spcBef>
                            <a:spcAft>
                              <a:spcPts val="0"/>
                            </a:spcAft>
                          </a:pPr>
                          <a14:m>
                            <m:oMathPara xmlns:m="http://schemas.openxmlformats.org/officeDocument/2006/math">
                              <m:oMathParaPr>
                                <m:jc m:val="centerGroup"/>
                              </m:oMathParaPr>
                              <m:oMath xmlns:m="http://schemas.openxmlformats.org/officeDocument/2006/math">
                                <m:r>
                                  <a:rPr lang="en-US" sz="3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3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 −1</m:t>
                                </m:r>
                              </m:oMath>
                            </m:oMathPara>
                          </a14:m>
                          <a:endParaRPr lang="en-US" sz="3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86543448"/>
                      </a:ext>
                    </a:extLst>
                  </a:tr>
                  <a:tr h="1283776">
                    <a:tc>
                      <a:txBody>
                        <a:bodyPr/>
                        <a:lstStyle/>
                        <a:p>
                          <a:pPr marL="76200" marR="76200" algn="ctr">
                            <a:lnSpc>
                              <a:spcPct val="150000"/>
                            </a:lnSpc>
                            <a:spcBef>
                              <a:spcPts val="600"/>
                            </a:spcBef>
                            <a:spcAft>
                              <a:spcPts val="0"/>
                            </a:spcAft>
                          </a:pPr>
                          <a14:m>
                            <m:oMathPara xmlns:m="http://schemas.openxmlformats.org/officeDocument/2006/math">
                              <m:oMathParaPr>
                                <m:jc m:val="centerGroup"/>
                              </m:oMathParaPr>
                              <m:oMath xmlns:m="http://schemas.openxmlformats.org/officeDocument/2006/math">
                                <m:r>
                                  <a:rPr lang="en-US" sz="3800" b="1" i="1">
                                    <a:effectLst/>
                                    <a:latin typeface="Cambria Math" panose="02040503050406030204" pitchFamily="18" charset="0"/>
                                    <a:ea typeface="Calibri" panose="020F0502020204030204" pitchFamily="34" charset="0"/>
                                    <a:cs typeface="Times New Roman" panose="02020603050405020304" pitchFamily="18" charset="0"/>
                                  </a:rPr>
                                  <m:t>𝒚</m:t>
                                </m:r>
                                <m:r>
                                  <a:rPr lang="en-US" sz="3800" b="1" i="1">
                                    <a:effectLst/>
                                    <a:latin typeface="Cambria Math" panose="02040503050406030204" pitchFamily="18" charset="0"/>
                                    <a:ea typeface="Calibri" panose="020F0502020204030204" pitchFamily="34" charset="0"/>
                                    <a:cs typeface="Times New Roman" panose="02020603050405020304" pitchFamily="18" charset="0"/>
                                  </a:rPr>
                                  <m:t>=−</m:t>
                                </m:r>
                                <m:r>
                                  <a:rPr lang="en-US" sz="3800" b="1" i="1">
                                    <a:effectLst/>
                                    <a:latin typeface="Cambria Math" panose="02040503050406030204" pitchFamily="18" charset="0"/>
                                    <a:ea typeface="Calibri" panose="020F0502020204030204" pitchFamily="34" charset="0"/>
                                    <a:cs typeface="Times New Roman" panose="02020603050405020304" pitchFamily="18" charset="0"/>
                                  </a:rPr>
                                  <m:t>𝟐</m:t>
                                </m:r>
                                <m:sSup>
                                  <m:sSupPr>
                                    <m:ctrlPr>
                                      <a:rPr lang="en-US" sz="3800" b="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b="1" i="1">
                                        <a:effectLst/>
                                        <a:latin typeface="Cambria Math" panose="02040503050406030204" pitchFamily="18" charset="0"/>
                                        <a:ea typeface="Calibri" panose="020F0502020204030204" pitchFamily="34" charset="0"/>
                                        <a:cs typeface="Times New Roman" panose="02020603050405020304" pitchFamily="18" charset="0"/>
                                      </a:rPr>
                                      <m:t>𝒙</m:t>
                                    </m:r>
                                  </m:e>
                                  <m:sup>
                                    <m:r>
                                      <a:rPr lang="en-US" sz="3800" b="1" i="1">
                                        <a:effectLst/>
                                        <a:latin typeface="Cambria Math" panose="02040503050406030204" pitchFamily="18" charset="0"/>
                                        <a:ea typeface="Calibri" panose="020F0502020204030204" pitchFamily="34" charset="0"/>
                                        <a:cs typeface="Times New Roman" panose="02020603050405020304" pitchFamily="18" charset="0"/>
                                      </a:rPr>
                                      <m:t>𝟐</m:t>
                                    </m:r>
                                  </m:sup>
                                </m:sSup>
                                <m:r>
                                  <a:rPr lang="en-US" sz="3800" b="1" i="1">
                                    <a:effectLst/>
                                    <a:latin typeface="Cambria Math" panose="02040503050406030204" pitchFamily="18" charset="0"/>
                                    <a:ea typeface="Calibri" panose="020F0502020204030204" pitchFamily="34" charset="0"/>
                                    <a:cs typeface="Times New Roman" panose="02020603050405020304" pitchFamily="18" charset="0"/>
                                  </a:rPr>
                                  <m:t>−</m:t>
                                </m:r>
                                <m:r>
                                  <a:rPr lang="en-US" sz="3800" b="1" i="1">
                                    <a:effectLst/>
                                    <a:latin typeface="Cambria Math" panose="02040503050406030204" pitchFamily="18" charset="0"/>
                                    <a:ea typeface="Calibri" panose="020F0502020204030204" pitchFamily="34" charset="0"/>
                                    <a:cs typeface="Times New Roman" panose="02020603050405020304" pitchFamily="18" charset="0"/>
                                  </a:rPr>
                                  <m:t>𝟑</m:t>
                                </m:r>
                                <m:r>
                                  <a:rPr lang="en-US" sz="3800" b="1" i="1">
                                    <a:effectLst/>
                                    <a:latin typeface="Cambria Math" panose="02040503050406030204" pitchFamily="18" charset="0"/>
                                    <a:ea typeface="Calibri" panose="020F0502020204030204" pitchFamily="34" charset="0"/>
                                    <a:cs typeface="Times New Roman" panose="02020603050405020304" pitchFamily="18" charset="0"/>
                                  </a:rPr>
                                  <m:t>𝒙</m:t>
                                </m:r>
                                <m:r>
                                  <a:rPr lang="en-US" sz="3800" b="1" i="1">
                                    <a:effectLst/>
                                    <a:latin typeface="Cambria Math" panose="02040503050406030204" pitchFamily="18" charset="0"/>
                                    <a:ea typeface="Calibri" panose="020F0502020204030204" pitchFamily="34" charset="0"/>
                                    <a:cs typeface="Times New Roman" panose="02020603050405020304" pitchFamily="18" charset="0"/>
                                  </a:rPr>
                                  <m:t>+</m:t>
                                </m:r>
                                <m:r>
                                  <a:rPr lang="en-US" sz="3800" b="1" i="1">
                                    <a:effectLst/>
                                    <a:latin typeface="Cambria Math" panose="02040503050406030204" pitchFamily="18" charset="0"/>
                                    <a:ea typeface="Calibri" panose="020F0502020204030204" pitchFamily="34" charset="0"/>
                                    <a:cs typeface="Times New Roman" panose="02020603050405020304" pitchFamily="18" charset="0"/>
                                  </a:rPr>
                                  <m:t>𝟏</m:t>
                                </m:r>
                              </m:oMath>
                            </m:oMathPara>
                          </a14:m>
                          <a:endParaRPr lang="en-US" sz="3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6200" marR="76200" algn="ctr">
                            <a:lnSpc>
                              <a:spcPct val="150000"/>
                            </a:lnSpc>
                            <a:spcBef>
                              <a:spcPts val="600"/>
                            </a:spcBef>
                            <a:spcAft>
                              <a:spcPts val="0"/>
                            </a:spcAft>
                          </a:pPr>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6200" marR="76200" algn="ctr">
                            <a:lnSpc>
                              <a:spcPct val="150000"/>
                            </a:lnSpc>
                            <a:spcBef>
                              <a:spcPts val="600"/>
                            </a:spcBef>
                            <a:spcAft>
                              <a:spcPts val="0"/>
                            </a:spcAft>
                          </a:pP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6200" marR="76200" algn="ctr">
                            <a:lnSpc>
                              <a:spcPct val="150000"/>
                            </a:lnSpc>
                            <a:spcBef>
                              <a:spcPts val="600"/>
                            </a:spcBef>
                            <a:spcAft>
                              <a:spcPts val="0"/>
                            </a:spcAft>
                          </a:pP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6200" marR="76200" algn="ctr">
                            <a:lnSpc>
                              <a:spcPct val="150000"/>
                            </a:lnSpc>
                            <a:spcBef>
                              <a:spcPts val="600"/>
                            </a:spcBef>
                            <a:spcAft>
                              <a:spcPts val="0"/>
                            </a:spcAft>
                          </a:pP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8221599"/>
                      </a:ext>
                    </a:extLst>
                  </a:tr>
                </a:tbl>
              </a:graphicData>
            </a:graphic>
          </p:graphicFrame>
        </mc:Choice>
        <mc:Fallback xmlns="">
          <p:graphicFrame>
            <p:nvGraphicFramePr>
              <p:cNvPr id="7" name="Table 6"/>
              <p:cNvGraphicFramePr>
                <a:graphicFrameLocks noGrp="1"/>
              </p:cNvGraphicFramePr>
              <p:nvPr>
                <p:extLst>
                  <p:ext uri="{D42A27DB-BD31-4B8C-83A1-F6EECF244321}">
                    <p14:modId xmlns:p14="http://schemas.microsoft.com/office/powerpoint/2010/main" val="2434464657"/>
                  </p:ext>
                </p:extLst>
              </p:nvPr>
            </p:nvGraphicFramePr>
            <p:xfrm>
              <a:off x="598228" y="5981700"/>
              <a:ext cx="17068801" cy="4121363"/>
            </p:xfrm>
            <a:graphic>
              <a:graphicData uri="http://schemas.openxmlformats.org/drawingml/2006/table">
                <a:tbl>
                  <a:tblPr firstRow="1" firstCol="1" bandRow="1"/>
                  <a:tblGrid>
                    <a:gridCol w="4953001">
                      <a:extLst>
                        <a:ext uri="{9D8B030D-6E8A-4147-A177-3AD203B41FA5}">
                          <a16:colId xmlns:a16="http://schemas.microsoft.com/office/drawing/2014/main" val="3879819907"/>
                        </a:ext>
                      </a:extLst>
                    </a:gridCol>
                    <a:gridCol w="1855321">
                      <a:extLst>
                        <a:ext uri="{9D8B030D-6E8A-4147-A177-3AD203B41FA5}">
                          <a16:colId xmlns:a16="http://schemas.microsoft.com/office/drawing/2014/main" val="634442894"/>
                        </a:ext>
                      </a:extLst>
                    </a:gridCol>
                    <a:gridCol w="3173879">
                      <a:extLst>
                        <a:ext uri="{9D8B030D-6E8A-4147-A177-3AD203B41FA5}">
                          <a16:colId xmlns:a16="http://schemas.microsoft.com/office/drawing/2014/main" val="3210319079"/>
                        </a:ext>
                      </a:extLst>
                    </a:gridCol>
                    <a:gridCol w="4872324">
                      <a:extLst>
                        <a:ext uri="{9D8B030D-6E8A-4147-A177-3AD203B41FA5}">
                          <a16:colId xmlns:a16="http://schemas.microsoft.com/office/drawing/2014/main" val="940997950"/>
                        </a:ext>
                      </a:extLst>
                    </a:gridCol>
                    <a:gridCol w="2214276">
                      <a:extLst>
                        <a:ext uri="{9D8B030D-6E8A-4147-A177-3AD203B41FA5}">
                          <a16:colId xmlns:a16="http://schemas.microsoft.com/office/drawing/2014/main" val="732759028"/>
                        </a:ext>
                      </a:extLst>
                    </a:gridCol>
                  </a:tblGrid>
                  <a:tr h="1836725">
                    <a:tc>
                      <a:txBody>
                        <a:bodyPr/>
                        <a:lstStyle/>
                        <a:p>
                          <a:pPr marL="73025" marR="73025" algn="ctr">
                            <a:lnSpc>
                              <a:spcPct val="150000"/>
                            </a:lnSpc>
                            <a:spcBef>
                              <a:spcPts val="0"/>
                            </a:spcBef>
                            <a:spcAft>
                              <a:spcPts val="0"/>
                            </a:spcAft>
                          </a:pPr>
                          <a:r>
                            <a:rPr lang="en-US" sz="3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Hàm</a:t>
                          </a:r>
                          <a:r>
                            <a:rPr lang="en-US" sz="3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endParaRPr lang="en-US" sz="3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9"/>
                          <a:stretch>
                            <a:fillRect l="-267763" t="-331" r="-554605" b="-125828"/>
                          </a:stretch>
                        </a:blipFill>
                      </a:tcPr>
                    </a:tc>
                    <a:tc>
                      <a:txBody>
                        <a:bodyPr/>
                        <a:lstStyle/>
                        <a:p>
                          <a:pPr marL="73025" marR="73025" algn="ctr">
                            <a:lnSpc>
                              <a:spcPct val="150000"/>
                            </a:lnSpc>
                            <a:spcBef>
                              <a:spcPts val="0"/>
                            </a:spcBef>
                            <a:spcAft>
                              <a:spcPts val="0"/>
                            </a:spcAft>
                          </a:pPr>
                          <a:r>
                            <a:rPr lang="en-US" sz="3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Bề</a:t>
                          </a:r>
                          <a:r>
                            <a:rPr lang="en-US" sz="3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lõm</a:t>
                          </a:r>
                          <a:r>
                            <a:rPr lang="en-US" sz="3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3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đồ</a:t>
                          </a:r>
                          <a:r>
                            <a:rPr lang="en-US" sz="3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thị</a:t>
                          </a:r>
                          <a:endParaRPr lang="en-US" sz="3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3025" marR="73025" algn="ctr">
                            <a:lnSpc>
                              <a:spcPct val="150000"/>
                            </a:lnSpc>
                            <a:spcBef>
                              <a:spcPts val="0"/>
                            </a:spcBef>
                            <a:spcAft>
                              <a:spcPts val="0"/>
                            </a:spcAft>
                          </a:pPr>
                          <a:r>
                            <a:rPr lang="en-US" sz="3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Tọa</a:t>
                          </a:r>
                          <a:r>
                            <a:rPr lang="en-US" sz="3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3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b="1" dirty="0" err="1"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điểm</a:t>
                          </a:r>
                          <a:r>
                            <a:rPr lang="en-US" sz="3800" b="1"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p>
                          <a:pPr marL="73025" marR="73025" algn="ctr">
                            <a:lnSpc>
                              <a:spcPct val="150000"/>
                            </a:lnSpc>
                            <a:spcBef>
                              <a:spcPts val="0"/>
                            </a:spcBef>
                            <a:spcAft>
                              <a:spcPts val="0"/>
                            </a:spcAft>
                          </a:pPr>
                          <a:r>
                            <a:rPr lang="en-US" sz="3800" b="1" dirty="0" err="1"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cao</a:t>
                          </a:r>
                          <a:r>
                            <a:rPr lang="en-US" sz="3800" b="1"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nhất</a:t>
                          </a:r>
                          <a:r>
                            <a:rPr lang="en-US" sz="3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thấp</a:t>
                          </a:r>
                          <a:r>
                            <a:rPr lang="en-US" sz="3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nhất</a:t>
                          </a:r>
                          <a:endParaRPr lang="en-US" sz="3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3025" marR="73025" algn="ctr">
                            <a:lnSpc>
                              <a:spcPct val="150000"/>
                            </a:lnSpc>
                            <a:spcBef>
                              <a:spcPts val="0"/>
                            </a:spcBef>
                            <a:spcAft>
                              <a:spcPts val="0"/>
                            </a:spcAft>
                          </a:pPr>
                          <a:r>
                            <a:rPr lang="en-US" sz="3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Trục</a:t>
                          </a:r>
                          <a:r>
                            <a:rPr lang="en-US" sz="3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đối</a:t>
                          </a:r>
                          <a:r>
                            <a:rPr lang="en-US" sz="3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xứng</a:t>
                          </a:r>
                          <a:endParaRPr lang="en-US" sz="3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2743904"/>
                      </a:ext>
                    </a:extLst>
                  </a:tr>
                  <a:tr h="1000862">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9"/>
                          <a:stretch>
                            <a:fillRect l="-123" t="-184756" r="-244772" b="-131707"/>
                          </a:stretch>
                        </a:blipFill>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9"/>
                          <a:stretch>
                            <a:fillRect l="-267763" t="-184756" r="-554605" b="-131707"/>
                          </a:stretch>
                        </a:blipFill>
                      </a:tcPr>
                    </a:tc>
                    <a:tc>
                      <a:txBody>
                        <a:bodyPr/>
                        <a:lstStyle/>
                        <a:p>
                          <a:pPr marL="76200" marR="76200" algn="ctr">
                            <a:lnSpc>
                              <a:spcPct val="150000"/>
                            </a:lnSpc>
                            <a:spcBef>
                              <a:spcPts val="600"/>
                            </a:spcBef>
                            <a:spcAft>
                              <a:spcPts val="0"/>
                            </a:spcAft>
                          </a:pPr>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quay lên</a:t>
                          </a:r>
                          <a:endParaRPr lang="en-US" sz="3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9"/>
                          <a:stretch>
                            <a:fillRect l="-204875" t="-184756" r="-45625" b="-131707"/>
                          </a:stretch>
                        </a:blipFill>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9"/>
                          <a:stretch>
                            <a:fillRect l="-671901" t="-184756" r="-551" b="-131707"/>
                          </a:stretch>
                        </a:blipFill>
                      </a:tcPr>
                    </a:tc>
                    <a:extLst>
                      <a:ext uri="{0D108BD9-81ED-4DB2-BD59-A6C34878D82A}">
                        <a16:rowId xmlns:a16="http://schemas.microsoft.com/office/drawing/2014/main" val="486543448"/>
                      </a:ext>
                    </a:extLst>
                  </a:tr>
                  <a:tr h="1283776">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9"/>
                          <a:stretch>
                            <a:fillRect l="-123" t="-221327" r="-244772" b="-2370"/>
                          </a:stretch>
                        </a:blipFill>
                      </a:tcPr>
                    </a:tc>
                    <a:tc>
                      <a:txBody>
                        <a:bodyPr/>
                        <a:lstStyle/>
                        <a:p>
                          <a:pPr marL="76200" marR="76200" algn="ctr">
                            <a:lnSpc>
                              <a:spcPct val="150000"/>
                            </a:lnSpc>
                            <a:spcBef>
                              <a:spcPts val="600"/>
                            </a:spcBef>
                            <a:spcAft>
                              <a:spcPts val="0"/>
                            </a:spcAft>
                          </a:pPr>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6200" marR="76200" algn="ctr">
                            <a:lnSpc>
                              <a:spcPct val="150000"/>
                            </a:lnSpc>
                            <a:spcBef>
                              <a:spcPts val="600"/>
                            </a:spcBef>
                            <a:spcAft>
                              <a:spcPts val="0"/>
                            </a:spcAft>
                          </a:pP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6200" marR="76200" algn="ctr">
                            <a:lnSpc>
                              <a:spcPct val="150000"/>
                            </a:lnSpc>
                            <a:spcBef>
                              <a:spcPts val="600"/>
                            </a:spcBef>
                            <a:spcAft>
                              <a:spcPts val="0"/>
                            </a:spcAft>
                          </a:pP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6200" marR="76200" algn="ctr">
                            <a:lnSpc>
                              <a:spcPct val="150000"/>
                            </a:lnSpc>
                            <a:spcBef>
                              <a:spcPts val="600"/>
                            </a:spcBef>
                            <a:spcAft>
                              <a:spcPts val="0"/>
                            </a:spcAft>
                          </a:pP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8221599"/>
                      </a:ext>
                    </a:extLst>
                  </a:tr>
                </a:tbl>
              </a:graphicData>
            </a:graphic>
          </p:graphicFrame>
        </mc:Fallback>
      </mc:AlternateContent>
      <mc:AlternateContent xmlns:mc="http://schemas.openxmlformats.org/markup-compatibility/2006" xmlns:a14="http://schemas.microsoft.com/office/drawing/2010/main">
        <mc:Choice Requires="a14">
          <p:sp>
            <p:nvSpPr>
              <p:cNvPr id="8" name="Rectangle 7"/>
              <p:cNvSpPr/>
              <p:nvPr/>
            </p:nvSpPr>
            <p:spPr>
              <a:xfrm>
                <a:off x="6019800" y="9059111"/>
                <a:ext cx="950901" cy="677108"/>
              </a:xfrm>
              <a:prstGeom prst="rect">
                <a:avLst/>
              </a:prstGeom>
              <a:solidFill>
                <a:schemeClr val="bg1"/>
              </a:solidFill>
              <a:ln>
                <a:solidFill>
                  <a:schemeClr val="bg1"/>
                </a:solidFill>
              </a:ln>
            </p:spPr>
            <p:txBody>
              <a:bodyPr wrap="none">
                <a:spAutoFit/>
              </a:bodyPr>
              <a:lstStyle/>
              <a:p>
                <a:pPr/>
                <a14:m>
                  <m:oMathPara xmlns:m="http://schemas.openxmlformats.org/officeDocument/2006/math">
                    <m:oMathParaPr>
                      <m:jc m:val="centerGroup"/>
                    </m:oMathParaPr>
                    <m:oMath xmlns:m="http://schemas.openxmlformats.org/officeDocument/2006/math">
                      <m:r>
                        <a:rPr lang="en-US" sz="3800" b="1" smtClean="0">
                          <a:solidFill>
                            <a:srgbClr val="FF0000"/>
                          </a:solidFill>
                          <a:latin typeface="Cambria Math" panose="02040503050406030204" pitchFamily="18" charset="0"/>
                        </a:rPr>
                        <m:t>−</m:t>
                      </m:r>
                      <m:r>
                        <a:rPr lang="en-US" sz="3800" b="1" i="0">
                          <a:solidFill>
                            <a:srgbClr val="FF0000"/>
                          </a:solidFill>
                          <a:latin typeface="Cambria Math" panose="02040503050406030204" pitchFamily="18" charset="0"/>
                        </a:rPr>
                        <m:t>𝟐</m:t>
                      </m:r>
                    </m:oMath>
                  </m:oMathPara>
                </a14:m>
                <a:endParaRPr lang="en-US" sz="3800" b="1" dirty="0">
                  <a:solidFill>
                    <a:srgbClr val="FF0000"/>
                  </a:solidFill>
                </a:endParaRPr>
              </a:p>
            </p:txBody>
          </p:sp>
        </mc:Choice>
        <mc:Fallback xmlns="">
          <p:sp>
            <p:nvSpPr>
              <p:cNvPr id="8" name="Rectangle 7"/>
              <p:cNvSpPr>
                <a:spLocks noRot="1" noChangeAspect="1" noMove="1" noResize="1" noEditPoints="1" noAdjustHandles="1" noChangeArrowheads="1" noChangeShapeType="1" noTextEdit="1"/>
              </p:cNvSpPr>
              <p:nvPr/>
            </p:nvSpPr>
            <p:spPr>
              <a:xfrm>
                <a:off x="6019800" y="9059111"/>
                <a:ext cx="950901" cy="677108"/>
              </a:xfrm>
              <a:prstGeom prst="rect">
                <a:avLst/>
              </a:prstGeom>
              <a:blipFill>
                <a:blip r:embed="rId20"/>
                <a:stretch>
                  <a:fillRect/>
                </a:stretch>
              </a:blipFill>
              <a:ln>
                <a:solidFill>
                  <a:schemeClr val="bg1"/>
                </a:solidFill>
              </a:ln>
            </p:spPr>
            <p:txBody>
              <a:bodyPr/>
              <a:lstStyle/>
              <a:p>
                <a:r>
                  <a:rPr lang="en-US">
                    <a:noFill/>
                  </a:rPr>
                  <a:t> </a:t>
                </a:r>
              </a:p>
            </p:txBody>
          </p:sp>
        </mc:Fallback>
      </mc:AlternateContent>
      <p:sp>
        <p:nvSpPr>
          <p:cNvPr id="16" name="Rectangle 15"/>
          <p:cNvSpPr/>
          <p:nvPr/>
        </p:nvSpPr>
        <p:spPr>
          <a:xfrm>
            <a:off x="7518408" y="9055864"/>
            <a:ext cx="2920992" cy="677108"/>
          </a:xfrm>
          <a:prstGeom prst="rect">
            <a:avLst/>
          </a:prstGeom>
          <a:solidFill>
            <a:schemeClr val="bg1"/>
          </a:solidFill>
          <a:ln>
            <a:solidFill>
              <a:schemeClr val="bg1"/>
            </a:solidFill>
          </a:ln>
        </p:spPr>
        <p:txBody>
          <a:bodyPr wrap="none">
            <a:spAutoFit/>
          </a:bodyPr>
          <a:lstStyle/>
          <a:p>
            <a:r>
              <a:rPr lang="en-US" sz="3800" b="1" dirty="0">
                <a:solidFill>
                  <a:srgbClr val="FF0000"/>
                </a:solidFill>
                <a:latin typeface="Arial" panose="020B0604020202020204" pitchFamily="34" charset="0"/>
                <a:ea typeface="Times New Roman" panose="02020603050405020304" pitchFamily="18" charset="0"/>
                <a:cs typeface="Arial" panose="020B0604020202020204" pitchFamily="34" charset="0"/>
              </a:rPr>
              <a:t>quay </a:t>
            </a:r>
            <a:r>
              <a:rPr lang="en-US" sz="3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xuống</a:t>
            </a:r>
            <a:endParaRPr lang="en-US" sz="38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Rectangle 17"/>
              <p:cNvSpPr/>
              <p:nvPr/>
            </p:nvSpPr>
            <p:spPr>
              <a:xfrm>
                <a:off x="11947721" y="8946270"/>
                <a:ext cx="1943160" cy="1060483"/>
              </a:xfrm>
              <a:prstGeom prst="rect">
                <a:avLst/>
              </a:prstGeom>
              <a:solidFill>
                <a:schemeClr val="bg1"/>
              </a:solidFill>
              <a:ln>
                <a:solidFill>
                  <a:schemeClr val="bg1"/>
                </a:solidFill>
              </a:ln>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sz="2800"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dPr>
                        <m:e>
                          <m:r>
                            <a:rPr lang="en-US" sz="28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800"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28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𝟑</m:t>
                              </m:r>
                            </m:num>
                            <m:den>
                              <m:r>
                                <a:rPr lang="en-US" sz="28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𝟒</m:t>
                              </m:r>
                            </m:den>
                          </m:f>
                          <m:r>
                            <a:rPr lang="en-US" sz="28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 </m:t>
                          </m:r>
                          <m:f>
                            <m:fPr>
                              <m:ctrlPr>
                                <a:rPr lang="en-US" sz="2800"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28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𝟏𝟕</m:t>
                              </m:r>
                            </m:num>
                            <m:den>
                              <m:r>
                                <a:rPr lang="en-US" sz="28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𝟖</m:t>
                              </m:r>
                            </m:den>
                          </m:f>
                        </m:e>
                      </m:d>
                    </m:oMath>
                  </m:oMathPara>
                </a14:m>
                <a:endParaRPr lang="en-US" sz="2800" dirty="0"/>
              </a:p>
            </p:txBody>
          </p:sp>
        </mc:Choice>
        <mc:Fallback xmlns="">
          <p:sp>
            <p:nvSpPr>
              <p:cNvPr id="18" name="Rectangle 17"/>
              <p:cNvSpPr>
                <a:spLocks noRot="1" noChangeAspect="1" noMove="1" noResize="1" noEditPoints="1" noAdjustHandles="1" noChangeArrowheads="1" noChangeShapeType="1" noTextEdit="1"/>
              </p:cNvSpPr>
              <p:nvPr/>
            </p:nvSpPr>
            <p:spPr>
              <a:xfrm>
                <a:off x="11947721" y="8946270"/>
                <a:ext cx="1943160" cy="1060483"/>
              </a:xfrm>
              <a:prstGeom prst="rect">
                <a:avLst/>
              </a:prstGeom>
              <a:blipFill>
                <a:blip r:embed="rId21"/>
                <a:stretch>
                  <a:fillRect/>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15736075" y="9027029"/>
                <a:ext cx="1561325" cy="898964"/>
              </a:xfrm>
              <a:prstGeom prst="rect">
                <a:avLst/>
              </a:prstGeom>
              <a:solidFill>
                <a:schemeClr val="bg1"/>
              </a:solidFill>
              <a:ln>
                <a:solidFill>
                  <a:schemeClr val="bg1"/>
                </a:solidFill>
              </a:ln>
            </p:spPr>
            <p:txBody>
              <a:bodyPr wrap="none">
                <a:spAutoFit/>
              </a:bodyPr>
              <a:lstStyle/>
              <a:p>
                <a:pPr/>
                <a14:m>
                  <m:oMathPara xmlns:m="http://schemas.openxmlformats.org/officeDocument/2006/math">
                    <m:oMathParaPr>
                      <m:jc m:val="centerGroup"/>
                    </m:oMathParaPr>
                    <m:oMath xmlns:m="http://schemas.openxmlformats.org/officeDocument/2006/math">
                      <m:r>
                        <a:rPr lang="en-US" sz="2800" b="1" i="1" smtClean="0">
                          <a:solidFill>
                            <a:srgbClr val="FF0000"/>
                          </a:solidFill>
                          <a:latin typeface="Cambria Math" panose="02040503050406030204" pitchFamily="18" charset="0"/>
                        </a:rPr>
                        <m:t>𝒙</m:t>
                      </m:r>
                      <m:r>
                        <a:rPr lang="en-US" sz="2800" b="1" i="0">
                          <a:solidFill>
                            <a:srgbClr val="FF0000"/>
                          </a:solidFill>
                          <a:latin typeface="Cambria Math" panose="02040503050406030204" pitchFamily="18" charset="0"/>
                        </a:rPr>
                        <m:t>= −</m:t>
                      </m:r>
                      <m:f>
                        <m:fPr>
                          <m:ctrlPr>
                            <a:rPr lang="en-US" sz="2800" b="1" i="1">
                              <a:solidFill>
                                <a:srgbClr val="FF0000"/>
                              </a:solidFill>
                              <a:latin typeface="Cambria Math" panose="02040503050406030204" pitchFamily="18" charset="0"/>
                            </a:rPr>
                          </m:ctrlPr>
                        </m:fPr>
                        <m:num>
                          <m:r>
                            <a:rPr lang="en-US" sz="2800" b="1" i="0">
                              <a:solidFill>
                                <a:srgbClr val="FF0000"/>
                              </a:solidFill>
                              <a:latin typeface="Cambria Math" panose="02040503050406030204" pitchFamily="18" charset="0"/>
                            </a:rPr>
                            <m:t>𝟑</m:t>
                          </m:r>
                        </m:num>
                        <m:den>
                          <m:r>
                            <a:rPr lang="en-US" sz="2800" b="1" i="0">
                              <a:solidFill>
                                <a:srgbClr val="FF0000"/>
                              </a:solidFill>
                              <a:latin typeface="Cambria Math" panose="02040503050406030204" pitchFamily="18" charset="0"/>
                            </a:rPr>
                            <m:t>𝟒</m:t>
                          </m:r>
                        </m:den>
                      </m:f>
                    </m:oMath>
                  </m:oMathPara>
                </a14:m>
                <a:endParaRPr lang="en-US" sz="2800" b="1" dirty="0">
                  <a:solidFill>
                    <a:srgbClr val="FF0000"/>
                  </a:solidFill>
                </a:endParaRPr>
              </a:p>
            </p:txBody>
          </p:sp>
        </mc:Choice>
        <mc:Fallback xmlns="">
          <p:sp>
            <p:nvSpPr>
              <p:cNvPr id="22" name="Rectangle 21"/>
              <p:cNvSpPr>
                <a:spLocks noRot="1" noChangeAspect="1" noMove="1" noResize="1" noEditPoints="1" noAdjustHandles="1" noChangeArrowheads="1" noChangeShapeType="1" noTextEdit="1"/>
              </p:cNvSpPr>
              <p:nvPr/>
            </p:nvSpPr>
            <p:spPr>
              <a:xfrm>
                <a:off x="15736075" y="9027029"/>
                <a:ext cx="1561325" cy="898964"/>
              </a:xfrm>
              <a:prstGeom prst="rect">
                <a:avLst/>
              </a:prstGeom>
              <a:blipFill>
                <a:blip r:embed="rId22"/>
                <a:stretch>
                  <a:fillRect/>
                </a:stretch>
              </a:blipFill>
              <a:ln>
                <a:solidFill>
                  <a:schemeClr val="bg1"/>
                </a:solidFill>
              </a:ln>
            </p:spPr>
            <p:txBody>
              <a:bodyPr/>
              <a:lstStyle/>
              <a:p>
                <a:r>
                  <a:rPr lang="en-US">
                    <a:noFill/>
                  </a:rPr>
                  <a:t> </a:t>
                </a:r>
              </a:p>
            </p:txBody>
          </p:sp>
        </mc:Fallback>
      </mc:AlternateContent>
    </p:spTree>
    <p:extLst>
      <p:ext uri="{BB962C8B-B14F-4D97-AF65-F5344CB8AC3E}">
        <p14:creationId xmlns:p14="http://schemas.microsoft.com/office/powerpoint/2010/main" val="2658374937"/>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fade">
                                      <p:cBhvr>
                                        <p:cTn id="10" dur="500"/>
                                        <p:tgtEl>
                                          <p:spTgt spid="4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randombar(horizontal)">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500" fill="hold"/>
                                        <p:tgtEl>
                                          <p:spTgt spid="16"/>
                                        </p:tgtEl>
                                        <p:attrNameLst>
                                          <p:attrName>ppt_w</p:attrName>
                                        </p:attrNameLst>
                                      </p:cBhvr>
                                      <p:tavLst>
                                        <p:tav tm="0">
                                          <p:val>
                                            <p:fltVal val="0"/>
                                          </p:val>
                                        </p:tav>
                                        <p:tav tm="100000">
                                          <p:val>
                                            <p:strVal val="#ppt_w"/>
                                          </p:val>
                                        </p:tav>
                                      </p:tavLst>
                                    </p:anim>
                                    <p:anim calcmode="lin" valueType="num">
                                      <p:cBhvr>
                                        <p:cTn id="39" dur="500" fill="hold"/>
                                        <p:tgtEl>
                                          <p:spTgt spid="16"/>
                                        </p:tgtEl>
                                        <p:attrNameLst>
                                          <p:attrName>ppt_h</p:attrName>
                                        </p:attrNameLst>
                                      </p:cBhvr>
                                      <p:tavLst>
                                        <p:tav tm="0">
                                          <p:val>
                                            <p:fltVal val="0"/>
                                          </p:val>
                                        </p:tav>
                                        <p:tav tm="100000">
                                          <p:val>
                                            <p:strVal val="#ppt_h"/>
                                          </p:val>
                                        </p:tav>
                                      </p:tavLst>
                                    </p:anim>
                                    <p:animEffect transition="in" filter="fade">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barn(inVertical)">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500"/>
                                        <p:tgtEl>
                                          <p:spTgt spid="22"/>
                                        </p:tgtEl>
                                      </p:cBhvr>
                                    </p:animEffect>
                                    <p:anim calcmode="lin" valueType="num">
                                      <p:cBhvr>
                                        <p:cTn id="51" dur="500" fill="hold"/>
                                        <p:tgtEl>
                                          <p:spTgt spid="22"/>
                                        </p:tgtEl>
                                        <p:attrNameLst>
                                          <p:attrName>ppt_x</p:attrName>
                                        </p:attrNameLst>
                                      </p:cBhvr>
                                      <p:tavLst>
                                        <p:tav tm="0">
                                          <p:val>
                                            <p:strVal val="#ppt_x"/>
                                          </p:val>
                                        </p:tav>
                                        <p:tav tm="100000">
                                          <p:val>
                                            <p:strVal val="#ppt_x"/>
                                          </p:val>
                                        </p:tav>
                                      </p:tavLst>
                                    </p:anim>
                                    <p:anim calcmode="lin" valueType="num">
                                      <p:cBhvr>
                                        <p:cTn id="52"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2" grpId="0"/>
      <p:bldP spid="6" grpId="0"/>
      <p:bldP spid="8" grpId="0" animBg="1"/>
      <p:bldP spid="16" grpId="0" animBg="1"/>
      <p:bldP spid="18" grpId="0" animBg="1"/>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45DA0"/>
        </a:solidFill>
        <a:effectLst/>
      </p:bgPr>
    </p:bg>
    <p:spTree>
      <p:nvGrpSpPr>
        <p:cNvPr id="1" name=""/>
        <p:cNvGrpSpPr/>
        <p:nvPr/>
      </p:nvGrpSpPr>
      <p:grpSpPr>
        <a:xfrm>
          <a:off x="0" y="0"/>
          <a:ext cx="0" cy="0"/>
          <a:chOff x="0" y="0"/>
          <a:chExt cx="0" cy="0"/>
        </a:xfrm>
      </p:grpSpPr>
      <p:grpSp>
        <p:nvGrpSpPr>
          <p:cNvPr id="2" name="Group 2"/>
          <p:cNvGrpSpPr/>
          <p:nvPr/>
        </p:nvGrpSpPr>
        <p:grpSpPr>
          <a:xfrm>
            <a:off x="0" y="723900"/>
            <a:ext cx="18288000" cy="1588168"/>
            <a:chOff x="0" y="0"/>
            <a:chExt cx="3673593" cy="319023"/>
          </a:xfrm>
        </p:grpSpPr>
        <p:sp>
          <p:nvSpPr>
            <p:cNvPr id="3" name="Freeform 3"/>
            <p:cNvSpPr/>
            <p:nvPr/>
          </p:nvSpPr>
          <p:spPr>
            <a:xfrm>
              <a:off x="0" y="0"/>
              <a:ext cx="3673592" cy="319022"/>
            </a:xfrm>
            <a:custGeom>
              <a:avLst/>
              <a:gdLst/>
              <a:ahLst/>
              <a:cxnLst/>
              <a:rect l="l" t="t" r="r" b="b"/>
              <a:pathLst>
                <a:path w="3673592" h="319022">
                  <a:moveTo>
                    <a:pt x="0" y="0"/>
                  </a:moveTo>
                  <a:lnTo>
                    <a:pt x="3673592" y="0"/>
                  </a:lnTo>
                  <a:lnTo>
                    <a:pt x="3673592" y="319022"/>
                  </a:lnTo>
                  <a:lnTo>
                    <a:pt x="0" y="319022"/>
                  </a:lnTo>
                  <a:close/>
                </a:path>
              </a:pathLst>
            </a:custGeom>
            <a:solidFill>
              <a:srgbClr val="F7DE9A"/>
            </a:solidFill>
          </p:spPr>
        </p:sp>
      </p:grpSp>
      <p:pic>
        <p:nvPicPr>
          <p:cNvPr id="12" name="Picture 12"/>
          <p:cNvPicPr>
            <a:picLocks noChangeAspect="1"/>
          </p:cNvPicPr>
          <p:nvPr/>
        </p:nvPicPr>
        <p:blipFill>
          <a:blip r:embed="rId2">
            <a:alphaModFix amt="1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54071"/>
          <a:stretch>
            <a:fillRect/>
          </a:stretch>
        </p:blipFill>
        <p:spPr>
          <a:xfrm>
            <a:off x="564058" y="9193560"/>
            <a:ext cx="18288000" cy="5474940"/>
          </a:xfrm>
          <a:prstGeom prst="rect">
            <a:avLst/>
          </a:prstGeom>
        </p:spPr>
      </p:pic>
      <p:grpSp>
        <p:nvGrpSpPr>
          <p:cNvPr id="23" name="Group 22"/>
          <p:cNvGrpSpPr/>
          <p:nvPr/>
        </p:nvGrpSpPr>
        <p:grpSpPr>
          <a:xfrm>
            <a:off x="152400" y="740797"/>
            <a:ext cx="1619250" cy="1571266"/>
            <a:chOff x="1028700" y="3663315"/>
            <a:chExt cx="3215601" cy="3215601"/>
          </a:xfrm>
        </p:grpSpPr>
        <p:grpSp>
          <p:nvGrpSpPr>
            <p:cNvPr id="4" name="Group 4"/>
            <p:cNvGrpSpPr/>
            <p:nvPr/>
          </p:nvGrpSpPr>
          <p:grpSpPr>
            <a:xfrm>
              <a:off x="1028700" y="3663315"/>
              <a:ext cx="3215601" cy="3215601"/>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03810" y="4412692"/>
              <a:ext cx="2065380" cy="1716847"/>
            </a:xfrm>
            <a:prstGeom prst="rect">
              <a:avLst/>
            </a:prstGeom>
          </p:spPr>
        </p:pic>
      </p:grpSp>
      <p:grpSp>
        <p:nvGrpSpPr>
          <p:cNvPr id="26" name="Group 25"/>
          <p:cNvGrpSpPr/>
          <p:nvPr/>
        </p:nvGrpSpPr>
        <p:grpSpPr>
          <a:xfrm>
            <a:off x="16754509" y="8953500"/>
            <a:ext cx="1304891" cy="1143000"/>
            <a:chOff x="14043699" y="3663315"/>
            <a:chExt cx="3215601" cy="3215601"/>
          </a:xfrm>
        </p:grpSpPr>
        <p:grpSp>
          <p:nvGrpSpPr>
            <p:cNvPr id="10" name="Group 10"/>
            <p:cNvGrpSpPr/>
            <p:nvPr/>
          </p:nvGrpSpPr>
          <p:grpSpPr>
            <a:xfrm>
              <a:off x="14043699" y="3663315"/>
              <a:ext cx="3215601" cy="3215601"/>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084178" y="4054340"/>
              <a:ext cx="1134643" cy="2433550"/>
            </a:xfrm>
            <a:prstGeom prst="rect">
              <a:avLst/>
            </a:prstGeom>
          </p:spPr>
        </p:pic>
      </p:grpSp>
      <p:sp>
        <p:nvSpPr>
          <p:cNvPr id="22" name="Google Shape;7771;p33"/>
          <p:cNvSpPr txBox="1">
            <a:spLocks/>
          </p:cNvSpPr>
          <p:nvPr/>
        </p:nvSpPr>
        <p:spPr>
          <a:xfrm>
            <a:off x="3733800" y="1104900"/>
            <a:ext cx="10272000"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vi-VN" sz="6000" b="1" kern="0" smtClean="0">
                <a:solidFill>
                  <a:srgbClr val="04596F"/>
                </a:solidFill>
                <a:latin typeface="Arial" panose="020B0604020202020204" pitchFamily="34" charset="0"/>
              </a:rPr>
              <a:t>KHỞI ĐỘNG</a:t>
            </a:r>
            <a:endParaRPr lang="vi-VN" sz="6000" b="1" kern="0">
              <a:solidFill>
                <a:srgbClr val="04596F"/>
              </a:solidFill>
              <a:latin typeface="Arial" panose="020B0604020202020204" pitchFamily="34" charset="0"/>
            </a:endParaRPr>
          </a:p>
        </p:txBody>
      </p:sp>
      <p:sp>
        <p:nvSpPr>
          <p:cNvPr id="28" name="Rectangle 27"/>
          <p:cNvSpPr/>
          <p:nvPr/>
        </p:nvSpPr>
        <p:spPr>
          <a:xfrm>
            <a:off x="682717" y="2547490"/>
            <a:ext cx="16919483" cy="2615460"/>
          </a:xfrm>
          <a:prstGeom prst="rect">
            <a:avLst/>
          </a:prstGeom>
        </p:spPr>
        <p:txBody>
          <a:bodyPr wrap="square">
            <a:spAutoFit/>
          </a:bodyPr>
          <a:lstStyle/>
          <a:p>
            <a:pPr algn="just">
              <a:lnSpc>
                <a:spcPct val="150000"/>
              </a:lnSpc>
              <a:spcBef>
                <a:spcPts val="600"/>
              </a:spcBef>
              <a:spcAft>
                <a:spcPts val="800"/>
              </a:spcAft>
            </a:pPr>
            <a:r>
              <a:rPr lang="vi-VN" sz="3800" dirty="0">
                <a:solidFill>
                  <a:schemeClr val="bg1"/>
                </a:solidFill>
                <a:ea typeface="Calibri" panose="020F0502020204030204" pitchFamily="34" charset="0"/>
                <a:cs typeface="Arial" panose="020B0604020202020204" pitchFamily="34" charset="0"/>
              </a:rPr>
              <a:t>Bác Việt có một tấm lưới hình chữ nhật dài 20 m. Bác muốn dùng tấm lưới này rào chắn ba mặt áp bên bờ tường của khu vườn nhà mình thành một mảnh đất hình chữ nhật để trồng rau</a:t>
            </a:r>
            <a:r>
              <a:rPr lang="vi-VN" sz="3800" dirty="0" smtClean="0">
                <a:solidFill>
                  <a:schemeClr val="bg1"/>
                </a:solidFill>
                <a:ea typeface="Calibri" panose="020F0502020204030204" pitchFamily="34" charset="0"/>
                <a:cs typeface="Arial" panose="020B0604020202020204" pitchFamily="34" charset="0"/>
              </a:rPr>
              <a:t>.</a:t>
            </a:r>
            <a:endParaRPr lang="vi-VN" sz="3800" dirty="0">
              <a:solidFill>
                <a:schemeClr val="bg1"/>
              </a:solidFill>
              <a:ea typeface="Calibri" panose="020F0502020204030204" pitchFamily="34" charset="0"/>
              <a:cs typeface="Arial" panose="020B0604020202020204" pitchFamily="34" charset="0"/>
            </a:endParaRPr>
          </a:p>
        </p:txBody>
      </p:sp>
      <p:pic>
        <p:nvPicPr>
          <p:cNvPr id="6" name="Picture 5"/>
          <p:cNvPicPr>
            <a:picLocks noChangeAspect="1"/>
          </p:cNvPicPr>
          <p:nvPr/>
        </p:nvPicPr>
        <p:blipFill>
          <a:blip r:embed="rId12">
            <a:extLst>
              <a:ext uri="{BEBA8EAE-BF5A-486C-A8C5-ECC9F3942E4B}">
                <a14:imgProps xmlns:a14="http://schemas.microsoft.com/office/drawing/2010/main">
                  <a14:imgLayer r:embed="rId13">
                    <a14:imgEffect>
                      <a14:sharpenSoften amount="50000"/>
                    </a14:imgEffect>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0180401" y="4630830"/>
            <a:ext cx="5781449" cy="4816460"/>
          </a:xfrm>
          <a:prstGeom prst="rect">
            <a:avLst/>
          </a:prstGeom>
        </p:spPr>
      </p:pic>
      <p:sp>
        <p:nvSpPr>
          <p:cNvPr id="7" name="Rectangle 6"/>
          <p:cNvSpPr/>
          <p:nvPr/>
        </p:nvSpPr>
        <p:spPr>
          <a:xfrm>
            <a:off x="705964" y="5428714"/>
            <a:ext cx="8057036" cy="3600986"/>
          </a:xfrm>
          <a:prstGeom prst="rect">
            <a:avLst/>
          </a:prstGeom>
        </p:spPr>
        <p:txBody>
          <a:bodyPr wrap="square">
            <a:spAutoFit/>
          </a:bodyPr>
          <a:lstStyle/>
          <a:p>
            <a:pPr lvl="0" algn="just">
              <a:lnSpc>
                <a:spcPct val="150000"/>
              </a:lnSpc>
              <a:spcBef>
                <a:spcPts val="600"/>
              </a:spcBef>
              <a:spcAft>
                <a:spcPts val="800"/>
              </a:spcAft>
            </a:pPr>
            <a:r>
              <a:rPr lang="vi-VN" sz="3800" dirty="0">
                <a:solidFill>
                  <a:prstClr val="white"/>
                </a:solidFill>
                <a:ea typeface="Calibri" panose="020F0502020204030204" pitchFamily="34" charset="0"/>
                <a:cs typeface="Arial" panose="020B0604020202020204" pitchFamily="34" charset="0"/>
              </a:rPr>
              <a:t>Hỏi hai cột góc hàng rào cần phải cắm cách bờ tường bao xa để </a:t>
            </a:r>
            <a:r>
              <a:rPr lang="en-US" sz="3800" dirty="0" smtClean="0">
                <a:solidFill>
                  <a:prstClr val="white"/>
                </a:solidFill>
                <a:ea typeface="Calibri" panose="020F0502020204030204" pitchFamily="34" charset="0"/>
                <a:cs typeface="Arial" panose="020B0604020202020204" pitchFamily="34" charset="0"/>
              </a:rPr>
              <a:t>   </a:t>
            </a:r>
            <a:r>
              <a:rPr lang="vi-VN" sz="3800" dirty="0" smtClean="0">
                <a:solidFill>
                  <a:prstClr val="white"/>
                </a:solidFill>
                <a:ea typeface="Calibri" panose="020F0502020204030204" pitchFamily="34" charset="0"/>
                <a:cs typeface="Arial" panose="020B0604020202020204" pitchFamily="34" charset="0"/>
              </a:rPr>
              <a:t>mảnh </a:t>
            </a:r>
            <a:r>
              <a:rPr lang="vi-VN" sz="3800" dirty="0">
                <a:solidFill>
                  <a:prstClr val="white"/>
                </a:solidFill>
                <a:ea typeface="Calibri" panose="020F0502020204030204" pitchFamily="34" charset="0"/>
                <a:cs typeface="Arial" panose="020B0604020202020204" pitchFamily="34" charset="0"/>
              </a:rPr>
              <a:t>đất được rào chắn của bác có diện tích lớn nhất?</a:t>
            </a:r>
          </a:p>
        </p:txBody>
      </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8"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45DA0"/>
        </a:solidFill>
        <a:effectLst/>
      </p:bgPr>
    </p:bg>
    <p:spTree>
      <p:nvGrpSpPr>
        <p:cNvPr id="1" name=""/>
        <p:cNvGrpSpPr/>
        <p:nvPr/>
      </p:nvGrpSpPr>
      <p:grpSpPr>
        <a:xfrm>
          <a:off x="0" y="0"/>
          <a:ext cx="0" cy="0"/>
          <a:chOff x="0" y="0"/>
          <a:chExt cx="0" cy="0"/>
        </a:xfrm>
      </p:grpSpPr>
      <p:sp>
        <p:nvSpPr>
          <p:cNvPr id="13" name="TextBox 12"/>
          <p:cNvSpPr txBox="1"/>
          <p:nvPr/>
        </p:nvSpPr>
        <p:spPr>
          <a:xfrm>
            <a:off x="7389855" y="571500"/>
            <a:ext cx="4038600"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KẾT LUẬN</a:t>
            </a:r>
            <a:endParaRPr kumimoji="0" lang="en-US" sz="5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6"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28"/>
              </a:ext>
            </a:extLst>
          </a:blip>
          <a:srcRect/>
          <a:stretch>
            <a:fillRect/>
          </a:stretch>
        </p:blipFill>
        <p:spPr>
          <a:xfrm>
            <a:off x="-412573" y="4500837"/>
            <a:ext cx="3015029" cy="3797459"/>
          </a:xfrm>
          <a:prstGeom prst="rect">
            <a:avLst/>
          </a:prstGeom>
        </p:spPr>
      </p:pic>
      <p:pic>
        <p:nvPicPr>
          <p:cNvPr id="2" name="Picture 1"/>
          <p:cNvPicPr>
            <a:picLocks noChangeAspect="1"/>
          </p:cNvPicPr>
          <p:nvPr/>
        </p:nvPicPr>
        <p:blipFill>
          <a:blip r:embed="rId29">
            <a:extLst>
              <a:ext uri="{BEBA8EAE-BF5A-486C-A8C5-ECC9F3942E4B}">
                <a14:imgProps xmlns:a14="http://schemas.microsoft.com/office/drawing/2010/main">
                  <a14:imgLayer r:embed="rId30">
                    <a14:imgEffect>
                      <a14:sharpenSoften amount="50000"/>
                    </a14:imgEffect>
                    <a14:imgEffect>
                      <a14:colorTemperature colorTemp="4700"/>
                    </a14:imgEffect>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048000" y="2049958"/>
            <a:ext cx="12115800" cy="5379542"/>
          </a:xfrm>
          <a:prstGeom prst="rect">
            <a:avLst/>
          </a:prstGeom>
        </p:spPr>
      </p:pic>
      <p:pic>
        <p:nvPicPr>
          <p:cNvPr id="14" name="Picture 5"/>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785689" y="8712359"/>
            <a:ext cx="1328221" cy="1371067"/>
          </a:xfrm>
          <a:prstGeom prst="rect">
            <a:avLst/>
          </a:prstGeom>
        </p:spPr>
      </p:pic>
      <p:pic>
        <p:nvPicPr>
          <p:cNvPr id="15" name="Picture 2"/>
          <p:cNvPicPr>
            <a:picLocks noChangeAspect="1"/>
          </p:cNvPicPr>
          <p:nvPr/>
        </p:nvPicPr>
        <p:blipFill>
          <a:blip r:embed="rId32">
            <a:alphaModFix amt="40000"/>
            <a:duotone>
              <a:prstClr val="black"/>
              <a:srgbClr val="D9C3A5">
                <a:tint val="50000"/>
                <a:satMod val="180000"/>
              </a:srgbClr>
            </a:duotone>
            <a:extLst>
              <a:ext uri="{BEBA8EAE-BF5A-486C-A8C5-ECC9F3942E4B}">
                <a14:imgProps xmlns:a14="http://schemas.microsoft.com/office/drawing/2010/main">
                  <a14:imgLayer r:embed="rId33">
                    <a14:imgEffect>
                      <a14:artisticLineDrawing/>
                    </a14:imgEffect>
                    <a14:imgEffect>
                      <a14:saturation sat="200000"/>
                    </a14:imgEffect>
                    <a14:imgEffect>
                      <a14:brightnessContrast brigh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3"/>
              </a:ext>
            </a:extLst>
          </a:blip>
          <a:srcRect t="56419"/>
          <a:stretch>
            <a:fillRect/>
          </a:stretch>
        </p:blipFill>
        <p:spPr>
          <a:xfrm rot="11204328">
            <a:off x="11310148" y="-1355799"/>
            <a:ext cx="8923179" cy="3195503"/>
          </a:xfrm>
          <a:prstGeom prst="rect">
            <a:avLst/>
          </a:prstGeom>
        </p:spPr>
      </p:pic>
      <p:pic>
        <p:nvPicPr>
          <p:cNvPr id="16" name="Picture 5"/>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785688" y="224516"/>
            <a:ext cx="1328221" cy="1371067"/>
          </a:xfrm>
          <a:prstGeom prst="rect">
            <a:avLst/>
          </a:prstGeom>
        </p:spPr>
      </p:pic>
      <p:pic>
        <p:nvPicPr>
          <p:cNvPr id="17" name="Picture 2"/>
          <p:cNvPicPr>
            <a:picLocks noChangeAspect="1"/>
          </p:cNvPicPr>
          <p:nvPr/>
        </p:nvPicPr>
        <p:blipFill>
          <a:blip r:embed="rId34">
            <a:extLst>
              <a:ext uri="{28A0092B-C50C-407E-A947-70E740481C1C}">
                <a14:useLocalDpi xmlns:a14="http://schemas.microsoft.com/office/drawing/2010/main" val="0"/>
              </a:ext>
              <a:ext uri="{96DAC541-7B7A-43D3-8B79-37D633B846F1}">
                <asvg:svgBlip xmlns="" xmlns:asvg="http://schemas.microsoft.com/office/drawing/2016/SVG/main" r:embed="rId35"/>
              </a:ext>
            </a:extLst>
          </a:blip>
          <a:srcRect/>
          <a:stretch>
            <a:fillRect/>
          </a:stretch>
        </p:blipFill>
        <p:spPr>
          <a:xfrm>
            <a:off x="-762000" y="-1367242"/>
            <a:ext cx="4676861" cy="5601032"/>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2057400" y="8420100"/>
                <a:ext cx="14387015" cy="860941"/>
              </a:xfrm>
              <a:prstGeom prst="rect">
                <a:avLst/>
              </a:prstGeom>
            </p:spPr>
            <p:style>
              <a:lnRef idx="3">
                <a:schemeClr val="lt1"/>
              </a:lnRef>
              <a:fillRef idx="1">
                <a:schemeClr val="accent3"/>
              </a:fillRef>
              <a:effectRef idx="1">
                <a:schemeClr val="accent3"/>
              </a:effectRef>
              <a:fontRef idx="minor">
                <a:schemeClr val="lt1"/>
              </a:fontRef>
            </p:style>
            <p:txBody>
              <a:bodyPr wrap="none">
                <a:spAutoFit/>
              </a:bodyPr>
              <a:lstStyle/>
              <a:p>
                <a:pPr algn="just">
                  <a:lnSpc>
                    <a:spcPct val="150000"/>
                  </a:lnSpc>
                </a:pPr>
                <a:r>
                  <a:rPr lang="nl-NL" sz="38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Nhận xét:</a:t>
                </a:r>
                <a:r>
                  <a:rPr lang="nl-NL"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Đồ thị hàm số bậc hai </a:t>
                </a:r>
                <a14:m>
                  <m:oMath xmlns:m="http://schemas.openxmlformats.org/officeDocument/2006/math">
                    <m:r>
                      <a:rPr lang="nl-NL" sz="3800" i="1">
                        <a:solidFill>
                          <a:schemeClr val="bg1"/>
                        </a:solidFill>
                        <a:effectLst/>
                        <a:latin typeface="Cambria Math" panose="02040503050406030204" pitchFamily="18" charset="0"/>
                        <a:ea typeface="Times New Roman" panose="02020603050405020304" pitchFamily="18" charset="0"/>
                      </a:rPr>
                      <m:t>𝑦</m:t>
                    </m:r>
                    <m:r>
                      <a:rPr lang="nl-NL" sz="3800" i="1">
                        <a:solidFill>
                          <a:schemeClr val="bg1"/>
                        </a:solidFill>
                        <a:effectLst/>
                        <a:latin typeface="Cambria Math" panose="02040503050406030204" pitchFamily="18" charset="0"/>
                        <a:ea typeface="Times New Roman" panose="02020603050405020304" pitchFamily="18" charset="0"/>
                      </a:rPr>
                      <m:t>=</m:t>
                    </m:r>
                    <m:r>
                      <a:rPr lang="nl-NL" sz="3800" i="1">
                        <a:solidFill>
                          <a:schemeClr val="bg1"/>
                        </a:solidFill>
                        <a:effectLst/>
                        <a:latin typeface="Cambria Math" panose="02040503050406030204" pitchFamily="18" charset="0"/>
                        <a:ea typeface="Times New Roman" panose="02020603050405020304" pitchFamily="18" charset="0"/>
                      </a:rPr>
                      <m:t>𝑎</m:t>
                    </m:r>
                    <m:sSup>
                      <m:sSupPr>
                        <m:ctrlPr>
                          <a:rPr lang="en-US" sz="3800" i="1">
                            <a:solidFill>
                              <a:schemeClr val="bg1"/>
                            </a:solidFill>
                            <a:effectLst/>
                            <a:latin typeface="Cambria Math" panose="02040503050406030204" pitchFamily="18" charset="0"/>
                            <a:ea typeface="Times New Roman" panose="02020603050405020304" pitchFamily="18" charset="0"/>
                          </a:rPr>
                        </m:ctrlPr>
                      </m:sSupPr>
                      <m:e>
                        <m:r>
                          <a:rPr lang="nl-NL" sz="3800" i="1">
                            <a:solidFill>
                              <a:schemeClr val="bg1"/>
                            </a:solidFill>
                            <a:effectLst/>
                            <a:latin typeface="Cambria Math" panose="02040503050406030204" pitchFamily="18" charset="0"/>
                            <a:ea typeface="Times New Roman" panose="02020603050405020304" pitchFamily="18" charset="0"/>
                          </a:rPr>
                          <m:t>𝑥</m:t>
                        </m:r>
                      </m:e>
                      <m:sup>
                        <m:r>
                          <a:rPr lang="nl-NL" sz="3800" i="1">
                            <a:solidFill>
                              <a:schemeClr val="bg1"/>
                            </a:solidFill>
                            <a:effectLst/>
                            <a:latin typeface="Cambria Math" panose="02040503050406030204" pitchFamily="18" charset="0"/>
                            <a:ea typeface="Times New Roman" panose="02020603050405020304" pitchFamily="18" charset="0"/>
                          </a:rPr>
                          <m:t>2</m:t>
                        </m:r>
                      </m:sup>
                    </m:sSup>
                    <m:r>
                      <a:rPr lang="nl-NL" sz="3800" i="1">
                        <a:solidFill>
                          <a:schemeClr val="bg1"/>
                        </a:solidFill>
                        <a:effectLst/>
                        <a:latin typeface="Cambria Math" panose="02040503050406030204" pitchFamily="18" charset="0"/>
                        <a:ea typeface="Times New Roman" panose="02020603050405020304" pitchFamily="18" charset="0"/>
                      </a:rPr>
                      <m:t>+</m:t>
                    </m:r>
                    <m:r>
                      <a:rPr lang="nl-NL" sz="3800" i="1">
                        <a:solidFill>
                          <a:schemeClr val="bg1"/>
                        </a:solidFill>
                        <a:effectLst/>
                        <a:latin typeface="Cambria Math" panose="02040503050406030204" pitchFamily="18" charset="0"/>
                        <a:ea typeface="Times New Roman" panose="02020603050405020304" pitchFamily="18" charset="0"/>
                      </a:rPr>
                      <m:t>𝑏𝑥</m:t>
                    </m:r>
                    <m:r>
                      <a:rPr lang="nl-NL" sz="3800" i="1">
                        <a:solidFill>
                          <a:schemeClr val="bg1"/>
                        </a:solidFill>
                        <a:effectLst/>
                        <a:latin typeface="Cambria Math" panose="02040503050406030204" pitchFamily="18" charset="0"/>
                        <a:ea typeface="Times New Roman" panose="02020603050405020304" pitchFamily="18" charset="0"/>
                      </a:rPr>
                      <m:t>+</m:t>
                    </m:r>
                    <m:r>
                      <a:rPr lang="nl-NL" sz="3800" i="1">
                        <a:solidFill>
                          <a:schemeClr val="bg1"/>
                        </a:solidFill>
                        <a:effectLst/>
                        <a:latin typeface="Cambria Math" panose="02040503050406030204" pitchFamily="18" charset="0"/>
                        <a:ea typeface="Times New Roman" panose="02020603050405020304" pitchFamily="18" charset="0"/>
                      </a:rPr>
                      <m:t>𝑐</m:t>
                    </m:r>
                  </m:oMath>
                </a14:m>
                <a:r>
                  <a:rPr lang="nl-NL"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là một parabol.</a:t>
                </a:r>
                <a:endPar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057400" y="8420100"/>
                <a:ext cx="14387015" cy="860941"/>
              </a:xfrm>
              <a:prstGeom prst="rect">
                <a:avLst/>
              </a:prstGeom>
              <a:blipFill>
                <a:blip r:embed="rId3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464118494"/>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45DA0"/>
        </a:solidFill>
        <a:effectLst/>
      </p:bgPr>
    </p:bg>
    <p:spTree>
      <p:nvGrpSpPr>
        <p:cNvPr id="1" name=""/>
        <p:cNvGrpSpPr/>
        <p:nvPr/>
      </p:nvGrpSpPr>
      <p:grpSpPr>
        <a:xfrm>
          <a:off x="0" y="0"/>
          <a:ext cx="0" cy="0"/>
          <a:chOff x="0" y="0"/>
          <a:chExt cx="0" cy="0"/>
        </a:xfrm>
      </p:grpSpPr>
      <p:sp>
        <p:nvSpPr>
          <p:cNvPr id="13" name="TextBox 12"/>
          <p:cNvSpPr txBox="1"/>
          <p:nvPr/>
        </p:nvSpPr>
        <p:spPr>
          <a:xfrm>
            <a:off x="7391400" y="813733"/>
            <a:ext cx="4038600" cy="861774"/>
          </a:xfrm>
          <a:prstGeom prst="rect">
            <a:avLst/>
          </a:prstGeom>
          <a:noFill/>
        </p:spPr>
        <p:txBody>
          <a:bodyPr wrap="square" rtlCol="0">
            <a:spAutoFit/>
          </a:bodyPr>
          <a:lstStyle/>
          <a:p>
            <a:r>
              <a:rPr lang="en-US" sz="5000" b="1" dirty="0" smtClean="0">
                <a:solidFill>
                  <a:prstClr val="white"/>
                </a:solidFill>
                <a:latin typeface="Arial" panose="020B0604020202020204" pitchFamily="34" charset="0"/>
                <a:cs typeface="Arial" panose="020B0604020202020204" pitchFamily="34" charset="0"/>
              </a:rPr>
              <a:t>KẾT LUẬN</a:t>
            </a:r>
            <a:endParaRPr lang="en-US" sz="5000" b="1" dirty="0">
              <a:solidFill>
                <a:prstClr val="white"/>
              </a:solidFill>
              <a:latin typeface="Arial" panose="020B0604020202020204" pitchFamily="34" charset="0"/>
              <a:cs typeface="Arial" panose="020B0604020202020204" pitchFamily="34" charset="0"/>
            </a:endParaRPr>
          </a:p>
        </p:txBody>
      </p:sp>
      <p:grpSp>
        <p:nvGrpSpPr>
          <p:cNvPr id="11" name="Group 10"/>
          <p:cNvGrpSpPr/>
          <p:nvPr/>
        </p:nvGrpSpPr>
        <p:grpSpPr>
          <a:xfrm>
            <a:off x="1676400" y="2144693"/>
            <a:ext cx="15240000" cy="6504006"/>
            <a:chOff x="5599155" y="2059374"/>
            <a:chExt cx="11658600" cy="4499921"/>
          </a:xfrm>
        </p:grpSpPr>
        <p:grpSp>
          <p:nvGrpSpPr>
            <p:cNvPr id="5" name="Group 4"/>
            <p:cNvGrpSpPr/>
            <p:nvPr/>
          </p:nvGrpSpPr>
          <p:grpSpPr>
            <a:xfrm>
              <a:off x="5599155" y="2247897"/>
              <a:ext cx="11658600" cy="4311398"/>
              <a:chOff x="8458200" y="1405641"/>
              <a:chExt cx="7086600" cy="5306091"/>
            </a:xfrm>
          </p:grpSpPr>
          <p:pic>
            <p:nvPicPr>
              <p:cNvPr id="23"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458200" y="1405641"/>
                <a:ext cx="7086600" cy="5306091"/>
              </a:xfrm>
              <a:prstGeom prst="rect">
                <a:avLst/>
              </a:prstGeom>
            </p:spPr>
          </p:pic>
          <p:sp>
            <p:nvSpPr>
              <p:cNvPr id="4" name="Rectangle 3"/>
              <p:cNvSpPr/>
              <p:nvPr/>
            </p:nvSpPr>
            <p:spPr>
              <a:xfrm>
                <a:off x="8709498" y="1657556"/>
                <a:ext cx="6599973" cy="4802259"/>
              </a:xfrm>
              <a:prstGeom prst="rect">
                <a:avLst/>
              </a:prstGeom>
              <a:solidFill>
                <a:srgbClr val="FFE89F"/>
              </a:solidFill>
              <a:ln>
                <a:solidFill>
                  <a:srgbClr val="FFE0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26"/>
                </a:ext>
              </a:extLst>
            </a:blip>
            <a:srcRect/>
            <a:stretch>
              <a:fillRect/>
            </a:stretch>
          </p:blipFill>
          <p:spPr>
            <a:xfrm rot="21367064">
              <a:off x="16531104" y="2059374"/>
              <a:ext cx="675993" cy="887087"/>
            </a:xfrm>
            <a:prstGeom prst="rect">
              <a:avLst/>
            </a:prstGeom>
          </p:spPr>
        </p:pic>
      </p:grpSp>
      <p:pic>
        <p:nvPicPr>
          <p:cNvPr id="26" name="Picture 3"/>
          <p:cNvPicPr>
            <a:picLocks noChangeAspect="1"/>
          </p:cNvPicPr>
          <p:nvPr/>
        </p:nvPicPr>
        <p:blipFill>
          <a:blip r:embed="rId27">
            <a:extLst>
              <a:ext uri="{28A0092B-C50C-407E-A947-70E740481C1C}">
                <a14:useLocalDpi xmlns:a14="http://schemas.microsoft.com/office/drawing/2010/main" val="0"/>
              </a:ext>
              <a:ext uri="{96DAC541-7B7A-43D3-8B79-37D633B846F1}">
                <asvg:svgBlip xmlns="" xmlns:asvg="http://schemas.microsoft.com/office/drawing/2016/SVG/main" r:embed="rId28"/>
              </a:ext>
            </a:extLst>
          </a:blip>
          <a:srcRect/>
          <a:stretch>
            <a:fillRect/>
          </a:stretch>
        </p:blipFill>
        <p:spPr>
          <a:xfrm>
            <a:off x="152400" y="6438900"/>
            <a:ext cx="3053644" cy="3846095"/>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2438401" y="2933700"/>
                <a:ext cx="13487400" cy="5299977"/>
              </a:xfrm>
              <a:prstGeom prst="rect">
                <a:avLst/>
              </a:prstGeom>
            </p:spPr>
            <p:txBody>
              <a:bodyPr wrap="square">
                <a:spAutoFit/>
              </a:bodyPr>
              <a:lstStyle/>
              <a:p>
                <a:pPr marL="571500" indent="-571500" algn="just">
                  <a:lnSpc>
                    <a:spcPct val="150000"/>
                  </a:lnSpc>
                  <a:spcAft>
                    <a:spcPts val="0"/>
                  </a:spcAft>
                  <a:buFont typeface="Arial" panose="020B0604020202020204" pitchFamily="34" charset="0"/>
                  <a:buChar char="•"/>
                </a:pPr>
                <a:r>
                  <a:rPr lang="nl-NL" sz="3800" dirty="0" smtClean="0">
                    <a:latin typeface="Arial" panose="020B0604020202020204" pitchFamily="34" charset="0"/>
                    <a:ea typeface="Times New Roman" panose="02020603050405020304" pitchFamily="18" charset="0"/>
                    <a:cs typeface="Arial" panose="020B0604020202020204" pitchFamily="34" charset="0"/>
                  </a:rPr>
                  <a:t>Đồ </a:t>
                </a:r>
                <a:r>
                  <a:rPr lang="nl-NL" sz="3800" dirty="0">
                    <a:latin typeface="Arial" panose="020B0604020202020204" pitchFamily="34" charset="0"/>
                    <a:ea typeface="Times New Roman" panose="02020603050405020304" pitchFamily="18" charset="0"/>
                    <a:cs typeface="Arial" panose="020B0604020202020204" pitchFamily="34" charset="0"/>
                  </a:rPr>
                  <a:t>thị hàm số </a:t>
                </a:r>
                <a14:m>
                  <m:oMath xmlns:m="http://schemas.openxmlformats.org/officeDocument/2006/math">
                    <m:r>
                      <a:rPr lang="nl-NL" sz="3800" i="1">
                        <a:effectLst/>
                        <a:latin typeface="Cambria Math" panose="02040503050406030204" pitchFamily="18" charset="0"/>
                        <a:ea typeface="Times New Roman" panose="02020603050405020304" pitchFamily="18" charset="0"/>
                      </a:rPr>
                      <m:t>𝑦</m:t>
                    </m:r>
                    <m:r>
                      <a:rPr lang="nl-NL" sz="3800" i="1">
                        <a:effectLst/>
                        <a:latin typeface="Cambria Math" panose="02040503050406030204" pitchFamily="18" charset="0"/>
                        <a:ea typeface="Times New Roman" panose="02020603050405020304" pitchFamily="18" charset="0"/>
                      </a:rPr>
                      <m:t>=</m:t>
                    </m:r>
                    <m:r>
                      <a:rPr lang="nl-NL" sz="3800" i="1">
                        <a:effectLst/>
                        <a:latin typeface="Cambria Math" panose="02040503050406030204" pitchFamily="18" charset="0"/>
                        <a:ea typeface="Times New Roman" panose="02020603050405020304" pitchFamily="18" charset="0"/>
                      </a:rPr>
                      <m:t>𝑎</m:t>
                    </m:r>
                    <m:sSup>
                      <m:sSupPr>
                        <m:ctrlPr>
                          <a:rPr lang="en-US" sz="3800" i="1">
                            <a:effectLst/>
                            <a:latin typeface="Cambria Math" panose="02040503050406030204" pitchFamily="18" charset="0"/>
                            <a:ea typeface="Times New Roman" panose="02020603050405020304" pitchFamily="18" charset="0"/>
                          </a:rPr>
                        </m:ctrlPr>
                      </m:sSupPr>
                      <m:e>
                        <m:r>
                          <a:rPr lang="nl-NL" sz="3800" i="1">
                            <a:effectLst/>
                            <a:latin typeface="Cambria Math" panose="02040503050406030204" pitchFamily="18" charset="0"/>
                            <a:ea typeface="Times New Roman" panose="02020603050405020304" pitchFamily="18" charset="0"/>
                          </a:rPr>
                          <m:t>𝑥</m:t>
                        </m:r>
                      </m:e>
                      <m:sup>
                        <m:r>
                          <a:rPr lang="nl-NL" sz="3800" i="1">
                            <a:effectLst/>
                            <a:latin typeface="Cambria Math" panose="02040503050406030204" pitchFamily="18" charset="0"/>
                            <a:ea typeface="Times New Roman" panose="02020603050405020304" pitchFamily="18" charset="0"/>
                          </a:rPr>
                          <m:t>2</m:t>
                        </m:r>
                      </m:sup>
                    </m:sSup>
                    <m:r>
                      <a:rPr lang="nl-NL" sz="3800" i="1">
                        <a:effectLst/>
                        <a:latin typeface="Cambria Math" panose="02040503050406030204" pitchFamily="18" charset="0"/>
                        <a:ea typeface="Times New Roman" panose="02020603050405020304" pitchFamily="18" charset="0"/>
                      </a:rPr>
                      <m:t>+</m:t>
                    </m:r>
                    <m:r>
                      <a:rPr lang="nl-NL" sz="3800" i="1">
                        <a:effectLst/>
                        <a:latin typeface="Cambria Math" panose="02040503050406030204" pitchFamily="18" charset="0"/>
                        <a:ea typeface="Times New Roman" panose="02020603050405020304" pitchFamily="18" charset="0"/>
                      </a:rPr>
                      <m:t>𝑏𝑥</m:t>
                    </m:r>
                    <m:r>
                      <a:rPr lang="nl-NL" sz="3800" i="1">
                        <a:effectLst/>
                        <a:latin typeface="Cambria Math" panose="02040503050406030204" pitchFamily="18" charset="0"/>
                        <a:ea typeface="Times New Roman" panose="02020603050405020304" pitchFamily="18" charset="0"/>
                      </a:rPr>
                      <m:t>+</m:t>
                    </m:r>
                    <m:r>
                      <a:rPr lang="nl-NL" sz="3800" i="1">
                        <a:effectLst/>
                        <a:latin typeface="Cambria Math" panose="02040503050406030204" pitchFamily="18" charset="0"/>
                        <a:ea typeface="Times New Roman" panose="02020603050405020304" pitchFamily="18" charset="0"/>
                      </a:rPr>
                      <m:t>𝑐</m:t>
                    </m:r>
                    <m:r>
                      <a:rPr lang="nl-NL" sz="3800" i="1">
                        <a:effectLst/>
                        <a:latin typeface="Cambria Math" panose="02040503050406030204" pitchFamily="18" charset="0"/>
                        <a:ea typeface="Times New Roman" panose="02020603050405020304" pitchFamily="18" charset="0"/>
                      </a:rPr>
                      <m:t> (</m:t>
                    </m:r>
                    <m:r>
                      <a:rPr lang="nl-NL" sz="3800" i="1">
                        <a:effectLst/>
                        <a:latin typeface="Cambria Math" panose="02040503050406030204" pitchFamily="18" charset="0"/>
                        <a:ea typeface="Times New Roman" panose="02020603050405020304" pitchFamily="18" charset="0"/>
                      </a:rPr>
                      <m:t>𝑎</m:t>
                    </m:r>
                    <m:r>
                      <a:rPr lang="nl-NL" sz="3800" i="1">
                        <a:effectLst/>
                        <a:latin typeface="Cambria Math" panose="02040503050406030204" pitchFamily="18" charset="0"/>
                        <a:ea typeface="Times New Roman" panose="02020603050405020304" pitchFamily="18" charset="0"/>
                      </a:rPr>
                      <m:t>≠0)</m:t>
                    </m:r>
                  </m:oMath>
                </a14:m>
                <a:r>
                  <a:rPr lang="nl-NL" sz="3800" dirty="0">
                    <a:effectLst/>
                    <a:latin typeface="Arial" panose="020B0604020202020204" pitchFamily="34" charset="0"/>
                    <a:ea typeface="Times New Roman" panose="02020603050405020304" pitchFamily="18" charset="0"/>
                    <a:cs typeface="Arial" panose="020B0604020202020204" pitchFamily="34" charset="0"/>
                  </a:rPr>
                  <a:t> là một đường parabol có đỉnh là điểm </a:t>
                </a:r>
                <a14:m>
                  <m:oMath xmlns:m="http://schemas.openxmlformats.org/officeDocument/2006/math">
                    <m:r>
                      <a:rPr lang="nl-NL" sz="3800" i="1">
                        <a:effectLst/>
                        <a:latin typeface="Cambria Math" panose="02040503050406030204" pitchFamily="18" charset="0"/>
                        <a:ea typeface="Times New Roman" panose="02020603050405020304" pitchFamily="18" charset="0"/>
                      </a:rPr>
                      <m:t>𝐼</m:t>
                    </m:r>
                    <m:d>
                      <m:dPr>
                        <m:ctrlPr>
                          <a:rPr lang="en-US" sz="3800" i="1">
                            <a:effectLst/>
                            <a:latin typeface="Cambria Math" panose="02040503050406030204" pitchFamily="18" charset="0"/>
                            <a:ea typeface="Times New Roman" panose="02020603050405020304" pitchFamily="18" charset="0"/>
                          </a:rPr>
                        </m:ctrlPr>
                      </m:dPr>
                      <m:e>
                        <m:r>
                          <a:rPr lang="nl-NL" sz="3800" i="1">
                            <a:effectLst/>
                            <a:latin typeface="Cambria Math" panose="02040503050406030204" pitchFamily="18" charset="0"/>
                            <a:ea typeface="Times New Roman" panose="02020603050405020304" pitchFamily="18" charset="0"/>
                          </a:rPr>
                          <m:t>−</m:t>
                        </m:r>
                        <m:f>
                          <m:fPr>
                            <m:ctrlPr>
                              <a:rPr lang="en-US" sz="3800" i="1">
                                <a:effectLst/>
                                <a:latin typeface="Cambria Math" panose="02040503050406030204" pitchFamily="18" charset="0"/>
                                <a:ea typeface="Times New Roman" panose="02020603050405020304" pitchFamily="18" charset="0"/>
                              </a:rPr>
                            </m:ctrlPr>
                          </m:fPr>
                          <m:num>
                            <m:r>
                              <a:rPr lang="nl-NL" sz="3800" i="1">
                                <a:effectLst/>
                                <a:latin typeface="Cambria Math" panose="02040503050406030204" pitchFamily="18" charset="0"/>
                                <a:ea typeface="Times New Roman" panose="02020603050405020304" pitchFamily="18" charset="0"/>
                              </a:rPr>
                              <m:t>𝑏</m:t>
                            </m:r>
                          </m:num>
                          <m:den>
                            <m:r>
                              <a:rPr lang="nl-NL" sz="3800" i="1">
                                <a:effectLst/>
                                <a:latin typeface="Cambria Math" panose="02040503050406030204" pitchFamily="18" charset="0"/>
                                <a:ea typeface="Times New Roman" panose="02020603050405020304" pitchFamily="18" charset="0"/>
                              </a:rPr>
                              <m:t>2</m:t>
                            </m:r>
                            <m:r>
                              <a:rPr lang="nl-NL" sz="3800" i="1">
                                <a:effectLst/>
                                <a:latin typeface="Cambria Math" panose="02040503050406030204" pitchFamily="18" charset="0"/>
                                <a:ea typeface="Times New Roman" panose="02020603050405020304" pitchFamily="18" charset="0"/>
                              </a:rPr>
                              <m:t>𝑎</m:t>
                            </m:r>
                          </m:den>
                        </m:f>
                        <m:r>
                          <a:rPr lang="nl-NL" sz="3800" i="1">
                            <a:effectLst/>
                            <a:latin typeface="Cambria Math" panose="02040503050406030204" pitchFamily="18" charset="0"/>
                            <a:ea typeface="Times New Roman" panose="02020603050405020304" pitchFamily="18" charset="0"/>
                          </a:rPr>
                          <m:t>;−</m:t>
                        </m:r>
                        <m:f>
                          <m:fPr>
                            <m:ctrlPr>
                              <a:rPr lang="en-US" sz="3800" i="1">
                                <a:effectLst/>
                                <a:latin typeface="Cambria Math" panose="02040503050406030204" pitchFamily="18" charset="0"/>
                                <a:ea typeface="Times New Roman" panose="02020603050405020304" pitchFamily="18" charset="0"/>
                              </a:rPr>
                            </m:ctrlPr>
                          </m:fPr>
                          <m:num>
                            <m:r>
                              <a:rPr lang="nl-NL" sz="3800" i="1">
                                <a:effectLst/>
                                <a:latin typeface="Cambria Math" panose="02040503050406030204" pitchFamily="18" charset="0"/>
                                <a:ea typeface="Times New Roman" panose="02020603050405020304" pitchFamily="18" charset="0"/>
                              </a:rPr>
                              <m:t>𝛥</m:t>
                            </m:r>
                          </m:num>
                          <m:den>
                            <m:r>
                              <a:rPr lang="nl-NL" sz="3800" i="1">
                                <a:effectLst/>
                                <a:latin typeface="Cambria Math" panose="02040503050406030204" pitchFamily="18" charset="0"/>
                                <a:ea typeface="Times New Roman" panose="02020603050405020304" pitchFamily="18" charset="0"/>
                              </a:rPr>
                              <m:t>4</m:t>
                            </m:r>
                            <m:r>
                              <a:rPr lang="nl-NL" sz="3800" i="1">
                                <a:effectLst/>
                                <a:latin typeface="Cambria Math" panose="02040503050406030204" pitchFamily="18" charset="0"/>
                                <a:ea typeface="Times New Roman" panose="02020603050405020304" pitchFamily="18" charset="0"/>
                              </a:rPr>
                              <m:t>𝑎</m:t>
                            </m:r>
                          </m:den>
                        </m:f>
                      </m:e>
                    </m:d>
                  </m:oMath>
                </a14:m>
                <a:r>
                  <a:rPr lang="nl-NL" sz="3800" dirty="0">
                    <a:effectLst/>
                    <a:latin typeface="Arial" panose="020B0604020202020204" pitchFamily="34" charset="0"/>
                    <a:ea typeface="Times New Roman" panose="02020603050405020304" pitchFamily="18" charset="0"/>
                    <a:cs typeface="Arial" panose="020B0604020202020204" pitchFamily="34" charset="0"/>
                  </a:rPr>
                  <a:t>, có trục đối xứng là đường thẳng </a:t>
                </a:r>
                <a14:m>
                  <m:oMath xmlns:m="http://schemas.openxmlformats.org/officeDocument/2006/math">
                    <m:r>
                      <a:rPr lang="nl-NL" sz="3800" i="1">
                        <a:effectLst/>
                        <a:latin typeface="Cambria Math" panose="02040503050406030204" pitchFamily="18" charset="0"/>
                        <a:ea typeface="Times New Roman" panose="02020603050405020304" pitchFamily="18" charset="0"/>
                      </a:rPr>
                      <m:t>𝑥</m:t>
                    </m:r>
                    <m:r>
                      <a:rPr lang="nl-NL" sz="3800" i="1">
                        <a:effectLst/>
                        <a:latin typeface="Cambria Math" panose="02040503050406030204" pitchFamily="18" charset="0"/>
                        <a:ea typeface="Times New Roman" panose="02020603050405020304" pitchFamily="18" charset="0"/>
                      </a:rPr>
                      <m:t>=−</m:t>
                    </m:r>
                    <m:f>
                      <m:fPr>
                        <m:ctrlPr>
                          <a:rPr lang="en-US" sz="3800" i="1">
                            <a:effectLst/>
                            <a:latin typeface="Cambria Math" panose="02040503050406030204" pitchFamily="18" charset="0"/>
                            <a:ea typeface="Times New Roman" panose="02020603050405020304" pitchFamily="18" charset="0"/>
                          </a:rPr>
                        </m:ctrlPr>
                      </m:fPr>
                      <m:num>
                        <m:r>
                          <a:rPr lang="nl-NL" sz="3800" i="1">
                            <a:effectLst/>
                            <a:latin typeface="Cambria Math" panose="02040503050406030204" pitchFamily="18" charset="0"/>
                            <a:ea typeface="Times New Roman" panose="02020603050405020304" pitchFamily="18" charset="0"/>
                          </a:rPr>
                          <m:t>−</m:t>
                        </m:r>
                        <m:r>
                          <a:rPr lang="nl-NL" sz="3800" i="1">
                            <a:effectLst/>
                            <a:latin typeface="Cambria Math" panose="02040503050406030204" pitchFamily="18" charset="0"/>
                            <a:ea typeface="Times New Roman" panose="02020603050405020304" pitchFamily="18" charset="0"/>
                          </a:rPr>
                          <m:t>𝑏</m:t>
                        </m:r>
                      </m:num>
                      <m:den>
                        <m:r>
                          <a:rPr lang="nl-NL" sz="3800" i="1">
                            <a:effectLst/>
                            <a:latin typeface="Cambria Math" panose="02040503050406030204" pitchFamily="18" charset="0"/>
                            <a:ea typeface="Times New Roman" panose="02020603050405020304" pitchFamily="18" charset="0"/>
                          </a:rPr>
                          <m:t>2</m:t>
                        </m:r>
                        <m:r>
                          <a:rPr lang="nl-NL" sz="3800" i="1">
                            <a:effectLst/>
                            <a:latin typeface="Cambria Math" panose="02040503050406030204" pitchFamily="18" charset="0"/>
                            <a:ea typeface="Times New Roman" panose="02020603050405020304" pitchFamily="18" charset="0"/>
                          </a:rPr>
                          <m:t>𝑎</m:t>
                        </m:r>
                      </m:den>
                    </m:f>
                  </m:oMath>
                </a14:m>
                <a:r>
                  <a:rPr lang="nl-NL" sz="3800" dirty="0">
                    <a:effectLst/>
                    <a:latin typeface="Arial" panose="020B0604020202020204" pitchFamily="34" charset="0"/>
                    <a:ea typeface="Times New Roman" panose="02020603050405020304" pitchFamily="18" charset="0"/>
                    <a:cs typeface="Arial" panose="020B0604020202020204" pitchFamily="34" charset="0"/>
                  </a:rPr>
                  <a:t>. </a:t>
                </a:r>
                <a:endParaRPr lang="nl-NL" sz="3800" dirty="0" smtClean="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0"/>
                  </a:spcAft>
                  <a:buFont typeface="Arial" panose="020B0604020202020204" pitchFamily="34" charset="0"/>
                  <a:buChar char="•"/>
                </a:pPr>
                <a:r>
                  <a:rPr lang="nl-NL" sz="3800" dirty="0" smtClean="0">
                    <a:effectLst/>
                    <a:latin typeface="Arial" panose="020B0604020202020204" pitchFamily="34" charset="0"/>
                    <a:ea typeface="Times New Roman" panose="02020603050405020304" pitchFamily="18" charset="0"/>
                    <a:cs typeface="Arial" panose="020B0604020202020204" pitchFamily="34" charset="0"/>
                  </a:rPr>
                  <a:t>Parabol </a:t>
                </a:r>
                <a:r>
                  <a:rPr lang="nl-NL" sz="3800" dirty="0">
                    <a:effectLst/>
                    <a:latin typeface="Arial" panose="020B0604020202020204" pitchFamily="34" charset="0"/>
                    <a:ea typeface="Times New Roman" panose="02020603050405020304" pitchFamily="18" charset="0"/>
                    <a:cs typeface="Arial" panose="020B0604020202020204" pitchFamily="34" charset="0"/>
                  </a:rPr>
                  <a:t>này quay bề lõm lên trên nếu a &gt; 0, xuống dưới nếu a &lt;0</a:t>
                </a:r>
                <a:r>
                  <a:rPr lang="nl-NL" sz="3800" dirty="0" smtClean="0">
                    <a:effectLst/>
                    <a:latin typeface="Arial" panose="020B0604020202020204" pitchFamily="34" charset="0"/>
                    <a:ea typeface="Times New Roman" panose="02020603050405020304" pitchFamily="18" charset="0"/>
                    <a:cs typeface="Arial" panose="020B0604020202020204" pitchFamily="34" charset="0"/>
                  </a:rPr>
                  <a:t>.</a:t>
                </a:r>
                <a:r>
                  <a:rPr lang="nl-NL" sz="3800" dirty="0">
                    <a:effectLst/>
                    <a:latin typeface="Arial" panose="020B0604020202020204" pitchFamily="34" charset="0"/>
                    <a:ea typeface="Times New Roman" panose="02020603050405020304" pitchFamily="18" charset="0"/>
                    <a:cs typeface="Arial" panose="020B0604020202020204" pitchFamily="34" charset="0"/>
                  </a:rPr>
                  <a:t> </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438401" y="2933700"/>
                <a:ext cx="13487400" cy="5299977"/>
              </a:xfrm>
              <a:prstGeom prst="rect">
                <a:avLst/>
              </a:prstGeom>
              <a:blipFill>
                <a:blip r:embed="rId29"/>
                <a:stretch>
                  <a:fillRect l="-1356" r="-1446" b="-1609"/>
                </a:stretch>
              </a:blipFill>
            </p:spPr>
            <p:txBody>
              <a:bodyPr/>
              <a:lstStyle/>
              <a:p>
                <a:r>
                  <a:rPr lang="en-US">
                    <a:noFill/>
                  </a:rPr>
                  <a:t> </a:t>
                </a:r>
              </a:p>
            </p:txBody>
          </p:sp>
        </mc:Fallback>
      </mc:AlternateContent>
      <p:pic>
        <p:nvPicPr>
          <p:cNvPr id="15" name="Picture 2"/>
          <p:cNvPicPr>
            <a:picLocks noChangeAspect="1"/>
          </p:cNvPicPr>
          <p:nvPr/>
        </p:nvPicPr>
        <p:blipFill>
          <a:blip r:embed="rId30">
            <a:extLst>
              <a:ext uri="{28A0092B-C50C-407E-A947-70E740481C1C}">
                <a14:useLocalDpi xmlns:a14="http://schemas.microsoft.com/office/drawing/2010/main" val="0"/>
              </a:ext>
              <a:ext uri="{96DAC541-7B7A-43D3-8B79-37D633B846F1}">
                <asvg:svgBlip xmlns="" xmlns:asvg="http://schemas.microsoft.com/office/drawing/2016/SVG/main" r:embed="rId31"/>
              </a:ext>
            </a:extLst>
          </a:blip>
          <a:srcRect/>
          <a:stretch>
            <a:fillRect/>
          </a:stretch>
        </p:blipFill>
        <p:spPr>
          <a:xfrm>
            <a:off x="-762000" y="-1367242"/>
            <a:ext cx="4676861" cy="5601032"/>
          </a:xfrm>
          <a:prstGeom prst="rect">
            <a:avLst/>
          </a:prstGeom>
        </p:spPr>
      </p:pic>
      <p:pic>
        <p:nvPicPr>
          <p:cNvPr id="16" name="Picture 2"/>
          <p:cNvPicPr>
            <a:picLocks noChangeAspect="1"/>
          </p:cNvPicPr>
          <p:nvPr/>
        </p:nvPicPr>
        <p:blipFill>
          <a:blip r:embed="rId32">
            <a:alphaModFix amt="40000"/>
            <a:duotone>
              <a:prstClr val="black"/>
              <a:srgbClr val="D9C3A5">
                <a:tint val="50000"/>
                <a:satMod val="180000"/>
              </a:srgbClr>
            </a:duotone>
            <a:extLst>
              <a:ext uri="{BEBA8EAE-BF5A-486C-A8C5-ECC9F3942E4B}">
                <a14:imgProps xmlns:a14="http://schemas.microsoft.com/office/drawing/2010/main">
                  <a14:imgLayer r:embed="rId33">
                    <a14:imgEffect>
                      <a14:artisticLineDrawing/>
                    </a14:imgEffect>
                    <a14:imgEffect>
                      <a14:saturation sat="200000"/>
                    </a14:imgEffect>
                    <a14:imgEffect>
                      <a14:brightnessContrast brigh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34"/>
              </a:ext>
            </a:extLst>
          </a:blip>
          <a:srcRect t="56419"/>
          <a:stretch>
            <a:fillRect/>
          </a:stretch>
        </p:blipFill>
        <p:spPr>
          <a:xfrm rot="11204328">
            <a:off x="11462549" y="-1343322"/>
            <a:ext cx="8923179" cy="3195503"/>
          </a:xfrm>
          <a:prstGeom prst="rect">
            <a:avLst/>
          </a:prstGeom>
        </p:spPr>
      </p:pic>
      <p:pic>
        <p:nvPicPr>
          <p:cNvPr id="17" name="Picture 5"/>
          <p:cNvPicPr>
            <a:picLocks noChangeAspect="1"/>
          </p:cNvPicPr>
          <p:nvPr/>
        </p:nvPicPr>
        <p:blipFill>
          <a:blip r:embed="rId35"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938089" y="9258300"/>
            <a:ext cx="1328221" cy="1371067"/>
          </a:xfrm>
          <a:prstGeom prst="rect">
            <a:avLst/>
          </a:prstGeom>
        </p:spPr>
      </p:pic>
    </p:spTree>
    <p:extLst>
      <p:ext uri="{BB962C8B-B14F-4D97-AF65-F5344CB8AC3E}">
        <p14:creationId xmlns:p14="http://schemas.microsoft.com/office/powerpoint/2010/main" val="3166353448"/>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14" presetClass="entr" presetSubtype="1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fade">
                                      <p:cBhvr>
                                        <p:cTn id="18" dur="500"/>
                                        <p:tgtEl>
                                          <p:spTgt spid="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3"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45DA0"/>
        </a:solidFill>
        <a:effectLst/>
      </p:bgPr>
    </p:bg>
    <p:spTree>
      <p:nvGrpSpPr>
        <p:cNvPr id="1" name=""/>
        <p:cNvGrpSpPr/>
        <p:nvPr/>
      </p:nvGrpSpPr>
      <p:grpSpPr>
        <a:xfrm>
          <a:off x="0" y="0"/>
          <a:ext cx="0" cy="0"/>
          <a:chOff x="0" y="0"/>
          <a:chExt cx="0" cy="0"/>
        </a:xfrm>
      </p:grpSpPr>
      <p:sp>
        <p:nvSpPr>
          <p:cNvPr id="13" name="TextBox 12"/>
          <p:cNvSpPr txBox="1"/>
          <p:nvPr/>
        </p:nvSpPr>
        <p:spPr>
          <a:xfrm>
            <a:off x="7389855" y="419100"/>
            <a:ext cx="4038600"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KẾT LUẬN</a:t>
            </a:r>
            <a:endParaRPr kumimoji="0" lang="en-US" sz="5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11" name="Group 10"/>
          <p:cNvGrpSpPr/>
          <p:nvPr/>
        </p:nvGrpSpPr>
        <p:grpSpPr>
          <a:xfrm>
            <a:off x="838200" y="876300"/>
            <a:ext cx="16383000" cy="8941713"/>
            <a:chOff x="5599155" y="1903767"/>
            <a:chExt cx="11658600" cy="4655528"/>
          </a:xfrm>
        </p:grpSpPr>
        <p:grpSp>
          <p:nvGrpSpPr>
            <p:cNvPr id="5" name="Group 4"/>
            <p:cNvGrpSpPr/>
            <p:nvPr/>
          </p:nvGrpSpPr>
          <p:grpSpPr>
            <a:xfrm>
              <a:off x="5599155" y="2247897"/>
              <a:ext cx="11658600" cy="4311398"/>
              <a:chOff x="8458200" y="1405641"/>
              <a:chExt cx="7086600" cy="5306091"/>
            </a:xfrm>
          </p:grpSpPr>
          <p:pic>
            <p:nvPicPr>
              <p:cNvPr id="23"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458200" y="1405641"/>
                <a:ext cx="7086600" cy="5306091"/>
              </a:xfrm>
              <a:prstGeom prst="rect">
                <a:avLst/>
              </a:prstGeom>
            </p:spPr>
          </p:pic>
          <p:sp>
            <p:nvSpPr>
              <p:cNvPr id="4" name="Rectangle 3"/>
              <p:cNvSpPr/>
              <p:nvPr/>
            </p:nvSpPr>
            <p:spPr>
              <a:xfrm>
                <a:off x="8709498" y="1657556"/>
                <a:ext cx="6599973" cy="4802259"/>
              </a:xfrm>
              <a:prstGeom prst="rect">
                <a:avLst/>
              </a:prstGeom>
              <a:solidFill>
                <a:srgbClr val="FFE89F"/>
              </a:solidFill>
              <a:ln>
                <a:solidFill>
                  <a:srgbClr val="FFE0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2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26"/>
                </a:ext>
              </a:extLst>
            </a:blip>
            <a:srcRect/>
            <a:stretch>
              <a:fillRect/>
            </a:stretch>
          </p:blipFill>
          <p:spPr>
            <a:xfrm rot="21367064">
              <a:off x="16328127" y="1903767"/>
              <a:ext cx="830339" cy="1089630"/>
            </a:xfrm>
            <a:prstGeom prst="rect">
              <a:avLst/>
            </a:prstGeom>
          </p:spPr>
        </p:pic>
      </p:grpSp>
      <mc:AlternateContent xmlns:mc="http://schemas.openxmlformats.org/markup-compatibility/2006" xmlns:a14="http://schemas.microsoft.com/office/drawing/2010/main">
        <mc:Choice Requires="a14">
          <p:sp>
            <p:nvSpPr>
              <p:cNvPr id="2" name="Rectangle 1"/>
              <p:cNvSpPr/>
              <p:nvPr/>
            </p:nvSpPr>
            <p:spPr>
              <a:xfrm>
                <a:off x="2057400" y="2127797"/>
                <a:ext cx="13711750" cy="7054303"/>
              </a:xfrm>
              <a:prstGeom prst="rect">
                <a:avLst/>
              </a:prstGeom>
            </p:spPr>
            <p:txBody>
              <a:bodyPr wrap="square">
                <a:spAutoFit/>
              </a:bodyPr>
              <a:lstStyle/>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l-NL" sz="38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Để </a:t>
                </a:r>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vẽ đường parabol </a:t>
                </a:r>
                <a14:m>
                  <m:oMath xmlns:m="http://schemas.openxmlformats.org/officeDocument/2006/math">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𝑦</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𝑎</m:t>
                    </m:r>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sSupPr>
                      <m:e>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𝑥</m:t>
                        </m:r>
                      </m:e>
                      <m:sup>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2</m:t>
                        </m:r>
                      </m:sup>
                    </m:sSup>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𝑏𝑥</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𝑐</m:t>
                    </m:r>
                  </m:oMath>
                </a14:m>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ta tiến hành các </a:t>
                </a:r>
                <a:r>
                  <a:rPr kumimoji="0" lang="nl-NL" sz="38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bước sau:</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742950" marR="0" lvl="0" indent="-742950" algn="just" defTabSz="914400" rtl="0" eaLnBrk="1" fontAlgn="auto" latinLnBrk="0" hangingPunct="1">
                  <a:lnSpc>
                    <a:spcPct val="150000"/>
                  </a:lnSpc>
                  <a:spcBef>
                    <a:spcPts val="0"/>
                  </a:spcBef>
                  <a:spcAft>
                    <a:spcPts val="0"/>
                  </a:spcAft>
                  <a:buClrTx/>
                  <a:buSzTx/>
                  <a:buFont typeface="+mj-lt"/>
                  <a:buAutoNum type="arabicPeriod"/>
                  <a:tabLst/>
                  <a:defRPr/>
                </a:pPr>
                <a:r>
                  <a:rPr kumimoji="0" lang="nl-NL" sz="38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Xác </a:t>
                </a:r>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định tọa độ đỉnh </a:t>
                </a:r>
                <a14:m>
                  <m:oMath xmlns:m="http://schemas.openxmlformats.org/officeDocument/2006/math">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𝐼</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dPr>
                      <m:e>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fPr>
                          <m:num>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𝑏</m:t>
                            </m:r>
                          </m:num>
                          <m:den>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2</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𝑎</m:t>
                            </m:r>
                          </m:den>
                        </m:f>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fPr>
                          <m:num>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𝛥</m:t>
                            </m:r>
                          </m:num>
                          <m:den>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4</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𝑎</m:t>
                            </m:r>
                          </m:den>
                        </m:f>
                      </m:e>
                    </m:d>
                  </m:oMath>
                </a14:m>
                <a:r>
                  <a:rPr kumimoji="0" lang="nl-NL" sz="38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742950" marR="0" lvl="0" indent="-742950" algn="just" defTabSz="914400" rtl="0" eaLnBrk="1" fontAlgn="auto" latinLnBrk="0" hangingPunct="1">
                  <a:lnSpc>
                    <a:spcPct val="150000"/>
                  </a:lnSpc>
                  <a:spcBef>
                    <a:spcPts val="0"/>
                  </a:spcBef>
                  <a:spcAft>
                    <a:spcPts val="0"/>
                  </a:spcAft>
                  <a:buClrTx/>
                  <a:buSzTx/>
                  <a:buFont typeface="+mj-lt"/>
                  <a:buAutoNum type="arabicPeriod"/>
                  <a:tabLst/>
                  <a:defRPr/>
                </a:pPr>
                <a:r>
                  <a:rPr kumimoji="0" lang="nl-NL" sz="38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Xác </a:t>
                </a:r>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định trục đối xứng </a:t>
                </a:r>
                <a14:m>
                  <m:oMath xmlns:m="http://schemas.openxmlformats.org/officeDocument/2006/math">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𝑥</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fPr>
                      <m:num>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𝑏</m:t>
                        </m:r>
                      </m:num>
                      <m:den>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2</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𝑎</m:t>
                        </m:r>
                      </m:den>
                    </m:f>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oMath>
                </a14:m>
                <a:endParaRPr kumimoji="0" lang="en-US" sz="38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mn-cs"/>
                </a:endParaRPr>
              </a:p>
              <a:p>
                <a:pPr marL="742950" marR="0" lvl="0" indent="-742950" algn="just" defTabSz="914400" rtl="0" eaLnBrk="1" fontAlgn="auto" latinLnBrk="0" hangingPunct="1">
                  <a:lnSpc>
                    <a:spcPct val="150000"/>
                  </a:lnSpc>
                  <a:spcBef>
                    <a:spcPts val="0"/>
                  </a:spcBef>
                  <a:spcAft>
                    <a:spcPts val="0"/>
                  </a:spcAft>
                  <a:buClrTx/>
                  <a:buSzTx/>
                  <a:buFont typeface="+mj-lt"/>
                  <a:buAutoNum type="arabicPeriod"/>
                  <a:tabLst/>
                  <a:defRPr/>
                </a:pPr>
                <a:r>
                  <a:rPr kumimoji="0" lang="nl-NL" sz="38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Xác </a:t>
                </a:r>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định tọa độ các giao điểm của parabol với trục tung, trục hoành (nếu có) và một vài điểm đặc biệt trên </a:t>
                </a:r>
                <a:r>
                  <a:rPr kumimoji="0" lang="nl-NL" sz="38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parabol.</a:t>
                </a:r>
                <a:endPar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742950" marR="0" lvl="0" indent="-742950" algn="just" defTabSz="914400" rtl="0" eaLnBrk="1" fontAlgn="auto" latinLnBrk="0" hangingPunct="1">
                  <a:lnSpc>
                    <a:spcPct val="150000"/>
                  </a:lnSpc>
                  <a:spcBef>
                    <a:spcPts val="0"/>
                  </a:spcBef>
                  <a:spcAft>
                    <a:spcPts val="0"/>
                  </a:spcAft>
                  <a:buClrTx/>
                  <a:buSzTx/>
                  <a:buFont typeface="+mj-lt"/>
                  <a:buAutoNum type="arabicPeriod"/>
                  <a:tabLst/>
                  <a:defRPr/>
                </a:pPr>
                <a:r>
                  <a:rPr kumimoji="0" lang="nl-NL" sz="38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Vẽ </a:t>
                </a:r>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parabol</a:t>
                </a:r>
                <a:r>
                  <a:rPr kumimoji="0" lang="nl-NL" sz="38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057400" y="2127797"/>
                <a:ext cx="13711750" cy="7054303"/>
              </a:xfrm>
              <a:prstGeom prst="rect">
                <a:avLst/>
              </a:prstGeom>
              <a:blipFill>
                <a:blip r:embed="rId27"/>
                <a:stretch>
                  <a:fillRect l="-1334" r="-1423" b="-1037"/>
                </a:stretch>
              </a:blipFill>
            </p:spPr>
            <p:txBody>
              <a:bodyPr/>
              <a:lstStyle/>
              <a:p>
                <a:r>
                  <a:rPr lang="en-US">
                    <a:noFill/>
                  </a:rPr>
                  <a:t> </a:t>
                </a:r>
              </a:p>
            </p:txBody>
          </p:sp>
        </mc:Fallback>
      </mc:AlternateContent>
      <p:pic>
        <p:nvPicPr>
          <p:cNvPr id="12" name="Picture 3"/>
          <p:cNvPicPr>
            <a:picLocks noChangeAspect="1"/>
          </p:cNvPicPr>
          <p:nvPr/>
        </p:nvPicPr>
        <p:blipFill>
          <a:blip r:embed="rId28">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flipH="1">
            <a:off x="15464019" y="6819900"/>
            <a:ext cx="2662991" cy="3465095"/>
          </a:xfrm>
          <a:prstGeom prst="rect">
            <a:avLst/>
          </a:prstGeom>
        </p:spPr>
      </p:pic>
      <p:pic>
        <p:nvPicPr>
          <p:cNvPr id="14" name="Picture 2"/>
          <p:cNvPicPr>
            <a:picLocks noChangeAspect="1"/>
          </p:cNvPicPr>
          <p:nvPr/>
        </p:nvPicPr>
        <p:blipFill>
          <a:blip r:embed="rId30">
            <a:alphaModFix amt="40000"/>
            <a:duotone>
              <a:prstClr val="black"/>
              <a:srgbClr val="D9C3A5">
                <a:tint val="50000"/>
                <a:satMod val="180000"/>
              </a:srgbClr>
            </a:duotone>
            <a:extLst>
              <a:ext uri="{BEBA8EAE-BF5A-486C-A8C5-ECC9F3942E4B}">
                <a14:imgProps xmlns:a14="http://schemas.microsoft.com/office/drawing/2010/main">
                  <a14:imgLayer r:embed="rId31">
                    <a14:imgEffect>
                      <a14:artisticLineDrawing/>
                    </a14:imgEffect>
                    <a14:imgEffect>
                      <a14:saturation sat="200000"/>
                    </a14:imgEffect>
                    <a14:imgEffect>
                      <a14:brightnessContrast brigh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32"/>
              </a:ext>
            </a:extLst>
          </a:blip>
          <a:srcRect t="56419"/>
          <a:stretch>
            <a:fillRect/>
          </a:stretch>
        </p:blipFill>
        <p:spPr>
          <a:xfrm rot="11204328">
            <a:off x="11383761" y="-1373237"/>
            <a:ext cx="8923179" cy="3195503"/>
          </a:xfrm>
          <a:prstGeom prst="rect">
            <a:avLst/>
          </a:prstGeom>
        </p:spPr>
      </p:pic>
      <p:pic>
        <p:nvPicPr>
          <p:cNvPr id="15" name="Picture 5"/>
          <p:cNvPicPr>
            <a:picLocks noChangeAspect="1"/>
          </p:cNvPicPr>
          <p:nvPr/>
        </p:nvPicPr>
        <p:blipFill>
          <a:blip r:embed="rId33"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0" y="-266434"/>
            <a:ext cx="1328221" cy="1371067"/>
          </a:xfrm>
          <a:prstGeom prst="rect">
            <a:avLst/>
          </a:prstGeom>
        </p:spPr>
      </p:pic>
    </p:spTree>
    <p:extLst>
      <p:ext uri="{BB962C8B-B14F-4D97-AF65-F5344CB8AC3E}">
        <p14:creationId xmlns:p14="http://schemas.microsoft.com/office/powerpoint/2010/main" val="3458041485"/>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4" presetClass="entr" presetSubtype="1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fade">
                                      <p:cBhvr>
                                        <p:cTn id="18" dur="500"/>
                                        <p:tgtEl>
                                          <p:spTgt spid="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animEffect transition="in" filter="barn(inVertical)">
                                      <p:cBhvr>
                                        <p:cTn id="23" dur="500"/>
                                        <p:tgtEl>
                                          <p:spTgt spid="2">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animEffect transition="in" filter="wipe(down)">
                                      <p:cBhvr>
                                        <p:cTn id="28" dur="500"/>
                                        <p:tgtEl>
                                          <p:spTgt spid="2">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
                                            <p:txEl>
                                              <p:pRg st="3" end="3"/>
                                            </p:txEl>
                                          </p:spTgt>
                                        </p:tgtEl>
                                        <p:attrNameLst>
                                          <p:attrName>style.visibility</p:attrName>
                                        </p:attrNameLst>
                                      </p:cBhvr>
                                      <p:to>
                                        <p:strVal val="visible"/>
                                      </p:to>
                                    </p:set>
                                    <p:animEffect transition="in" filter="randombar(horizontal)">
                                      <p:cBhvr>
                                        <p:cTn id="33" dur="500"/>
                                        <p:tgtEl>
                                          <p:spTgt spid="2">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
                                            <p:txEl>
                                              <p:pRg st="4" end="4"/>
                                            </p:txEl>
                                          </p:spTgt>
                                        </p:tgtEl>
                                        <p:attrNameLst>
                                          <p:attrName>style.visibility</p:attrName>
                                        </p:attrNameLst>
                                      </p:cBhvr>
                                      <p:to>
                                        <p:strVal val="visible"/>
                                      </p:to>
                                    </p:set>
                                    <p:animEffect transition="in" filter="barn(inVertical)">
                                      <p:cBhvr>
                                        <p:cTn id="38"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45DA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66831" y="-1502212"/>
            <a:ext cx="4676861" cy="5601032"/>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flipV="1">
            <a:off x="14097000" y="6743700"/>
            <a:ext cx="4676861" cy="5601032"/>
          </a:xfrm>
          <a:prstGeom prst="rect">
            <a:avLst/>
          </a:prstGeom>
        </p:spPr>
      </p:pic>
      <p:grpSp>
        <p:nvGrpSpPr>
          <p:cNvPr id="8" name="Group 7"/>
          <p:cNvGrpSpPr/>
          <p:nvPr/>
        </p:nvGrpSpPr>
        <p:grpSpPr>
          <a:xfrm>
            <a:off x="6400800" y="342900"/>
            <a:ext cx="5562600" cy="1066800"/>
            <a:chOff x="381000" y="190500"/>
            <a:chExt cx="5562600" cy="1066800"/>
          </a:xfrm>
        </p:grpSpPr>
        <p:sp>
          <p:nvSpPr>
            <p:cNvPr id="9" name="Rectangle 8"/>
            <p:cNvSpPr/>
            <p:nvPr/>
          </p:nvSpPr>
          <p:spPr>
            <a:xfrm>
              <a:off x="381000" y="190500"/>
              <a:ext cx="5562600" cy="106680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698624" y="190500"/>
              <a:ext cx="4948791" cy="101566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algn="just">
                <a:lnSpc>
                  <a:spcPct val="150000"/>
                </a:lnSpc>
                <a:spcAft>
                  <a:spcPts val="800"/>
                </a:spcAft>
              </a:pPr>
              <a:r>
                <a:rPr lang="nl-NL"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Ví dụ </a:t>
              </a:r>
              <a:r>
                <a:rPr lang="en-US" sz="4000" b="1" dirty="0" smtClean="0">
                  <a:solidFill>
                    <a:prstClr val="white"/>
                  </a:solidFill>
                  <a:latin typeface="Arial" panose="020B0604020202020204" pitchFamily="34" charset="0"/>
                  <a:ea typeface="Times New Roman" panose="02020603050405020304" pitchFamily="18" charset="0"/>
                  <a:cs typeface="Arial" panose="020B0604020202020204" pitchFamily="34" charset="0"/>
                </a:rPr>
                <a:t>2</a:t>
              </a:r>
              <a:r>
                <a:rPr lang="nl-NL" sz="4000" b="1" dirty="0" smtClean="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nl-NL"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(SGK </a:t>
              </a:r>
              <a:r>
                <a:rPr lang="nl-NL" sz="4000" b="1" dirty="0" smtClean="0">
                  <a:solidFill>
                    <a:prstClr val="white"/>
                  </a:solidFill>
                  <a:latin typeface="Arial" panose="020B0604020202020204" pitchFamily="34" charset="0"/>
                  <a:ea typeface="Times New Roman" panose="02020603050405020304" pitchFamily="18" charset="0"/>
                  <a:cs typeface="Arial" panose="020B0604020202020204" pitchFamily="34" charset="0"/>
                </a:rPr>
                <a:t>– tr</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1</a:t>
              </a:r>
              <a:r>
                <a:rPr lang="en-US" sz="4000" b="1" dirty="0" smtClean="0">
                  <a:solidFill>
                    <a:prstClr val="white"/>
                  </a:solidFill>
                  <a:latin typeface="Arial" panose="020B0604020202020204" pitchFamily="34" charset="0"/>
                  <a:ea typeface="Times New Roman" panose="02020603050405020304" pitchFamily="18" charset="0"/>
                  <a:cs typeface="Arial" panose="020B0604020202020204" pitchFamily="34" charset="0"/>
                </a:rPr>
                <a:t>5</a:t>
              </a:r>
              <a:r>
                <a:rPr lang="nl-NL" sz="4000" b="1" dirty="0" smtClean="0">
                  <a:solidFill>
                    <a:prstClr val="white"/>
                  </a:solidFill>
                  <a:latin typeface="Arial" panose="020B0604020202020204" pitchFamily="34" charset="0"/>
                  <a:ea typeface="Times New Roman" panose="02020603050405020304" pitchFamily="18" charset="0"/>
                  <a:cs typeface="Arial" panose="020B0604020202020204" pitchFamily="34" charset="0"/>
                </a:rPr>
                <a:t>)</a:t>
              </a:r>
              <a:endParaRPr lang="en-US" sz="4000" dirty="0">
                <a:solidFill>
                  <a:prstClr val="white"/>
                </a:solidFill>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4" name="Rectangle 3"/>
              <p:cNvSpPr/>
              <p:nvPr/>
            </p:nvSpPr>
            <p:spPr>
              <a:xfrm>
                <a:off x="1371600" y="1562100"/>
                <a:ext cx="16002000" cy="2723823"/>
              </a:xfrm>
              <a:prstGeom prst="rect">
                <a:avLst/>
              </a:prstGeom>
            </p:spPr>
            <p:txBody>
              <a:bodyPr wrap="square">
                <a:spAutoFit/>
              </a:bodyPr>
              <a:lstStyle/>
              <a:p>
                <a:pPr algn="just">
                  <a:lnSpc>
                    <a:spcPct val="150000"/>
                  </a:lnSpc>
                </a:pPr>
                <a:r>
                  <a:rPr lang="nl-NL" sz="38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a) Vẽ parabol </a:t>
                </a:r>
                <a14:m>
                  <m:oMath xmlns:m="http://schemas.openxmlformats.org/officeDocument/2006/math">
                    <m:r>
                      <a:rPr lang="nl-NL" sz="3800" i="1">
                        <a:solidFill>
                          <a:schemeClr val="bg1"/>
                        </a:solidFill>
                        <a:effectLst/>
                        <a:latin typeface="Cambria Math" panose="02040503050406030204" pitchFamily="18" charset="0"/>
                        <a:ea typeface="Times New Roman" panose="02020603050405020304" pitchFamily="18" charset="0"/>
                      </a:rPr>
                      <m:t>𝑦</m:t>
                    </m:r>
                    <m:r>
                      <a:rPr lang="nl-NL" sz="3800" i="1">
                        <a:solidFill>
                          <a:schemeClr val="bg1"/>
                        </a:solidFill>
                        <a:effectLst/>
                        <a:latin typeface="Cambria Math" panose="02040503050406030204" pitchFamily="18" charset="0"/>
                        <a:ea typeface="Times New Roman" panose="02020603050405020304" pitchFamily="18" charset="0"/>
                      </a:rPr>
                      <m:t>=−2</m:t>
                    </m:r>
                    <m:sSup>
                      <m:sSupPr>
                        <m:ctrlPr>
                          <a:rPr lang="en-US" sz="3800" i="1">
                            <a:solidFill>
                              <a:schemeClr val="bg1"/>
                            </a:solidFill>
                            <a:effectLst/>
                            <a:latin typeface="Cambria Math" panose="02040503050406030204" pitchFamily="18" charset="0"/>
                            <a:ea typeface="Times New Roman" panose="02020603050405020304" pitchFamily="18" charset="0"/>
                          </a:rPr>
                        </m:ctrlPr>
                      </m:sSupPr>
                      <m:e>
                        <m:r>
                          <a:rPr lang="nl-NL" sz="3800" i="1">
                            <a:solidFill>
                              <a:schemeClr val="bg1"/>
                            </a:solidFill>
                            <a:effectLst/>
                            <a:latin typeface="Cambria Math" panose="02040503050406030204" pitchFamily="18" charset="0"/>
                            <a:ea typeface="Times New Roman" panose="02020603050405020304" pitchFamily="18" charset="0"/>
                          </a:rPr>
                          <m:t>𝑥</m:t>
                        </m:r>
                      </m:e>
                      <m:sup>
                        <m:r>
                          <a:rPr lang="nl-NL" sz="3800" i="1">
                            <a:solidFill>
                              <a:schemeClr val="bg1"/>
                            </a:solidFill>
                            <a:effectLst/>
                            <a:latin typeface="Cambria Math" panose="02040503050406030204" pitchFamily="18" charset="0"/>
                            <a:ea typeface="Times New Roman" panose="02020603050405020304" pitchFamily="18" charset="0"/>
                          </a:rPr>
                          <m:t>2</m:t>
                        </m:r>
                      </m:sup>
                    </m:sSup>
                    <m:r>
                      <a:rPr lang="nl-NL" sz="3800" i="1">
                        <a:solidFill>
                          <a:schemeClr val="bg1"/>
                        </a:solidFill>
                        <a:effectLst/>
                        <a:latin typeface="Cambria Math" panose="02040503050406030204" pitchFamily="18" charset="0"/>
                        <a:ea typeface="Times New Roman" panose="02020603050405020304" pitchFamily="18" charset="0"/>
                      </a:rPr>
                      <m:t>−2</m:t>
                    </m:r>
                    <m:r>
                      <a:rPr lang="nl-NL" sz="3800" i="1">
                        <a:solidFill>
                          <a:schemeClr val="bg1"/>
                        </a:solidFill>
                        <a:effectLst/>
                        <a:latin typeface="Cambria Math" panose="02040503050406030204" pitchFamily="18" charset="0"/>
                        <a:ea typeface="Times New Roman" panose="02020603050405020304" pitchFamily="18" charset="0"/>
                      </a:rPr>
                      <m:t>𝑥</m:t>
                    </m:r>
                    <m:r>
                      <a:rPr lang="nl-NL" sz="3800" i="1">
                        <a:solidFill>
                          <a:schemeClr val="bg1"/>
                        </a:solidFill>
                        <a:effectLst/>
                        <a:latin typeface="Cambria Math" panose="02040503050406030204" pitchFamily="18" charset="0"/>
                        <a:ea typeface="Times New Roman" panose="02020603050405020304" pitchFamily="18" charset="0"/>
                      </a:rPr>
                      <m:t>+4</m:t>
                    </m:r>
                  </m:oMath>
                </a14:m>
                <a:endPar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nl-NL"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b) Từ đồ thị, hãy tìm khoảng đồng biến, nghịch biến và giá trị lớn nhất của hàm số </a:t>
                </a:r>
                <a14:m>
                  <m:oMath xmlns:m="http://schemas.openxmlformats.org/officeDocument/2006/math">
                    <m:r>
                      <a:rPr lang="nl-NL" sz="3800" i="1">
                        <a:solidFill>
                          <a:schemeClr val="bg1"/>
                        </a:solidFill>
                        <a:effectLst/>
                        <a:latin typeface="Cambria Math" panose="02040503050406030204" pitchFamily="18" charset="0"/>
                        <a:ea typeface="Times New Roman" panose="02020603050405020304" pitchFamily="18" charset="0"/>
                      </a:rPr>
                      <m:t>𝑦</m:t>
                    </m:r>
                    <m:r>
                      <a:rPr lang="nl-NL" sz="3800" i="1">
                        <a:solidFill>
                          <a:schemeClr val="bg1"/>
                        </a:solidFill>
                        <a:effectLst/>
                        <a:latin typeface="Cambria Math" panose="02040503050406030204" pitchFamily="18" charset="0"/>
                        <a:ea typeface="Times New Roman" panose="02020603050405020304" pitchFamily="18" charset="0"/>
                      </a:rPr>
                      <m:t>=−2</m:t>
                    </m:r>
                    <m:sSup>
                      <m:sSupPr>
                        <m:ctrlPr>
                          <a:rPr lang="en-US" sz="3800" i="1">
                            <a:solidFill>
                              <a:schemeClr val="bg1"/>
                            </a:solidFill>
                            <a:effectLst/>
                            <a:latin typeface="Cambria Math" panose="02040503050406030204" pitchFamily="18" charset="0"/>
                            <a:ea typeface="Times New Roman" panose="02020603050405020304" pitchFamily="18" charset="0"/>
                          </a:rPr>
                        </m:ctrlPr>
                      </m:sSupPr>
                      <m:e>
                        <m:r>
                          <a:rPr lang="nl-NL" sz="3800" i="1">
                            <a:solidFill>
                              <a:schemeClr val="bg1"/>
                            </a:solidFill>
                            <a:effectLst/>
                            <a:latin typeface="Cambria Math" panose="02040503050406030204" pitchFamily="18" charset="0"/>
                            <a:ea typeface="Times New Roman" panose="02020603050405020304" pitchFamily="18" charset="0"/>
                          </a:rPr>
                          <m:t>𝑥</m:t>
                        </m:r>
                      </m:e>
                      <m:sup>
                        <m:r>
                          <a:rPr lang="nl-NL" sz="3800" i="1">
                            <a:solidFill>
                              <a:schemeClr val="bg1"/>
                            </a:solidFill>
                            <a:effectLst/>
                            <a:latin typeface="Cambria Math" panose="02040503050406030204" pitchFamily="18" charset="0"/>
                            <a:ea typeface="Times New Roman" panose="02020603050405020304" pitchFamily="18" charset="0"/>
                          </a:rPr>
                          <m:t>2</m:t>
                        </m:r>
                      </m:sup>
                    </m:sSup>
                    <m:r>
                      <a:rPr lang="nl-NL" sz="3800" i="1">
                        <a:solidFill>
                          <a:schemeClr val="bg1"/>
                        </a:solidFill>
                        <a:effectLst/>
                        <a:latin typeface="Cambria Math" panose="02040503050406030204" pitchFamily="18" charset="0"/>
                        <a:ea typeface="Times New Roman" panose="02020603050405020304" pitchFamily="18" charset="0"/>
                      </a:rPr>
                      <m:t>−2</m:t>
                    </m:r>
                    <m:r>
                      <a:rPr lang="nl-NL" sz="3800" i="1">
                        <a:solidFill>
                          <a:schemeClr val="bg1"/>
                        </a:solidFill>
                        <a:effectLst/>
                        <a:latin typeface="Cambria Math" panose="02040503050406030204" pitchFamily="18" charset="0"/>
                        <a:ea typeface="Times New Roman" panose="02020603050405020304" pitchFamily="18" charset="0"/>
                      </a:rPr>
                      <m:t>𝑥</m:t>
                    </m:r>
                    <m:r>
                      <a:rPr lang="nl-NL" sz="3800" i="1">
                        <a:solidFill>
                          <a:schemeClr val="bg1"/>
                        </a:solidFill>
                        <a:effectLst/>
                        <a:latin typeface="Cambria Math" panose="02040503050406030204" pitchFamily="18" charset="0"/>
                        <a:ea typeface="Times New Roman" panose="02020603050405020304" pitchFamily="18" charset="0"/>
                      </a:rPr>
                      <m:t>+4</m:t>
                    </m:r>
                  </m:oMath>
                </a14:m>
                <a:r>
                  <a:rPr lang="nl-NL"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371600" y="1562100"/>
                <a:ext cx="16002000" cy="2723823"/>
              </a:xfrm>
              <a:prstGeom prst="rect">
                <a:avLst/>
              </a:prstGeom>
              <a:blipFill>
                <a:blip r:embed="rId4"/>
                <a:stretch>
                  <a:fillRect l="-1257" r="-1257" b="-42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1371600" y="5106519"/>
                <a:ext cx="15467085" cy="4913781"/>
              </a:xfrm>
              <a:prstGeom prst="rect">
                <a:avLst/>
              </a:prstGeom>
            </p:spPr>
            <p:txBody>
              <a:bodyPr wrap="square">
                <a:spAutoFit/>
              </a:bodyPr>
              <a:lstStyle/>
              <a:p>
                <a:pPr marL="742950" indent="-742950" algn="just">
                  <a:lnSpc>
                    <a:spcPct val="150000"/>
                  </a:lnSpc>
                  <a:buAutoNum type="alphaLcParenR"/>
                </a:pPr>
                <a:r>
                  <a:rPr lang="nl-NL" sz="38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Ta có a = -2 , 0 nên parabol có bề lõm quay xuống dưới. </a:t>
                </a:r>
              </a:p>
              <a:p>
                <a:pPr algn="just">
                  <a:lnSpc>
                    <a:spcPct val="150000"/>
                  </a:lnSpc>
                </a:pPr>
                <a:r>
                  <a:rPr lang="nl-NL"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nl-NL" sz="38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Đỉnh </a:t>
                </a:r>
                <a14:m>
                  <m:oMath xmlns:m="http://schemas.openxmlformats.org/officeDocument/2006/math">
                    <m:r>
                      <a:rPr lang="nl-NL" sz="3800" i="1">
                        <a:solidFill>
                          <a:schemeClr val="bg1"/>
                        </a:solidFill>
                        <a:effectLst/>
                        <a:latin typeface="Cambria Math" panose="02040503050406030204" pitchFamily="18" charset="0"/>
                        <a:ea typeface="Times New Roman" panose="02020603050405020304" pitchFamily="18" charset="0"/>
                      </a:rPr>
                      <m:t>𝐼</m:t>
                    </m:r>
                    <m:d>
                      <m:dPr>
                        <m:ctrlPr>
                          <a:rPr lang="en-US" sz="3800" i="1">
                            <a:solidFill>
                              <a:schemeClr val="bg1"/>
                            </a:solidFill>
                            <a:effectLst/>
                            <a:latin typeface="Cambria Math" panose="02040503050406030204" pitchFamily="18" charset="0"/>
                            <a:ea typeface="Times New Roman" panose="02020603050405020304" pitchFamily="18" charset="0"/>
                          </a:rPr>
                        </m:ctrlPr>
                      </m:dPr>
                      <m:e>
                        <m:r>
                          <a:rPr lang="nl-NL" sz="3800" i="1">
                            <a:solidFill>
                              <a:schemeClr val="bg1"/>
                            </a:solidFill>
                            <a:effectLst/>
                            <a:latin typeface="Cambria Math" panose="02040503050406030204" pitchFamily="18" charset="0"/>
                            <a:ea typeface="Times New Roman" panose="02020603050405020304" pitchFamily="18" charset="0"/>
                          </a:rPr>
                          <m:t>−</m:t>
                        </m:r>
                        <m:f>
                          <m:fPr>
                            <m:ctrlPr>
                              <a:rPr lang="en-US" sz="3800" i="1">
                                <a:solidFill>
                                  <a:schemeClr val="bg1"/>
                                </a:solidFill>
                                <a:effectLst/>
                                <a:latin typeface="Cambria Math" panose="02040503050406030204" pitchFamily="18" charset="0"/>
                                <a:ea typeface="Times New Roman" panose="02020603050405020304" pitchFamily="18" charset="0"/>
                              </a:rPr>
                            </m:ctrlPr>
                          </m:fPr>
                          <m:num>
                            <m:r>
                              <a:rPr lang="nl-NL" sz="3800" i="1">
                                <a:solidFill>
                                  <a:schemeClr val="bg1"/>
                                </a:solidFill>
                                <a:effectLst/>
                                <a:latin typeface="Cambria Math" panose="02040503050406030204" pitchFamily="18" charset="0"/>
                                <a:ea typeface="Times New Roman" panose="02020603050405020304" pitchFamily="18" charset="0"/>
                              </a:rPr>
                              <m:t>1</m:t>
                            </m:r>
                          </m:num>
                          <m:den>
                            <m:r>
                              <a:rPr lang="nl-NL" sz="3800" i="1">
                                <a:solidFill>
                                  <a:schemeClr val="bg1"/>
                                </a:solidFill>
                                <a:effectLst/>
                                <a:latin typeface="Cambria Math" panose="02040503050406030204" pitchFamily="18" charset="0"/>
                                <a:ea typeface="Times New Roman" panose="02020603050405020304" pitchFamily="18" charset="0"/>
                              </a:rPr>
                              <m:t>2</m:t>
                            </m:r>
                          </m:den>
                        </m:f>
                        <m:r>
                          <a:rPr lang="nl-NL" sz="3800" i="1">
                            <a:solidFill>
                              <a:schemeClr val="bg1"/>
                            </a:solidFill>
                            <a:effectLst/>
                            <a:latin typeface="Cambria Math" panose="02040503050406030204" pitchFamily="18" charset="0"/>
                            <a:ea typeface="Times New Roman" panose="02020603050405020304" pitchFamily="18" charset="0"/>
                          </a:rPr>
                          <m:t>;</m:t>
                        </m:r>
                        <m:f>
                          <m:fPr>
                            <m:ctrlPr>
                              <a:rPr lang="en-US" sz="3800" i="1">
                                <a:solidFill>
                                  <a:schemeClr val="bg1"/>
                                </a:solidFill>
                                <a:effectLst/>
                                <a:latin typeface="Cambria Math" panose="02040503050406030204" pitchFamily="18" charset="0"/>
                                <a:ea typeface="Times New Roman" panose="02020603050405020304" pitchFamily="18" charset="0"/>
                              </a:rPr>
                            </m:ctrlPr>
                          </m:fPr>
                          <m:num>
                            <m:r>
                              <a:rPr lang="nl-NL" sz="3800" i="1">
                                <a:solidFill>
                                  <a:schemeClr val="bg1"/>
                                </a:solidFill>
                                <a:effectLst/>
                                <a:latin typeface="Cambria Math" panose="02040503050406030204" pitchFamily="18" charset="0"/>
                                <a:ea typeface="Times New Roman" panose="02020603050405020304" pitchFamily="18" charset="0"/>
                              </a:rPr>
                              <m:t>9</m:t>
                            </m:r>
                          </m:num>
                          <m:den>
                            <m:r>
                              <a:rPr lang="nl-NL" sz="3800" i="1">
                                <a:solidFill>
                                  <a:schemeClr val="bg1"/>
                                </a:solidFill>
                                <a:effectLst/>
                                <a:latin typeface="Cambria Math" panose="02040503050406030204" pitchFamily="18" charset="0"/>
                                <a:ea typeface="Times New Roman" panose="02020603050405020304" pitchFamily="18" charset="0"/>
                              </a:rPr>
                              <m:t>2</m:t>
                            </m:r>
                          </m:den>
                        </m:f>
                      </m:e>
                    </m:d>
                  </m:oMath>
                </a14:m>
                <a:r>
                  <a:rPr lang="nl-NL"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Trục đối xứng </a:t>
                </a:r>
                <a14:m>
                  <m:oMath xmlns:m="http://schemas.openxmlformats.org/officeDocument/2006/math">
                    <m:r>
                      <a:rPr lang="nl-NL" sz="3800" i="1">
                        <a:solidFill>
                          <a:schemeClr val="bg1"/>
                        </a:solidFill>
                        <a:effectLst/>
                        <a:latin typeface="Cambria Math" panose="02040503050406030204" pitchFamily="18" charset="0"/>
                        <a:ea typeface="Times New Roman" panose="02020603050405020304" pitchFamily="18" charset="0"/>
                      </a:rPr>
                      <m:t>𝑥</m:t>
                    </m:r>
                    <m:r>
                      <a:rPr lang="nl-NL" sz="3800" i="1">
                        <a:solidFill>
                          <a:schemeClr val="bg1"/>
                        </a:solidFill>
                        <a:effectLst/>
                        <a:latin typeface="Cambria Math" panose="02040503050406030204" pitchFamily="18" charset="0"/>
                        <a:ea typeface="Times New Roman" panose="02020603050405020304" pitchFamily="18" charset="0"/>
                      </a:rPr>
                      <m:t>=−</m:t>
                    </m:r>
                    <m:f>
                      <m:fPr>
                        <m:ctrlPr>
                          <a:rPr lang="en-US" sz="3800" i="1">
                            <a:solidFill>
                              <a:schemeClr val="bg1"/>
                            </a:solidFill>
                            <a:effectLst/>
                            <a:latin typeface="Cambria Math" panose="02040503050406030204" pitchFamily="18" charset="0"/>
                            <a:ea typeface="Times New Roman" panose="02020603050405020304" pitchFamily="18" charset="0"/>
                          </a:rPr>
                        </m:ctrlPr>
                      </m:fPr>
                      <m:num>
                        <m:r>
                          <a:rPr lang="nl-NL" sz="3800" i="1">
                            <a:solidFill>
                              <a:schemeClr val="bg1"/>
                            </a:solidFill>
                            <a:effectLst/>
                            <a:latin typeface="Cambria Math" panose="02040503050406030204" pitchFamily="18" charset="0"/>
                            <a:ea typeface="Times New Roman" panose="02020603050405020304" pitchFamily="18" charset="0"/>
                          </a:rPr>
                          <m:t>1</m:t>
                        </m:r>
                      </m:num>
                      <m:den>
                        <m:r>
                          <a:rPr lang="nl-NL" sz="3800" i="1">
                            <a:solidFill>
                              <a:schemeClr val="bg1"/>
                            </a:solidFill>
                            <a:effectLst/>
                            <a:latin typeface="Cambria Math" panose="02040503050406030204" pitchFamily="18" charset="0"/>
                            <a:ea typeface="Times New Roman" panose="02020603050405020304" pitchFamily="18" charset="0"/>
                          </a:rPr>
                          <m:t>2</m:t>
                        </m:r>
                      </m:den>
                    </m:f>
                  </m:oMath>
                </a14:m>
                <a:r>
                  <a:rPr lang="nl-NL"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endParaRPr lang="nl-NL" sz="3800" dirty="0"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nl-NL"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nl-NL" sz="38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nl-NL" sz="3800" dirty="0"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rPr>
                  <a:t>Giao </a:t>
                </a:r>
                <a:r>
                  <a:rPr lang="nl-NL"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điểm của đồ thị với trục Oy là A(0; 4</a:t>
                </a:r>
                <a:r>
                  <a:rPr lang="nl-NL" sz="3800" dirty="0"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pPr>
                <a:r>
                  <a:rPr lang="nl-NL"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nl-NL" sz="38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nl-NL" sz="3800" dirty="0"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nl-NL"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Parabol cắt trục hoành tại hai điểm có hoành độ là nghiệm của </a:t>
                </a:r>
                <a:endParaRPr lang="nl-NL" sz="3800" dirty="0"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nl-NL"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nl-NL" sz="38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nl-NL" sz="3800" dirty="0"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rPr>
                  <a:t>phương </a:t>
                </a:r>
                <a:r>
                  <a:rPr lang="nl-NL"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trình </a:t>
                </a:r>
                <a14:m>
                  <m:oMath xmlns:m="http://schemas.openxmlformats.org/officeDocument/2006/math">
                    <m:r>
                      <a:rPr lang="nl-NL" sz="3800" i="1">
                        <a:solidFill>
                          <a:schemeClr val="bg1"/>
                        </a:solidFill>
                        <a:effectLst/>
                        <a:latin typeface="Cambria Math" panose="02040503050406030204" pitchFamily="18" charset="0"/>
                        <a:ea typeface="Times New Roman" panose="02020603050405020304" pitchFamily="18" charset="0"/>
                      </a:rPr>
                      <m:t>−2</m:t>
                    </m:r>
                    <m:sSup>
                      <m:sSupPr>
                        <m:ctrlPr>
                          <a:rPr lang="en-US" sz="3800" i="1">
                            <a:solidFill>
                              <a:schemeClr val="bg1"/>
                            </a:solidFill>
                            <a:effectLst/>
                            <a:latin typeface="Cambria Math" panose="02040503050406030204" pitchFamily="18" charset="0"/>
                            <a:ea typeface="Times New Roman" panose="02020603050405020304" pitchFamily="18" charset="0"/>
                          </a:rPr>
                        </m:ctrlPr>
                      </m:sSupPr>
                      <m:e>
                        <m:r>
                          <a:rPr lang="nl-NL" sz="3800" i="1">
                            <a:solidFill>
                              <a:schemeClr val="bg1"/>
                            </a:solidFill>
                            <a:effectLst/>
                            <a:latin typeface="Cambria Math" panose="02040503050406030204" pitchFamily="18" charset="0"/>
                            <a:ea typeface="Times New Roman" panose="02020603050405020304" pitchFamily="18" charset="0"/>
                          </a:rPr>
                          <m:t>𝑥</m:t>
                        </m:r>
                      </m:e>
                      <m:sup>
                        <m:r>
                          <a:rPr lang="nl-NL" sz="3800" i="1">
                            <a:solidFill>
                              <a:schemeClr val="bg1"/>
                            </a:solidFill>
                            <a:effectLst/>
                            <a:latin typeface="Cambria Math" panose="02040503050406030204" pitchFamily="18" charset="0"/>
                            <a:ea typeface="Times New Roman" panose="02020603050405020304" pitchFamily="18" charset="0"/>
                          </a:rPr>
                          <m:t>2</m:t>
                        </m:r>
                      </m:sup>
                    </m:sSup>
                    <m:r>
                      <a:rPr lang="nl-NL" sz="3800" i="1">
                        <a:solidFill>
                          <a:schemeClr val="bg1"/>
                        </a:solidFill>
                        <a:effectLst/>
                        <a:latin typeface="Cambria Math" panose="02040503050406030204" pitchFamily="18" charset="0"/>
                        <a:ea typeface="Times New Roman" panose="02020603050405020304" pitchFamily="18" charset="0"/>
                      </a:rPr>
                      <m:t>−2</m:t>
                    </m:r>
                    <m:r>
                      <a:rPr lang="nl-NL" sz="3800" i="1">
                        <a:solidFill>
                          <a:schemeClr val="bg1"/>
                        </a:solidFill>
                        <a:effectLst/>
                        <a:latin typeface="Cambria Math" panose="02040503050406030204" pitchFamily="18" charset="0"/>
                        <a:ea typeface="Times New Roman" panose="02020603050405020304" pitchFamily="18" charset="0"/>
                      </a:rPr>
                      <m:t>𝑥</m:t>
                    </m:r>
                    <m:r>
                      <a:rPr lang="nl-NL" sz="3800" i="1">
                        <a:solidFill>
                          <a:schemeClr val="bg1"/>
                        </a:solidFill>
                        <a:effectLst/>
                        <a:latin typeface="Cambria Math" panose="02040503050406030204" pitchFamily="18" charset="0"/>
                        <a:ea typeface="Times New Roman" panose="02020603050405020304" pitchFamily="18" charset="0"/>
                      </a:rPr>
                      <m:t>+4=0</m:t>
                    </m:r>
                  </m:oMath>
                </a14:m>
                <a:r>
                  <a:rPr lang="nl-NL"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tức là </a:t>
                </a:r>
                <a14:m>
                  <m:oMath xmlns:m="http://schemas.openxmlformats.org/officeDocument/2006/math">
                    <m:r>
                      <a:rPr lang="nl-NL" sz="3800" i="1" dirty="0" smtClean="0">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𝑥</m:t>
                    </m:r>
                    <m:r>
                      <a:rPr lang="nl-NL" sz="3800" i="1" dirty="0" smtClean="0">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 = 1 </m:t>
                    </m:r>
                    <m:r>
                      <a:rPr lang="nl-NL" sz="3800" i="1" dirty="0" smtClean="0">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𝑣</m:t>
                    </m:r>
                    <m:r>
                      <a:rPr lang="nl-NL" sz="3800" i="1" dirty="0" smtClean="0">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à </m:t>
                    </m:r>
                    <m:r>
                      <a:rPr lang="nl-NL" sz="3800" i="1" dirty="0" smtClean="0">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𝑥</m:t>
                    </m:r>
                    <m:r>
                      <a:rPr lang="nl-NL" sz="3800" i="1" dirty="0" smtClean="0">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 = −2</m:t>
                    </m:r>
                  </m:oMath>
                </a14:m>
                <a:r>
                  <a:rPr lang="nl-NL"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371600" y="5106519"/>
                <a:ext cx="15467085" cy="4913781"/>
              </a:xfrm>
              <a:prstGeom prst="rect">
                <a:avLst/>
              </a:prstGeom>
              <a:blipFill>
                <a:blip r:embed="rId5"/>
                <a:stretch>
                  <a:fillRect l="-1182" b="-1861"/>
                </a:stretch>
              </a:blipFill>
            </p:spPr>
            <p:txBody>
              <a:bodyPr/>
              <a:lstStyle/>
              <a:p>
                <a:r>
                  <a:rPr lang="en-US">
                    <a:noFill/>
                  </a:rPr>
                  <a:t> </a:t>
                </a:r>
              </a:p>
            </p:txBody>
          </p:sp>
        </mc:Fallback>
      </mc:AlternateContent>
      <p:sp>
        <p:nvSpPr>
          <p:cNvPr id="28" name="Oval Callout 27"/>
          <p:cNvSpPr/>
          <p:nvPr/>
        </p:nvSpPr>
        <p:spPr>
          <a:xfrm>
            <a:off x="8284421" y="4229100"/>
            <a:ext cx="1641441" cy="691776"/>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800" b="1" dirty="0" smtClean="0">
                <a:solidFill>
                  <a:prstClr val="black"/>
                </a:solidFill>
              </a:rPr>
              <a:t>Giải</a:t>
            </a:r>
            <a:endParaRPr lang="en-US" sz="3800" b="1" dirty="0">
              <a:solidFill>
                <a:prstClr val="black"/>
              </a:solidFill>
            </a:endParaRPr>
          </a:p>
        </p:txBody>
      </p:sp>
    </p:spTree>
    <p:extLst>
      <p:ext uri="{BB962C8B-B14F-4D97-AF65-F5344CB8AC3E}">
        <p14:creationId xmlns:p14="http://schemas.microsoft.com/office/powerpoint/2010/main" val="301033447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wipe(down)">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fade">
                                      <p:cBhvr>
                                        <p:cTn id="27" dur="500"/>
                                        <p:tgtEl>
                                          <p:spTgt spid="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barn(inVertical)">
                                      <p:cBhvr>
                                        <p:cTn id="32" dur="500"/>
                                        <p:tgtEl>
                                          <p:spTgt spid="6">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6">
                                            <p:txEl>
                                              <p:pRg st="3" end="3"/>
                                            </p:txEl>
                                          </p:spTgt>
                                        </p:tgtEl>
                                        <p:attrNameLst>
                                          <p:attrName>style.visibility</p:attrName>
                                        </p:attrNameLst>
                                      </p:cBhvr>
                                      <p:to>
                                        <p:strVal val="visible"/>
                                      </p:to>
                                    </p:set>
                                    <p:animEffect transition="in" filter="randombar(horizontal)">
                                      <p:cBhvr>
                                        <p:cTn id="37" dur="500"/>
                                        <p:tgtEl>
                                          <p:spTgt spid="6">
                                            <p:txEl>
                                              <p:pRg st="3" end="3"/>
                                            </p:txEl>
                                          </p:spTgt>
                                        </p:tgtEl>
                                      </p:cBhvr>
                                    </p:animEffect>
                                  </p:childTnLst>
                                </p:cTn>
                              </p:par>
                              <p:par>
                                <p:cTn id="38" presetID="14" presetClass="entr" presetSubtype="10" fill="hold" nodeType="withEffect">
                                  <p:stCondLst>
                                    <p:cond delay="0"/>
                                  </p:stCondLst>
                                  <p:childTnLst>
                                    <p:set>
                                      <p:cBhvr>
                                        <p:cTn id="39" dur="1" fill="hold">
                                          <p:stCondLst>
                                            <p:cond delay="0"/>
                                          </p:stCondLst>
                                        </p:cTn>
                                        <p:tgtEl>
                                          <p:spTgt spid="6">
                                            <p:txEl>
                                              <p:pRg st="4" end="4"/>
                                            </p:txEl>
                                          </p:spTgt>
                                        </p:tgtEl>
                                        <p:attrNameLst>
                                          <p:attrName>style.visibility</p:attrName>
                                        </p:attrNameLst>
                                      </p:cBhvr>
                                      <p:to>
                                        <p:strVal val="visible"/>
                                      </p:to>
                                    </p:set>
                                    <p:animEffect transition="in" filter="randombar(horizontal)">
                                      <p:cBhvr>
                                        <p:cTn id="40"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45DA0"/>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785689" y="8712359"/>
            <a:ext cx="1328221" cy="1371067"/>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17449800" y="-194100"/>
            <a:ext cx="1075487" cy="1090094"/>
          </a:xfrm>
          <a:prstGeom prst="rect">
            <a:avLst/>
          </a:prstGeom>
        </p:spPr>
      </p:pic>
      <p:pic>
        <p:nvPicPr>
          <p:cNvPr id="29" name="Picture 2"/>
          <p:cNvPicPr>
            <a:picLocks noChangeAspect="1"/>
          </p:cNvPicPr>
          <p:nvPr/>
        </p:nvPicPr>
        <p:blipFill>
          <a:blip r:embed="rId7">
            <a:alphaModFix amt="40000"/>
            <a:duotone>
              <a:prstClr val="black"/>
              <a:srgbClr val="D9C3A5">
                <a:tint val="50000"/>
                <a:satMod val="180000"/>
              </a:srgbClr>
            </a:duotone>
            <a:extLst>
              <a:ext uri="{BEBA8EAE-BF5A-486C-A8C5-ECC9F3942E4B}">
                <a14:imgProps xmlns:a14="http://schemas.microsoft.com/office/drawing/2010/main">
                  <a14:imgLayer r:embed="rId8">
                    <a14:imgEffect>
                      <a14:artisticLineDrawing/>
                    </a14:imgEffect>
                    <a14:imgEffect>
                      <a14:saturation sat="200000"/>
                    </a14:imgEffect>
                    <a14:imgEffect>
                      <a14:brightnessContrast brigh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3"/>
              </a:ext>
            </a:extLst>
          </a:blip>
          <a:srcRect t="56419"/>
          <a:stretch>
            <a:fillRect/>
          </a:stretch>
        </p:blipFill>
        <p:spPr>
          <a:xfrm rot="11434617">
            <a:off x="10178003" y="-880739"/>
            <a:ext cx="9922756" cy="3553464"/>
          </a:xfrm>
          <a:prstGeom prst="rect">
            <a:avLst/>
          </a:prstGeom>
        </p:spPr>
      </p:pic>
      <p:pic>
        <p:nvPicPr>
          <p:cNvPr id="18" name="Picture 17"/>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2268200" y="1943100"/>
            <a:ext cx="5352085" cy="6749703"/>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609600" y="1562100"/>
                <a:ext cx="10820400" cy="3085204"/>
              </a:xfrm>
              <a:prstGeom prst="rect">
                <a:avLst/>
              </a:prstGeom>
            </p:spPr>
            <p:txBody>
              <a:bodyPr wrap="square">
                <a:spAutoFit/>
              </a:bodyPr>
              <a:lstStyle/>
              <a:p>
                <a:pPr algn="just">
                  <a:lnSpc>
                    <a:spcPct val="150000"/>
                  </a:lnSpc>
                </a:pPr>
                <a:r>
                  <a:rPr lang="nl-NL" sz="38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Để vẽ đồ thị chính xác hơn, ta có thể lấy thêm điểm đối xứng với A qua trục đối xứng </a:t>
                </a:r>
                <a14:m>
                  <m:oMath xmlns:m="http://schemas.openxmlformats.org/officeDocument/2006/math">
                    <m:r>
                      <a:rPr lang="nl-NL" sz="3800" i="1">
                        <a:solidFill>
                          <a:schemeClr val="bg1"/>
                        </a:solidFill>
                        <a:effectLst/>
                        <a:latin typeface="Cambria Math" panose="02040503050406030204" pitchFamily="18" charset="0"/>
                        <a:ea typeface="Times New Roman" panose="02020603050405020304" pitchFamily="18" charset="0"/>
                      </a:rPr>
                      <m:t>𝑥</m:t>
                    </m:r>
                    <m:r>
                      <a:rPr lang="nl-NL" sz="3800" i="1">
                        <a:solidFill>
                          <a:schemeClr val="bg1"/>
                        </a:solidFill>
                        <a:effectLst/>
                        <a:latin typeface="Cambria Math" panose="02040503050406030204" pitchFamily="18" charset="0"/>
                        <a:ea typeface="Times New Roman" panose="02020603050405020304" pitchFamily="18" charset="0"/>
                      </a:rPr>
                      <m:t>=−</m:t>
                    </m:r>
                    <m:f>
                      <m:fPr>
                        <m:ctrlPr>
                          <a:rPr lang="en-US" sz="3800" i="1">
                            <a:solidFill>
                              <a:schemeClr val="bg1"/>
                            </a:solidFill>
                            <a:effectLst/>
                            <a:latin typeface="Cambria Math" panose="02040503050406030204" pitchFamily="18" charset="0"/>
                            <a:ea typeface="Times New Roman" panose="02020603050405020304" pitchFamily="18" charset="0"/>
                          </a:rPr>
                        </m:ctrlPr>
                      </m:fPr>
                      <m:num>
                        <m:r>
                          <a:rPr lang="nl-NL" sz="3800" i="1">
                            <a:solidFill>
                              <a:schemeClr val="bg1"/>
                            </a:solidFill>
                            <a:effectLst/>
                            <a:latin typeface="Cambria Math" panose="02040503050406030204" pitchFamily="18" charset="0"/>
                            <a:ea typeface="Times New Roman" panose="02020603050405020304" pitchFamily="18" charset="0"/>
                          </a:rPr>
                          <m:t>1</m:t>
                        </m:r>
                      </m:num>
                      <m:den>
                        <m:r>
                          <a:rPr lang="nl-NL" sz="3800" i="1">
                            <a:solidFill>
                              <a:schemeClr val="bg1"/>
                            </a:solidFill>
                            <a:effectLst/>
                            <a:latin typeface="Cambria Math" panose="02040503050406030204" pitchFamily="18" charset="0"/>
                            <a:ea typeface="Times New Roman" panose="02020603050405020304" pitchFamily="18" charset="0"/>
                          </a:rPr>
                          <m:t>2</m:t>
                        </m:r>
                      </m:den>
                    </m:f>
                  </m:oMath>
                </a14:m>
                <a:r>
                  <a:rPr lang="nl-NL"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là B(-1; 4).</a:t>
                </a:r>
                <a:endPar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609600" y="1562100"/>
                <a:ext cx="10820400" cy="3085204"/>
              </a:xfrm>
              <a:prstGeom prst="rect">
                <a:avLst/>
              </a:prstGeom>
              <a:blipFill>
                <a:blip r:embed="rId11"/>
                <a:stretch>
                  <a:fillRect l="-1859" r="-1859" b="-37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609600" y="4706106"/>
                <a:ext cx="11049000" cy="4399794"/>
              </a:xfrm>
              <a:prstGeom prst="rect">
                <a:avLst/>
              </a:prstGeom>
            </p:spPr>
            <p:txBody>
              <a:bodyPr wrap="square">
                <a:spAutoFit/>
              </a:bodyPr>
              <a:lstStyle/>
              <a:p>
                <a:pPr algn="just">
                  <a:lnSpc>
                    <a:spcPct val="150000"/>
                  </a:lnSpc>
                </a:pPr>
                <a:r>
                  <a:rPr lang="nl-NL" sz="38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b) Từ đồ thị ta thấy:</a:t>
                </a:r>
                <a:endPar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buFont typeface="Arial" panose="020B0604020202020204" pitchFamily="34" charset="0"/>
                  <a:buChar char="•"/>
                </a:pPr>
                <a:r>
                  <a:rPr lang="nl-NL" sz="3800" dirty="0"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rPr>
                  <a:t>Hàm </a:t>
                </a:r>
                <a:r>
                  <a:rPr lang="nl-NL"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số </a:t>
                </a:r>
                <a14:m>
                  <m:oMath xmlns:m="http://schemas.openxmlformats.org/officeDocument/2006/math">
                    <m:r>
                      <a:rPr lang="nl-NL" sz="3800" i="1">
                        <a:solidFill>
                          <a:schemeClr val="bg1"/>
                        </a:solidFill>
                        <a:effectLst/>
                        <a:latin typeface="Cambria Math" panose="02040503050406030204" pitchFamily="18" charset="0"/>
                        <a:ea typeface="Times New Roman" panose="02020603050405020304" pitchFamily="18" charset="0"/>
                      </a:rPr>
                      <m:t>𝑦</m:t>
                    </m:r>
                    <m:r>
                      <a:rPr lang="nl-NL" sz="3800" i="1">
                        <a:solidFill>
                          <a:schemeClr val="bg1"/>
                        </a:solidFill>
                        <a:effectLst/>
                        <a:latin typeface="Cambria Math" panose="02040503050406030204" pitchFamily="18" charset="0"/>
                        <a:ea typeface="Times New Roman" panose="02020603050405020304" pitchFamily="18" charset="0"/>
                      </a:rPr>
                      <m:t>=−2</m:t>
                    </m:r>
                    <m:sSup>
                      <m:sSupPr>
                        <m:ctrlPr>
                          <a:rPr lang="en-US" sz="3800" i="1">
                            <a:solidFill>
                              <a:schemeClr val="bg1"/>
                            </a:solidFill>
                            <a:effectLst/>
                            <a:latin typeface="Cambria Math" panose="02040503050406030204" pitchFamily="18" charset="0"/>
                            <a:ea typeface="Times New Roman" panose="02020603050405020304" pitchFamily="18" charset="0"/>
                          </a:rPr>
                        </m:ctrlPr>
                      </m:sSupPr>
                      <m:e>
                        <m:r>
                          <a:rPr lang="nl-NL" sz="3800" i="1">
                            <a:solidFill>
                              <a:schemeClr val="bg1"/>
                            </a:solidFill>
                            <a:effectLst/>
                            <a:latin typeface="Cambria Math" panose="02040503050406030204" pitchFamily="18" charset="0"/>
                            <a:ea typeface="Times New Roman" panose="02020603050405020304" pitchFamily="18" charset="0"/>
                          </a:rPr>
                          <m:t>𝑥</m:t>
                        </m:r>
                      </m:e>
                      <m:sup>
                        <m:r>
                          <a:rPr lang="nl-NL" sz="3800" i="1">
                            <a:solidFill>
                              <a:schemeClr val="bg1"/>
                            </a:solidFill>
                            <a:effectLst/>
                            <a:latin typeface="Cambria Math" panose="02040503050406030204" pitchFamily="18" charset="0"/>
                            <a:ea typeface="Times New Roman" panose="02020603050405020304" pitchFamily="18" charset="0"/>
                          </a:rPr>
                          <m:t>2</m:t>
                        </m:r>
                      </m:sup>
                    </m:sSup>
                    <m:r>
                      <a:rPr lang="nl-NL" sz="3800" i="1">
                        <a:solidFill>
                          <a:schemeClr val="bg1"/>
                        </a:solidFill>
                        <a:effectLst/>
                        <a:latin typeface="Cambria Math" panose="02040503050406030204" pitchFamily="18" charset="0"/>
                        <a:ea typeface="Times New Roman" panose="02020603050405020304" pitchFamily="18" charset="0"/>
                      </a:rPr>
                      <m:t>−2</m:t>
                    </m:r>
                    <m:r>
                      <a:rPr lang="nl-NL" sz="3800" i="1">
                        <a:solidFill>
                          <a:schemeClr val="bg1"/>
                        </a:solidFill>
                        <a:effectLst/>
                        <a:latin typeface="Cambria Math" panose="02040503050406030204" pitchFamily="18" charset="0"/>
                        <a:ea typeface="Times New Roman" panose="02020603050405020304" pitchFamily="18" charset="0"/>
                      </a:rPr>
                      <m:t>𝑥</m:t>
                    </m:r>
                    <m:r>
                      <a:rPr lang="nl-NL" sz="3800" i="1">
                        <a:solidFill>
                          <a:schemeClr val="bg1"/>
                        </a:solidFill>
                        <a:effectLst/>
                        <a:latin typeface="Cambria Math" panose="02040503050406030204" pitchFamily="18" charset="0"/>
                        <a:ea typeface="Times New Roman" panose="02020603050405020304" pitchFamily="18" charset="0"/>
                      </a:rPr>
                      <m:t>+4</m:t>
                    </m:r>
                  </m:oMath>
                </a14:m>
                <a:r>
                  <a:rPr lang="nl-NL"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đồng biến trên </a:t>
                </a:r>
                <a14:m>
                  <m:oMath xmlns:m="http://schemas.openxmlformats.org/officeDocument/2006/math">
                    <m:d>
                      <m:dPr>
                        <m:ctrlPr>
                          <a:rPr lang="en-US" sz="3800" i="1">
                            <a:solidFill>
                              <a:schemeClr val="bg1"/>
                            </a:solidFill>
                            <a:effectLst/>
                            <a:latin typeface="Cambria Math" panose="02040503050406030204" pitchFamily="18" charset="0"/>
                            <a:ea typeface="Times New Roman" panose="02020603050405020304" pitchFamily="18" charset="0"/>
                          </a:rPr>
                        </m:ctrlPr>
                      </m:dPr>
                      <m:e>
                        <m:r>
                          <a:rPr lang="nl-NL" sz="3800" i="1">
                            <a:solidFill>
                              <a:schemeClr val="bg1"/>
                            </a:solidFill>
                            <a:effectLst/>
                            <a:latin typeface="Cambria Math" panose="02040503050406030204" pitchFamily="18" charset="0"/>
                            <a:ea typeface="Times New Roman" panose="02020603050405020304" pitchFamily="18" charset="0"/>
                          </a:rPr>
                          <m:t>−∞;−</m:t>
                        </m:r>
                        <m:f>
                          <m:fPr>
                            <m:ctrlPr>
                              <a:rPr lang="en-US" sz="3800" i="1">
                                <a:solidFill>
                                  <a:schemeClr val="bg1"/>
                                </a:solidFill>
                                <a:effectLst/>
                                <a:latin typeface="Cambria Math" panose="02040503050406030204" pitchFamily="18" charset="0"/>
                                <a:ea typeface="Times New Roman" panose="02020603050405020304" pitchFamily="18" charset="0"/>
                              </a:rPr>
                            </m:ctrlPr>
                          </m:fPr>
                          <m:num>
                            <m:r>
                              <a:rPr lang="nl-NL" sz="3800" i="1">
                                <a:solidFill>
                                  <a:schemeClr val="bg1"/>
                                </a:solidFill>
                                <a:effectLst/>
                                <a:latin typeface="Cambria Math" panose="02040503050406030204" pitchFamily="18" charset="0"/>
                                <a:ea typeface="Times New Roman" panose="02020603050405020304" pitchFamily="18" charset="0"/>
                              </a:rPr>
                              <m:t>1</m:t>
                            </m:r>
                          </m:num>
                          <m:den>
                            <m:r>
                              <a:rPr lang="nl-NL" sz="3800" i="1">
                                <a:solidFill>
                                  <a:schemeClr val="bg1"/>
                                </a:solidFill>
                                <a:effectLst/>
                                <a:latin typeface="Cambria Math" panose="02040503050406030204" pitchFamily="18" charset="0"/>
                                <a:ea typeface="Times New Roman" panose="02020603050405020304" pitchFamily="18" charset="0"/>
                              </a:rPr>
                              <m:t>2</m:t>
                            </m:r>
                          </m:den>
                        </m:f>
                      </m:e>
                    </m:d>
                  </m:oMath>
                </a14:m>
                <a:r>
                  <a:rPr lang="nl-NL"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nghịch biến trên </a:t>
                </a:r>
                <a14:m>
                  <m:oMath xmlns:m="http://schemas.openxmlformats.org/officeDocument/2006/math">
                    <m:d>
                      <m:dPr>
                        <m:ctrlPr>
                          <a:rPr lang="en-US" sz="3800" i="1">
                            <a:solidFill>
                              <a:schemeClr val="bg1"/>
                            </a:solidFill>
                            <a:effectLst/>
                            <a:latin typeface="Cambria Math" panose="02040503050406030204" pitchFamily="18" charset="0"/>
                            <a:ea typeface="Times New Roman" panose="02020603050405020304" pitchFamily="18" charset="0"/>
                          </a:rPr>
                        </m:ctrlPr>
                      </m:dPr>
                      <m:e>
                        <m:r>
                          <a:rPr lang="nl-NL" sz="3800" i="1">
                            <a:solidFill>
                              <a:schemeClr val="bg1"/>
                            </a:solidFill>
                            <a:effectLst/>
                            <a:latin typeface="Cambria Math" panose="02040503050406030204" pitchFamily="18" charset="0"/>
                            <a:ea typeface="Times New Roman" panose="02020603050405020304" pitchFamily="18" charset="0"/>
                          </a:rPr>
                          <m:t>−</m:t>
                        </m:r>
                        <m:f>
                          <m:fPr>
                            <m:ctrlPr>
                              <a:rPr lang="en-US" sz="3800" i="1">
                                <a:solidFill>
                                  <a:schemeClr val="bg1"/>
                                </a:solidFill>
                                <a:effectLst/>
                                <a:latin typeface="Cambria Math" panose="02040503050406030204" pitchFamily="18" charset="0"/>
                                <a:ea typeface="Times New Roman" panose="02020603050405020304" pitchFamily="18" charset="0"/>
                              </a:rPr>
                            </m:ctrlPr>
                          </m:fPr>
                          <m:num>
                            <m:r>
                              <a:rPr lang="nl-NL" sz="3800" i="1">
                                <a:solidFill>
                                  <a:schemeClr val="bg1"/>
                                </a:solidFill>
                                <a:effectLst/>
                                <a:latin typeface="Cambria Math" panose="02040503050406030204" pitchFamily="18" charset="0"/>
                                <a:ea typeface="Times New Roman" panose="02020603050405020304" pitchFamily="18" charset="0"/>
                              </a:rPr>
                              <m:t>1</m:t>
                            </m:r>
                          </m:num>
                          <m:den>
                            <m:r>
                              <a:rPr lang="nl-NL" sz="3800" i="1">
                                <a:solidFill>
                                  <a:schemeClr val="bg1"/>
                                </a:solidFill>
                                <a:effectLst/>
                                <a:latin typeface="Cambria Math" panose="02040503050406030204" pitchFamily="18" charset="0"/>
                                <a:ea typeface="Times New Roman" panose="02020603050405020304" pitchFamily="18" charset="0"/>
                              </a:rPr>
                              <m:t>2</m:t>
                            </m:r>
                          </m:den>
                        </m:f>
                        <m:r>
                          <a:rPr lang="nl-NL" sz="3800" i="1">
                            <a:solidFill>
                              <a:schemeClr val="bg1"/>
                            </a:solidFill>
                            <a:effectLst/>
                            <a:latin typeface="Cambria Math" panose="02040503050406030204" pitchFamily="18" charset="0"/>
                            <a:ea typeface="Times New Roman" panose="02020603050405020304" pitchFamily="18" charset="0"/>
                          </a:rPr>
                          <m:t>;+∞</m:t>
                        </m:r>
                      </m:e>
                    </m:d>
                  </m:oMath>
                </a14:m>
                <a:endPar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buFont typeface="Arial" panose="020B0604020202020204" pitchFamily="34" charset="0"/>
                  <a:buChar char="•"/>
                </a:pPr>
                <a:r>
                  <a:rPr lang="nl-NL" sz="3800" dirty="0"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rPr>
                  <a:t>Giá </a:t>
                </a:r>
                <a:r>
                  <a:rPr lang="nl-NL"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trị lớn nhất của hàm số là </a:t>
                </a:r>
                <a14:m>
                  <m:oMath xmlns:m="http://schemas.openxmlformats.org/officeDocument/2006/math">
                    <m:r>
                      <a:rPr lang="nl-NL" sz="3800" i="1">
                        <a:solidFill>
                          <a:schemeClr val="bg1"/>
                        </a:solidFill>
                        <a:effectLst/>
                        <a:latin typeface="Cambria Math" panose="02040503050406030204" pitchFamily="18" charset="0"/>
                        <a:ea typeface="Times New Roman" panose="02020603050405020304" pitchFamily="18" charset="0"/>
                      </a:rPr>
                      <m:t>𝑦</m:t>
                    </m:r>
                    <m:r>
                      <a:rPr lang="nl-NL" sz="3800" i="1">
                        <a:solidFill>
                          <a:schemeClr val="bg1"/>
                        </a:solidFill>
                        <a:effectLst/>
                        <a:latin typeface="Cambria Math" panose="02040503050406030204" pitchFamily="18" charset="0"/>
                        <a:ea typeface="Times New Roman" panose="02020603050405020304" pitchFamily="18" charset="0"/>
                      </a:rPr>
                      <m:t>=</m:t>
                    </m:r>
                    <m:f>
                      <m:fPr>
                        <m:ctrlPr>
                          <a:rPr lang="en-US" sz="3800" i="1">
                            <a:solidFill>
                              <a:schemeClr val="bg1"/>
                            </a:solidFill>
                            <a:effectLst/>
                            <a:latin typeface="Cambria Math" panose="02040503050406030204" pitchFamily="18" charset="0"/>
                            <a:ea typeface="Times New Roman" panose="02020603050405020304" pitchFamily="18" charset="0"/>
                          </a:rPr>
                        </m:ctrlPr>
                      </m:fPr>
                      <m:num>
                        <m:r>
                          <a:rPr lang="nl-NL" sz="3800" i="1">
                            <a:solidFill>
                              <a:schemeClr val="bg1"/>
                            </a:solidFill>
                            <a:effectLst/>
                            <a:latin typeface="Cambria Math" panose="02040503050406030204" pitchFamily="18" charset="0"/>
                            <a:ea typeface="Times New Roman" panose="02020603050405020304" pitchFamily="18" charset="0"/>
                          </a:rPr>
                          <m:t>9</m:t>
                        </m:r>
                      </m:num>
                      <m:den>
                        <m:r>
                          <a:rPr lang="nl-NL" sz="3800" i="1">
                            <a:solidFill>
                              <a:schemeClr val="bg1"/>
                            </a:solidFill>
                            <a:effectLst/>
                            <a:latin typeface="Cambria Math" panose="02040503050406030204" pitchFamily="18" charset="0"/>
                            <a:ea typeface="Times New Roman" panose="02020603050405020304" pitchFamily="18" charset="0"/>
                          </a:rPr>
                          <m:t>2</m:t>
                        </m:r>
                      </m:den>
                    </m:f>
                  </m:oMath>
                </a14:m>
                <a:r>
                  <a:rPr lang="nl-NL"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khi </a:t>
                </a:r>
                <a14:m>
                  <m:oMath xmlns:m="http://schemas.openxmlformats.org/officeDocument/2006/math">
                    <m:r>
                      <a:rPr lang="nl-NL" sz="3800" i="1">
                        <a:solidFill>
                          <a:schemeClr val="bg1"/>
                        </a:solidFill>
                        <a:effectLst/>
                        <a:latin typeface="Cambria Math" panose="02040503050406030204" pitchFamily="18" charset="0"/>
                        <a:ea typeface="Times New Roman" panose="02020603050405020304" pitchFamily="18" charset="0"/>
                      </a:rPr>
                      <m:t>𝑥</m:t>
                    </m:r>
                    <m:r>
                      <a:rPr lang="nl-NL" sz="3800" i="1">
                        <a:solidFill>
                          <a:schemeClr val="bg1"/>
                        </a:solidFill>
                        <a:effectLst/>
                        <a:latin typeface="Cambria Math" panose="02040503050406030204" pitchFamily="18" charset="0"/>
                        <a:ea typeface="Times New Roman" panose="02020603050405020304" pitchFamily="18" charset="0"/>
                      </a:rPr>
                      <m:t>=−</m:t>
                    </m:r>
                    <m:f>
                      <m:fPr>
                        <m:ctrlPr>
                          <a:rPr lang="en-US" sz="3800" i="1">
                            <a:solidFill>
                              <a:schemeClr val="bg1"/>
                            </a:solidFill>
                            <a:effectLst/>
                            <a:latin typeface="Cambria Math" panose="02040503050406030204" pitchFamily="18" charset="0"/>
                            <a:ea typeface="Times New Roman" panose="02020603050405020304" pitchFamily="18" charset="0"/>
                          </a:rPr>
                        </m:ctrlPr>
                      </m:fPr>
                      <m:num>
                        <m:r>
                          <a:rPr lang="nl-NL" sz="3800" i="1">
                            <a:solidFill>
                              <a:schemeClr val="bg1"/>
                            </a:solidFill>
                            <a:effectLst/>
                            <a:latin typeface="Cambria Math" panose="02040503050406030204" pitchFamily="18" charset="0"/>
                            <a:ea typeface="Times New Roman" panose="02020603050405020304" pitchFamily="18" charset="0"/>
                          </a:rPr>
                          <m:t>1</m:t>
                        </m:r>
                      </m:num>
                      <m:den>
                        <m:r>
                          <a:rPr lang="nl-NL" sz="3800" i="1">
                            <a:solidFill>
                              <a:schemeClr val="bg1"/>
                            </a:solidFill>
                            <a:effectLst/>
                            <a:latin typeface="Cambria Math" panose="02040503050406030204" pitchFamily="18" charset="0"/>
                            <a:ea typeface="Times New Roman" panose="02020603050405020304" pitchFamily="18" charset="0"/>
                          </a:rPr>
                          <m:t>2</m:t>
                        </m:r>
                      </m:den>
                    </m:f>
                  </m:oMath>
                </a14:m>
                <a:endPar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609600" y="4706106"/>
                <a:ext cx="11049000" cy="4399794"/>
              </a:xfrm>
              <a:prstGeom prst="rect">
                <a:avLst/>
              </a:prstGeom>
              <a:blipFill>
                <a:blip r:embed="rId12"/>
                <a:stretch>
                  <a:fillRect l="-1820" r="-1765"/>
                </a:stretch>
              </a:blipFill>
            </p:spPr>
            <p:txBody>
              <a:bodyPr/>
              <a:lstStyle/>
              <a:p>
                <a:r>
                  <a:rPr lang="en-US">
                    <a:noFill/>
                  </a:rPr>
                  <a:t> </a:t>
                </a:r>
              </a:p>
            </p:txBody>
          </p:sp>
        </mc:Fallback>
      </mc:AlternateContent>
      <p:sp>
        <p:nvSpPr>
          <p:cNvPr id="21" name="Oval Callout 20"/>
          <p:cNvSpPr/>
          <p:nvPr/>
        </p:nvSpPr>
        <p:spPr>
          <a:xfrm>
            <a:off x="8686800" y="481335"/>
            <a:ext cx="1641441" cy="691776"/>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800" b="1" smtClean="0">
                <a:solidFill>
                  <a:prstClr val="black"/>
                </a:solidFill>
              </a:rPr>
              <a:t>Giải</a:t>
            </a:r>
            <a:endParaRPr lang="en-US" sz="3800" b="1">
              <a:solidFill>
                <a:prstClr val="black"/>
              </a:solidFill>
            </a:endParaRPr>
          </a:p>
        </p:txBody>
      </p:sp>
    </p:spTree>
    <p:extLst>
      <p:ext uri="{BB962C8B-B14F-4D97-AF65-F5344CB8AC3E}">
        <p14:creationId xmlns:p14="http://schemas.microsoft.com/office/powerpoint/2010/main" val="937681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up)">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wipe(up)">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3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145DA0"/>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7155384" y="5619498"/>
            <a:ext cx="1328221" cy="1371067"/>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17449800" y="-194100"/>
            <a:ext cx="1075487" cy="1090094"/>
          </a:xfrm>
          <a:prstGeom prst="rect">
            <a:avLst/>
          </a:prstGeom>
        </p:spPr>
      </p:pic>
      <p:pic>
        <p:nvPicPr>
          <p:cNvPr id="29" name="Picture 2"/>
          <p:cNvPicPr>
            <a:picLocks noChangeAspect="1"/>
          </p:cNvPicPr>
          <p:nvPr/>
        </p:nvPicPr>
        <p:blipFill>
          <a:blip r:embed="rId7">
            <a:alphaModFix amt="40000"/>
            <a:duotone>
              <a:prstClr val="black"/>
              <a:srgbClr val="D9C3A5">
                <a:tint val="50000"/>
                <a:satMod val="180000"/>
              </a:srgbClr>
            </a:duotone>
            <a:extLst>
              <a:ext uri="{BEBA8EAE-BF5A-486C-A8C5-ECC9F3942E4B}">
                <a14:imgProps xmlns:a14="http://schemas.microsoft.com/office/drawing/2010/main">
                  <a14:imgLayer r:embed="rId8">
                    <a14:imgEffect>
                      <a14:artisticLineDrawing/>
                    </a14:imgEffect>
                    <a14:imgEffect>
                      <a14:saturation sat="200000"/>
                    </a14:imgEffect>
                    <a14:imgEffect>
                      <a14:brightnessContrast brigh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9"/>
              </a:ext>
            </a:extLst>
          </a:blip>
          <a:srcRect t="56419"/>
          <a:stretch>
            <a:fillRect/>
          </a:stretch>
        </p:blipFill>
        <p:spPr>
          <a:xfrm rot="11204328">
            <a:off x="10240921" y="-1316753"/>
            <a:ext cx="10473715" cy="3750770"/>
          </a:xfrm>
          <a:prstGeom prst="rect">
            <a:avLst/>
          </a:prstGeom>
        </p:spPr>
      </p:pic>
      <p:grpSp>
        <p:nvGrpSpPr>
          <p:cNvPr id="17" name="Group 16"/>
          <p:cNvGrpSpPr/>
          <p:nvPr/>
        </p:nvGrpSpPr>
        <p:grpSpPr>
          <a:xfrm>
            <a:off x="6705600" y="349697"/>
            <a:ext cx="5105400" cy="1136203"/>
            <a:chOff x="7162800" y="539360"/>
            <a:chExt cx="4648200" cy="1136203"/>
          </a:xfrm>
          <a:solidFill>
            <a:srgbClr val="FFE07D"/>
          </a:solidFill>
        </p:grpSpPr>
        <p:grpSp>
          <p:nvGrpSpPr>
            <p:cNvPr id="18" name="Group 6"/>
            <p:cNvGrpSpPr/>
            <p:nvPr/>
          </p:nvGrpSpPr>
          <p:grpSpPr>
            <a:xfrm>
              <a:off x="7162800" y="539360"/>
              <a:ext cx="4648200" cy="1136203"/>
              <a:chOff x="0" y="0"/>
              <a:chExt cx="8385740" cy="2387260"/>
            </a:xfrm>
            <a:grpFill/>
          </p:grpSpPr>
          <p:sp>
            <p:nvSpPr>
              <p:cNvPr id="20" name="Freeform 7"/>
              <p:cNvSpPr/>
              <p:nvPr/>
            </p:nvSpPr>
            <p:spPr>
              <a:xfrm>
                <a:off x="0" y="0"/>
                <a:ext cx="8385740" cy="2387260"/>
              </a:xfrm>
              <a:custGeom>
                <a:avLst/>
                <a:gdLst/>
                <a:ahLst/>
                <a:cxnLst/>
                <a:rect l="l" t="t" r="r" b="b"/>
                <a:pathLst>
                  <a:path w="8385740" h="2387260">
                    <a:moveTo>
                      <a:pt x="8261280" y="2387260"/>
                    </a:moveTo>
                    <a:lnTo>
                      <a:pt x="124460" y="2387260"/>
                    </a:lnTo>
                    <a:cubicBezTo>
                      <a:pt x="55880" y="2387260"/>
                      <a:pt x="0" y="2331379"/>
                      <a:pt x="0" y="2262799"/>
                    </a:cubicBezTo>
                    <a:lnTo>
                      <a:pt x="0" y="124460"/>
                    </a:lnTo>
                    <a:cubicBezTo>
                      <a:pt x="0" y="55880"/>
                      <a:pt x="55880" y="0"/>
                      <a:pt x="124460" y="0"/>
                    </a:cubicBezTo>
                    <a:lnTo>
                      <a:pt x="8261280" y="0"/>
                    </a:lnTo>
                    <a:cubicBezTo>
                      <a:pt x="8329860" y="0"/>
                      <a:pt x="8385740" y="55880"/>
                      <a:pt x="8385740" y="124460"/>
                    </a:cubicBezTo>
                    <a:lnTo>
                      <a:pt x="8385740" y="2262800"/>
                    </a:lnTo>
                    <a:cubicBezTo>
                      <a:pt x="8385740" y="2331380"/>
                      <a:pt x="8329860" y="2387260"/>
                      <a:pt x="8261280" y="2387260"/>
                    </a:cubicBezTo>
                    <a:close/>
                  </a:path>
                </a:pathLst>
              </a:custGeom>
              <a:grpFill/>
            </p:spPr>
            <p:style>
              <a:lnRef idx="3">
                <a:schemeClr val="lt1"/>
              </a:lnRef>
              <a:fillRef idx="1">
                <a:schemeClr val="accent1"/>
              </a:fillRef>
              <a:effectRef idx="1">
                <a:schemeClr val="accent1"/>
              </a:effectRef>
              <a:fontRef idx="minor">
                <a:schemeClr val="lt1"/>
              </a:fontRef>
            </p:style>
          </p:sp>
        </p:grpSp>
        <p:sp>
          <p:nvSpPr>
            <p:cNvPr id="19" name="Rectangle 18"/>
            <p:cNvSpPr/>
            <p:nvPr/>
          </p:nvSpPr>
          <p:spPr>
            <a:xfrm>
              <a:off x="7332978" y="539360"/>
              <a:ext cx="4316579" cy="1002710"/>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Aft>
                  <a:spcPts val="800"/>
                </a:spcAft>
              </a:pPr>
              <a:r>
                <a:rPr lang="nl-NL" sz="4500" dirty="0" smtClean="0">
                  <a:ln w="0"/>
                  <a:solidFill>
                    <a:prstClr val="black"/>
                  </a:solidFill>
                  <a:effectLst>
                    <a:outerShdw blurRad="38100" dist="19050" dir="2700000" algn="tl" rotWithShape="0">
                      <a:prstClr val="black">
                        <a:alpha val="40000"/>
                      </a:prstClr>
                    </a:outerShdw>
                  </a:effectLst>
                  <a:latin typeface="Arial" panose="020B0604020202020204" pitchFamily="34" charset="0"/>
                  <a:ea typeface="Times New Roman" panose="02020603050405020304" pitchFamily="18" charset="0"/>
                  <a:cs typeface="Arial" panose="020B0604020202020204" pitchFamily="34" charset="0"/>
                </a:rPr>
                <a:t>LUYỆN TẬP 2 </a:t>
              </a:r>
              <a:endParaRPr lang="en-US" sz="4500" dirty="0">
                <a:ln w="0"/>
                <a:solidFill>
                  <a:prstClr val="black"/>
                </a:solidFill>
                <a:effectLst>
                  <a:outerShdw blurRad="38100" dist="19050" dir="2700000" algn="tl" rotWithShape="0">
                    <a:prstClr val="black">
                      <a:alpha val="40000"/>
                    </a:prstClr>
                  </a:outerShdw>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30" name="Group 29"/>
          <p:cNvGrpSpPr/>
          <p:nvPr/>
        </p:nvGrpSpPr>
        <p:grpSpPr>
          <a:xfrm>
            <a:off x="366470" y="272119"/>
            <a:ext cx="1248260" cy="1142360"/>
            <a:chOff x="5250279" y="3663315"/>
            <a:chExt cx="3215601" cy="3215601"/>
          </a:xfrm>
        </p:grpSpPr>
        <p:grpSp>
          <p:nvGrpSpPr>
            <p:cNvPr id="31" name="Group 6"/>
            <p:cNvGrpSpPr/>
            <p:nvPr/>
          </p:nvGrpSpPr>
          <p:grpSpPr>
            <a:xfrm>
              <a:off x="5250279" y="3663315"/>
              <a:ext cx="3215601" cy="3215601"/>
              <a:chOff x="0" y="0"/>
              <a:chExt cx="6350000" cy="6350000"/>
            </a:xfrm>
          </p:grpSpPr>
          <p:sp>
            <p:nvSpPr>
              <p:cNvPr id="33"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32"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5871074" y="4113338"/>
              <a:ext cx="1974010" cy="2315555"/>
            </a:xfrm>
            <a:prstGeom prst="rect">
              <a:avLst/>
            </a:prstGeom>
          </p:spPr>
        </p:pic>
      </p:grpSp>
      <p:sp>
        <p:nvSpPr>
          <p:cNvPr id="23" name="Oval Callout 22"/>
          <p:cNvSpPr/>
          <p:nvPr/>
        </p:nvSpPr>
        <p:spPr>
          <a:xfrm>
            <a:off x="8534400" y="3861180"/>
            <a:ext cx="1641441" cy="691776"/>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800" b="1" smtClean="0">
                <a:solidFill>
                  <a:prstClr val="black"/>
                </a:solidFill>
              </a:rPr>
              <a:t>Giải</a:t>
            </a:r>
            <a:endParaRPr lang="en-US" sz="3800" b="1">
              <a:solidFill>
                <a:prstClr val="black"/>
              </a:solidFill>
            </a:endParaRPr>
          </a:p>
        </p:txBody>
      </p:sp>
      <mc:AlternateContent xmlns:mc="http://schemas.openxmlformats.org/markup-compatibility/2006" xmlns:a14="http://schemas.microsoft.com/office/drawing/2010/main">
        <mc:Choice Requires="a14">
          <p:sp>
            <p:nvSpPr>
              <p:cNvPr id="2" name="Rectangle 1"/>
              <p:cNvSpPr/>
              <p:nvPr/>
            </p:nvSpPr>
            <p:spPr>
              <a:xfrm>
                <a:off x="766130" y="1714500"/>
                <a:ext cx="16683670" cy="1846659"/>
              </a:xfrm>
              <a:prstGeom prst="rect">
                <a:avLst/>
              </a:prstGeom>
            </p:spPr>
            <p:txBody>
              <a:bodyPr wrap="square">
                <a:spAutoFit/>
              </a:bodyPr>
              <a:lstStyle/>
              <a:p>
                <a:pPr algn="just">
                  <a:lnSpc>
                    <a:spcPct val="150000"/>
                  </a:lnSpc>
                </a:pPr>
                <a:r>
                  <a:rPr lang="en-US" sz="38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Vẽ</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parabol</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solidFill>
                          <a:schemeClr val="bg1"/>
                        </a:solidFill>
                        <a:effectLst/>
                        <a:latin typeface="Cambria Math" panose="02040503050406030204" pitchFamily="18" charset="0"/>
                        <a:ea typeface="Times New Roman" panose="02020603050405020304" pitchFamily="18" charset="0"/>
                        <a:cs typeface="Open Sans"/>
                      </a:rPr>
                      <m:t>𝑦</m:t>
                    </m:r>
                    <m:r>
                      <a:rPr lang="en-US" sz="3800" i="1">
                        <a:solidFill>
                          <a:schemeClr val="bg1"/>
                        </a:solidFill>
                        <a:effectLst/>
                        <a:latin typeface="Cambria Math" panose="02040503050406030204" pitchFamily="18" charset="0"/>
                        <a:ea typeface="Times New Roman" panose="02020603050405020304" pitchFamily="18" charset="0"/>
                        <a:cs typeface="Open Sans"/>
                      </a:rPr>
                      <m:t> = 3</m:t>
                    </m:r>
                    <m:sSup>
                      <m:sSupPr>
                        <m:ctrlPr>
                          <a:rPr lang="en-US" sz="3800" i="1">
                            <a:solidFill>
                              <a:schemeClr val="bg1"/>
                            </a:solidFill>
                            <a:effectLst/>
                            <a:latin typeface="Cambria Math" panose="02040503050406030204" pitchFamily="18" charset="0"/>
                            <a:ea typeface="Times New Roman" panose="02020603050405020304" pitchFamily="18" charset="0"/>
                            <a:cs typeface="Open Sans"/>
                          </a:rPr>
                        </m:ctrlPr>
                      </m:sSupPr>
                      <m:e>
                        <m:r>
                          <a:rPr lang="en-US" sz="3800" i="1">
                            <a:solidFill>
                              <a:schemeClr val="bg1"/>
                            </a:solidFill>
                            <a:effectLst/>
                            <a:latin typeface="Cambria Math" panose="02040503050406030204" pitchFamily="18" charset="0"/>
                            <a:ea typeface="Times New Roman" panose="02020603050405020304" pitchFamily="18" charset="0"/>
                            <a:cs typeface="Open Sans"/>
                          </a:rPr>
                          <m:t>𝑥</m:t>
                        </m:r>
                      </m:e>
                      <m:sup>
                        <m:r>
                          <a:rPr lang="en-US" sz="3800" i="1">
                            <a:solidFill>
                              <a:schemeClr val="bg1"/>
                            </a:solidFill>
                            <a:effectLst/>
                            <a:latin typeface="Cambria Math" panose="02040503050406030204" pitchFamily="18" charset="0"/>
                            <a:ea typeface="Times New Roman" panose="02020603050405020304" pitchFamily="18" charset="0"/>
                            <a:cs typeface="Open Sans"/>
                          </a:rPr>
                          <m:t>2</m:t>
                        </m:r>
                      </m:sup>
                    </m:sSup>
                    <m:r>
                      <a:rPr lang="en-US" sz="3800" i="1">
                        <a:solidFill>
                          <a:schemeClr val="bg1"/>
                        </a:solidFill>
                        <a:effectLst/>
                        <a:latin typeface="Cambria Math" panose="02040503050406030204" pitchFamily="18" charset="0"/>
                        <a:ea typeface="Times New Roman" panose="02020603050405020304" pitchFamily="18" charset="0"/>
                      </a:rPr>
                      <m:t> –</m:t>
                    </m:r>
                    <m:r>
                      <a:rPr lang="en-US" sz="3800" i="1">
                        <a:solidFill>
                          <a:schemeClr val="bg1"/>
                        </a:solidFill>
                        <a:effectLst/>
                        <a:latin typeface="Cambria Math" panose="02040503050406030204" pitchFamily="18" charset="0"/>
                        <a:ea typeface="Times New Roman" panose="02020603050405020304" pitchFamily="18" charset="0"/>
                        <a:cs typeface="Open Sans"/>
                      </a:rPr>
                      <m:t> 10</m:t>
                    </m:r>
                    <m:r>
                      <a:rPr lang="en-US" sz="3800" i="1">
                        <a:solidFill>
                          <a:schemeClr val="bg1"/>
                        </a:solidFill>
                        <a:effectLst/>
                        <a:latin typeface="Cambria Math" panose="02040503050406030204" pitchFamily="18" charset="0"/>
                        <a:ea typeface="Times New Roman" panose="02020603050405020304" pitchFamily="18" charset="0"/>
                        <a:cs typeface="Open Sans"/>
                      </a:rPr>
                      <m:t>𝑥</m:t>
                    </m:r>
                    <m:r>
                      <a:rPr lang="en-US" sz="3800" i="1">
                        <a:solidFill>
                          <a:schemeClr val="bg1"/>
                        </a:solidFill>
                        <a:effectLst/>
                        <a:latin typeface="Cambria Math" panose="02040503050406030204" pitchFamily="18" charset="0"/>
                        <a:ea typeface="Times New Roman" panose="02020603050405020304" pitchFamily="18" charset="0"/>
                        <a:cs typeface="Open Sans"/>
                      </a:rPr>
                      <m:t> + 7.</m:t>
                    </m:r>
                  </m:oMath>
                </a14:m>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Từ</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đó</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tìm</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khoảng</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đồng</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biến</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nghịch</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biến</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và</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giá</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trị</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nhỏ</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nhất</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hàm</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số</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solidFill>
                          <a:schemeClr val="bg1"/>
                        </a:solidFill>
                        <a:effectLst/>
                        <a:latin typeface="Cambria Math" panose="02040503050406030204" pitchFamily="18" charset="0"/>
                        <a:ea typeface="Times New Roman" panose="02020603050405020304" pitchFamily="18" charset="0"/>
                        <a:cs typeface="Open Sans"/>
                      </a:rPr>
                      <m:t>𝑦</m:t>
                    </m:r>
                    <m:r>
                      <a:rPr lang="en-US" sz="3800" i="1">
                        <a:solidFill>
                          <a:schemeClr val="bg1"/>
                        </a:solidFill>
                        <a:effectLst/>
                        <a:latin typeface="Cambria Math" panose="02040503050406030204" pitchFamily="18" charset="0"/>
                        <a:ea typeface="Times New Roman" panose="02020603050405020304" pitchFamily="18" charset="0"/>
                        <a:cs typeface="Open Sans"/>
                      </a:rPr>
                      <m:t> = 3</m:t>
                    </m:r>
                    <m:sSup>
                      <m:sSupPr>
                        <m:ctrlPr>
                          <a:rPr lang="en-US" sz="3800" i="1">
                            <a:solidFill>
                              <a:schemeClr val="bg1"/>
                            </a:solidFill>
                            <a:effectLst/>
                            <a:latin typeface="Cambria Math" panose="02040503050406030204" pitchFamily="18" charset="0"/>
                            <a:ea typeface="Times New Roman" panose="02020603050405020304" pitchFamily="18" charset="0"/>
                            <a:cs typeface="Open Sans"/>
                          </a:rPr>
                        </m:ctrlPr>
                      </m:sSupPr>
                      <m:e>
                        <m:r>
                          <a:rPr lang="en-US" sz="3800" i="1">
                            <a:solidFill>
                              <a:schemeClr val="bg1"/>
                            </a:solidFill>
                            <a:effectLst/>
                            <a:latin typeface="Cambria Math" panose="02040503050406030204" pitchFamily="18" charset="0"/>
                            <a:ea typeface="Times New Roman" panose="02020603050405020304" pitchFamily="18" charset="0"/>
                            <a:cs typeface="Open Sans"/>
                          </a:rPr>
                          <m:t>𝑥</m:t>
                        </m:r>
                      </m:e>
                      <m:sup>
                        <m:r>
                          <a:rPr lang="en-US" sz="3800" i="1">
                            <a:solidFill>
                              <a:schemeClr val="bg1"/>
                            </a:solidFill>
                            <a:effectLst/>
                            <a:latin typeface="Cambria Math" panose="02040503050406030204" pitchFamily="18" charset="0"/>
                            <a:ea typeface="Times New Roman" panose="02020603050405020304" pitchFamily="18" charset="0"/>
                            <a:cs typeface="Open Sans"/>
                          </a:rPr>
                          <m:t>2</m:t>
                        </m:r>
                      </m:sup>
                    </m:sSup>
                    <m:r>
                      <a:rPr lang="en-US" sz="3800" i="1">
                        <a:solidFill>
                          <a:schemeClr val="bg1"/>
                        </a:solidFill>
                        <a:effectLst/>
                        <a:latin typeface="Cambria Math" panose="02040503050406030204" pitchFamily="18" charset="0"/>
                        <a:ea typeface="Times New Roman" panose="02020603050405020304" pitchFamily="18" charset="0"/>
                      </a:rPr>
                      <m:t> –</m:t>
                    </m:r>
                    <m:r>
                      <a:rPr lang="en-US" sz="3800" i="1">
                        <a:solidFill>
                          <a:schemeClr val="bg1"/>
                        </a:solidFill>
                        <a:effectLst/>
                        <a:latin typeface="Cambria Math" panose="02040503050406030204" pitchFamily="18" charset="0"/>
                        <a:ea typeface="Times New Roman" panose="02020603050405020304" pitchFamily="18" charset="0"/>
                        <a:cs typeface="Open Sans"/>
                      </a:rPr>
                      <m:t> 10</m:t>
                    </m:r>
                    <m:r>
                      <a:rPr lang="en-US" sz="3800" i="1">
                        <a:solidFill>
                          <a:schemeClr val="bg1"/>
                        </a:solidFill>
                        <a:effectLst/>
                        <a:latin typeface="Cambria Math" panose="02040503050406030204" pitchFamily="18" charset="0"/>
                        <a:ea typeface="Times New Roman" panose="02020603050405020304" pitchFamily="18" charset="0"/>
                        <a:cs typeface="Open Sans"/>
                      </a:rPr>
                      <m:t>𝑥</m:t>
                    </m:r>
                    <m:r>
                      <a:rPr lang="en-US" sz="3800" i="1">
                        <a:solidFill>
                          <a:schemeClr val="bg1"/>
                        </a:solidFill>
                        <a:effectLst/>
                        <a:latin typeface="Cambria Math" panose="02040503050406030204" pitchFamily="18" charset="0"/>
                        <a:ea typeface="Times New Roman" panose="02020603050405020304" pitchFamily="18" charset="0"/>
                        <a:cs typeface="Open Sans"/>
                      </a:rPr>
                      <m:t> + 7.</m:t>
                    </m:r>
                  </m:oMath>
                </a14:m>
                <a:endPar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766130" y="1714500"/>
                <a:ext cx="16683670" cy="1846659"/>
              </a:xfrm>
              <a:prstGeom prst="rect">
                <a:avLst/>
              </a:prstGeom>
              <a:blipFill>
                <a:blip r:embed="rId17"/>
                <a:stretch>
                  <a:fillRect l="-1206" r="-1206" b="-6601"/>
                </a:stretch>
              </a:blipFill>
            </p:spPr>
            <p:txBody>
              <a:bodyPr/>
              <a:lstStyle/>
              <a:p>
                <a:r>
                  <a:rPr lang="en-US">
                    <a:noFill/>
                  </a:rPr>
                  <a:t> </a:t>
                </a:r>
              </a:p>
            </p:txBody>
          </p:sp>
        </mc:Fallback>
      </mc:AlternateContent>
      <p:pic>
        <p:nvPicPr>
          <p:cNvPr id="3" name="Picture 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90600" y="3924300"/>
            <a:ext cx="5163507" cy="5999503"/>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7010400" y="4686300"/>
                <a:ext cx="11230168" cy="5089085"/>
              </a:xfrm>
              <a:prstGeom prst="rect">
                <a:avLst/>
              </a:prstGeom>
            </p:spPr>
            <p:txBody>
              <a:bodyPr wrap="square">
                <a:spAutoFit/>
              </a:bodyPr>
              <a:lstStyle/>
              <a:p>
                <a:pPr lvl="0" algn="just">
                  <a:lnSpc>
                    <a:spcPct val="150000"/>
                  </a:lnSpc>
                  <a:buSzPts val="1000"/>
                  <a:tabLst>
                    <a:tab pos="457200" algn="l"/>
                  </a:tabLst>
                </a:pPr>
                <a:r>
                  <a:rPr lang="en-US" sz="38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Tọa</a:t>
                </a:r>
                <a:r>
                  <a:rPr lang="en-US" sz="38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độ</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điểm</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đỉnh</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5</m:t>
                        </m:r>
                      </m:num>
                      <m:den>
                        <m:r>
                          <a:rPr lang="en-US" sz="38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den>
                    </m:f>
                    <m:r>
                      <a:rPr lang="en-US" sz="38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−4</m:t>
                        </m:r>
                      </m:num>
                      <m:den>
                        <m:r>
                          <a:rPr lang="en-US" sz="38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den>
                    </m:f>
                    <m:r>
                      <a:rPr lang="en-US" sz="38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buSzPts val="1000"/>
                  <a:tabLst>
                    <a:tab pos="457200" algn="l"/>
                  </a:tabLst>
                </a:pPr>
                <a:r>
                  <a:rPr lang="en-US" sz="3800" dirty="0"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rPr>
                  <a:t>Khoảng</a:t>
                </a:r>
                <a:r>
                  <a:rPr lang="en-US" sz="3800" dirty="0"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đồng</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biến</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−4</m:t>
                        </m:r>
                      </m:num>
                      <m:den>
                        <m:r>
                          <a:rPr lang="en-US" sz="38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den>
                    </m:f>
                    <m:r>
                      <a:rPr lang="en-US" sz="38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buSzPts val="1000"/>
                  <a:tabLst>
                    <a:tab pos="457200" algn="l"/>
                  </a:tabLst>
                </a:pPr>
                <a:r>
                  <a:rPr lang="en-US" sz="3800" dirty="0"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rPr>
                  <a:t>Khoảng</a:t>
                </a:r>
                <a:r>
                  <a:rPr lang="en-US" sz="3800" dirty="0"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nghịch</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biến</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−4</m:t>
                        </m:r>
                      </m:num>
                      <m:den>
                        <m:r>
                          <a:rPr lang="en-US" sz="38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den>
                    </m:f>
                    <m:r>
                      <a:rPr lang="en-US" sz="38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buSzPts val="1000"/>
                  <a:tabLst>
                    <a:tab pos="457200" algn="l"/>
                  </a:tabLst>
                </a:pPr>
                <a:r>
                  <a:rPr lang="en-US" sz="3800" dirty="0"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rPr>
                  <a:t>Giá</a:t>
                </a:r>
                <a:r>
                  <a:rPr lang="en-US" sz="3800" dirty="0"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trị</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nhỏ</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nhất</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hàm</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số</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là</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38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8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8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4</m:t>
                        </m:r>
                      </m:num>
                      <m:den>
                        <m:r>
                          <a:rPr lang="en-US" sz="38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den>
                    </m:f>
                  </m:oMath>
                </a14:m>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tại</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38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8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8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5</m:t>
                        </m:r>
                      </m:num>
                      <m:den>
                        <m:r>
                          <a:rPr lang="en-US" sz="38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den>
                    </m:f>
                  </m:oMath>
                </a14:m>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7010400" y="4686300"/>
                <a:ext cx="11230168" cy="5089085"/>
              </a:xfrm>
              <a:prstGeom prst="rect">
                <a:avLst/>
              </a:prstGeom>
              <a:blipFill>
                <a:blip r:embed="rId19"/>
                <a:stretch>
                  <a:fillRect l="-1792"/>
                </a:stretch>
              </a:blipFill>
            </p:spPr>
            <p:txBody>
              <a:bodyPr/>
              <a:lstStyle/>
              <a:p>
                <a:r>
                  <a:rPr lang="en-US">
                    <a:noFill/>
                  </a:rPr>
                  <a:t> </a:t>
                </a:r>
              </a:p>
            </p:txBody>
          </p:sp>
        </mc:Fallback>
      </mc:AlternateContent>
    </p:spTree>
    <p:extLst>
      <p:ext uri="{BB962C8B-B14F-4D97-AF65-F5344CB8AC3E}">
        <p14:creationId xmlns:p14="http://schemas.microsoft.com/office/powerpoint/2010/main" val="165645756"/>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up)">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fade">
                                      <p:cBhvr>
                                        <p:cTn id="27" dur="500"/>
                                        <p:tgtEl>
                                          <p:spTgt spid="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
                                            <p:txEl>
                                              <p:pRg st="1" end="1"/>
                                            </p:txEl>
                                          </p:spTgt>
                                        </p:tgtEl>
                                        <p:attrNameLst>
                                          <p:attrName>style.visibility</p:attrName>
                                        </p:attrNameLst>
                                      </p:cBhvr>
                                      <p:to>
                                        <p:strVal val="visible"/>
                                      </p:to>
                                    </p:set>
                                    <p:animEffect transition="in" filter="wipe(down)">
                                      <p:cBhvr>
                                        <p:cTn id="32" dur="500"/>
                                        <p:tgtEl>
                                          <p:spTgt spid="4">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37" dur="500"/>
                                        <p:tgtEl>
                                          <p:spTgt spid="4">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
                                            <p:txEl>
                                              <p:pRg st="3" end="3"/>
                                            </p:txEl>
                                          </p:spTgt>
                                        </p:tgtEl>
                                        <p:attrNameLst>
                                          <p:attrName>style.visibility</p:attrName>
                                        </p:attrNameLst>
                                      </p:cBhvr>
                                      <p:to>
                                        <p:strVal val="visible"/>
                                      </p:to>
                                    </p:set>
                                    <p:animEffect transition="in" filter="barn(inVertical)">
                                      <p:cBhvr>
                                        <p:cTn id="4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145DA0"/>
        </a:solidFill>
        <a:effectLst/>
      </p:bgPr>
    </p:bg>
    <p:spTree>
      <p:nvGrpSpPr>
        <p:cNvPr id="1" name=""/>
        <p:cNvGrpSpPr/>
        <p:nvPr/>
      </p:nvGrpSpPr>
      <p:grpSpPr>
        <a:xfrm>
          <a:off x="0" y="0"/>
          <a:ext cx="0" cy="0"/>
          <a:chOff x="0" y="0"/>
          <a:chExt cx="0" cy="0"/>
        </a:xfrm>
      </p:grpSpPr>
      <p:grpSp>
        <p:nvGrpSpPr>
          <p:cNvPr id="2" name="Group 2"/>
          <p:cNvGrpSpPr/>
          <p:nvPr/>
        </p:nvGrpSpPr>
        <p:grpSpPr>
          <a:xfrm>
            <a:off x="457200" y="495300"/>
            <a:ext cx="17373600" cy="9829800"/>
            <a:chOff x="0" y="0"/>
            <a:chExt cx="3673593" cy="319023"/>
          </a:xfrm>
        </p:grpSpPr>
        <p:sp>
          <p:nvSpPr>
            <p:cNvPr id="3" name="Freeform 3"/>
            <p:cNvSpPr/>
            <p:nvPr/>
          </p:nvSpPr>
          <p:spPr>
            <a:xfrm>
              <a:off x="0" y="0"/>
              <a:ext cx="3673592" cy="319022"/>
            </a:xfrm>
            <a:custGeom>
              <a:avLst/>
              <a:gdLst/>
              <a:ahLst/>
              <a:cxnLst/>
              <a:rect l="l" t="t" r="r" b="b"/>
              <a:pathLst>
                <a:path w="3673592" h="319022">
                  <a:moveTo>
                    <a:pt x="0" y="0"/>
                  </a:moveTo>
                  <a:lnTo>
                    <a:pt x="3673592" y="0"/>
                  </a:lnTo>
                  <a:lnTo>
                    <a:pt x="3673592" y="319022"/>
                  </a:lnTo>
                  <a:lnTo>
                    <a:pt x="0" y="319022"/>
                  </a:lnTo>
                  <a:close/>
                </a:path>
              </a:pathLst>
            </a:custGeom>
            <a:solidFill>
              <a:srgbClr val="F7DE9A"/>
            </a:solidFill>
          </p:spPr>
        </p:sp>
      </p:grpSp>
      <p:grpSp>
        <p:nvGrpSpPr>
          <p:cNvPr id="30" name="Group 29"/>
          <p:cNvGrpSpPr/>
          <p:nvPr/>
        </p:nvGrpSpPr>
        <p:grpSpPr>
          <a:xfrm>
            <a:off x="16775371" y="191692"/>
            <a:ext cx="1302469" cy="1164379"/>
            <a:chOff x="951895" y="3576837"/>
            <a:chExt cx="3369207" cy="3468421"/>
          </a:xfrm>
        </p:grpSpPr>
        <p:grpSp>
          <p:nvGrpSpPr>
            <p:cNvPr id="31" name="Group 4"/>
            <p:cNvGrpSpPr/>
            <p:nvPr/>
          </p:nvGrpSpPr>
          <p:grpSpPr>
            <a:xfrm>
              <a:off x="951895" y="3576837"/>
              <a:ext cx="3369207" cy="3468421"/>
              <a:chOff x="-151671" y="-170774"/>
              <a:chExt cx="6653334" cy="6849255"/>
            </a:xfrm>
          </p:grpSpPr>
          <p:sp>
            <p:nvSpPr>
              <p:cNvPr id="33" name="Freeform 5"/>
              <p:cNvSpPr/>
              <p:nvPr/>
            </p:nvSpPr>
            <p:spPr>
              <a:xfrm>
                <a:off x="-151671" y="-170774"/>
                <a:ext cx="6653334" cy="6849255"/>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accent5">
                  <a:lumMod val="20000"/>
                  <a:lumOff val="80000"/>
                </a:schemeClr>
              </a:solidFill>
            </p:spPr>
          </p:sp>
        </p:grpSp>
        <p:pic>
          <p:nvPicPr>
            <p:cNvPr id="32"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603810" y="4412692"/>
              <a:ext cx="2065380" cy="1716847"/>
            </a:xfrm>
            <a:prstGeom prst="rect">
              <a:avLst/>
            </a:prstGeom>
          </p:spPr>
        </p:pic>
      </p:grpSp>
      <p:grpSp>
        <p:nvGrpSpPr>
          <p:cNvPr id="34" name="Group 33"/>
          <p:cNvGrpSpPr/>
          <p:nvPr/>
        </p:nvGrpSpPr>
        <p:grpSpPr>
          <a:xfrm>
            <a:off x="207340" y="242880"/>
            <a:ext cx="1261719" cy="1171229"/>
            <a:chOff x="9639248" y="3663315"/>
            <a:chExt cx="3215601" cy="3215601"/>
          </a:xfrm>
        </p:grpSpPr>
        <p:grpSp>
          <p:nvGrpSpPr>
            <p:cNvPr id="35" name="Group 8"/>
            <p:cNvGrpSpPr/>
            <p:nvPr/>
          </p:nvGrpSpPr>
          <p:grpSpPr>
            <a:xfrm>
              <a:off x="9639248" y="3663315"/>
              <a:ext cx="3215601" cy="3215601"/>
              <a:chOff x="0" y="0"/>
              <a:chExt cx="6350000" cy="6350000"/>
            </a:xfrm>
          </p:grpSpPr>
          <p:sp>
            <p:nvSpPr>
              <p:cNvPr id="37"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accent5">
                  <a:lumMod val="20000"/>
                  <a:lumOff val="80000"/>
                </a:schemeClr>
              </a:solidFill>
            </p:spPr>
          </p:sp>
        </p:grpSp>
        <p:pic>
          <p:nvPicPr>
            <p:cNvPr id="36"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9934132" y="4471877"/>
              <a:ext cx="2625831" cy="1598475"/>
            </a:xfrm>
            <a:prstGeom prst="rect">
              <a:avLst/>
            </a:prstGeom>
          </p:spPr>
        </p:pic>
      </p:grpSp>
      <p:sp>
        <p:nvSpPr>
          <p:cNvPr id="26" name="TextBox 25"/>
          <p:cNvSpPr txBox="1"/>
          <p:nvPr/>
        </p:nvSpPr>
        <p:spPr>
          <a:xfrm>
            <a:off x="7543800" y="647700"/>
            <a:ext cx="4038600" cy="861774"/>
          </a:xfrm>
          <a:prstGeom prst="rect">
            <a:avLst/>
          </a:prstGeom>
          <a:noFill/>
        </p:spPr>
        <p:txBody>
          <a:bodyPr wrap="square" rtlCol="0">
            <a:spAutoFit/>
          </a:bodyPr>
          <a:lstStyle/>
          <a:p>
            <a:r>
              <a:rPr lang="en-US" sz="5000" b="1" dirty="0" smtClean="0">
                <a:solidFill>
                  <a:schemeClr val="tx2"/>
                </a:solidFill>
                <a:latin typeface="Arial" panose="020B0604020202020204" pitchFamily="34" charset="0"/>
                <a:cs typeface="Arial" panose="020B0604020202020204" pitchFamily="34" charset="0"/>
              </a:rPr>
              <a:t>NHẬN XÉT</a:t>
            </a:r>
            <a:endParaRPr lang="en-US" sz="5000" b="1" dirty="0">
              <a:solidFill>
                <a:schemeClr val="tx2"/>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1032011" y="1333500"/>
                <a:ext cx="16189189" cy="1846659"/>
              </a:xfrm>
              <a:prstGeom prst="rect">
                <a:avLst/>
              </a:prstGeom>
            </p:spPr>
            <p:txBody>
              <a:bodyPr wrap="square">
                <a:spAutoFit/>
              </a:bodyPr>
              <a:lstStyle/>
              <a:p>
                <a:pPr algn="just">
                  <a:lnSpc>
                    <a:spcPct val="150000"/>
                  </a:lnSpc>
                  <a:spcAft>
                    <a:spcPts val="800"/>
                  </a:spcAft>
                </a:pPr>
                <a:r>
                  <a:rPr lang="en-US" sz="3800" dirty="0" err="1">
                    <a:latin typeface="Arial" panose="020B0604020202020204" pitchFamily="34" charset="0"/>
                    <a:ea typeface="Times New Roman" panose="02020603050405020304" pitchFamily="18" charset="0"/>
                    <a:cs typeface="Arial" panose="020B0604020202020204" pitchFamily="34" charset="0"/>
                  </a:rPr>
                  <a:t>Từ</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đồ</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thị</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hàm</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số</a:t>
                </a:r>
                <a:r>
                  <a:rPr lang="en-US" sz="3800" dirty="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nl-NL" sz="3800" i="1">
                        <a:effectLst/>
                        <a:latin typeface="Cambria Math" panose="02040503050406030204" pitchFamily="18" charset="0"/>
                        <a:ea typeface="Calibri" panose="020F0502020204030204" pitchFamily="34" charset="0"/>
                        <a:cs typeface="Times New Roman" panose="02020603050405020304" pitchFamily="18" charset="0"/>
                      </a:rPr>
                      <m:t>𝑦</m:t>
                    </m:r>
                    <m:r>
                      <a:rPr lang="nl-NL" sz="3800" i="1">
                        <a:effectLst/>
                        <a:latin typeface="Cambria Math" panose="02040503050406030204" pitchFamily="18" charset="0"/>
                        <a:ea typeface="Calibri" panose="020F0502020204030204" pitchFamily="34" charset="0"/>
                        <a:cs typeface="Times New Roman" panose="02020603050405020304" pitchFamily="18" charset="0"/>
                      </a:rPr>
                      <m:t>=</m:t>
                    </m:r>
                    <m:r>
                      <a:rPr lang="nl-NL" sz="3800" i="1">
                        <a:effectLst/>
                        <a:latin typeface="Cambria Math" panose="02040503050406030204" pitchFamily="18" charset="0"/>
                        <a:ea typeface="Calibri" panose="020F0502020204030204" pitchFamily="34" charset="0"/>
                        <a:cs typeface="Times New Roman" panose="02020603050405020304" pitchFamily="18" charset="0"/>
                      </a:rPr>
                      <m:t>𝑎</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3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nl-NL" sz="3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nl-NL" sz="3800" i="1">
                        <a:effectLst/>
                        <a:latin typeface="Cambria Math" panose="02040503050406030204" pitchFamily="18" charset="0"/>
                        <a:ea typeface="Calibri" panose="020F0502020204030204" pitchFamily="34" charset="0"/>
                        <a:cs typeface="Times New Roman" panose="02020603050405020304" pitchFamily="18" charset="0"/>
                      </a:rPr>
                      <m:t>+</m:t>
                    </m:r>
                    <m:r>
                      <a:rPr lang="nl-NL" sz="3800" i="1">
                        <a:effectLst/>
                        <a:latin typeface="Cambria Math" panose="02040503050406030204" pitchFamily="18" charset="0"/>
                        <a:ea typeface="Calibri" panose="020F0502020204030204" pitchFamily="34" charset="0"/>
                        <a:cs typeface="Times New Roman" panose="02020603050405020304" pitchFamily="18" charset="0"/>
                      </a:rPr>
                      <m:t>𝑏𝑥</m:t>
                    </m:r>
                    <m:r>
                      <a:rPr lang="nl-NL" sz="3800" i="1">
                        <a:effectLst/>
                        <a:latin typeface="Cambria Math" panose="02040503050406030204" pitchFamily="18" charset="0"/>
                        <a:ea typeface="Calibri" panose="020F0502020204030204" pitchFamily="34" charset="0"/>
                        <a:cs typeface="Times New Roman" panose="02020603050405020304" pitchFamily="18" charset="0"/>
                      </a:rPr>
                      <m:t>+</m:t>
                    </m:r>
                    <m:r>
                      <a:rPr lang="nl-NL" sz="3800" i="1">
                        <a:effectLst/>
                        <a:latin typeface="Cambria Math" panose="02040503050406030204" pitchFamily="18" charset="0"/>
                        <a:ea typeface="Calibri" panose="020F0502020204030204" pitchFamily="34" charset="0"/>
                        <a:cs typeface="Times New Roman" panose="02020603050405020304" pitchFamily="18" charset="0"/>
                      </a:rPr>
                      <m:t>𝑐</m:t>
                    </m:r>
                    <m:r>
                      <a:rPr lang="nl-NL" sz="3800" i="1">
                        <a:effectLst/>
                        <a:latin typeface="Cambria Math" panose="02040503050406030204" pitchFamily="18" charset="0"/>
                        <a:ea typeface="Calibri" panose="020F0502020204030204" pitchFamily="34" charset="0"/>
                        <a:cs typeface="Times New Roman" panose="02020603050405020304" pitchFamily="18" charset="0"/>
                      </a:rPr>
                      <m:t> (</m:t>
                    </m:r>
                    <m:r>
                      <a:rPr lang="nl-NL" sz="3800" i="1">
                        <a:effectLst/>
                        <a:latin typeface="Cambria Math" panose="02040503050406030204" pitchFamily="18" charset="0"/>
                        <a:ea typeface="Calibri" panose="020F0502020204030204" pitchFamily="34" charset="0"/>
                        <a:cs typeface="Times New Roman" panose="02020603050405020304" pitchFamily="18" charset="0"/>
                      </a:rPr>
                      <m:t>𝑎</m:t>
                    </m:r>
                    <m:r>
                      <a:rPr lang="nl-NL" sz="3800" i="1">
                        <a:effectLst/>
                        <a:latin typeface="Cambria Math" panose="02040503050406030204" pitchFamily="18" charset="0"/>
                        <a:ea typeface="Calibri" panose="020F0502020204030204" pitchFamily="34" charset="0"/>
                        <a:cs typeface="Times New Roman" panose="02020603050405020304" pitchFamily="18" charset="0"/>
                      </a:rPr>
                      <m:t>≠0)</m:t>
                    </m:r>
                  </m:oMath>
                </a14:m>
                <a:r>
                  <a:rPr lang="nl-NL" sz="3800" dirty="0">
                    <a:effectLst/>
                    <a:latin typeface="Arial" panose="020B0604020202020204" pitchFamily="34" charset="0"/>
                    <a:ea typeface="Times New Roman" panose="02020603050405020304" pitchFamily="18" charset="0"/>
                    <a:cs typeface="Arial" panose="020B0604020202020204" pitchFamily="34" charset="0"/>
                  </a:rPr>
                  <a:t>, ta suy ra tính chất của hàm số </a:t>
                </a:r>
                <a14:m>
                  <m:oMath xmlns:m="http://schemas.openxmlformats.org/officeDocument/2006/math">
                    <m:r>
                      <a:rPr lang="nl-NL" sz="3800" i="1">
                        <a:effectLst/>
                        <a:latin typeface="Cambria Math" panose="02040503050406030204" pitchFamily="18" charset="0"/>
                        <a:ea typeface="Calibri" panose="020F0502020204030204" pitchFamily="34" charset="0"/>
                        <a:cs typeface="Times New Roman" panose="02020603050405020304" pitchFamily="18" charset="0"/>
                      </a:rPr>
                      <m:t>𝑦</m:t>
                    </m:r>
                    <m:r>
                      <a:rPr lang="nl-NL" sz="3800" i="1">
                        <a:effectLst/>
                        <a:latin typeface="Cambria Math" panose="02040503050406030204" pitchFamily="18" charset="0"/>
                        <a:ea typeface="Calibri" panose="020F0502020204030204" pitchFamily="34" charset="0"/>
                        <a:cs typeface="Times New Roman" panose="02020603050405020304" pitchFamily="18" charset="0"/>
                      </a:rPr>
                      <m:t>=</m:t>
                    </m:r>
                    <m:r>
                      <a:rPr lang="nl-NL" sz="3800" i="1">
                        <a:effectLst/>
                        <a:latin typeface="Cambria Math" panose="02040503050406030204" pitchFamily="18" charset="0"/>
                        <a:ea typeface="Calibri" panose="020F0502020204030204" pitchFamily="34" charset="0"/>
                        <a:cs typeface="Times New Roman" panose="02020603050405020304" pitchFamily="18" charset="0"/>
                      </a:rPr>
                      <m:t>𝑎</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3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nl-NL" sz="3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nl-NL" sz="3800" i="1">
                        <a:effectLst/>
                        <a:latin typeface="Cambria Math" panose="02040503050406030204" pitchFamily="18" charset="0"/>
                        <a:ea typeface="Calibri" panose="020F0502020204030204" pitchFamily="34" charset="0"/>
                        <a:cs typeface="Times New Roman" panose="02020603050405020304" pitchFamily="18" charset="0"/>
                      </a:rPr>
                      <m:t>+</m:t>
                    </m:r>
                    <m:r>
                      <a:rPr lang="nl-NL" sz="3800" i="1">
                        <a:effectLst/>
                        <a:latin typeface="Cambria Math" panose="02040503050406030204" pitchFamily="18" charset="0"/>
                        <a:ea typeface="Calibri" panose="020F0502020204030204" pitchFamily="34" charset="0"/>
                        <a:cs typeface="Times New Roman" panose="02020603050405020304" pitchFamily="18" charset="0"/>
                      </a:rPr>
                      <m:t>𝑏𝑥</m:t>
                    </m:r>
                    <m:r>
                      <a:rPr lang="nl-NL" sz="3800" i="1">
                        <a:effectLst/>
                        <a:latin typeface="Cambria Math" panose="02040503050406030204" pitchFamily="18" charset="0"/>
                        <a:ea typeface="Calibri" panose="020F0502020204030204" pitchFamily="34" charset="0"/>
                        <a:cs typeface="Times New Roman" panose="02020603050405020304" pitchFamily="18" charset="0"/>
                      </a:rPr>
                      <m:t>+</m:t>
                    </m:r>
                    <m:r>
                      <a:rPr lang="nl-NL" sz="3800" i="1">
                        <a:effectLst/>
                        <a:latin typeface="Cambria Math" panose="02040503050406030204" pitchFamily="18" charset="0"/>
                        <a:ea typeface="Calibri" panose="020F0502020204030204" pitchFamily="34" charset="0"/>
                        <a:cs typeface="Times New Roman" panose="02020603050405020304" pitchFamily="18" charset="0"/>
                      </a:rPr>
                      <m:t>𝑐</m:t>
                    </m:r>
                    <m:r>
                      <a:rPr lang="nl-NL" sz="3800" i="1">
                        <a:effectLst/>
                        <a:latin typeface="Cambria Math" panose="02040503050406030204" pitchFamily="18" charset="0"/>
                        <a:ea typeface="Calibri" panose="020F0502020204030204" pitchFamily="34" charset="0"/>
                        <a:cs typeface="Times New Roman" panose="02020603050405020304" pitchFamily="18" charset="0"/>
                      </a:rPr>
                      <m:t> (</m:t>
                    </m:r>
                    <m:r>
                      <a:rPr lang="nl-NL" sz="3800" i="1">
                        <a:effectLst/>
                        <a:latin typeface="Cambria Math" panose="02040503050406030204" pitchFamily="18" charset="0"/>
                        <a:ea typeface="Calibri" panose="020F0502020204030204" pitchFamily="34" charset="0"/>
                        <a:cs typeface="Times New Roman" panose="02020603050405020304" pitchFamily="18" charset="0"/>
                      </a:rPr>
                      <m:t>𝑎</m:t>
                    </m:r>
                    <m:r>
                      <a:rPr lang="nl-NL" sz="3800" i="1">
                        <a:effectLst/>
                        <a:latin typeface="Cambria Math" panose="02040503050406030204" pitchFamily="18" charset="0"/>
                        <a:ea typeface="Calibri" panose="020F0502020204030204" pitchFamily="34" charset="0"/>
                        <a:cs typeface="Times New Roman" panose="02020603050405020304" pitchFamily="18" charset="0"/>
                      </a:rPr>
                      <m:t>≠0)</m:t>
                    </m:r>
                  </m:oMath>
                </a14:m>
                <a:r>
                  <a:rPr lang="nl-NL" sz="3800" dirty="0">
                    <a:effectLst/>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032011" y="1333500"/>
                <a:ext cx="16189189" cy="1846659"/>
              </a:xfrm>
              <a:prstGeom prst="rect">
                <a:avLst/>
              </a:prstGeom>
              <a:blipFill>
                <a:blip r:embed="rId14"/>
                <a:stretch>
                  <a:fillRect l="-1242" r="-1242" b="-62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17" name="Table 16"/>
              <p:cNvGraphicFramePr>
                <a:graphicFrameLocks noGrp="1"/>
              </p:cNvGraphicFramePr>
              <p:nvPr>
                <p:extLst>
                  <p:ext uri="{D42A27DB-BD31-4B8C-83A1-F6EECF244321}">
                    <p14:modId xmlns:p14="http://schemas.microsoft.com/office/powerpoint/2010/main" val="1204085541"/>
                  </p:ext>
                </p:extLst>
              </p:nvPr>
            </p:nvGraphicFramePr>
            <p:xfrm>
              <a:off x="1035886" y="3314700"/>
              <a:ext cx="16185314" cy="6629400"/>
            </p:xfrm>
            <a:graphic>
              <a:graphicData uri="http://schemas.openxmlformats.org/drawingml/2006/table">
                <a:tbl>
                  <a:tblPr firstRow="1" firstCol="1" bandRow="1"/>
                  <a:tblGrid>
                    <a:gridCol w="8092657">
                      <a:extLst>
                        <a:ext uri="{9D8B030D-6E8A-4147-A177-3AD203B41FA5}">
                          <a16:colId xmlns:a16="http://schemas.microsoft.com/office/drawing/2014/main" val="1190193894"/>
                        </a:ext>
                      </a:extLst>
                    </a:gridCol>
                    <a:gridCol w="8092657">
                      <a:extLst>
                        <a:ext uri="{9D8B030D-6E8A-4147-A177-3AD203B41FA5}">
                          <a16:colId xmlns:a16="http://schemas.microsoft.com/office/drawing/2014/main" val="1525272767"/>
                        </a:ext>
                      </a:extLst>
                    </a:gridCol>
                  </a:tblGrid>
                  <a:tr h="0">
                    <a:tc>
                      <a:txBody>
                        <a:bodyPr/>
                        <a:lstStyle/>
                        <a:p>
                          <a:pPr algn="ctr">
                            <a:lnSpc>
                              <a:spcPct val="150000"/>
                            </a:lnSpc>
                            <a:spcAft>
                              <a:spcPts val="0"/>
                            </a:spcAft>
                          </a:pP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Với</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 &gt; 0</a:t>
                          </a:r>
                          <a:endParaRPr lang="en-US" sz="3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Aft>
                              <a:spcPts val="0"/>
                            </a:spcAft>
                          </a:pP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Với</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 &lt; 0</a:t>
                          </a:r>
                          <a:endParaRPr lang="en-US" sz="3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335392175"/>
                      </a:ext>
                    </a:extLst>
                  </a:tr>
                  <a:tr h="5760720">
                    <a:tc>
                      <a:txBody>
                        <a:bodyPr/>
                        <a:lstStyle/>
                        <a:p>
                          <a:pPr algn="ctr">
                            <a:lnSpc>
                              <a:spcPct val="150000"/>
                            </a:lnSpc>
                            <a:spcAft>
                              <a:spcPts val="0"/>
                            </a:spcAft>
                          </a:pP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Hàm</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số</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nghịch</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biến</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trên</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khoảng</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ctrlPr>
                                    <a:rPr lang="en-US" sz="38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38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8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8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38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t>𝑏</m:t>
                                      </m:r>
                                    </m:num>
                                    <m:den>
                                      <m:r>
                                        <a:rPr lang="en-US" sz="38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38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t>𝑎</m:t>
                                      </m:r>
                                    </m:den>
                                  </m:f>
                                </m:e>
                              </m:d>
                            </m:oMath>
                          </a14:m>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0"/>
                            </a:spcAft>
                          </a:pP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Hàm</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số</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đồng</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biến</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trên</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khoảng</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ctrlPr>
                                    <a:rPr lang="en-US" sz="38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38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8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38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t>𝑏</m:t>
                                      </m:r>
                                    </m:num>
                                    <m:den>
                                      <m:r>
                                        <a:rPr lang="en-US" sz="38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38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t>𝑎</m:t>
                                      </m:r>
                                    </m:den>
                                  </m:f>
                                  <m:r>
                                    <a:rPr lang="en-US" sz="38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t>;+∞</m:t>
                                  </m:r>
                                </m:e>
                              </m:d>
                              <m:r>
                                <a:rPr lang="en-US" sz="38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38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0"/>
                            </a:spcAft>
                          </a:pPr>
                          <a14:m>
                            <m:oMath xmlns:m="http://schemas.openxmlformats.org/officeDocument/2006/math">
                              <m:f>
                                <m:fPr>
                                  <m:ctrlPr>
                                    <a:rPr lang="en-US" sz="38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8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38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t>𝛥</m:t>
                                  </m:r>
                                </m:num>
                                <m:den>
                                  <m:r>
                                    <a:rPr lang="en-US" sz="38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t>4</m:t>
                                  </m:r>
                                  <m:r>
                                    <a:rPr lang="en-US" sz="38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t>𝑎</m:t>
                                  </m:r>
                                </m:den>
                              </m:f>
                            </m:oMath>
                          </a14:m>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là</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giá</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trị</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nhỏ</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nhất</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hàm</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số</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Aft>
                              <a:spcPts val="0"/>
                            </a:spcAft>
                          </a:pP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Hàm</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số</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đồng</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biến</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trên</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khoảng</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ctrlPr>
                                    <a:rPr lang="en-US" sz="38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38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8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8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38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t>𝑏</m:t>
                                      </m:r>
                                    </m:num>
                                    <m:den>
                                      <m:r>
                                        <a:rPr lang="en-US" sz="38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38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t>𝑎</m:t>
                                      </m:r>
                                    </m:den>
                                  </m:f>
                                </m:e>
                              </m:d>
                            </m:oMath>
                          </a14:m>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0"/>
                            </a:spcAft>
                          </a:pP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Hàm</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số</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nghịch</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biến</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trên</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khoảng</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ctrlPr>
                                    <a:rPr lang="en-US" sz="38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38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8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38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t>𝑏</m:t>
                                      </m:r>
                                    </m:num>
                                    <m:den>
                                      <m:r>
                                        <a:rPr lang="en-US" sz="38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38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t>𝑎</m:t>
                                      </m:r>
                                    </m:den>
                                  </m:f>
                                  <m:r>
                                    <a:rPr lang="en-US" sz="38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t>;+∞</m:t>
                                  </m:r>
                                </m:e>
                              </m:d>
                              <m:r>
                                <a:rPr lang="en-US" sz="38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38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0"/>
                            </a:spcAft>
                          </a:pPr>
                          <a14:m>
                            <m:oMath xmlns:m="http://schemas.openxmlformats.org/officeDocument/2006/math">
                              <m:f>
                                <m:fPr>
                                  <m:ctrlPr>
                                    <a:rPr lang="en-US" sz="38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8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38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t>𝛥</m:t>
                                  </m:r>
                                </m:num>
                                <m:den>
                                  <m:r>
                                    <a:rPr lang="en-US" sz="38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t>4</m:t>
                                  </m:r>
                                  <m:r>
                                    <a:rPr lang="en-US" sz="38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t>𝑎</m:t>
                                  </m:r>
                                </m:den>
                              </m:f>
                            </m:oMath>
                          </a14:m>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là</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giá</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trị</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lớn</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nhất</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hàm</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số</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84919713"/>
                      </a:ext>
                    </a:extLst>
                  </a:tr>
                </a:tbl>
              </a:graphicData>
            </a:graphic>
          </p:graphicFrame>
        </mc:Choice>
        <mc:Fallback xmlns="">
          <p:graphicFrame>
            <p:nvGraphicFramePr>
              <p:cNvPr id="17" name="Table 16"/>
              <p:cNvGraphicFramePr>
                <a:graphicFrameLocks noGrp="1"/>
              </p:cNvGraphicFramePr>
              <p:nvPr>
                <p:extLst>
                  <p:ext uri="{D42A27DB-BD31-4B8C-83A1-F6EECF244321}">
                    <p14:modId xmlns:p14="http://schemas.microsoft.com/office/powerpoint/2010/main" val="1204085541"/>
                  </p:ext>
                </p:extLst>
              </p:nvPr>
            </p:nvGraphicFramePr>
            <p:xfrm>
              <a:off x="1035886" y="3314700"/>
              <a:ext cx="16185314" cy="6522085"/>
            </p:xfrm>
            <a:graphic>
              <a:graphicData uri="http://schemas.openxmlformats.org/drawingml/2006/table">
                <a:tbl>
                  <a:tblPr firstRow="1" firstCol="1" bandRow="1"/>
                  <a:tblGrid>
                    <a:gridCol w="8092657">
                      <a:extLst>
                        <a:ext uri="{9D8B030D-6E8A-4147-A177-3AD203B41FA5}">
                          <a16:colId xmlns:a16="http://schemas.microsoft.com/office/drawing/2014/main" val="1190193894"/>
                        </a:ext>
                      </a:extLst>
                    </a:gridCol>
                    <a:gridCol w="8092657">
                      <a:extLst>
                        <a:ext uri="{9D8B030D-6E8A-4147-A177-3AD203B41FA5}">
                          <a16:colId xmlns:a16="http://schemas.microsoft.com/office/drawing/2014/main" val="1525272767"/>
                        </a:ext>
                      </a:extLst>
                    </a:gridCol>
                  </a:tblGrid>
                  <a:tr h="761365">
                    <a:tc>
                      <a:txBody>
                        <a:bodyPr/>
                        <a:lstStyle/>
                        <a:p>
                          <a:pPr algn="ctr">
                            <a:lnSpc>
                              <a:spcPct val="150000"/>
                            </a:lnSpc>
                            <a:spcAft>
                              <a:spcPts val="0"/>
                            </a:spcAft>
                          </a:pP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Với</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 &gt; 0</a:t>
                          </a:r>
                          <a:endParaRPr lang="en-US" sz="3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Aft>
                              <a:spcPts val="0"/>
                            </a:spcAft>
                          </a:pP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Với</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 &lt; 0</a:t>
                          </a:r>
                          <a:endParaRPr lang="en-US" sz="3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335392175"/>
                      </a:ext>
                    </a:extLst>
                  </a:tr>
                  <a:tr h="5760720">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5"/>
                          <a:stretch>
                            <a:fillRect l="-75" t="-13319" r="-100226" b="-211"/>
                          </a:stretch>
                        </a:blip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5"/>
                          <a:stretch>
                            <a:fillRect l="-100075" t="-13319" r="-226" b="-211"/>
                          </a:stretch>
                        </a:blipFill>
                      </a:tcPr>
                    </a:tc>
                    <a:extLst>
                      <a:ext uri="{0D108BD9-81ED-4DB2-BD59-A6C34878D82A}">
                        <a16:rowId xmlns:a16="http://schemas.microsoft.com/office/drawing/2014/main" val="1384919713"/>
                      </a:ext>
                    </a:extLst>
                  </a:tr>
                </a:tbl>
              </a:graphicData>
            </a:graphic>
          </p:graphicFrame>
        </mc:Fallback>
      </mc:AlternateContent>
    </p:spTree>
    <p:extLst>
      <p:ext uri="{BB962C8B-B14F-4D97-AF65-F5344CB8AC3E}">
        <p14:creationId xmlns:p14="http://schemas.microsoft.com/office/powerpoint/2010/main" val="31302871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145DA0"/>
        </a:solidFill>
        <a:effectLst/>
      </p:bgPr>
    </p:bg>
    <p:spTree>
      <p:nvGrpSpPr>
        <p:cNvPr id="1" name=""/>
        <p:cNvGrpSpPr/>
        <p:nvPr/>
      </p:nvGrpSpPr>
      <p:grpSpPr>
        <a:xfrm>
          <a:off x="0" y="0"/>
          <a:ext cx="0" cy="0"/>
          <a:chOff x="0" y="0"/>
          <a:chExt cx="0" cy="0"/>
        </a:xfrm>
      </p:grpSpPr>
      <p:grpSp>
        <p:nvGrpSpPr>
          <p:cNvPr id="2" name="Group 2"/>
          <p:cNvGrpSpPr/>
          <p:nvPr/>
        </p:nvGrpSpPr>
        <p:grpSpPr>
          <a:xfrm>
            <a:off x="990600" y="495300"/>
            <a:ext cx="16306800" cy="9829800"/>
            <a:chOff x="0" y="0"/>
            <a:chExt cx="3673593" cy="319023"/>
          </a:xfrm>
        </p:grpSpPr>
        <p:sp>
          <p:nvSpPr>
            <p:cNvPr id="3" name="Freeform 3"/>
            <p:cNvSpPr/>
            <p:nvPr/>
          </p:nvSpPr>
          <p:spPr>
            <a:xfrm>
              <a:off x="0" y="0"/>
              <a:ext cx="3673592" cy="319022"/>
            </a:xfrm>
            <a:custGeom>
              <a:avLst/>
              <a:gdLst/>
              <a:ahLst/>
              <a:cxnLst/>
              <a:rect l="l" t="t" r="r" b="b"/>
              <a:pathLst>
                <a:path w="3673592" h="319022">
                  <a:moveTo>
                    <a:pt x="0" y="0"/>
                  </a:moveTo>
                  <a:lnTo>
                    <a:pt x="3673592" y="0"/>
                  </a:lnTo>
                  <a:lnTo>
                    <a:pt x="3673592" y="319022"/>
                  </a:lnTo>
                  <a:lnTo>
                    <a:pt x="0" y="319022"/>
                  </a:lnTo>
                  <a:close/>
                </a:path>
              </a:pathLst>
            </a:custGeom>
            <a:solidFill>
              <a:srgbClr val="F7DE9A"/>
            </a:solidFill>
          </p:spPr>
        </p:sp>
      </p:grpSp>
      <p:grpSp>
        <p:nvGrpSpPr>
          <p:cNvPr id="38" name="Group 37"/>
          <p:cNvGrpSpPr/>
          <p:nvPr/>
        </p:nvGrpSpPr>
        <p:grpSpPr>
          <a:xfrm>
            <a:off x="6681135" y="258115"/>
            <a:ext cx="4457702" cy="1075385"/>
            <a:chOff x="381000" y="181915"/>
            <a:chExt cx="5562600" cy="1075385"/>
          </a:xfrm>
        </p:grpSpPr>
        <p:sp>
          <p:nvSpPr>
            <p:cNvPr id="39" name="Rectangle 38"/>
            <p:cNvSpPr/>
            <p:nvPr/>
          </p:nvSpPr>
          <p:spPr>
            <a:xfrm>
              <a:off x="381000" y="190500"/>
              <a:ext cx="5562600" cy="106680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40" name="Rectangle 39"/>
            <p:cNvSpPr/>
            <p:nvPr/>
          </p:nvSpPr>
          <p:spPr>
            <a:xfrm>
              <a:off x="1152885" y="181915"/>
              <a:ext cx="3347390" cy="90159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algn="just">
                <a:lnSpc>
                  <a:spcPct val="150000"/>
                </a:lnSpc>
                <a:spcAft>
                  <a:spcPts val="800"/>
                </a:spcAft>
              </a:pPr>
              <a:r>
                <a:rPr lang="nl-NL"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VẬN DỤNG </a:t>
              </a:r>
              <a:r>
                <a:rPr lang="nl-NL" sz="4000" b="1" dirty="0" smtClean="0">
                  <a:solidFill>
                    <a:prstClr val="white"/>
                  </a:solidFill>
                  <a:latin typeface="Arial" panose="020B0604020202020204" pitchFamily="34" charset="0"/>
                  <a:ea typeface="Times New Roman" panose="02020603050405020304" pitchFamily="18" charset="0"/>
                  <a:cs typeface="Arial" panose="020B0604020202020204" pitchFamily="34" charset="0"/>
                </a:rPr>
                <a:t>2</a:t>
              </a:r>
              <a:endParaRPr lang="nl-NL" sz="4000" b="1"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p:grpSp>
      <p:sp>
        <p:nvSpPr>
          <p:cNvPr id="5" name="Rectangle 4"/>
          <p:cNvSpPr/>
          <p:nvPr/>
        </p:nvSpPr>
        <p:spPr>
          <a:xfrm>
            <a:off x="1295400" y="1333500"/>
            <a:ext cx="15621000" cy="5355312"/>
          </a:xfrm>
          <a:prstGeom prst="rect">
            <a:avLst/>
          </a:prstGeom>
        </p:spPr>
        <p:txBody>
          <a:bodyPr wrap="square">
            <a:spAutoFit/>
          </a:bodyPr>
          <a:lstStyle/>
          <a:p>
            <a:pPr algn="just">
              <a:lnSpc>
                <a:spcPct val="150000"/>
              </a:lnSpc>
              <a:spcAft>
                <a:spcPts val="800"/>
              </a:spcAft>
            </a:pP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Bạn</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Nam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đứng</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dưới</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chân</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cầu</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vượt</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ba</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tầng</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ở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nút</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giao</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ngã</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ba</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Huế</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thuộc</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thành</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phố</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Đà</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nẵng</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để</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ngắm</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cầu</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vượt</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(H.6.13).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Biết</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rằng</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trụ</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tháp</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cầu</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dạng</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đường</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parabol</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khoảng</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cách</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giữa</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hai</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chân</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trụ</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tháp</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khoảng</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27 m,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chiều</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cao</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trụ</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tháp</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tính</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từ</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điểm</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trên</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mặt</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đất</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cách</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chân</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trụ</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tháp</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2,26 m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là</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20 m.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Hãy</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giúp</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bạn</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Nam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ước</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lượng</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độ</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cao</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đỉnh</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trụ</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tháp</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cầu</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(so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với</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mặt</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đất</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0515600" y="6003012"/>
            <a:ext cx="6324600" cy="3886200"/>
          </a:xfrm>
          <a:prstGeom prst="rect">
            <a:avLst/>
          </a:prstGeom>
        </p:spPr>
      </p:pic>
      <p:pic>
        <p:nvPicPr>
          <p:cNvPr id="19" name="Picture 8"/>
          <p:cNvPicPr>
            <a:picLocks noChangeAspect="1"/>
          </p:cNvPicPr>
          <p:nvPr/>
        </p:nvPicPr>
        <p:blipFill>
          <a:blip r:embed="rId4"/>
          <a:srcRect/>
          <a:stretch>
            <a:fillRect/>
          </a:stretch>
        </p:blipFill>
        <p:spPr>
          <a:xfrm flipH="1">
            <a:off x="4800600" y="7069812"/>
            <a:ext cx="2025596" cy="2666154"/>
          </a:xfrm>
          <a:prstGeom prst="rect">
            <a:avLst/>
          </a:prstGeom>
        </p:spPr>
      </p:pic>
      <p:grpSp>
        <p:nvGrpSpPr>
          <p:cNvPr id="20" name="Group 19"/>
          <p:cNvGrpSpPr/>
          <p:nvPr/>
        </p:nvGrpSpPr>
        <p:grpSpPr>
          <a:xfrm>
            <a:off x="1065104" y="8343900"/>
            <a:ext cx="1906696" cy="1811617"/>
            <a:chOff x="14043699" y="3663315"/>
            <a:chExt cx="3215601" cy="3215601"/>
          </a:xfrm>
        </p:grpSpPr>
        <p:grpSp>
          <p:nvGrpSpPr>
            <p:cNvPr id="21" name="Group 10"/>
            <p:cNvGrpSpPr/>
            <p:nvPr/>
          </p:nvGrpSpPr>
          <p:grpSpPr>
            <a:xfrm>
              <a:off x="14043699" y="3663315"/>
              <a:ext cx="3215601" cy="3215601"/>
              <a:chOff x="0" y="0"/>
              <a:chExt cx="6350000" cy="6350000"/>
            </a:xfrm>
          </p:grpSpPr>
          <p:sp>
            <p:nvSpPr>
              <p:cNvPr id="23"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22" name="Picture 16"/>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084178" y="4054340"/>
              <a:ext cx="1134643" cy="2433550"/>
            </a:xfrm>
            <a:prstGeom prst="rect">
              <a:avLst/>
            </a:prstGeom>
          </p:spPr>
        </p:pic>
      </p:grpSp>
    </p:spTree>
    <p:extLst>
      <p:ext uri="{BB962C8B-B14F-4D97-AF65-F5344CB8AC3E}">
        <p14:creationId xmlns:p14="http://schemas.microsoft.com/office/powerpoint/2010/main" val="419274954"/>
      </p:ext>
    </p:extLst>
  </p:cSld>
  <p:clrMapOvr>
    <a:masterClrMapping/>
  </p:clrMapOvr>
  <mc:AlternateContent xmlns:mc="http://schemas.openxmlformats.org/markup-compatibility/2006" xmlns:p14="http://schemas.microsoft.com/office/powerpoint/2010/main">
    <mc:Choice Requires="p14">
      <p:transition spd="med" p14:dur="700">
        <p:wipe dir="d"/>
      </p:transition>
    </mc:Choice>
    <mc:Fallback xmlns="">
      <p:transition spd="med">
        <p:wipe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145DA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66800" y="-1638300"/>
            <a:ext cx="4676861" cy="5601032"/>
          </a:xfrm>
          <a:prstGeom prst="rect">
            <a:avLst/>
          </a:prstGeom>
        </p:spPr>
      </p:pic>
      <p:sp>
        <p:nvSpPr>
          <p:cNvPr id="24" name="Oval Callout 23"/>
          <p:cNvSpPr/>
          <p:nvPr/>
        </p:nvSpPr>
        <p:spPr>
          <a:xfrm>
            <a:off x="8509042" y="489958"/>
            <a:ext cx="1641441" cy="691776"/>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800" b="1" smtClean="0">
                <a:solidFill>
                  <a:prstClr val="black"/>
                </a:solidFill>
              </a:rPr>
              <a:t>Giải</a:t>
            </a:r>
            <a:endParaRPr lang="en-US" sz="3800" b="1">
              <a:solidFill>
                <a:prstClr val="black"/>
              </a:solidFill>
            </a:endParaRPr>
          </a:p>
        </p:txBody>
      </p:sp>
      <mc:AlternateContent xmlns:mc="http://schemas.openxmlformats.org/markup-compatibility/2006" xmlns:a14="http://schemas.microsoft.com/office/drawing/2010/main">
        <mc:Choice Requires="a14">
          <p:sp>
            <p:nvSpPr>
              <p:cNvPr id="3" name="Rectangle 2"/>
              <p:cNvSpPr/>
              <p:nvPr/>
            </p:nvSpPr>
            <p:spPr>
              <a:xfrm>
                <a:off x="1129997" y="1333500"/>
                <a:ext cx="16091203" cy="4555093"/>
              </a:xfrm>
              <a:prstGeom prst="rect">
                <a:avLst/>
              </a:prstGeom>
            </p:spPr>
            <p:txBody>
              <a:bodyPr wrap="square">
                <a:spAutoFit/>
              </a:bodyPr>
              <a:lstStyle/>
              <a:p>
                <a:pPr algn="just">
                  <a:lnSpc>
                    <a:spcPct val="150000"/>
                  </a:lnSpc>
                  <a:spcAft>
                    <a:spcPts val="600"/>
                  </a:spcAft>
                </a:pPr>
                <a:r>
                  <a:rPr lang="en-US" sz="38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Chọn</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hệ</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trục</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tọa</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độ</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Oxy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sao</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cho</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một</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chân</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trụ</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tháp</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đặt</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tại</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gốc</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tọa</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độ</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chân</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còn</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lại</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đặt</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trên</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tia</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Ox.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Khi</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đó</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trụ</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tháp</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là</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một</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phần</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đồ</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thị</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hàm</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số</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dạng</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solidFill>
                          <a:schemeClr val="bg1"/>
                        </a:solidFill>
                        <a:effectLst/>
                        <a:latin typeface="Cambria Math" panose="02040503050406030204" pitchFamily="18" charset="0"/>
                        <a:ea typeface="Times New Roman" panose="02020603050405020304" pitchFamily="18" charset="0"/>
                      </a:rPr>
                      <m:t>𝑦</m:t>
                    </m:r>
                    <m:r>
                      <a:rPr lang="en-US" sz="3800" i="1">
                        <a:solidFill>
                          <a:schemeClr val="bg1"/>
                        </a:solidFill>
                        <a:effectLst/>
                        <a:latin typeface="Cambria Math" panose="02040503050406030204" pitchFamily="18" charset="0"/>
                        <a:ea typeface="Times New Roman" panose="02020603050405020304" pitchFamily="18" charset="0"/>
                      </a:rPr>
                      <m:t>=</m:t>
                    </m:r>
                    <m:r>
                      <a:rPr lang="en-US" sz="3800" i="1">
                        <a:solidFill>
                          <a:schemeClr val="bg1"/>
                        </a:solidFill>
                        <a:effectLst/>
                        <a:latin typeface="Cambria Math" panose="02040503050406030204" pitchFamily="18" charset="0"/>
                        <a:ea typeface="Times New Roman" panose="02020603050405020304" pitchFamily="18" charset="0"/>
                      </a:rPr>
                      <m:t>𝑎</m:t>
                    </m:r>
                    <m:sSup>
                      <m:sSupPr>
                        <m:ctrlPr>
                          <a:rPr lang="en-US" sz="3800" i="1">
                            <a:solidFill>
                              <a:schemeClr val="bg1"/>
                            </a:solidFill>
                            <a:effectLst/>
                            <a:latin typeface="Cambria Math" panose="02040503050406030204" pitchFamily="18" charset="0"/>
                            <a:ea typeface="Times New Roman" panose="02020603050405020304" pitchFamily="18" charset="0"/>
                          </a:rPr>
                        </m:ctrlPr>
                      </m:sSupPr>
                      <m:e>
                        <m:r>
                          <a:rPr lang="en-US" sz="3800" i="1">
                            <a:solidFill>
                              <a:schemeClr val="bg1"/>
                            </a:solidFill>
                            <a:effectLst/>
                            <a:latin typeface="Cambria Math" panose="02040503050406030204" pitchFamily="18" charset="0"/>
                            <a:ea typeface="Times New Roman" panose="02020603050405020304" pitchFamily="18" charset="0"/>
                          </a:rPr>
                          <m:t>𝑥</m:t>
                        </m:r>
                      </m:e>
                      <m:sup>
                        <m:r>
                          <a:rPr lang="en-US" sz="3800" i="1">
                            <a:solidFill>
                              <a:schemeClr val="bg1"/>
                            </a:solidFill>
                            <a:effectLst/>
                            <a:latin typeface="Cambria Math" panose="02040503050406030204" pitchFamily="18" charset="0"/>
                            <a:ea typeface="Times New Roman" panose="02020603050405020304" pitchFamily="18" charset="0"/>
                          </a:rPr>
                          <m:t>2</m:t>
                        </m:r>
                      </m:sup>
                    </m:sSup>
                    <m:r>
                      <a:rPr lang="en-US" sz="3800" i="1">
                        <a:solidFill>
                          <a:schemeClr val="bg1"/>
                        </a:solidFill>
                        <a:effectLst/>
                        <a:latin typeface="Cambria Math" panose="02040503050406030204" pitchFamily="18" charset="0"/>
                        <a:ea typeface="Times New Roman" panose="02020603050405020304" pitchFamily="18" charset="0"/>
                      </a:rPr>
                      <m:t>+</m:t>
                    </m:r>
                    <m:r>
                      <a:rPr lang="en-US" sz="3800" i="1">
                        <a:solidFill>
                          <a:schemeClr val="bg1"/>
                        </a:solidFill>
                        <a:effectLst/>
                        <a:latin typeface="Cambria Math" panose="02040503050406030204" pitchFamily="18" charset="0"/>
                        <a:ea typeface="Times New Roman" panose="02020603050405020304" pitchFamily="18" charset="0"/>
                      </a:rPr>
                      <m:t>𝑏𝑥</m:t>
                    </m:r>
                  </m:oMath>
                </a14:m>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(do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đồ</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thị</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hàm</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số</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đi</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qua O(0; 0)).</a:t>
                </a:r>
              </a:p>
              <a:p>
                <a:pPr algn="just">
                  <a:lnSpc>
                    <a:spcPct val="150000"/>
                  </a:lnSpc>
                  <a:spcAft>
                    <a:spcPts val="600"/>
                  </a:spcAft>
                </a:pP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Đồ</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thị</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hàm</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số</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sẽ</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đi</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qua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điểm</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có</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tọa</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độ</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(27; 0)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và</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(2,26; 20),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thay</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tọa</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độ</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vào</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hàm</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số</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 ta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có</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hệ</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phương</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trình</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3" name="Rectangle 2"/>
              <p:cNvSpPr>
                <a:spLocks noRot="1" noChangeAspect="1" noMove="1" noResize="1" noEditPoints="1" noAdjustHandles="1" noChangeArrowheads="1" noChangeShapeType="1" noTextEdit="1"/>
              </p:cNvSpPr>
              <p:nvPr/>
            </p:nvSpPr>
            <p:spPr>
              <a:xfrm>
                <a:off x="1129997" y="1333500"/>
                <a:ext cx="16091203" cy="4555093"/>
              </a:xfrm>
              <a:prstGeom prst="rect">
                <a:avLst/>
              </a:prstGeom>
              <a:blipFill>
                <a:blip r:embed="rId4"/>
                <a:stretch>
                  <a:fillRect l="-1250" r="-1212" b="-2008"/>
                </a:stretch>
              </a:blipFill>
            </p:spPr>
            <p:txBody>
              <a:bodyPr/>
              <a:lstStyle/>
              <a:p>
                <a:r>
                  <a:rPr lang="en-US">
                    <a:noFill/>
                  </a:rPr>
                  <a:t> </a:t>
                </a:r>
              </a:p>
            </p:txBody>
          </p:sp>
        </mc:Fallback>
      </mc:AlternateContent>
      <p:grpSp>
        <p:nvGrpSpPr>
          <p:cNvPr id="27" name="Group 26"/>
          <p:cNvGrpSpPr/>
          <p:nvPr/>
        </p:nvGrpSpPr>
        <p:grpSpPr>
          <a:xfrm>
            <a:off x="16687800" y="225921"/>
            <a:ext cx="1392824" cy="1276886"/>
            <a:chOff x="9639248" y="3663315"/>
            <a:chExt cx="3215601" cy="3215601"/>
          </a:xfrm>
        </p:grpSpPr>
        <p:grpSp>
          <p:nvGrpSpPr>
            <p:cNvPr id="28" name="Group 8"/>
            <p:cNvGrpSpPr/>
            <p:nvPr/>
          </p:nvGrpSpPr>
          <p:grpSpPr>
            <a:xfrm>
              <a:off x="9639248" y="3663315"/>
              <a:ext cx="3215601" cy="3215601"/>
              <a:chOff x="0" y="0"/>
              <a:chExt cx="6350000" cy="6350000"/>
            </a:xfrm>
          </p:grpSpPr>
          <p:sp>
            <p:nvSpPr>
              <p:cNvPr id="31"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29"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9934132" y="4471877"/>
              <a:ext cx="2625831" cy="1598475"/>
            </a:xfrm>
            <a:prstGeom prst="rect">
              <a:avLst/>
            </a:prstGeom>
          </p:spPr>
        </p:pic>
      </p:grpSp>
      <mc:AlternateContent xmlns:mc="http://schemas.openxmlformats.org/markup-compatibility/2006" xmlns:a14="http://schemas.microsoft.com/office/drawing/2010/main">
        <mc:Choice Requires="a14">
          <p:sp>
            <p:nvSpPr>
              <p:cNvPr id="4" name="Rectangle 3"/>
              <p:cNvSpPr/>
              <p:nvPr/>
            </p:nvSpPr>
            <p:spPr>
              <a:xfrm>
                <a:off x="4022707" y="6342658"/>
                <a:ext cx="5249322" cy="139672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3800" i="1" smtClean="0">
                              <a:solidFill>
                                <a:schemeClr val="bg1"/>
                              </a:solidFill>
                              <a:latin typeface="Cambria Math" panose="02040503050406030204" pitchFamily="18" charset="0"/>
                            </a:rPr>
                          </m:ctrlPr>
                        </m:dPr>
                        <m:e>
                          <m:m>
                            <m:mPr>
                              <m:mcs>
                                <m:mc>
                                  <m:mcPr>
                                    <m:count m:val="1"/>
                                    <m:mcJc m:val="center"/>
                                  </m:mcPr>
                                </m:mc>
                              </m:mcs>
                              <m:ctrlPr>
                                <a:rPr lang="en-US" sz="3800" i="1">
                                  <a:solidFill>
                                    <a:schemeClr val="bg1"/>
                                  </a:solidFill>
                                  <a:latin typeface="Cambria Math" panose="02040503050406030204" pitchFamily="18" charset="0"/>
                                </a:rPr>
                              </m:ctrlPr>
                            </m:mPr>
                            <m:mr>
                              <m:e>
                                <m:r>
                                  <a:rPr lang="en-US" sz="3800">
                                    <a:solidFill>
                                      <a:schemeClr val="bg1"/>
                                    </a:solidFill>
                                    <a:latin typeface="Cambria Math" panose="02040503050406030204" pitchFamily="18" charset="0"/>
                                  </a:rPr>
                                  <m:t>0</m:t>
                                </m:r>
                                <m:r>
                                  <a:rPr lang="en-US" sz="3800" i="0">
                                    <a:solidFill>
                                      <a:schemeClr val="bg1"/>
                                    </a:solidFill>
                                    <a:latin typeface="Cambria Math" panose="02040503050406030204" pitchFamily="18" charset="0"/>
                                  </a:rPr>
                                  <m:t>=</m:t>
                                </m:r>
                                <m:r>
                                  <a:rPr lang="en-US" sz="3800" i="1">
                                    <a:solidFill>
                                      <a:schemeClr val="bg1"/>
                                    </a:solidFill>
                                    <a:latin typeface="Cambria Math" panose="02040503050406030204" pitchFamily="18" charset="0"/>
                                  </a:rPr>
                                  <m:t>𝑎</m:t>
                                </m:r>
                                <m:r>
                                  <a:rPr lang="en-US" sz="3800" i="0">
                                    <a:solidFill>
                                      <a:schemeClr val="bg1"/>
                                    </a:solidFill>
                                    <a:latin typeface="Cambria Math" panose="02040503050406030204" pitchFamily="18" charset="0"/>
                                  </a:rPr>
                                  <m:t>.2</m:t>
                                </m:r>
                                <m:sSup>
                                  <m:sSupPr>
                                    <m:ctrlPr>
                                      <a:rPr lang="en-US" sz="3800" i="1">
                                        <a:solidFill>
                                          <a:schemeClr val="bg1"/>
                                        </a:solidFill>
                                        <a:latin typeface="Cambria Math" panose="02040503050406030204" pitchFamily="18" charset="0"/>
                                      </a:rPr>
                                    </m:ctrlPr>
                                  </m:sSupPr>
                                  <m:e>
                                    <m:r>
                                      <a:rPr lang="en-US" sz="3800" i="0">
                                        <a:solidFill>
                                          <a:schemeClr val="bg1"/>
                                        </a:solidFill>
                                        <a:latin typeface="Cambria Math" panose="02040503050406030204" pitchFamily="18" charset="0"/>
                                      </a:rPr>
                                      <m:t>7</m:t>
                                    </m:r>
                                  </m:e>
                                  <m:sup>
                                    <m:r>
                                      <a:rPr lang="en-US" sz="3800" i="0">
                                        <a:solidFill>
                                          <a:schemeClr val="bg1"/>
                                        </a:solidFill>
                                        <a:latin typeface="Cambria Math" panose="02040503050406030204" pitchFamily="18" charset="0"/>
                                      </a:rPr>
                                      <m:t>2</m:t>
                                    </m:r>
                                  </m:sup>
                                </m:sSup>
                                <m:r>
                                  <a:rPr lang="en-US" sz="3800" i="0">
                                    <a:solidFill>
                                      <a:schemeClr val="bg1"/>
                                    </a:solidFill>
                                    <a:latin typeface="Cambria Math" panose="02040503050406030204" pitchFamily="18" charset="0"/>
                                  </a:rPr>
                                  <m:t>+</m:t>
                                </m:r>
                                <m:r>
                                  <a:rPr lang="en-US" sz="3800" i="1">
                                    <a:solidFill>
                                      <a:schemeClr val="bg1"/>
                                    </a:solidFill>
                                    <a:latin typeface="Cambria Math" panose="02040503050406030204" pitchFamily="18" charset="0"/>
                                  </a:rPr>
                                  <m:t>𝑏</m:t>
                                </m:r>
                                <m:r>
                                  <a:rPr lang="en-US" sz="3800" i="0">
                                    <a:solidFill>
                                      <a:schemeClr val="bg1"/>
                                    </a:solidFill>
                                    <a:latin typeface="Cambria Math" panose="02040503050406030204" pitchFamily="18" charset="0"/>
                                  </a:rPr>
                                  <m:t>.27</m:t>
                                </m:r>
                              </m:e>
                            </m:mr>
                            <m:mr>
                              <m:e>
                                <m:r>
                                  <a:rPr lang="en-US" sz="3800" i="0">
                                    <a:solidFill>
                                      <a:schemeClr val="bg1"/>
                                    </a:solidFill>
                                    <a:latin typeface="Cambria Math" panose="02040503050406030204" pitchFamily="18" charset="0"/>
                                  </a:rPr>
                                  <m:t>20=</m:t>
                                </m:r>
                                <m:r>
                                  <a:rPr lang="en-US" sz="3800" i="1">
                                    <a:solidFill>
                                      <a:schemeClr val="bg1"/>
                                    </a:solidFill>
                                    <a:latin typeface="Cambria Math" panose="02040503050406030204" pitchFamily="18" charset="0"/>
                                  </a:rPr>
                                  <m:t>𝑎</m:t>
                                </m:r>
                                <m:r>
                                  <a:rPr lang="en-US" sz="3800" i="0">
                                    <a:solidFill>
                                      <a:schemeClr val="bg1"/>
                                    </a:solidFill>
                                    <a:latin typeface="Cambria Math" panose="02040503050406030204" pitchFamily="18" charset="0"/>
                                  </a:rPr>
                                  <m:t>.2,2</m:t>
                                </m:r>
                                <m:sSup>
                                  <m:sSupPr>
                                    <m:ctrlPr>
                                      <a:rPr lang="en-US" sz="3800" i="1">
                                        <a:solidFill>
                                          <a:schemeClr val="bg1"/>
                                        </a:solidFill>
                                        <a:latin typeface="Cambria Math" panose="02040503050406030204" pitchFamily="18" charset="0"/>
                                      </a:rPr>
                                    </m:ctrlPr>
                                  </m:sSupPr>
                                  <m:e>
                                    <m:r>
                                      <a:rPr lang="en-US" sz="3800" i="0">
                                        <a:solidFill>
                                          <a:schemeClr val="bg1"/>
                                        </a:solidFill>
                                        <a:latin typeface="Cambria Math" panose="02040503050406030204" pitchFamily="18" charset="0"/>
                                      </a:rPr>
                                      <m:t>6</m:t>
                                    </m:r>
                                  </m:e>
                                  <m:sup>
                                    <m:r>
                                      <a:rPr lang="en-US" sz="3800" i="0">
                                        <a:solidFill>
                                          <a:schemeClr val="bg1"/>
                                        </a:solidFill>
                                        <a:latin typeface="Cambria Math" panose="02040503050406030204" pitchFamily="18" charset="0"/>
                                      </a:rPr>
                                      <m:t>2</m:t>
                                    </m:r>
                                  </m:sup>
                                </m:sSup>
                                <m:r>
                                  <a:rPr lang="en-US" sz="3800" i="0">
                                    <a:solidFill>
                                      <a:schemeClr val="bg1"/>
                                    </a:solidFill>
                                    <a:latin typeface="Cambria Math" panose="02040503050406030204" pitchFamily="18" charset="0"/>
                                  </a:rPr>
                                  <m:t>+</m:t>
                                </m:r>
                                <m:r>
                                  <a:rPr lang="en-US" sz="3800" i="1">
                                    <a:solidFill>
                                      <a:schemeClr val="bg1"/>
                                    </a:solidFill>
                                    <a:latin typeface="Cambria Math" panose="02040503050406030204" pitchFamily="18" charset="0"/>
                                  </a:rPr>
                                  <m:t>𝑏</m:t>
                                </m:r>
                                <m:r>
                                  <a:rPr lang="en-US" sz="3800" i="0">
                                    <a:solidFill>
                                      <a:schemeClr val="bg1"/>
                                    </a:solidFill>
                                    <a:latin typeface="Cambria Math" panose="02040503050406030204" pitchFamily="18" charset="0"/>
                                  </a:rPr>
                                  <m:t>.2,26</m:t>
                                </m:r>
                              </m:e>
                            </m:mr>
                          </m:m>
                        </m:e>
                      </m:d>
                    </m:oMath>
                  </m:oMathPara>
                </a14:m>
                <a:endParaRPr lang="en-US" sz="3800" dirty="0">
                  <a:solidFill>
                    <a:schemeClr val="bg1"/>
                  </a:solidFill>
                </a:endParaRPr>
              </a:p>
            </p:txBody>
          </p:sp>
        </mc:Choice>
        <mc:Fallback xmlns="">
          <p:sp>
            <p:nvSpPr>
              <p:cNvPr id="4" name="Rectangle 3"/>
              <p:cNvSpPr>
                <a:spLocks noRot="1" noChangeAspect="1" noMove="1" noResize="1" noEditPoints="1" noAdjustHandles="1" noChangeArrowheads="1" noChangeShapeType="1" noTextEdit="1"/>
              </p:cNvSpPr>
              <p:nvPr/>
            </p:nvSpPr>
            <p:spPr>
              <a:xfrm>
                <a:off x="4022707" y="6342658"/>
                <a:ext cx="5249322" cy="1396729"/>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9753600" y="5676900"/>
                <a:ext cx="4062522" cy="272824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800" smtClean="0">
                          <a:solidFill>
                            <a:schemeClr val="bg1"/>
                          </a:solidFill>
                          <a:latin typeface="Cambria Math" panose="02040503050406030204" pitchFamily="18" charset="0"/>
                        </a:rPr>
                        <m:t>⇔</m:t>
                      </m:r>
                      <m:d>
                        <m:dPr>
                          <m:begChr m:val="{"/>
                          <m:endChr m:val=""/>
                          <m:ctrlPr>
                            <a:rPr lang="en-US" sz="3800" i="1">
                              <a:solidFill>
                                <a:schemeClr val="bg1"/>
                              </a:solidFill>
                              <a:latin typeface="Cambria Math" panose="02040503050406030204" pitchFamily="18" charset="0"/>
                            </a:rPr>
                          </m:ctrlPr>
                        </m:dPr>
                        <m:e>
                          <m:m>
                            <m:mPr>
                              <m:mcs>
                                <m:mc>
                                  <m:mcPr>
                                    <m:count m:val="1"/>
                                    <m:mcJc m:val="center"/>
                                  </m:mcPr>
                                </m:mc>
                              </m:mcs>
                              <m:ctrlPr>
                                <a:rPr lang="en-US" sz="3800" i="1">
                                  <a:solidFill>
                                    <a:schemeClr val="bg1"/>
                                  </a:solidFill>
                                  <a:latin typeface="Cambria Math" panose="02040503050406030204" pitchFamily="18" charset="0"/>
                                </a:rPr>
                              </m:ctrlPr>
                            </m:mPr>
                            <m:mr>
                              <m:e>
                                <m:r>
                                  <a:rPr lang="en-US" sz="3800" i="1">
                                    <a:solidFill>
                                      <a:schemeClr val="bg1"/>
                                    </a:solidFill>
                                    <a:latin typeface="Cambria Math" panose="02040503050406030204" pitchFamily="18" charset="0"/>
                                  </a:rPr>
                                  <m:t>𝑎</m:t>
                                </m:r>
                                <m:r>
                                  <a:rPr lang="en-US" sz="3800" i="0">
                                    <a:solidFill>
                                      <a:schemeClr val="bg1"/>
                                    </a:solidFill>
                                    <a:latin typeface="Cambria Math" panose="02040503050406030204" pitchFamily="18" charset="0"/>
                                  </a:rPr>
                                  <m:t>=</m:t>
                                </m:r>
                                <m:f>
                                  <m:fPr>
                                    <m:ctrlPr>
                                      <a:rPr lang="en-US" sz="3800" i="1">
                                        <a:solidFill>
                                          <a:schemeClr val="bg1"/>
                                        </a:solidFill>
                                        <a:latin typeface="Cambria Math" panose="02040503050406030204" pitchFamily="18" charset="0"/>
                                      </a:rPr>
                                    </m:ctrlPr>
                                  </m:fPr>
                                  <m:num>
                                    <m:r>
                                      <a:rPr lang="en-US" sz="3800" i="0">
                                        <a:solidFill>
                                          <a:schemeClr val="bg1"/>
                                        </a:solidFill>
                                        <a:latin typeface="Cambria Math" panose="02040503050406030204" pitchFamily="18" charset="0"/>
                                      </a:rPr>
                                      <m:t>−50000</m:t>
                                    </m:r>
                                  </m:num>
                                  <m:den>
                                    <m:r>
                                      <a:rPr lang="en-US" sz="3800" i="0">
                                        <a:solidFill>
                                          <a:schemeClr val="bg1"/>
                                        </a:solidFill>
                                        <a:latin typeface="Cambria Math" panose="02040503050406030204" pitchFamily="18" charset="0"/>
                                      </a:rPr>
                                      <m:t>139781</m:t>
                                    </m:r>
                                  </m:den>
                                </m:f>
                              </m:e>
                            </m:mr>
                            <m:mr>
                              <m:e>
                                <m:r>
                                  <a:rPr lang="en-US" sz="3800" i="1">
                                    <a:solidFill>
                                      <a:schemeClr val="bg1"/>
                                    </a:solidFill>
                                    <a:latin typeface="Cambria Math" panose="02040503050406030204" pitchFamily="18" charset="0"/>
                                  </a:rPr>
                                  <m:t>𝑏</m:t>
                                </m:r>
                                <m:r>
                                  <a:rPr lang="en-US" sz="3800" i="0">
                                    <a:solidFill>
                                      <a:schemeClr val="bg1"/>
                                    </a:solidFill>
                                    <a:latin typeface="Cambria Math" panose="02040503050406030204" pitchFamily="18" charset="0"/>
                                  </a:rPr>
                                  <m:t>=</m:t>
                                </m:r>
                                <m:f>
                                  <m:fPr>
                                    <m:ctrlPr>
                                      <a:rPr lang="en-US" sz="3800" i="1">
                                        <a:solidFill>
                                          <a:schemeClr val="bg1"/>
                                        </a:solidFill>
                                        <a:latin typeface="Cambria Math" panose="02040503050406030204" pitchFamily="18" charset="0"/>
                                      </a:rPr>
                                    </m:ctrlPr>
                                  </m:fPr>
                                  <m:num>
                                    <m:r>
                                      <a:rPr lang="en-US" sz="3800" i="0">
                                        <a:solidFill>
                                          <a:schemeClr val="bg1"/>
                                        </a:solidFill>
                                        <a:latin typeface="Cambria Math" panose="02040503050406030204" pitchFamily="18" charset="0"/>
                                      </a:rPr>
                                      <m:t>1350000</m:t>
                                    </m:r>
                                  </m:num>
                                  <m:den>
                                    <m:r>
                                      <a:rPr lang="en-US" sz="3800" i="0">
                                        <a:solidFill>
                                          <a:schemeClr val="bg1"/>
                                        </a:solidFill>
                                        <a:latin typeface="Cambria Math" panose="02040503050406030204" pitchFamily="18" charset="0"/>
                                      </a:rPr>
                                      <m:t>139781</m:t>
                                    </m:r>
                                  </m:den>
                                </m:f>
                              </m:e>
                            </m:mr>
                          </m:m>
                        </m:e>
                      </m:d>
                    </m:oMath>
                  </m:oMathPara>
                </a14:m>
                <a:endParaRPr lang="en-US" sz="3800" dirty="0">
                  <a:solidFill>
                    <a:schemeClr val="bg1"/>
                  </a:solidFill>
                </a:endParaRPr>
              </a:p>
            </p:txBody>
          </p:sp>
        </mc:Choice>
        <mc:Fallback xmlns="">
          <p:sp>
            <p:nvSpPr>
              <p:cNvPr id="5" name="Rectangle 4"/>
              <p:cNvSpPr>
                <a:spLocks noRot="1" noChangeAspect="1" noMove="1" noResize="1" noEditPoints="1" noAdjustHandles="1" noChangeArrowheads="1" noChangeShapeType="1" noTextEdit="1"/>
              </p:cNvSpPr>
              <p:nvPr/>
            </p:nvSpPr>
            <p:spPr>
              <a:xfrm>
                <a:off x="9753600" y="5676900"/>
                <a:ext cx="4062522" cy="2728247"/>
              </a:xfrm>
              <a:prstGeom prst="rect">
                <a:avLst/>
              </a:prstGeom>
              <a:blipFill>
                <a:blip r:embed="rId10"/>
                <a:stretch>
                  <a:fillRect/>
                </a:stretch>
              </a:blipFill>
            </p:spPr>
            <p:txBody>
              <a:bodyPr/>
              <a:lstStyle/>
              <a:p>
                <a:r>
                  <a:rPr lang="en-US">
                    <a:noFill/>
                  </a:rPr>
                  <a:t> </a:t>
                </a:r>
              </a:p>
            </p:txBody>
          </p:sp>
        </mc:Fallback>
      </mc:AlternateContent>
      <p:pic>
        <p:nvPicPr>
          <p:cNvPr id="40"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flipH="1" flipV="1">
            <a:off x="14097000" y="6743700"/>
            <a:ext cx="4676861" cy="5601032"/>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1393424" y="8364361"/>
                <a:ext cx="8379730" cy="1351139"/>
              </a:xfrm>
              <a:prstGeom prst="rect">
                <a:avLst/>
              </a:prstGeom>
            </p:spPr>
            <p:txBody>
              <a:bodyPr wrap="none">
                <a:spAutoFit/>
              </a:bodyPr>
              <a:lstStyle/>
              <a:p>
                <a:pPr algn="just">
                  <a:lnSpc>
                    <a:spcPct val="150000"/>
                  </a:lnSpc>
                </a:pPr>
                <a:r>
                  <a:rPr lang="en-US" sz="38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Ta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có</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hàm</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số</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solidFill>
                          <a:schemeClr val="bg1"/>
                        </a:solidFill>
                        <a:effectLst/>
                        <a:latin typeface="Cambria Math" panose="02040503050406030204" pitchFamily="18" charset="0"/>
                        <a:ea typeface="Times New Roman" panose="02020603050405020304" pitchFamily="18" charset="0"/>
                      </a:rPr>
                      <m:t>𝑦</m:t>
                    </m:r>
                    <m:r>
                      <a:rPr lang="en-US" sz="3800" i="1">
                        <a:solidFill>
                          <a:schemeClr val="bg1"/>
                        </a:solidFill>
                        <a:effectLst/>
                        <a:latin typeface="Cambria Math" panose="02040503050406030204" pitchFamily="18" charset="0"/>
                        <a:ea typeface="Times New Roman" panose="02020603050405020304" pitchFamily="18" charset="0"/>
                      </a:rPr>
                      <m:t>=</m:t>
                    </m:r>
                    <m:f>
                      <m:fPr>
                        <m:ctrlPr>
                          <a:rPr lang="en-US" sz="3800" i="1">
                            <a:solidFill>
                              <a:schemeClr val="bg1"/>
                            </a:solidFill>
                            <a:effectLst/>
                            <a:latin typeface="Cambria Math" panose="02040503050406030204" pitchFamily="18" charset="0"/>
                            <a:ea typeface="Times New Roman" panose="02020603050405020304" pitchFamily="18" charset="0"/>
                          </a:rPr>
                        </m:ctrlPr>
                      </m:fPr>
                      <m:num>
                        <m:r>
                          <a:rPr lang="en-US" sz="3800" i="1">
                            <a:solidFill>
                              <a:schemeClr val="bg1"/>
                            </a:solidFill>
                            <a:effectLst/>
                            <a:latin typeface="Cambria Math" panose="02040503050406030204" pitchFamily="18" charset="0"/>
                            <a:ea typeface="Times New Roman" panose="02020603050405020304" pitchFamily="18" charset="0"/>
                          </a:rPr>
                          <m:t>−50000</m:t>
                        </m:r>
                      </m:num>
                      <m:den>
                        <m:r>
                          <a:rPr lang="en-US" sz="3800" i="1">
                            <a:solidFill>
                              <a:schemeClr val="bg1"/>
                            </a:solidFill>
                            <a:effectLst/>
                            <a:latin typeface="Cambria Math" panose="02040503050406030204" pitchFamily="18" charset="0"/>
                            <a:ea typeface="Times New Roman" panose="02020603050405020304" pitchFamily="18" charset="0"/>
                          </a:rPr>
                          <m:t>139781</m:t>
                        </m:r>
                      </m:den>
                    </m:f>
                    <m:sSup>
                      <m:sSupPr>
                        <m:ctrlPr>
                          <a:rPr lang="en-US" sz="3800" i="1">
                            <a:solidFill>
                              <a:schemeClr val="bg1"/>
                            </a:solidFill>
                            <a:effectLst/>
                            <a:latin typeface="Cambria Math" panose="02040503050406030204" pitchFamily="18" charset="0"/>
                            <a:ea typeface="Times New Roman" panose="02020603050405020304" pitchFamily="18" charset="0"/>
                          </a:rPr>
                        </m:ctrlPr>
                      </m:sSupPr>
                      <m:e>
                        <m:r>
                          <a:rPr lang="en-US" sz="3800" i="1">
                            <a:solidFill>
                              <a:schemeClr val="bg1"/>
                            </a:solidFill>
                            <a:effectLst/>
                            <a:latin typeface="Cambria Math" panose="02040503050406030204" pitchFamily="18" charset="0"/>
                            <a:ea typeface="Times New Roman" panose="02020603050405020304" pitchFamily="18" charset="0"/>
                          </a:rPr>
                          <m:t>𝑥</m:t>
                        </m:r>
                      </m:e>
                      <m:sup>
                        <m:r>
                          <a:rPr lang="en-US" sz="3800" i="1">
                            <a:solidFill>
                              <a:schemeClr val="bg1"/>
                            </a:solidFill>
                            <a:effectLst/>
                            <a:latin typeface="Cambria Math" panose="02040503050406030204" pitchFamily="18" charset="0"/>
                            <a:ea typeface="Times New Roman" panose="02020603050405020304" pitchFamily="18" charset="0"/>
                          </a:rPr>
                          <m:t>2</m:t>
                        </m:r>
                      </m:sup>
                    </m:sSup>
                    <m:r>
                      <a:rPr lang="en-US" sz="3800" i="1">
                        <a:solidFill>
                          <a:schemeClr val="bg1"/>
                        </a:solidFill>
                        <a:effectLst/>
                        <a:latin typeface="Cambria Math" panose="02040503050406030204" pitchFamily="18" charset="0"/>
                        <a:ea typeface="Times New Roman" panose="02020603050405020304" pitchFamily="18" charset="0"/>
                      </a:rPr>
                      <m:t>+</m:t>
                    </m:r>
                    <m:f>
                      <m:fPr>
                        <m:ctrlPr>
                          <a:rPr lang="en-US" sz="3800" i="1">
                            <a:solidFill>
                              <a:schemeClr val="bg1"/>
                            </a:solidFill>
                            <a:effectLst/>
                            <a:latin typeface="Cambria Math" panose="02040503050406030204" pitchFamily="18" charset="0"/>
                            <a:ea typeface="Times New Roman" panose="02020603050405020304" pitchFamily="18" charset="0"/>
                          </a:rPr>
                        </m:ctrlPr>
                      </m:fPr>
                      <m:num>
                        <m:r>
                          <a:rPr lang="en-US" sz="3800" i="1">
                            <a:solidFill>
                              <a:schemeClr val="bg1"/>
                            </a:solidFill>
                            <a:effectLst/>
                            <a:latin typeface="Cambria Math" panose="02040503050406030204" pitchFamily="18" charset="0"/>
                            <a:ea typeface="Times New Roman" panose="02020603050405020304" pitchFamily="18" charset="0"/>
                          </a:rPr>
                          <m:t>1350000</m:t>
                        </m:r>
                      </m:num>
                      <m:den>
                        <m:r>
                          <a:rPr lang="en-US" sz="3800" i="1">
                            <a:solidFill>
                              <a:schemeClr val="bg1"/>
                            </a:solidFill>
                            <a:effectLst/>
                            <a:latin typeface="Cambria Math" panose="02040503050406030204" pitchFamily="18" charset="0"/>
                            <a:ea typeface="Times New Roman" panose="02020603050405020304" pitchFamily="18" charset="0"/>
                          </a:rPr>
                          <m:t>139781</m:t>
                        </m:r>
                      </m:den>
                    </m:f>
                    <m:r>
                      <a:rPr lang="en-US" sz="3800" i="1">
                        <a:solidFill>
                          <a:schemeClr val="bg1"/>
                        </a:solidFill>
                        <a:effectLst/>
                        <a:latin typeface="Cambria Math" panose="02040503050406030204" pitchFamily="18" charset="0"/>
                        <a:ea typeface="Times New Roman" panose="02020603050405020304" pitchFamily="18" charset="0"/>
                      </a:rPr>
                      <m:t>𝑥</m:t>
                    </m:r>
                  </m:oMath>
                </a14:m>
                <a:endPar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393424" y="8364361"/>
                <a:ext cx="8379730" cy="1351139"/>
              </a:xfrm>
              <a:prstGeom prst="rect">
                <a:avLst/>
              </a:prstGeom>
              <a:blipFill>
                <a:blip r:embed="rId12"/>
                <a:stretch>
                  <a:fillRect l="-2402"/>
                </a:stretch>
              </a:blipFill>
            </p:spPr>
            <p:txBody>
              <a:bodyPr/>
              <a:lstStyle/>
              <a:p>
                <a:r>
                  <a:rPr lang="en-US">
                    <a:noFill/>
                  </a:rPr>
                  <a:t> </a:t>
                </a:r>
              </a:p>
            </p:txBody>
          </p:sp>
        </mc:Fallback>
      </mc:AlternateContent>
    </p:spTree>
    <p:extLst>
      <p:ext uri="{BB962C8B-B14F-4D97-AF65-F5344CB8AC3E}">
        <p14:creationId xmlns:p14="http://schemas.microsoft.com/office/powerpoint/2010/main" val="1311254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up)">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randombar(horizont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4" grpId="0"/>
      <p:bldP spid="5"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145DA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66800" y="-1638300"/>
            <a:ext cx="4676861" cy="5601032"/>
          </a:xfrm>
          <a:prstGeom prst="rect">
            <a:avLst/>
          </a:prstGeom>
        </p:spPr>
      </p:pic>
      <p:sp>
        <p:nvSpPr>
          <p:cNvPr id="24" name="Oval Callout 23"/>
          <p:cNvSpPr/>
          <p:nvPr/>
        </p:nvSpPr>
        <p:spPr>
          <a:xfrm>
            <a:off x="8153400" y="794124"/>
            <a:ext cx="1641441" cy="691776"/>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7" name="Group 26"/>
          <p:cNvGrpSpPr/>
          <p:nvPr/>
        </p:nvGrpSpPr>
        <p:grpSpPr>
          <a:xfrm>
            <a:off x="16687800" y="225921"/>
            <a:ext cx="1392824" cy="1276886"/>
            <a:chOff x="9639248" y="3663315"/>
            <a:chExt cx="3215601" cy="3215601"/>
          </a:xfrm>
        </p:grpSpPr>
        <p:grpSp>
          <p:nvGrpSpPr>
            <p:cNvPr id="28" name="Group 8"/>
            <p:cNvGrpSpPr/>
            <p:nvPr/>
          </p:nvGrpSpPr>
          <p:grpSpPr>
            <a:xfrm>
              <a:off x="9639248" y="3663315"/>
              <a:ext cx="3215601" cy="3215601"/>
              <a:chOff x="0" y="0"/>
              <a:chExt cx="6350000" cy="6350000"/>
            </a:xfrm>
          </p:grpSpPr>
          <p:sp>
            <p:nvSpPr>
              <p:cNvPr id="31"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29"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9934132" y="4471877"/>
              <a:ext cx="2625831" cy="1598475"/>
            </a:xfrm>
            <a:prstGeom prst="rect">
              <a:avLst/>
            </a:prstGeom>
          </p:spPr>
        </p:pic>
      </p:grpSp>
      <p:pic>
        <p:nvPicPr>
          <p:cNvPr id="40"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flipV="1">
            <a:off x="14269242" y="6076784"/>
            <a:ext cx="4676861" cy="5601032"/>
          </a:xfrm>
          <a:prstGeom prst="rect">
            <a:avLst/>
          </a:prstGeom>
        </p:spPr>
      </p:pic>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4400" y="2490686"/>
            <a:ext cx="6195970" cy="6386614"/>
          </a:xfrm>
          <a:prstGeom prst="rect">
            <a:avLst/>
          </a:prstGeom>
        </p:spPr>
      </p:pic>
      <p:sp>
        <p:nvSpPr>
          <p:cNvPr id="8" name="Rectangle 7"/>
          <p:cNvSpPr/>
          <p:nvPr/>
        </p:nvSpPr>
        <p:spPr>
          <a:xfrm>
            <a:off x="7463673" y="2893990"/>
            <a:ext cx="9144000" cy="969496"/>
          </a:xfrm>
          <a:prstGeom prst="rect">
            <a:avLst/>
          </a:prstGeom>
        </p:spPr>
        <p:txBody>
          <a:bodyPr>
            <a:spAutoFit/>
          </a:bodyPr>
          <a:lstStyle/>
          <a:p>
            <a:pPr algn="just">
              <a:lnSpc>
                <a:spcPct val="150000"/>
              </a:lnSpc>
              <a:spcAft>
                <a:spcPts val="0"/>
              </a:spcAft>
            </a:pPr>
            <a:r>
              <a:rPr lang="en-US" sz="38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Tọa</a:t>
            </a:r>
            <a:r>
              <a:rPr lang="en-US" sz="38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độ</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đỉnh</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parabol</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là</a:t>
            </a:r>
            <a:r>
              <a:rPr lang="en-US" sz="38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a:t>
            </a:r>
            <a:endPar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9" name="Rectangle 8"/>
          <p:cNvSpPr/>
          <p:nvPr/>
        </p:nvSpPr>
        <p:spPr>
          <a:xfrm>
            <a:off x="7609668" y="4357918"/>
            <a:ext cx="9827855" cy="969496"/>
          </a:xfrm>
          <a:prstGeom prst="rect">
            <a:avLst/>
          </a:prstGeom>
        </p:spPr>
        <p:txBody>
          <a:bodyPr wrap="square">
            <a:spAutoFit/>
          </a:bodyPr>
          <a:lstStyle/>
          <a:p>
            <a:pPr lvl="0" algn="just">
              <a:lnSpc>
                <a:spcPct val="150000"/>
              </a:lnSpc>
            </a:pP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Vậy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độ</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cao</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của</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đỉnh</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trụ</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tháp</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cầu</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là</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smtClean="0">
                <a:solidFill>
                  <a:prstClr val="white"/>
                </a:solidFill>
                <a:latin typeface="Arial" panose="020B0604020202020204" pitchFamily="34" charset="0"/>
                <a:ea typeface="Times New Roman" panose="02020603050405020304" pitchFamily="18" charset="0"/>
                <a:cs typeface="Arial" panose="020B0604020202020204" pitchFamily="34" charset="0"/>
              </a:rPr>
              <a:t>khoảng</a:t>
            </a:r>
            <a:endPar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 name="Rectangle 9"/>
              <p:cNvSpPr/>
              <p:nvPr/>
            </p:nvSpPr>
            <p:spPr>
              <a:xfrm>
                <a:off x="13716000" y="2675597"/>
                <a:ext cx="3731855" cy="140628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sz="3800" i="1" smtClean="0">
                              <a:solidFill>
                                <a:schemeClr val="bg1"/>
                              </a:solidFill>
                              <a:latin typeface="Cambria Math" panose="02040503050406030204" pitchFamily="18" charset="0"/>
                            </a:rPr>
                          </m:ctrlPr>
                        </m:dPr>
                        <m:e>
                          <m:f>
                            <m:fPr>
                              <m:ctrlPr>
                                <a:rPr lang="en-US" sz="3800" i="1">
                                  <a:solidFill>
                                    <a:schemeClr val="bg1"/>
                                  </a:solidFill>
                                  <a:latin typeface="Cambria Math" panose="02040503050406030204" pitchFamily="18" charset="0"/>
                                </a:rPr>
                              </m:ctrlPr>
                            </m:fPr>
                            <m:num>
                              <m:r>
                                <a:rPr lang="en-US" sz="3800">
                                  <a:solidFill>
                                    <a:schemeClr val="bg1"/>
                                  </a:solidFill>
                                  <a:latin typeface="Cambria Math" panose="02040503050406030204" pitchFamily="18" charset="0"/>
                                </a:rPr>
                                <m:t>27</m:t>
                              </m:r>
                            </m:num>
                            <m:den>
                              <m:r>
                                <a:rPr lang="en-US" sz="3800" i="0">
                                  <a:solidFill>
                                    <a:schemeClr val="bg1"/>
                                  </a:solidFill>
                                  <a:latin typeface="Cambria Math" panose="02040503050406030204" pitchFamily="18" charset="0"/>
                                </a:rPr>
                                <m:t>2</m:t>
                              </m:r>
                            </m:den>
                          </m:f>
                          <m:r>
                            <a:rPr lang="en-US" sz="3800" i="0">
                              <a:solidFill>
                                <a:schemeClr val="bg1"/>
                              </a:solidFill>
                              <a:latin typeface="Cambria Math" panose="02040503050406030204" pitchFamily="18" charset="0"/>
                            </a:rPr>
                            <m:t>;</m:t>
                          </m:r>
                          <m:r>
                            <m:rPr>
                              <m:nor/>
                            </m:rPr>
                            <a:rPr lang="en-US" sz="3800" i="1">
                              <a:solidFill>
                                <a:schemeClr val="bg1"/>
                              </a:solidFill>
                              <a:latin typeface="Cambria Math" panose="02040503050406030204" pitchFamily="18" charset="0"/>
                            </a:rPr>
                            <m:t> </m:t>
                          </m:r>
                          <m:f>
                            <m:fPr>
                              <m:ctrlPr>
                                <a:rPr lang="en-US" sz="3800" i="1">
                                  <a:solidFill>
                                    <a:schemeClr val="bg1"/>
                                  </a:solidFill>
                                  <a:latin typeface="Cambria Math" panose="02040503050406030204" pitchFamily="18" charset="0"/>
                                </a:rPr>
                              </m:ctrlPr>
                            </m:fPr>
                            <m:num>
                              <m:r>
                                <a:rPr lang="en-US" sz="3800" i="0">
                                  <a:solidFill>
                                    <a:schemeClr val="bg1"/>
                                  </a:solidFill>
                                  <a:latin typeface="Cambria Math" panose="02040503050406030204" pitchFamily="18" charset="0"/>
                                </a:rPr>
                                <m:t>9112500</m:t>
                              </m:r>
                            </m:num>
                            <m:den>
                              <m:r>
                                <a:rPr lang="en-US" sz="3800" i="0">
                                  <a:solidFill>
                                    <a:schemeClr val="bg1"/>
                                  </a:solidFill>
                                  <a:latin typeface="Cambria Math" panose="02040503050406030204" pitchFamily="18" charset="0"/>
                                </a:rPr>
                                <m:t>139781</m:t>
                              </m:r>
                            </m:den>
                          </m:f>
                        </m:e>
                      </m:d>
                    </m:oMath>
                  </m:oMathPara>
                </a14:m>
                <a:endParaRPr lang="en-US" sz="3800" dirty="0">
                  <a:solidFill>
                    <a:schemeClr val="bg1"/>
                  </a:solidFill>
                </a:endParaRPr>
              </a:p>
            </p:txBody>
          </p:sp>
        </mc:Choice>
        <mc:Fallback xmlns="">
          <p:sp>
            <p:nvSpPr>
              <p:cNvPr id="10" name="Rectangle 9"/>
              <p:cNvSpPr>
                <a:spLocks noRot="1" noChangeAspect="1" noMove="1" noResize="1" noEditPoints="1" noAdjustHandles="1" noChangeArrowheads="1" noChangeShapeType="1" noTextEdit="1"/>
              </p:cNvSpPr>
              <p:nvPr/>
            </p:nvSpPr>
            <p:spPr>
              <a:xfrm>
                <a:off x="13716000" y="2675597"/>
                <a:ext cx="3731855" cy="140628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10287000" y="5631767"/>
                <a:ext cx="3799245" cy="12027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3800" i="1" smtClean="0">
                              <a:solidFill>
                                <a:schemeClr val="bg1"/>
                              </a:solidFill>
                              <a:latin typeface="Cambria Math" panose="02040503050406030204" pitchFamily="18" charset="0"/>
                            </a:rPr>
                          </m:ctrlPr>
                        </m:fPr>
                        <m:num>
                          <m:r>
                            <a:rPr lang="en-US" sz="3800">
                              <a:solidFill>
                                <a:schemeClr val="bg1"/>
                              </a:solidFill>
                              <a:latin typeface="Cambria Math" panose="02040503050406030204" pitchFamily="18" charset="0"/>
                            </a:rPr>
                            <m:t>9112500</m:t>
                          </m:r>
                        </m:num>
                        <m:den>
                          <m:r>
                            <a:rPr lang="en-US" sz="3800" i="0">
                              <a:solidFill>
                                <a:schemeClr val="bg1"/>
                              </a:solidFill>
                              <a:latin typeface="Cambria Math" panose="02040503050406030204" pitchFamily="18" charset="0"/>
                            </a:rPr>
                            <m:t>139781</m:t>
                          </m:r>
                        </m:den>
                      </m:f>
                      <m:r>
                        <a:rPr lang="en-US" sz="3800" i="0">
                          <a:solidFill>
                            <a:schemeClr val="bg1"/>
                          </a:solidFill>
                          <a:latin typeface="Cambria Math" panose="02040503050406030204" pitchFamily="18" charset="0"/>
                        </a:rPr>
                        <m:t>≈</m:t>
                      </m:r>
                      <m:r>
                        <m:rPr>
                          <m:nor/>
                        </m:rPr>
                        <a:rPr lang="en-US" sz="3800" i="1">
                          <a:solidFill>
                            <a:schemeClr val="bg1"/>
                          </a:solidFill>
                          <a:latin typeface="Cambria Math" panose="02040503050406030204" pitchFamily="18" charset="0"/>
                        </a:rPr>
                        <m:t> </m:t>
                      </m:r>
                      <m:r>
                        <a:rPr lang="en-US" sz="3800" i="0">
                          <a:solidFill>
                            <a:schemeClr val="bg1"/>
                          </a:solidFill>
                          <a:latin typeface="Cambria Math" panose="02040503050406030204" pitchFamily="18" charset="0"/>
                        </a:rPr>
                        <m:t>65,2</m:t>
                      </m:r>
                    </m:oMath>
                  </m:oMathPara>
                </a14:m>
                <a:endParaRPr lang="en-US" sz="3800" dirty="0">
                  <a:solidFill>
                    <a:schemeClr val="bg1"/>
                  </a:solidFill>
                </a:endParaRPr>
              </a:p>
            </p:txBody>
          </p:sp>
        </mc:Choice>
        <mc:Fallback xmlns="">
          <p:sp>
            <p:nvSpPr>
              <p:cNvPr id="12" name="Rectangle 11"/>
              <p:cNvSpPr>
                <a:spLocks noRot="1" noChangeAspect="1" noMove="1" noResize="1" noEditPoints="1" noAdjustHandles="1" noChangeArrowheads="1" noChangeShapeType="1" noTextEdit="1"/>
              </p:cNvSpPr>
              <p:nvPr/>
            </p:nvSpPr>
            <p:spPr>
              <a:xfrm>
                <a:off x="10287000" y="5631767"/>
                <a:ext cx="3799245" cy="1202765"/>
              </a:xfrm>
              <a:prstGeom prst="rect">
                <a:avLst/>
              </a:prstGeom>
              <a:blipFill>
                <a:blip r:embed="rId12"/>
                <a:stretch>
                  <a:fillRect/>
                </a:stretch>
              </a:blipFill>
            </p:spPr>
            <p:txBody>
              <a:bodyPr/>
              <a:lstStyle/>
              <a:p>
                <a:r>
                  <a:rPr lang="en-US">
                    <a:noFill/>
                  </a:rPr>
                  <a:t> </a:t>
                </a:r>
              </a:p>
            </p:txBody>
          </p:sp>
        </mc:Fallback>
      </mc:AlternateContent>
      <p:sp>
        <p:nvSpPr>
          <p:cNvPr id="13" name="Rectangle 12"/>
          <p:cNvSpPr/>
          <p:nvPr/>
        </p:nvSpPr>
        <p:spPr>
          <a:xfrm>
            <a:off x="14113367" y="5714989"/>
            <a:ext cx="1130438" cy="969496"/>
          </a:xfrm>
          <a:prstGeom prst="rect">
            <a:avLst/>
          </a:prstGeom>
        </p:spPr>
        <p:txBody>
          <a:bodyPr wrap="none">
            <a:spAutoFit/>
          </a:bodyPr>
          <a:lstStyle/>
          <a:p>
            <a:pPr lvl="0" algn="just">
              <a:lnSpc>
                <a:spcPct val="150000"/>
              </a:lnSpc>
            </a:pP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mét</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a:t>
            </a:r>
          </a:p>
        </p:txBody>
      </p:sp>
    </p:spTree>
    <p:extLst>
      <p:ext uri="{BB962C8B-B14F-4D97-AF65-F5344CB8AC3E}">
        <p14:creationId xmlns:p14="http://schemas.microsoft.com/office/powerpoint/2010/main" val="3382460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8" grpId="0"/>
      <p:bldP spid="9" grpId="0"/>
      <p:bldP spid="10" grpId="0"/>
      <p:bldP spid="12"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45DA0"/>
        </a:solidFill>
        <a:effectLst/>
      </p:bgPr>
    </p:bg>
    <p:spTree>
      <p:nvGrpSpPr>
        <p:cNvPr id="1" name=""/>
        <p:cNvGrpSpPr/>
        <p:nvPr/>
      </p:nvGrpSpPr>
      <p:grpSpPr>
        <a:xfrm>
          <a:off x="0" y="0"/>
          <a:ext cx="0" cy="0"/>
          <a:chOff x="0" y="0"/>
          <a:chExt cx="0" cy="0"/>
        </a:xfrm>
      </p:grpSpPr>
      <p:pic>
        <p:nvPicPr>
          <p:cNvPr id="14" name="Picture 5"/>
          <p:cNvPicPr>
            <a:picLocks noChangeAspect="1"/>
          </p:cNvPicPr>
          <p:nvPr/>
        </p:nvPicPr>
        <p:blipFill>
          <a:blip r:embed="rId2">
            <a:alphaModFix amt="40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56419"/>
          <a:stretch>
            <a:fillRect/>
          </a:stretch>
        </p:blipFill>
        <p:spPr>
          <a:xfrm>
            <a:off x="0" y="5712417"/>
            <a:ext cx="8948623" cy="4574583"/>
          </a:xfrm>
          <a:prstGeom prst="rect">
            <a:avLst/>
          </a:prstGeom>
        </p:spPr>
      </p:pic>
      <p:grpSp>
        <p:nvGrpSpPr>
          <p:cNvPr id="4" name="Group 4"/>
          <p:cNvGrpSpPr/>
          <p:nvPr/>
        </p:nvGrpSpPr>
        <p:grpSpPr>
          <a:xfrm>
            <a:off x="6453933" y="-266700"/>
            <a:ext cx="11376867" cy="11353800"/>
            <a:chOff x="0" y="0"/>
            <a:chExt cx="1669403" cy="2066396"/>
          </a:xfrm>
        </p:grpSpPr>
        <p:sp>
          <p:nvSpPr>
            <p:cNvPr id="5" name="Freeform 5"/>
            <p:cNvSpPr/>
            <p:nvPr/>
          </p:nvSpPr>
          <p:spPr>
            <a:xfrm>
              <a:off x="0" y="0"/>
              <a:ext cx="1669403" cy="2066396"/>
            </a:xfrm>
            <a:custGeom>
              <a:avLst/>
              <a:gdLst/>
              <a:ahLst/>
              <a:cxnLst/>
              <a:rect l="l" t="t" r="r" b="b"/>
              <a:pathLst>
                <a:path w="1669403" h="2066396">
                  <a:moveTo>
                    <a:pt x="0" y="0"/>
                  </a:moveTo>
                  <a:lnTo>
                    <a:pt x="1669403" y="0"/>
                  </a:lnTo>
                  <a:lnTo>
                    <a:pt x="1669403" y="2066396"/>
                  </a:lnTo>
                  <a:lnTo>
                    <a:pt x="0" y="2066396"/>
                  </a:lnTo>
                  <a:close/>
                </a:path>
              </a:pathLst>
            </a:custGeom>
            <a:solidFill>
              <a:srgbClr val="F7DE9A"/>
            </a:solidFill>
          </p:spPr>
        </p:sp>
      </p:grpSp>
      <p:pic>
        <p:nvPicPr>
          <p:cNvPr id="10"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85800" y="3620461"/>
            <a:ext cx="5283501" cy="7489499"/>
          </a:xfrm>
          <a:prstGeom prst="rect">
            <a:avLst/>
          </a:prstGeom>
        </p:spPr>
      </p:pic>
      <p:sp>
        <p:nvSpPr>
          <p:cNvPr id="11" name="Rectangle 10"/>
          <p:cNvSpPr/>
          <p:nvPr/>
        </p:nvSpPr>
        <p:spPr>
          <a:xfrm>
            <a:off x="6386593" y="1028700"/>
            <a:ext cx="11520407" cy="3554819"/>
          </a:xfrm>
          <a:prstGeom prst="rect">
            <a:avLst/>
          </a:prstGeom>
        </p:spPr>
        <p:txBody>
          <a:bodyPr wrap="square">
            <a:spAutoFit/>
          </a:bodyPr>
          <a:lstStyle/>
          <a:p>
            <a:pPr lvl="0" algn="ctr">
              <a:lnSpc>
                <a:spcPct val="150000"/>
              </a:lnSpc>
              <a:defRPr/>
            </a:pPr>
            <a:r>
              <a:rPr lang="vi-VN" sz="7500" b="1" kern="0" dirty="0"/>
              <a:t>CHƯƠNG </a:t>
            </a:r>
            <a:r>
              <a:rPr lang="vi-VN" sz="7500" b="1" kern="0" dirty="0" smtClean="0"/>
              <a:t>V</a:t>
            </a:r>
            <a:r>
              <a:rPr lang="en-US" sz="7500" b="1" kern="0" dirty="0" smtClean="0">
                <a:latin typeface="Arial" panose="020B0604020202020204" pitchFamily="34" charset="0"/>
                <a:cs typeface="Arial" panose="020B0604020202020204" pitchFamily="34" charset="0"/>
              </a:rPr>
              <a:t>I:</a:t>
            </a:r>
            <a:r>
              <a:rPr lang="vi-VN" sz="7500" b="1" kern="0" dirty="0" smtClean="0">
                <a:latin typeface="Arial" panose="020B0604020202020204" pitchFamily="34" charset="0"/>
                <a:cs typeface="Arial" panose="020B0604020202020204" pitchFamily="34" charset="0"/>
              </a:rPr>
              <a:t> </a:t>
            </a:r>
            <a:r>
              <a:rPr lang="en-US" sz="7500" b="1" kern="0" dirty="0" smtClean="0">
                <a:latin typeface="Arial" panose="020B0604020202020204" pitchFamily="34" charset="0"/>
                <a:cs typeface="Arial" panose="020B0604020202020204" pitchFamily="34" charset="0"/>
              </a:rPr>
              <a:t>HÀM SỐ, ĐỒ THỊ VÀ ỨNG DỤNG</a:t>
            </a:r>
            <a:endParaRPr lang="en-US" sz="7500" b="1" kern="0" dirty="0">
              <a:latin typeface="Arial" panose="020B0604020202020204" pitchFamily="34" charset="0"/>
              <a:cs typeface="Arial" panose="020B0604020202020204" pitchFamily="34" charset="0"/>
            </a:endParaRPr>
          </a:p>
        </p:txBody>
      </p:sp>
      <p:pic>
        <p:nvPicPr>
          <p:cNvPr id="15" name="Picture 2"/>
          <p:cNvPicPr>
            <a:picLocks noChangeAspect="1"/>
          </p:cNvPicPr>
          <p:nvPr/>
        </p:nvPicPr>
        <p:blipFill>
          <a:blip r:embed="rId2">
            <a:alphaModFix amt="40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56419"/>
          <a:stretch>
            <a:fillRect/>
          </a:stretch>
        </p:blipFill>
        <p:spPr>
          <a:xfrm>
            <a:off x="6324600" y="5676900"/>
            <a:ext cx="11939087" cy="4574583"/>
          </a:xfrm>
          <a:prstGeom prst="rect">
            <a:avLst/>
          </a:prstGeom>
        </p:spPr>
      </p:pic>
      <p:sp>
        <p:nvSpPr>
          <p:cNvPr id="16" name="Rectangle 15"/>
          <p:cNvSpPr/>
          <p:nvPr/>
        </p:nvSpPr>
        <p:spPr>
          <a:xfrm>
            <a:off x="6808366" y="5040719"/>
            <a:ext cx="10668000" cy="1638910"/>
          </a:xfrm>
          <a:prstGeom prst="rect">
            <a:avLst/>
          </a:prstGeom>
        </p:spPr>
        <p:txBody>
          <a:bodyPr wrap="square">
            <a:spAutoFit/>
          </a:bodyPr>
          <a:lstStyle/>
          <a:p>
            <a:pPr lvl="0" algn="ctr">
              <a:lnSpc>
                <a:spcPct val="150000"/>
              </a:lnSpc>
              <a:defRPr/>
            </a:pPr>
            <a:r>
              <a:rPr lang="vi-VN" sz="6700" b="1" kern="0" dirty="0">
                <a:solidFill>
                  <a:srgbClr val="4A6EBE"/>
                </a:solidFill>
                <a:ea typeface="Calibri" panose="020F0502020204030204" pitchFamily="34" charset="0"/>
                <a:cs typeface="Arial" panose="020B0604020202020204" pitchFamily="34" charset="0"/>
              </a:rPr>
              <a:t>BÀI </a:t>
            </a:r>
            <a:r>
              <a:rPr lang="en-US" sz="6700" b="1" kern="0" dirty="0" smtClean="0">
                <a:solidFill>
                  <a:srgbClr val="4A6EBE"/>
                </a:solidFill>
                <a:latin typeface="Arial" panose="020B0604020202020204" pitchFamily="34" charset="0"/>
                <a:ea typeface="Calibri" panose="020F0502020204030204" pitchFamily="34" charset="0"/>
                <a:cs typeface="Arial" panose="020B0604020202020204" pitchFamily="34" charset="0"/>
              </a:rPr>
              <a:t>16</a:t>
            </a:r>
            <a:r>
              <a:rPr lang="vi-VN" sz="6700" b="1" kern="0" dirty="0" smtClean="0">
                <a:solidFill>
                  <a:srgbClr val="4A6EBE"/>
                </a:solidFill>
                <a:latin typeface="Arial" panose="020B0604020202020204" pitchFamily="34" charset="0"/>
                <a:ea typeface="Calibri" panose="020F0502020204030204" pitchFamily="34" charset="0"/>
                <a:cs typeface="Arial" panose="020B0604020202020204" pitchFamily="34" charset="0"/>
              </a:rPr>
              <a:t>: </a:t>
            </a:r>
            <a:r>
              <a:rPr lang="en-US" sz="6700" b="1" kern="0" dirty="0" smtClean="0">
                <a:solidFill>
                  <a:srgbClr val="4A6EBE"/>
                </a:solidFill>
                <a:latin typeface="Arial" panose="020B0604020202020204" pitchFamily="34" charset="0"/>
                <a:ea typeface="Calibri" panose="020F0502020204030204" pitchFamily="34" charset="0"/>
                <a:cs typeface="Arial" panose="020B0604020202020204" pitchFamily="34" charset="0"/>
              </a:rPr>
              <a:t>HÀM SỐ BẬC HAI</a:t>
            </a:r>
            <a:endParaRPr kumimoji="0" lang="en-US" sz="6700" b="1" i="0" u="none" strike="noStrike" kern="0" cap="none" spc="0" normalizeH="0" baseline="0" noProof="0" dirty="0" smtClean="0">
              <a:ln>
                <a:noFill/>
              </a:ln>
              <a:solidFill>
                <a:srgbClr val="4A6EB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6610719"/>
      </p:ext>
    </p:extLst>
  </p:cSld>
  <p:clrMapOvr>
    <a:masterClrMapping/>
  </p:clrMapOvr>
  <mc:AlternateContent xmlns:mc="http://schemas.openxmlformats.org/markup-compatibility/2006" xmlns:p14="http://schemas.microsoft.com/office/powerpoint/2010/main">
    <mc:Choice Requires="p14">
      <p:transition spd="med" p14:dur="700">
        <p14:flythrough/>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up)">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145DA0"/>
        </a:solidFill>
        <a:effectLst/>
      </p:bgPr>
    </p:bg>
    <p:spTree>
      <p:nvGrpSpPr>
        <p:cNvPr id="1" name=""/>
        <p:cNvGrpSpPr/>
        <p:nvPr/>
      </p:nvGrpSpPr>
      <p:grpSpPr>
        <a:xfrm>
          <a:off x="0" y="0"/>
          <a:ext cx="0" cy="0"/>
          <a:chOff x="0" y="0"/>
          <a:chExt cx="0" cy="0"/>
        </a:xfrm>
      </p:grpSpPr>
      <p:pic>
        <p:nvPicPr>
          <p:cNvPr id="40" name="Picture 2"/>
          <p:cNvPicPr>
            <a:picLocks noChangeAspect="1"/>
          </p:cNvPicPr>
          <p:nvPr/>
        </p:nvPicPr>
        <p:blipFill>
          <a:blip r:embed="rId2">
            <a:alphaModFix amt="40000"/>
            <a:duotone>
              <a:prstClr val="black"/>
              <a:srgbClr val="D9C3A5">
                <a:tint val="50000"/>
                <a:satMod val="180000"/>
              </a:srgbClr>
            </a:duotone>
            <a:extLst>
              <a:ext uri="{BEBA8EAE-BF5A-486C-A8C5-ECC9F3942E4B}">
                <a14:imgProps xmlns:a14="http://schemas.microsoft.com/office/drawing/2010/main">
                  <a14:imgLayer r:embed="rId3">
                    <a14:imgEffect>
                      <a14:artisticLineDrawing/>
                    </a14:imgEffect>
                    <a14:imgEffect>
                      <a14:saturation sat="200000"/>
                    </a14:imgEffect>
                    <a14:imgEffect>
                      <a14:brightnessContrast brigh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4"/>
              </a:ext>
            </a:extLst>
          </a:blip>
          <a:srcRect t="56419"/>
          <a:stretch>
            <a:fillRect/>
          </a:stretch>
        </p:blipFill>
        <p:spPr>
          <a:xfrm>
            <a:off x="2895600" y="4044919"/>
            <a:ext cx="12642895" cy="4527581"/>
          </a:xfrm>
          <a:prstGeom prst="rect">
            <a:avLst/>
          </a:prstGeom>
        </p:spPr>
      </p:pic>
      <p:pic>
        <p:nvPicPr>
          <p:cNvPr id="38" name="Picture 2"/>
          <p:cNvPicPr>
            <a:picLocks noChangeAspect="1"/>
          </p:cNvPicPr>
          <p:nvPr/>
        </p:nvPicPr>
        <p:blipFill>
          <a:blip r:embed="rId2">
            <a:alphaModFix amt="40000"/>
            <a:duotone>
              <a:prstClr val="black"/>
              <a:srgbClr val="D9C3A5">
                <a:tint val="50000"/>
                <a:satMod val="180000"/>
              </a:srgbClr>
            </a:duotone>
            <a:extLst>
              <a:ext uri="{BEBA8EAE-BF5A-486C-A8C5-ECC9F3942E4B}">
                <a14:imgProps xmlns:a14="http://schemas.microsoft.com/office/drawing/2010/main">
                  <a14:imgLayer r:embed="rId3">
                    <a14:imgEffect>
                      <a14:artisticLineDrawing/>
                    </a14:imgEffect>
                    <a14:imgEffect>
                      <a14:saturation sat="200000"/>
                    </a14:imgEffect>
                    <a14:imgEffect>
                      <a14:brightnessContrast brigh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4"/>
              </a:ext>
            </a:extLst>
          </a:blip>
          <a:srcRect t="56419"/>
          <a:stretch>
            <a:fillRect/>
          </a:stretch>
        </p:blipFill>
        <p:spPr>
          <a:xfrm>
            <a:off x="3139747" y="888356"/>
            <a:ext cx="12642895" cy="4527581"/>
          </a:xfrm>
          <a:prstGeom prst="rect">
            <a:avLst/>
          </a:prstGeom>
        </p:spPr>
      </p:pic>
      <p:grpSp>
        <p:nvGrpSpPr>
          <p:cNvPr id="2" name="Group 2"/>
          <p:cNvGrpSpPr/>
          <p:nvPr/>
        </p:nvGrpSpPr>
        <p:grpSpPr>
          <a:xfrm>
            <a:off x="-304800" y="3390900"/>
            <a:ext cx="18897600" cy="3735955"/>
            <a:chOff x="0" y="0"/>
            <a:chExt cx="3673593" cy="319023"/>
          </a:xfrm>
        </p:grpSpPr>
        <p:sp>
          <p:nvSpPr>
            <p:cNvPr id="3" name="Freeform 3"/>
            <p:cNvSpPr/>
            <p:nvPr/>
          </p:nvSpPr>
          <p:spPr>
            <a:xfrm>
              <a:off x="0" y="0"/>
              <a:ext cx="3673592" cy="319022"/>
            </a:xfrm>
            <a:custGeom>
              <a:avLst/>
              <a:gdLst/>
              <a:ahLst/>
              <a:cxnLst/>
              <a:rect l="l" t="t" r="r" b="b"/>
              <a:pathLst>
                <a:path w="3673592" h="319022">
                  <a:moveTo>
                    <a:pt x="0" y="0"/>
                  </a:moveTo>
                  <a:lnTo>
                    <a:pt x="3673592" y="0"/>
                  </a:lnTo>
                  <a:lnTo>
                    <a:pt x="3673592" y="319022"/>
                  </a:lnTo>
                  <a:lnTo>
                    <a:pt x="0" y="319022"/>
                  </a:lnTo>
                  <a:close/>
                </a:path>
              </a:pathLst>
            </a:custGeom>
            <a:solidFill>
              <a:srgbClr val="F7DE9A"/>
            </a:solidFill>
          </p:spPr>
        </p:sp>
      </p:grpSp>
      <p:grpSp>
        <p:nvGrpSpPr>
          <p:cNvPr id="22" name="Group 21"/>
          <p:cNvGrpSpPr/>
          <p:nvPr/>
        </p:nvGrpSpPr>
        <p:grpSpPr>
          <a:xfrm>
            <a:off x="1066800" y="495300"/>
            <a:ext cx="2667000" cy="2572287"/>
            <a:chOff x="1028700" y="3663315"/>
            <a:chExt cx="3215601" cy="3215601"/>
          </a:xfrm>
        </p:grpSpPr>
        <p:grpSp>
          <p:nvGrpSpPr>
            <p:cNvPr id="23" name="Group 4"/>
            <p:cNvGrpSpPr/>
            <p:nvPr/>
          </p:nvGrpSpPr>
          <p:grpSpPr>
            <a:xfrm>
              <a:off x="1028700" y="3663315"/>
              <a:ext cx="3215601" cy="3215601"/>
              <a:chOff x="0" y="0"/>
              <a:chExt cx="6350000" cy="6350000"/>
            </a:xfrm>
          </p:grpSpPr>
          <p:sp>
            <p:nvSpPr>
              <p:cNvPr id="2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24"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603810" y="4412692"/>
              <a:ext cx="2065380" cy="1716847"/>
            </a:xfrm>
            <a:prstGeom prst="rect">
              <a:avLst/>
            </a:prstGeom>
          </p:spPr>
        </p:pic>
      </p:grpSp>
      <p:grpSp>
        <p:nvGrpSpPr>
          <p:cNvPr id="26" name="Group 25"/>
          <p:cNvGrpSpPr/>
          <p:nvPr/>
        </p:nvGrpSpPr>
        <p:grpSpPr>
          <a:xfrm>
            <a:off x="14532976" y="495299"/>
            <a:ext cx="2643250" cy="2572287"/>
            <a:chOff x="9639248" y="3663315"/>
            <a:chExt cx="3215601" cy="3215601"/>
          </a:xfrm>
        </p:grpSpPr>
        <p:grpSp>
          <p:nvGrpSpPr>
            <p:cNvPr id="27" name="Group 8"/>
            <p:cNvGrpSpPr/>
            <p:nvPr/>
          </p:nvGrpSpPr>
          <p:grpSpPr>
            <a:xfrm>
              <a:off x="9639248" y="3663315"/>
              <a:ext cx="3215601" cy="3215601"/>
              <a:chOff x="0" y="0"/>
              <a:chExt cx="6350000" cy="6350000"/>
            </a:xfrm>
          </p:grpSpPr>
          <p:sp>
            <p:nvSpPr>
              <p:cNvPr id="2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28" name="Picture 14"/>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9934132" y="4471877"/>
              <a:ext cx="2625831" cy="1598475"/>
            </a:xfrm>
            <a:prstGeom prst="rect">
              <a:avLst/>
            </a:prstGeom>
          </p:spPr>
        </p:pic>
      </p:grpSp>
      <p:grpSp>
        <p:nvGrpSpPr>
          <p:cNvPr id="30" name="Group 29"/>
          <p:cNvGrpSpPr/>
          <p:nvPr/>
        </p:nvGrpSpPr>
        <p:grpSpPr>
          <a:xfrm>
            <a:off x="1072750" y="7385636"/>
            <a:ext cx="2655099" cy="2572287"/>
            <a:chOff x="5250279" y="3663315"/>
            <a:chExt cx="3215601" cy="3215601"/>
          </a:xfrm>
        </p:grpSpPr>
        <p:grpSp>
          <p:nvGrpSpPr>
            <p:cNvPr id="31" name="Group 6"/>
            <p:cNvGrpSpPr/>
            <p:nvPr/>
          </p:nvGrpSpPr>
          <p:grpSpPr>
            <a:xfrm>
              <a:off x="5250279" y="3663315"/>
              <a:ext cx="3215601" cy="3215601"/>
              <a:chOff x="0" y="0"/>
              <a:chExt cx="6350000" cy="6350000"/>
            </a:xfrm>
          </p:grpSpPr>
          <p:sp>
            <p:nvSpPr>
              <p:cNvPr id="33"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32" name="Picture 1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5871074" y="4113338"/>
              <a:ext cx="1974010" cy="2315555"/>
            </a:xfrm>
            <a:prstGeom prst="rect">
              <a:avLst/>
            </a:prstGeom>
          </p:spPr>
        </p:pic>
      </p:grpSp>
      <p:grpSp>
        <p:nvGrpSpPr>
          <p:cNvPr id="34" name="Group 33"/>
          <p:cNvGrpSpPr/>
          <p:nvPr/>
        </p:nvGrpSpPr>
        <p:grpSpPr>
          <a:xfrm>
            <a:off x="14523633" y="7385636"/>
            <a:ext cx="2631455" cy="2572287"/>
            <a:chOff x="14043699" y="3663315"/>
            <a:chExt cx="3215601" cy="3215601"/>
          </a:xfrm>
        </p:grpSpPr>
        <p:grpSp>
          <p:nvGrpSpPr>
            <p:cNvPr id="35" name="Group 10"/>
            <p:cNvGrpSpPr/>
            <p:nvPr/>
          </p:nvGrpSpPr>
          <p:grpSpPr>
            <a:xfrm>
              <a:off x="14043699" y="3663315"/>
              <a:ext cx="3215601" cy="3215601"/>
              <a:chOff x="0" y="0"/>
              <a:chExt cx="6350000" cy="6350000"/>
            </a:xfrm>
          </p:grpSpPr>
          <p:sp>
            <p:nvSpPr>
              <p:cNvPr id="37"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36" name="Picture 16"/>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5084178" y="4054340"/>
              <a:ext cx="1134643" cy="2433550"/>
            </a:xfrm>
            <a:prstGeom prst="rect">
              <a:avLst/>
            </a:prstGeom>
          </p:spPr>
        </p:pic>
      </p:grpSp>
      <p:sp>
        <p:nvSpPr>
          <p:cNvPr id="42" name="Rectangle 41"/>
          <p:cNvSpPr/>
          <p:nvPr/>
        </p:nvSpPr>
        <p:spPr>
          <a:xfrm>
            <a:off x="5715000" y="4533900"/>
            <a:ext cx="7010400" cy="1306255"/>
          </a:xfrm>
          <a:prstGeom prst="rect">
            <a:avLst/>
          </a:prstGeom>
        </p:spPr>
        <p:txBody>
          <a:bodyPr wrap="square">
            <a:spAutoFit/>
          </a:bodyPr>
          <a:lstStyle/>
          <a:p>
            <a:pPr algn="ctr">
              <a:lnSpc>
                <a:spcPct val="150000"/>
              </a:lnSpc>
              <a:tabLst>
                <a:tab pos="360045" algn="l"/>
                <a:tab pos="720090" algn="l"/>
              </a:tabLst>
            </a:pPr>
            <a:r>
              <a:rPr lang="en-US" sz="6000" b="1" smtClean="0">
                <a:solidFill>
                  <a:prstClr val="black"/>
                </a:solidFill>
                <a:latin typeface="Arial" panose="020B0604020202020204" pitchFamily="34" charset="0"/>
                <a:ea typeface="Calibri" panose="020F0502020204030204" pitchFamily="34" charset="0"/>
                <a:cs typeface="Arial" panose="020B0604020202020204" pitchFamily="34" charset="0"/>
              </a:rPr>
              <a:t>LUYỆN TẬP</a:t>
            </a:r>
            <a:endParaRPr lang="vi-VN" sz="6000" b="1">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82431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371600" y="9715500"/>
            <a:ext cx="20955000" cy="9934286"/>
            <a:chOff x="0" y="0"/>
            <a:chExt cx="5920967" cy="3624054"/>
          </a:xfrm>
        </p:grpSpPr>
        <p:sp>
          <p:nvSpPr>
            <p:cNvPr id="15" name="Freeform 14"/>
            <p:cNvSpPr/>
            <p:nvPr/>
          </p:nvSpPr>
          <p:spPr>
            <a:xfrm>
              <a:off x="0" y="0"/>
              <a:ext cx="5920967" cy="3624054"/>
            </a:xfrm>
            <a:custGeom>
              <a:avLst/>
              <a:gdLst/>
              <a:ahLst/>
              <a:cxnLst/>
              <a:rect l="l" t="t" r="r" b="b"/>
              <a:pathLst>
                <a:path w="5920967" h="3624054">
                  <a:moveTo>
                    <a:pt x="5796507" y="3624054"/>
                  </a:moveTo>
                  <a:lnTo>
                    <a:pt x="124460" y="3624054"/>
                  </a:lnTo>
                  <a:cubicBezTo>
                    <a:pt x="55880" y="3624054"/>
                    <a:pt x="0" y="3568174"/>
                    <a:pt x="0" y="3499595"/>
                  </a:cubicBezTo>
                  <a:lnTo>
                    <a:pt x="0" y="124460"/>
                  </a:lnTo>
                  <a:cubicBezTo>
                    <a:pt x="0" y="55880"/>
                    <a:pt x="55880" y="0"/>
                    <a:pt x="124460" y="0"/>
                  </a:cubicBezTo>
                  <a:lnTo>
                    <a:pt x="5796507" y="0"/>
                  </a:lnTo>
                  <a:cubicBezTo>
                    <a:pt x="5865087" y="0"/>
                    <a:pt x="5920967" y="55880"/>
                    <a:pt x="5920967" y="124460"/>
                  </a:cubicBezTo>
                  <a:lnTo>
                    <a:pt x="5920967" y="3499595"/>
                  </a:lnTo>
                  <a:cubicBezTo>
                    <a:pt x="5920967" y="3568174"/>
                    <a:pt x="5865087" y="3624054"/>
                    <a:pt x="5796507" y="3624054"/>
                  </a:cubicBezTo>
                  <a:close/>
                </a:path>
              </a:pathLst>
            </a:custGeom>
            <a:solidFill>
              <a:srgbClr val="145DA0"/>
            </a:solidFill>
          </p:spPr>
        </p:sp>
      </p:grpSp>
      <p:grpSp>
        <p:nvGrpSpPr>
          <p:cNvPr id="18" name="Group 17"/>
          <p:cNvGrpSpPr/>
          <p:nvPr/>
        </p:nvGrpSpPr>
        <p:grpSpPr>
          <a:xfrm>
            <a:off x="16606286" y="214568"/>
            <a:ext cx="1302469" cy="1164379"/>
            <a:chOff x="951895" y="3576837"/>
            <a:chExt cx="3369207" cy="3468421"/>
          </a:xfrm>
        </p:grpSpPr>
        <p:grpSp>
          <p:nvGrpSpPr>
            <p:cNvPr id="19" name="Group 4"/>
            <p:cNvGrpSpPr/>
            <p:nvPr/>
          </p:nvGrpSpPr>
          <p:grpSpPr>
            <a:xfrm>
              <a:off x="951895" y="3576837"/>
              <a:ext cx="3369207" cy="3468421"/>
              <a:chOff x="-151671" y="-170774"/>
              <a:chExt cx="6653334" cy="6849255"/>
            </a:xfrm>
          </p:grpSpPr>
          <p:sp>
            <p:nvSpPr>
              <p:cNvPr id="21" name="Freeform 5"/>
              <p:cNvSpPr/>
              <p:nvPr/>
            </p:nvSpPr>
            <p:spPr>
              <a:xfrm>
                <a:off x="-151671" y="-170774"/>
                <a:ext cx="6653334" cy="6849255"/>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accent5">
                  <a:lumMod val="20000"/>
                  <a:lumOff val="80000"/>
                </a:schemeClr>
              </a:solidFill>
            </p:spPr>
          </p:sp>
        </p:grpSp>
        <p:pic>
          <p:nvPicPr>
            <p:cNvPr id="20"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03810" y="4412692"/>
              <a:ext cx="2065380" cy="1716847"/>
            </a:xfrm>
            <a:prstGeom prst="rect">
              <a:avLst/>
            </a:prstGeom>
          </p:spPr>
        </p:pic>
      </p:grpSp>
      <p:grpSp>
        <p:nvGrpSpPr>
          <p:cNvPr id="22" name="Group 21"/>
          <p:cNvGrpSpPr/>
          <p:nvPr/>
        </p:nvGrpSpPr>
        <p:grpSpPr>
          <a:xfrm>
            <a:off x="184046" y="218432"/>
            <a:ext cx="1308307" cy="1160515"/>
            <a:chOff x="14043699" y="3663315"/>
            <a:chExt cx="3215601" cy="3215601"/>
          </a:xfrm>
        </p:grpSpPr>
        <p:grpSp>
          <p:nvGrpSpPr>
            <p:cNvPr id="23" name="Group 10"/>
            <p:cNvGrpSpPr/>
            <p:nvPr/>
          </p:nvGrpSpPr>
          <p:grpSpPr>
            <a:xfrm>
              <a:off x="14043699" y="3663315"/>
              <a:ext cx="3215601" cy="3215601"/>
              <a:chOff x="0" y="0"/>
              <a:chExt cx="6350000" cy="6350000"/>
            </a:xfrm>
          </p:grpSpPr>
          <p:sp>
            <p:nvSpPr>
              <p:cNvPr id="27"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accent5">
                  <a:lumMod val="20000"/>
                  <a:lumOff val="80000"/>
                </a:schemeClr>
              </a:solidFill>
            </p:spPr>
          </p:sp>
        </p:grpSp>
        <p:pic>
          <p:nvPicPr>
            <p:cNvPr id="24"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084178" y="4054340"/>
              <a:ext cx="1134643" cy="2433550"/>
            </a:xfrm>
            <a:prstGeom prst="rect">
              <a:avLst/>
            </a:prstGeom>
          </p:spPr>
        </p:pic>
      </p:grpSp>
      <p:grpSp>
        <p:nvGrpSpPr>
          <p:cNvPr id="16" name="Group 15"/>
          <p:cNvGrpSpPr/>
          <p:nvPr/>
        </p:nvGrpSpPr>
        <p:grpSpPr>
          <a:xfrm>
            <a:off x="2744345" y="481611"/>
            <a:ext cx="2548023" cy="1066800"/>
            <a:chOff x="381000" y="190500"/>
            <a:chExt cx="5562600" cy="1066800"/>
          </a:xfrm>
        </p:grpSpPr>
        <p:sp>
          <p:nvSpPr>
            <p:cNvPr id="17" name="Rectangle 16"/>
            <p:cNvSpPr/>
            <p:nvPr/>
          </p:nvSpPr>
          <p:spPr>
            <a:xfrm>
              <a:off x="381000" y="190500"/>
              <a:ext cx="5562600" cy="106680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25" name="Rectangle 24"/>
            <p:cNvSpPr/>
            <p:nvPr/>
          </p:nvSpPr>
          <p:spPr>
            <a:xfrm>
              <a:off x="1115818" y="209141"/>
              <a:ext cx="1981632" cy="90159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algn="just">
                <a:lnSpc>
                  <a:spcPct val="150000"/>
                </a:lnSpc>
                <a:spcAft>
                  <a:spcPts val="800"/>
                </a:spcAft>
              </a:pPr>
              <a:r>
                <a:rPr lang="en-US" sz="4000" b="1" dirty="0" err="1" smtClean="0">
                  <a:solidFill>
                    <a:prstClr val="white"/>
                  </a:solidFill>
                  <a:latin typeface="Arial" panose="020B0604020202020204" pitchFamily="34" charset="0"/>
                  <a:ea typeface="Times New Roman" panose="02020603050405020304" pitchFamily="18" charset="0"/>
                  <a:cs typeface="Arial" panose="020B0604020202020204" pitchFamily="34" charset="0"/>
                </a:rPr>
                <a:t>Bài</a:t>
              </a:r>
              <a:r>
                <a:rPr lang="en-US" sz="4000" b="1" dirty="0" smtClean="0">
                  <a:solidFill>
                    <a:prstClr val="white"/>
                  </a:solidFill>
                  <a:latin typeface="Arial" panose="020B0604020202020204" pitchFamily="34" charset="0"/>
                  <a:ea typeface="Times New Roman" panose="02020603050405020304" pitchFamily="18" charset="0"/>
                  <a:cs typeface="Arial" panose="020B0604020202020204" pitchFamily="34" charset="0"/>
                </a:rPr>
                <a:t> 6.7 </a:t>
              </a:r>
              <a:endParaRPr lang="en-US" sz="4000" dirty="0">
                <a:solidFill>
                  <a:prstClr val="white"/>
                </a:solidFill>
                <a:latin typeface="Arial" panose="020B0604020202020204" pitchFamily="34" charset="0"/>
                <a:ea typeface="Calibri" panose="020F0502020204030204" pitchFamily="34" charset="0"/>
                <a:cs typeface="Arial" panose="020B0604020202020204" pitchFamily="34" charset="0"/>
              </a:endParaRPr>
            </a:p>
          </p:txBody>
        </p:sp>
      </p:grpSp>
      <p:sp>
        <p:nvSpPr>
          <p:cNvPr id="3" name="Rectangle 2"/>
          <p:cNvSpPr/>
          <p:nvPr/>
        </p:nvSpPr>
        <p:spPr>
          <a:xfrm>
            <a:off x="5592766" y="502715"/>
            <a:ext cx="6410727" cy="969496"/>
          </a:xfrm>
          <a:prstGeom prst="rect">
            <a:avLst/>
          </a:prstGeom>
        </p:spPr>
        <p:txBody>
          <a:bodyPr wrap="square">
            <a:spAutoFit/>
          </a:bodyPr>
          <a:lstStyle/>
          <a:p>
            <a:pPr algn="just">
              <a:lnSpc>
                <a:spcPct val="150000"/>
              </a:lnSpc>
              <a:spcBef>
                <a:spcPts val="600"/>
              </a:spcBef>
              <a:spcAft>
                <a:spcPts val="800"/>
              </a:spcAft>
            </a:pP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Vẽ</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đường</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parabol</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sau</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573798" y="1795222"/>
                <a:ext cx="9144000" cy="1091837"/>
              </a:xfrm>
              <a:prstGeom prst="rect">
                <a:avLst/>
              </a:prstGeom>
            </p:spPr>
            <p:txBody>
              <a:bodyPr>
                <a:spAutoFit/>
              </a:bodyPr>
              <a:lstStyle/>
              <a:p>
                <a:pPr lvl="0" algn="just">
                  <a:lnSpc>
                    <a:spcPct val="150000"/>
                  </a:lnSpc>
                  <a:spcBef>
                    <a:spcPts val="600"/>
                  </a:spcBef>
                  <a:spcAft>
                    <a:spcPts val="800"/>
                  </a:spcAft>
                </a:pPr>
                <a14:m>
                  <m:oMathPara xmlns:m="http://schemas.openxmlformats.org/officeDocument/2006/math">
                    <m:oMathParaPr>
                      <m:jc m:val="centerGroup"/>
                    </m:oMathParaPr>
                    <m:oMath xmlns:m="http://schemas.openxmlformats.org/officeDocument/2006/math">
                      <m:r>
                        <m:rPr>
                          <m:sty m:val="p"/>
                        </m:rPr>
                        <a:rPr lang="fr-FR" sz="3800" b="0" i="0">
                          <a:solidFill>
                            <a:srgbClr val="000000"/>
                          </a:solidFill>
                          <a:latin typeface="Cambria Math" panose="02040503050406030204" pitchFamily="18" charset="0"/>
                          <a:ea typeface="Calibri" panose="020F0502020204030204" pitchFamily="34" charset="0"/>
                          <a:cs typeface="Times New Roman" panose="02020603050405020304" pitchFamily="18" charset="0"/>
                        </a:rPr>
                        <m:t>a</m:t>
                      </m:r>
                      <m:r>
                        <a:rPr lang="fr-FR" sz="3800" b="0" i="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m:rPr>
                          <m:sty m:val="p"/>
                        </m:rPr>
                        <a:rPr lang="fr-FR" sz="3800" b="0" i="0">
                          <a:solidFill>
                            <a:srgbClr val="000000"/>
                          </a:solidFill>
                          <a:latin typeface="Cambria Math" panose="02040503050406030204" pitchFamily="18" charset="0"/>
                          <a:ea typeface="Calibri" panose="020F0502020204030204" pitchFamily="34" charset="0"/>
                          <a:cs typeface="Times New Roman" panose="02020603050405020304" pitchFamily="18" charset="0"/>
                        </a:rPr>
                        <m:t>y</m:t>
                      </m:r>
                      <m:r>
                        <a:rPr lang="fr-FR" sz="3800" b="0" i="0">
                          <a:solidFill>
                            <a:srgbClr val="000000"/>
                          </a:solidFill>
                          <a:latin typeface="Cambria Math" panose="02040503050406030204" pitchFamily="18" charset="0"/>
                          <a:ea typeface="Calibri" panose="020F0502020204030204" pitchFamily="34" charset="0"/>
                          <a:cs typeface="Times New Roman" panose="02020603050405020304" pitchFamily="18" charset="0"/>
                        </a:rPr>
                        <m:t> = </m:t>
                      </m:r>
                      <m:sSup>
                        <m:sSupPr>
                          <m:ctrlP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b="0" i="0">
                              <a:solidFill>
                                <a:srgbClr val="000000"/>
                              </a:solidFill>
                              <a:latin typeface="Cambria Math" panose="02040503050406030204" pitchFamily="18" charset="0"/>
                              <a:ea typeface="Calibri" panose="020F0502020204030204" pitchFamily="34" charset="0"/>
                              <a:cs typeface="Times New Roman" panose="02020603050405020304" pitchFamily="18" charset="0"/>
                            </a:rPr>
                            <m:t>x</m:t>
                          </m:r>
                        </m:e>
                        <m:sup>
                          <m:r>
                            <a:rPr lang="fr-FR" sz="3800" b="0" i="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3800" b="0" i="0">
                          <a:solidFill>
                            <a:srgbClr val="000000"/>
                          </a:solidFill>
                          <a:latin typeface="Cambria Math" panose="02040503050406030204" pitchFamily="18" charset="0"/>
                          <a:ea typeface="Calibri" panose="020F0502020204030204" pitchFamily="34" charset="0"/>
                          <a:cs typeface="Times New Roman" panose="02020603050405020304" pitchFamily="18" charset="0"/>
                        </a:rPr>
                        <m:t> – 3</m:t>
                      </m:r>
                      <m:r>
                        <m:rPr>
                          <m:sty m:val="p"/>
                        </m:rPr>
                        <a:rPr lang="fr-FR" sz="3800" b="0" i="0">
                          <a:solidFill>
                            <a:srgbClr val="000000"/>
                          </a:solidFill>
                          <a:latin typeface="Cambria Math" panose="02040503050406030204" pitchFamily="18" charset="0"/>
                          <a:ea typeface="Calibri" panose="020F0502020204030204" pitchFamily="34" charset="0"/>
                          <a:cs typeface="Times New Roman" panose="02020603050405020304" pitchFamily="18" charset="0"/>
                        </a:rPr>
                        <m:t>x</m:t>
                      </m:r>
                      <m:r>
                        <a:rPr lang="fr-FR" sz="3800" b="0" i="0">
                          <a:solidFill>
                            <a:srgbClr val="000000"/>
                          </a:solidFill>
                          <a:latin typeface="Cambria Math" panose="02040503050406030204" pitchFamily="18" charset="0"/>
                          <a:ea typeface="Calibri" panose="020F0502020204030204" pitchFamily="34" charset="0"/>
                          <a:cs typeface="Times New Roman" panose="02020603050405020304" pitchFamily="18" charset="0"/>
                        </a:rPr>
                        <m:t> + 2; </m:t>
                      </m:r>
                    </m:oMath>
                  </m:oMathPara>
                </a14:m>
                <a:endParaRPr lang="en-US" sz="38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573798" y="1795222"/>
                <a:ext cx="9144000" cy="1091837"/>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017322" y="2991908"/>
                <a:ext cx="9144000" cy="1091837"/>
              </a:xfrm>
              <a:prstGeom prst="rect">
                <a:avLst/>
              </a:prstGeom>
            </p:spPr>
            <p:txBody>
              <a:bodyPr>
                <a:spAutoFit/>
              </a:bodyPr>
              <a:lstStyle/>
              <a:p>
                <a:pPr lvl="0" algn="just">
                  <a:lnSpc>
                    <a:spcPct val="150000"/>
                  </a:lnSpc>
                  <a:spcBef>
                    <a:spcPts val="600"/>
                  </a:spcBef>
                  <a:spcAft>
                    <a:spcPts val="800"/>
                  </a:spcAft>
                </a:pPr>
                <a14:m>
                  <m:oMathPara xmlns:m="http://schemas.openxmlformats.org/officeDocument/2006/math">
                    <m:oMathParaPr>
                      <m:jc m:val="centerGroup"/>
                    </m:oMathParaPr>
                    <m:oMath xmlns:m="http://schemas.openxmlformats.org/officeDocument/2006/math">
                      <m:r>
                        <m:rPr>
                          <m:sty m:val="p"/>
                        </m:rPr>
                        <a:rPr lang="fr-FR" sz="3800" b="0" i="0">
                          <a:solidFill>
                            <a:srgbClr val="000000"/>
                          </a:solidFill>
                          <a:latin typeface="Cambria Math" panose="02040503050406030204" pitchFamily="18" charset="0"/>
                          <a:ea typeface="Calibri" panose="020F0502020204030204" pitchFamily="34" charset="0"/>
                          <a:cs typeface="Times New Roman" panose="02020603050405020304" pitchFamily="18" charset="0"/>
                        </a:rPr>
                        <m:t>b</m:t>
                      </m:r>
                      <m:r>
                        <a:rPr lang="fr-FR" sz="3800" b="0" i="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m:rPr>
                          <m:sty m:val="p"/>
                        </m:rPr>
                        <a:rPr lang="fr-FR" sz="3800" b="0" i="0">
                          <a:solidFill>
                            <a:srgbClr val="000000"/>
                          </a:solidFill>
                          <a:latin typeface="Cambria Math" panose="02040503050406030204" pitchFamily="18" charset="0"/>
                          <a:ea typeface="Calibri" panose="020F0502020204030204" pitchFamily="34" charset="0"/>
                          <a:cs typeface="Times New Roman" panose="02020603050405020304" pitchFamily="18" charset="0"/>
                        </a:rPr>
                        <m:t>y</m:t>
                      </m:r>
                      <m:r>
                        <a:rPr lang="fr-FR" sz="3800" b="0" i="0">
                          <a:solidFill>
                            <a:srgbClr val="000000"/>
                          </a:solidFill>
                          <a:latin typeface="Cambria Math" panose="02040503050406030204" pitchFamily="18" charset="0"/>
                          <a:ea typeface="Calibri" panose="020F0502020204030204" pitchFamily="34" charset="0"/>
                          <a:cs typeface="Times New Roman" panose="02020603050405020304" pitchFamily="18" charset="0"/>
                        </a:rPr>
                        <m:t> = – 2</m:t>
                      </m:r>
                      <m:sSup>
                        <m:sSupPr>
                          <m:ctrlP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b="0" i="0">
                              <a:solidFill>
                                <a:srgbClr val="000000"/>
                              </a:solidFill>
                              <a:latin typeface="Cambria Math" panose="02040503050406030204" pitchFamily="18" charset="0"/>
                              <a:ea typeface="Calibri" panose="020F0502020204030204" pitchFamily="34" charset="0"/>
                              <a:cs typeface="Times New Roman" panose="02020603050405020304" pitchFamily="18" charset="0"/>
                            </a:rPr>
                            <m:t>x</m:t>
                          </m:r>
                        </m:e>
                        <m:sup>
                          <m:r>
                            <a:rPr lang="fr-FR" sz="3800" b="0" i="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3800" b="0" i="0">
                          <a:solidFill>
                            <a:srgbClr val="000000"/>
                          </a:solidFill>
                          <a:latin typeface="Cambria Math" panose="02040503050406030204" pitchFamily="18" charset="0"/>
                          <a:ea typeface="Calibri" panose="020F0502020204030204" pitchFamily="34" charset="0"/>
                          <a:cs typeface="Times New Roman" panose="02020603050405020304" pitchFamily="18" charset="0"/>
                        </a:rPr>
                        <m:t> + 2</m:t>
                      </m:r>
                      <m:r>
                        <m:rPr>
                          <m:sty m:val="p"/>
                        </m:rPr>
                        <a:rPr lang="fr-FR" sz="3800" b="0" i="0">
                          <a:solidFill>
                            <a:srgbClr val="000000"/>
                          </a:solidFill>
                          <a:latin typeface="Cambria Math" panose="02040503050406030204" pitchFamily="18" charset="0"/>
                          <a:ea typeface="Calibri" panose="020F0502020204030204" pitchFamily="34" charset="0"/>
                          <a:cs typeface="Times New Roman" panose="02020603050405020304" pitchFamily="18" charset="0"/>
                        </a:rPr>
                        <m:t>x</m:t>
                      </m:r>
                      <m:r>
                        <a:rPr lang="fr-FR" sz="3800" b="0" i="0">
                          <a:solidFill>
                            <a:srgbClr val="000000"/>
                          </a:solidFill>
                          <a:latin typeface="Cambria Math" panose="02040503050406030204" pitchFamily="18" charset="0"/>
                          <a:ea typeface="Calibri" panose="020F0502020204030204" pitchFamily="34" charset="0"/>
                          <a:cs typeface="Times New Roman" panose="02020603050405020304" pitchFamily="18" charset="0"/>
                        </a:rPr>
                        <m:t> + 3; </m:t>
                      </m:r>
                    </m:oMath>
                  </m:oMathPara>
                </a14:m>
                <a:endParaRPr lang="en-US" sz="38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017322" y="2991908"/>
                <a:ext cx="9144000" cy="1091837"/>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8466805" y="1671471"/>
                <a:ext cx="9144000" cy="1123384"/>
              </a:xfrm>
              <a:prstGeom prst="rect">
                <a:avLst/>
              </a:prstGeom>
            </p:spPr>
            <p:txBody>
              <a:bodyPr>
                <a:spAutoFit/>
              </a:bodyPr>
              <a:lstStyle/>
              <a:p>
                <a:pPr marL="30480" marR="30480" lvl="0" algn="just">
                  <a:lnSpc>
                    <a:spcPct val="150000"/>
                  </a:lnSpc>
                  <a:spcAft>
                    <a:spcPts val="1200"/>
                  </a:spcAft>
                </a:pPr>
                <a14:m>
                  <m:oMathPara xmlns:m="http://schemas.openxmlformats.org/officeDocument/2006/math">
                    <m:oMathParaPr>
                      <m:jc m:val="centerGroup"/>
                    </m:oMathParaPr>
                    <m:oMath xmlns:m="http://schemas.openxmlformats.org/officeDocument/2006/math">
                      <m:r>
                        <m:rPr>
                          <m:sty m:val="p"/>
                        </m:rPr>
                        <a:rPr lang="en-US" sz="3800" i="0">
                          <a:solidFill>
                            <a:srgbClr val="000000"/>
                          </a:solidFill>
                          <a:latin typeface="Cambria Math" panose="02040503050406030204" pitchFamily="18" charset="0"/>
                          <a:ea typeface="Times New Roman" panose="02020603050405020304" pitchFamily="18" charset="0"/>
                          <a:cs typeface="Open Sans"/>
                        </a:rPr>
                        <m:t>c</m:t>
                      </m:r>
                      <m:r>
                        <a:rPr lang="en-US" sz="3800" i="0">
                          <a:solidFill>
                            <a:srgbClr val="000000"/>
                          </a:solidFill>
                          <a:latin typeface="Cambria Math" panose="02040503050406030204" pitchFamily="18" charset="0"/>
                          <a:ea typeface="Times New Roman" panose="02020603050405020304" pitchFamily="18" charset="0"/>
                          <a:cs typeface="Open Sans"/>
                        </a:rPr>
                        <m:t>) </m:t>
                      </m:r>
                      <m:r>
                        <m:rPr>
                          <m:sty m:val="p"/>
                        </m:rPr>
                        <a:rPr lang="en-US" sz="3800" i="0">
                          <a:solidFill>
                            <a:srgbClr val="000000"/>
                          </a:solidFill>
                          <a:latin typeface="Cambria Math" panose="02040503050406030204" pitchFamily="18" charset="0"/>
                          <a:ea typeface="Times New Roman" panose="02020603050405020304" pitchFamily="18" charset="0"/>
                          <a:cs typeface="Open Sans"/>
                        </a:rPr>
                        <m:t>y</m:t>
                      </m:r>
                      <m:r>
                        <a:rPr lang="en-US" sz="3800" i="0">
                          <a:solidFill>
                            <a:srgbClr val="000000"/>
                          </a:solidFill>
                          <a:latin typeface="Cambria Math" panose="02040503050406030204" pitchFamily="18" charset="0"/>
                          <a:ea typeface="Times New Roman" panose="02020603050405020304" pitchFamily="18" charset="0"/>
                          <a:cs typeface="Open Sans"/>
                        </a:rPr>
                        <m:t> = </m:t>
                      </m:r>
                      <m:sSup>
                        <m:sSupPr>
                          <m:ctrlPr>
                            <a:rPr lang="en-US" sz="3800" i="1">
                              <a:solidFill>
                                <a:srgbClr val="000000"/>
                              </a:solidFill>
                              <a:latin typeface="Cambria Math" panose="02040503050406030204" pitchFamily="18" charset="0"/>
                              <a:ea typeface="Times New Roman" panose="02020603050405020304" pitchFamily="18" charset="0"/>
                              <a:cs typeface="Open Sans"/>
                            </a:rPr>
                          </m:ctrlPr>
                        </m:sSupPr>
                        <m:e>
                          <m:r>
                            <m:rPr>
                              <m:sty m:val="p"/>
                            </m:rPr>
                            <a:rPr lang="en-US" sz="3800" i="0">
                              <a:solidFill>
                                <a:srgbClr val="000000"/>
                              </a:solidFill>
                              <a:latin typeface="Cambria Math" panose="02040503050406030204" pitchFamily="18" charset="0"/>
                              <a:ea typeface="Times New Roman" panose="02020603050405020304" pitchFamily="18" charset="0"/>
                              <a:cs typeface="Open Sans"/>
                            </a:rPr>
                            <m:t>x</m:t>
                          </m:r>
                        </m:e>
                        <m:sup>
                          <m:r>
                            <a:rPr lang="en-US" sz="3800" i="0">
                              <a:solidFill>
                                <a:srgbClr val="000000"/>
                              </a:solidFill>
                              <a:latin typeface="Cambria Math" panose="02040503050406030204" pitchFamily="18" charset="0"/>
                              <a:ea typeface="Times New Roman" panose="02020603050405020304" pitchFamily="18" charset="0"/>
                              <a:cs typeface="Open Sans"/>
                            </a:rPr>
                            <m:t>2</m:t>
                          </m:r>
                        </m:sup>
                      </m:sSup>
                      <m:r>
                        <a:rPr lang="en-US" sz="3800" i="0">
                          <a:solidFill>
                            <a:srgbClr val="000000"/>
                          </a:solidFill>
                          <a:latin typeface="Cambria Math" panose="02040503050406030204" pitchFamily="18" charset="0"/>
                          <a:ea typeface="Times New Roman" panose="02020603050405020304" pitchFamily="18" charset="0"/>
                        </a:rPr>
                        <m:t> </m:t>
                      </m:r>
                      <m:r>
                        <a:rPr lang="en-US" sz="3800" i="0">
                          <a:solidFill>
                            <a:srgbClr val="000000"/>
                          </a:solidFill>
                          <a:latin typeface="Cambria Math" panose="02040503050406030204" pitchFamily="18" charset="0"/>
                          <a:ea typeface="Times New Roman" panose="02020603050405020304" pitchFamily="18" charset="0"/>
                          <a:cs typeface="Open Sans"/>
                        </a:rPr>
                        <m:t>+ 2</m:t>
                      </m:r>
                      <m:r>
                        <m:rPr>
                          <m:sty m:val="p"/>
                        </m:rPr>
                        <a:rPr lang="en-US" sz="3800" i="0">
                          <a:solidFill>
                            <a:srgbClr val="000000"/>
                          </a:solidFill>
                          <a:latin typeface="Cambria Math" panose="02040503050406030204" pitchFamily="18" charset="0"/>
                          <a:ea typeface="Times New Roman" panose="02020603050405020304" pitchFamily="18" charset="0"/>
                          <a:cs typeface="Open Sans"/>
                        </a:rPr>
                        <m:t>x</m:t>
                      </m:r>
                      <m:r>
                        <a:rPr lang="en-US" sz="3800" i="0">
                          <a:solidFill>
                            <a:srgbClr val="000000"/>
                          </a:solidFill>
                          <a:latin typeface="Cambria Math" panose="02040503050406030204" pitchFamily="18" charset="0"/>
                          <a:ea typeface="Times New Roman" panose="02020603050405020304" pitchFamily="18" charset="0"/>
                          <a:cs typeface="Open Sans"/>
                        </a:rPr>
                        <m:t> + 1; </m:t>
                      </m:r>
                    </m:oMath>
                  </m:oMathPara>
                </a14:m>
                <a:endPar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8466805" y="1671471"/>
                <a:ext cx="9144000" cy="1123384"/>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10562305" y="2887059"/>
                <a:ext cx="4710584" cy="1072088"/>
              </a:xfrm>
              <a:prstGeom prst="rect">
                <a:avLst/>
              </a:prstGeom>
            </p:spPr>
            <p:txBody>
              <a:bodyPr wrap="none">
                <a:spAutoFit/>
              </a:bodyPr>
              <a:lstStyle/>
              <a:p>
                <a:pPr lvl="0" algn="just">
                  <a:lnSpc>
                    <a:spcPct val="150000"/>
                  </a:lnSpc>
                  <a:spcBef>
                    <a:spcPts val="600"/>
                  </a:spcBef>
                  <a:spcAft>
                    <a:spcPts val="800"/>
                  </a:spcAft>
                </a:pPr>
                <a14:m>
                  <m:oMathPara xmlns:m="http://schemas.openxmlformats.org/officeDocument/2006/math">
                    <m:oMathParaPr>
                      <m:jc m:val="centerGroup"/>
                    </m:oMathParaPr>
                    <m:oMath xmlns:m="http://schemas.openxmlformats.org/officeDocument/2006/math">
                      <m:r>
                        <m:rPr>
                          <m:sty m:val="p"/>
                        </m:rPr>
                        <a:rPr lang="fr-FR" sz="3800" b="0" i="0">
                          <a:solidFill>
                            <a:srgbClr val="000000"/>
                          </a:solidFill>
                          <a:latin typeface="Cambria Math" panose="02040503050406030204" pitchFamily="18" charset="0"/>
                          <a:ea typeface="Calibri" panose="020F0502020204030204" pitchFamily="34" charset="0"/>
                          <a:cs typeface="Times New Roman" panose="02020603050405020304" pitchFamily="18" charset="0"/>
                        </a:rPr>
                        <m:t>d</m:t>
                      </m:r>
                      <m:r>
                        <a:rPr lang="fr-FR" sz="3800" b="0" i="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m:rPr>
                          <m:sty m:val="p"/>
                        </m:rPr>
                        <a:rPr lang="fr-FR" sz="3800" b="0" i="0">
                          <a:solidFill>
                            <a:srgbClr val="000000"/>
                          </a:solidFill>
                          <a:latin typeface="Cambria Math" panose="02040503050406030204" pitchFamily="18" charset="0"/>
                          <a:ea typeface="Calibri" panose="020F0502020204030204" pitchFamily="34" charset="0"/>
                          <a:cs typeface="Times New Roman" panose="02020603050405020304" pitchFamily="18" charset="0"/>
                        </a:rPr>
                        <m:t>y</m:t>
                      </m:r>
                      <m:r>
                        <a:rPr lang="fr-FR" sz="3800" b="0" i="0">
                          <a:solidFill>
                            <a:srgbClr val="000000"/>
                          </a:solidFill>
                          <a:latin typeface="Cambria Math" panose="02040503050406030204" pitchFamily="18" charset="0"/>
                          <a:ea typeface="Calibri" panose="020F0502020204030204" pitchFamily="34" charset="0"/>
                          <a:cs typeface="Times New Roman" panose="02020603050405020304" pitchFamily="18" charset="0"/>
                        </a:rPr>
                        <m:t> = – </m:t>
                      </m:r>
                      <m:sSup>
                        <m:sSupPr>
                          <m:ctrlP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b="0" i="0">
                              <a:solidFill>
                                <a:srgbClr val="000000"/>
                              </a:solidFill>
                              <a:latin typeface="Cambria Math" panose="02040503050406030204" pitchFamily="18" charset="0"/>
                              <a:ea typeface="Calibri" panose="020F0502020204030204" pitchFamily="34" charset="0"/>
                              <a:cs typeface="Times New Roman" panose="02020603050405020304" pitchFamily="18" charset="0"/>
                            </a:rPr>
                            <m:t>x</m:t>
                          </m:r>
                        </m:e>
                        <m:sup>
                          <m:r>
                            <a:rPr lang="fr-FR" sz="3800" b="0" i="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3800" b="0" i="0">
                          <a:solidFill>
                            <a:srgbClr val="000000"/>
                          </a:solidFill>
                          <a:latin typeface="Cambria Math" panose="02040503050406030204" pitchFamily="18" charset="0"/>
                          <a:ea typeface="Calibri" panose="020F0502020204030204" pitchFamily="34" charset="0"/>
                          <a:cs typeface="Times New Roman" panose="02020603050405020304" pitchFamily="18" charset="0"/>
                        </a:rPr>
                        <m:t> + </m:t>
                      </m:r>
                      <m:r>
                        <m:rPr>
                          <m:sty m:val="p"/>
                        </m:rPr>
                        <a:rPr lang="fr-FR" sz="3800" b="0" i="0">
                          <a:solidFill>
                            <a:srgbClr val="000000"/>
                          </a:solidFill>
                          <a:latin typeface="Cambria Math" panose="02040503050406030204" pitchFamily="18" charset="0"/>
                          <a:ea typeface="Calibri" panose="020F0502020204030204" pitchFamily="34" charset="0"/>
                          <a:cs typeface="Times New Roman" panose="02020603050405020304" pitchFamily="18" charset="0"/>
                        </a:rPr>
                        <m:t>x</m:t>
                      </m:r>
                      <m:r>
                        <a:rPr lang="fr-FR" sz="3800" b="0" i="0">
                          <a:solidFill>
                            <a:srgbClr val="000000"/>
                          </a:solidFill>
                          <a:latin typeface="Cambria Math" panose="02040503050406030204" pitchFamily="18" charset="0"/>
                          <a:ea typeface="Calibri" panose="020F0502020204030204" pitchFamily="34" charset="0"/>
                          <a:cs typeface="Times New Roman" panose="02020603050405020304" pitchFamily="18" charset="0"/>
                        </a:rPr>
                        <m:t> – 1.</m:t>
                      </m:r>
                    </m:oMath>
                  </m:oMathPara>
                </a14:m>
                <a:endParaRPr lang="en-US" sz="38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0562305" y="2887059"/>
                <a:ext cx="4710584" cy="1072088"/>
              </a:xfrm>
              <a:prstGeom prst="rect">
                <a:avLst/>
              </a:prstGeom>
              <a:blipFill>
                <a:blip r:embed="rId15"/>
                <a:stretch>
                  <a:fillRect/>
                </a:stretch>
              </a:blipFill>
            </p:spPr>
            <p:txBody>
              <a:bodyPr/>
              <a:lstStyle/>
              <a:p>
                <a:r>
                  <a:rPr lang="en-US">
                    <a:noFill/>
                  </a:rPr>
                  <a:t> </a:t>
                </a:r>
              </a:p>
            </p:txBody>
          </p:sp>
        </mc:Fallback>
      </mc:AlternateContent>
      <p:sp>
        <p:nvSpPr>
          <p:cNvPr id="29" name="Oval Callout 28"/>
          <p:cNvSpPr/>
          <p:nvPr/>
        </p:nvSpPr>
        <p:spPr>
          <a:xfrm>
            <a:off x="8450015" y="4417742"/>
            <a:ext cx="1641441" cy="691776"/>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0" name="Rectangle 9"/>
              <p:cNvSpPr/>
              <p:nvPr/>
            </p:nvSpPr>
            <p:spPr>
              <a:xfrm>
                <a:off x="914400" y="5523494"/>
                <a:ext cx="10252432" cy="3467231"/>
              </a:xfrm>
              <a:prstGeom prst="rect">
                <a:avLst/>
              </a:prstGeom>
            </p:spPr>
            <p:txBody>
              <a:bodyPr wrap="square">
                <a:spAutoFit/>
              </a:bodyPr>
              <a:lstStyle/>
              <a:p>
                <a:pPr marL="742950" indent="-742950" algn="just">
                  <a:lnSpc>
                    <a:spcPct val="150000"/>
                  </a:lnSpc>
                  <a:spcAft>
                    <a:spcPts val="1200"/>
                  </a:spcAft>
                  <a:buAutoNum type="alphaLcParenR"/>
                </a:pPr>
                <a:r>
                  <a:rPr lang="en-US" sz="3800" dirty="0" err="1" smtClean="0">
                    <a:latin typeface="Arial" panose="020B0604020202020204" pitchFamily="34" charset="0"/>
                    <a:ea typeface="Calibri" panose="020F0502020204030204" pitchFamily="34" charset="0"/>
                    <a:cs typeface="Arial" panose="020B0604020202020204" pitchFamily="34" charset="0"/>
                  </a:rPr>
                  <a:t>Tọa</a:t>
                </a:r>
                <a:r>
                  <a:rPr lang="en-US" sz="3800" dirty="0" smtClean="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độ</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đỉnh</a:t>
                </a:r>
                <a:r>
                  <a:rPr lang="en-US" sz="38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𝐼</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2</m:t>
                            </m:r>
                          </m:den>
                        </m:f>
                        <m:r>
                          <a:rPr lang="en-US" sz="38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4</m:t>
                            </m:r>
                          </m:den>
                        </m:f>
                      </m:e>
                    </m:d>
                  </m:oMath>
                </a14:m>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Trục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đối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xứng</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8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2</m:t>
                        </m:r>
                      </m:den>
                    </m:f>
                  </m:oMath>
                </a14:m>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smtClean="0">
                    <a:effectLst/>
                    <a:latin typeface="Arial" panose="020B0604020202020204" pitchFamily="34" charset="0"/>
                    <a:ea typeface="Calibri" panose="020F0502020204030204" pitchFamily="34" charset="0"/>
                    <a:cs typeface="Arial" panose="020B0604020202020204" pitchFamily="34" charset="0"/>
                  </a:rPr>
                  <a:t>    </a:t>
                </a:r>
              </a:p>
              <a:p>
                <a:pPr algn="just">
                  <a:lnSpc>
                    <a:spcPct val="150000"/>
                  </a:lnSpc>
                  <a:spcAft>
                    <a:spcPts val="1200"/>
                  </a:spcAft>
                </a:pPr>
                <a:r>
                  <a:rPr lang="en-US" sz="3800" dirty="0" smtClean="0">
                    <a:latin typeface="Arial" panose="020B0604020202020204" pitchFamily="34" charset="0"/>
                    <a:ea typeface="Calibri" panose="020F0502020204030204" pitchFamily="34" charset="0"/>
                    <a:cs typeface="Arial" panose="020B0604020202020204" pitchFamily="34" charset="0"/>
                  </a:rPr>
                  <a:t>     </a:t>
                </a:r>
                <a:r>
                  <a:rPr lang="en-US" sz="3800" dirty="0" err="1" smtClean="0">
                    <a:effectLst/>
                    <a:latin typeface="Arial" panose="020B0604020202020204" pitchFamily="34" charset="0"/>
                    <a:ea typeface="Calibri" panose="020F0502020204030204" pitchFamily="34" charset="0"/>
                    <a:cs typeface="Arial" panose="020B0604020202020204" pitchFamily="34" charset="0"/>
                  </a:rPr>
                  <a:t>Giao</a:t>
                </a:r>
                <a:r>
                  <a:rPr lang="en-US" sz="3800" dirty="0" smtClean="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điểm</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với</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𝑂𝑦</m:t>
                    </m:r>
                  </m:oMath>
                </a14:m>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là</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a:effectLst/>
                        <a:latin typeface="Cambria Math" panose="02040503050406030204" pitchFamily="18" charset="0"/>
                        <a:ea typeface="Calibri" panose="020F0502020204030204" pitchFamily="34" charset="0"/>
                        <a:cs typeface="Times New Roman" panose="02020603050405020304" pitchFamily="18" charset="0"/>
                      </a:rPr>
                      <m:t>(0;2)</m:t>
                    </m:r>
                  </m:oMath>
                </a14:m>
                <a:r>
                  <a:rPr lang="en-US" sz="38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spcAft>
                    <a:spcPts val="1200"/>
                  </a:spcAft>
                </a:pP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smtClean="0">
                    <a:latin typeface="Arial" panose="020B0604020202020204" pitchFamily="34" charset="0"/>
                    <a:ea typeface="Calibri" panose="020F0502020204030204" pitchFamily="34" charset="0"/>
                    <a:cs typeface="Arial" panose="020B0604020202020204" pitchFamily="34" charset="0"/>
                  </a:rPr>
                  <a:t>    </a:t>
                </a:r>
                <a:r>
                  <a:rPr lang="en-US" sz="3800" dirty="0" err="1" smtClean="0">
                    <a:effectLst/>
                    <a:latin typeface="Arial" panose="020B0604020202020204" pitchFamily="34" charset="0"/>
                    <a:ea typeface="Calibri" panose="020F0502020204030204" pitchFamily="34" charset="0"/>
                    <a:cs typeface="Arial" panose="020B0604020202020204" pitchFamily="34" charset="0"/>
                  </a:rPr>
                  <a:t>Giao</a:t>
                </a:r>
                <a:r>
                  <a:rPr lang="en-US" sz="3800" dirty="0" smtClean="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điểm</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với</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𝑂𝑥</m:t>
                    </m:r>
                  </m:oMath>
                </a14:m>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là</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a:effectLst/>
                        <a:latin typeface="Cambria Math" panose="02040503050406030204" pitchFamily="18" charset="0"/>
                        <a:ea typeface="Calibri" panose="020F0502020204030204" pitchFamily="34" charset="0"/>
                        <a:cs typeface="Times New Roman" panose="02020603050405020304" pitchFamily="18" charset="0"/>
                      </a:rPr>
                      <m:t>(1;0)</m:t>
                    </m:r>
                  </m:oMath>
                </a14:m>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và</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a:effectLst/>
                        <a:latin typeface="Cambria Math" panose="02040503050406030204" pitchFamily="18" charset="0"/>
                        <a:ea typeface="Calibri" panose="020F0502020204030204" pitchFamily="34" charset="0"/>
                        <a:cs typeface="Times New Roman" panose="02020603050405020304" pitchFamily="18" charset="0"/>
                      </a:rPr>
                      <m:t>(2;0)</m:t>
                    </m:r>
                  </m:oMath>
                </a14:m>
                <a:r>
                  <a:rPr lang="en-US" sz="3800" dirty="0">
                    <a:effectLst/>
                    <a:latin typeface="Arial" panose="020B0604020202020204" pitchFamily="34" charset="0"/>
                    <a:ea typeface="Calibri" panose="020F0502020204030204" pitchFamily="34" charset="0"/>
                    <a:cs typeface="Arial" panose="020B0604020202020204" pitchFamily="34" charset="0"/>
                  </a:rPr>
                  <a:t>.</a:t>
                </a:r>
                <a:r>
                  <a:rPr lang="en-US" sz="3800" dirty="0" smtClean="0">
                    <a:effectLst/>
                    <a:latin typeface="Arial" panose="020B0604020202020204" pitchFamily="34" charset="0"/>
                    <a:ea typeface="Calibri" panose="020F0502020204030204" pitchFamily="34" charset="0"/>
                    <a:cs typeface="Arial" panose="020B0604020202020204" pitchFamily="34" charset="0"/>
                  </a:rPr>
                  <a:t> </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914400" y="5523494"/>
                <a:ext cx="10252432" cy="3467231"/>
              </a:xfrm>
              <a:prstGeom prst="rect">
                <a:avLst/>
              </a:prstGeom>
              <a:blipFill>
                <a:blip r:embed="rId16"/>
                <a:stretch>
                  <a:fillRect l="-1784" r="-297" b="-3163"/>
                </a:stretch>
              </a:blipFill>
            </p:spPr>
            <p:txBody>
              <a:bodyPr/>
              <a:lstStyle/>
              <a:p>
                <a:r>
                  <a:rPr lang="en-US">
                    <a:noFill/>
                  </a:rPr>
                  <a:t> </a:t>
                </a:r>
              </a:p>
            </p:txBody>
          </p:sp>
        </mc:Fallback>
      </mc:AlternateContent>
      <p:pic>
        <p:nvPicPr>
          <p:cNvPr id="11" name="Picture 1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039600" y="4425397"/>
            <a:ext cx="4997294" cy="5044308"/>
          </a:xfrm>
          <a:prstGeom prst="rect">
            <a:avLst/>
          </a:prstGeom>
        </p:spPr>
      </p:pic>
    </p:spTree>
    <p:extLst>
      <p:ext uri="{BB962C8B-B14F-4D97-AF65-F5344CB8AC3E}">
        <p14:creationId xmlns:p14="http://schemas.microsoft.com/office/powerpoint/2010/main" val="93851807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left)">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Effect transition="in" filter="barn(inVertical)">
                                      <p:cBhvr>
                                        <p:cTn id="32" dur="500"/>
                                        <p:tgtEl>
                                          <p:spTgt spid="1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37" dur="500"/>
                                        <p:tgtEl>
                                          <p:spTgt spid="10">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0">
                                            <p:txEl>
                                              <p:pRg st="2" end="2"/>
                                            </p:txEl>
                                          </p:spTgt>
                                        </p:tgtEl>
                                        <p:attrNameLst>
                                          <p:attrName>style.visibility</p:attrName>
                                        </p:attrNameLst>
                                      </p:cBhvr>
                                      <p:to>
                                        <p:strVal val="visible"/>
                                      </p:to>
                                    </p:set>
                                    <p:animEffect transition="in" filter="randombar(horizontal)">
                                      <p:cBhvr>
                                        <p:cTn id="42" dur="500"/>
                                        <p:tgtEl>
                                          <p:spTgt spid="10">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up)">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8" grpId="0"/>
      <p:bldP spid="9" grpId="0"/>
      <p:bldP spid="2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6606286" y="355406"/>
            <a:ext cx="1302469" cy="1164379"/>
            <a:chOff x="951895" y="3576837"/>
            <a:chExt cx="3369207" cy="3468421"/>
          </a:xfrm>
        </p:grpSpPr>
        <p:grpSp>
          <p:nvGrpSpPr>
            <p:cNvPr id="19" name="Group 4"/>
            <p:cNvGrpSpPr/>
            <p:nvPr/>
          </p:nvGrpSpPr>
          <p:grpSpPr>
            <a:xfrm>
              <a:off x="951895" y="3576837"/>
              <a:ext cx="3369207" cy="3468421"/>
              <a:chOff x="-151671" y="-170774"/>
              <a:chExt cx="6653334" cy="6849255"/>
            </a:xfrm>
          </p:grpSpPr>
          <p:sp>
            <p:nvSpPr>
              <p:cNvPr id="21" name="Freeform 5"/>
              <p:cNvSpPr/>
              <p:nvPr/>
            </p:nvSpPr>
            <p:spPr>
              <a:xfrm>
                <a:off x="-151671" y="-170774"/>
                <a:ext cx="6653334" cy="6849255"/>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accent5">
                  <a:lumMod val="20000"/>
                  <a:lumOff val="80000"/>
                </a:schemeClr>
              </a:solidFill>
            </p:spPr>
          </p:sp>
        </p:grpSp>
        <p:pic>
          <p:nvPicPr>
            <p:cNvPr id="20"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03810" y="4412692"/>
              <a:ext cx="2065380" cy="1716847"/>
            </a:xfrm>
            <a:prstGeom prst="rect">
              <a:avLst/>
            </a:prstGeom>
          </p:spPr>
        </p:pic>
      </p:grpSp>
      <p:grpSp>
        <p:nvGrpSpPr>
          <p:cNvPr id="22" name="Group 21"/>
          <p:cNvGrpSpPr/>
          <p:nvPr/>
        </p:nvGrpSpPr>
        <p:grpSpPr>
          <a:xfrm>
            <a:off x="184046" y="359270"/>
            <a:ext cx="1308307" cy="1160515"/>
            <a:chOff x="14043699" y="3663315"/>
            <a:chExt cx="3215601" cy="3215601"/>
          </a:xfrm>
        </p:grpSpPr>
        <p:grpSp>
          <p:nvGrpSpPr>
            <p:cNvPr id="23" name="Group 10"/>
            <p:cNvGrpSpPr/>
            <p:nvPr/>
          </p:nvGrpSpPr>
          <p:grpSpPr>
            <a:xfrm>
              <a:off x="14043699" y="3663315"/>
              <a:ext cx="3215601" cy="3215601"/>
              <a:chOff x="0" y="0"/>
              <a:chExt cx="6350000" cy="6350000"/>
            </a:xfrm>
          </p:grpSpPr>
          <p:sp>
            <p:nvSpPr>
              <p:cNvPr id="27"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accent5">
                  <a:lumMod val="20000"/>
                  <a:lumOff val="80000"/>
                </a:schemeClr>
              </a:solidFill>
            </p:spPr>
          </p:sp>
        </p:grpSp>
        <p:pic>
          <p:nvPicPr>
            <p:cNvPr id="24"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084178" y="4054340"/>
              <a:ext cx="1134643" cy="2433550"/>
            </a:xfrm>
            <a:prstGeom prst="rect">
              <a:avLst/>
            </a:prstGeom>
          </p:spPr>
        </p:pic>
      </p:grpSp>
      <p:sp>
        <p:nvSpPr>
          <p:cNvPr id="26" name="Oval Callout 25"/>
          <p:cNvSpPr/>
          <p:nvPr/>
        </p:nvSpPr>
        <p:spPr>
          <a:xfrm>
            <a:off x="8458200" y="686887"/>
            <a:ext cx="1641441" cy="691776"/>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8" name="Group 27"/>
          <p:cNvGrpSpPr/>
          <p:nvPr/>
        </p:nvGrpSpPr>
        <p:grpSpPr>
          <a:xfrm>
            <a:off x="-1371600" y="9486900"/>
            <a:ext cx="20955000" cy="9934286"/>
            <a:chOff x="0" y="0"/>
            <a:chExt cx="5920967" cy="3624054"/>
          </a:xfrm>
        </p:grpSpPr>
        <p:sp>
          <p:nvSpPr>
            <p:cNvPr id="30" name="Freeform 29"/>
            <p:cNvSpPr/>
            <p:nvPr/>
          </p:nvSpPr>
          <p:spPr>
            <a:xfrm>
              <a:off x="0" y="0"/>
              <a:ext cx="5920967" cy="3624054"/>
            </a:xfrm>
            <a:custGeom>
              <a:avLst/>
              <a:gdLst/>
              <a:ahLst/>
              <a:cxnLst/>
              <a:rect l="l" t="t" r="r" b="b"/>
              <a:pathLst>
                <a:path w="5920967" h="3624054">
                  <a:moveTo>
                    <a:pt x="5796507" y="3624054"/>
                  </a:moveTo>
                  <a:lnTo>
                    <a:pt x="124460" y="3624054"/>
                  </a:lnTo>
                  <a:cubicBezTo>
                    <a:pt x="55880" y="3624054"/>
                    <a:pt x="0" y="3568174"/>
                    <a:pt x="0" y="3499595"/>
                  </a:cubicBezTo>
                  <a:lnTo>
                    <a:pt x="0" y="124460"/>
                  </a:lnTo>
                  <a:cubicBezTo>
                    <a:pt x="0" y="55880"/>
                    <a:pt x="55880" y="0"/>
                    <a:pt x="124460" y="0"/>
                  </a:cubicBezTo>
                  <a:lnTo>
                    <a:pt x="5796507" y="0"/>
                  </a:lnTo>
                  <a:cubicBezTo>
                    <a:pt x="5865087" y="0"/>
                    <a:pt x="5920967" y="55880"/>
                    <a:pt x="5920967" y="124460"/>
                  </a:cubicBezTo>
                  <a:lnTo>
                    <a:pt x="5920967" y="3499595"/>
                  </a:lnTo>
                  <a:cubicBezTo>
                    <a:pt x="5920967" y="3568174"/>
                    <a:pt x="5865087" y="3624054"/>
                    <a:pt x="5796507" y="3624054"/>
                  </a:cubicBezTo>
                  <a:close/>
                </a:path>
              </a:pathLst>
            </a:custGeom>
            <a:solidFill>
              <a:srgbClr val="145DA0"/>
            </a:solidFill>
          </p:spPr>
        </p:sp>
      </p:grpSp>
      <mc:AlternateContent xmlns:mc="http://schemas.openxmlformats.org/markup-compatibility/2006" xmlns:a14="http://schemas.microsoft.com/office/drawing/2010/main">
        <mc:Choice Requires="a14">
          <p:sp>
            <p:nvSpPr>
              <p:cNvPr id="2" name="Rectangle 1"/>
              <p:cNvSpPr/>
              <p:nvPr/>
            </p:nvSpPr>
            <p:spPr>
              <a:xfrm>
                <a:off x="818826" y="2096573"/>
                <a:ext cx="9827578" cy="3833422"/>
              </a:xfrm>
              <a:prstGeom prst="rect">
                <a:avLst/>
              </a:prstGeom>
            </p:spPr>
            <p:txBody>
              <a:bodyPr wrap="square">
                <a:spAutoFit/>
              </a:bodyPr>
              <a:lstStyle/>
              <a:p>
                <a:pPr>
                  <a:lnSpc>
                    <a:spcPct val="150000"/>
                  </a:lnSpc>
                </a:pP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b) </a:t>
                </a:r>
                <a:r>
                  <a:rPr lang="fr-FR" sz="3800" dirty="0" err="1">
                    <a:effectLst/>
                    <a:latin typeface="Arial" panose="020B0604020202020204" pitchFamily="34" charset="0"/>
                    <a:ea typeface="Calibri" panose="020F0502020204030204" pitchFamily="34" charset="0"/>
                    <a:cs typeface="Arial" panose="020B0604020202020204" pitchFamily="34" charset="0"/>
                  </a:rPr>
                  <a:t>Toạ</a:t>
                </a:r>
                <a:r>
                  <a:rPr lang="fr-FR" sz="3800" dirty="0">
                    <a:effectLst/>
                    <a:latin typeface="Arial" panose="020B0604020202020204" pitchFamily="34" charset="0"/>
                    <a:ea typeface="Calibri" panose="020F0502020204030204" pitchFamily="34" charset="0"/>
                    <a:cs typeface="Arial" panose="020B0604020202020204" pitchFamily="34" charset="0"/>
                  </a:rPr>
                  <a:t> </a:t>
                </a:r>
                <a:r>
                  <a:rPr lang="fr-FR" sz="3800" dirty="0" err="1">
                    <a:effectLst/>
                    <a:latin typeface="Arial" panose="020B0604020202020204" pitchFamily="34" charset="0"/>
                    <a:ea typeface="Calibri" panose="020F0502020204030204" pitchFamily="34" charset="0"/>
                    <a:cs typeface="Arial" panose="020B0604020202020204" pitchFamily="34" charset="0"/>
                  </a:rPr>
                  <a:t>độ</a:t>
                </a:r>
                <a:r>
                  <a:rPr lang="fr-FR" sz="3800" dirty="0">
                    <a:effectLst/>
                    <a:latin typeface="Arial" panose="020B0604020202020204" pitchFamily="34" charset="0"/>
                    <a:ea typeface="Calibri" panose="020F0502020204030204" pitchFamily="34" charset="0"/>
                    <a:cs typeface="Arial" panose="020B0604020202020204" pitchFamily="34" charset="0"/>
                  </a:rPr>
                  <a:t> </a:t>
                </a:r>
                <a:r>
                  <a:rPr lang="fr-FR" sz="3800" dirty="0" err="1">
                    <a:effectLst/>
                    <a:latin typeface="Arial" panose="020B0604020202020204" pitchFamily="34" charset="0"/>
                    <a:ea typeface="Calibri" panose="020F0502020204030204" pitchFamily="34" charset="0"/>
                    <a:cs typeface="Arial" panose="020B0604020202020204" pitchFamily="34" charset="0"/>
                  </a:rPr>
                  <a:t>đỉnh</a:t>
                </a:r>
                <a:r>
                  <a:rPr lang="fr-FR"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𝐼</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800">
                                <a:effectLst/>
                                <a:latin typeface="Cambria Math" panose="02040503050406030204" pitchFamily="18" charset="0"/>
                                <a:ea typeface="Calibri" panose="020F0502020204030204" pitchFamily="34" charset="0"/>
                                <a:cs typeface="Times New Roman" panose="02020603050405020304" pitchFamily="18" charset="0"/>
                              </a:rPr>
                              <m:t>2</m:t>
                            </m:r>
                          </m:den>
                        </m:f>
                        <m:r>
                          <a:rPr lang="fr-FR" sz="38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a:effectLst/>
                                <a:latin typeface="Cambria Math" panose="02040503050406030204" pitchFamily="18" charset="0"/>
                                <a:ea typeface="Calibri" panose="020F0502020204030204" pitchFamily="34" charset="0"/>
                                <a:cs typeface="Times New Roman" panose="02020603050405020304" pitchFamily="18" charset="0"/>
                              </a:rPr>
                              <m:t>7</m:t>
                            </m:r>
                          </m:num>
                          <m:den>
                            <m:r>
                              <a:rPr lang="fr-FR" sz="3800">
                                <a:effectLst/>
                                <a:latin typeface="Cambria Math" panose="02040503050406030204" pitchFamily="18" charset="0"/>
                                <a:ea typeface="Calibri" panose="020F0502020204030204" pitchFamily="34" charset="0"/>
                                <a:cs typeface="Times New Roman" panose="02020603050405020304" pitchFamily="18" charset="0"/>
                              </a:rPr>
                              <m:t>2</m:t>
                            </m:r>
                          </m:den>
                        </m:f>
                      </m:e>
                    </m:d>
                  </m:oMath>
                </a14:m>
                <a:r>
                  <a:rPr lang="fr-FR" sz="3800" dirty="0">
                    <a:effectLst/>
                    <a:latin typeface="Arial" panose="020B0604020202020204" pitchFamily="34" charset="0"/>
                    <a:ea typeface="Calibri" panose="020F0502020204030204" pitchFamily="34" charset="0"/>
                    <a:cs typeface="Arial" panose="020B0604020202020204" pitchFamily="34" charset="0"/>
                  </a:rPr>
                  <a:t>. </a:t>
                </a:r>
                <a:r>
                  <a:rPr lang="fr-FR" sz="3800" dirty="0" err="1">
                    <a:effectLst/>
                    <a:latin typeface="Arial" panose="020B0604020202020204" pitchFamily="34" charset="0"/>
                    <a:ea typeface="Calibri" panose="020F0502020204030204" pitchFamily="34" charset="0"/>
                    <a:cs typeface="Arial" panose="020B0604020202020204" pitchFamily="34" charset="0"/>
                  </a:rPr>
                  <a:t>Trục</a:t>
                </a:r>
                <a:r>
                  <a:rPr lang="fr-FR" sz="3800" dirty="0">
                    <a:effectLst/>
                    <a:latin typeface="Arial" panose="020B0604020202020204" pitchFamily="34" charset="0"/>
                    <a:ea typeface="Calibri" panose="020F0502020204030204" pitchFamily="34" charset="0"/>
                    <a:cs typeface="Arial" panose="020B0604020202020204" pitchFamily="34" charset="0"/>
                  </a:rPr>
                  <a:t> </a:t>
                </a:r>
                <a:r>
                  <a:rPr lang="fr-FR" sz="3800" dirty="0" err="1">
                    <a:effectLst/>
                    <a:latin typeface="Arial" panose="020B0604020202020204" pitchFamily="34" charset="0"/>
                    <a:ea typeface="Calibri" panose="020F0502020204030204" pitchFamily="34" charset="0"/>
                    <a:cs typeface="Arial" panose="020B0604020202020204" pitchFamily="34" charset="0"/>
                  </a:rPr>
                  <a:t>đối</a:t>
                </a:r>
                <a:r>
                  <a:rPr lang="fr-FR" sz="3800" dirty="0">
                    <a:effectLst/>
                    <a:latin typeface="Arial" panose="020B0604020202020204" pitchFamily="34" charset="0"/>
                    <a:ea typeface="Calibri" panose="020F0502020204030204" pitchFamily="34" charset="0"/>
                    <a:cs typeface="Arial" panose="020B0604020202020204" pitchFamily="34" charset="0"/>
                  </a:rPr>
                  <a:t> </a:t>
                </a:r>
                <a:r>
                  <a:rPr lang="fr-FR" sz="3800" dirty="0" err="1">
                    <a:effectLst/>
                    <a:latin typeface="Arial" panose="020B0604020202020204" pitchFamily="34" charset="0"/>
                    <a:ea typeface="Calibri" panose="020F0502020204030204" pitchFamily="34" charset="0"/>
                    <a:cs typeface="Arial" panose="020B0604020202020204" pitchFamily="34" charset="0"/>
                  </a:rPr>
                  <a:t>xứng</a:t>
                </a:r>
                <a:r>
                  <a:rPr lang="fr-FR"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800">
                            <a:effectLst/>
                            <a:latin typeface="Cambria Math" panose="02040503050406030204" pitchFamily="18" charset="0"/>
                            <a:ea typeface="Calibri" panose="020F0502020204030204" pitchFamily="34" charset="0"/>
                            <a:cs typeface="Times New Roman" panose="02020603050405020304" pitchFamily="18" charset="0"/>
                          </a:rPr>
                          <m:t>2</m:t>
                        </m:r>
                      </m:den>
                    </m:f>
                  </m:oMath>
                </a14:m>
                <a:r>
                  <a:rPr lang="fr-FR" sz="3800" dirty="0">
                    <a:effectLst/>
                    <a:latin typeface="Arial" panose="020B0604020202020204" pitchFamily="34" charset="0"/>
                    <a:ea typeface="Calibri" panose="020F0502020204030204" pitchFamily="34" charset="0"/>
                    <a:cs typeface="Arial" panose="020B0604020202020204" pitchFamily="34" charset="0"/>
                  </a:rPr>
                  <a:t>. </a:t>
                </a:r>
                <a:endParaRPr lang="fr-FR" sz="3800" dirty="0" smtClean="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fr-FR" sz="3800" dirty="0">
                    <a:latin typeface="Arial" panose="020B0604020202020204" pitchFamily="34" charset="0"/>
                    <a:ea typeface="Calibri" panose="020F0502020204030204" pitchFamily="34" charset="0"/>
                    <a:cs typeface="Arial" panose="020B0604020202020204" pitchFamily="34" charset="0"/>
                  </a:rPr>
                  <a:t> </a:t>
                </a:r>
                <a:r>
                  <a:rPr lang="fr-FR" sz="3800" dirty="0" smtClean="0">
                    <a:latin typeface="Arial" panose="020B0604020202020204" pitchFamily="34" charset="0"/>
                    <a:ea typeface="Calibri" panose="020F0502020204030204" pitchFamily="34" charset="0"/>
                    <a:cs typeface="Arial" panose="020B0604020202020204" pitchFamily="34" charset="0"/>
                  </a:rPr>
                  <a:t>   </a:t>
                </a:r>
                <a:r>
                  <a:rPr lang="fr-FR" sz="3800" dirty="0" err="1" smtClean="0">
                    <a:effectLst/>
                    <a:latin typeface="Arial" panose="020B0604020202020204" pitchFamily="34" charset="0"/>
                    <a:ea typeface="Calibri" panose="020F0502020204030204" pitchFamily="34" charset="0"/>
                    <a:cs typeface="Arial" panose="020B0604020202020204" pitchFamily="34" charset="0"/>
                  </a:rPr>
                  <a:t>Giao</a:t>
                </a:r>
                <a:r>
                  <a:rPr lang="fr-FR" sz="3800" dirty="0" smtClean="0">
                    <a:effectLst/>
                    <a:latin typeface="Arial" panose="020B0604020202020204" pitchFamily="34" charset="0"/>
                    <a:ea typeface="Calibri" panose="020F0502020204030204" pitchFamily="34" charset="0"/>
                    <a:cs typeface="Arial" panose="020B0604020202020204" pitchFamily="34" charset="0"/>
                  </a:rPr>
                  <a:t> </a:t>
                </a:r>
                <a:r>
                  <a:rPr lang="fr-FR" sz="3800" dirty="0" err="1">
                    <a:effectLst/>
                    <a:latin typeface="Arial" panose="020B0604020202020204" pitchFamily="34" charset="0"/>
                    <a:ea typeface="Calibri" panose="020F0502020204030204" pitchFamily="34" charset="0"/>
                    <a:cs typeface="Arial" panose="020B0604020202020204" pitchFamily="34" charset="0"/>
                  </a:rPr>
                  <a:t>với</a:t>
                </a:r>
                <a:r>
                  <a:rPr lang="fr-FR"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𝑂𝑦</m:t>
                    </m:r>
                  </m:oMath>
                </a14:m>
                <a:r>
                  <a:rPr lang="fr-FR" sz="3800" dirty="0">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a:rPr lang="fr-FR" sz="3800">
                        <a:effectLst/>
                        <a:latin typeface="Cambria Math" panose="02040503050406030204" pitchFamily="18" charset="0"/>
                        <a:ea typeface="Calibri" panose="020F0502020204030204" pitchFamily="34" charset="0"/>
                        <a:cs typeface="Times New Roman" panose="02020603050405020304" pitchFamily="18" charset="0"/>
                      </a:rPr>
                      <m:t>(0;3)</m:t>
                    </m:r>
                  </m:oMath>
                </a14:m>
                <a:r>
                  <a:rPr lang="fr-FR" sz="3800" dirty="0">
                    <a:effectLst/>
                    <a:latin typeface="Arial" panose="020B0604020202020204" pitchFamily="34" charset="0"/>
                    <a:ea typeface="Calibri" panose="020F0502020204030204" pitchFamily="34" charset="0"/>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smtClean="0">
                    <a:latin typeface="Arial" panose="020B0604020202020204" pitchFamily="34" charset="0"/>
                    <a:ea typeface="Calibri" panose="020F0502020204030204" pitchFamily="34" charset="0"/>
                    <a:cs typeface="Arial" panose="020B0604020202020204" pitchFamily="34" charset="0"/>
                  </a:rPr>
                  <a:t>   </a:t>
                </a:r>
                <a:r>
                  <a:rPr lang="en-US" sz="3800" dirty="0" err="1" smtClean="0">
                    <a:effectLst/>
                    <a:latin typeface="Arial" panose="020B0604020202020204" pitchFamily="34" charset="0"/>
                    <a:ea typeface="Calibri" panose="020F0502020204030204" pitchFamily="34" charset="0"/>
                    <a:cs typeface="Arial" panose="020B0604020202020204" pitchFamily="34" charset="0"/>
                  </a:rPr>
                  <a:t>Giao</a:t>
                </a:r>
                <a:r>
                  <a:rPr lang="en-US" sz="3800" dirty="0" smtClean="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với</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𝑂𝑥</m:t>
                    </m:r>
                  </m:oMath>
                </a14:m>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là</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𝐼</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a:effectLst/>
                                <a:latin typeface="Cambria Math" panose="02040503050406030204" pitchFamily="18" charset="0"/>
                                <a:ea typeface="Calibri" panose="020F0502020204030204" pitchFamily="34" charset="0"/>
                                <a:cs typeface="Times New Roman" panose="02020603050405020304" pitchFamily="18" charset="0"/>
                              </a:rPr>
                              <m:t>1±</m:t>
                            </m:r>
                            <m:rad>
                              <m:radPr>
                                <m:degHide m:val="on"/>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800">
                                    <a:effectLst/>
                                    <a:latin typeface="Cambria Math" panose="02040503050406030204" pitchFamily="18" charset="0"/>
                                    <a:ea typeface="Calibri" panose="020F0502020204030204" pitchFamily="34" charset="0"/>
                                    <a:cs typeface="Times New Roman" panose="02020603050405020304" pitchFamily="18" charset="0"/>
                                  </a:rPr>
                                  <m:t>7</m:t>
                                </m:r>
                              </m:e>
                            </m:rad>
                          </m:num>
                          <m:den>
                            <m:r>
                              <a:rPr lang="en-US" sz="3800">
                                <a:effectLst/>
                                <a:latin typeface="Cambria Math" panose="02040503050406030204" pitchFamily="18" charset="0"/>
                                <a:ea typeface="Calibri" panose="020F0502020204030204" pitchFamily="34" charset="0"/>
                                <a:cs typeface="Times New Roman" panose="02020603050405020304" pitchFamily="18" charset="0"/>
                              </a:rPr>
                              <m:t>2</m:t>
                            </m:r>
                          </m:den>
                        </m:f>
                        <m:r>
                          <a:rPr lang="en-US" sz="3800">
                            <a:effectLst/>
                            <a:latin typeface="Cambria Math" panose="02040503050406030204" pitchFamily="18" charset="0"/>
                            <a:ea typeface="Calibri" panose="020F0502020204030204" pitchFamily="34" charset="0"/>
                            <a:cs typeface="Times New Roman" panose="02020603050405020304" pitchFamily="18" charset="0"/>
                          </a:rPr>
                          <m:t>;0</m:t>
                        </m:r>
                      </m:e>
                    </m:d>
                  </m:oMath>
                </a14:m>
                <a:r>
                  <a:rPr lang="en-US" sz="38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 name="Rectangle 1"/>
              <p:cNvSpPr>
                <a:spLocks noRot="1" noChangeAspect="1" noMove="1" noResize="1" noEditPoints="1" noAdjustHandles="1" noChangeArrowheads="1" noChangeShapeType="1" noTextEdit="1"/>
              </p:cNvSpPr>
              <p:nvPr/>
            </p:nvSpPr>
            <p:spPr>
              <a:xfrm>
                <a:off x="818826" y="2096573"/>
                <a:ext cx="9827578" cy="3833422"/>
              </a:xfrm>
              <a:prstGeom prst="rect">
                <a:avLst/>
              </a:prstGeom>
              <a:blipFill>
                <a:blip r:embed="rId12"/>
                <a:stretch>
                  <a:fillRect l="-2047"/>
                </a:stretch>
              </a:blipFill>
            </p:spPr>
            <p:txBody>
              <a:bodyPr/>
              <a:lstStyle/>
              <a:p>
                <a:r>
                  <a:rPr lang="en-US">
                    <a:noFill/>
                  </a:rPr>
                  <a:t> </a:t>
                </a:r>
              </a:p>
            </p:txBody>
          </p:sp>
        </mc:Fallback>
      </mc:AlternateContent>
      <p:pic>
        <p:nvPicPr>
          <p:cNvPr id="4" name="Picture 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340843" y="2476500"/>
            <a:ext cx="6315895" cy="6101155"/>
          </a:xfrm>
          <a:prstGeom prst="rect">
            <a:avLst/>
          </a:prstGeom>
        </p:spPr>
      </p:pic>
      <p:pic>
        <p:nvPicPr>
          <p:cNvPr id="31"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462755" y="7303559"/>
            <a:ext cx="2053358" cy="2259541"/>
          </a:xfrm>
          <a:prstGeom prst="rect">
            <a:avLst/>
          </a:prstGeom>
        </p:spPr>
      </p:pic>
      <p:pic>
        <p:nvPicPr>
          <p:cNvPr id="32" name="Picture 3"/>
          <p:cNvPicPr>
            <a:picLocks noChangeAspect="1"/>
          </p:cNvPicPr>
          <p:nvPr/>
        </p:nvPicPr>
        <p:blipFill>
          <a:blip r:embed="rId22">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flipH="1">
            <a:off x="7162800" y="5706999"/>
            <a:ext cx="3081718" cy="3856101"/>
          </a:xfrm>
          <a:prstGeom prst="rect">
            <a:avLst/>
          </a:prstGeom>
        </p:spPr>
      </p:pic>
    </p:spTree>
    <p:extLst>
      <p:ext uri="{BB962C8B-B14F-4D97-AF65-F5344CB8AC3E}">
        <p14:creationId xmlns:p14="http://schemas.microsoft.com/office/powerpoint/2010/main" val="264722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left)">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up)">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6606286" y="355406"/>
            <a:ext cx="1302469" cy="1164379"/>
            <a:chOff x="951895" y="3576837"/>
            <a:chExt cx="3369207" cy="3468421"/>
          </a:xfrm>
        </p:grpSpPr>
        <p:grpSp>
          <p:nvGrpSpPr>
            <p:cNvPr id="19" name="Group 4"/>
            <p:cNvGrpSpPr/>
            <p:nvPr/>
          </p:nvGrpSpPr>
          <p:grpSpPr>
            <a:xfrm>
              <a:off x="951895" y="3576837"/>
              <a:ext cx="3369207" cy="3468421"/>
              <a:chOff x="-151671" y="-170774"/>
              <a:chExt cx="6653334" cy="6849255"/>
            </a:xfrm>
          </p:grpSpPr>
          <p:sp>
            <p:nvSpPr>
              <p:cNvPr id="21" name="Freeform 5"/>
              <p:cNvSpPr/>
              <p:nvPr/>
            </p:nvSpPr>
            <p:spPr>
              <a:xfrm>
                <a:off x="-151671" y="-170774"/>
                <a:ext cx="6653334" cy="6849255"/>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accent5">
                  <a:lumMod val="20000"/>
                  <a:lumOff val="80000"/>
                </a:schemeClr>
              </a:solidFill>
            </p:spPr>
          </p:sp>
        </p:grpSp>
        <p:pic>
          <p:nvPicPr>
            <p:cNvPr id="20"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03810" y="4412692"/>
              <a:ext cx="2065380" cy="1716847"/>
            </a:xfrm>
            <a:prstGeom prst="rect">
              <a:avLst/>
            </a:prstGeom>
          </p:spPr>
        </p:pic>
      </p:grpSp>
      <p:grpSp>
        <p:nvGrpSpPr>
          <p:cNvPr id="22" name="Group 21"/>
          <p:cNvGrpSpPr/>
          <p:nvPr/>
        </p:nvGrpSpPr>
        <p:grpSpPr>
          <a:xfrm>
            <a:off x="184046" y="359270"/>
            <a:ext cx="1308307" cy="1160515"/>
            <a:chOff x="14043699" y="3663315"/>
            <a:chExt cx="3215601" cy="3215601"/>
          </a:xfrm>
        </p:grpSpPr>
        <p:grpSp>
          <p:nvGrpSpPr>
            <p:cNvPr id="23" name="Group 10"/>
            <p:cNvGrpSpPr/>
            <p:nvPr/>
          </p:nvGrpSpPr>
          <p:grpSpPr>
            <a:xfrm>
              <a:off x="14043699" y="3663315"/>
              <a:ext cx="3215601" cy="3215601"/>
              <a:chOff x="0" y="0"/>
              <a:chExt cx="6350000" cy="6350000"/>
            </a:xfrm>
          </p:grpSpPr>
          <p:sp>
            <p:nvSpPr>
              <p:cNvPr id="27"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accent5">
                  <a:lumMod val="20000"/>
                  <a:lumOff val="80000"/>
                </a:schemeClr>
              </a:solidFill>
            </p:spPr>
          </p:sp>
        </p:grpSp>
        <p:pic>
          <p:nvPicPr>
            <p:cNvPr id="24"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084178" y="4054340"/>
              <a:ext cx="1134643" cy="2433550"/>
            </a:xfrm>
            <a:prstGeom prst="rect">
              <a:avLst/>
            </a:prstGeom>
          </p:spPr>
        </p:pic>
      </p:grpSp>
      <p:pic>
        <p:nvPicPr>
          <p:cNvPr id="29" name="Picture 3"/>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flipH="1">
            <a:off x="7162800" y="5706999"/>
            <a:ext cx="3081718" cy="3856101"/>
          </a:xfrm>
          <a:prstGeom prst="rect">
            <a:avLst/>
          </a:prstGeom>
        </p:spPr>
      </p:pic>
      <p:sp>
        <p:nvSpPr>
          <p:cNvPr id="26" name="Oval Callout 25"/>
          <p:cNvSpPr/>
          <p:nvPr/>
        </p:nvSpPr>
        <p:spPr>
          <a:xfrm>
            <a:off x="8458200" y="686887"/>
            <a:ext cx="1641441" cy="691776"/>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8" name="Group 27"/>
          <p:cNvGrpSpPr/>
          <p:nvPr/>
        </p:nvGrpSpPr>
        <p:grpSpPr>
          <a:xfrm>
            <a:off x="-1371600" y="9486900"/>
            <a:ext cx="20955000" cy="9934286"/>
            <a:chOff x="0" y="0"/>
            <a:chExt cx="5920967" cy="3624054"/>
          </a:xfrm>
        </p:grpSpPr>
        <p:sp>
          <p:nvSpPr>
            <p:cNvPr id="30" name="Freeform 29"/>
            <p:cNvSpPr/>
            <p:nvPr/>
          </p:nvSpPr>
          <p:spPr>
            <a:xfrm>
              <a:off x="0" y="0"/>
              <a:ext cx="5920967" cy="3624054"/>
            </a:xfrm>
            <a:custGeom>
              <a:avLst/>
              <a:gdLst/>
              <a:ahLst/>
              <a:cxnLst/>
              <a:rect l="l" t="t" r="r" b="b"/>
              <a:pathLst>
                <a:path w="5920967" h="3624054">
                  <a:moveTo>
                    <a:pt x="5796507" y="3624054"/>
                  </a:moveTo>
                  <a:lnTo>
                    <a:pt x="124460" y="3624054"/>
                  </a:lnTo>
                  <a:cubicBezTo>
                    <a:pt x="55880" y="3624054"/>
                    <a:pt x="0" y="3568174"/>
                    <a:pt x="0" y="3499595"/>
                  </a:cubicBezTo>
                  <a:lnTo>
                    <a:pt x="0" y="124460"/>
                  </a:lnTo>
                  <a:cubicBezTo>
                    <a:pt x="0" y="55880"/>
                    <a:pt x="55880" y="0"/>
                    <a:pt x="124460" y="0"/>
                  </a:cubicBezTo>
                  <a:lnTo>
                    <a:pt x="5796507" y="0"/>
                  </a:lnTo>
                  <a:cubicBezTo>
                    <a:pt x="5865087" y="0"/>
                    <a:pt x="5920967" y="55880"/>
                    <a:pt x="5920967" y="124460"/>
                  </a:cubicBezTo>
                  <a:lnTo>
                    <a:pt x="5920967" y="3499595"/>
                  </a:lnTo>
                  <a:cubicBezTo>
                    <a:pt x="5920967" y="3568174"/>
                    <a:pt x="5865087" y="3624054"/>
                    <a:pt x="5796507" y="3624054"/>
                  </a:cubicBezTo>
                  <a:close/>
                </a:path>
              </a:pathLst>
            </a:custGeom>
            <a:solidFill>
              <a:srgbClr val="145DA0"/>
            </a:solidFill>
          </p:spPr>
        </p:sp>
      </p:grpSp>
      <mc:AlternateContent xmlns:mc="http://schemas.openxmlformats.org/markup-compatibility/2006" xmlns:a14="http://schemas.microsoft.com/office/drawing/2010/main">
        <mc:Choice Requires="a14">
          <p:sp>
            <p:nvSpPr>
              <p:cNvPr id="2" name="Rectangle 1"/>
              <p:cNvSpPr/>
              <p:nvPr/>
            </p:nvSpPr>
            <p:spPr>
              <a:xfrm>
                <a:off x="611822" y="2038677"/>
                <a:ext cx="9827578" cy="2723823"/>
              </a:xfrm>
              <a:prstGeom prst="rect">
                <a:avLst/>
              </a:prstGeom>
            </p:spPr>
            <p:txBody>
              <a:bodyPr wrap="square">
                <a:spAutoFit/>
              </a:bodyPr>
              <a:lstStyle/>
              <a:p>
                <a:pPr lvl="0">
                  <a:lnSpc>
                    <a:spcPct val="150000"/>
                  </a:lnSpc>
                </a:pP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c)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Toạ</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độ</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đỉnh</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I(-1;0).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Trục</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đối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xứng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38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𝑥</m:t>
                    </m:r>
                    <m:r>
                      <a:rPr lang="fr-FR" sz="38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=−1</m:t>
                    </m:r>
                  </m:oMath>
                </a14:m>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fr-FR" sz="38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lvl="0">
                  <a:lnSpc>
                    <a:spcPct val="150000"/>
                  </a:lnSpc>
                </a:pP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Giao</a:t>
                </a:r>
                <a:r>
                  <a:rPr lang="fr-FR"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với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Oy</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là (0;1).</a:t>
                </a:r>
              </a:p>
              <a:p>
                <a:pPr lvl="0">
                  <a:lnSpc>
                    <a:spcPct val="150000"/>
                  </a:lnSpc>
                </a:pP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Đồ</a:t>
                </a:r>
                <a:r>
                  <a:rPr lang="fr-FR"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thị</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tiếp</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xúc</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với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Ox</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tại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điểm</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(-1;0).</a:t>
                </a:r>
              </a:p>
            </p:txBody>
          </p:sp>
        </mc:Choice>
        <mc:Fallback xmlns="">
          <p:sp>
            <p:nvSpPr>
              <p:cNvPr id="2" name="Rectangle 1"/>
              <p:cNvSpPr>
                <a:spLocks noRot="1" noChangeAspect="1" noMove="1" noResize="1" noEditPoints="1" noAdjustHandles="1" noChangeArrowheads="1" noChangeShapeType="1" noTextEdit="1"/>
              </p:cNvSpPr>
              <p:nvPr/>
            </p:nvSpPr>
            <p:spPr>
              <a:xfrm>
                <a:off x="611822" y="2038677"/>
                <a:ext cx="9827578" cy="2723823"/>
              </a:xfrm>
              <a:prstGeom prst="rect">
                <a:avLst/>
              </a:prstGeom>
              <a:blipFill>
                <a:blip r:embed="rId20"/>
                <a:stretch>
                  <a:fillRect l="-2046" r="-1426" b="-4251"/>
                </a:stretch>
              </a:blipFill>
            </p:spPr>
            <p:txBody>
              <a:bodyPr/>
              <a:lstStyle/>
              <a:p>
                <a:r>
                  <a:rPr lang="en-US">
                    <a:noFill/>
                  </a:rPr>
                  <a:t> </a:t>
                </a:r>
              </a:p>
            </p:txBody>
          </p:sp>
        </mc:Fallback>
      </mc:AlternateContent>
      <p:pic>
        <p:nvPicPr>
          <p:cNvPr id="31" name="Picture 14"/>
          <p:cNvPicPr>
            <a:picLocks noChangeAspect="1"/>
          </p:cNvPicPr>
          <p:nvPr/>
        </p:nvPicPr>
        <p:blipFill>
          <a:blip r:embed="rId21">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462755" y="7303559"/>
            <a:ext cx="2053358" cy="2259541"/>
          </a:xfrm>
          <a:prstGeom prst="rect">
            <a:avLst/>
          </a:prstGeom>
        </p:spPr>
      </p:pic>
      <p:pic>
        <p:nvPicPr>
          <p:cNvPr id="6" name="Picture 5"/>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1049000" y="2229084"/>
            <a:ext cx="6663934" cy="6248400"/>
          </a:xfrm>
          <a:prstGeom prst="rect">
            <a:avLst/>
          </a:prstGeom>
        </p:spPr>
      </p:pic>
    </p:spTree>
    <p:extLst>
      <p:ext uri="{BB962C8B-B14F-4D97-AF65-F5344CB8AC3E}">
        <p14:creationId xmlns:p14="http://schemas.microsoft.com/office/powerpoint/2010/main" val="397638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up)">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up)">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6606286" y="355406"/>
            <a:ext cx="1302469" cy="1164379"/>
            <a:chOff x="951895" y="3576837"/>
            <a:chExt cx="3369207" cy="3468421"/>
          </a:xfrm>
        </p:grpSpPr>
        <p:grpSp>
          <p:nvGrpSpPr>
            <p:cNvPr id="19" name="Group 4"/>
            <p:cNvGrpSpPr/>
            <p:nvPr/>
          </p:nvGrpSpPr>
          <p:grpSpPr>
            <a:xfrm>
              <a:off x="951895" y="3576837"/>
              <a:ext cx="3369207" cy="3468421"/>
              <a:chOff x="-151671" y="-170774"/>
              <a:chExt cx="6653334" cy="6849255"/>
            </a:xfrm>
          </p:grpSpPr>
          <p:sp>
            <p:nvSpPr>
              <p:cNvPr id="21" name="Freeform 5"/>
              <p:cNvSpPr/>
              <p:nvPr/>
            </p:nvSpPr>
            <p:spPr>
              <a:xfrm>
                <a:off x="-151671" y="-170774"/>
                <a:ext cx="6653334" cy="6849255"/>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accent5">
                  <a:lumMod val="20000"/>
                  <a:lumOff val="80000"/>
                </a:schemeClr>
              </a:solidFill>
            </p:spPr>
          </p:sp>
        </p:grpSp>
        <p:pic>
          <p:nvPicPr>
            <p:cNvPr id="20"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03810" y="4412692"/>
              <a:ext cx="2065380" cy="1716847"/>
            </a:xfrm>
            <a:prstGeom prst="rect">
              <a:avLst/>
            </a:prstGeom>
          </p:spPr>
        </p:pic>
      </p:grpSp>
      <p:grpSp>
        <p:nvGrpSpPr>
          <p:cNvPr id="22" name="Group 21"/>
          <p:cNvGrpSpPr/>
          <p:nvPr/>
        </p:nvGrpSpPr>
        <p:grpSpPr>
          <a:xfrm>
            <a:off x="184046" y="359270"/>
            <a:ext cx="1308307" cy="1160515"/>
            <a:chOff x="14043699" y="3663315"/>
            <a:chExt cx="3215601" cy="3215601"/>
          </a:xfrm>
        </p:grpSpPr>
        <p:grpSp>
          <p:nvGrpSpPr>
            <p:cNvPr id="23" name="Group 10"/>
            <p:cNvGrpSpPr/>
            <p:nvPr/>
          </p:nvGrpSpPr>
          <p:grpSpPr>
            <a:xfrm>
              <a:off x="14043699" y="3663315"/>
              <a:ext cx="3215601" cy="3215601"/>
              <a:chOff x="0" y="0"/>
              <a:chExt cx="6350000" cy="6350000"/>
            </a:xfrm>
          </p:grpSpPr>
          <p:sp>
            <p:nvSpPr>
              <p:cNvPr id="27"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accent5">
                  <a:lumMod val="20000"/>
                  <a:lumOff val="80000"/>
                </a:schemeClr>
              </a:solidFill>
            </p:spPr>
          </p:sp>
        </p:grpSp>
        <p:pic>
          <p:nvPicPr>
            <p:cNvPr id="24"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084178" y="4054340"/>
              <a:ext cx="1134643" cy="2433550"/>
            </a:xfrm>
            <a:prstGeom prst="rect">
              <a:avLst/>
            </a:prstGeom>
          </p:spPr>
        </p:pic>
      </p:grpSp>
      <p:pic>
        <p:nvPicPr>
          <p:cNvPr id="29" name="Picture 3"/>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flipH="1">
            <a:off x="7162800" y="5706999"/>
            <a:ext cx="3081718" cy="3856101"/>
          </a:xfrm>
          <a:prstGeom prst="rect">
            <a:avLst/>
          </a:prstGeom>
        </p:spPr>
      </p:pic>
      <p:sp>
        <p:nvSpPr>
          <p:cNvPr id="26" name="Oval Callout 25"/>
          <p:cNvSpPr/>
          <p:nvPr/>
        </p:nvSpPr>
        <p:spPr>
          <a:xfrm>
            <a:off x="8458200" y="686887"/>
            <a:ext cx="1641441" cy="691776"/>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8" name="Group 27"/>
          <p:cNvGrpSpPr/>
          <p:nvPr/>
        </p:nvGrpSpPr>
        <p:grpSpPr>
          <a:xfrm>
            <a:off x="-1371600" y="9486900"/>
            <a:ext cx="20955000" cy="9934286"/>
            <a:chOff x="0" y="0"/>
            <a:chExt cx="5920967" cy="3624054"/>
          </a:xfrm>
        </p:grpSpPr>
        <p:sp>
          <p:nvSpPr>
            <p:cNvPr id="30" name="Freeform 29"/>
            <p:cNvSpPr/>
            <p:nvPr/>
          </p:nvSpPr>
          <p:spPr>
            <a:xfrm>
              <a:off x="0" y="0"/>
              <a:ext cx="5920967" cy="3624054"/>
            </a:xfrm>
            <a:custGeom>
              <a:avLst/>
              <a:gdLst/>
              <a:ahLst/>
              <a:cxnLst/>
              <a:rect l="l" t="t" r="r" b="b"/>
              <a:pathLst>
                <a:path w="5920967" h="3624054">
                  <a:moveTo>
                    <a:pt x="5796507" y="3624054"/>
                  </a:moveTo>
                  <a:lnTo>
                    <a:pt x="124460" y="3624054"/>
                  </a:lnTo>
                  <a:cubicBezTo>
                    <a:pt x="55880" y="3624054"/>
                    <a:pt x="0" y="3568174"/>
                    <a:pt x="0" y="3499595"/>
                  </a:cubicBezTo>
                  <a:lnTo>
                    <a:pt x="0" y="124460"/>
                  </a:lnTo>
                  <a:cubicBezTo>
                    <a:pt x="0" y="55880"/>
                    <a:pt x="55880" y="0"/>
                    <a:pt x="124460" y="0"/>
                  </a:cubicBezTo>
                  <a:lnTo>
                    <a:pt x="5796507" y="0"/>
                  </a:lnTo>
                  <a:cubicBezTo>
                    <a:pt x="5865087" y="0"/>
                    <a:pt x="5920967" y="55880"/>
                    <a:pt x="5920967" y="124460"/>
                  </a:cubicBezTo>
                  <a:lnTo>
                    <a:pt x="5920967" y="3499595"/>
                  </a:lnTo>
                  <a:cubicBezTo>
                    <a:pt x="5920967" y="3568174"/>
                    <a:pt x="5865087" y="3624054"/>
                    <a:pt x="5796507" y="3624054"/>
                  </a:cubicBezTo>
                  <a:close/>
                </a:path>
              </a:pathLst>
            </a:custGeom>
            <a:solidFill>
              <a:srgbClr val="145DA0"/>
            </a:solidFill>
          </p:spPr>
        </p:sp>
      </p:grpSp>
      <mc:AlternateContent xmlns:mc="http://schemas.openxmlformats.org/markup-compatibility/2006" xmlns:a14="http://schemas.microsoft.com/office/drawing/2010/main">
        <mc:Choice Requires="a14">
          <p:sp>
            <p:nvSpPr>
              <p:cNvPr id="2" name="Rectangle 1"/>
              <p:cNvSpPr/>
              <p:nvPr/>
            </p:nvSpPr>
            <p:spPr>
              <a:xfrm>
                <a:off x="582839" y="2036111"/>
                <a:ext cx="10056178" cy="3467231"/>
              </a:xfrm>
              <a:prstGeom prst="rect">
                <a:avLst/>
              </a:prstGeom>
            </p:spPr>
            <p:txBody>
              <a:bodyPr wrap="square">
                <a:spAutoFit/>
              </a:bodyPr>
              <a:lstStyle/>
              <a:p>
                <a:pPr>
                  <a:lnSpc>
                    <a:spcPct val="150000"/>
                  </a:lnSpc>
                  <a:spcAft>
                    <a:spcPts val="1200"/>
                  </a:spcAft>
                </a:pP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d) </a:t>
                </a:r>
                <a:r>
                  <a:rPr lang="fr-FR" sz="3800" dirty="0" err="1">
                    <a:effectLst/>
                    <a:latin typeface="Arial" panose="020B0604020202020204" pitchFamily="34" charset="0"/>
                    <a:ea typeface="Calibri" panose="020F0502020204030204" pitchFamily="34" charset="0"/>
                    <a:cs typeface="Arial" panose="020B0604020202020204" pitchFamily="34" charset="0"/>
                  </a:rPr>
                  <a:t>Toạ</a:t>
                </a:r>
                <a:r>
                  <a:rPr lang="fr-FR" sz="3800" dirty="0">
                    <a:effectLst/>
                    <a:latin typeface="Arial" panose="020B0604020202020204" pitchFamily="34" charset="0"/>
                    <a:ea typeface="Calibri" panose="020F0502020204030204" pitchFamily="34" charset="0"/>
                    <a:cs typeface="Arial" panose="020B0604020202020204" pitchFamily="34" charset="0"/>
                  </a:rPr>
                  <a:t> </a:t>
                </a:r>
                <a:r>
                  <a:rPr lang="fr-FR" sz="3800" dirty="0" err="1">
                    <a:effectLst/>
                    <a:latin typeface="Arial" panose="020B0604020202020204" pitchFamily="34" charset="0"/>
                    <a:ea typeface="Calibri" panose="020F0502020204030204" pitchFamily="34" charset="0"/>
                    <a:cs typeface="Arial" panose="020B0604020202020204" pitchFamily="34" charset="0"/>
                  </a:rPr>
                  <a:t>độ</a:t>
                </a:r>
                <a:r>
                  <a:rPr lang="fr-FR" sz="3800" dirty="0">
                    <a:effectLst/>
                    <a:latin typeface="Arial" panose="020B0604020202020204" pitchFamily="34" charset="0"/>
                    <a:ea typeface="Calibri" panose="020F0502020204030204" pitchFamily="34" charset="0"/>
                    <a:cs typeface="Arial" panose="020B0604020202020204" pitchFamily="34" charset="0"/>
                  </a:rPr>
                  <a:t> </a:t>
                </a:r>
                <a:r>
                  <a:rPr lang="fr-FR" sz="3800" dirty="0" err="1">
                    <a:effectLst/>
                    <a:latin typeface="Arial" panose="020B0604020202020204" pitchFamily="34" charset="0"/>
                    <a:ea typeface="Calibri" panose="020F0502020204030204" pitchFamily="34" charset="0"/>
                    <a:cs typeface="Arial" panose="020B0604020202020204" pitchFamily="34" charset="0"/>
                  </a:rPr>
                  <a:t>đỉnh</a:t>
                </a:r>
                <a:r>
                  <a:rPr lang="fr-FR"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𝐼</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800">
                                <a:effectLst/>
                                <a:latin typeface="Cambria Math" panose="02040503050406030204" pitchFamily="18" charset="0"/>
                                <a:ea typeface="Calibri" panose="020F0502020204030204" pitchFamily="34" charset="0"/>
                                <a:cs typeface="Times New Roman" panose="02020603050405020304" pitchFamily="18" charset="0"/>
                              </a:rPr>
                              <m:t>2</m:t>
                            </m:r>
                          </m:den>
                        </m:f>
                        <m:r>
                          <a:rPr lang="fr-FR" sz="3800">
                            <a:effectLst/>
                            <a:latin typeface="Cambria Math" panose="02040503050406030204" pitchFamily="18" charset="0"/>
                            <a:ea typeface="Calibri" panose="020F0502020204030204" pitchFamily="34" charset="0"/>
                            <a:cs typeface="Times New Roman" panose="02020603050405020304" pitchFamily="18" charset="0"/>
                          </a:rPr>
                          <m:t>;</m:t>
                        </m:r>
                        <m:r>
                          <a:rPr lang="fr-FR"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a:effectLst/>
                                <a:latin typeface="Cambria Math" panose="02040503050406030204" pitchFamily="18" charset="0"/>
                                <a:ea typeface="Calibri" panose="020F0502020204030204" pitchFamily="34" charset="0"/>
                                <a:cs typeface="Times New Roman" panose="02020603050405020304" pitchFamily="18" charset="0"/>
                              </a:rPr>
                              <m:t>3</m:t>
                            </m:r>
                          </m:num>
                          <m:den>
                            <m:r>
                              <a:rPr lang="fr-FR" sz="3800">
                                <a:effectLst/>
                                <a:latin typeface="Cambria Math" panose="02040503050406030204" pitchFamily="18" charset="0"/>
                                <a:ea typeface="Calibri" panose="020F0502020204030204" pitchFamily="34" charset="0"/>
                                <a:cs typeface="Times New Roman" panose="02020603050405020304" pitchFamily="18" charset="0"/>
                              </a:rPr>
                              <m:t>4</m:t>
                            </m:r>
                          </m:den>
                        </m:f>
                      </m:e>
                    </m:d>
                  </m:oMath>
                </a14:m>
                <a:r>
                  <a:rPr lang="fr-FR" sz="3800" dirty="0">
                    <a:effectLst/>
                    <a:latin typeface="Arial" panose="020B0604020202020204" pitchFamily="34" charset="0"/>
                    <a:ea typeface="Calibri" panose="020F0502020204030204" pitchFamily="34" charset="0"/>
                    <a:cs typeface="Arial" panose="020B0604020202020204" pitchFamily="34" charset="0"/>
                  </a:rPr>
                  <a:t>. </a:t>
                </a:r>
                <a:r>
                  <a:rPr lang="fr-FR" sz="3800" dirty="0" err="1">
                    <a:effectLst/>
                    <a:latin typeface="Arial" panose="020B0604020202020204" pitchFamily="34" charset="0"/>
                    <a:ea typeface="Calibri" panose="020F0502020204030204" pitchFamily="34" charset="0"/>
                    <a:cs typeface="Arial" panose="020B0604020202020204" pitchFamily="34" charset="0"/>
                  </a:rPr>
                  <a:t>Trục</a:t>
                </a:r>
                <a:r>
                  <a:rPr lang="fr-FR" sz="3800" dirty="0">
                    <a:effectLst/>
                    <a:latin typeface="Arial" panose="020B0604020202020204" pitchFamily="34" charset="0"/>
                    <a:ea typeface="Calibri" panose="020F0502020204030204" pitchFamily="34" charset="0"/>
                    <a:cs typeface="Arial" panose="020B0604020202020204" pitchFamily="34" charset="0"/>
                  </a:rPr>
                  <a:t> </a:t>
                </a:r>
                <a:r>
                  <a:rPr lang="fr-FR" sz="3800" dirty="0" err="1">
                    <a:effectLst/>
                    <a:latin typeface="Arial" panose="020B0604020202020204" pitchFamily="34" charset="0"/>
                    <a:ea typeface="Calibri" panose="020F0502020204030204" pitchFamily="34" charset="0"/>
                    <a:cs typeface="Arial" panose="020B0604020202020204" pitchFamily="34" charset="0"/>
                  </a:rPr>
                  <a:t>đối</a:t>
                </a:r>
                <a:r>
                  <a:rPr lang="fr-FR" sz="3800" dirty="0">
                    <a:effectLst/>
                    <a:latin typeface="Arial" panose="020B0604020202020204" pitchFamily="34" charset="0"/>
                    <a:ea typeface="Calibri" panose="020F0502020204030204" pitchFamily="34" charset="0"/>
                    <a:cs typeface="Arial" panose="020B0604020202020204" pitchFamily="34" charset="0"/>
                  </a:rPr>
                  <a:t> </a:t>
                </a:r>
                <a:r>
                  <a:rPr lang="fr-FR" sz="3800" dirty="0" err="1">
                    <a:effectLst/>
                    <a:latin typeface="Arial" panose="020B0604020202020204" pitchFamily="34" charset="0"/>
                    <a:ea typeface="Calibri" panose="020F0502020204030204" pitchFamily="34" charset="0"/>
                    <a:cs typeface="Arial" panose="020B0604020202020204" pitchFamily="34" charset="0"/>
                  </a:rPr>
                  <a:t>xứng</a:t>
                </a:r>
                <a:r>
                  <a:rPr lang="fr-FR"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800">
                            <a:effectLst/>
                            <a:latin typeface="Cambria Math" panose="02040503050406030204" pitchFamily="18" charset="0"/>
                            <a:ea typeface="Calibri" panose="020F0502020204030204" pitchFamily="34" charset="0"/>
                            <a:cs typeface="Times New Roman" panose="02020603050405020304" pitchFamily="18" charset="0"/>
                          </a:rPr>
                          <m:t>2</m:t>
                        </m:r>
                      </m:den>
                    </m:f>
                  </m:oMath>
                </a14:m>
                <a:r>
                  <a:rPr lang="fr-FR" sz="3800" dirty="0">
                    <a:effectLst/>
                    <a:latin typeface="Arial" panose="020B0604020202020204" pitchFamily="34" charset="0"/>
                    <a:ea typeface="Calibri" panose="020F0502020204030204" pitchFamily="34" charset="0"/>
                    <a:cs typeface="Arial" panose="020B0604020202020204" pitchFamily="34" charset="0"/>
                  </a:rPr>
                  <a:t>. </a:t>
                </a:r>
                <a:endParaRPr lang="fr-FR" sz="3800" dirty="0" smtClean="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1200"/>
                  </a:spcAft>
                </a:pPr>
                <a:r>
                  <a:rPr lang="fr-FR" sz="3800" dirty="0">
                    <a:latin typeface="Arial" panose="020B0604020202020204" pitchFamily="34" charset="0"/>
                    <a:ea typeface="Calibri" panose="020F0502020204030204" pitchFamily="34" charset="0"/>
                    <a:cs typeface="Arial" panose="020B0604020202020204" pitchFamily="34" charset="0"/>
                  </a:rPr>
                  <a:t> </a:t>
                </a:r>
                <a:r>
                  <a:rPr lang="fr-FR" sz="3800" dirty="0" smtClean="0">
                    <a:latin typeface="Arial" panose="020B0604020202020204" pitchFamily="34" charset="0"/>
                    <a:ea typeface="Calibri" panose="020F0502020204030204" pitchFamily="34" charset="0"/>
                    <a:cs typeface="Arial" panose="020B0604020202020204" pitchFamily="34" charset="0"/>
                  </a:rPr>
                  <a:t>   </a:t>
                </a:r>
                <a:r>
                  <a:rPr lang="fr-FR" sz="3800" dirty="0" err="1" smtClean="0">
                    <a:effectLst/>
                    <a:latin typeface="Arial" panose="020B0604020202020204" pitchFamily="34" charset="0"/>
                    <a:ea typeface="Calibri" panose="020F0502020204030204" pitchFamily="34" charset="0"/>
                    <a:cs typeface="Arial" panose="020B0604020202020204" pitchFamily="34" charset="0"/>
                  </a:rPr>
                  <a:t>Giao</a:t>
                </a:r>
                <a:r>
                  <a:rPr lang="fr-FR" sz="3800" dirty="0" smtClean="0">
                    <a:effectLst/>
                    <a:latin typeface="Arial" panose="020B0604020202020204" pitchFamily="34" charset="0"/>
                    <a:ea typeface="Calibri" panose="020F0502020204030204" pitchFamily="34" charset="0"/>
                    <a:cs typeface="Arial" panose="020B0604020202020204" pitchFamily="34" charset="0"/>
                  </a:rPr>
                  <a:t> </a:t>
                </a:r>
                <a:r>
                  <a:rPr lang="fr-FR" sz="3800" dirty="0" err="1">
                    <a:effectLst/>
                    <a:latin typeface="Arial" panose="020B0604020202020204" pitchFamily="34" charset="0"/>
                    <a:ea typeface="Calibri" panose="020F0502020204030204" pitchFamily="34" charset="0"/>
                    <a:cs typeface="Arial" panose="020B0604020202020204" pitchFamily="34" charset="0"/>
                  </a:rPr>
                  <a:t>với</a:t>
                </a:r>
                <a:r>
                  <a:rPr lang="fr-FR"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𝑂𝑦</m:t>
                    </m:r>
                  </m:oMath>
                </a14:m>
                <a:r>
                  <a:rPr lang="fr-FR" sz="3800" dirty="0">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a:rPr lang="fr-FR" sz="3800">
                        <a:effectLst/>
                        <a:latin typeface="Cambria Math" panose="02040503050406030204" pitchFamily="18" charset="0"/>
                        <a:ea typeface="Calibri" panose="020F0502020204030204" pitchFamily="34" charset="0"/>
                        <a:cs typeface="Times New Roman" panose="02020603050405020304" pitchFamily="18" charset="0"/>
                      </a:rPr>
                      <m:t>(0;</m:t>
                    </m:r>
                    <m:r>
                      <a:rPr lang="fr-FR" sz="3800" i="1">
                        <a:effectLst/>
                        <a:latin typeface="Cambria Math" panose="02040503050406030204" pitchFamily="18" charset="0"/>
                        <a:ea typeface="Calibri" panose="020F0502020204030204" pitchFamily="34" charset="0"/>
                        <a:cs typeface="Times New Roman" panose="02020603050405020304" pitchFamily="18" charset="0"/>
                      </a:rPr>
                      <m:t>−</m:t>
                    </m:r>
                    <m:r>
                      <a:rPr lang="fr-FR" sz="3800">
                        <a:effectLst/>
                        <a:latin typeface="Cambria Math" panose="02040503050406030204" pitchFamily="18" charset="0"/>
                        <a:ea typeface="Calibri" panose="020F0502020204030204" pitchFamily="34" charset="0"/>
                        <a:cs typeface="Times New Roman" panose="02020603050405020304" pitchFamily="18" charset="0"/>
                      </a:rPr>
                      <m:t>1)</m:t>
                    </m:r>
                  </m:oMath>
                </a14:m>
                <a:r>
                  <a:rPr lang="fr-FR" sz="3800" dirty="0">
                    <a:effectLst/>
                    <a:latin typeface="Arial" panose="020B0604020202020204" pitchFamily="34" charset="0"/>
                    <a:ea typeface="Calibri" panose="020F0502020204030204" pitchFamily="34" charset="0"/>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1200"/>
                  </a:spcAft>
                </a:pPr>
                <a:r>
                  <a:rPr lang="fr-FR" sz="3800" dirty="0" smtClean="0">
                    <a:effectLst/>
                    <a:latin typeface="Arial" panose="020B0604020202020204" pitchFamily="34" charset="0"/>
                    <a:ea typeface="Calibri" panose="020F0502020204030204" pitchFamily="34" charset="0"/>
                    <a:cs typeface="Arial" panose="020B0604020202020204" pitchFamily="34" charset="0"/>
                  </a:rPr>
                  <a:t>    </a:t>
                </a:r>
                <a:r>
                  <a:rPr lang="fr-FR" sz="3800" dirty="0" err="1" smtClean="0">
                    <a:effectLst/>
                    <a:latin typeface="Arial" panose="020B0604020202020204" pitchFamily="34" charset="0"/>
                    <a:ea typeface="Calibri" panose="020F0502020204030204" pitchFamily="34" charset="0"/>
                    <a:cs typeface="Arial" panose="020B0604020202020204" pitchFamily="34" charset="0"/>
                  </a:rPr>
                  <a:t>Đồ</a:t>
                </a:r>
                <a:r>
                  <a:rPr lang="fr-FR" sz="3800" dirty="0" smtClean="0">
                    <a:effectLst/>
                    <a:latin typeface="Arial" panose="020B0604020202020204" pitchFamily="34" charset="0"/>
                    <a:ea typeface="Calibri" panose="020F0502020204030204" pitchFamily="34" charset="0"/>
                    <a:cs typeface="Arial" panose="020B0604020202020204" pitchFamily="34" charset="0"/>
                  </a:rPr>
                  <a:t> </a:t>
                </a:r>
                <a:r>
                  <a:rPr lang="fr-FR" sz="3800" dirty="0" err="1">
                    <a:effectLst/>
                    <a:latin typeface="Arial" panose="020B0604020202020204" pitchFamily="34" charset="0"/>
                    <a:ea typeface="Calibri" panose="020F0502020204030204" pitchFamily="34" charset="0"/>
                    <a:cs typeface="Arial" panose="020B0604020202020204" pitchFamily="34" charset="0"/>
                  </a:rPr>
                  <a:t>thị</a:t>
                </a:r>
                <a:r>
                  <a:rPr lang="fr-FR" sz="3800" dirty="0">
                    <a:effectLst/>
                    <a:latin typeface="Arial" panose="020B0604020202020204" pitchFamily="34" charset="0"/>
                    <a:ea typeface="Calibri" panose="020F0502020204030204" pitchFamily="34" charset="0"/>
                    <a:cs typeface="Arial" panose="020B0604020202020204" pitchFamily="34" charset="0"/>
                  </a:rPr>
                  <a:t> </a:t>
                </a:r>
                <a:r>
                  <a:rPr lang="fr-FR" sz="3800" dirty="0" err="1">
                    <a:effectLst/>
                    <a:latin typeface="Arial" panose="020B0604020202020204" pitchFamily="34" charset="0"/>
                    <a:ea typeface="Calibri" panose="020F0502020204030204" pitchFamily="34" charset="0"/>
                    <a:cs typeface="Arial" panose="020B0604020202020204" pitchFamily="34" charset="0"/>
                  </a:rPr>
                  <a:t>không</a:t>
                </a:r>
                <a:r>
                  <a:rPr lang="fr-FR" sz="3800" dirty="0">
                    <a:effectLst/>
                    <a:latin typeface="Arial" panose="020B0604020202020204" pitchFamily="34" charset="0"/>
                    <a:ea typeface="Calibri" panose="020F0502020204030204" pitchFamily="34" charset="0"/>
                    <a:cs typeface="Arial" panose="020B0604020202020204" pitchFamily="34" charset="0"/>
                  </a:rPr>
                  <a:t> </a:t>
                </a:r>
                <a:r>
                  <a:rPr lang="fr-FR" sz="3800" dirty="0" err="1">
                    <a:effectLst/>
                    <a:latin typeface="Arial" panose="020B0604020202020204" pitchFamily="34" charset="0"/>
                    <a:ea typeface="Calibri" panose="020F0502020204030204" pitchFamily="34" charset="0"/>
                    <a:cs typeface="Arial" panose="020B0604020202020204" pitchFamily="34" charset="0"/>
                  </a:rPr>
                  <a:t>cắt</a:t>
                </a:r>
                <a:r>
                  <a:rPr lang="fr-FR"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𝑂𝑥</m:t>
                    </m:r>
                  </m:oMath>
                </a14:m>
                <a:r>
                  <a:rPr lang="fr-FR" sz="3800" dirty="0">
                    <a:effectLst/>
                    <a:latin typeface="Arial" panose="020B0604020202020204" pitchFamily="34" charset="0"/>
                    <a:ea typeface="Calibri" panose="020F0502020204030204" pitchFamily="34" charset="0"/>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582839" y="2036111"/>
                <a:ext cx="10056178" cy="3467231"/>
              </a:xfrm>
              <a:prstGeom prst="rect">
                <a:avLst/>
              </a:prstGeom>
              <a:blipFill>
                <a:blip r:embed="rId20"/>
                <a:stretch>
                  <a:fillRect l="-2001" r="-1152" b="-3163"/>
                </a:stretch>
              </a:blipFill>
            </p:spPr>
            <p:txBody>
              <a:bodyPr/>
              <a:lstStyle/>
              <a:p>
                <a:r>
                  <a:rPr lang="en-US">
                    <a:noFill/>
                  </a:rPr>
                  <a:t> </a:t>
                </a:r>
              </a:p>
            </p:txBody>
          </p:sp>
        </mc:Fallback>
      </mc:AlternateContent>
      <p:pic>
        <p:nvPicPr>
          <p:cNvPr id="31" name="Picture 14"/>
          <p:cNvPicPr>
            <a:picLocks noChangeAspect="1"/>
          </p:cNvPicPr>
          <p:nvPr/>
        </p:nvPicPr>
        <p:blipFill>
          <a:blip r:embed="rId21">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462755" y="7303559"/>
            <a:ext cx="2053358" cy="2259541"/>
          </a:xfrm>
          <a:prstGeom prst="rect">
            <a:avLst/>
          </a:prstGeom>
        </p:spPr>
      </p:pic>
      <p:pic>
        <p:nvPicPr>
          <p:cNvPr id="3" name="Picture 2"/>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1153192" y="2208876"/>
            <a:ext cx="6480151" cy="6588931"/>
          </a:xfrm>
          <a:prstGeom prst="rect">
            <a:avLst/>
          </a:prstGeom>
        </p:spPr>
      </p:pic>
    </p:spTree>
    <p:extLst>
      <p:ext uri="{BB962C8B-B14F-4D97-AF65-F5344CB8AC3E}">
        <p14:creationId xmlns:p14="http://schemas.microsoft.com/office/powerpoint/2010/main" val="437691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up)">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145DA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58118" y="-1300006"/>
            <a:ext cx="4676861" cy="5601032"/>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flipV="1">
            <a:off x="14999572" y="6502918"/>
            <a:ext cx="4676861" cy="5601032"/>
          </a:xfrm>
          <a:prstGeom prst="rect">
            <a:avLst/>
          </a:prstGeom>
        </p:spPr>
      </p:pic>
      <p:grpSp>
        <p:nvGrpSpPr>
          <p:cNvPr id="8" name="Group 7"/>
          <p:cNvGrpSpPr/>
          <p:nvPr/>
        </p:nvGrpSpPr>
        <p:grpSpPr>
          <a:xfrm>
            <a:off x="8077200" y="495300"/>
            <a:ext cx="2548023" cy="1066800"/>
            <a:chOff x="381000" y="190500"/>
            <a:chExt cx="5562600" cy="1066800"/>
          </a:xfrm>
        </p:grpSpPr>
        <p:sp>
          <p:nvSpPr>
            <p:cNvPr id="9" name="Rectangle 8"/>
            <p:cNvSpPr/>
            <p:nvPr/>
          </p:nvSpPr>
          <p:spPr>
            <a:xfrm>
              <a:off x="381000" y="190500"/>
              <a:ext cx="5562600" cy="106680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1010513" y="210783"/>
              <a:ext cx="4326112" cy="90159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algn="just">
                <a:lnSpc>
                  <a:spcPct val="150000"/>
                </a:lnSpc>
                <a:spcAft>
                  <a:spcPts val="800"/>
                </a:spcAft>
              </a:pPr>
              <a:r>
                <a:rPr lang="en-US" sz="4000" b="1" dirty="0" err="1" smtClean="0">
                  <a:solidFill>
                    <a:prstClr val="white"/>
                  </a:solidFill>
                  <a:latin typeface="Arial" panose="020B0604020202020204" pitchFamily="34" charset="0"/>
                  <a:ea typeface="Times New Roman" panose="02020603050405020304" pitchFamily="18" charset="0"/>
                  <a:cs typeface="Arial" panose="020B0604020202020204" pitchFamily="34" charset="0"/>
                </a:rPr>
                <a:t>Bài</a:t>
              </a:r>
              <a:r>
                <a:rPr lang="en-US" sz="4000" b="1" dirty="0" smtClean="0">
                  <a:solidFill>
                    <a:prstClr val="white"/>
                  </a:solidFill>
                  <a:latin typeface="Arial" panose="020B0604020202020204" pitchFamily="34" charset="0"/>
                  <a:ea typeface="Times New Roman" panose="02020603050405020304" pitchFamily="18" charset="0"/>
                  <a:cs typeface="Arial" panose="020B0604020202020204" pitchFamily="34" charset="0"/>
                </a:rPr>
                <a:t> 6.8 </a:t>
              </a:r>
              <a:endParaRPr lang="en-US" sz="4000" dirty="0">
                <a:solidFill>
                  <a:prstClr val="white"/>
                </a:solidFill>
                <a:latin typeface="Arial" panose="020B0604020202020204" pitchFamily="34" charset="0"/>
                <a:ea typeface="Calibri" panose="020F0502020204030204" pitchFamily="34" charset="0"/>
                <a:cs typeface="Arial" panose="020B0604020202020204" pitchFamily="34" charset="0"/>
              </a:endParaRPr>
            </a:p>
          </p:txBody>
        </p:sp>
      </p:grpSp>
      <p:sp>
        <p:nvSpPr>
          <p:cNvPr id="12" name="Rectangle 11"/>
          <p:cNvSpPr/>
          <p:nvPr/>
        </p:nvSpPr>
        <p:spPr>
          <a:xfrm>
            <a:off x="1269793" y="1849041"/>
            <a:ext cx="15875207" cy="1846659"/>
          </a:xfrm>
          <a:prstGeom prst="rect">
            <a:avLst/>
          </a:prstGeom>
        </p:spPr>
        <p:txBody>
          <a:bodyPr wrap="square">
            <a:spAutoFit/>
          </a:bodyPr>
          <a:lstStyle/>
          <a:p>
            <a:pPr algn="just">
              <a:lnSpc>
                <a:spcPct val="150000"/>
              </a:lnSpc>
              <a:spcBef>
                <a:spcPts val="600"/>
              </a:spcBef>
              <a:spcAft>
                <a:spcPts val="800"/>
              </a:spcAft>
            </a:pP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Từ</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các</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parabol</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đã</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vẽ</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ở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Bài</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tập</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6.7,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hãy</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cho</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biết</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khoảng</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đồng</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biến</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và</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khoảng</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nghịch</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biến</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của</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mỗi</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hàm</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số</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bậc</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hai</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tương</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ứng</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3" name="Rectangle 12"/>
              <p:cNvSpPr/>
              <p:nvPr/>
            </p:nvSpPr>
            <p:spPr>
              <a:xfrm>
                <a:off x="381000" y="4762500"/>
                <a:ext cx="19583400" cy="4907882"/>
              </a:xfrm>
              <a:prstGeom prst="rect">
                <a:avLst/>
              </a:prstGeom>
            </p:spPr>
            <p:txBody>
              <a:bodyPr wrap="square">
                <a:spAutoFit/>
              </a:bodyPr>
              <a:lstStyle/>
              <a:p>
                <a:pPr>
                  <a:lnSpc>
                    <a:spcPct val="150000"/>
                  </a:lnSpc>
                  <a:spcAft>
                    <a:spcPts val="0"/>
                  </a:spcAft>
                </a:pPr>
                <a:r>
                  <a:rPr lang="fr-FR" sz="38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a) </a:t>
                </a:r>
                <a:r>
                  <a:rPr lang="fr-FR"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Hàm</a:t>
                </a:r>
                <a:r>
                  <a:rPr lang="fr-FR"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fr-FR"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số</a:t>
                </a:r>
                <a:r>
                  <a:rPr lang="fr-FR"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fr-FR"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đồng</a:t>
                </a:r>
                <a:r>
                  <a:rPr lang="fr-FR"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fr-FR"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biến</a:t>
                </a:r>
                <a:r>
                  <a:rPr lang="fr-FR"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fr-FR"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trên</a:t>
                </a:r>
                <a:r>
                  <a:rPr lang="fr-FR"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fr-FR"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khoảng</a:t>
                </a:r>
                <a:r>
                  <a:rPr lang="fr-FR"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ctrlPr>
                          <a:rPr lang="fr-FR" sz="3800" i="1">
                            <a:solidFill>
                              <a:schemeClr val="bg1"/>
                            </a:solidFill>
                            <a:effectLst/>
                            <a:latin typeface="Cambria Math" panose="02040503050406030204" pitchFamily="18" charset="0"/>
                            <a:ea typeface="Times New Roman" panose="02020603050405020304" pitchFamily="18" charset="0"/>
                          </a:rPr>
                        </m:ctrlPr>
                      </m:dPr>
                      <m:e>
                        <m:f>
                          <m:fPr>
                            <m:ctrlPr>
                              <a:rPr lang="en-US" sz="3800" i="1">
                                <a:solidFill>
                                  <a:schemeClr val="bg1"/>
                                </a:solidFill>
                                <a:effectLst/>
                                <a:latin typeface="Cambria Math" panose="02040503050406030204" pitchFamily="18" charset="0"/>
                                <a:ea typeface="Times New Roman" panose="02020603050405020304" pitchFamily="18" charset="0"/>
                              </a:rPr>
                            </m:ctrlPr>
                          </m:fPr>
                          <m:num>
                            <m:r>
                              <a:rPr lang="fr-FR" sz="3800" i="1">
                                <a:solidFill>
                                  <a:schemeClr val="bg1"/>
                                </a:solidFill>
                                <a:effectLst/>
                                <a:latin typeface="Cambria Math" panose="02040503050406030204" pitchFamily="18" charset="0"/>
                                <a:ea typeface="Times New Roman" panose="02020603050405020304" pitchFamily="18" charset="0"/>
                              </a:rPr>
                              <m:t>3</m:t>
                            </m:r>
                          </m:num>
                          <m:den>
                            <m:r>
                              <a:rPr lang="fr-FR" sz="3800" i="1">
                                <a:solidFill>
                                  <a:schemeClr val="bg1"/>
                                </a:solidFill>
                                <a:effectLst/>
                                <a:latin typeface="Cambria Math" panose="02040503050406030204" pitchFamily="18" charset="0"/>
                                <a:ea typeface="Times New Roman" panose="02020603050405020304" pitchFamily="18" charset="0"/>
                              </a:rPr>
                              <m:t>2</m:t>
                            </m:r>
                          </m:den>
                        </m:f>
                        <m:r>
                          <a:rPr lang="fr-FR" sz="3800" i="1">
                            <a:solidFill>
                              <a:schemeClr val="bg1"/>
                            </a:solidFill>
                            <a:effectLst/>
                            <a:latin typeface="Cambria Math" panose="02040503050406030204" pitchFamily="18" charset="0"/>
                            <a:ea typeface="Times New Roman" panose="02020603050405020304" pitchFamily="18" charset="0"/>
                          </a:rPr>
                          <m:t>;+∞</m:t>
                        </m:r>
                      </m:e>
                    </m:d>
                  </m:oMath>
                </a14:m>
                <a:r>
                  <a:rPr lang="fr-FR" sz="3800" dirty="0"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rPr>
                  <a:t> và nghịch </a:t>
                </a:r>
                <a:r>
                  <a:rPr lang="fr-FR"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biến</a:t>
                </a:r>
                <a:r>
                  <a:rPr lang="fr-FR"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fr-FR"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trên</a:t>
                </a:r>
                <a:r>
                  <a:rPr lang="fr-FR"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fr-FR"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khoảng</a:t>
                </a:r>
                <a:r>
                  <a:rPr lang="fr-FR"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fr-FR" sz="3800" i="1">
                        <a:solidFill>
                          <a:schemeClr val="bg1"/>
                        </a:solidFill>
                        <a:effectLst/>
                        <a:latin typeface="Cambria Math" panose="02040503050406030204" pitchFamily="18" charset="0"/>
                        <a:ea typeface="Times New Roman" panose="02020603050405020304" pitchFamily="18" charset="0"/>
                      </a:rPr>
                      <m:t>(−∞;</m:t>
                    </m:r>
                    <m:f>
                      <m:fPr>
                        <m:ctrlPr>
                          <a:rPr lang="en-US" sz="3800" i="1">
                            <a:solidFill>
                              <a:schemeClr val="bg1"/>
                            </a:solidFill>
                            <a:effectLst/>
                            <a:latin typeface="Cambria Math" panose="02040503050406030204" pitchFamily="18" charset="0"/>
                            <a:ea typeface="Times New Roman" panose="02020603050405020304" pitchFamily="18" charset="0"/>
                          </a:rPr>
                        </m:ctrlPr>
                      </m:fPr>
                      <m:num>
                        <m:r>
                          <a:rPr lang="fr-FR" sz="3800" i="1">
                            <a:solidFill>
                              <a:schemeClr val="bg1"/>
                            </a:solidFill>
                            <a:effectLst/>
                            <a:latin typeface="Cambria Math" panose="02040503050406030204" pitchFamily="18" charset="0"/>
                            <a:ea typeface="Times New Roman" panose="02020603050405020304" pitchFamily="18" charset="0"/>
                          </a:rPr>
                          <m:t>3</m:t>
                        </m:r>
                      </m:num>
                      <m:den>
                        <m:r>
                          <a:rPr lang="fr-FR" sz="3800" i="1">
                            <a:solidFill>
                              <a:schemeClr val="bg1"/>
                            </a:solidFill>
                            <a:effectLst/>
                            <a:latin typeface="Cambria Math" panose="02040503050406030204" pitchFamily="18" charset="0"/>
                            <a:ea typeface="Times New Roman" panose="02020603050405020304" pitchFamily="18" charset="0"/>
                          </a:rPr>
                          <m:t>2</m:t>
                        </m:r>
                      </m:den>
                    </m:f>
                    <m:r>
                      <a:rPr lang="fr-FR" sz="3800" i="1">
                        <a:solidFill>
                          <a:schemeClr val="bg1"/>
                        </a:solidFill>
                        <a:effectLst/>
                        <a:latin typeface="Cambria Math" panose="02040503050406030204" pitchFamily="18" charset="0"/>
                        <a:ea typeface="Times New Roman" panose="02020603050405020304" pitchFamily="18" charset="0"/>
                      </a:rPr>
                      <m:t>)</m:t>
                    </m:r>
                  </m:oMath>
                </a14:m>
                <a:r>
                  <a:rPr lang="fr-FR"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Aft>
                    <a:spcPts val="0"/>
                  </a:spcAft>
                </a:pPr>
                <a:r>
                  <a:rPr lang="fr-FR"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b) </a:t>
                </a:r>
                <a:r>
                  <a:rPr lang="fr-FR"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Hàm</a:t>
                </a:r>
                <a:r>
                  <a:rPr lang="fr-FR"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fr-FR"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số</a:t>
                </a:r>
                <a:r>
                  <a:rPr lang="fr-FR"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fr-FR"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đồng</a:t>
                </a:r>
                <a:r>
                  <a:rPr lang="fr-FR"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fr-FR"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biến</a:t>
                </a:r>
                <a:r>
                  <a:rPr lang="fr-FR"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fr-FR"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trên</a:t>
                </a:r>
                <a:r>
                  <a:rPr lang="fr-FR"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fr-FR"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khoảng</a:t>
                </a:r>
                <a:r>
                  <a:rPr lang="fr-FR"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ctrlPr>
                          <a:rPr lang="fr-FR" sz="3800" i="1">
                            <a:solidFill>
                              <a:schemeClr val="bg1"/>
                            </a:solidFill>
                            <a:effectLst/>
                            <a:latin typeface="Cambria Math" panose="02040503050406030204" pitchFamily="18" charset="0"/>
                            <a:ea typeface="Times New Roman" panose="02020603050405020304" pitchFamily="18" charset="0"/>
                          </a:rPr>
                        </m:ctrlPr>
                      </m:dPr>
                      <m:e>
                        <m:r>
                          <a:rPr lang="fr-FR" sz="3800" i="1">
                            <a:solidFill>
                              <a:schemeClr val="bg1"/>
                            </a:solidFill>
                            <a:effectLst/>
                            <a:latin typeface="Cambria Math" panose="02040503050406030204" pitchFamily="18" charset="0"/>
                            <a:ea typeface="Times New Roman" panose="02020603050405020304" pitchFamily="18" charset="0"/>
                          </a:rPr>
                          <m:t>−∞;</m:t>
                        </m:r>
                        <m:f>
                          <m:fPr>
                            <m:ctrlPr>
                              <a:rPr lang="en-US" sz="3800" i="1">
                                <a:solidFill>
                                  <a:schemeClr val="bg1"/>
                                </a:solidFill>
                                <a:effectLst/>
                                <a:latin typeface="Cambria Math" panose="02040503050406030204" pitchFamily="18" charset="0"/>
                                <a:ea typeface="Times New Roman" panose="02020603050405020304" pitchFamily="18" charset="0"/>
                              </a:rPr>
                            </m:ctrlPr>
                          </m:fPr>
                          <m:num>
                            <m:r>
                              <a:rPr lang="fr-FR" sz="3800" i="1">
                                <a:solidFill>
                                  <a:schemeClr val="bg1"/>
                                </a:solidFill>
                                <a:effectLst/>
                                <a:latin typeface="Cambria Math" panose="02040503050406030204" pitchFamily="18" charset="0"/>
                                <a:ea typeface="Times New Roman" panose="02020603050405020304" pitchFamily="18" charset="0"/>
                              </a:rPr>
                              <m:t>1</m:t>
                            </m:r>
                          </m:num>
                          <m:den>
                            <m:r>
                              <a:rPr lang="fr-FR" sz="3800" i="1">
                                <a:solidFill>
                                  <a:schemeClr val="bg1"/>
                                </a:solidFill>
                                <a:effectLst/>
                                <a:latin typeface="Cambria Math" panose="02040503050406030204" pitchFamily="18" charset="0"/>
                                <a:ea typeface="Times New Roman" panose="02020603050405020304" pitchFamily="18" charset="0"/>
                              </a:rPr>
                              <m:t>2</m:t>
                            </m:r>
                          </m:den>
                        </m:f>
                      </m:e>
                    </m:d>
                  </m:oMath>
                </a14:m>
                <a:r>
                  <a:rPr lang="fr-FR" sz="3800" dirty="0"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rPr>
                  <a:t> và nghịch </a:t>
                </a:r>
                <a:r>
                  <a:rPr lang="fr-FR"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biến</a:t>
                </a:r>
                <a:r>
                  <a:rPr lang="fr-FR"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fr-FR"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trên</a:t>
                </a:r>
                <a:r>
                  <a:rPr lang="fr-FR"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fr-FR"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khoảng</a:t>
                </a:r>
                <a:r>
                  <a:rPr lang="fr-FR"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fr-FR" sz="3800" i="1">
                        <a:solidFill>
                          <a:schemeClr val="bg1"/>
                        </a:solidFill>
                        <a:effectLst/>
                        <a:latin typeface="Cambria Math" panose="02040503050406030204" pitchFamily="18" charset="0"/>
                        <a:ea typeface="Times New Roman" panose="02020603050405020304" pitchFamily="18" charset="0"/>
                      </a:rPr>
                      <m:t>(</m:t>
                    </m:r>
                    <m:f>
                      <m:fPr>
                        <m:ctrlPr>
                          <a:rPr lang="en-US" sz="3800" i="1">
                            <a:solidFill>
                              <a:schemeClr val="bg1"/>
                            </a:solidFill>
                            <a:effectLst/>
                            <a:latin typeface="Cambria Math" panose="02040503050406030204" pitchFamily="18" charset="0"/>
                            <a:ea typeface="Times New Roman" panose="02020603050405020304" pitchFamily="18" charset="0"/>
                          </a:rPr>
                        </m:ctrlPr>
                      </m:fPr>
                      <m:num>
                        <m:r>
                          <a:rPr lang="fr-FR" sz="3800" i="1">
                            <a:solidFill>
                              <a:schemeClr val="bg1"/>
                            </a:solidFill>
                            <a:effectLst/>
                            <a:latin typeface="Cambria Math" panose="02040503050406030204" pitchFamily="18" charset="0"/>
                            <a:ea typeface="Times New Roman" panose="02020603050405020304" pitchFamily="18" charset="0"/>
                          </a:rPr>
                          <m:t>1</m:t>
                        </m:r>
                      </m:num>
                      <m:den>
                        <m:r>
                          <a:rPr lang="fr-FR" sz="3800" i="1">
                            <a:solidFill>
                              <a:schemeClr val="bg1"/>
                            </a:solidFill>
                            <a:effectLst/>
                            <a:latin typeface="Cambria Math" panose="02040503050406030204" pitchFamily="18" charset="0"/>
                            <a:ea typeface="Times New Roman" panose="02020603050405020304" pitchFamily="18" charset="0"/>
                          </a:rPr>
                          <m:t>2</m:t>
                        </m:r>
                      </m:den>
                    </m:f>
                    <m:r>
                      <a:rPr lang="fr-FR" sz="3800" i="1">
                        <a:solidFill>
                          <a:schemeClr val="bg1"/>
                        </a:solidFill>
                        <a:effectLst/>
                        <a:latin typeface="Cambria Math" panose="02040503050406030204" pitchFamily="18" charset="0"/>
                        <a:ea typeface="Times New Roman" panose="02020603050405020304" pitchFamily="18" charset="0"/>
                      </a:rPr>
                      <m:t>;+∞)</m:t>
                    </m:r>
                  </m:oMath>
                </a14:m>
                <a:endPar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Aft>
                    <a:spcPts val="0"/>
                  </a:spcAft>
                </a:pPr>
                <a:r>
                  <a:rPr lang="fr-FR"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c) </a:t>
                </a:r>
                <a:r>
                  <a:rPr lang="fr-FR"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Hàm</a:t>
                </a:r>
                <a:r>
                  <a:rPr lang="fr-FR"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fr-FR"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số</a:t>
                </a:r>
                <a:r>
                  <a:rPr lang="fr-FR"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fr-FR"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đồng</a:t>
                </a:r>
                <a:r>
                  <a:rPr lang="fr-FR"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fr-FR"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biến</a:t>
                </a:r>
                <a:r>
                  <a:rPr lang="fr-FR"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fr-FR"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trên</a:t>
                </a:r>
                <a:r>
                  <a:rPr lang="fr-FR"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fr-FR"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khoảng</a:t>
                </a:r>
                <a:r>
                  <a:rPr lang="fr-FR"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ctrlPr>
                          <a:rPr lang="fr-FR" sz="3800" i="1">
                            <a:solidFill>
                              <a:schemeClr val="bg1"/>
                            </a:solidFill>
                            <a:effectLst/>
                            <a:latin typeface="Cambria Math" panose="02040503050406030204" pitchFamily="18" charset="0"/>
                            <a:ea typeface="Times New Roman" panose="02020603050405020304" pitchFamily="18" charset="0"/>
                          </a:rPr>
                        </m:ctrlPr>
                      </m:dPr>
                      <m:e>
                        <m:r>
                          <a:rPr lang="fr-FR" sz="3800" i="1">
                            <a:solidFill>
                              <a:schemeClr val="bg1"/>
                            </a:solidFill>
                            <a:effectLst/>
                            <a:latin typeface="Cambria Math" panose="02040503050406030204" pitchFamily="18" charset="0"/>
                            <a:ea typeface="Times New Roman" panose="02020603050405020304" pitchFamily="18" charset="0"/>
                          </a:rPr>
                          <m:t>−1;+∞</m:t>
                        </m:r>
                      </m:e>
                    </m:d>
                  </m:oMath>
                </a14:m>
                <a:r>
                  <a:rPr lang="fr-FR" sz="3800" dirty="0"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rPr>
                  <a:t> và nghịch </a:t>
                </a:r>
                <a:r>
                  <a:rPr lang="fr-FR"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biến</a:t>
                </a:r>
                <a:r>
                  <a:rPr lang="fr-FR"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fr-FR"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trên</a:t>
                </a:r>
                <a:r>
                  <a:rPr lang="fr-FR"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fr-FR"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khoảng</a:t>
                </a:r>
                <a:r>
                  <a:rPr lang="fr-FR"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fr-FR" sz="3800" i="1">
                        <a:solidFill>
                          <a:schemeClr val="bg1"/>
                        </a:solidFill>
                        <a:effectLst/>
                        <a:latin typeface="Cambria Math" panose="02040503050406030204" pitchFamily="18" charset="0"/>
                        <a:ea typeface="Times New Roman" panose="02020603050405020304" pitchFamily="18" charset="0"/>
                      </a:rPr>
                      <m:t>(−∞;−1)</m:t>
                    </m:r>
                  </m:oMath>
                </a14:m>
                <a:r>
                  <a:rPr lang="fr-FR"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Aft>
                    <a:spcPts val="0"/>
                  </a:spcAft>
                </a:pPr>
                <a:r>
                  <a:rPr lang="fr-FR"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d) </a:t>
                </a:r>
                <a:r>
                  <a:rPr lang="fr-FR"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Hàm</a:t>
                </a:r>
                <a:r>
                  <a:rPr lang="fr-FR"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fr-FR"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số</a:t>
                </a:r>
                <a:r>
                  <a:rPr lang="fr-FR"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fr-FR"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đồng</a:t>
                </a:r>
                <a:r>
                  <a:rPr lang="fr-FR"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fr-FR"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biến</a:t>
                </a:r>
                <a:r>
                  <a:rPr lang="fr-FR"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fr-FR"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trên</a:t>
                </a:r>
                <a:r>
                  <a:rPr lang="fr-FR"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fr-FR"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khoảng</a:t>
                </a:r>
                <a:r>
                  <a:rPr lang="fr-FR"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ctrlPr>
                          <a:rPr lang="fr-FR" sz="3800" i="1">
                            <a:solidFill>
                              <a:schemeClr val="bg1"/>
                            </a:solidFill>
                            <a:effectLst/>
                            <a:latin typeface="Cambria Math" panose="02040503050406030204" pitchFamily="18" charset="0"/>
                            <a:ea typeface="Times New Roman" panose="02020603050405020304" pitchFamily="18" charset="0"/>
                          </a:rPr>
                        </m:ctrlPr>
                      </m:dPr>
                      <m:e>
                        <m:r>
                          <a:rPr lang="fr-FR" sz="3800" i="1">
                            <a:solidFill>
                              <a:schemeClr val="bg1"/>
                            </a:solidFill>
                            <a:effectLst/>
                            <a:latin typeface="Cambria Math" panose="02040503050406030204" pitchFamily="18" charset="0"/>
                            <a:ea typeface="Times New Roman" panose="02020603050405020304" pitchFamily="18" charset="0"/>
                          </a:rPr>
                          <m:t>−∞;</m:t>
                        </m:r>
                        <m:f>
                          <m:fPr>
                            <m:ctrlPr>
                              <a:rPr lang="en-US" sz="3800" i="1">
                                <a:solidFill>
                                  <a:schemeClr val="bg1"/>
                                </a:solidFill>
                                <a:effectLst/>
                                <a:latin typeface="Cambria Math" panose="02040503050406030204" pitchFamily="18" charset="0"/>
                                <a:ea typeface="Times New Roman" panose="02020603050405020304" pitchFamily="18" charset="0"/>
                              </a:rPr>
                            </m:ctrlPr>
                          </m:fPr>
                          <m:num>
                            <m:r>
                              <a:rPr lang="fr-FR" sz="3800" i="1">
                                <a:solidFill>
                                  <a:schemeClr val="bg1"/>
                                </a:solidFill>
                                <a:effectLst/>
                                <a:latin typeface="Cambria Math" panose="02040503050406030204" pitchFamily="18" charset="0"/>
                                <a:ea typeface="Times New Roman" panose="02020603050405020304" pitchFamily="18" charset="0"/>
                              </a:rPr>
                              <m:t>1</m:t>
                            </m:r>
                          </m:num>
                          <m:den>
                            <m:r>
                              <a:rPr lang="fr-FR" sz="3800" i="1">
                                <a:solidFill>
                                  <a:schemeClr val="bg1"/>
                                </a:solidFill>
                                <a:effectLst/>
                                <a:latin typeface="Cambria Math" panose="02040503050406030204" pitchFamily="18" charset="0"/>
                                <a:ea typeface="Times New Roman" panose="02020603050405020304" pitchFamily="18" charset="0"/>
                              </a:rPr>
                              <m:t>2</m:t>
                            </m:r>
                          </m:den>
                        </m:f>
                      </m:e>
                    </m:d>
                  </m:oMath>
                </a14:m>
                <a:r>
                  <a:rPr lang="fr-FR" sz="3800" dirty="0"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fr-FR" sz="3800" dirty="0" err="1"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rPr>
                  <a:t>và</a:t>
                </a:r>
                <a:r>
                  <a:rPr lang="fr-FR" sz="3800" dirty="0"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fr-FR" sz="3800" dirty="0" err="1"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rPr>
                  <a:t>nghịch</a:t>
                </a:r>
                <a:r>
                  <a:rPr lang="fr-FR" sz="3800" dirty="0"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fr-FR"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biến</a:t>
                </a:r>
                <a:r>
                  <a:rPr lang="fr-FR"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fr-FR"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trên</a:t>
                </a:r>
                <a:r>
                  <a:rPr lang="fr-FR"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fr-FR"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khoảng</a:t>
                </a:r>
                <a:r>
                  <a:rPr lang="fr-FR"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fr-FR" sz="3800" i="1">
                        <a:solidFill>
                          <a:schemeClr val="bg1"/>
                        </a:solidFill>
                        <a:effectLst/>
                        <a:latin typeface="Cambria Math" panose="02040503050406030204" pitchFamily="18" charset="0"/>
                        <a:ea typeface="Times New Roman" panose="02020603050405020304" pitchFamily="18" charset="0"/>
                      </a:rPr>
                      <m:t>(</m:t>
                    </m:r>
                    <m:f>
                      <m:fPr>
                        <m:ctrlPr>
                          <a:rPr lang="en-US" sz="3800" i="1">
                            <a:solidFill>
                              <a:schemeClr val="bg1"/>
                            </a:solidFill>
                            <a:effectLst/>
                            <a:latin typeface="Cambria Math" panose="02040503050406030204" pitchFamily="18" charset="0"/>
                            <a:ea typeface="Times New Roman" panose="02020603050405020304" pitchFamily="18" charset="0"/>
                          </a:rPr>
                        </m:ctrlPr>
                      </m:fPr>
                      <m:num>
                        <m:r>
                          <a:rPr lang="fr-FR" sz="3800" i="1">
                            <a:solidFill>
                              <a:schemeClr val="bg1"/>
                            </a:solidFill>
                            <a:effectLst/>
                            <a:latin typeface="Cambria Math" panose="02040503050406030204" pitchFamily="18" charset="0"/>
                            <a:ea typeface="Times New Roman" panose="02020603050405020304" pitchFamily="18" charset="0"/>
                          </a:rPr>
                          <m:t>1</m:t>
                        </m:r>
                      </m:num>
                      <m:den>
                        <m:r>
                          <a:rPr lang="fr-FR" sz="3800" i="1">
                            <a:solidFill>
                              <a:schemeClr val="bg1"/>
                            </a:solidFill>
                            <a:effectLst/>
                            <a:latin typeface="Cambria Math" panose="02040503050406030204" pitchFamily="18" charset="0"/>
                            <a:ea typeface="Times New Roman" panose="02020603050405020304" pitchFamily="18" charset="0"/>
                          </a:rPr>
                          <m:t>2</m:t>
                        </m:r>
                      </m:den>
                    </m:f>
                    <m:r>
                      <a:rPr lang="fr-FR" sz="3800" i="1">
                        <a:solidFill>
                          <a:schemeClr val="bg1"/>
                        </a:solidFill>
                        <a:effectLst/>
                        <a:latin typeface="Cambria Math" panose="02040503050406030204" pitchFamily="18" charset="0"/>
                        <a:ea typeface="Times New Roman" panose="02020603050405020304" pitchFamily="18" charset="0"/>
                      </a:rPr>
                      <m:t>;+∞)</m:t>
                    </m:r>
                  </m:oMath>
                </a14:m>
                <a:endPar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381000" y="4762500"/>
                <a:ext cx="19583400" cy="4907882"/>
              </a:xfrm>
              <a:prstGeom prst="rect">
                <a:avLst/>
              </a:prstGeom>
              <a:blipFill>
                <a:blip r:embed="rId4"/>
                <a:stretch>
                  <a:fillRect l="-1027"/>
                </a:stretch>
              </a:blipFill>
            </p:spPr>
            <p:txBody>
              <a:bodyPr/>
              <a:lstStyle/>
              <a:p>
                <a:r>
                  <a:rPr lang="en-US">
                    <a:noFill/>
                  </a:rPr>
                  <a:t> </a:t>
                </a:r>
              </a:p>
            </p:txBody>
          </p:sp>
        </mc:Fallback>
      </mc:AlternateContent>
      <p:sp>
        <p:nvSpPr>
          <p:cNvPr id="21" name="Oval Callout 20"/>
          <p:cNvSpPr/>
          <p:nvPr/>
        </p:nvSpPr>
        <p:spPr>
          <a:xfrm>
            <a:off x="8569359" y="3994524"/>
            <a:ext cx="1641441" cy="691776"/>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2" name="Group 21"/>
          <p:cNvGrpSpPr/>
          <p:nvPr/>
        </p:nvGrpSpPr>
        <p:grpSpPr>
          <a:xfrm>
            <a:off x="16478250" y="252683"/>
            <a:ext cx="1333500" cy="1178600"/>
            <a:chOff x="14043699" y="3663315"/>
            <a:chExt cx="3215601" cy="3215601"/>
          </a:xfrm>
        </p:grpSpPr>
        <p:grpSp>
          <p:nvGrpSpPr>
            <p:cNvPr id="23" name="Group 10"/>
            <p:cNvGrpSpPr/>
            <p:nvPr/>
          </p:nvGrpSpPr>
          <p:grpSpPr>
            <a:xfrm>
              <a:off x="14043699" y="3663315"/>
              <a:ext cx="3215601" cy="3215601"/>
              <a:chOff x="0" y="0"/>
              <a:chExt cx="6350000" cy="6350000"/>
            </a:xfrm>
          </p:grpSpPr>
          <p:sp>
            <p:nvSpPr>
              <p:cNvPr id="26"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25" name="Picture 1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084178" y="4054340"/>
              <a:ext cx="1134643" cy="2433550"/>
            </a:xfrm>
            <a:prstGeom prst="rect">
              <a:avLst/>
            </a:prstGeom>
          </p:spPr>
        </p:pic>
      </p:grpSp>
    </p:spTree>
    <p:extLst>
      <p:ext uri="{BB962C8B-B14F-4D97-AF65-F5344CB8AC3E}">
        <p14:creationId xmlns:p14="http://schemas.microsoft.com/office/powerpoint/2010/main" val="3512084717"/>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wipe(down)">
                                      <p:cBhvr>
                                        <p:cTn id="22" dur="500"/>
                                        <p:tgtEl>
                                          <p:spTgt spid="1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27" dur="500"/>
                                        <p:tgtEl>
                                          <p:spTgt spid="1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3">
                                            <p:txEl>
                                              <p:pRg st="2" end="2"/>
                                            </p:txEl>
                                          </p:spTgt>
                                        </p:tgtEl>
                                        <p:attrNameLst>
                                          <p:attrName>style.visibility</p:attrName>
                                        </p:attrNameLst>
                                      </p:cBhvr>
                                      <p:to>
                                        <p:strVal val="visible"/>
                                      </p:to>
                                    </p:set>
                                    <p:animEffect transition="in" filter="barn(inVertical)">
                                      <p:cBhvr>
                                        <p:cTn id="32" dur="500"/>
                                        <p:tgtEl>
                                          <p:spTgt spid="1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
                                            <p:txEl>
                                              <p:pRg st="3" end="3"/>
                                            </p:txEl>
                                          </p:spTgt>
                                        </p:tgtEl>
                                        <p:attrNameLst>
                                          <p:attrName>style.visibility</p:attrName>
                                        </p:attrNameLst>
                                      </p:cBhvr>
                                      <p:to>
                                        <p:strVal val="visible"/>
                                      </p:to>
                                    </p:set>
                                    <p:animEffect transition="in" filter="fade">
                                      <p:cBhvr>
                                        <p:cTn id="37"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7DE9A"/>
        </a:solidFill>
        <a:effectLst/>
      </p:bgPr>
    </p:bg>
    <p:spTree>
      <p:nvGrpSpPr>
        <p:cNvPr id="1" name=""/>
        <p:cNvGrpSpPr/>
        <p:nvPr/>
      </p:nvGrpSpPr>
      <p:grpSpPr>
        <a:xfrm>
          <a:off x="0" y="0"/>
          <a:ext cx="0" cy="0"/>
          <a:chOff x="0" y="0"/>
          <a:chExt cx="0" cy="0"/>
        </a:xfrm>
      </p:grpSpPr>
      <p:grpSp>
        <p:nvGrpSpPr>
          <p:cNvPr id="2" name="Group 2"/>
          <p:cNvGrpSpPr/>
          <p:nvPr/>
        </p:nvGrpSpPr>
        <p:grpSpPr>
          <a:xfrm>
            <a:off x="517358" y="543214"/>
            <a:ext cx="17297400" cy="9934286"/>
            <a:chOff x="-5491" y="0"/>
            <a:chExt cx="5920967" cy="3624054"/>
          </a:xfrm>
          <a:solidFill>
            <a:schemeClr val="bg1"/>
          </a:solidFill>
        </p:grpSpPr>
        <p:sp>
          <p:nvSpPr>
            <p:cNvPr id="3" name="Freeform 3"/>
            <p:cNvSpPr/>
            <p:nvPr/>
          </p:nvSpPr>
          <p:spPr>
            <a:xfrm>
              <a:off x="-5491" y="0"/>
              <a:ext cx="5920967" cy="3624054"/>
            </a:xfrm>
            <a:custGeom>
              <a:avLst/>
              <a:gdLst/>
              <a:ahLst/>
              <a:cxnLst/>
              <a:rect l="l" t="t" r="r" b="b"/>
              <a:pathLst>
                <a:path w="5920967" h="3624054">
                  <a:moveTo>
                    <a:pt x="5796507" y="3624054"/>
                  </a:moveTo>
                  <a:lnTo>
                    <a:pt x="124460" y="3624054"/>
                  </a:lnTo>
                  <a:cubicBezTo>
                    <a:pt x="55880" y="3624054"/>
                    <a:pt x="0" y="3568174"/>
                    <a:pt x="0" y="3499595"/>
                  </a:cubicBezTo>
                  <a:lnTo>
                    <a:pt x="0" y="124460"/>
                  </a:lnTo>
                  <a:cubicBezTo>
                    <a:pt x="0" y="55880"/>
                    <a:pt x="55880" y="0"/>
                    <a:pt x="124460" y="0"/>
                  </a:cubicBezTo>
                  <a:lnTo>
                    <a:pt x="5796507" y="0"/>
                  </a:lnTo>
                  <a:cubicBezTo>
                    <a:pt x="5865087" y="0"/>
                    <a:pt x="5920967" y="55880"/>
                    <a:pt x="5920967" y="124460"/>
                  </a:cubicBezTo>
                  <a:lnTo>
                    <a:pt x="5920967" y="3499595"/>
                  </a:lnTo>
                  <a:cubicBezTo>
                    <a:pt x="5920967" y="3568174"/>
                    <a:pt x="5865087" y="3624054"/>
                    <a:pt x="5796507" y="3624054"/>
                  </a:cubicBezTo>
                  <a:close/>
                </a:path>
              </a:pathLst>
            </a:custGeom>
            <a:grpFill/>
          </p:spPr>
        </p:sp>
      </p:grpSp>
      <p:grpSp>
        <p:nvGrpSpPr>
          <p:cNvPr id="25" name="Group 24"/>
          <p:cNvGrpSpPr/>
          <p:nvPr/>
        </p:nvGrpSpPr>
        <p:grpSpPr>
          <a:xfrm>
            <a:off x="0" y="8599711"/>
            <a:ext cx="1912606" cy="1811617"/>
            <a:chOff x="9639248" y="3663315"/>
            <a:chExt cx="3215601" cy="3215601"/>
          </a:xfrm>
        </p:grpSpPr>
        <p:grpSp>
          <p:nvGrpSpPr>
            <p:cNvPr id="28" name="Group 8"/>
            <p:cNvGrpSpPr/>
            <p:nvPr/>
          </p:nvGrpSpPr>
          <p:grpSpPr>
            <a:xfrm>
              <a:off x="9639248" y="3663315"/>
              <a:ext cx="3215601" cy="3215601"/>
              <a:chOff x="0" y="0"/>
              <a:chExt cx="6350000" cy="6350000"/>
            </a:xfrm>
          </p:grpSpPr>
          <p:sp>
            <p:nvSpPr>
              <p:cNvPr id="30"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29"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9934132" y="4471877"/>
              <a:ext cx="2625831" cy="1598475"/>
            </a:xfrm>
            <a:prstGeom prst="rect">
              <a:avLst/>
            </a:prstGeom>
          </p:spPr>
        </p:pic>
      </p:grpSp>
      <p:grpSp>
        <p:nvGrpSpPr>
          <p:cNvPr id="31" name="Group 30"/>
          <p:cNvGrpSpPr/>
          <p:nvPr/>
        </p:nvGrpSpPr>
        <p:grpSpPr>
          <a:xfrm>
            <a:off x="16344366" y="8599711"/>
            <a:ext cx="1906696" cy="1811617"/>
            <a:chOff x="14043699" y="3663315"/>
            <a:chExt cx="3215601" cy="3215601"/>
          </a:xfrm>
        </p:grpSpPr>
        <p:grpSp>
          <p:nvGrpSpPr>
            <p:cNvPr id="32" name="Group 10"/>
            <p:cNvGrpSpPr/>
            <p:nvPr/>
          </p:nvGrpSpPr>
          <p:grpSpPr>
            <a:xfrm>
              <a:off x="14043699" y="3663315"/>
              <a:ext cx="3215601" cy="3215601"/>
              <a:chOff x="0" y="0"/>
              <a:chExt cx="6350000" cy="6350000"/>
            </a:xfrm>
          </p:grpSpPr>
          <p:sp>
            <p:nvSpPr>
              <p:cNvPr id="34"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33" name="Picture 1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084178" y="4054340"/>
              <a:ext cx="1134643" cy="2433550"/>
            </a:xfrm>
            <a:prstGeom prst="rect">
              <a:avLst/>
            </a:prstGeom>
          </p:spPr>
        </p:pic>
      </p:grpSp>
      <p:grpSp>
        <p:nvGrpSpPr>
          <p:cNvPr id="16" name="Group 15"/>
          <p:cNvGrpSpPr/>
          <p:nvPr/>
        </p:nvGrpSpPr>
        <p:grpSpPr>
          <a:xfrm>
            <a:off x="7892046" y="876300"/>
            <a:ext cx="2548023" cy="1066800"/>
            <a:chOff x="381000" y="190500"/>
            <a:chExt cx="5562600" cy="1066800"/>
          </a:xfrm>
        </p:grpSpPr>
        <p:sp>
          <p:nvSpPr>
            <p:cNvPr id="17" name="Rectangle 16"/>
            <p:cNvSpPr/>
            <p:nvPr/>
          </p:nvSpPr>
          <p:spPr>
            <a:xfrm>
              <a:off x="381000" y="190500"/>
              <a:ext cx="5562600" cy="106680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8" name="Rectangle 17"/>
            <p:cNvSpPr/>
            <p:nvPr/>
          </p:nvSpPr>
          <p:spPr>
            <a:xfrm>
              <a:off x="1010513" y="210783"/>
              <a:ext cx="4326112" cy="90159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algn="just">
                <a:lnSpc>
                  <a:spcPct val="150000"/>
                </a:lnSpc>
                <a:spcAft>
                  <a:spcPts val="800"/>
                </a:spcAft>
              </a:pPr>
              <a:r>
                <a:rPr lang="en-US" sz="4000" b="1" dirty="0" err="1" smtClean="0">
                  <a:solidFill>
                    <a:prstClr val="white"/>
                  </a:solidFill>
                  <a:latin typeface="Arial" panose="020B0604020202020204" pitchFamily="34" charset="0"/>
                  <a:ea typeface="Times New Roman" panose="02020603050405020304" pitchFamily="18" charset="0"/>
                  <a:cs typeface="Arial" panose="020B0604020202020204" pitchFamily="34" charset="0"/>
                </a:rPr>
                <a:t>Bài</a:t>
              </a:r>
              <a:r>
                <a:rPr lang="en-US" sz="4000" b="1" dirty="0" smtClean="0">
                  <a:solidFill>
                    <a:prstClr val="white"/>
                  </a:solidFill>
                  <a:latin typeface="Arial" panose="020B0604020202020204" pitchFamily="34" charset="0"/>
                  <a:ea typeface="Times New Roman" panose="02020603050405020304" pitchFamily="18" charset="0"/>
                  <a:cs typeface="Arial" panose="020B0604020202020204" pitchFamily="34" charset="0"/>
                </a:rPr>
                <a:t> 6.9 </a:t>
              </a:r>
              <a:endParaRPr lang="en-US" sz="4000" dirty="0">
                <a:solidFill>
                  <a:prstClr val="white"/>
                </a:solidFill>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6" name="Rectangle 5"/>
              <p:cNvSpPr/>
              <p:nvPr/>
            </p:nvSpPr>
            <p:spPr>
              <a:xfrm>
                <a:off x="2109351" y="2247900"/>
                <a:ext cx="14817098" cy="4478149"/>
              </a:xfrm>
              <a:prstGeom prst="rect">
                <a:avLst/>
              </a:prstGeom>
            </p:spPr>
            <p:txBody>
              <a:bodyPr wrap="square">
                <a:spAutoFit/>
              </a:bodyPr>
              <a:lstStyle/>
              <a:p>
                <a:pPr marL="30480" marR="30480" algn="just">
                  <a:lnSpc>
                    <a:spcPct val="150000"/>
                  </a:lnSpc>
                </a:pP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Xác</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định</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parabol</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solidFill>
                          <a:srgbClr val="000000"/>
                        </a:solidFill>
                        <a:effectLst/>
                        <a:latin typeface="Cambria Math" panose="02040503050406030204" pitchFamily="18" charset="0"/>
                        <a:ea typeface="Times New Roman" panose="02020603050405020304" pitchFamily="18" charset="0"/>
                        <a:cs typeface="Open Sans"/>
                      </a:rPr>
                      <m:t>𝑦</m:t>
                    </m:r>
                    <m:r>
                      <a:rPr lang="en-US" sz="3800" i="1">
                        <a:solidFill>
                          <a:srgbClr val="000000"/>
                        </a:solidFill>
                        <a:effectLst/>
                        <a:latin typeface="Cambria Math" panose="02040503050406030204" pitchFamily="18" charset="0"/>
                        <a:ea typeface="Times New Roman" panose="02020603050405020304" pitchFamily="18" charset="0"/>
                        <a:cs typeface="Open Sans"/>
                      </a:rPr>
                      <m:t> = </m:t>
                    </m:r>
                    <m:r>
                      <a:rPr lang="en-US" sz="3800" i="1">
                        <a:solidFill>
                          <a:srgbClr val="000000"/>
                        </a:solidFill>
                        <a:effectLst/>
                        <a:latin typeface="Cambria Math" panose="02040503050406030204" pitchFamily="18" charset="0"/>
                        <a:ea typeface="Times New Roman" panose="02020603050405020304" pitchFamily="18" charset="0"/>
                        <a:cs typeface="Open Sans"/>
                      </a:rPr>
                      <m:t>𝑎</m:t>
                    </m:r>
                    <m:sSup>
                      <m:sSupPr>
                        <m:ctrlPr>
                          <a:rPr lang="en-US" sz="3800" i="1">
                            <a:solidFill>
                              <a:srgbClr val="000000"/>
                            </a:solidFill>
                            <a:effectLst/>
                            <a:latin typeface="Cambria Math" panose="02040503050406030204" pitchFamily="18" charset="0"/>
                            <a:ea typeface="Times New Roman" panose="02020603050405020304" pitchFamily="18" charset="0"/>
                            <a:cs typeface="Open Sans"/>
                          </a:rPr>
                        </m:ctrlPr>
                      </m:sSupPr>
                      <m:e>
                        <m:r>
                          <a:rPr lang="en-US" sz="3800" i="1">
                            <a:solidFill>
                              <a:srgbClr val="000000"/>
                            </a:solidFill>
                            <a:effectLst/>
                            <a:latin typeface="Cambria Math" panose="02040503050406030204" pitchFamily="18" charset="0"/>
                            <a:ea typeface="Times New Roman" panose="02020603050405020304" pitchFamily="18" charset="0"/>
                            <a:cs typeface="Open Sans"/>
                          </a:rPr>
                          <m:t>𝑥</m:t>
                        </m:r>
                      </m:e>
                      <m:sup>
                        <m:r>
                          <a:rPr lang="en-US" sz="3800" i="1">
                            <a:solidFill>
                              <a:srgbClr val="000000"/>
                            </a:solidFill>
                            <a:effectLst/>
                            <a:latin typeface="Cambria Math" panose="02040503050406030204" pitchFamily="18" charset="0"/>
                            <a:ea typeface="Times New Roman" panose="02020603050405020304" pitchFamily="18" charset="0"/>
                            <a:cs typeface="Open Sans"/>
                          </a:rPr>
                          <m:t>2</m:t>
                        </m:r>
                      </m:sup>
                    </m:sSup>
                    <m:r>
                      <a:rPr lang="en-US" sz="3800" i="1">
                        <a:solidFill>
                          <a:srgbClr val="000000"/>
                        </a:solidFill>
                        <a:effectLst/>
                        <a:latin typeface="Cambria Math" panose="02040503050406030204" pitchFamily="18" charset="0"/>
                        <a:ea typeface="Times New Roman" panose="02020603050405020304" pitchFamily="18" charset="0"/>
                      </a:rPr>
                      <m:t> </m:t>
                    </m:r>
                    <m:r>
                      <a:rPr lang="en-US" sz="3800" i="1">
                        <a:solidFill>
                          <a:srgbClr val="000000"/>
                        </a:solidFill>
                        <a:effectLst/>
                        <a:latin typeface="Cambria Math" panose="02040503050406030204" pitchFamily="18" charset="0"/>
                        <a:ea typeface="Times New Roman" panose="02020603050405020304" pitchFamily="18" charset="0"/>
                        <a:cs typeface="Open Sans"/>
                      </a:rPr>
                      <m:t>+ </m:t>
                    </m:r>
                    <m:r>
                      <a:rPr lang="en-US" sz="3800" i="1">
                        <a:solidFill>
                          <a:srgbClr val="000000"/>
                        </a:solidFill>
                        <a:effectLst/>
                        <a:latin typeface="Cambria Math" panose="02040503050406030204" pitchFamily="18" charset="0"/>
                        <a:ea typeface="Times New Roman" panose="02020603050405020304" pitchFamily="18" charset="0"/>
                        <a:cs typeface="Open Sans"/>
                      </a:rPr>
                      <m:t>𝑏𝑥</m:t>
                    </m:r>
                    <m:r>
                      <a:rPr lang="en-US" sz="3800" i="1">
                        <a:solidFill>
                          <a:srgbClr val="000000"/>
                        </a:solidFill>
                        <a:effectLst/>
                        <a:latin typeface="Cambria Math" panose="02040503050406030204" pitchFamily="18" charset="0"/>
                        <a:ea typeface="Times New Roman" panose="02020603050405020304" pitchFamily="18" charset="0"/>
                        <a:cs typeface="Open Sans"/>
                      </a:rPr>
                      <m:t> + 1</m:t>
                    </m:r>
                  </m:oMath>
                </a14:m>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mỗi</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trường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hợp</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sau</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a:p>
                <a:pPr marL="30480" marR="30480" algn="just">
                  <a:lnSpc>
                    <a:spcPct val="150000"/>
                  </a:lnSpc>
                </a:pP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qua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hai</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điểm</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A(1; 0)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B(2; 4); </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a:p>
                <a:pPr marL="30480" marR="30480" algn="just">
                  <a:lnSpc>
                    <a:spcPct val="150000"/>
                  </a:lnSpc>
                </a:pP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qua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điểm</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A(1; 0)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trục</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đối</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xứng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x = 1; </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a:p>
                <a:pPr marL="30480" marR="30480" algn="just">
                  <a:lnSpc>
                    <a:spcPct val="150000"/>
                  </a:lnSpc>
                </a:pP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đỉnh</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I(1; 2);</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a:p>
                <a:pPr marL="30480" marR="30480" algn="just">
                  <a:lnSpc>
                    <a:spcPct val="150000"/>
                  </a:lnSpc>
                </a:pP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qua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điểm</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 1; 1)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tung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đỉnh</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bằng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0,25. </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2109351" y="2247900"/>
                <a:ext cx="14817098" cy="4478149"/>
              </a:xfrm>
              <a:prstGeom prst="rect">
                <a:avLst/>
              </a:prstGeom>
              <a:blipFill>
                <a:blip r:embed="rId12"/>
                <a:stretch>
                  <a:fillRect l="-1152" b="-2180"/>
                </a:stretch>
              </a:blipFill>
            </p:spPr>
            <p:txBody>
              <a:bodyPr/>
              <a:lstStyle/>
              <a:p>
                <a:r>
                  <a:rPr lang="en-US">
                    <a:noFill/>
                  </a:rPr>
                  <a:t> </a:t>
                </a:r>
              </a:p>
            </p:txBody>
          </p:sp>
        </mc:Fallback>
      </mc:AlternateContent>
      <p:pic>
        <p:nvPicPr>
          <p:cNvPr id="20" name="Picture 6"/>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6172200" y="7143130"/>
            <a:ext cx="6324600" cy="2822353"/>
          </a:xfrm>
          <a:prstGeom prst="rect">
            <a:avLst/>
          </a:prstGeom>
        </p:spPr>
      </p:pic>
    </p:spTree>
    <p:extLst>
      <p:ext uri="{BB962C8B-B14F-4D97-AF65-F5344CB8AC3E}">
        <p14:creationId xmlns:p14="http://schemas.microsoft.com/office/powerpoint/2010/main" val="2072871745"/>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Effect transition="in" filter="fade">
                                      <p:cBhvr>
                                        <p:cTn id="18" dur="500"/>
                                        <p:tgtEl>
                                          <p:spTgt spid="6">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fade">
                                      <p:cBhvr>
                                        <p:cTn id="21" dur="500"/>
                                        <p:tgtEl>
                                          <p:spTgt spid="6">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6">
                                            <p:txEl>
                                              <p:pRg st="4" end="4"/>
                                            </p:txEl>
                                          </p:spTgt>
                                        </p:tgtEl>
                                        <p:attrNameLst>
                                          <p:attrName>style.visibility</p:attrName>
                                        </p:attrNameLst>
                                      </p:cBhvr>
                                      <p:to>
                                        <p:strVal val="visible"/>
                                      </p:to>
                                    </p:set>
                                    <p:animEffect transition="in" filter="fade">
                                      <p:cBhvr>
                                        <p:cTn id="24"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7DE9A"/>
        </a:solidFill>
        <a:effectLst/>
      </p:bgPr>
    </p:bg>
    <p:spTree>
      <p:nvGrpSpPr>
        <p:cNvPr id="1" name=""/>
        <p:cNvGrpSpPr/>
        <p:nvPr/>
      </p:nvGrpSpPr>
      <p:grpSpPr>
        <a:xfrm>
          <a:off x="0" y="0"/>
          <a:ext cx="0" cy="0"/>
          <a:chOff x="0" y="0"/>
          <a:chExt cx="0" cy="0"/>
        </a:xfrm>
      </p:grpSpPr>
      <p:grpSp>
        <p:nvGrpSpPr>
          <p:cNvPr id="2" name="Group 2"/>
          <p:cNvGrpSpPr/>
          <p:nvPr/>
        </p:nvGrpSpPr>
        <p:grpSpPr>
          <a:xfrm>
            <a:off x="517358" y="571500"/>
            <a:ext cx="17297400" cy="9067800"/>
            <a:chOff x="-5491" y="0"/>
            <a:chExt cx="5920967" cy="3624054"/>
          </a:xfrm>
          <a:solidFill>
            <a:schemeClr val="bg1"/>
          </a:solidFill>
        </p:grpSpPr>
        <p:sp>
          <p:nvSpPr>
            <p:cNvPr id="3" name="Freeform 3"/>
            <p:cNvSpPr/>
            <p:nvPr/>
          </p:nvSpPr>
          <p:spPr>
            <a:xfrm>
              <a:off x="-5491" y="0"/>
              <a:ext cx="5920967" cy="3624054"/>
            </a:xfrm>
            <a:custGeom>
              <a:avLst/>
              <a:gdLst/>
              <a:ahLst/>
              <a:cxnLst/>
              <a:rect l="l" t="t" r="r" b="b"/>
              <a:pathLst>
                <a:path w="5920967" h="3624054">
                  <a:moveTo>
                    <a:pt x="5796507" y="3624054"/>
                  </a:moveTo>
                  <a:lnTo>
                    <a:pt x="124460" y="3624054"/>
                  </a:lnTo>
                  <a:cubicBezTo>
                    <a:pt x="55880" y="3624054"/>
                    <a:pt x="0" y="3568174"/>
                    <a:pt x="0" y="3499595"/>
                  </a:cubicBezTo>
                  <a:lnTo>
                    <a:pt x="0" y="124460"/>
                  </a:lnTo>
                  <a:cubicBezTo>
                    <a:pt x="0" y="55880"/>
                    <a:pt x="55880" y="0"/>
                    <a:pt x="124460" y="0"/>
                  </a:cubicBezTo>
                  <a:lnTo>
                    <a:pt x="5796507" y="0"/>
                  </a:lnTo>
                  <a:cubicBezTo>
                    <a:pt x="5865087" y="0"/>
                    <a:pt x="5920967" y="55880"/>
                    <a:pt x="5920967" y="124460"/>
                  </a:cubicBezTo>
                  <a:lnTo>
                    <a:pt x="5920967" y="3499595"/>
                  </a:lnTo>
                  <a:cubicBezTo>
                    <a:pt x="5920967" y="3568174"/>
                    <a:pt x="5865087" y="3624054"/>
                    <a:pt x="5796507" y="3624054"/>
                  </a:cubicBezTo>
                  <a:close/>
                </a:path>
              </a:pathLst>
            </a:custGeom>
            <a:grpFill/>
          </p:spPr>
        </p:sp>
      </p:grpSp>
      <p:grpSp>
        <p:nvGrpSpPr>
          <p:cNvPr id="25" name="Group 24"/>
          <p:cNvGrpSpPr/>
          <p:nvPr/>
        </p:nvGrpSpPr>
        <p:grpSpPr>
          <a:xfrm>
            <a:off x="290145" y="8218530"/>
            <a:ext cx="1912606" cy="1811617"/>
            <a:chOff x="9639248" y="3663315"/>
            <a:chExt cx="3215601" cy="3215601"/>
          </a:xfrm>
        </p:grpSpPr>
        <p:grpSp>
          <p:nvGrpSpPr>
            <p:cNvPr id="28" name="Group 8"/>
            <p:cNvGrpSpPr/>
            <p:nvPr/>
          </p:nvGrpSpPr>
          <p:grpSpPr>
            <a:xfrm>
              <a:off x="9639248" y="3663315"/>
              <a:ext cx="3215601" cy="3215601"/>
              <a:chOff x="0" y="0"/>
              <a:chExt cx="6350000" cy="6350000"/>
            </a:xfrm>
          </p:grpSpPr>
          <p:sp>
            <p:nvSpPr>
              <p:cNvPr id="30"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29"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9934132" y="4471877"/>
              <a:ext cx="2625831" cy="1598475"/>
            </a:xfrm>
            <a:prstGeom prst="rect">
              <a:avLst/>
            </a:prstGeom>
          </p:spPr>
        </p:pic>
      </p:grpSp>
      <p:grpSp>
        <p:nvGrpSpPr>
          <p:cNvPr id="31" name="Group 30"/>
          <p:cNvGrpSpPr/>
          <p:nvPr/>
        </p:nvGrpSpPr>
        <p:grpSpPr>
          <a:xfrm>
            <a:off x="16139529" y="-20917"/>
            <a:ext cx="1906696" cy="1811617"/>
            <a:chOff x="14043699" y="3663315"/>
            <a:chExt cx="3215601" cy="3215601"/>
          </a:xfrm>
        </p:grpSpPr>
        <p:grpSp>
          <p:nvGrpSpPr>
            <p:cNvPr id="32" name="Group 10"/>
            <p:cNvGrpSpPr/>
            <p:nvPr/>
          </p:nvGrpSpPr>
          <p:grpSpPr>
            <a:xfrm>
              <a:off x="14043699" y="3663315"/>
              <a:ext cx="3215601" cy="3215601"/>
              <a:chOff x="0" y="0"/>
              <a:chExt cx="6350000" cy="6350000"/>
            </a:xfrm>
          </p:grpSpPr>
          <p:sp>
            <p:nvSpPr>
              <p:cNvPr id="34"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33" name="Picture 1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084178" y="4054340"/>
              <a:ext cx="1134643" cy="2433550"/>
            </a:xfrm>
            <a:prstGeom prst="rect">
              <a:avLst/>
            </a:prstGeom>
          </p:spPr>
        </p:pic>
      </p:grpSp>
      <p:sp>
        <p:nvSpPr>
          <p:cNvPr id="23" name="Oval Callout 22"/>
          <p:cNvSpPr/>
          <p:nvPr/>
        </p:nvSpPr>
        <p:spPr>
          <a:xfrm>
            <a:off x="8345337" y="1028700"/>
            <a:ext cx="1641441" cy="691776"/>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4" name="Rectangle 3"/>
          <p:cNvSpPr/>
          <p:nvPr/>
        </p:nvSpPr>
        <p:spPr>
          <a:xfrm>
            <a:off x="1066800" y="1955413"/>
            <a:ext cx="17526000" cy="861133"/>
          </a:xfrm>
          <a:prstGeom prst="rect">
            <a:avLst/>
          </a:prstGeom>
        </p:spPr>
        <p:txBody>
          <a:bodyPr wrap="square">
            <a:spAutoFit/>
          </a:bodyPr>
          <a:lstStyle/>
          <a:p>
            <a:pPr>
              <a:lnSpc>
                <a:spcPct val="150000"/>
              </a:lnSpc>
            </a:pPr>
            <a:r>
              <a:rPr lang="fr-FR" sz="3800" dirty="0">
                <a:latin typeface="Arial" panose="020B0604020202020204" pitchFamily="34" charset="0"/>
                <a:ea typeface="Times New Roman" panose="02020603050405020304" pitchFamily="18" charset="0"/>
                <a:cs typeface="Arial" panose="020B0604020202020204" pitchFamily="34" charset="0"/>
              </a:rPr>
              <a:t>a) </a:t>
            </a:r>
            <a:r>
              <a:rPr lang="fr-FR" sz="3800" dirty="0" err="1">
                <a:latin typeface="Arial" panose="020B0604020202020204" pitchFamily="34" charset="0"/>
                <a:ea typeface="Times New Roman" panose="02020603050405020304" pitchFamily="18" charset="0"/>
                <a:cs typeface="Arial" panose="020B0604020202020204" pitchFamily="34" charset="0"/>
              </a:rPr>
              <a:t>Thay</a:t>
            </a:r>
            <a:r>
              <a:rPr lang="fr-FR" sz="3800" dirty="0">
                <a:latin typeface="Arial" panose="020B0604020202020204" pitchFamily="34" charset="0"/>
                <a:ea typeface="Times New Roman" panose="02020603050405020304" pitchFamily="18" charset="0"/>
                <a:cs typeface="Arial" panose="020B0604020202020204" pitchFamily="34" charset="0"/>
              </a:rPr>
              <a:t> </a:t>
            </a:r>
            <a:r>
              <a:rPr lang="fr-FR" sz="3800" dirty="0" err="1">
                <a:latin typeface="Arial" panose="020B0604020202020204" pitchFamily="34" charset="0"/>
                <a:ea typeface="Times New Roman" panose="02020603050405020304" pitchFamily="18" charset="0"/>
                <a:cs typeface="Arial" panose="020B0604020202020204" pitchFamily="34" charset="0"/>
              </a:rPr>
              <a:t>tọa</a:t>
            </a:r>
            <a:r>
              <a:rPr lang="fr-FR" sz="3800" dirty="0">
                <a:latin typeface="Arial" panose="020B0604020202020204" pitchFamily="34" charset="0"/>
                <a:ea typeface="Times New Roman" panose="02020603050405020304" pitchFamily="18" charset="0"/>
                <a:cs typeface="Arial" panose="020B0604020202020204" pitchFamily="34" charset="0"/>
              </a:rPr>
              <a:t> </a:t>
            </a:r>
            <a:r>
              <a:rPr lang="fr-FR" sz="3800" dirty="0" err="1">
                <a:latin typeface="Arial" panose="020B0604020202020204" pitchFamily="34" charset="0"/>
                <a:ea typeface="Times New Roman" panose="02020603050405020304" pitchFamily="18" charset="0"/>
                <a:cs typeface="Arial" panose="020B0604020202020204" pitchFamily="34" charset="0"/>
              </a:rPr>
              <a:t>độ</a:t>
            </a:r>
            <a:r>
              <a:rPr lang="fr-FR" sz="3800" dirty="0">
                <a:latin typeface="Arial" panose="020B0604020202020204" pitchFamily="34" charset="0"/>
                <a:ea typeface="Times New Roman" panose="02020603050405020304" pitchFamily="18" charset="0"/>
                <a:cs typeface="Arial" panose="020B0604020202020204" pitchFamily="34" charset="0"/>
              </a:rPr>
              <a:t> </a:t>
            </a:r>
            <a:r>
              <a:rPr lang="fr-FR" sz="3800" dirty="0" err="1">
                <a:latin typeface="Arial" panose="020B0604020202020204" pitchFamily="34" charset="0"/>
                <a:ea typeface="Times New Roman" panose="02020603050405020304" pitchFamily="18" charset="0"/>
                <a:cs typeface="Arial" panose="020B0604020202020204" pitchFamily="34" charset="0"/>
              </a:rPr>
              <a:t>điểm</a:t>
            </a:r>
            <a:r>
              <a:rPr lang="fr-FR" sz="3800" dirty="0">
                <a:latin typeface="Arial" panose="020B0604020202020204" pitchFamily="34" charset="0"/>
                <a:ea typeface="Times New Roman" panose="02020603050405020304" pitchFamily="18" charset="0"/>
                <a:cs typeface="Arial" panose="020B0604020202020204" pitchFamily="34" charset="0"/>
              </a:rPr>
              <a:t> A </a:t>
            </a:r>
            <a:r>
              <a:rPr lang="fr-FR" sz="3800" dirty="0" err="1">
                <a:latin typeface="Arial" panose="020B0604020202020204" pitchFamily="34" charset="0"/>
                <a:ea typeface="Times New Roman" panose="02020603050405020304" pitchFamily="18" charset="0"/>
                <a:cs typeface="Arial" panose="020B0604020202020204" pitchFamily="34" charset="0"/>
              </a:rPr>
              <a:t>và</a:t>
            </a:r>
            <a:r>
              <a:rPr lang="fr-FR" sz="3800" dirty="0">
                <a:latin typeface="Arial" panose="020B0604020202020204" pitchFamily="34" charset="0"/>
                <a:ea typeface="Times New Roman" panose="02020603050405020304" pitchFamily="18" charset="0"/>
                <a:cs typeface="Arial" panose="020B0604020202020204" pitchFamily="34" charset="0"/>
              </a:rPr>
              <a:t> B </a:t>
            </a:r>
            <a:r>
              <a:rPr lang="fr-FR" sz="3800" dirty="0" err="1">
                <a:latin typeface="Arial" panose="020B0604020202020204" pitchFamily="34" charset="0"/>
                <a:ea typeface="Times New Roman" panose="02020603050405020304" pitchFamily="18" charset="0"/>
                <a:cs typeface="Arial" panose="020B0604020202020204" pitchFamily="34" charset="0"/>
              </a:rPr>
              <a:t>vào</a:t>
            </a:r>
            <a:r>
              <a:rPr lang="fr-FR" sz="3800" dirty="0">
                <a:latin typeface="Arial" panose="020B0604020202020204" pitchFamily="34" charset="0"/>
                <a:ea typeface="Times New Roman" panose="02020603050405020304" pitchFamily="18" charset="0"/>
                <a:cs typeface="Arial" panose="020B0604020202020204" pitchFamily="34" charset="0"/>
              </a:rPr>
              <a:t> </a:t>
            </a:r>
            <a:r>
              <a:rPr lang="fr-FR" sz="3800" dirty="0" err="1">
                <a:latin typeface="Arial" panose="020B0604020202020204" pitchFamily="34" charset="0"/>
                <a:ea typeface="Times New Roman" panose="02020603050405020304" pitchFamily="18" charset="0"/>
                <a:cs typeface="Arial" panose="020B0604020202020204" pitchFamily="34" charset="0"/>
              </a:rPr>
              <a:t>hàm</a:t>
            </a:r>
            <a:r>
              <a:rPr lang="fr-FR" sz="3800" dirty="0">
                <a:latin typeface="Arial" panose="020B0604020202020204" pitchFamily="34" charset="0"/>
                <a:ea typeface="Times New Roman" panose="02020603050405020304" pitchFamily="18" charset="0"/>
                <a:cs typeface="Arial" panose="020B0604020202020204" pitchFamily="34" charset="0"/>
              </a:rPr>
              <a:t> </a:t>
            </a:r>
            <a:r>
              <a:rPr lang="fr-FR" sz="3800" dirty="0" err="1">
                <a:latin typeface="Arial" panose="020B0604020202020204" pitchFamily="34" charset="0"/>
                <a:ea typeface="Times New Roman" panose="02020603050405020304" pitchFamily="18" charset="0"/>
                <a:cs typeface="Arial" panose="020B0604020202020204" pitchFamily="34" charset="0"/>
              </a:rPr>
              <a:t>số</a:t>
            </a:r>
            <a:r>
              <a:rPr lang="fr-FR" sz="3800" dirty="0">
                <a:latin typeface="Arial" panose="020B0604020202020204" pitchFamily="34" charset="0"/>
                <a:ea typeface="Times New Roman" panose="02020603050405020304" pitchFamily="18" charset="0"/>
                <a:cs typeface="Arial" panose="020B0604020202020204" pitchFamily="34" charset="0"/>
              </a:rPr>
              <a:t> ta </a:t>
            </a:r>
            <a:r>
              <a:rPr lang="fr-FR" sz="3800" dirty="0" err="1">
                <a:latin typeface="Arial" panose="020B0604020202020204" pitchFamily="34" charset="0"/>
                <a:ea typeface="Times New Roman" panose="02020603050405020304" pitchFamily="18" charset="0"/>
                <a:cs typeface="Arial" panose="020B0604020202020204" pitchFamily="34" charset="0"/>
              </a:rPr>
              <a:t>có</a:t>
            </a:r>
            <a:r>
              <a:rPr lang="fr-FR" sz="3800" dirty="0">
                <a:latin typeface="Arial" panose="020B0604020202020204" pitchFamily="34" charset="0"/>
                <a:ea typeface="Times New Roman" panose="02020603050405020304" pitchFamily="18" charset="0"/>
                <a:cs typeface="Arial" panose="020B0604020202020204" pitchFamily="34" charset="0"/>
              </a:rPr>
              <a:t> </a:t>
            </a:r>
            <a:r>
              <a:rPr lang="fr-FR" sz="3800" dirty="0" err="1">
                <a:latin typeface="Arial" panose="020B0604020202020204" pitchFamily="34" charset="0"/>
                <a:ea typeface="Times New Roman" panose="02020603050405020304" pitchFamily="18" charset="0"/>
                <a:cs typeface="Arial" panose="020B0604020202020204" pitchFamily="34" charset="0"/>
              </a:rPr>
              <a:t>hệ</a:t>
            </a:r>
            <a:r>
              <a:rPr lang="fr-FR" sz="3800" dirty="0">
                <a:latin typeface="Arial" panose="020B0604020202020204" pitchFamily="34" charset="0"/>
                <a:ea typeface="Times New Roman" panose="02020603050405020304" pitchFamily="18" charset="0"/>
                <a:cs typeface="Arial" panose="020B0604020202020204" pitchFamily="34" charset="0"/>
              </a:rPr>
              <a:t> </a:t>
            </a:r>
            <a:r>
              <a:rPr lang="fr-FR" sz="3800" dirty="0" err="1">
                <a:latin typeface="Arial" panose="020B0604020202020204" pitchFamily="34" charset="0"/>
                <a:ea typeface="Times New Roman" panose="02020603050405020304" pitchFamily="18" charset="0"/>
                <a:cs typeface="Arial" panose="020B0604020202020204" pitchFamily="34" charset="0"/>
              </a:rPr>
              <a:t>phương</a:t>
            </a:r>
            <a:r>
              <a:rPr lang="fr-FR" sz="3800" dirty="0">
                <a:latin typeface="Arial" panose="020B0604020202020204" pitchFamily="34" charset="0"/>
                <a:ea typeface="Times New Roman" panose="02020603050405020304" pitchFamily="18" charset="0"/>
                <a:cs typeface="Arial" panose="020B0604020202020204" pitchFamily="34" charset="0"/>
              </a:rPr>
              <a:t> </a:t>
            </a:r>
            <a:r>
              <a:rPr lang="fr-FR" sz="3800" dirty="0" err="1">
                <a:latin typeface="Arial" panose="020B0604020202020204" pitchFamily="34" charset="0"/>
                <a:ea typeface="Times New Roman" panose="02020603050405020304" pitchFamily="18" charset="0"/>
                <a:cs typeface="Arial" panose="020B0604020202020204" pitchFamily="34" charset="0"/>
              </a:rPr>
              <a:t>trình</a:t>
            </a:r>
            <a:r>
              <a:rPr lang="fr-FR" sz="3800" dirty="0" smtClean="0">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4343197" y="1790700"/>
                <a:ext cx="9144000" cy="4197046"/>
              </a:xfrm>
              <a:prstGeom prst="rect">
                <a:avLst/>
              </a:prstGeom>
            </p:spPr>
            <p:txBody>
              <a:bodyPr>
                <a:spAutoFit/>
              </a:bodyPr>
              <a:lstStyle/>
              <a:p>
                <a:pPr lvl="0">
                  <a:lnSpc>
                    <a:spcPct val="150000"/>
                  </a:lnSpc>
                </a:pPr>
                <a14:m>
                  <m:oMathPara xmlns:m="http://schemas.openxmlformats.org/officeDocument/2006/math">
                    <m:oMathParaPr>
                      <m:jc m:val="centerGroup"/>
                    </m:oMathParaPr>
                    <m:oMath xmlns:m="http://schemas.openxmlformats.org/officeDocument/2006/math">
                      <m:d>
                        <m:dPr>
                          <m:begChr m:val="{"/>
                          <m:endChr m:val=""/>
                          <m:ctrlPr>
                            <a:rPr lang="en-US" sz="3800" i="1" smtClean="0">
                              <a:solidFill>
                                <a:prstClr val="black"/>
                              </a:solidFill>
                              <a:latin typeface="Cambria Math" panose="02040503050406030204" pitchFamily="18" charset="0"/>
                              <a:ea typeface="Times New Roman" panose="02020603050405020304" pitchFamily="18" charset="0"/>
                            </a:rPr>
                          </m:ctrlPr>
                        </m:dPr>
                        <m:e>
                          <m:eqArr>
                            <m:eqArrPr>
                              <m:ctrlPr>
                                <a:rPr lang="en-US" sz="3800" i="1">
                                  <a:solidFill>
                                    <a:prstClr val="black"/>
                                  </a:solidFill>
                                  <a:latin typeface="Cambria Math" panose="02040503050406030204" pitchFamily="18" charset="0"/>
                                  <a:ea typeface="Times New Roman" panose="02020603050405020304" pitchFamily="18" charset="0"/>
                                </a:rPr>
                              </m:ctrlPr>
                            </m:eqArrPr>
                            <m:e>
                              <m:r>
                                <a:rPr lang="en-US" sz="3800" i="1">
                                  <a:solidFill>
                                    <a:prstClr val="black"/>
                                  </a:solidFill>
                                  <a:latin typeface="Cambria Math" panose="02040503050406030204" pitchFamily="18" charset="0"/>
                                  <a:ea typeface="Times New Roman" panose="02020603050405020304" pitchFamily="18" charset="0"/>
                                </a:rPr>
                                <m:t>0=</m:t>
                              </m:r>
                              <m:r>
                                <a:rPr lang="en-US" sz="3800" i="1">
                                  <a:solidFill>
                                    <a:prstClr val="black"/>
                                  </a:solidFill>
                                  <a:latin typeface="Cambria Math" panose="02040503050406030204" pitchFamily="18" charset="0"/>
                                  <a:ea typeface="Times New Roman" panose="02020603050405020304" pitchFamily="18" charset="0"/>
                                </a:rPr>
                                <m:t>𝑎</m:t>
                              </m:r>
                              <m:r>
                                <a:rPr lang="en-US" sz="3800" i="1">
                                  <a:solidFill>
                                    <a:prstClr val="black"/>
                                  </a:solidFill>
                                  <a:latin typeface="Cambria Math" panose="02040503050406030204" pitchFamily="18" charset="0"/>
                                  <a:ea typeface="Times New Roman" panose="02020603050405020304" pitchFamily="18" charset="0"/>
                                </a:rPr>
                                <m:t>.</m:t>
                              </m:r>
                              <m:sSup>
                                <m:sSupPr>
                                  <m:ctrlPr>
                                    <a:rPr lang="en-US" sz="3800" i="1">
                                      <a:solidFill>
                                        <a:prstClr val="black"/>
                                      </a:solidFill>
                                      <a:latin typeface="Cambria Math" panose="02040503050406030204" pitchFamily="18" charset="0"/>
                                      <a:ea typeface="Times New Roman" panose="02020603050405020304" pitchFamily="18" charset="0"/>
                                    </a:rPr>
                                  </m:ctrlPr>
                                </m:sSupPr>
                                <m:e>
                                  <m:r>
                                    <a:rPr lang="en-US" sz="3800" i="1">
                                      <a:solidFill>
                                        <a:prstClr val="black"/>
                                      </a:solidFill>
                                      <a:latin typeface="Cambria Math" panose="02040503050406030204" pitchFamily="18" charset="0"/>
                                      <a:ea typeface="Times New Roman" panose="02020603050405020304" pitchFamily="18" charset="0"/>
                                    </a:rPr>
                                    <m:t>1</m:t>
                                  </m:r>
                                </m:e>
                                <m:sup>
                                  <m:r>
                                    <a:rPr lang="en-US" sz="3800" i="1">
                                      <a:solidFill>
                                        <a:prstClr val="black"/>
                                      </a:solidFill>
                                      <a:latin typeface="Cambria Math" panose="02040503050406030204" pitchFamily="18" charset="0"/>
                                      <a:ea typeface="Times New Roman" panose="02020603050405020304" pitchFamily="18" charset="0"/>
                                    </a:rPr>
                                    <m:t>2</m:t>
                                  </m:r>
                                </m:sup>
                              </m:sSup>
                              <m:r>
                                <a:rPr lang="en-US" sz="3800" i="1">
                                  <a:solidFill>
                                    <a:prstClr val="black"/>
                                  </a:solidFill>
                                  <a:latin typeface="Cambria Math" panose="02040503050406030204" pitchFamily="18" charset="0"/>
                                  <a:ea typeface="Times New Roman" panose="02020603050405020304" pitchFamily="18" charset="0"/>
                                </a:rPr>
                                <m:t>+</m:t>
                              </m:r>
                              <m:r>
                                <a:rPr lang="en-US" sz="3800" i="1">
                                  <a:solidFill>
                                    <a:prstClr val="black"/>
                                  </a:solidFill>
                                  <a:latin typeface="Cambria Math" panose="02040503050406030204" pitchFamily="18" charset="0"/>
                                  <a:ea typeface="Times New Roman" panose="02020603050405020304" pitchFamily="18" charset="0"/>
                                </a:rPr>
                                <m:t>𝑏</m:t>
                              </m:r>
                              <m:r>
                                <a:rPr lang="en-US" sz="3800" i="1">
                                  <a:solidFill>
                                    <a:prstClr val="black"/>
                                  </a:solidFill>
                                  <a:latin typeface="Cambria Math" panose="02040503050406030204" pitchFamily="18" charset="0"/>
                                  <a:ea typeface="Times New Roman" panose="02020603050405020304" pitchFamily="18" charset="0"/>
                                </a:rPr>
                                <m:t>.1+1</m:t>
                              </m:r>
                            </m:e>
                            <m:e/>
                            <m:e>
                              <m:r>
                                <a:rPr lang="en-US" sz="3800" i="1">
                                  <a:solidFill>
                                    <a:prstClr val="black"/>
                                  </a:solidFill>
                                  <a:latin typeface="Cambria Math" panose="02040503050406030204" pitchFamily="18" charset="0"/>
                                  <a:ea typeface="Times New Roman" panose="02020603050405020304" pitchFamily="18" charset="0"/>
                                </a:rPr>
                                <m:t>4=</m:t>
                              </m:r>
                              <m:r>
                                <a:rPr lang="en-US" sz="3800" i="1">
                                  <a:solidFill>
                                    <a:prstClr val="black"/>
                                  </a:solidFill>
                                  <a:latin typeface="Cambria Math" panose="02040503050406030204" pitchFamily="18" charset="0"/>
                                  <a:ea typeface="Times New Roman" panose="02020603050405020304" pitchFamily="18" charset="0"/>
                                </a:rPr>
                                <m:t>𝑎</m:t>
                              </m:r>
                              <m:r>
                                <a:rPr lang="en-US" sz="3800" i="1">
                                  <a:solidFill>
                                    <a:prstClr val="black"/>
                                  </a:solidFill>
                                  <a:latin typeface="Cambria Math" panose="02040503050406030204" pitchFamily="18" charset="0"/>
                                  <a:ea typeface="Times New Roman" panose="02020603050405020304" pitchFamily="18" charset="0"/>
                                </a:rPr>
                                <m:t>.</m:t>
                              </m:r>
                              <m:sSup>
                                <m:sSupPr>
                                  <m:ctrlPr>
                                    <a:rPr lang="en-US" sz="3800" i="1">
                                      <a:solidFill>
                                        <a:prstClr val="black"/>
                                      </a:solidFill>
                                      <a:latin typeface="Cambria Math" panose="02040503050406030204" pitchFamily="18" charset="0"/>
                                      <a:ea typeface="Times New Roman" panose="02020603050405020304" pitchFamily="18" charset="0"/>
                                    </a:rPr>
                                  </m:ctrlPr>
                                </m:sSupPr>
                                <m:e>
                                  <m:r>
                                    <a:rPr lang="en-US" sz="3800" i="1">
                                      <a:solidFill>
                                        <a:prstClr val="black"/>
                                      </a:solidFill>
                                      <a:latin typeface="Cambria Math" panose="02040503050406030204" pitchFamily="18" charset="0"/>
                                      <a:ea typeface="Times New Roman" panose="02020603050405020304" pitchFamily="18" charset="0"/>
                                    </a:rPr>
                                    <m:t>2</m:t>
                                  </m:r>
                                </m:e>
                                <m:sup>
                                  <m:r>
                                    <a:rPr lang="en-US" sz="3800" i="1">
                                      <a:solidFill>
                                        <a:prstClr val="black"/>
                                      </a:solidFill>
                                      <a:latin typeface="Cambria Math" panose="02040503050406030204" pitchFamily="18" charset="0"/>
                                      <a:ea typeface="Times New Roman" panose="02020603050405020304" pitchFamily="18" charset="0"/>
                                    </a:rPr>
                                    <m:t>2</m:t>
                                  </m:r>
                                </m:sup>
                              </m:sSup>
                              <m:r>
                                <a:rPr lang="en-US" sz="3800" i="1">
                                  <a:solidFill>
                                    <a:prstClr val="black"/>
                                  </a:solidFill>
                                  <a:latin typeface="Cambria Math" panose="02040503050406030204" pitchFamily="18" charset="0"/>
                                  <a:ea typeface="Times New Roman" panose="02020603050405020304" pitchFamily="18" charset="0"/>
                                </a:rPr>
                                <m:t>+</m:t>
                              </m:r>
                              <m:r>
                                <a:rPr lang="en-US" sz="3800" i="1">
                                  <a:solidFill>
                                    <a:prstClr val="black"/>
                                  </a:solidFill>
                                  <a:latin typeface="Cambria Math" panose="02040503050406030204" pitchFamily="18" charset="0"/>
                                  <a:ea typeface="Times New Roman" panose="02020603050405020304" pitchFamily="18" charset="0"/>
                                </a:rPr>
                                <m:t>𝑏</m:t>
                              </m:r>
                              <m:r>
                                <a:rPr lang="en-US" sz="3800" i="1">
                                  <a:solidFill>
                                    <a:prstClr val="black"/>
                                  </a:solidFill>
                                  <a:latin typeface="Cambria Math" panose="02040503050406030204" pitchFamily="18" charset="0"/>
                                  <a:ea typeface="Times New Roman" panose="02020603050405020304" pitchFamily="18" charset="0"/>
                                </a:rPr>
                                <m:t>.2+1</m:t>
                              </m:r>
                            </m:e>
                          </m:eqArr>
                          <m:r>
                            <a:rPr lang="en-US" sz="3800" i="1">
                              <a:solidFill>
                                <a:prstClr val="black"/>
                              </a:solidFill>
                              <a:latin typeface="Cambria Math" panose="02040503050406030204" pitchFamily="18" charset="0"/>
                              <a:ea typeface="Times New Roman" panose="02020603050405020304" pitchFamily="18" charset="0"/>
                            </a:rPr>
                            <m:t>⇔</m:t>
                          </m:r>
                          <m:d>
                            <m:dPr>
                              <m:begChr m:val="{"/>
                              <m:endChr m:val=""/>
                              <m:ctrlPr>
                                <a:rPr lang="en-US" sz="3800" i="1">
                                  <a:solidFill>
                                    <a:prstClr val="black"/>
                                  </a:solidFill>
                                  <a:latin typeface="Cambria Math" panose="02040503050406030204" pitchFamily="18" charset="0"/>
                                  <a:ea typeface="Times New Roman" panose="02020603050405020304" pitchFamily="18" charset="0"/>
                                </a:rPr>
                              </m:ctrlPr>
                            </m:dPr>
                            <m:e>
                              <m:eqArr>
                                <m:eqArrPr>
                                  <m:ctrlPr>
                                    <a:rPr lang="en-US" sz="3800" i="1">
                                      <a:solidFill>
                                        <a:prstClr val="black"/>
                                      </a:solidFill>
                                      <a:latin typeface="Cambria Math" panose="02040503050406030204" pitchFamily="18" charset="0"/>
                                      <a:ea typeface="Times New Roman" panose="02020603050405020304" pitchFamily="18" charset="0"/>
                                    </a:rPr>
                                  </m:ctrlPr>
                                </m:eqArrPr>
                                <m:e>
                                  <m:r>
                                    <a:rPr lang="en-US" sz="3800" i="1">
                                      <a:solidFill>
                                        <a:prstClr val="black"/>
                                      </a:solidFill>
                                      <a:latin typeface="Cambria Math" panose="02040503050406030204" pitchFamily="18" charset="0"/>
                                      <a:ea typeface="Times New Roman" panose="02020603050405020304" pitchFamily="18" charset="0"/>
                                    </a:rPr>
                                    <m:t>𝑎</m:t>
                                  </m:r>
                                  <m:r>
                                    <a:rPr lang="en-US" sz="3800" i="1">
                                      <a:solidFill>
                                        <a:prstClr val="black"/>
                                      </a:solidFill>
                                      <a:latin typeface="Cambria Math" panose="02040503050406030204" pitchFamily="18" charset="0"/>
                                      <a:ea typeface="Times New Roman" panose="02020603050405020304" pitchFamily="18" charset="0"/>
                                    </a:rPr>
                                    <m:t>=</m:t>
                                  </m:r>
                                  <m:f>
                                    <m:fPr>
                                      <m:ctrlPr>
                                        <a:rPr lang="en-US" sz="3800" i="1">
                                          <a:solidFill>
                                            <a:prstClr val="black"/>
                                          </a:solidFill>
                                          <a:latin typeface="Cambria Math" panose="02040503050406030204" pitchFamily="18" charset="0"/>
                                          <a:ea typeface="Times New Roman" panose="02020603050405020304" pitchFamily="18" charset="0"/>
                                        </a:rPr>
                                      </m:ctrlPr>
                                    </m:fPr>
                                    <m:num>
                                      <m:r>
                                        <a:rPr lang="en-US" sz="3800" i="1">
                                          <a:solidFill>
                                            <a:prstClr val="black"/>
                                          </a:solidFill>
                                          <a:latin typeface="Cambria Math" panose="02040503050406030204" pitchFamily="18" charset="0"/>
                                          <a:ea typeface="Times New Roman" panose="02020603050405020304" pitchFamily="18" charset="0"/>
                                        </a:rPr>
                                        <m:t>5</m:t>
                                      </m:r>
                                    </m:num>
                                    <m:den>
                                      <m:r>
                                        <a:rPr lang="en-US" sz="3800" i="1">
                                          <a:solidFill>
                                            <a:prstClr val="black"/>
                                          </a:solidFill>
                                          <a:latin typeface="Cambria Math" panose="02040503050406030204" pitchFamily="18" charset="0"/>
                                          <a:ea typeface="Times New Roman" panose="02020603050405020304" pitchFamily="18" charset="0"/>
                                        </a:rPr>
                                        <m:t>2</m:t>
                                      </m:r>
                                    </m:den>
                                  </m:f>
                                </m:e>
                                <m:e>
                                  <m:r>
                                    <a:rPr lang="en-US" sz="3800" i="1">
                                      <a:solidFill>
                                        <a:prstClr val="black"/>
                                      </a:solidFill>
                                      <a:latin typeface="Cambria Math" panose="02040503050406030204" pitchFamily="18" charset="0"/>
                                      <a:ea typeface="Times New Roman" panose="02020603050405020304" pitchFamily="18" charset="0"/>
                                    </a:rPr>
                                    <m:t>𝑏</m:t>
                                  </m:r>
                                  <m:r>
                                    <a:rPr lang="en-US" sz="3800" i="1">
                                      <a:solidFill>
                                        <a:prstClr val="black"/>
                                      </a:solidFill>
                                      <a:latin typeface="Cambria Math" panose="02040503050406030204" pitchFamily="18" charset="0"/>
                                      <a:ea typeface="Times New Roman" panose="02020603050405020304" pitchFamily="18" charset="0"/>
                                    </a:rPr>
                                    <m:t>=</m:t>
                                  </m:r>
                                  <m:f>
                                    <m:fPr>
                                      <m:ctrlPr>
                                        <a:rPr lang="en-US" sz="3800" i="1">
                                          <a:solidFill>
                                            <a:prstClr val="black"/>
                                          </a:solidFill>
                                          <a:latin typeface="Cambria Math" panose="02040503050406030204" pitchFamily="18" charset="0"/>
                                          <a:ea typeface="Times New Roman" panose="02020603050405020304" pitchFamily="18" charset="0"/>
                                        </a:rPr>
                                      </m:ctrlPr>
                                    </m:fPr>
                                    <m:num>
                                      <m:r>
                                        <a:rPr lang="en-US" sz="3800" i="1">
                                          <a:solidFill>
                                            <a:prstClr val="black"/>
                                          </a:solidFill>
                                          <a:latin typeface="Cambria Math" panose="02040503050406030204" pitchFamily="18" charset="0"/>
                                          <a:ea typeface="Times New Roman" panose="02020603050405020304" pitchFamily="18" charset="0"/>
                                        </a:rPr>
                                        <m:t>−7</m:t>
                                      </m:r>
                                    </m:num>
                                    <m:den>
                                      <m:r>
                                        <a:rPr lang="en-US" sz="3800" i="1">
                                          <a:solidFill>
                                            <a:prstClr val="black"/>
                                          </a:solidFill>
                                          <a:latin typeface="Cambria Math" panose="02040503050406030204" pitchFamily="18" charset="0"/>
                                          <a:ea typeface="Times New Roman" panose="02020603050405020304" pitchFamily="18" charset="0"/>
                                        </a:rPr>
                                        <m:t>2</m:t>
                                      </m:r>
                                    </m:den>
                                  </m:f>
                                </m:e>
                              </m:eqArr>
                            </m:e>
                          </m:d>
                        </m:e>
                      </m:d>
                    </m:oMath>
                  </m:oMathPara>
                </a14:m>
                <a:endPar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343197" y="1790700"/>
                <a:ext cx="9144000" cy="4197046"/>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1737211" y="6057900"/>
                <a:ext cx="6758773" cy="1345176"/>
              </a:xfrm>
              <a:prstGeom prst="rect">
                <a:avLst/>
              </a:prstGeom>
            </p:spPr>
            <p:txBody>
              <a:bodyPr wrap="none">
                <a:spAutoFit/>
              </a:bodyPr>
              <a:lstStyle/>
              <a:p>
                <a:pPr lvl="0">
                  <a:lnSpc>
                    <a:spcPct val="150000"/>
                  </a:lnSpc>
                </a:pPr>
                <a:r>
                  <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rPr>
                  <a:t>Vậy </a:t>
                </a:r>
                <a:r>
                  <a:rPr lang="en-US" sz="3800" dirty="0" err="1">
                    <a:solidFill>
                      <a:prstClr val="black"/>
                    </a:solidFill>
                    <a:latin typeface="Arial" panose="020B0604020202020204" pitchFamily="34" charset="0"/>
                    <a:ea typeface="Times New Roman" panose="02020603050405020304" pitchFamily="18" charset="0"/>
                    <a:cs typeface="Arial" panose="020B0604020202020204" pitchFamily="34" charset="0"/>
                  </a:rPr>
                  <a:t>parabol</a:t>
                </a:r>
                <a:r>
                  <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solidFill>
                          <a:prstClr val="black"/>
                        </a:solidFill>
                        <a:latin typeface="Cambria Math" panose="02040503050406030204" pitchFamily="18" charset="0"/>
                        <a:ea typeface="Times New Roman" panose="02020603050405020304" pitchFamily="18" charset="0"/>
                      </a:rPr>
                      <m:t>𝑦</m:t>
                    </m:r>
                    <m:r>
                      <a:rPr lang="en-US" sz="3800" i="1">
                        <a:solidFill>
                          <a:prstClr val="black"/>
                        </a:solidFill>
                        <a:latin typeface="Cambria Math" panose="02040503050406030204" pitchFamily="18" charset="0"/>
                        <a:ea typeface="Times New Roman" panose="02020603050405020304" pitchFamily="18" charset="0"/>
                      </a:rPr>
                      <m:t>=</m:t>
                    </m:r>
                    <m:f>
                      <m:fPr>
                        <m:ctrlPr>
                          <a:rPr lang="en-US" sz="3800" i="1">
                            <a:solidFill>
                              <a:prstClr val="black"/>
                            </a:solidFill>
                            <a:latin typeface="Cambria Math" panose="02040503050406030204" pitchFamily="18" charset="0"/>
                            <a:ea typeface="Times New Roman" panose="02020603050405020304" pitchFamily="18" charset="0"/>
                          </a:rPr>
                        </m:ctrlPr>
                      </m:fPr>
                      <m:num>
                        <m:r>
                          <a:rPr lang="en-US" sz="3800" i="1">
                            <a:solidFill>
                              <a:prstClr val="black"/>
                            </a:solidFill>
                            <a:latin typeface="Cambria Math" panose="02040503050406030204" pitchFamily="18" charset="0"/>
                            <a:ea typeface="Times New Roman" panose="02020603050405020304" pitchFamily="18" charset="0"/>
                          </a:rPr>
                          <m:t>5</m:t>
                        </m:r>
                      </m:num>
                      <m:den>
                        <m:r>
                          <a:rPr lang="en-US" sz="3800" i="1">
                            <a:solidFill>
                              <a:prstClr val="black"/>
                            </a:solidFill>
                            <a:latin typeface="Cambria Math" panose="02040503050406030204" pitchFamily="18" charset="0"/>
                            <a:ea typeface="Times New Roman" panose="02020603050405020304" pitchFamily="18" charset="0"/>
                          </a:rPr>
                          <m:t>2</m:t>
                        </m:r>
                      </m:den>
                    </m:f>
                    <m:sSup>
                      <m:sSupPr>
                        <m:ctrlPr>
                          <a:rPr lang="en-US" sz="3800" i="1">
                            <a:solidFill>
                              <a:prstClr val="black"/>
                            </a:solidFill>
                            <a:latin typeface="Cambria Math" panose="02040503050406030204" pitchFamily="18" charset="0"/>
                            <a:ea typeface="Times New Roman" panose="02020603050405020304" pitchFamily="18" charset="0"/>
                          </a:rPr>
                        </m:ctrlPr>
                      </m:sSupPr>
                      <m:e>
                        <m:r>
                          <a:rPr lang="en-US" sz="3800" i="1">
                            <a:solidFill>
                              <a:prstClr val="black"/>
                            </a:solidFill>
                            <a:latin typeface="Cambria Math" panose="02040503050406030204" pitchFamily="18" charset="0"/>
                            <a:ea typeface="Times New Roman" panose="02020603050405020304" pitchFamily="18" charset="0"/>
                          </a:rPr>
                          <m:t>𝑥</m:t>
                        </m:r>
                      </m:e>
                      <m:sup>
                        <m:r>
                          <a:rPr lang="en-US" sz="3800" i="1">
                            <a:solidFill>
                              <a:prstClr val="black"/>
                            </a:solidFill>
                            <a:latin typeface="Cambria Math" panose="02040503050406030204" pitchFamily="18" charset="0"/>
                            <a:ea typeface="Times New Roman" panose="02020603050405020304" pitchFamily="18" charset="0"/>
                          </a:rPr>
                          <m:t>2</m:t>
                        </m:r>
                      </m:sup>
                    </m:sSup>
                    <m:r>
                      <a:rPr lang="en-US" sz="3800" i="1">
                        <a:solidFill>
                          <a:prstClr val="black"/>
                        </a:solidFill>
                        <a:latin typeface="Cambria Math" panose="02040503050406030204" pitchFamily="18" charset="0"/>
                        <a:ea typeface="Times New Roman" panose="02020603050405020304" pitchFamily="18" charset="0"/>
                      </a:rPr>
                      <m:t>−</m:t>
                    </m:r>
                    <m:f>
                      <m:fPr>
                        <m:ctrlPr>
                          <a:rPr lang="en-US" sz="3800" i="1">
                            <a:solidFill>
                              <a:prstClr val="black"/>
                            </a:solidFill>
                            <a:latin typeface="Cambria Math" panose="02040503050406030204" pitchFamily="18" charset="0"/>
                            <a:ea typeface="Times New Roman" panose="02020603050405020304" pitchFamily="18" charset="0"/>
                          </a:rPr>
                        </m:ctrlPr>
                      </m:fPr>
                      <m:num>
                        <m:r>
                          <a:rPr lang="en-US" sz="3800" i="1">
                            <a:solidFill>
                              <a:prstClr val="black"/>
                            </a:solidFill>
                            <a:latin typeface="Cambria Math" panose="02040503050406030204" pitchFamily="18" charset="0"/>
                            <a:ea typeface="Times New Roman" panose="02020603050405020304" pitchFamily="18" charset="0"/>
                          </a:rPr>
                          <m:t>7</m:t>
                        </m:r>
                      </m:num>
                      <m:den>
                        <m:r>
                          <a:rPr lang="en-US" sz="3800" i="1">
                            <a:solidFill>
                              <a:prstClr val="black"/>
                            </a:solidFill>
                            <a:latin typeface="Cambria Math" panose="02040503050406030204" pitchFamily="18" charset="0"/>
                            <a:ea typeface="Times New Roman" panose="02020603050405020304" pitchFamily="18" charset="0"/>
                          </a:rPr>
                          <m:t>2</m:t>
                        </m:r>
                      </m:den>
                    </m:f>
                    <m:r>
                      <a:rPr lang="en-US" sz="3800" i="1">
                        <a:solidFill>
                          <a:prstClr val="black"/>
                        </a:solidFill>
                        <a:latin typeface="Cambria Math" panose="02040503050406030204" pitchFamily="18" charset="0"/>
                        <a:ea typeface="Times New Roman" panose="02020603050405020304" pitchFamily="18" charset="0"/>
                      </a:rPr>
                      <m:t>𝑥</m:t>
                    </m:r>
                    <m:r>
                      <a:rPr lang="en-US" sz="3800" i="1">
                        <a:solidFill>
                          <a:prstClr val="black"/>
                        </a:solidFill>
                        <a:latin typeface="Cambria Math" panose="02040503050406030204" pitchFamily="18" charset="0"/>
                        <a:ea typeface="Times New Roman" panose="02020603050405020304" pitchFamily="18" charset="0"/>
                      </a:rPr>
                      <m:t>+1</m:t>
                    </m:r>
                  </m:oMath>
                </a14:m>
                <a:endPar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1737211" y="6057900"/>
                <a:ext cx="6758773" cy="1345176"/>
              </a:xfrm>
              <a:prstGeom prst="rect">
                <a:avLst/>
              </a:prstGeom>
              <a:blipFill>
                <a:blip r:embed="rId13"/>
                <a:stretch>
                  <a:fillRect l="-2976"/>
                </a:stretch>
              </a:blipFill>
            </p:spPr>
            <p:txBody>
              <a:bodyPr/>
              <a:lstStyle/>
              <a:p>
                <a:r>
                  <a:rPr lang="en-US">
                    <a:noFill/>
                  </a:rPr>
                  <a:t> </a:t>
                </a:r>
              </a:p>
            </p:txBody>
          </p:sp>
        </mc:Fallback>
      </mc:AlternateContent>
      <p:sp>
        <p:nvSpPr>
          <p:cNvPr id="15" name="Rectangle 14"/>
          <p:cNvSpPr/>
          <p:nvPr/>
        </p:nvSpPr>
        <p:spPr>
          <a:xfrm>
            <a:off x="7543800" y="4387546"/>
            <a:ext cx="6096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5"/>
          <p:cNvPicPr>
            <a:picLocks noChangeAspect="1"/>
          </p:cNvPicPr>
          <p:nvPr/>
        </p:nvPicPr>
        <p:blipFill>
          <a:blip r:embed="rId14"/>
          <a:srcRect/>
          <a:stretch>
            <a:fillRect/>
          </a:stretch>
        </p:blipFill>
        <p:spPr>
          <a:xfrm>
            <a:off x="13710143" y="4034113"/>
            <a:ext cx="3226661" cy="5392749"/>
          </a:xfrm>
          <a:prstGeom prst="rect">
            <a:avLst/>
          </a:prstGeom>
        </p:spPr>
      </p:pic>
    </p:spTree>
    <p:extLst>
      <p:ext uri="{BB962C8B-B14F-4D97-AF65-F5344CB8AC3E}">
        <p14:creationId xmlns:p14="http://schemas.microsoft.com/office/powerpoint/2010/main" val="3774828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4" grpId="0"/>
      <p:bldP spid="5" grpId="0"/>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7DE9A"/>
        </a:solidFill>
        <a:effectLst/>
      </p:bgPr>
    </p:bg>
    <p:spTree>
      <p:nvGrpSpPr>
        <p:cNvPr id="1" name=""/>
        <p:cNvGrpSpPr/>
        <p:nvPr/>
      </p:nvGrpSpPr>
      <p:grpSpPr>
        <a:xfrm>
          <a:off x="0" y="0"/>
          <a:ext cx="0" cy="0"/>
          <a:chOff x="0" y="0"/>
          <a:chExt cx="0" cy="0"/>
        </a:xfrm>
      </p:grpSpPr>
      <p:grpSp>
        <p:nvGrpSpPr>
          <p:cNvPr id="2" name="Group 2"/>
          <p:cNvGrpSpPr/>
          <p:nvPr/>
        </p:nvGrpSpPr>
        <p:grpSpPr>
          <a:xfrm>
            <a:off x="517358" y="571500"/>
            <a:ext cx="17297400" cy="9067800"/>
            <a:chOff x="-5491" y="0"/>
            <a:chExt cx="5920967" cy="3624054"/>
          </a:xfrm>
          <a:solidFill>
            <a:schemeClr val="bg1"/>
          </a:solidFill>
        </p:grpSpPr>
        <p:sp>
          <p:nvSpPr>
            <p:cNvPr id="3" name="Freeform 3"/>
            <p:cNvSpPr/>
            <p:nvPr/>
          </p:nvSpPr>
          <p:spPr>
            <a:xfrm>
              <a:off x="-5491" y="0"/>
              <a:ext cx="5920967" cy="3624054"/>
            </a:xfrm>
            <a:custGeom>
              <a:avLst/>
              <a:gdLst/>
              <a:ahLst/>
              <a:cxnLst/>
              <a:rect l="l" t="t" r="r" b="b"/>
              <a:pathLst>
                <a:path w="5920967" h="3624054">
                  <a:moveTo>
                    <a:pt x="5796507" y="3624054"/>
                  </a:moveTo>
                  <a:lnTo>
                    <a:pt x="124460" y="3624054"/>
                  </a:lnTo>
                  <a:cubicBezTo>
                    <a:pt x="55880" y="3624054"/>
                    <a:pt x="0" y="3568174"/>
                    <a:pt x="0" y="3499595"/>
                  </a:cubicBezTo>
                  <a:lnTo>
                    <a:pt x="0" y="124460"/>
                  </a:lnTo>
                  <a:cubicBezTo>
                    <a:pt x="0" y="55880"/>
                    <a:pt x="55880" y="0"/>
                    <a:pt x="124460" y="0"/>
                  </a:cubicBezTo>
                  <a:lnTo>
                    <a:pt x="5796507" y="0"/>
                  </a:lnTo>
                  <a:cubicBezTo>
                    <a:pt x="5865087" y="0"/>
                    <a:pt x="5920967" y="55880"/>
                    <a:pt x="5920967" y="124460"/>
                  </a:cubicBezTo>
                  <a:lnTo>
                    <a:pt x="5920967" y="3499595"/>
                  </a:lnTo>
                  <a:cubicBezTo>
                    <a:pt x="5920967" y="3568174"/>
                    <a:pt x="5865087" y="3624054"/>
                    <a:pt x="5796507" y="3624054"/>
                  </a:cubicBezTo>
                  <a:close/>
                </a:path>
              </a:pathLst>
            </a:custGeom>
            <a:grpFill/>
          </p:spPr>
        </p:sp>
      </p:grpSp>
      <p:grpSp>
        <p:nvGrpSpPr>
          <p:cNvPr id="25" name="Group 24"/>
          <p:cNvGrpSpPr/>
          <p:nvPr/>
        </p:nvGrpSpPr>
        <p:grpSpPr>
          <a:xfrm>
            <a:off x="290145" y="8218530"/>
            <a:ext cx="1912606" cy="1811617"/>
            <a:chOff x="9639248" y="3663315"/>
            <a:chExt cx="3215601" cy="3215601"/>
          </a:xfrm>
        </p:grpSpPr>
        <p:grpSp>
          <p:nvGrpSpPr>
            <p:cNvPr id="28" name="Group 8"/>
            <p:cNvGrpSpPr/>
            <p:nvPr/>
          </p:nvGrpSpPr>
          <p:grpSpPr>
            <a:xfrm>
              <a:off x="9639248" y="3663315"/>
              <a:ext cx="3215601" cy="3215601"/>
              <a:chOff x="0" y="0"/>
              <a:chExt cx="6350000" cy="6350000"/>
            </a:xfrm>
          </p:grpSpPr>
          <p:sp>
            <p:nvSpPr>
              <p:cNvPr id="30"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29"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9934132" y="4471877"/>
              <a:ext cx="2625831" cy="1598475"/>
            </a:xfrm>
            <a:prstGeom prst="rect">
              <a:avLst/>
            </a:prstGeom>
          </p:spPr>
        </p:pic>
      </p:grpSp>
      <p:grpSp>
        <p:nvGrpSpPr>
          <p:cNvPr id="31" name="Group 30"/>
          <p:cNvGrpSpPr/>
          <p:nvPr/>
        </p:nvGrpSpPr>
        <p:grpSpPr>
          <a:xfrm>
            <a:off x="16139529" y="-20917"/>
            <a:ext cx="1906696" cy="1811617"/>
            <a:chOff x="14043699" y="3663315"/>
            <a:chExt cx="3215601" cy="3215601"/>
          </a:xfrm>
        </p:grpSpPr>
        <p:grpSp>
          <p:nvGrpSpPr>
            <p:cNvPr id="32" name="Group 10"/>
            <p:cNvGrpSpPr/>
            <p:nvPr/>
          </p:nvGrpSpPr>
          <p:grpSpPr>
            <a:xfrm>
              <a:off x="14043699" y="3663315"/>
              <a:ext cx="3215601" cy="3215601"/>
              <a:chOff x="0" y="0"/>
              <a:chExt cx="6350000" cy="6350000"/>
            </a:xfrm>
          </p:grpSpPr>
          <p:sp>
            <p:nvSpPr>
              <p:cNvPr id="34"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33" name="Picture 1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084178" y="4054340"/>
              <a:ext cx="1134643" cy="2433550"/>
            </a:xfrm>
            <a:prstGeom prst="rect">
              <a:avLst/>
            </a:prstGeom>
          </p:spPr>
        </p:pic>
      </p:grpSp>
      <p:sp>
        <p:nvSpPr>
          <p:cNvPr id="23" name="Oval Callout 22"/>
          <p:cNvSpPr/>
          <p:nvPr/>
        </p:nvSpPr>
        <p:spPr>
          <a:xfrm>
            <a:off x="8345337" y="1028700"/>
            <a:ext cx="1641441" cy="691776"/>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4" name="Rectangle 3"/>
              <p:cNvSpPr/>
              <p:nvPr/>
            </p:nvSpPr>
            <p:spPr>
              <a:xfrm>
                <a:off x="1752600" y="2169314"/>
                <a:ext cx="17526000" cy="861133"/>
              </a:xfrm>
              <a:prstGeom prst="rect">
                <a:avLst/>
              </a:prstGeom>
            </p:spPr>
            <p:txBody>
              <a:bodyPr wrap="square">
                <a:spAutoFit/>
              </a:bodyPr>
              <a:lstStyle/>
              <a:p>
                <a:pPr>
                  <a:lnSpc>
                    <a:spcPct val="150000"/>
                  </a:lnSpc>
                </a:pPr>
                <a:r>
                  <a:rPr lang="en-US" sz="3800" dirty="0">
                    <a:latin typeface="Arial" panose="020B0604020202020204" pitchFamily="34" charset="0"/>
                    <a:ea typeface="Times New Roman" panose="02020603050405020304" pitchFamily="18" charset="0"/>
                    <a:cs typeface="Arial" panose="020B0604020202020204" pitchFamily="34" charset="0"/>
                  </a:rPr>
                  <a:t>b) </a:t>
                </a:r>
                <a:r>
                  <a:rPr lang="en-US" sz="3800" dirty="0" err="1">
                    <a:latin typeface="Arial" panose="020B0604020202020204" pitchFamily="34" charset="0"/>
                    <a:ea typeface="Times New Roman" panose="02020603050405020304" pitchFamily="18" charset="0"/>
                    <a:cs typeface="Arial" panose="020B0604020202020204" pitchFamily="34" charset="0"/>
                  </a:rPr>
                  <a:t>Đồ</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thị</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có</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trục</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đối</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xứng</a:t>
                </a:r>
                <a:r>
                  <a:rPr lang="en-US" sz="3800" dirty="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Times New Roman" panose="02020603050405020304" pitchFamily="18" charset="0"/>
                      </a:rPr>
                      <m:t>𝑥</m:t>
                    </m:r>
                    <m:r>
                      <a:rPr lang="en-US" sz="3800" i="1">
                        <a:effectLst/>
                        <a:latin typeface="Cambria Math" panose="02040503050406030204" pitchFamily="18" charset="0"/>
                        <a:ea typeface="Times New Roman" panose="02020603050405020304" pitchFamily="18" charset="0"/>
                      </a:rPr>
                      <m:t> = 1</m:t>
                    </m:r>
                  </m:oMath>
                </a14:m>
                <a:endParaRPr lang="en-US" sz="38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752600" y="2169314"/>
                <a:ext cx="17526000" cy="861133"/>
              </a:xfrm>
              <a:prstGeom prst="rect">
                <a:avLst/>
              </a:prstGeom>
              <a:blipFill>
                <a:blip r:embed="rId12"/>
                <a:stretch>
                  <a:fillRect l="-1148" b="-27660"/>
                </a:stretch>
              </a:blipFill>
            </p:spPr>
            <p:txBody>
              <a:bodyPr/>
              <a:lstStyle/>
              <a:p>
                <a:r>
                  <a:rPr lang="en-US">
                    <a:noFill/>
                  </a:rPr>
                  <a:t> </a:t>
                </a:r>
              </a:p>
            </p:txBody>
          </p:sp>
        </mc:Fallback>
      </mc:AlternateContent>
      <p:sp>
        <p:nvSpPr>
          <p:cNvPr id="15" name="Rectangle 14"/>
          <p:cNvSpPr/>
          <p:nvPr/>
        </p:nvSpPr>
        <p:spPr>
          <a:xfrm>
            <a:off x="7543800" y="4387546"/>
            <a:ext cx="6096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7" name="Picture 5"/>
          <p:cNvPicPr>
            <a:picLocks noChangeAspect="1"/>
          </p:cNvPicPr>
          <p:nvPr/>
        </p:nvPicPr>
        <p:blipFill>
          <a:blip r:embed="rId13"/>
          <a:srcRect/>
          <a:stretch>
            <a:fillRect/>
          </a:stretch>
        </p:blipFill>
        <p:spPr>
          <a:xfrm>
            <a:off x="14020800" y="4000500"/>
            <a:ext cx="3226661" cy="5392749"/>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8839200" y="1638300"/>
                <a:ext cx="2404826" cy="1757725"/>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r>
                        <a:rPr lang="en-US" sz="3800" i="1">
                          <a:solidFill>
                            <a:prstClr val="black"/>
                          </a:solidFill>
                          <a:latin typeface="Cambria Math" panose="02040503050406030204" pitchFamily="18" charset="0"/>
                          <a:ea typeface="Times New Roman" panose="02020603050405020304" pitchFamily="18" charset="0"/>
                        </a:rPr>
                        <m:t>⇒</m:t>
                      </m:r>
                      <m:f>
                        <m:fPr>
                          <m:ctrlPr>
                            <a:rPr lang="en-US" sz="3800" i="1">
                              <a:solidFill>
                                <a:prstClr val="black"/>
                              </a:solidFill>
                              <a:latin typeface="Cambria Math" panose="02040503050406030204" pitchFamily="18" charset="0"/>
                              <a:ea typeface="Times New Roman" panose="02020603050405020304" pitchFamily="18" charset="0"/>
                            </a:rPr>
                          </m:ctrlPr>
                        </m:fPr>
                        <m:num>
                          <m:r>
                            <a:rPr lang="en-US" sz="3800" i="1">
                              <a:solidFill>
                                <a:prstClr val="black"/>
                              </a:solidFill>
                              <a:latin typeface="Cambria Math" panose="02040503050406030204" pitchFamily="18" charset="0"/>
                              <a:ea typeface="Times New Roman" panose="02020603050405020304" pitchFamily="18" charset="0"/>
                            </a:rPr>
                            <m:t>−</m:t>
                          </m:r>
                          <m:r>
                            <a:rPr lang="en-US" sz="3800" i="1">
                              <a:solidFill>
                                <a:prstClr val="black"/>
                              </a:solidFill>
                              <a:latin typeface="Cambria Math" panose="02040503050406030204" pitchFamily="18" charset="0"/>
                              <a:ea typeface="Times New Roman" panose="02020603050405020304" pitchFamily="18" charset="0"/>
                            </a:rPr>
                            <m:t>𝑏</m:t>
                          </m:r>
                        </m:num>
                        <m:den>
                          <m:r>
                            <a:rPr lang="en-US" sz="3800" i="1">
                              <a:solidFill>
                                <a:prstClr val="black"/>
                              </a:solidFill>
                              <a:latin typeface="Cambria Math" panose="02040503050406030204" pitchFamily="18" charset="0"/>
                              <a:ea typeface="Times New Roman" panose="02020603050405020304" pitchFamily="18" charset="0"/>
                            </a:rPr>
                            <m:t>2</m:t>
                          </m:r>
                          <m:r>
                            <a:rPr lang="en-US" sz="3800" i="1">
                              <a:solidFill>
                                <a:prstClr val="black"/>
                              </a:solidFill>
                              <a:latin typeface="Cambria Math" panose="02040503050406030204" pitchFamily="18" charset="0"/>
                              <a:ea typeface="Times New Roman" panose="02020603050405020304" pitchFamily="18" charset="0"/>
                            </a:rPr>
                            <m:t>𝑎</m:t>
                          </m:r>
                        </m:den>
                      </m:f>
                      <m:r>
                        <a:rPr lang="en-US" sz="3800" i="1">
                          <a:solidFill>
                            <a:prstClr val="black"/>
                          </a:solidFill>
                          <a:latin typeface="Cambria Math" panose="02040503050406030204" pitchFamily="18" charset="0"/>
                          <a:ea typeface="Times New Roman" panose="02020603050405020304" pitchFamily="18" charset="0"/>
                        </a:rPr>
                        <m:t>=1</m:t>
                      </m:r>
                    </m:oMath>
                  </m:oMathPara>
                </a14:m>
                <a:endParaRPr lang="en-US" sz="3800" dirty="0">
                  <a:solidFill>
                    <a:prstClr val="black"/>
                  </a:solidFill>
                  <a:latin typeface="Times New Roman" panose="02020603050405020304" pitchFamily="18" charset="0"/>
                  <a:ea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8839200" y="1638300"/>
                <a:ext cx="2404826" cy="1757725"/>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2286000" y="3561461"/>
                <a:ext cx="11658600" cy="1846659"/>
              </a:xfrm>
              <a:prstGeom prst="rect">
                <a:avLst/>
              </a:prstGeom>
            </p:spPr>
            <p:txBody>
              <a:bodyPr wrap="square">
                <a:spAutoFit/>
              </a:bodyPr>
              <a:lstStyle/>
              <a:p>
                <a:pPr>
                  <a:lnSpc>
                    <a:spcPct val="150000"/>
                  </a:lnSpc>
                  <a:spcAft>
                    <a:spcPts val="0"/>
                  </a:spcAft>
                </a:pPr>
                <a:r>
                  <a:rPr lang="en-US" sz="3800" dirty="0" err="1" smtClean="0">
                    <a:latin typeface="Arial" panose="020B0604020202020204" pitchFamily="34" charset="0"/>
                    <a:ea typeface="Times New Roman" panose="02020603050405020304" pitchFamily="18" charset="0"/>
                    <a:cs typeface="Arial" panose="020B0604020202020204" pitchFamily="34" charset="0"/>
                  </a:rPr>
                  <a:t>Thay</a:t>
                </a:r>
                <a:r>
                  <a:rPr lang="en-US" sz="3800" dirty="0" smtClean="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tọa</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độ</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của</a:t>
                </a:r>
                <a:r>
                  <a:rPr lang="en-US" sz="3800" dirty="0">
                    <a:latin typeface="Arial" panose="020B0604020202020204" pitchFamily="34" charset="0"/>
                    <a:ea typeface="Times New Roman" panose="02020603050405020304" pitchFamily="18" charset="0"/>
                    <a:cs typeface="Arial" panose="020B0604020202020204" pitchFamily="34" charset="0"/>
                  </a:rPr>
                  <a:t> A </a:t>
                </a:r>
                <a:r>
                  <a:rPr lang="en-US" sz="3800" dirty="0" err="1">
                    <a:latin typeface="Arial" panose="020B0604020202020204" pitchFamily="34" charset="0"/>
                    <a:ea typeface="Times New Roman" panose="02020603050405020304" pitchFamily="18" charset="0"/>
                    <a:cs typeface="Arial" panose="020B0604020202020204" pitchFamily="34" charset="0"/>
                  </a:rPr>
                  <a:t>vào</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hàm</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số</a:t>
                </a:r>
                <a:r>
                  <a:rPr lang="en-US" sz="3800" dirty="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Times New Roman" panose="02020603050405020304" pitchFamily="18" charset="0"/>
                      </a:rPr>
                      <m:t>0=</m:t>
                    </m:r>
                    <m:r>
                      <a:rPr lang="en-US" sz="3800" i="1">
                        <a:effectLst/>
                        <a:latin typeface="Cambria Math" panose="02040503050406030204" pitchFamily="18" charset="0"/>
                        <a:ea typeface="Times New Roman" panose="02020603050405020304" pitchFamily="18" charset="0"/>
                      </a:rPr>
                      <m:t>𝑎</m:t>
                    </m:r>
                    <m:r>
                      <a:rPr lang="en-US" sz="3800" i="1">
                        <a:effectLst/>
                        <a:latin typeface="Cambria Math" panose="02040503050406030204" pitchFamily="18" charset="0"/>
                        <a:ea typeface="Times New Roman" panose="02020603050405020304" pitchFamily="18" charset="0"/>
                      </a:rPr>
                      <m:t>.</m:t>
                    </m:r>
                    <m:sSup>
                      <m:sSupPr>
                        <m:ctrlPr>
                          <a:rPr lang="en-US" sz="3800" i="1">
                            <a:effectLst/>
                            <a:latin typeface="Cambria Math" panose="02040503050406030204" pitchFamily="18" charset="0"/>
                            <a:ea typeface="Times New Roman" panose="02020603050405020304" pitchFamily="18" charset="0"/>
                          </a:rPr>
                        </m:ctrlPr>
                      </m:sSupPr>
                      <m:e>
                        <m:r>
                          <a:rPr lang="en-US" sz="3800" i="1">
                            <a:effectLst/>
                            <a:latin typeface="Cambria Math" panose="02040503050406030204" pitchFamily="18" charset="0"/>
                            <a:ea typeface="Times New Roman" panose="02020603050405020304" pitchFamily="18" charset="0"/>
                          </a:rPr>
                          <m:t>1</m:t>
                        </m:r>
                      </m:e>
                      <m:sup>
                        <m:r>
                          <a:rPr lang="en-US" sz="3800" i="1">
                            <a:effectLst/>
                            <a:latin typeface="Cambria Math" panose="02040503050406030204" pitchFamily="18" charset="0"/>
                            <a:ea typeface="Times New Roman" panose="02020603050405020304" pitchFamily="18" charset="0"/>
                          </a:rPr>
                          <m:t>2</m:t>
                        </m:r>
                      </m:sup>
                    </m:sSup>
                    <m:r>
                      <a:rPr lang="en-US" sz="3800" i="1">
                        <a:effectLst/>
                        <a:latin typeface="Cambria Math" panose="02040503050406030204" pitchFamily="18" charset="0"/>
                        <a:ea typeface="Times New Roman" panose="02020603050405020304" pitchFamily="18" charset="0"/>
                      </a:rPr>
                      <m:t>+</m:t>
                    </m:r>
                    <m:r>
                      <a:rPr lang="en-US" sz="3800" i="1">
                        <a:effectLst/>
                        <a:latin typeface="Cambria Math" panose="02040503050406030204" pitchFamily="18" charset="0"/>
                        <a:ea typeface="Times New Roman" panose="02020603050405020304" pitchFamily="18" charset="0"/>
                      </a:rPr>
                      <m:t>𝑏</m:t>
                    </m:r>
                    <m:r>
                      <a:rPr lang="en-US" sz="3800" i="1">
                        <a:effectLst/>
                        <a:latin typeface="Cambria Math" panose="02040503050406030204" pitchFamily="18" charset="0"/>
                        <a:ea typeface="Times New Roman" panose="02020603050405020304" pitchFamily="18" charset="0"/>
                      </a:rPr>
                      <m:t>.1+1</m:t>
                    </m:r>
                  </m:oMath>
                </a14:m>
                <a:r>
                  <a:rPr lang="en-US" sz="3800" dirty="0">
                    <a:effectLst/>
                    <a:latin typeface="Arial" panose="020B0604020202020204" pitchFamily="34" charset="0"/>
                    <a:ea typeface="Times New Roman" panose="02020603050405020304" pitchFamily="18" charset="0"/>
                    <a:cs typeface="Arial" panose="020B0604020202020204" pitchFamily="34" charset="0"/>
                  </a:rPr>
                  <a:t> </a:t>
                </a:r>
              </a:p>
              <a:p>
                <a:pPr>
                  <a:lnSpc>
                    <a:spcPct val="150000"/>
                  </a:lnSpc>
                </a:pPr>
                <a:r>
                  <a:rPr lang="en-US" sz="3800" dirty="0">
                    <a:effectLst/>
                    <a:latin typeface="Arial" panose="020B0604020202020204" pitchFamily="34" charset="0"/>
                    <a:ea typeface="Calibri" panose="020F0502020204030204" pitchFamily="34" charset="0"/>
                    <a:cs typeface="Arial" panose="020B0604020202020204" pitchFamily="34" charset="0"/>
                  </a:rPr>
                  <a:t>Ta </a:t>
                </a:r>
                <a:r>
                  <a:rPr lang="en-US" sz="3800" dirty="0" err="1">
                    <a:effectLst/>
                    <a:latin typeface="Arial" panose="020B0604020202020204" pitchFamily="34" charset="0"/>
                    <a:ea typeface="Calibri" panose="020F0502020204030204" pitchFamily="34" charset="0"/>
                    <a:cs typeface="Arial" panose="020B0604020202020204" pitchFamily="34" charset="0"/>
                  </a:rPr>
                  <a:t>có</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hệ</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phương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trình</a:t>
                </a:r>
                <a:r>
                  <a:rPr lang="en-US" sz="3800" dirty="0" smtClean="0">
                    <a:effectLst/>
                    <a:latin typeface="Arial" panose="020B0604020202020204" pitchFamily="34" charset="0"/>
                    <a:ea typeface="Calibri" panose="020F0502020204030204" pitchFamily="34" charset="0"/>
                    <a:cs typeface="Arial" panose="020B0604020202020204" pitchFamily="34" charset="0"/>
                  </a:rPr>
                  <a:t>:</a:t>
                </a:r>
                <a:endParaRPr lang="en-US" sz="3800" dirty="0">
                  <a:latin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2286000" y="3561461"/>
                <a:ext cx="11658600" cy="1846659"/>
              </a:xfrm>
              <a:prstGeom prst="rect">
                <a:avLst/>
              </a:prstGeom>
              <a:blipFill>
                <a:blip r:embed="rId15"/>
                <a:stretch>
                  <a:fillRect l="-1725" b="-660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5943600" y="5573556"/>
                <a:ext cx="7064050" cy="161114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3800" i="1">
                              <a:latin typeface="Cambria Math" panose="02040503050406030204" pitchFamily="18" charset="0"/>
                            </a:rPr>
                          </m:ctrlPr>
                        </m:dPr>
                        <m:e>
                          <m:eqArr>
                            <m:eqArrPr>
                              <m:ctrlPr>
                                <a:rPr lang="en-US" sz="3800" i="1">
                                  <a:latin typeface="Cambria Math" panose="02040503050406030204" pitchFamily="18" charset="0"/>
                                </a:rPr>
                              </m:ctrlPr>
                            </m:eqArrPr>
                            <m:e>
                              <m:r>
                                <a:rPr lang="en-US" sz="3800">
                                  <a:latin typeface="Cambria Math" panose="02040503050406030204" pitchFamily="18" charset="0"/>
                                </a:rPr>
                                <m:t>&amp;</m:t>
                              </m:r>
                              <m:r>
                                <a:rPr lang="en-US" sz="3800" i="0">
                                  <a:latin typeface="Cambria Math" panose="02040503050406030204" pitchFamily="18" charset="0"/>
                                </a:rPr>
                                <m:t>0=</m:t>
                              </m:r>
                              <m:r>
                                <a:rPr lang="en-US" sz="3800" i="1">
                                  <a:latin typeface="Cambria Math" panose="02040503050406030204" pitchFamily="18" charset="0"/>
                                </a:rPr>
                                <m:t>𝑎</m:t>
                              </m:r>
                              <m:r>
                                <a:rPr lang="en-US" sz="3800" i="0">
                                  <a:latin typeface="Cambria Math" panose="02040503050406030204" pitchFamily="18" charset="0"/>
                                </a:rPr>
                                <m:t>.</m:t>
                              </m:r>
                              <m:sSup>
                                <m:sSupPr>
                                  <m:ctrlPr>
                                    <a:rPr lang="en-US" sz="3800" i="1">
                                      <a:latin typeface="Cambria Math" panose="02040503050406030204" pitchFamily="18" charset="0"/>
                                    </a:rPr>
                                  </m:ctrlPr>
                                </m:sSupPr>
                                <m:e>
                                  <m:r>
                                    <a:rPr lang="en-US" sz="3800" i="0">
                                      <a:latin typeface="Cambria Math" panose="02040503050406030204" pitchFamily="18" charset="0"/>
                                    </a:rPr>
                                    <m:t>1</m:t>
                                  </m:r>
                                </m:e>
                                <m:sup>
                                  <m:r>
                                    <a:rPr lang="en-US" sz="3800" i="0">
                                      <a:latin typeface="Cambria Math" panose="02040503050406030204" pitchFamily="18" charset="0"/>
                                    </a:rPr>
                                    <m:t>2</m:t>
                                  </m:r>
                                </m:sup>
                              </m:sSup>
                              <m:r>
                                <a:rPr lang="en-US" sz="3800" i="0">
                                  <a:latin typeface="Cambria Math" panose="02040503050406030204" pitchFamily="18" charset="0"/>
                                </a:rPr>
                                <m:t>+</m:t>
                              </m:r>
                              <m:r>
                                <a:rPr lang="en-US" sz="3800" i="1">
                                  <a:latin typeface="Cambria Math" panose="02040503050406030204" pitchFamily="18" charset="0"/>
                                </a:rPr>
                                <m:t>𝑏</m:t>
                              </m:r>
                              <m:r>
                                <a:rPr lang="en-US" sz="3800" i="0">
                                  <a:latin typeface="Cambria Math" panose="02040503050406030204" pitchFamily="18" charset="0"/>
                                </a:rPr>
                                <m:t>.1+1</m:t>
                              </m:r>
                            </m:e>
                            <m:e>
                              <m:r>
                                <a:rPr lang="en-US" sz="3800" i="0">
                                  <a:latin typeface="Cambria Math" panose="02040503050406030204" pitchFamily="18" charset="0"/>
                                </a:rPr>
                                <m:t>&amp;0=2</m:t>
                              </m:r>
                              <m:r>
                                <a:rPr lang="en-US" sz="3800" i="1">
                                  <a:latin typeface="Cambria Math" panose="02040503050406030204" pitchFamily="18" charset="0"/>
                                </a:rPr>
                                <m:t>𝑎</m:t>
                              </m:r>
                              <m:r>
                                <a:rPr lang="en-US" sz="3800" i="0">
                                  <a:latin typeface="Cambria Math" panose="02040503050406030204" pitchFamily="18" charset="0"/>
                                </a:rPr>
                                <m:t>+</m:t>
                              </m:r>
                              <m:r>
                                <a:rPr lang="en-US" sz="3800" i="1">
                                  <a:latin typeface="Cambria Math" panose="02040503050406030204" pitchFamily="18" charset="0"/>
                                </a:rPr>
                                <m:t>𝑏</m:t>
                              </m:r>
                            </m:e>
                          </m:eqArr>
                          <m:r>
                            <a:rPr lang="en-US" sz="3800" i="0">
                              <a:latin typeface="Cambria Math" panose="02040503050406030204" pitchFamily="18" charset="0"/>
                            </a:rPr>
                            <m:t>⇔</m:t>
                          </m:r>
                          <m:d>
                            <m:dPr>
                              <m:begChr m:val="{"/>
                              <m:endChr m:val=""/>
                              <m:ctrlPr>
                                <a:rPr lang="en-US" sz="3800" i="1">
                                  <a:latin typeface="Cambria Math" panose="02040503050406030204" pitchFamily="18" charset="0"/>
                                </a:rPr>
                              </m:ctrlPr>
                            </m:dPr>
                            <m:e>
                              <m:eqArr>
                                <m:eqArrPr>
                                  <m:ctrlPr>
                                    <a:rPr lang="en-US" sz="3800" i="1">
                                      <a:latin typeface="Cambria Math" panose="02040503050406030204" pitchFamily="18" charset="0"/>
                                    </a:rPr>
                                  </m:ctrlPr>
                                </m:eqArrPr>
                                <m:e>
                                  <m:r>
                                    <a:rPr lang="en-US" sz="3800" i="0">
                                      <a:latin typeface="Cambria Math" panose="02040503050406030204" pitchFamily="18" charset="0"/>
                                    </a:rPr>
                                    <m:t>&amp;</m:t>
                                  </m:r>
                                  <m:r>
                                    <a:rPr lang="en-US" sz="3800" i="1">
                                      <a:latin typeface="Cambria Math" panose="02040503050406030204" pitchFamily="18" charset="0"/>
                                    </a:rPr>
                                    <m:t>𝑎</m:t>
                                  </m:r>
                                  <m:r>
                                    <a:rPr lang="en-US" sz="3800" i="0">
                                      <a:latin typeface="Cambria Math" panose="02040503050406030204" pitchFamily="18" charset="0"/>
                                    </a:rPr>
                                    <m:t>=1</m:t>
                                  </m:r>
                                </m:e>
                                <m:e>
                                  <m:r>
                                    <a:rPr lang="en-US" sz="3800" i="0">
                                      <a:latin typeface="Cambria Math" panose="02040503050406030204" pitchFamily="18" charset="0"/>
                                    </a:rPr>
                                    <m:t>&amp;</m:t>
                                  </m:r>
                                  <m:r>
                                    <a:rPr lang="en-US" sz="3800" i="1">
                                      <a:latin typeface="Cambria Math" panose="02040503050406030204" pitchFamily="18" charset="0"/>
                                    </a:rPr>
                                    <m:t>𝑏</m:t>
                                  </m:r>
                                  <m:r>
                                    <a:rPr lang="en-US" sz="3800" i="0">
                                      <a:latin typeface="Cambria Math" panose="02040503050406030204" pitchFamily="18" charset="0"/>
                                    </a:rPr>
                                    <m:t>=−2</m:t>
                                  </m:r>
                                </m:e>
                              </m:eqArr>
                            </m:e>
                          </m:d>
                        </m:e>
                      </m:d>
                    </m:oMath>
                  </m:oMathPara>
                </a14:m>
                <a:endParaRPr lang="en-US" sz="3800" dirty="0"/>
              </a:p>
            </p:txBody>
          </p:sp>
        </mc:Choice>
        <mc:Fallback xmlns="">
          <p:sp>
            <p:nvSpPr>
              <p:cNvPr id="8" name="Rectangle 7"/>
              <p:cNvSpPr>
                <a:spLocks noRot="1" noChangeAspect="1" noMove="1" noResize="1" noEditPoints="1" noAdjustHandles="1" noChangeArrowheads="1" noChangeShapeType="1" noTextEdit="1"/>
              </p:cNvSpPr>
              <p:nvPr/>
            </p:nvSpPr>
            <p:spPr>
              <a:xfrm>
                <a:off x="5943600" y="5573556"/>
                <a:ext cx="7064050" cy="1611147"/>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2407218" y="7282225"/>
                <a:ext cx="6455229" cy="860941"/>
              </a:xfrm>
              <a:prstGeom prst="rect">
                <a:avLst/>
              </a:prstGeom>
            </p:spPr>
            <p:txBody>
              <a:bodyPr wrap="none">
                <a:spAutoFit/>
              </a:bodyPr>
              <a:lstStyle/>
              <a:p>
                <a:pPr>
                  <a:lnSpc>
                    <a:spcPct val="150000"/>
                  </a:lnSpc>
                  <a:spcAft>
                    <a:spcPts val="0"/>
                  </a:spcAft>
                </a:pPr>
                <a:r>
                  <a:rPr lang="en-US" sz="3800" dirty="0" err="1">
                    <a:latin typeface="Arial" panose="020B0604020202020204" pitchFamily="34" charset="0"/>
                    <a:ea typeface="Times New Roman" panose="02020603050405020304" pitchFamily="18" charset="0"/>
                    <a:cs typeface="Arial" panose="020B0604020202020204" pitchFamily="34" charset="0"/>
                  </a:rPr>
                  <a:t>Vậy</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parabol</a:t>
                </a:r>
                <a:r>
                  <a:rPr lang="en-US" sz="3800" dirty="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Times New Roman" panose="02020603050405020304" pitchFamily="18" charset="0"/>
                      </a:rPr>
                      <m:t>𝑦</m:t>
                    </m:r>
                    <m:r>
                      <a:rPr lang="en-US" sz="3800" i="1">
                        <a:effectLst/>
                        <a:latin typeface="Cambria Math" panose="02040503050406030204" pitchFamily="18" charset="0"/>
                        <a:ea typeface="Times New Roman" panose="02020603050405020304" pitchFamily="18" charset="0"/>
                      </a:rPr>
                      <m:t>=</m:t>
                    </m:r>
                    <m:sSup>
                      <m:sSupPr>
                        <m:ctrlPr>
                          <a:rPr lang="en-US" sz="3800" i="1">
                            <a:effectLst/>
                            <a:latin typeface="Cambria Math" panose="02040503050406030204" pitchFamily="18" charset="0"/>
                            <a:ea typeface="Times New Roman" panose="02020603050405020304" pitchFamily="18" charset="0"/>
                          </a:rPr>
                        </m:ctrlPr>
                      </m:sSupPr>
                      <m:e>
                        <m:r>
                          <a:rPr lang="en-US" sz="3800" i="1">
                            <a:effectLst/>
                            <a:latin typeface="Cambria Math" panose="02040503050406030204" pitchFamily="18" charset="0"/>
                            <a:ea typeface="Times New Roman" panose="02020603050405020304" pitchFamily="18" charset="0"/>
                          </a:rPr>
                          <m:t>𝑥</m:t>
                        </m:r>
                      </m:e>
                      <m:sup>
                        <m:r>
                          <a:rPr lang="en-US" sz="3800" i="1">
                            <a:effectLst/>
                            <a:latin typeface="Cambria Math" panose="02040503050406030204" pitchFamily="18" charset="0"/>
                            <a:ea typeface="Times New Roman" panose="02020603050405020304" pitchFamily="18" charset="0"/>
                          </a:rPr>
                          <m:t>2</m:t>
                        </m:r>
                      </m:sup>
                    </m:sSup>
                    <m:r>
                      <a:rPr lang="en-US" sz="3800" i="1">
                        <a:effectLst/>
                        <a:latin typeface="Cambria Math" panose="02040503050406030204" pitchFamily="18" charset="0"/>
                        <a:ea typeface="Times New Roman" panose="02020603050405020304" pitchFamily="18" charset="0"/>
                      </a:rPr>
                      <m:t>−2</m:t>
                    </m:r>
                    <m:r>
                      <a:rPr lang="en-US" sz="3800" i="1">
                        <a:effectLst/>
                        <a:latin typeface="Cambria Math" panose="02040503050406030204" pitchFamily="18" charset="0"/>
                        <a:ea typeface="Times New Roman" panose="02020603050405020304" pitchFamily="18" charset="0"/>
                      </a:rPr>
                      <m:t>𝑥</m:t>
                    </m:r>
                    <m:r>
                      <a:rPr lang="en-US" sz="3800" i="1">
                        <a:effectLst/>
                        <a:latin typeface="Cambria Math" panose="02040503050406030204" pitchFamily="18" charset="0"/>
                        <a:ea typeface="Times New Roman" panose="02020603050405020304" pitchFamily="18" charset="0"/>
                      </a:rPr>
                      <m:t>+1</m:t>
                    </m:r>
                  </m:oMath>
                </a14:m>
                <a:r>
                  <a:rPr lang="en-US" sz="3800" dirty="0">
                    <a:effectLst/>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9" name="Rectangle 8"/>
              <p:cNvSpPr>
                <a:spLocks noRot="1" noChangeAspect="1" noMove="1" noResize="1" noEditPoints="1" noAdjustHandles="1" noChangeArrowheads="1" noChangeShapeType="1" noTextEdit="1"/>
              </p:cNvSpPr>
              <p:nvPr/>
            </p:nvSpPr>
            <p:spPr>
              <a:xfrm>
                <a:off x="2407218" y="7282225"/>
                <a:ext cx="6455229" cy="860941"/>
              </a:xfrm>
              <a:prstGeom prst="rect">
                <a:avLst/>
              </a:prstGeom>
              <a:blipFill>
                <a:blip r:embed="rId17"/>
                <a:stretch>
                  <a:fillRect l="-3116" r="-2172" b="-27660"/>
                </a:stretch>
              </a:blipFill>
            </p:spPr>
            <p:txBody>
              <a:bodyPr/>
              <a:lstStyle/>
              <a:p>
                <a:r>
                  <a:rPr lang="en-US">
                    <a:noFill/>
                  </a:rPr>
                  <a:t> </a:t>
                </a:r>
              </a:p>
            </p:txBody>
          </p:sp>
        </mc:Fallback>
      </mc:AlternateContent>
    </p:spTree>
    <p:extLst>
      <p:ext uri="{BB962C8B-B14F-4D97-AF65-F5344CB8AC3E}">
        <p14:creationId xmlns:p14="http://schemas.microsoft.com/office/powerpoint/2010/main" val="1667269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barn(inVertical)">
                                      <p:cBhvr>
                                        <p:cTn id="27" dur="500"/>
                                        <p:tgtEl>
                                          <p:spTgt spid="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randombar(horizont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anim calcmode="lin" valueType="num">
                                      <p:cBhvr>
                                        <p:cTn id="38" dur="500" fill="hold"/>
                                        <p:tgtEl>
                                          <p:spTgt spid="9"/>
                                        </p:tgtEl>
                                        <p:attrNameLst>
                                          <p:attrName>ppt_x</p:attrName>
                                        </p:attrNameLst>
                                      </p:cBhvr>
                                      <p:tavLst>
                                        <p:tav tm="0">
                                          <p:val>
                                            <p:strVal val="#ppt_x"/>
                                          </p:val>
                                        </p:tav>
                                        <p:tav tm="100000">
                                          <p:val>
                                            <p:strVal val="#ppt_x"/>
                                          </p:val>
                                        </p:tav>
                                      </p:tavLst>
                                    </p:anim>
                                    <p:anim calcmode="lin" valueType="num">
                                      <p:cBhvr>
                                        <p:cTn id="3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4" grpId="0"/>
      <p:bldP spid="6" grpId="0"/>
      <p:bldP spid="8" grpId="0"/>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7DE9A"/>
        </a:solidFill>
        <a:effectLst/>
      </p:bgPr>
    </p:bg>
    <p:spTree>
      <p:nvGrpSpPr>
        <p:cNvPr id="1" name=""/>
        <p:cNvGrpSpPr/>
        <p:nvPr/>
      </p:nvGrpSpPr>
      <p:grpSpPr>
        <a:xfrm>
          <a:off x="0" y="0"/>
          <a:ext cx="0" cy="0"/>
          <a:chOff x="0" y="0"/>
          <a:chExt cx="0" cy="0"/>
        </a:xfrm>
      </p:grpSpPr>
      <p:grpSp>
        <p:nvGrpSpPr>
          <p:cNvPr id="2" name="Group 2"/>
          <p:cNvGrpSpPr/>
          <p:nvPr/>
        </p:nvGrpSpPr>
        <p:grpSpPr>
          <a:xfrm>
            <a:off x="517358" y="571500"/>
            <a:ext cx="17297400" cy="9067800"/>
            <a:chOff x="-5491" y="0"/>
            <a:chExt cx="5920967" cy="3624054"/>
          </a:xfrm>
          <a:solidFill>
            <a:schemeClr val="bg1"/>
          </a:solidFill>
        </p:grpSpPr>
        <p:sp>
          <p:nvSpPr>
            <p:cNvPr id="3" name="Freeform 3"/>
            <p:cNvSpPr/>
            <p:nvPr/>
          </p:nvSpPr>
          <p:spPr>
            <a:xfrm>
              <a:off x="-5491" y="0"/>
              <a:ext cx="5920967" cy="3624054"/>
            </a:xfrm>
            <a:custGeom>
              <a:avLst/>
              <a:gdLst/>
              <a:ahLst/>
              <a:cxnLst/>
              <a:rect l="l" t="t" r="r" b="b"/>
              <a:pathLst>
                <a:path w="5920967" h="3624054">
                  <a:moveTo>
                    <a:pt x="5796507" y="3624054"/>
                  </a:moveTo>
                  <a:lnTo>
                    <a:pt x="124460" y="3624054"/>
                  </a:lnTo>
                  <a:cubicBezTo>
                    <a:pt x="55880" y="3624054"/>
                    <a:pt x="0" y="3568174"/>
                    <a:pt x="0" y="3499595"/>
                  </a:cubicBezTo>
                  <a:lnTo>
                    <a:pt x="0" y="124460"/>
                  </a:lnTo>
                  <a:cubicBezTo>
                    <a:pt x="0" y="55880"/>
                    <a:pt x="55880" y="0"/>
                    <a:pt x="124460" y="0"/>
                  </a:cubicBezTo>
                  <a:lnTo>
                    <a:pt x="5796507" y="0"/>
                  </a:lnTo>
                  <a:cubicBezTo>
                    <a:pt x="5865087" y="0"/>
                    <a:pt x="5920967" y="55880"/>
                    <a:pt x="5920967" y="124460"/>
                  </a:cubicBezTo>
                  <a:lnTo>
                    <a:pt x="5920967" y="3499595"/>
                  </a:lnTo>
                  <a:cubicBezTo>
                    <a:pt x="5920967" y="3568174"/>
                    <a:pt x="5865087" y="3624054"/>
                    <a:pt x="5796507" y="3624054"/>
                  </a:cubicBezTo>
                  <a:close/>
                </a:path>
              </a:pathLst>
            </a:custGeom>
            <a:grpFill/>
          </p:spPr>
        </p:sp>
      </p:grpSp>
      <p:grpSp>
        <p:nvGrpSpPr>
          <p:cNvPr id="25" name="Group 24"/>
          <p:cNvGrpSpPr/>
          <p:nvPr/>
        </p:nvGrpSpPr>
        <p:grpSpPr>
          <a:xfrm>
            <a:off x="290145" y="8218530"/>
            <a:ext cx="1912606" cy="1811617"/>
            <a:chOff x="9639248" y="3663315"/>
            <a:chExt cx="3215601" cy="3215601"/>
          </a:xfrm>
        </p:grpSpPr>
        <p:grpSp>
          <p:nvGrpSpPr>
            <p:cNvPr id="28" name="Group 8"/>
            <p:cNvGrpSpPr/>
            <p:nvPr/>
          </p:nvGrpSpPr>
          <p:grpSpPr>
            <a:xfrm>
              <a:off x="9639248" y="3663315"/>
              <a:ext cx="3215601" cy="3215601"/>
              <a:chOff x="0" y="0"/>
              <a:chExt cx="6350000" cy="6350000"/>
            </a:xfrm>
          </p:grpSpPr>
          <p:sp>
            <p:nvSpPr>
              <p:cNvPr id="30"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29"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9934132" y="4471877"/>
              <a:ext cx="2625831" cy="1598475"/>
            </a:xfrm>
            <a:prstGeom prst="rect">
              <a:avLst/>
            </a:prstGeom>
          </p:spPr>
        </p:pic>
      </p:grpSp>
      <p:grpSp>
        <p:nvGrpSpPr>
          <p:cNvPr id="31" name="Group 30"/>
          <p:cNvGrpSpPr/>
          <p:nvPr/>
        </p:nvGrpSpPr>
        <p:grpSpPr>
          <a:xfrm>
            <a:off x="16139529" y="-20917"/>
            <a:ext cx="1906696" cy="1811617"/>
            <a:chOff x="14043699" y="3663315"/>
            <a:chExt cx="3215601" cy="3215601"/>
          </a:xfrm>
        </p:grpSpPr>
        <p:grpSp>
          <p:nvGrpSpPr>
            <p:cNvPr id="32" name="Group 10"/>
            <p:cNvGrpSpPr/>
            <p:nvPr/>
          </p:nvGrpSpPr>
          <p:grpSpPr>
            <a:xfrm>
              <a:off x="14043699" y="3663315"/>
              <a:ext cx="3215601" cy="3215601"/>
              <a:chOff x="0" y="0"/>
              <a:chExt cx="6350000" cy="6350000"/>
            </a:xfrm>
          </p:grpSpPr>
          <p:sp>
            <p:nvSpPr>
              <p:cNvPr id="34"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33" name="Picture 1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084178" y="4054340"/>
              <a:ext cx="1134643" cy="2433550"/>
            </a:xfrm>
            <a:prstGeom prst="rect">
              <a:avLst/>
            </a:prstGeom>
          </p:spPr>
        </p:pic>
      </p:grpSp>
      <p:sp>
        <p:nvSpPr>
          <p:cNvPr id="23" name="Oval Callout 22"/>
          <p:cNvSpPr/>
          <p:nvPr/>
        </p:nvSpPr>
        <p:spPr>
          <a:xfrm>
            <a:off x="8345337" y="1028700"/>
            <a:ext cx="1641441" cy="691776"/>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4" name="Rectangle 3"/>
          <p:cNvSpPr/>
          <p:nvPr/>
        </p:nvSpPr>
        <p:spPr>
          <a:xfrm>
            <a:off x="2257586" y="2236800"/>
            <a:ext cx="4371814" cy="969496"/>
          </a:xfrm>
          <a:prstGeom prst="rect">
            <a:avLst/>
          </a:prstGeom>
        </p:spPr>
        <p:txBody>
          <a:bodyPr wrap="square">
            <a:spAutoFit/>
          </a:bodyPr>
          <a:lstStyle/>
          <a:p>
            <a:pPr lvl="0">
              <a:lnSpc>
                <a:spcPct val="150000"/>
              </a:lnSpc>
            </a:pPr>
            <a:r>
              <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rPr>
              <a:t>c) </a:t>
            </a:r>
            <a:r>
              <a:rPr lang="en-US" sz="38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Có</a:t>
            </a:r>
            <a:r>
              <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đỉnh</a:t>
            </a:r>
            <a:r>
              <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rPr>
              <a:t> I(1; 2) </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5" name="Rectangle 14"/>
          <p:cNvSpPr/>
          <p:nvPr/>
        </p:nvSpPr>
        <p:spPr>
          <a:xfrm>
            <a:off x="7543800" y="4387546"/>
            <a:ext cx="6096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7" name="Picture 5"/>
          <p:cNvPicPr>
            <a:picLocks noChangeAspect="1"/>
          </p:cNvPicPr>
          <p:nvPr/>
        </p:nvPicPr>
        <p:blipFill>
          <a:blip r:embed="rId12"/>
          <a:srcRect/>
          <a:stretch>
            <a:fillRect/>
          </a:stretch>
        </p:blipFill>
        <p:spPr>
          <a:xfrm>
            <a:off x="13863754" y="3924300"/>
            <a:ext cx="3226661" cy="5392749"/>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6002256" y="1714500"/>
                <a:ext cx="2404826" cy="1757725"/>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fPr>
                        <m:num>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𝑏</m:t>
                          </m:r>
                        </m:num>
                        <m:den>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2</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𝑎</m:t>
                          </m:r>
                        </m:den>
                      </m:f>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=1</m:t>
                      </m:r>
                    </m:oMath>
                  </m:oMathPara>
                </a14:m>
                <a:endParaRPr kumimoji="0" lang="en-US" sz="3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Choice>
        <mc:Fallback xmlns="">
          <p:sp>
            <p:nvSpPr>
              <p:cNvPr id="6" name="Rectangle 5"/>
              <p:cNvSpPr>
                <a:spLocks noRot="1" noChangeAspect="1" noMove="1" noResize="1" noEditPoints="1" noAdjustHandles="1" noChangeArrowheads="1" noChangeShapeType="1" noTextEdit="1"/>
              </p:cNvSpPr>
              <p:nvPr/>
            </p:nvSpPr>
            <p:spPr>
              <a:xfrm>
                <a:off x="6002256" y="1714500"/>
                <a:ext cx="2404826" cy="1757725"/>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2257586" y="3467100"/>
                <a:ext cx="10881825" cy="1892826"/>
              </a:xfrm>
              <a:prstGeom prst="rect">
                <a:avLst/>
              </a:prstGeom>
            </p:spPr>
            <p:txBody>
              <a:bodyPr wrap="none">
                <a:spAutoFit/>
              </a:bodyPr>
              <a:lstStyle/>
              <a:p>
                <a:pPr>
                  <a:lnSpc>
                    <a:spcPct val="150000"/>
                  </a:lnSpc>
                  <a:spcAft>
                    <a:spcPts val="0"/>
                  </a:spcAft>
                </a:pPr>
                <a:r>
                  <a:rPr lang="en-US" sz="3800" dirty="0" err="1">
                    <a:latin typeface="Arial" panose="020B0604020202020204" pitchFamily="34" charset="0"/>
                    <a:ea typeface="Times New Roman" panose="02020603050405020304" pitchFamily="18" charset="0"/>
                    <a:cs typeface="Arial" panose="020B0604020202020204" pitchFamily="34" charset="0"/>
                  </a:rPr>
                  <a:t>Thay</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tọa</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độ</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của</a:t>
                </a:r>
                <a:r>
                  <a:rPr lang="en-US" sz="3800" dirty="0">
                    <a:latin typeface="Arial" panose="020B0604020202020204" pitchFamily="34" charset="0"/>
                    <a:ea typeface="Times New Roman" panose="02020603050405020304" pitchFamily="18" charset="0"/>
                    <a:cs typeface="Arial" panose="020B0604020202020204" pitchFamily="34" charset="0"/>
                  </a:rPr>
                  <a:t> I </a:t>
                </a:r>
                <a:r>
                  <a:rPr lang="en-US" sz="3800" dirty="0" err="1">
                    <a:latin typeface="Arial" panose="020B0604020202020204" pitchFamily="34" charset="0"/>
                    <a:ea typeface="Times New Roman" panose="02020603050405020304" pitchFamily="18" charset="0"/>
                    <a:cs typeface="Arial" panose="020B0604020202020204" pitchFamily="34" charset="0"/>
                  </a:rPr>
                  <a:t>vào</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hàm</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số</a:t>
                </a:r>
                <a:r>
                  <a:rPr lang="en-US" sz="3800" dirty="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Times New Roman" panose="02020603050405020304" pitchFamily="18" charset="0"/>
                      </a:rPr>
                      <m:t>2=</m:t>
                    </m:r>
                    <m:r>
                      <a:rPr lang="en-US" sz="3800" i="1">
                        <a:effectLst/>
                        <a:latin typeface="Cambria Math" panose="02040503050406030204" pitchFamily="18" charset="0"/>
                        <a:ea typeface="Times New Roman" panose="02020603050405020304" pitchFamily="18" charset="0"/>
                      </a:rPr>
                      <m:t>𝑎</m:t>
                    </m:r>
                    <m:r>
                      <a:rPr lang="en-US" sz="3800" i="1">
                        <a:effectLst/>
                        <a:latin typeface="Cambria Math" panose="02040503050406030204" pitchFamily="18" charset="0"/>
                        <a:ea typeface="Times New Roman" panose="02020603050405020304" pitchFamily="18" charset="0"/>
                      </a:rPr>
                      <m:t>.</m:t>
                    </m:r>
                    <m:sSup>
                      <m:sSupPr>
                        <m:ctrlPr>
                          <a:rPr lang="en-US" sz="3800" i="1">
                            <a:effectLst/>
                            <a:latin typeface="Cambria Math" panose="02040503050406030204" pitchFamily="18" charset="0"/>
                            <a:ea typeface="Times New Roman" panose="02020603050405020304" pitchFamily="18" charset="0"/>
                          </a:rPr>
                        </m:ctrlPr>
                      </m:sSupPr>
                      <m:e>
                        <m:r>
                          <a:rPr lang="en-US" sz="3800" i="1">
                            <a:effectLst/>
                            <a:latin typeface="Cambria Math" panose="02040503050406030204" pitchFamily="18" charset="0"/>
                            <a:ea typeface="Times New Roman" panose="02020603050405020304" pitchFamily="18" charset="0"/>
                          </a:rPr>
                          <m:t>1</m:t>
                        </m:r>
                      </m:e>
                      <m:sup>
                        <m:r>
                          <a:rPr lang="en-US" sz="3800" i="1">
                            <a:effectLst/>
                            <a:latin typeface="Cambria Math" panose="02040503050406030204" pitchFamily="18" charset="0"/>
                            <a:ea typeface="Times New Roman" panose="02020603050405020304" pitchFamily="18" charset="0"/>
                          </a:rPr>
                          <m:t>2</m:t>
                        </m:r>
                      </m:sup>
                    </m:sSup>
                    <m:r>
                      <a:rPr lang="en-US" sz="3800" i="1">
                        <a:effectLst/>
                        <a:latin typeface="Cambria Math" panose="02040503050406030204" pitchFamily="18" charset="0"/>
                        <a:ea typeface="Times New Roman" panose="02020603050405020304" pitchFamily="18" charset="0"/>
                      </a:rPr>
                      <m:t>+</m:t>
                    </m:r>
                    <m:r>
                      <a:rPr lang="en-US" sz="3800" i="1">
                        <a:effectLst/>
                        <a:latin typeface="Cambria Math" panose="02040503050406030204" pitchFamily="18" charset="0"/>
                        <a:ea typeface="Times New Roman" panose="02020603050405020304" pitchFamily="18" charset="0"/>
                      </a:rPr>
                      <m:t>𝑏</m:t>
                    </m:r>
                    <m:r>
                      <a:rPr lang="en-US" sz="3800" i="1">
                        <a:effectLst/>
                        <a:latin typeface="Cambria Math" panose="02040503050406030204" pitchFamily="18" charset="0"/>
                        <a:ea typeface="Times New Roman" panose="02020603050405020304" pitchFamily="18" charset="0"/>
                      </a:rPr>
                      <m:t>.1+1</m:t>
                    </m:r>
                  </m:oMath>
                </a14:m>
                <a:endParaRPr lang="en-US" sz="3800" dirty="0" smtClean="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Aft>
                    <a:spcPts val="0"/>
                  </a:spcAft>
                </a:pPr>
                <a:r>
                  <a:rPr lang="en-US" sz="4000" dirty="0">
                    <a:latin typeface="Arial" panose="020B0604020202020204" pitchFamily="34" charset="0"/>
                    <a:ea typeface="Calibri" panose="020F0502020204030204" pitchFamily="34" charset="0"/>
                    <a:cs typeface="Arial" panose="020B0604020202020204" pitchFamily="34" charset="0"/>
                  </a:rPr>
                  <a:t>Ta </a:t>
                </a:r>
                <a:r>
                  <a:rPr lang="en-US" sz="4000" dirty="0" err="1">
                    <a:latin typeface="Arial" panose="020B0604020202020204" pitchFamily="34" charset="0"/>
                    <a:ea typeface="Calibri" panose="020F0502020204030204" pitchFamily="34" charset="0"/>
                    <a:cs typeface="Arial" panose="020B0604020202020204" pitchFamily="34" charset="0"/>
                  </a:rPr>
                  <a:t>có</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hệ</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phương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trình</a:t>
                </a:r>
                <a:r>
                  <a:rPr lang="en-US" sz="4000" dirty="0" smtClean="0">
                    <a:latin typeface="Arial" panose="020B0604020202020204" pitchFamily="34" charset="0"/>
                    <a:ea typeface="Calibri" panose="020F0502020204030204" pitchFamily="34" charset="0"/>
                    <a:cs typeface="Arial" panose="020B0604020202020204" pitchFamily="34" charset="0"/>
                  </a:rPr>
                  <a:t>:</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2257586" y="3467100"/>
                <a:ext cx="10881825" cy="1892826"/>
              </a:xfrm>
              <a:prstGeom prst="rect">
                <a:avLst/>
              </a:prstGeom>
              <a:blipFill>
                <a:blip r:embed="rId14"/>
                <a:stretch>
                  <a:fillRect l="-1961" b="-70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5257800" y="5495403"/>
                <a:ext cx="7097328" cy="161114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3800" i="1">
                              <a:latin typeface="Cambria Math" panose="02040503050406030204" pitchFamily="18" charset="0"/>
                            </a:rPr>
                          </m:ctrlPr>
                        </m:dPr>
                        <m:e>
                          <m:eqArr>
                            <m:eqArrPr>
                              <m:ctrlPr>
                                <a:rPr lang="en-US" sz="3800" i="1">
                                  <a:latin typeface="Cambria Math" panose="02040503050406030204" pitchFamily="18" charset="0"/>
                                </a:rPr>
                              </m:ctrlPr>
                            </m:eqArrPr>
                            <m:e>
                              <m:r>
                                <a:rPr lang="en-US" sz="3800">
                                  <a:latin typeface="Cambria Math" panose="02040503050406030204" pitchFamily="18" charset="0"/>
                                </a:rPr>
                                <m:t>&amp;</m:t>
                              </m:r>
                              <m:r>
                                <a:rPr lang="en-US" sz="3800" i="0">
                                  <a:latin typeface="Cambria Math" panose="02040503050406030204" pitchFamily="18" charset="0"/>
                                </a:rPr>
                                <m:t>2=</m:t>
                              </m:r>
                              <m:r>
                                <a:rPr lang="en-US" sz="3800" i="1">
                                  <a:latin typeface="Cambria Math" panose="02040503050406030204" pitchFamily="18" charset="0"/>
                                </a:rPr>
                                <m:t>𝑎</m:t>
                              </m:r>
                              <m:r>
                                <a:rPr lang="en-US" sz="3800" i="0">
                                  <a:latin typeface="Cambria Math" panose="02040503050406030204" pitchFamily="18" charset="0"/>
                                </a:rPr>
                                <m:t>.</m:t>
                              </m:r>
                              <m:sSup>
                                <m:sSupPr>
                                  <m:ctrlPr>
                                    <a:rPr lang="en-US" sz="3800" i="1">
                                      <a:latin typeface="Cambria Math" panose="02040503050406030204" pitchFamily="18" charset="0"/>
                                    </a:rPr>
                                  </m:ctrlPr>
                                </m:sSupPr>
                                <m:e>
                                  <m:r>
                                    <a:rPr lang="en-US" sz="3800" i="0">
                                      <a:latin typeface="Cambria Math" panose="02040503050406030204" pitchFamily="18" charset="0"/>
                                    </a:rPr>
                                    <m:t>1</m:t>
                                  </m:r>
                                </m:e>
                                <m:sup>
                                  <m:r>
                                    <a:rPr lang="en-US" sz="3800" i="0">
                                      <a:latin typeface="Cambria Math" panose="02040503050406030204" pitchFamily="18" charset="0"/>
                                    </a:rPr>
                                    <m:t>2</m:t>
                                  </m:r>
                                </m:sup>
                              </m:sSup>
                              <m:r>
                                <a:rPr lang="en-US" sz="3800" i="0">
                                  <a:latin typeface="Cambria Math" panose="02040503050406030204" pitchFamily="18" charset="0"/>
                                </a:rPr>
                                <m:t>+</m:t>
                              </m:r>
                              <m:r>
                                <a:rPr lang="en-US" sz="3800" i="1">
                                  <a:latin typeface="Cambria Math" panose="02040503050406030204" pitchFamily="18" charset="0"/>
                                </a:rPr>
                                <m:t>𝑏</m:t>
                              </m:r>
                              <m:r>
                                <a:rPr lang="en-US" sz="3800" i="0">
                                  <a:latin typeface="Cambria Math" panose="02040503050406030204" pitchFamily="18" charset="0"/>
                                </a:rPr>
                                <m:t>.1+1</m:t>
                              </m:r>
                            </m:e>
                            <m:e>
                              <m:r>
                                <a:rPr lang="en-US" sz="3800" i="0">
                                  <a:latin typeface="Cambria Math" panose="02040503050406030204" pitchFamily="18" charset="0"/>
                                </a:rPr>
                                <m:t>&amp;0=2</m:t>
                              </m:r>
                              <m:r>
                                <a:rPr lang="en-US" sz="3800" i="1">
                                  <a:latin typeface="Cambria Math" panose="02040503050406030204" pitchFamily="18" charset="0"/>
                                </a:rPr>
                                <m:t>𝑎</m:t>
                              </m:r>
                              <m:r>
                                <a:rPr lang="en-US" sz="3800" i="0">
                                  <a:latin typeface="Cambria Math" panose="02040503050406030204" pitchFamily="18" charset="0"/>
                                </a:rPr>
                                <m:t>+</m:t>
                              </m:r>
                              <m:r>
                                <a:rPr lang="en-US" sz="3800" i="1">
                                  <a:latin typeface="Cambria Math" panose="02040503050406030204" pitchFamily="18" charset="0"/>
                                </a:rPr>
                                <m:t>𝑏</m:t>
                              </m:r>
                            </m:e>
                          </m:eqArr>
                          <m:r>
                            <a:rPr lang="en-US" sz="3800" i="0">
                              <a:latin typeface="Cambria Math" panose="02040503050406030204" pitchFamily="18" charset="0"/>
                            </a:rPr>
                            <m:t>⇔</m:t>
                          </m:r>
                          <m:d>
                            <m:dPr>
                              <m:begChr m:val="{"/>
                              <m:endChr m:val=""/>
                              <m:ctrlPr>
                                <a:rPr lang="en-US" sz="3800" i="1">
                                  <a:latin typeface="Cambria Math" panose="02040503050406030204" pitchFamily="18" charset="0"/>
                                </a:rPr>
                              </m:ctrlPr>
                            </m:dPr>
                            <m:e>
                              <m:eqArr>
                                <m:eqArrPr>
                                  <m:ctrlPr>
                                    <a:rPr lang="en-US" sz="3800" i="1">
                                      <a:latin typeface="Cambria Math" panose="02040503050406030204" pitchFamily="18" charset="0"/>
                                    </a:rPr>
                                  </m:ctrlPr>
                                </m:eqArrPr>
                                <m:e>
                                  <m:r>
                                    <a:rPr lang="en-US" sz="3800" i="0">
                                      <a:latin typeface="Cambria Math" panose="02040503050406030204" pitchFamily="18" charset="0"/>
                                    </a:rPr>
                                    <m:t>&amp;</m:t>
                                  </m:r>
                                  <m:r>
                                    <a:rPr lang="en-US" sz="3800" i="1">
                                      <a:latin typeface="Cambria Math" panose="02040503050406030204" pitchFamily="18" charset="0"/>
                                    </a:rPr>
                                    <m:t>𝑎</m:t>
                                  </m:r>
                                  <m:r>
                                    <a:rPr lang="en-US" sz="3800" i="0">
                                      <a:latin typeface="Cambria Math" panose="02040503050406030204" pitchFamily="18" charset="0"/>
                                    </a:rPr>
                                    <m:t>=−1</m:t>
                                  </m:r>
                                </m:e>
                                <m:e>
                                  <m:r>
                                    <a:rPr lang="en-US" sz="3800" i="0">
                                      <a:latin typeface="Cambria Math" panose="02040503050406030204" pitchFamily="18" charset="0"/>
                                    </a:rPr>
                                    <m:t>&amp;</m:t>
                                  </m:r>
                                  <m:r>
                                    <a:rPr lang="en-US" sz="3800" i="1">
                                      <a:latin typeface="Cambria Math" panose="02040503050406030204" pitchFamily="18" charset="0"/>
                                    </a:rPr>
                                    <m:t>𝑏</m:t>
                                  </m:r>
                                  <m:r>
                                    <a:rPr lang="en-US" sz="3800" i="0">
                                      <a:latin typeface="Cambria Math" panose="02040503050406030204" pitchFamily="18" charset="0"/>
                                    </a:rPr>
                                    <m:t>=2</m:t>
                                  </m:r>
                                </m:e>
                              </m:eqArr>
                            </m:e>
                          </m:d>
                        </m:e>
                      </m:d>
                    </m:oMath>
                  </m:oMathPara>
                </a14:m>
                <a:endParaRPr lang="en-US" sz="3800" dirty="0">
                  <a:latin typeface="Arial" panose="020B060402020202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5257800" y="5495403"/>
                <a:ext cx="7097328" cy="1611147"/>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2353404" y="7178159"/>
                <a:ext cx="6819111" cy="860941"/>
              </a:xfrm>
              <a:prstGeom prst="rect">
                <a:avLst/>
              </a:prstGeom>
            </p:spPr>
            <p:txBody>
              <a:bodyPr wrap="none">
                <a:spAutoFit/>
              </a:bodyPr>
              <a:lstStyle/>
              <a:p>
                <a:pPr>
                  <a:lnSpc>
                    <a:spcPct val="150000"/>
                  </a:lnSpc>
                  <a:spcAft>
                    <a:spcPts val="0"/>
                  </a:spcAft>
                </a:pPr>
                <a:r>
                  <a:rPr lang="en-US" sz="3800" dirty="0" err="1">
                    <a:latin typeface="Arial" panose="020B0604020202020204" pitchFamily="34" charset="0"/>
                    <a:ea typeface="Times New Roman" panose="02020603050405020304" pitchFamily="18" charset="0"/>
                    <a:cs typeface="Arial" panose="020B0604020202020204" pitchFamily="34" charset="0"/>
                  </a:rPr>
                  <a:t>Vậy</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parabol</a:t>
                </a:r>
                <a:r>
                  <a:rPr lang="en-US" sz="3800" i="1"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Times New Roman" panose="02020603050405020304" pitchFamily="18" charset="0"/>
                      </a:rPr>
                      <m:t>𝑦</m:t>
                    </m:r>
                    <m:r>
                      <a:rPr lang="en-US" sz="3800" i="1">
                        <a:effectLst/>
                        <a:latin typeface="Cambria Math" panose="02040503050406030204" pitchFamily="18" charset="0"/>
                        <a:ea typeface="Times New Roman" panose="02020603050405020304" pitchFamily="18" charset="0"/>
                      </a:rPr>
                      <m:t>=</m:t>
                    </m:r>
                    <m:sSup>
                      <m:sSupPr>
                        <m:ctrlPr>
                          <a:rPr lang="en-US" sz="3800" i="1">
                            <a:effectLst/>
                            <a:latin typeface="Cambria Math" panose="02040503050406030204" pitchFamily="18" charset="0"/>
                            <a:ea typeface="Times New Roman" panose="02020603050405020304" pitchFamily="18" charset="0"/>
                          </a:rPr>
                        </m:ctrlPr>
                      </m:sSupPr>
                      <m:e>
                        <m:r>
                          <a:rPr lang="en-US" sz="3800" i="1">
                            <a:effectLst/>
                            <a:latin typeface="Cambria Math" panose="02040503050406030204" pitchFamily="18" charset="0"/>
                            <a:ea typeface="Times New Roman" panose="02020603050405020304" pitchFamily="18" charset="0"/>
                          </a:rPr>
                          <m:t>−</m:t>
                        </m:r>
                        <m:r>
                          <a:rPr lang="en-US" sz="3800" i="1">
                            <a:effectLst/>
                            <a:latin typeface="Cambria Math" panose="02040503050406030204" pitchFamily="18" charset="0"/>
                            <a:ea typeface="Times New Roman" panose="02020603050405020304" pitchFamily="18" charset="0"/>
                          </a:rPr>
                          <m:t>𝑥</m:t>
                        </m:r>
                      </m:e>
                      <m:sup>
                        <m:r>
                          <a:rPr lang="en-US" sz="3800" i="1">
                            <a:effectLst/>
                            <a:latin typeface="Cambria Math" panose="02040503050406030204" pitchFamily="18" charset="0"/>
                            <a:ea typeface="Times New Roman" panose="02020603050405020304" pitchFamily="18" charset="0"/>
                          </a:rPr>
                          <m:t>2</m:t>
                        </m:r>
                      </m:sup>
                    </m:sSup>
                    <m:r>
                      <a:rPr lang="en-US" sz="3800" i="1">
                        <a:effectLst/>
                        <a:latin typeface="Cambria Math" panose="02040503050406030204" pitchFamily="18" charset="0"/>
                        <a:ea typeface="Times New Roman" panose="02020603050405020304" pitchFamily="18" charset="0"/>
                      </a:rPr>
                      <m:t>+2</m:t>
                    </m:r>
                    <m:r>
                      <a:rPr lang="en-US" sz="3800" i="1">
                        <a:effectLst/>
                        <a:latin typeface="Cambria Math" panose="02040503050406030204" pitchFamily="18" charset="0"/>
                        <a:ea typeface="Times New Roman" panose="02020603050405020304" pitchFamily="18" charset="0"/>
                      </a:rPr>
                      <m:t>𝑥</m:t>
                    </m:r>
                    <m:r>
                      <a:rPr lang="en-US" sz="3800" i="1">
                        <a:effectLst/>
                        <a:latin typeface="Cambria Math" panose="02040503050406030204" pitchFamily="18" charset="0"/>
                        <a:ea typeface="Times New Roman" panose="02020603050405020304" pitchFamily="18" charset="0"/>
                      </a:rPr>
                      <m:t>+1</m:t>
                    </m:r>
                  </m:oMath>
                </a14:m>
                <a:r>
                  <a:rPr lang="en-US" sz="3800" dirty="0">
                    <a:effectLst/>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11" name="Rectangle 10"/>
              <p:cNvSpPr>
                <a:spLocks noRot="1" noChangeAspect="1" noMove="1" noResize="1" noEditPoints="1" noAdjustHandles="1" noChangeArrowheads="1" noChangeShapeType="1" noTextEdit="1"/>
              </p:cNvSpPr>
              <p:nvPr/>
            </p:nvSpPr>
            <p:spPr>
              <a:xfrm>
                <a:off x="2353404" y="7178159"/>
                <a:ext cx="6819111" cy="860941"/>
              </a:xfrm>
              <a:prstGeom prst="rect">
                <a:avLst/>
              </a:prstGeom>
              <a:blipFill>
                <a:blip r:embed="rId16"/>
                <a:stretch>
                  <a:fillRect l="-2949" r="-1966" b="-27660"/>
                </a:stretch>
              </a:blipFill>
            </p:spPr>
            <p:txBody>
              <a:bodyPr/>
              <a:lstStyle/>
              <a:p>
                <a:r>
                  <a:rPr lang="en-US">
                    <a:noFill/>
                  </a:rPr>
                  <a:t> </a:t>
                </a:r>
              </a:p>
            </p:txBody>
          </p:sp>
        </mc:Fallback>
      </mc:AlternateContent>
    </p:spTree>
    <p:extLst>
      <p:ext uri="{BB962C8B-B14F-4D97-AF65-F5344CB8AC3E}">
        <p14:creationId xmlns:p14="http://schemas.microsoft.com/office/powerpoint/2010/main" val="3711154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barn(inVertical)">
                                      <p:cBhvr>
                                        <p:cTn id="27" dur="500"/>
                                        <p:tgtEl>
                                          <p:spTgt spid="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randombar(horizontal)">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4" grpId="0"/>
      <p:bldP spid="6" grpId="0"/>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45DA0"/>
        </a:solidFill>
        <a:effectLst/>
      </p:bgPr>
    </p:bg>
    <p:spTree>
      <p:nvGrpSpPr>
        <p:cNvPr id="1" name=""/>
        <p:cNvGrpSpPr/>
        <p:nvPr/>
      </p:nvGrpSpPr>
      <p:grpSpPr>
        <a:xfrm>
          <a:off x="0" y="0"/>
          <a:ext cx="0" cy="0"/>
          <a:chOff x="0" y="0"/>
          <a:chExt cx="0" cy="0"/>
        </a:xfrm>
      </p:grpSpPr>
      <p:pic>
        <p:nvPicPr>
          <p:cNvPr id="17" name="Picture 2"/>
          <p:cNvPicPr>
            <a:picLocks noChangeAspect="1"/>
          </p:cNvPicPr>
          <p:nvPr/>
        </p:nvPicPr>
        <p:blipFill>
          <a:blip r:embed="rId2">
            <a:alphaModFix amt="40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56419"/>
          <a:stretch>
            <a:fillRect/>
          </a:stretch>
        </p:blipFill>
        <p:spPr>
          <a:xfrm rot="520115">
            <a:off x="8815695" y="-2025039"/>
            <a:ext cx="14677275" cy="7880381"/>
          </a:xfrm>
          <a:prstGeom prst="rect">
            <a:avLst/>
          </a:prstGeom>
        </p:spPr>
      </p:pic>
      <p:pic>
        <p:nvPicPr>
          <p:cNvPr id="16" name="Picture 2"/>
          <p:cNvPicPr>
            <a:picLocks noChangeAspect="1"/>
          </p:cNvPicPr>
          <p:nvPr/>
        </p:nvPicPr>
        <p:blipFill>
          <a:blip r:embed="rId2">
            <a:alphaModFix amt="40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56419"/>
          <a:stretch>
            <a:fillRect/>
          </a:stretch>
        </p:blipFill>
        <p:spPr>
          <a:xfrm rot="21387096">
            <a:off x="6425731" y="3914700"/>
            <a:ext cx="11939087" cy="6690360"/>
          </a:xfrm>
          <a:prstGeom prst="rect">
            <a:avLst/>
          </a:prstGeom>
        </p:spPr>
      </p:pic>
      <p:pic>
        <p:nvPicPr>
          <p:cNvPr id="3" name="Picture 3"/>
          <p:cNvPicPr>
            <a:picLocks noChangeAspect="1"/>
          </p:cNvPicPr>
          <p:nvPr/>
        </p:nvPicPr>
        <p:blipFill>
          <a:blip r:embed="rId4">
            <a:extLst>
              <a:ext uri="{BEBA8EAE-BF5A-486C-A8C5-ECC9F3942E4B}">
                <a14:imgProps xmlns:a14="http://schemas.microsoft.com/office/drawing/2010/main">
                  <a14:imgLayer r:embed="rId5">
                    <a14:imgEffect>
                      <a14:artisticCrisscrossEtching/>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6"/>
              </a:ext>
            </a:extLst>
          </a:blip>
          <a:srcRect b="22793"/>
          <a:stretch>
            <a:fillRect/>
          </a:stretch>
        </p:blipFill>
        <p:spPr>
          <a:xfrm>
            <a:off x="-3593646" y="-647700"/>
            <a:ext cx="19812981" cy="11975260"/>
          </a:xfrm>
          <a:prstGeom prst="rect">
            <a:avLst/>
          </a:prstGeom>
          <a:ln>
            <a:noFill/>
          </a:ln>
          <a:effectLst>
            <a:softEdge rad="112500"/>
          </a:effectLst>
        </p:spPr>
      </p:pic>
      <p:pic>
        <p:nvPicPr>
          <p:cNvPr id="4"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868582" y="3856056"/>
            <a:ext cx="1207168" cy="1207168"/>
          </a:xfrm>
          <a:prstGeom prst="rect">
            <a:avLst/>
          </a:prstGeom>
        </p:spPr>
      </p:pic>
      <p:pic>
        <p:nvPicPr>
          <p:cNvPr id="5"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868582" y="6527133"/>
            <a:ext cx="1211179" cy="1207167"/>
          </a:xfrm>
          <a:prstGeom prst="rect">
            <a:avLst/>
          </a:prstGeom>
        </p:spPr>
      </p:pic>
      <p:sp>
        <p:nvSpPr>
          <p:cNvPr id="15" name="TextBox 8"/>
          <p:cNvSpPr txBox="1"/>
          <p:nvPr/>
        </p:nvSpPr>
        <p:spPr>
          <a:xfrm>
            <a:off x="2819400" y="1048278"/>
            <a:ext cx="8151570" cy="1564531"/>
          </a:xfrm>
          <a:prstGeom prst="rect">
            <a:avLst/>
          </a:prstGeom>
        </p:spPr>
        <p:txBody>
          <a:bodyPr lIns="0" tIns="0" rIns="0" bIns="0" rtlCol="0" anchor="t">
            <a:spAutoFit/>
          </a:bodyPr>
          <a:lstStyle/>
          <a:p>
            <a:pPr>
              <a:lnSpc>
                <a:spcPts val="12191"/>
              </a:lnSpc>
              <a:spcBef>
                <a:spcPct val="0"/>
              </a:spcBef>
            </a:pPr>
            <a:r>
              <a:rPr lang="en-US" sz="6000" b="1">
                <a:latin typeface="Arial" panose="020B0604020202020204" pitchFamily="34" charset="0"/>
                <a:cs typeface="Arial" panose="020B0604020202020204" pitchFamily="34" charset="0"/>
              </a:rPr>
              <a:t>NỘI DUNG BÀI HỌC</a:t>
            </a:r>
          </a:p>
        </p:txBody>
      </p:sp>
      <p:sp>
        <p:nvSpPr>
          <p:cNvPr id="18" name="Rectangle 17"/>
          <p:cNvSpPr/>
          <p:nvPr/>
        </p:nvSpPr>
        <p:spPr>
          <a:xfrm>
            <a:off x="2338571" y="3856056"/>
            <a:ext cx="9553994" cy="1002710"/>
          </a:xfrm>
          <a:prstGeom prst="rect">
            <a:avLst/>
          </a:prstGeom>
        </p:spPr>
        <p:txBody>
          <a:bodyPr wrap="square">
            <a:spAutoFit/>
          </a:bodyPr>
          <a:lstStyle/>
          <a:p>
            <a:pPr algn="just">
              <a:lnSpc>
                <a:spcPct val="150000"/>
              </a:lnSpc>
              <a:tabLst>
                <a:tab pos="360045" algn="l"/>
                <a:tab pos="720090" algn="l"/>
              </a:tabLst>
            </a:pPr>
            <a:r>
              <a:rPr lang="nl-NL" sz="4500" b="1" dirty="0">
                <a:latin typeface="Arial" panose="020B0604020202020204" pitchFamily="34" charset="0"/>
                <a:ea typeface="Calibri" panose="020F0502020204030204" pitchFamily="34" charset="0"/>
                <a:cs typeface="Arial" panose="020B0604020202020204" pitchFamily="34" charset="0"/>
              </a:rPr>
              <a:t>Khái niệm hàm số bậc hai</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p:sp>
        <p:nvSpPr>
          <p:cNvPr id="19" name="Rectangle 18"/>
          <p:cNvSpPr/>
          <p:nvPr/>
        </p:nvSpPr>
        <p:spPr>
          <a:xfrm>
            <a:off x="2338571" y="6738301"/>
            <a:ext cx="7301999" cy="784830"/>
          </a:xfrm>
          <a:prstGeom prst="rect">
            <a:avLst/>
          </a:prstGeom>
        </p:spPr>
        <p:txBody>
          <a:bodyPr wrap="none">
            <a:spAutoFit/>
          </a:bodyPr>
          <a:lstStyle/>
          <a:p>
            <a:r>
              <a:rPr lang="nl-NL" sz="4500" b="1" dirty="0">
                <a:latin typeface="Arial" panose="020B0604020202020204" pitchFamily="34" charset="0"/>
                <a:ea typeface="Calibri" panose="020F0502020204030204" pitchFamily="34" charset="0"/>
                <a:cs typeface="Arial" panose="020B0604020202020204" pitchFamily="34" charset="0"/>
              </a:rPr>
              <a:t>Đồ thị của hàm số bậc hai</a:t>
            </a:r>
            <a:endParaRPr lang="en-US" sz="4500" dirty="0">
              <a:latin typeface="Arial" panose="020B0604020202020204" pitchFamily="34" charset="0"/>
              <a:cs typeface="Arial" panose="020B0604020202020204" pitchFamily="34" charset="0"/>
            </a:endParaRPr>
          </a:p>
        </p:txBody>
      </p:sp>
      <p:pic>
        <p:nvPicPr>
          <p:cNvPr id="20" name="Picture 2"/>
          <p:cNvPicPr>
            <a:picLocks noChangeAspect="1"/>
          </p:cNvPicPr>
          <p:nvPr/>
        </p:nvPicPr>
        <p:blipFill>
          <a:blip r:embed="rId2">
            <a:alphaModFix amt="40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56419"/>
          <a:stretch>
            <a:fillRect/>
          </a:stretch>
        </p:blipFill>
        <p:spPr>
          <a:xfrm>
            <a:off x="1311636" y="7829226"/>
            <a:ext cx="14080764" cy="272447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randombar(horizontal)">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19"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7DE9A"/>
        </a:solidFill>
        <a:effectLst/>
      </p:bgPr>
    </p:bg>
    <p:spTree>
      <p:nvGrpSpPr>
        <p:cNvPr id="1" name=""/>
        <p:cNvGrpSpPr/>
        <p:nvPr/>
      </p:nvGrpSpPr>
      <p:grpSpPr>
        <a:xfrm>
          <a:off x="0" y="0"/>
          <a:ext cx="0" cy="0"/>
          <a:chOff x="0" y="0"/>
          <a:chExt cx="0" cy="0"/>
        </a:xfrm>
      </p:grpSpPr>
      <p:grpSp>
        <p:nvGrpSpPr>
          <p:cNvPr id="2" name="Group 2"/>
          <p:cNvGrpSpPr/>
          <p:nvPr/>
        </p:nvGrpSpPr>
        <p:grpSpPr>
          <a:xfrm>
            <a:off x="517358" y="571500"/>
            <a:ext cx="17297400" cy="9067800"/>
            <a:chOff x="-5491" y="0"/>
            <a:chExt cx="5920967" cy="3624054"/>
          </a:xfrm>
          <a:solidFill>
            <a:schemeClr val="bg1"/>
          </a:solidFill>
        </p:grpSpPr>
        <p:sp>
          <p:nvSpPr>
            <p:cNvPr id="3" name="Freeform 3"/>
            <p:cNvSpPr/>
            <p:nvPr/>
          </p:nvSpPr>
          <p:spPr>
            <a:xfrm>
              <a:off x="-5491" y="0"/>
              <a:ext cx="5920967" cy="3624054"/>
            </a:xfrm>
            <a:custGeom>
              <a:avLst/>
              <a:gdLst/>
              <a:ahLst/>
              <a:cxnLst/>
              <a:rect l="l" t="t" r="r" b="b"/>
              <a:pathLst>
                <a:path w="5920967" h="3624054">
                  <a:moveTo>
                    <a:pt x="5796507" y="3624054"/>
                  </a:moveTo>
                  <a:lnTo>
                    <a:pt x="124460" y="3624054"/>
                  </a:lnTo>
                  <a:cubicBezTo>
                    <a:pt x="55880" y="3624054"/>
                    <a:pt x="0" y="3568174"/>
                    <a:pt x="0" y="3499595"/>
                  </a:cubicBezTo>
                  <a:lnTo>
                    <a:pt x="0" y="124460"/>
                  </a:lnTo>
                  <a:cubicBezTo>
                    <a:pt x="0" y="55880"/>
                    <a:pt x="55880" y="0"/>
                    <a:pt x="124460" y="0"/>
                  </a:cubicBezTo>
                  <a:lnTo>
                    <a:pt x="5796507" y="0"/>
                  </a:lnTo>
                  <a:cubicBezTo>
                    <a:pt x="5865087" y="0"/>
                    <a:pt x="5920967" y="55880"/>
                    <a:pt x="5920967" y="124460"/>
                  </a:cubicBezTo>
                  <a:lnTo>
                    <a:pt x="5920967" y="3499595"/>
                  </a:lnTo>
                  <a:cubicBezTo>
                    <a:pt x="5920967" y="3568174"/>
                    <a:pt x="5865087" y="3624054"/>
                    <a:pt x="5796507" y="3624054"/>
                  </a:cubicBezTo>
                  <a:close/>
                </a:path>
              </a:pathLst>
            </a:custGeom>
            <a:grpFill/>
          </p:spPr>
        </p:sp>
      </p:grpSp>
      <p:grpSp>
        <p:nvGrpSpPr>
          <p:cNvPr id="25" name="Group 24"/>
          <p:cNvGrpSpPr/>
          <p:nvPr/>
        </p:nvGrpSpPr>
        <p:grpSpPr>
          <a:xfrm>
            <a:off x="62931" y="8514040"/>
            <a:ext cx="1912606" cy="1811617"/>
            <a:chOff x="9639248" y="3663315"/>
            <a:chExt cx="3215601" cy="3215601"/>
          </a:xfrm>
        </p:grpSpPr>
        <p:grpSp>
          <p:nvGrpSpPr>
            <p:cNvPr id="28" name="Group 8"/>
            <p:cNvGrpSpPr/>
            <p:nvPr/>
          </p:nvGrpSpPr>
          <p:grpSpPr>
            <a:xfrm>
              <a:off x="9639248" y="3663315"/>
              <a:ext cx="3215601" cy="3215601"/>
              <a:chOff x="0" y="0"/>
              <a:chExt cx="6350000" cy="6350000"/>
            </a:xfrm>
          </p:grpSpPr>
          <p:sp>
            <p:nvSpPr>
              <p:cNvPr id="30"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29"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9934132" y="4471877"/>
              <a:ext cx="2625831" cy="1598475"/>
            </a:xfrm>
            <a:prstGeom prst="rect">
              <a:avLst/>
            </a:prstGeom>
          </p:spPr>
        </p:pic>
      </p:grpSp>
      <p:grpSp>
        <p:nvGrpSpPr>
          <p:cNvPr id="31" name="Group 30"/>
          <p:cNvGrpSpPr/>
          <p:nvPr/>
        </p:nvGrpSpPr>
        <p:grpSpPr>
          <a:xfrm>
            <a:off x="16468552" y="55283"/>
            <a:ext cx="1675229" cy="1506817"/>
            <a:chOff x="14043699" y="3663315"/>
            <a:chExt cx="3215601" cy="3215601"/>
          </a:xfrm>
        </p:grpSpPr>
        <p:grpSp>
          <p:nvGrpSpPr>
            <p:cNvPr id="32" name="Group 10"/>
            <p:cNvGrpSpPr/>
            <p:nvPr/>
          </p:nvGrpSpPr>
          <p:grpSpPr>
            <a:xfrm>
              <a:off x="14043699" y="3663315"/>
              <a:ext cx="3215601" cy="3215601"/>
              <a:chOff x="0" y="0"/>
              <a:chExt cx="6350000" cy="6350000"/>
            </a:xfrm>
          </p:grpSpPr>
          <p:sp>
            <p:nvSpPr>
              <p:cNvPr id="34"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33" name="Picture 1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084178" y="4054340"/>
              <a:ext cx="1134643" cy="2433550"/>
            </a:xfrm>
            <a:prstGeom prst="rect">
              <a:avLst/>
            </a:prstGeom>
          </p:spPr>
        </p:pic>
      </p:grpSp>
      <p:sp>
        <p:nvSpPr>
          <p:cNvPr id="23" name="Oval Callout 22"/>
          <p:cNvSpPr/>
          <p:nvPr/>
        </p:nvSpPr>
        <p:spPr>
          <a:xfrm>
            <a:off x="8370876" y="413058"/>
            <a:ext cx="1641441" cy="691776"/>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Rectangle 14"/>
          <p:cNvSpPr/>
          <p:nvPr/>
        </p:nvSpPr>
        <p:spPr>
          <a:xfrm>
            <a:off x="7543800" y="4387546"/>
            <a:ext cx="6096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7" name="Picture 5"/>
          <p:cNvPicPr>
            <a:picLocks noChangeAspect="1"/>
          </p:cNvPicPr>
          <p:nvPr/>
        </p:nvPicPr>
        <p:blipFill>
          <a:blip r:embed="rId12"/>
          <a:srcRect/>
          <a:stretch>
            <a:fillRect/>
          </a:stretch>
        </p:blipFill>
        <p:spPr>
          <a:xfrm>
            <a:off x="14754516" y="3469319"/>
            <a:ext cx="2379500" cy="3976881"/>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990600" y="1184809"/>
                <a:ext cx="16496257" cy="2282291"/>
              </a:xfrm>
              <a:prstGeom prst="rect">
                <a:avLst/>
              </a:prstGeom>
            </p:spPr>
            <p:txBody>
              <a:bodyPr wrap="square">
                <a:spAutoFit/>
              </a:bodyPr>
              <a:lstStyle/>
              <a:p>
                <a:pPr>
                  <a:lnSpc>
                    <a:spcPct val="150000"/>
                  </a:lnSpc>
                  <a:spcAft>
                    <a:spcPts val="0"/>
                  </a:spcAft>
                </a:pPr>
                <a:r>
                  <a:rPr lang="en-US" sz="3800" dirty="0">
                    <a:latin typeface="Arial" panose="020B0604020202020204" pitchFamily="34" charset="0"/>
                    <a:ea typeface="Times New Roman" panose="02020603050405020304" pitchFamily="18" charset="0"/>
                    <a:cs typeface="Arial" panose="020B0604020202020204" pitchFamily="34" charset="0"/>
                  </a:rPr>
                  <a:t>d) </a:t>
                </a:r>
                <a:r>
                  <a:rPr lang="en-US" sz="3800" dirty="0" err="1">
                    <a:latin typeface="Arial" panose="020B0604020202020204" pitchFamily="34" charset="0"/>
                    <a:ea typeface="Times New Roman" panose="02020603050405020304" pitchFamily="18" charset="0"/>
                    <a:cs typeface="Arial" panose="020B0604020202020204" pitchFamily="34" charset="0"/>
                  </a:rPr>
                  <a:t>Điểm</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đỉnh</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của</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parabol</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có</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tọa</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độ</a:t>
                </a:r>
                <a:r>
                  <a:rPr lang="en-US" sz="3800" dirty="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Times New Roman" panose="02020603050405020304" pitchFamily="18" charset="0"/>
                      </a:rPr>
                      <m:t>𝐼</m:t>
                    </m:r>
                    <m:d>
                      <m:dPr>
                        <m:ctrlPr>
                          <a:rPr lang="en-US" sz="3800" i="1">
                            <a:effectLst/>
                            <a:latin typeface="Cambria Math" panose="02040503050406030204" pitchFamily="18" charset="0"/>
                            <a:ea typeface="Times New Roman" panose="02020603050405020304" pitchFamily="18" charset="0"/>
                          </a:rPr>
                        </m:ctrlPr>
                      </m:dPr>
                      <m:e>
                        <m:r>
                          <a:rPr lang="en-US" sz="3800" i="1">
                            <a:effectLst/>
                            <a:latin typeface="Cambria Math" panose="02040503050406030204" pitchFamily="18" charset="0"/>
                            <a:ea typeface="Times New Roman" panose="02020603050405020304" pitchFamily="18" charset="0"/>
                          </a:rPr>
                          <m:t>−</m:t>
                        </m:r>
                        <m:f>
                          <m:fPr>
                            <m:ctrlPr>
                              <a:rPr lang="en-US" sz="3800" i="1">
                                <a:effectLst/>
                                <a:latin typeface="Cambria Math" panose="02040503050406030204" pitchFamily="18" charset="0"/>
                                <a:ea typeface="Times New Roman" panose="02020603050405020304" pitchFamily="18" charset="0"/>
                              </a:rPr>
                            </m:ctrlPr>
                          </m:fPr>
                          <m:num>
                            <m:r>
                              <a:rPr lang="en-US" sz="3800" i="1">
                                <a:effectLst/>
                                <a:latin typeface="Cambria Math" panose="02040503050406030204" pitchFamily="18" charset="0"/>
                                <a:ea typeface="Times New Roman" panose="02020603050405020304" pitchFamily="18" charset="0"/>
                              </a:rPr>
                              <m:t>𝑏</m:t>
                            </m:r>
                          </m:num>
                          <m:den>
                            <m:r>
                              <a:rPr lang="en-US" sz="3800" i="1">
                                <a:effectLst/>
                                <a:latin typeface="Cambria Math" panose="02040503050406030204" pitchFamily="18" charset="0"/>
                                <a:ea typeface="Times New Roman" panose="02020603050405020304" pitchFamily="18" charset="0"/>
                              </a:rPr>
                              <m:t>2</m:t>
                            </m:r>
                            <m:r>
                              <a:rPr lang="en-US" sz="3800" i="1">
                                <a:effectLst/>
                                <a:latin typeface="Cambria Math" panose="02040503050406030204" pitchFamily="18" charset="0"/>
                                <a:ea typeface="Times New Roman" panose="02020603050405020304" pitchFamily="18" charset="0"/>
                              </a:rPr>
                              <m:t>𝑎</m:t>
                            </m:r>
                          </m:den>
                        </m:f>
                        <m:r>
                          <a:rPr lang="en-US" sz="3800" i="1">
                            <a:effectLst/>
                            <a:latin typeface="Cambria Math" panose="02040503050406030204" pitchFamily="18" charset="0"/>
                            <a:ea typeface="Times New Roman" panose="02020603050405020304" pitchFamily="18" charset="0"/>
                          </a:rPr>
                          <m:t>; −0,25</m:t>
                        </m:r>
                      </m:e>
                    </m:d>
                  </m:oMath>
                </a14:m>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thay</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tọa</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độ</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vào</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hàm</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smtClean="0">
                    <a:effectLst/>
                    <a:latin typeface="Arial" panose="020B0604020202020204" pitchFamily="34" charset="0"/>
                    <a:ea typeface="Times New Roman" panose="02020603050405020304" pitchFamily="18" charset="0"/>
                    <a:cs typeface="Arial" panose="020B0604020202020204" pitchFamily="34" charset="0"/>
                  </a:rPr>
                  <a:t>số</a:t>
                </a:r>
                <a:r>
                  <a:rPr lang="en-US" sz="3800" dirty="0" smtClean="0">
                    <a:effectLst/>
                    <a:latin typeface="Arial" panose="020B0604020202020204" pitchFamily="34" charset="0"/>
                    <a:ea typeface="Times New Roman" panose="02020603050405020304" pitchFamily="18" charset="0"/>
                    <a:cs typeface="Arial" panose="020B0604020202020204" pitchFamily="34" charset="0"/>
                  </a:rPr>
                  <a:t> ta </a:t>
                </a:r>
                <a:r>
                  <a:rPr lang="en-US" sz="3800" dirty="0" err="1">
                    <a:effectLst/>
                    <a:latin typeface="Arial" panose="020B0604020202020204" pitchFamily="34" charset="0"/>
                    <a:ea typeface="Times New Roman" panose="02020603050405020304" pitchFamily="18" charset="0"/>
                    <a:cs typeface="Arial" panose="020B0604020202020204" pitchFamily="34" charset="0"/>
                  </a:rPr>
                  <a:t>có</a:t>
                </a:r>
                <a:r>
                  <a:rPr lang="en-US" sz="3800" dirty="0">
                    <a:effectLst/>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7" name="Rectangle 6"/>
              <p:cNvSpPr>
                <a:spLocks noRot="1" noChangeAspect="1" noMove="1" noResize="1" noEditPoints="1" noAdjustHandles="1" noChangeArrowheads="1" noChangeShapeType="1" noTextEdit="1"/>
              </p:cNvSpPr>
              <p:nvPr/>
            </p:nvSpPr>
            <p:spPr>
              <a:xfrm>
                <a:off x="990600" y="1184809"/>
                <a:ext cx="16496257" cy="2282291"/>
              </a:xfrm>
              <a:prstGeom prst="rect">
                <a:avLst/>
              </a:prstGeom>
              <a:blipFill>
                <a:blip r:embed="rId13"/>
                <a:stretch>
                  <a:fillRect l="-1220" r="-480" b="-50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2777523" y="2634957"/>
                <a:ext cx="7167603" cy="152176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800" smtClean="0">
                          <a:latin typeface="Cambria Math" panose="02040503050406030204" pitchFamily="18" charset="0"/>
                        </a:rPr>
                        <m:t>−</m:t>
                      </m:r>
                      <m:r>
                        <a:rPr lang="en-US" sz="3800" i="0">
                          <a:latin typeface="Cambria Math" panose="02040503050406030204" pitchFamily="18" charset="0"/>
                        </a:rPr>
                        <m:t>0,25=</m:t>
                      </m:r>
                      <m:r>
                        <a:rPr lang="en-US" sz="3800" i="1">
                          <a:latin typeface="Cambria Math" panose="02040503050406030204" pitchFamily="18" charset="0"/>
                        </a:rPr>
                        <m:t>𝑎</m:t>
                      </m:r>
                      <m:r>
                        <a:rPr lang="en-US" sz="3800" i="0">
                          <a:latin typeface="Cambria Math" panose="02040503050406030204" pitchFamily="18" charset="0"/>
                        </a:rPr>
                        <m:t>.</m:t>
                      </m:r>
                      <m:sSup>
                        <m:sSupPr>
                          <m:ctrlPr>
                            <a:rPr lang="en-US" sz="3800" i="1">
                              <a:latin typeface="Cambria Math" panose="02040503050406030204" pitchFamily="18" charset="0"/>
                            </a:rPr>
                          </m:ctrlPr>
                        </m:sSupPr>
                        <m:e>
                          <m:d>
                            <m:dPr>
                              <m:ctrlPr>
                                <a:rPr lang="en-US" sz="3800" i="1">
                                  <a:latin typeface="Cambria Math" panose="02040503050406030204" pitchFamily="18" charset="0"/>
                                </a:rPr>
                              </m:ctrlPr>
                            </m:dPr>
                            <m:e>
                              <m:f>
                                <m:fPr>
                                  <m:ctrlPr>
                                    <a:rPr lang="en-US" sz="3800" i="1">
                                      <a:latin typeface="Cambria Math" panose="02040503050406030204" pitchFamily="18" charset="0"/>
                                    </a:rPr>
                                  </m:ctrlPr>
                                </m:fPr>
                                <m:num>
                                  <m:r>
                                    <a:rPr lang="en-US" sz="3800" i="0">
                                      <a:latin typeface="Cambria Math" panose="02040503050406030204" pitchFamily="18" charset="0"/>
                                    </a:rPr>
                                    <m:t>−</m:t>
                                  </m:r>
                                  <m:r>
                                    <a:rPr lang="en-US" sz="3800" i="1">
                                      <a:latin typeface="Cambria Math" panose="02040503050406030204" pitchFamily="18" charset="0"/>
                                    </a:rPr>
                                    <m:t>𝑏</m:t>
                                  </m:r>
                                </m:num>
                                <m:den>
                                  <m:r>
                                    <a:rPr lang="en-US" sz="3800" i="0">
                                      <a:latin typeface="Cambria Math" panose="02040503050406030204" pitchFamily="18" charset="0"/>
                                    </a:rPr>
                                    <m:t>2</m:t>
                                  </m:r>
                                  <m:r>
                                    <a:rPr lang="en-US" sz="3800" i="1">
                                      <a:latin typeface="Cambria Math" panose="02040503050406030204" pitchFamily="18" charset="0"/>
                                    </a:rPr>
                                    <m:t>𝑎</m:t>
                                  </m:r>
                                </m:den>
                              </m:f>
                            </m:e>
                          </m:d>
                        </m:e>
                        <m:sup>
                          <m:r>
                            <a:rPr lang="en-US" sz="3800" i="0">
                              <a:latin typeface="Cambria Math" panose="02040503050406030204" pitchFamily="18" charset="0"/>
                            </a:rPr>
                            <m:t>2</m:t>
                          </m:r>
                        </m:sup>
                      </m:sSup>
                      <m:r>
                        <a:rPr lang="en-US" sz="3800" i="0">
                          <a:latin typeface="Cambria Math" panose="02040503050406030204" pitchFamily="18" charset="0"/>
                        </a:rPr>
                        <m:t>+</m:t>
                      </m:r>
                      <m:r>
                        <a:rPr lang="en-US" sz="3800" i="1">
                          <a:latin typeface="Cambria Math" panose="02040503050406030204" pitchFamily="18" charset="0"/>
                        </a:rPr>
                        <m:t>𝑏</m:t>
                      </m:r>
                      <m:r>
                        <a:rPr lang="en-US" sz="3800" i="0">
                          <a:latin typeface="Cambria Math" panose="02040503050406030204" pitchFamily="18" charset="0"/>
                        </a:rPr>
                        <m:t>.</m:t>
                      </m:r>
                      <m:d>
                        <m:dPr>
                          <m:ctrlPr>
                            <a:rPr lang="en-US" sz="3800" i="1">
                              <a:latin typeface="Cambria Math" panose="02040503050406030204" pitchFamily="18" charset="0"/>
                            </a:rPr>
                          </m:ctrlPr>
                        </m:dPr>
                        <m:e>
                          <m:f>
                            <m:fPr>
                              <m:ctrlPr>
                                <a:rPr lang="en-US" sz="3800" i="1">
                                  <a:latin typeface="Cambria Math" panose="02040503050406030204" pitchFamily="18" charset="0"/>
                                </a:rPr>
                              </m:ctrlPr>
                            </m:fPr>
                            <m:num>
                              <m:r>
                                <a:rPr lang="en-US" sz="3800" i="0">
                                  <a:latin typeface="Cambria Math" panose="02040503050406030204" pitchFamily="18" charset="0"/>
                                </a:rPr>
                                <m:t>−</m:t>
                              </m:r>
                              <m:r>
                                <a:rPr lang="en-US" sz="3800" i="1">
                                  <a:latin typeface="Cambria Math" panose="02040503050406030204" pitchFamily="18" charset="0"/>
                                </a:rPr>
                                <m:t>𝑏</m:t>
                              </m:r>
                            </m:num>
                            <m:den>
                              <m:r>
                                <a:rPr lang="en-US" sz="3800" i="0">
                                  <a:latin typeface="Cambria Math" panose="02040503050406030204" pitchFamily="18" charset="0"/>
                                </a:rPr>
                                <m:t>2</m:t>
                              </m:r>
                              <m:r>
                                <a:rPr lang="en-US" sz="3800" i="1">
                                  <a:latin typeface="Cambria Math" panose="02040503050406030204" pitchFamily="18" charset="0"/>
                                </a:rPr>
                                <m:t>𝑎</m:t>
                              </m:r>
                            </m:den>
                          </m:f>
                        </m:e>
                      </m:d>
                      <m:r>
                        <a:rPr lang="en-US" sz="3800" i="0">
                          <a:latin typeface="Cambria Math" panose="02040503050406030204" pitchFamily="18" charset="0"/>
                        </a:rPr>
                        <m:t>+1</m:t>
                      </m:r>
                    </m:oMath>
                  </m:oMathPara>
                </a14:m>
                <a:endParaRPr lang="en-US" sz="3800" dirty="0"/>
              </a:p>
            </p:txBody>
          </p:sp>
        </mc:Choice>
        <mc:Fallback xmlns="">
          <p:sp>
            <p:nvSpPr>
              <p:cNvPr id="8" name="Rectangle 7"/>
              <p:cNvSpPr>
                <a:spLocks noRot="1" noChangeAspect="1" noMove="1" noResize="1" noEditPoints="1" noAdjustHandles="1" noChangeArrowheads="1" noChangeShapeType="1" noTextEdit="1"/>
              </p:cNvSpPr>
              <p:nvPr/>
            </p:nvSpPr>
            <p:spPr>
              <a:xfrm>
                <a:off x="2777523" y="2634957"/>
                <a:ext cx="7167603" cy="1521763"/>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2167905" y="4335033"/>
                <a:ext cx="5375895" cy="126566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800" smtClean="0">
                          <a:latin typeface="Cambria Math" panose="02040503050406030204" pitchFamily="18" charset="0"/>
                        </a:rPr>
                        <m:t>⇔</m:t>
                      </m:r>
                      <m:r>
                        <a:rPr lang="en-US" sz="3800" i="0">
                          <a:latin typeface="Cambria Math" panose="02040503050406030204" pitchFamily="18" charset="0"/>
                        </a:rPr>
                        <m:t>−0,25=</m:t>
                      </m:r>
                      <m:f>
                        <m:fPr>
                          <m:ctrlPr>
                            <a:rPr lang="en-US" sz="3800" i="1">
                              <a:latin typeface="Cambria Math" panose="02040503050406030204" pitchFamily="18" charset="0"/>
                            </a:rPr>
                          </m:ctrlPr>
                        </m:fPr>
                        <m:num>
                          <m:sSup>
                            <m:sSupPr>
                              <m:ctrlPr>
                                <a:rPr lang="en-US" sz="3800" i="1">
                                  <a:latin typeface="Cambria Math" panose="02040503050406030204" pitchFamily="18" charset="0"/>
                                </a:rPr>
                              </m:ctrlPr>
                            </m:sSupPr>
                            <m:e>
                              <m:r>
                                <a:rPr lang="en-US" sz="3800" i="1">
                                  <a:latin typeface="Cambria Math" panose="02040503050406030204" pitchFamily="18" charset="0"/>
                                </a:rPr>
                                <m:t>𝑏</m:t>
                              </m:r>
                            </m:e>
                            <m:sup>
                              <m:r>
                                <a:rPr lang="en-US" sz="3800" i="0">
                                  <a:latin typeface="Cambria Math" panose="02040503050406030204" pitchFamily="18" charset="0"/>
                                </a:rPr>
                                <m:t>2</m:t>
                              </m:r>
                            </m:sup>
                          </m:sSup>
                        </m:num>
                        <m:den>
                          <m:r>
                            <a:rPr lang="en-US" sz="3800" i="0">
                              <a:latin typeface="Cambria Math" panose="02040503050406030204" pitchFamily="18" charset="0"/>
                            </a:rPr>
                            <m:t>4</m:t>
                          </m:r>
                          <m:r>
                            <a:rPr lang="en-US" sz="3800" i="1">
                              <a:latin typeface="Cambria Math" panose="02040503050406030204" pitchFamily="18" charset="0"/>
                            </a:rPr>
                            <m:t>𝑎</m:t>
                          </m:r>
                        </m:den>
                      </m:f>
                      <m:r>
                        <a:rPr lang="en-US" sz="3800" i="0">
                          <a:latin typeface="Cambria Math" panose="02040503050406030204" pitchFamily="18" charset="0"/>
                        </a:rPr>
                        <m:t>−</m:t>
                      </m:r>
                      <m:f>
                        <m:fPr>
                          <m:ctrlPr>
                            <a:rPr lang="en-US" sz="3800" i="1">
                              <a:latin typeface="Cambria Math" panose="02040503050406030204" pitchFamily="18" charset="0"/>
                            </a:rPr>
                          </m:ctrlPr>
                        </m:fPr>
                        <m:num>
                          <m:sSup>
                            <m:sSupPr>
                              <m:ctrlPr>
                                <a:rPr lang="en-US" sz="3800" i="1">
                                  <a:latin typeface="Cambria Math" panose="02040503050406030204" pitchFamily="18" charset="0"/>
                                </a:rPr>
                              </m:ctrlPr>
                            </m:sSupPr>
                            <m:e>
                              <m:r>
                                <a:rPr lang="en-US" sz="3800" i="1">
                                  <a:latin typeface="Cambria Math" panose="02040503050406030204" pitchFamily="18" charset="0"/>
                                </a:rPr>
                                <m:t>𝑏</m:t>
                              </m:r>
                            </m:e>
                            <m:sup>
                              <m:r>
                                <a:rPr lang="en-US" sz="3800" i="0">
                                  <a:latin typeface="Cambria Math" panose="02040503050406030204" pitchFamily="18" charset="0"/>
                                </a:rPr>
                                <m:t>2</m:t>
                              </m:r>
                            </m:sup>
                          </m:sSup>
                        </m:num>
                        <m:den>
                          <m:r>
                            <a:rPr lang="en-US" sz="3800" i="0">
                              <a:latin typeface="Cambria Math" panose="02040503050406030204" pitchFamily="18" charset="0"/>
                            </a:rPr>
                            <m:t>2</m:t>
                          </m:r>
                          <m:r>
                            <a:rPr lang="en-US" sz="3800" i="1">
                              <a:latin typeface="Cambria Math" panose="02040503050406030204" pitchFamily="18" charset="0"/>
                            </a:rPr>
                            <m:t>𝑎</m:t>
                          </m:r>
                        </m:den>
                      </m:f>
                      <m:r>
                        <a:rPr lang="en-US" sz="3800" i="0">
                          <a:latin typeface="Cambria Math" panose="02040503050406030204" pitchFamily="18" charset="0"/>
                        </a:rPr>
                        <m:t>+1</m:t>
                      </m:r>
                    </m:oMath>
                  </m:oMathPara>
                </a14:m>
                <a:endParaRPr lang="en-US" sz="3800" dirty="0"/>
              </a:p>
            </p:txBody>
          </p:sp>
        </mc:Choice>
        <mc:Fallback xmlns="">
          <p:sp>
            <p:nvSpPr>
              <p:cNvPr id="9" name="Rectangle 8"/>
              <p:cNvSpPr>
                <a:spLocks noRot="1" noChangeAspect="1" noMove="1" noResize="1" noEditPoints="1" noAdjustHandles="1" noChangeArrowheads="1" noChangeShapeType="1" noTextEdit="1"/>
              </p:cNvSpPr>
              <p:nvPr/>
            </p:nvSpPr>
            <p:spPr>
              <a:xfrm>
                <a:off x="2167905" y="4335033"/>
                <a:ext cx="5375895" cy="1265667"/>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7541217" y="4335033"/>
                <a:ext cx="2343206" cy="126566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800">
                          <a:latin typeface="Cambria Math" panose="02040503050406030204" pitchFamily="18" charset="0"/>
                        </a:rPr>
                        <m:t>⇔</m:t>
                      </m:r>
                      <m:f>
                        <m:fPr>
                          <m:ctrlPr>
                            <a:rPr lang="en-US" sz="3800" i="1">
                              <a:latin typeface="Cambria Math" panose="02040503050406030204" pitchFamily="18" charset="0"/>
                            </a:rPr>
                          </m:ctrlPr>
                        </m:fPr>
                        <m:num>
                          <m:sSup>
                            <m:sSupPr>
                              <m:ctrlPr>
                                <a:rPr lang="en-US" sz="3800" i="1">
                                  <a:latin typeface="Cambria Math" panose="02040503050406030204" pitchFamily="18" charset="0"/>
                                </a:rPr>
                              </m:ctrlPr>
                            </m:sSupPr>
                            <m:e>
                              <m:r>
                                <a:rPr lang="en-US" sz="3800" i="1">
                                  <a:latin typeface="Cambria Math" panose="02040503050406030204" pitchFamily="18" charset="0"/>
                                </a:rPr>
                                <m:t>𝑏</m:t>
                              </m:r>
                            </m:e>
                            <m:sup>
                              <m:r>
                                <a:rPr lang="en-US" sz="3800" i="0">
                                  <a:latin typeface="Cambria Math" panose="02040503050406030204" pitchFamily="18" charset="0"/>
                                </a:rPr>
                                <m:t>2</m:t>
                              </m:r>
                            </m:sup>
                          </m:sSup>
                        </m:num>
                        <m:den>
                          <m:r>
                            <a:rPr lang="en-US" sz="3800" i="1">
                              <a:latin typeface="Cambria Math" panose="02040503050406030204" pitchFamily="18" charset="0"/>
                            </a:rPr>
                            <m:t>𝑎</m:t>
                          </m:r>
                        </m:den>
                      </m:f>
                      <m:r>
                        <a:rPr lang="en-US" sz="3800" i="0">
                          <a:latin typeface="Cambria Math" panose="02040503050406030204" pitchFamily="18" charset="0"/>
                        </a:rPr>
                        <m:t>=5</m:t>
                      </m:r>
                    </m:oMath>
                  </m:oMathPara>
                </a14:m>
                <a:endParaRPr lang="en-US" sz="3800" dirty="0"/>
              </a:p>
            </p:txBody>
          </p:sp>
        </mc:Choice>
        <mc:Fallback xmlns="">
          <p:sp>
            <p:nvSpPr>
              <p:cNvPr id="12" name="Rectangle 11"/>
              <p:cNvSpPr>
                <a:spLocks noRot="1" noChangeAspect="1" noMove="1" noResize="1" noEditPoints="1" noAdjustHandles="1" noChangeArrowheads="1" noChangeShapeType="1" noTextEdit="1"/>
              </p:cNvSpPr>
              <p:nvPr/>
            </p:nvSpPr>
            <p:spPr>
              <a:xfrm>
                <a:off x="7541217" y="4335033"/>
                <a:ext cx="2343206" cy="1265667"/>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10035398" y="4707305"/>
                <a:ext cx="2626040" cy="67710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800">
                          <a:latin typeface="Cambria Math" panose="02040503050406030204" pitchFamily="18" charset="0"/>
                        </a:rPr>
                        <m:t>⇔</m:t>
                      </m:r>
                      <m:sSup>
                        <m:sSupPr>
                          <m:ctrlPr>
                            <a:rPr lang="en-US" sz="3800" i="1">
                              <a:latin typeface="Cambria Math" panose="02040503050406030204" pitchFamily="18" charset="0"/>
                            </a:rPr>
                          </m:ctrlPr>
                        </m:sSupPr>
                        <m:e>
                          <m:r>
                            <a:rPr lang="en-US" sz="3800" i="1">
                              <a:latin typeface="Cambria Math" panose="02040503050406030204" pitchFamily="18" charset="0"/>
                            </a:rPr>
                            <m:t>𝑏</m:t>
                          </m:r>
                        </m:e>
                        <m:sup>
                          <m:r>
                            <a:rPr lang="en-US" sz="3800" i="0">
                              <a:latin typeface="Cambria Math" panose="02040503050406030204" pitchFamily="18" charset="0"/>
                            </a:rPr>
                            <m:t>2</m:t>
                          </m:r>
                        </m:sup>
                      </m:sSup>
                      <m:r>
                        <a:rPr lang="en-US" sz="3800" i="0">
                          <a:latin typeface="Cambria Math" panose="02040503050406030204" pitchFamily="18" charset="0"/>
                        </a:rPr>
                        <m:t>=5</m:t>
                      </m:r>
                      <m:r>
                        <a:rPr lang="en-US" sz="3800" i="1">
                          <a:latin typeface="Cambria Math" panose="02040503050406030204" pitchFamily="18" charset="0"/>
                        </a:rPr>
                        <m:t>𝑎</m:t>
                      </m:r>
                    </m:oMath>
                  </m:oMathPara>
                </a14:m>
                <a:endParaRPr lang="en-US" sz="3800" dirty="0"/>
              </a:p>
            </p:txBody>
          </p:sp>
        </mc:Choice>
        <mc:Fallback xmlns="">
          <p:sp>
            <p:nvSpPr>
              <p:cNvPr id="13" name="Rectangle 12"/>
              <p:cNvSpPr>
                <a:spLocks noRot="1" noChangeAspect="1" noMove="1" noResize="1" noEditPoints="1" noAdjustHandles="1" noChangeArrowheads="1" noChangeShapeType="1" noTextEdit="1"/>
              </p:cNvSpPr>
              <p:nvPr/>
            </p:nvSpPr>
            <p:spPr>
              <a:xfrm>
                <a:off x="10035398" y="4707305"/>
                <a:ext cx="2626040" cy="677108"/>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990600" y="5730359"/>
                <a:ext cx="11018850" cy="860941"/>
              </a:xfrm>
              <a:prstGeom prst="rect">
                <a:avLst/>
              </a:prstGeom>
            </p:spPr>
            <p:txBody>
              <a:bodyPr wrap="none">
                <a:spAutoFit/>
              </a:bodyPr>
              <a:lstStyle/>
              <a:p>
                <a:pPr>
                  <a:lnSpc>
                    <a:spcPct val="150000"/>
                  </a:lnSpc>
                  <a:spcAft>
                    <a:spcPts val="0"/>
                  </a:spcAft>
                </a:pPr>
                <a:r>
                  <a:rPr lang="en-US" sz="3800" dirty="0" err="1">
                    <a:latin typeface="Arial" panose="020B0604020202020204" pitchFamily="34" charset="0"/>
                    <a:ea typeface="Times New Roman" panose="02020603050405020304" pitchFamily="18" charset="0"/>
                    <a:cs typeface="Arial" panose="020B0604020202020204" pitchFamily="34" charset="0"/>
                  </a:rPr>
                  <a:t>Thay</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tọa</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độ</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của</a:t>
                </a:r>
                <a:r>
                  <a:rPr lang="en-US" sz="3800" dirty="0">
                    <a:latin typeface="Arial" panose="020B0604020202020204" pitchFamily="34" charset="0"/>
                    <a:ea typeface="Times New Roman" panose="02020603050405020304" pitchFamily="18" charset="0"/>
                    <a:cs typeface="Arial" panose="020B0604020202020204" pitchFamily="34" charset="0"/>
                  </a:rPr>
                  <a:t> A </a:t>
                </a:r>
                <a:r>
                  <a:rPr lang="en-US" sz="3800" dirty="0" err="1">
                    <a:latin typeface="Arial" panose="020B0604020202020204" pitchFamily="34" charset="0"/>
                    <a:ea typeface="Times New Roman" panose="02020603050405020304" pitchFamily="18" charset="0"/>
                    <a:cs typeface="Arial" panose="020B0604020202020204" pitchFamily="34" charset="0"/>
                  </a:rPr>
                  <a:t>vào</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hàm</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số</a:t>
                </a:r>
                <a:r>
                  <a:rPr lang="en-US" sz="3800" dirty="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Times New Roman" panose="02020603050405020304" pitchFamily="18" charset="0"/>
                      </a:rPr>
                      <m:t>1=</m:t>
                    </m:r>
                    <m:r>
                      <a:rPr lang="en-US" sz="3800" i="1">
                        <a:effectLst/>
                        <a:latin typeface="Cambria Math" panose="02040503050406030204" pitchFamily="18" charset="0"/>
                        <a:ea typeface="Times New Roman" panose="02020603050405020304" pitchFamily="18" charset="0"/>
                      </a:rPr>
                      <m:t>𝑎</m:t>
                    </m:r>
                    <m:r>
                      <a:rPr lang="en-US" sz="3800" i="1">
                        <a:effectLst/>
                        <a:latin typeface="Cambria Math" panose="02040503050406030204" pitchFamily="18" charset="0"/>
                        <a:ea typeface="Times New Roman" panose="02020603050405020304" pitchFamily="18" charset="0"/>
                      </a:rPr>
                      <m:t>.</m:t>
                    </m:r>
                    <m:sSup>
                      <m:sSupPr>
                        <m:ctrlPr>
                          <a:rPr lang="en-US" sz="3800" i="1">
                            <a:effectLst/>
                            <a:latin typeface="Cambria Math" panose="02040503050406030204" pitchFamily="18" charset="0"/>
                            <a:ea typeface="Times New Roman" panose="02020603050405020304" pitchFamily="18" charset="0"/>
                          </a:rPr>
                        </m:ctrlPr>
                      </m:sSupPr>
                      <m:e>
                        <m:r>
                          <a:rPr lang="en-US" sz="3800" i="1">
                            <a:effectLst/>
                            <a:latin typeface="Cambria Math" panose="02040503050406030204" pitchFamily="18" charset="0"/>
                            <a:ea typeface="Times New Roman" panose="02020603050405020304" pitchFamily="18" charset="0"/>
                          </a:rPr>
                          <m:t>1</m:t>
                        </m:r>
                      </m:e>
                      <m:sup>
                        <m:r>
                          <a:rPr lang="en-US" sz="3800" i="1">
                            <a:effectLst/>
                            <a:latin typeface="Cambria Math" panose="02040503050406030204" pitchFamily="18" charset="0"/>
                            <a:ea typeface="Times New Roman" panose="02020603050405020304" pitchFamily="18" charset="0"/>
                          </a:rPr>
                          <m:t>2</m:t>
                        </m:r>
                      </m:sup>
                    </m:sSup>
                    <m:r>
                      <a:rPr lang="en-US" sz="3800" i="1">
                        <a:effectLst/>
                        <a:latin typeface="Cambria Math" panose="02040503050406030204" pitchFamily="18" charset="0"/>
                        <a:ea typeface="Times New Roman" panose="02020603050405020304" pitchFamily="18" charset="0"/>
                      </a:rPr>
                      <m:t>−</m:t>
                    </m:r>
                    <m:r>
                      <a:rPr lang="en-US" sz="3800" i="1">
                        <a:effectLst/>
                        <a:latin typeface="Cambria Math" panose="02040503050406030204" pitchFamily="18" charset="0"/>
                        <a:ea typeface="Times New Roman" panose="02020603050405020304" pitchFamily="18" charset="0"/>
                      </a:rPr>
                      <m:t>𝑏</m:t>
                    </m:r>
                    <m:r>
                      <a:rPr lang="en-US" sz="3800" i="1">
                        <a:effectLst/>
                        <a:latin typeface="Cambria Math" panose="02040503050406030204" pitchFamily="18" charset="0"/>
                        <a:ea typeface="Times New Roman" panose="02020603050405020304" pitchFamily="18" charset="0"/>
                      </a:rPr>
                      <m:t>.1+1</m:t>
                    </m:r>
                  </m:oMath>
                </a14:m>
                <a:endParaRPr lang="en-US" sz="38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990600" y="5730359"/>
                <a:ext cx="11018850" cy="860941"/>
              </a:xfrm>
              <a:prstGeom prst="rect">
                <a:avLst/>
              </a:prstGeom>
              <a:blipFill>
                <a:blip r:embed="rId18"/>
                <a:stretch>
                  <a:fillRect l="-1826" b="-28369"/>
                </a:stretch>
              </a:blipFill>
            </p:spPr>
            <p:txBody>
              <a:bodyPr/>
              <a:lstStyle/>
              <a:p>
                <a:r>
                  <a:rPr lang="en-US">
                    <a:noFill/>
                  </a:rPr>
                  <a:t> </a:t>
                </a:r>
              </a:p>
            </p:txBody>
          </p:sp>
        </mc:Fallback>
      </mc:AlternateContent>
      <p:sp>
        <p:nvSpPr>
          <p:cNvPr id="16" name="Rectangle 15"/>
          <p:cNvSpPr/>
          <p:nvPr/>
        </p:nvSpPr>
        <p:spPr>
          <a:xfrm>
            <a:off x="967487" y="6847562"/>
            <a:ext cx="5266698" cy="969496"/>
          </a:xfrm>
          <a:prstGeom prst="rect">
            <a:avLst/>
          </a:prstGeom>
        </p:spPr>
        <p:txBody>
          <a:bodyPr wrap="none">
            <a:spAutoFit/>
          </a:bodyPr>
          <a:lstStyle/>
          <a:p>
            <a:pPr>
              <a:lnSpc>
                <a:spcPct val="150000"/>
              </a:lnSpc>
              <a:spcAft>
                <a:spcPts val="0"/>
              </a:spcAft>
            </a:pPr>
            <a:r>
              <a:rPr lang="en-US" sz="3800" dirty="0">
                <a:latin typeface="Arial" panose="020B0604020202020204" pitchFamily="34" charset="0"/>
                <a:ea typeface="Times New Roman" panose="02020603050405020304" pitchFamily="18" charset="0"/>
                <a:cs typeface="Arial" panose="020B0604020202020204" pitchFamily="34" charset="0"/>
              </a:rPr>
              <a:t>Ta </a:t>
            </a:r>
            <a:r>
              <a:rPr lang="en-US" sz="3800" dirty="0" err="1">
                <a:latin typeface="Arial" panose="020B0604020202020204" pitchFamily="34" charset="0"/>
                <a:ea typeface="Times New Roman" panose="02020603050405020304" pitchFamily="18" charset="0"/>
                <a:cs typeface="Arial" panose="020B0604020202020204" pitchFamily="34" charset="0"/>
              </a:rPr>
              <a:t>có</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hệ</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phương</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trình</a:t>
            </a:r>
            <a:r>
              <a:rPr lang="en-US" sz="3800" dirty="0">
                <a:latin typeface="Arial" panose="020B0604020202020204" pitchFamily="34" charset="0"/>
                <a:ea typeface="Times New Roman" panose="02020603050405020304" pitchFamily="18" charset="0"/>
                <a:cs typeface="Arial" panose="020B0604020202020204" pitchFamily="34" charset="0"/>
              </a:rPr>
              <a:t>: </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Rectangle 17"/>
              <p:cNvSpPr/>
              <p:nvPr/>
            </p:nvSpPr>
            <p:spPr>
              <a:xfrm>
                <a:off x="6201806" y="6733575"/>
                <a:ext cx="4553811" cy="139672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3800" i="1">
                              <a:latin typeface="Cambria Math" panose="02040503050406030204" pitchFamily="18" charset="0"/>
                            </a:rPr>
                          </m:ctrlPr>
                        </m:dPr>
                        <m:e>
                          <m:m>
                            <m:mPr>
                              <m:mcs>
                                <m:mc>
                                  <m:mcPr>
                                    <m:count m:val="1"/>
                                    <m:mcJc m:val="center"/>
                                  </m:mcPr>
                                </m:mc>
                              </m:mcs>
                              <m:ctrlPr>
                                <a:rPr lang="en-US" sz="3800" i="1">
                                  <a:latin typeface="Cambria Math" panose="02040503050406030204" pitchFamily="18" charset="0"/>
                                </a:rPr>
                              </m:ctrlPr>
                            </m:mPr>
                            <m:mr>
                              <m:e>
                                <m:r>
                                  <a:rPr lang="en-US" sz="3800">
                                    <a:latin typeface="Cambria Math" panose="02040503050406030204" pitchFamily="18" charset="0"/>
                                  </a:rPr>
                                  <m:t>1</m:t>
                                </m:r>
                                <m:r>
                                  <a:rPr lang="en-US" sz="3800" i="0">
                                    <a:latin typeface="Cambria Math" panose="02040503050406030204" pitchFamily="18" charset="0"/>
                                  </a:rPr>
                                  <m:t>=</m:t>
                                </m:r>
                                <m:r>
                                  <a:rPr lang="en-US" sz="3800" i="1">
                                    <a:latin typeface="Cambria Math" panose="02040503050406030204" pitchFamily="18" charset="0"/>
                                  </a:rPr>
                                  <m:t>𝑎</m:t>
                                </m:r>
                                <m:r>
                                  <a:rPr lang="en-US" sz="3800" i="0">
                                    <a:latin typeface="Cambria Math" panose="02040503050406030204" pitchFamily="18" charset="0"/>
                                  </a:rPr>
                                  <m:t>.</m:t>
                                </m:r>
                                <m:sSup>
                                  <m:sSupPr>
                                    <m:ctrlPr>
                                      <a:rPr lang="en-US" sz="3800" i="1">
                                        <a:latin typeface="Cambria Math" panose="02040503050406030204" pitchFamily="18" charset="0"/>
                                      </a:rPr>
                                    </m:ctrlPr>
                                  </m:sSupPr>
                                  <m:e>
                                    <m:r>
                                      <a:rPr lang="en-US" sz="3800" i="0">
                                        <a:latin typeface="Cambria Math" panose="02040503050406030204" pitchFamily="18" charset="0"/>
                                      </a:rPr>
                                      <m:t>1</m:t>
                                    </m:r>
                                  </m:e>
                                  <m:sup>
                                    <m:r>
                                      <a:rPr lang="en-US" sz="3800" i="0">
                                        <a:latin typeface="Cambria Math" panose="02040503050406030204" pitchFamily="18" charset="0"/>
                                      </a:rPr>
                                      <m:t>2</m:t>
                                    </m:r>
                                  </m:sup>
                                </m:sSup>
                                <m:r>
                                  <a:rPr lang="en-US" sz="3800" i="0">
                                    <a:latin typeface="Cambria Math" panose="02040503050406030204" pitchFamily="18" charset="0"/>
                                  </a:rPr>
                                  <m:t>−</m:t>
                                </m:r>
                                <m:r>
                                  <a:rPr lang="en-US" sz="3800" i="1">
                                    <a:latin typeface="Cambria Math" panose="02040503050406030204" pitchFamily="18" charset="0"/>
                                  </a:rPr>
                                  <m:t>𝑏</m:t>
                                </m:r>
                                <m:r>
                                  <a:rPr lang="en-US" sz="3800" i="0">
                                    <a:latin typeface="Cambria Math" panose="02040503050406030204" pitchFamily="18" charset="0"/>
                                  </a:rPr>
                                  <m:t>.1+1</m:t>
                                </m:r>
                              </m:e>
                            </m:mr>
                            <m:mr>
                              <m:e>
                                <m:sSup>
                                  <m:sSupPr>
                                    <m:ctrlPr>
                                      <a:rPr lang="en-US" sz="3800" i="1">
                                        <a:latin typeface="Cambria Math" panose="02040503050406030204" pitchFamily="18" charset="0"/>
                                      </a:rPr>
                                    </m:ctrlPr>
                                  </m:sSupPr>
                                  <m:e>
                                    <m:r>
                                      <a:rPr lang="en-US" sz="3800" i="1">
                                        <a:latin typeface="Cambria Math" panose="02040503050406030204" pitchFamily="18" charset="0"/>
                                      </a:rPr>
                                      <m:t>𝑏</m:t>
                                    </m:r>
                                  </m:e>
                                  <m:sup>
                                    <m:r>
                                      <a:rPr lang="en-US" sz="3800" i="0">
                                        <a:latin typeface="Cambria Math" panose="02040503050406030204" pitchFamily="18" charset="0"/>
                                      </a:rPr>
                                      <m:t>2</m:t>
                                    </m:r>
                                  </m:sup>
                                </m:sSup>
                                <m:r>
                                  <a:rPr lang="en-US" sz="3800" i="0">
                                    <a:latin typeface="Cambria Math" panose="02040503050406030204" pitchFamily="18" charset="0"/>
                                  </a:rPr>
                                  <m:t>=5</m:t>
                                </m:r>
                                <m:r>
                                  <a:rPr lang="en-US" sz="3800" i="1">
                                    <a:latin typeface="Cambria Math" panose="02040503050406030204" pitchFamily="18" charset="0"/>
                                  </a:rPr>
                                  <m:t>𝑎</m:t>
                                </m:r>
                              </m:e>
                            </m:mr>
                          </m:m>
                        </m:e>
                      </m:d>
                    </m:oMath>
                  </m:oMathPara>
                </a14:m>
                <a:endParaRPr lang="en-US" sz="3800" dirty="0"/>
              </a:p>
            </p:txBody>
          </p:sp>
        </mc:Choice>
        <mc:Fallback xmlns="">
          <p:sp>
            <p:nvSpPr>
              <p:cNvPr id="18" name="Rectangle 17"/>
              <p:cNvSpPr>
                <a:spLocks noRot="1" noChangeAspect="1" noMove="1" noResize="1" noEditPoints="1" noAdjustHandles="1" noChangeArrowheads="1" noChangeShapeType="1" noTextEdit="1"/>
              </p:cNvSpPr>
              <p:nvPr/>
            </p:nvSpPr>
            <p:spPr>
              <a:xfrm>
                <a:off x="6201806" y="6733575"/>
                <a:ext cx="4553811" cy="1396729"/>
              </a:xfrm>
              <a:prstGeom prst="rect">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10661837" y="7810500"/>
                <a:ext cx="9144000" cy="1846659"/>
              </a:xfrm>
              <a:prstGeom prst="rect">
                <a:avLst/>
              </a:prstGeom>
            </p:spPr>
            <p:txBody>
              <a:bodyPr>
                <a:spAutoFit/>
              </a:bodyPr>
              <a:lstStyle/>
              <a:p>
                <a:pPr>
                  <a:lnSpc>
                    <a:spcPct val="150000"/>
                  </a:lnSpc>
                  <a:spcAft>
                    <a:spcPts val="0"/>
                  </a:spcAft>
                </a:pPr>
                <a:r>
                  <a:rPr lang="en-US" sz="3800" dirty="0" err="1">
                    <a:latin typeface="Arial" panose="020B0604020202020204" pitchFamily="34" charset="0"/>
                    <a:ea typeface="Times New Roman" panose="02020603050405020304" pitchFamily="18" charset="0"/>
                    <a:cs typeface="Arial" panose="020B0604020202020204" pitchFamily="34" charset="0"/>
                  </a:rPr>
                  <a:t>Suy</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ra</a:t>
                </a:r>
                <a:r>
                  <a:rPr lang="en-US" sz="3800" dirty="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Times New Roman" panose="02020603050405020304" pitchFamily="18" charset="0"/>
                      </a:rPr>
                      <m:t>𝑎</m:t>
                    </m:r>
                    <m:r>
                      <a:rPr lang="en-US" sz="3800" i="1">
                        <a:effectLst/>
                        <a:latin typeface="Cambria Math" panose="02040503050406030204" pitchFamily="18" charset="0"/>
                        <a:ea typeface="Times New Roman" panose="02020603050405020304" pitchFamily="18" charset="0"/>
                      </a:rPr>
                      <m:t> = </m:t>
                    </m:r>
                    <m:r>
                      <a:rPr lang="en-US" sz="3800" i="1">
                        <a:effectLst/>
                        <a:latin typeface="Cambria Math" panose="02040503050406030204" pitchFamily="18" charset="0"/>
                        <a:ea typeface="Times New Roman" panose="02020603050405020304" pitchFamily="18" charset="0"/>
                      </a:rPr>
                      <m:t>𝑏</m:t>
                    </m:r>
                    <m:r>
                      <a:rPr lang="en-US" sz="3800" i="1">
                        <a:effectLst/>
                        <a:latin typeface="Cambria Math" panose="02040503050406030204" pitchFamily="18" charset="0"/>
                        <a:ea typeface="Times New Roman" panose="02020603050405020304" pitchFamily="18" charset="0"/>
                      </a:rPr>
                      <m:t> = 5</m:t>
                    </m:r>
                  </m:oMath>
                </a14:m>
                <a:endParaRPr lang="en-US" sz="38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Aft>
                    <a:spcPts val="0"/>
                  </a:spcAft>
                </a:pPr>
                <a:r>
                  <a:rPr lang="en-US" sz="3800" dirty="0" err="1">
                    <a:effectLst/>
                    <a:latin typeface="Arial" panose="020B0604020202020204" pitchFamily="34" charset="0"/>
                    <a:ea typeface="Times New Roman" panose="02020603050405020304" pitchFamily="18" charset="0"/>
                    <a:cs typeface="Arial" panose="020B0604020202020204" pitchFamily="34" charset="0"/>
                  </a:rPr>
                  <a:t>Vậy</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parabol</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Times New Roman" panose="02020603050405020304" pitchFamily="18" charset="0"/>
                      </a:rPr>
                      <m:t>𝑦</m:t>
                    </m:r>
                    <m:r>
                      <a:rPr lang="en-US" sz="3800" i="1">
                        <a:effectLst/>
                        <a:latin typeface="Cambria Math" panose="02040503050406030204" pitchFamily="18" charset="0"/>
                        <a:ea typeface="Times New Roman" panose="02020603050405020304" pitchFamily="18" charset="0"/>
                      </a:rPr>
                      <m:t>=5</m:t>
                    </m:r>
                    <m:sSup>
                      <m:sSupPr>
                        <m:ctrlPr>
                          <a:rPr lang="en-US" sz="3800" i="1">
                            <a:effectLst/>
                            <a:latin typeface="Cambria Math" panose="02040503050406030204" pitchFamily="18" charset="0"/>
                            <a:ea typeface="Times New Roman" panose="02020603050405020304" pitchFamily="18" charset="0"/>
                          </a:rPr>
                        </m:ctrlPr>
                      </m:sSupPr>
                      <m:e>
                        <m:r>
                          <a:rPr lang="en-US" sz="3800" i="1">
                            <a:effectLst/>
                            <a:latin typeface="Cambria Math" panose="02040503050406030204" pitchFamily="18" charset="0"/>
                            <a:ea typeface="Times New Roman" panose="02020603050405020304" pitchFamily="18" charset="0"/>
                          </a:rPr>
                          <m:t>𝑥</m:t>
                        </m:r>
                      </m:e>
                      <m:sup>
                        <m:r>
                          <a:rPr lang="en-US" sz="3800" i="1">
                            <a:effectLst/>
                            <a:latin typeface="Cambria Math" panose="02040503050406030204" pitchFamily="18" charset="0"/>
                            <a:ea typeface="Times New Roman" panose="02020603050405020304" pitchFamily="18" charset="0"/>
                          </a:rPr>
                          <m:t>2</m:t>
                        </m:r>
                      </m:sup>
                    </m:sSup>
                    <m:r>
                      <a:rPr lang="en-US" sz="3800" i="1">
                        <a:effectLst/>
                        <a:latin typeface="Cambria Math" panose="02040503050406030204" pitchFamily="18" charset="0"/>
                        <a:ea typeface="Times New Roman" panose="02020603050405020304" pitchFamily="18" charset="0"/>
                      </a:rPr>
                      <m:t>+5</m:t>
                    </m:r>
                    <m:r>
                      <a:rPr lang="en-US" sz="3800" i="1">
                        <a:effectLst/>
                        <a:latin typeface="Cambria Math" panose="02040503050406030204" pitchFamily="18" charset="0"/>
                        <a:ea typeface="Times New Roman" panose="02020603050405020304" pitchFamily="18" charset="0"/>
                      </a:rPr>
                      <m:t>𝑥</m:t>
                    </m:r>
                    <m:r>
                      <a:rPr lang="en-US" sz="3800" i="1">
                        <a:effectLst/>
                        <a:latin typeface="Cambria Math" panose="02040503050406030204" pitchFamily="18" charset="0"/>
                        <a:ea typeface="Times New Roman" panose="02020603050405020304" pitchFamily="18" charset="0"/>
                      </a:rPr>
                      <m:t>+1</m:t>
                    </m:r>
                  </m:oMath>
                </a14:m>
                <a:r>
                  <a:rPr lang="en-US" sz="3800" dirty="0">
                    <a:effectLst/>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19" name="Rectangle 18"/>
              <p:cNvSpPr>
                <a:spLocks noRot="1" noChangeAspect="1" noMove="1" noResize="1" noEditPoints="1" noAdjustHandles="1" noChangeArrowheads="1" noChangeShapeType="1" noTextEdit="1"/>
              </p:cNvSpPr>
              <p:nvPr/>
            </p:nvSpPr>
            <p:spPr>
              <a:xfrm>
                <a:off x="10661837" y="7810500"/>
                <a:ext cx="9144000" cy="1846659"/>
              </a:xfrm>
              <a:prstGeom prst="rect">
                <a:avLst/>
              </a:prstGeom>
              <a:blipFill>
                <a:blip r:embed="rId20"/>
                <a:stretch>
                  <a:fillRect l="-2200" b="-6601"/>
                </a:stretch>
              </a:blipFill>
            </p:spPr>
            <p:txBody>
              <a:bodyPr/>
              <a:lstStyle/>
              <a:p>
                <a:r>
                  <a:rPr lang="en-US">
                    <a:noFill/>
                  </a:rPr>
                  <a:t> </a:t>
                </a:r>
              </a:p>
            </p:txBody>
          </p:sp>
        </mc:Fallback>
      </mc:AlternateContent>
    </p:spTree>
    <p:extLst>
      <p:ext uri="{BB962C8B-B14F-4D97-AF65-F5344CB8AC3E}">
        <p14:creationId xmlns:p14="http://schemas.microsoft.com/office/powerpoint/2010/main" val="375465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randombar(horizont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9">
                                            <p:txEl>
                                              <p:pRg st="0" end="0"/>
                                            </p:txEl>
                                          </p:spTgt>
                                        </p:tgtEl>
                                        <p:attrNameLst>
                                          <p:attrName>style.visibility</p:attrName>
                                        </p:attrNameLst>
                                      </p:cBhvr>
                                      <p:to>
                                        <p:strVal val="visible"/>
                                      </p:to>
                                    </p:set>
                                    <p:animEffect transition="in" filter="barn(inVertical)">
                                      <p:cBhvr>
                                        <p:cTn id="50" dur="500"/>
                                        <p:tgtEl>
                                          <p:spTgt spid="19">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9">
                                            <p:txEl>
                                              <p:pRg st="1" end="1"/>
                                            </p:txEl>
                                          </p:spTgt>
                                        </p:tgtEl>
                                        <p:attrNameLst>
                                          <p:attrName>style.visibility</p:attrName>
                                        </p:attrNameLst>
                                      </p:cBhvr>
                                      <p:to>
                                        <p:strVal val="visible"/>
                                      </p:to>
                                    </p:set>
                                    <p:animEffect transition="in" filter="wipe(left)">
                                      <p:cBhvr>
                                        <p:cTn id="55"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7" grpId="0"/>
      <p:bldP spid="8" grpId="0"/>
      <p:bldP spid="9" grpId="0"/>
      <p:bldP spid="12" grpId="0"/>
      <p:bldP spid="13" grpId="0"/>
      <p:bldP spid="14" grpId="0"/>
      <p:bldP spid="16" grpId="0"/>
      <p:bldP spid="1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431090" y="9285115"/>
            <a:ext cx="20955000" cy="1371600"/>
            <a:chOff x="0" y="0"/>
            <a:chExt cx="5920967" cy="3624054"/>
          </a:xfrm>
        </p:grpSpPr>
        <p:sp>
          <p:nvSpPr>
            <p:cNvPr id="15" name="Freeform 14"/>
            <p:cNvSpPr/>
            <p:nvPr/>
          </p:nvSpPr>
          <p:spPr>
            <a:xfrm>
              <a:off x="0" y="0"/>
              <a:ext cx="5920967" cy="3624054"/>
            </a:xfrm>
            <a:custGeom>
              <a:avLst/>
              <a:gdLst/>
              <a:ahLst/>
              <a:cxnLst/>
              <a:rect l="l" t="t" r="r" b="b"/>
              <a:pathLst>
                <a:path w="5920967" h="3624054">
                  <a:moveTo>
                    <a:pt x="5796507" y="3624054"/>
                  </a:moveTo>
                  <a:lnTo>
                    <a:pt x="124460" y="3624054"/>
                  </a:lnTo>
                  <a:cubicBezTo>
                    <a:pt x="55880" y="3624054"/>
                    <a:pt x="0" y="3568174"/>
                    <a:pt x="0" y="3499595"/>
                  </a:cubicBezTo>
                  <a:lnTo>
                    <a:pt x="0" y="124460"/>
                  </a:lnTo>
                  <a:cubicBezTo>
                    <a:pt x="0" y="55880"/>
                    <a:pt x="55880" y="0"/>
                    <a:pt x="124460" y="0"/>
                  </a:cubicBezTo>
                  <a:lnTo>
                    <a:pt x="5796507" y="0"/>
                  </a:lnTo>
                  <a:cubicBezTo>
                    <a:pt x="5865087" y="0"/>
                    <a:pt x="5920967" y="55880"/>
                    <a:pt x="5920967" y="124460"/>
                  </a:cubicBezTo>
                  <a:lnTo>
                    <a:pt x="5920967" y="3499595"/>
                  </a:lnTo>
                  <a:cubicBezTo>
                    <a:pt x="5920967" y="3568174"/>
                    <a:pt x="5865087" y="3624054"/>
                    <a:pt x="5796507" y="3624054"/>
                  </a:cubicBezTo>
                  <a:close/>
                </a:path>
              </a:pathLst>
            </a:custGeom>
            <a:solidFill>
              <a:srgbClr val="145DA0"/>
            </a:solidFill>
          </p:spPr>
        </p:sp>
      </p:grpSp>
      <p:grpSp>
        <p:nvGrpSpPr>
          <p:cNvPr id="18" name="Group 17"/>
          <p:cNvGrpSpPr/>
          <p:nvPr/>
        </p:nvGrpSpPr>
        <p:grpSpPr>
          <a:xfrm>
            <a:off x="16926685" y="49231"/>
            <a:ext cx="1302469" cy="1164379"/>
            <a:chOff x="951895" y="3576837"/>
            <a:chExt cx="3369207" cy="3468421"/>
          </a:xfrm>
        </p:grpSpPr>
        <p:grpSp>
          <p:nvGrpSpPr>
            <p:cNvPr id="19" name="Group 4"/>
            <p:cNvGrpSpPr/>
            <p:nvPr/>
          </p:nvGrpSpPr>
          <p:grpSpPr>
            <a:xfrm>
              <a:off x="951895" y="3576837"/>
              <a:ext cx="3369207" cy="3468421"/>
              <a:chOff x="-151671" y="-170774"/>
              <a:chExt cx="6653334" cy="6849255"/>
            </a:xfrm>
          </p:grpSpPr>
          <p:sp>
            <p:nvSpPr>
              <p:cNvPr id="21" name="Freeform 5"/>
              <p:cNvSpPr/>
              <p:nvPr/>
            </p:nvSpPr>
            <p:spPr>
              <a:xfrm>
                <a:off x="-151671" y="-170774"/>
                <a:ext cx="6653334" cy="6849255"/>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accent5">
                  <a:lumMod val="20000"/>
                  <a:lumOff val="80000"/>
                </a:schemeClr>
              </a:solidFill>
            </p:spPr>
          </p:sp>
        </p:grpSp>
        <p:pic>
          <p:nvPicPr>
            <p:cNvPr id="20"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03810" y="4412692"/>
              <a:ext cx="2065380" cy="1716847"/>
            </a:xfrm>
            <a:prstGeom prst="rect">
              <a:avLst/>
            </a:prstGeom>
          </p:spPr>
        </p:pic>
      </p:grpSp>
      <p:grpSp>
        <p:nvGrpSpPr>
          <p:cNvPr id="22" name="Group 21"/>
          <p:cNvGrpSpPr/>
          <p:nvPr/>
        </p:nvGrpSpPr>
        <p:grpSpPr>
          <a:xfrm>
            <a:off x="50360" y="38904"/>
            <a:ext cx="1308307" cy="1160515"/>
            <a:chOff x="14043699" y="3663315"/>
            <a:chExt cx="3215601" cy="3215601"/>
          </a:xfrm>
        </p:grpSpPr>
        <p:grpSp>
          <p:nvGrpSpPr>
            <p:cNvPr id="23" name="Group 10"/>
            <p:cNvGrpSpPr/>
            <p:nvPr/>
          </p:nvGrpSpPr>
          <p:grpSpPr>
            <a:xfrm>
              <a:off x="14043699" y="3663315"/>
              <a:ext cx="3215601" cy="3215601"/>
              <a:chOff x="0" y="0"/>
              <a:chExt cx="6350000" cy="6350000"/>
            </a:xfrm>
          </p:grpSpPr>
          <p:sp>
            <p:nvSpPr>
              <p:cNvPr id="27"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accent5">
                  <a:lumMod val="20000"/>
                  <a:lumOff val="80000"/>
                </a:schemeClr>
              </a:solidFill>
            </p:spPr>
          </p:sp>
        </p:grpSp>
        <p:pic>
          <p:nvPicPr>
            <p:cNvPr id="24"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084178" y="4054340"/>
              <a:ext cx="1134643" cy="2433550"/>
            </a:xfrm>
            <a:prstGeom prst="rect">
              <a:avLst/>
            </a:prstGeom>
          </p:spPr>
        </p:pic>
      </p:grpSp>
      <p:grpSp>
        <p:nvGrpSpPr>
          <p:cNvPr id="26" name="Group 25"/>
          <p:cNvGrpSpPr/>
          <p:nvPr/>
        </p:nvGrpSpPr>
        <p:grpSpPr>
          <a:xfrm>
            <a:off x="7772400" y="190500"/>
            <a:ext cx="2548023" cy="1066800"/>
            <a:chOff x="381000" y="190500"/>
            <a:chExt cx="5562600" cy="1066800"/>
          </a:xfrm>
        </p:grpSpPr>
        <p:sp>
          <p:nvSpPr>
            <p:cNvPr id="28" name="Rectangle 27"/>
            <p:cNvSpPr/>
            <p:nvPr/>
          </p:nvSpPr>
          <p:spPr>
            <a:xfrm>
              <a:off x="381000" y="190500"/>
              <a:ext cx="5562600" cy="106680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32" name="Rectangle 31"/>
            <p:cNvSpPr/>
            <p:nvPr/>
          </p:nvSpPr>
          <p:spPr>
            <a:xfrm>
              <a:off x="791740" y="210783"/>
              <a:ext cx="4949025" cy="90159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algn="just">
                <a:lnSpc>
                  <a:spcPct val="150000"/>
                </a:lnSpc>
                <a:spcAft>
                  <a:spcPts val="800"/>
                </a:spcAft>
              </a:pPr>
              <a:r>
                <a:rPr lang="en-US" sz="4000" b="1" dirty="0" err="1" smtClean="0">
                  <a:solidFill>
                    <a:prstClr val="white"/>
                  </a:solidFill>
                  <a:latin typeface="Arial" panose="020B0604020202020204" pitchFamily="34" charset="0"/>
                  <a:ea typeface="Times New Roman" panose="02020603050405020304" pitchFamily="18" charset="0"/>
                  <a:cs typeface="Arial" panose="020B0604020202020204" pitchFamily="34" charset="0"/>
                </a:rPr>
                <a:t>Bài</a:t>
              </a:r>
              <a:r>
                <a:rPr lang="en-US" sz="4000" b="1" dirty="0" smtClean="0">
                  <a:solidFill>
                    <a:prstClr val="white"/>
                  </a:solidFill>
                  <a:latin typeface="Arial" panose="020B0604020202020204" pitchFamily="34" charset="0"/>
                  <a:ea typeface="Times New Roman" panose="02020603050405020304" pitchFamily="18" charset="0"/>
                  <a:cs typeface="Arial" panose="020B0604020202020204" pitchFamily="34" charset="0"/>
                </a:rPr>
                <a:t> 6.10 </a:t>
              </a:r>
              <a:endParaRPr lang="en-US" sz="4000" dirty="0">
                <a:solidFill>
                  <a:prstClr val="white"/>
                </a:solidFill>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4" name="Rectangle 3"/>
              <p:cNvSpPr/>
              <p:nvPr/>
            </p:nvSpPr>
            <p:spPr>
              <a:xfrm>
                <a:off x="628313" y="1333500"/>
                <a:ext cx="16973887" cy="3492623"/>
              </a:xfrm>
              <a:prstGeom prst="rect">
                <a:avLst/>
              </a:prstGeom>
            </p:spPr>
            <p:txBody>
              <a:bodyPr wrap="square">
                <a:spAutoFit/>
              </a:bodyPr>
              <a:lstStyle/>
              <a:p>
                <a:pPr marL="30480" marR="30480" algn="just">
                  <a:lnSpc>
                    <a:spcPct val="150000"/>
                  </a:lnSpc>
                </a:pP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Xác</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định</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parabol</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solidFill>
                          <a:srgbClr val="000000"/>
                        </a:solidFill>
                        <a:effectLst/>
                        <a:latin typeface="Cambria Math" panose="02040503050406030204" pitchFamily="18" charset="0"/>
                        <a:ea typeface="Times New Roman" panose="02020603050405020304" pitchFamily="18" charset="0"/>
                        <a:cs typeface="Open Sans"/>
                      </a:rPr>
                      <m:t>𝑦</m:t>
                    </m:r>
                    <m:r>
                      <a:rPr lang="en-US" sz="3800" i="1">
                        <a:solidFill>
                          <a:srgbClr val="000000"/>
                        </a:solidFill>
                        <a:effectLst/>
                        <a:latin typeface="Cambria Math" panose="02040503050406030204" pitchFamily="18" charset="0"/>
                        <a:ea typeface="Times New Roman" panose="02020603050405020304" pitchFamily="18" charset="0"/>
                        <a:cs typeface="Open Sans"/>
                      </a:rPr>
                      <m:t> = </m:t>
                    </m:r>
                    <m:r>
                      <a:rPr lang="en-US" sz="3800" i="1">
                        <a:solidFill>
                          <a:srgbClr val="000000"/>
                        </a:solidFill>
                        <a:effectLst/>
                        <a:latin typeface="Cambria Math" panose="02040503050406030204" pitchFamily="18" charset="0"/>
                        <a:ea typeface="Times New Roman" panose="02020603050405020304" pitchFamily="18" charset="0"/>
                        <a:cs typeface="Open Sans"/>
                      </a:rPr>
                      <m:t>𝑎</m:t>
                    </m:r>
                    <m:sSup>
                      <m:sSupPr>
                        <m:ctrlPr>
                          <a:rPr lang="en-US" sz="3800" i="1">
                            <a:solidFill>
                              <a:srgbClr val="000000"/>
                            </a:solidFill>
                            <a:effectLst/>
                            <a:latin typeface="Cambria Math" panose="02040503050406030204" pitchFamily="18" charset="0"/>
                            <a:ea typeface="Times New Roman" panose="02020603050405020304" pitchFamily="18" charset="0"/>
                            <a:cs typeface="Open Sans"/>
                          </a:rPr>
                        </m:ctrlPr>
                      </m:sSupPr>
                      <m:e>
                        <m:r>
                          <a:rPr lang="en-US" sz="3800" i="1">
                            <a:solidFill>
                              <a:srgbClr val="000000"/>
                            </a:solidFill>
                            <a:effectLst/>
                            <a:latin typeface="Cambria Math" panose="02040503050406030204" pitchFamily="18" charset="0"/>
                            <a:ea typeface="Times New Roman" panose="02020603050405020304" pitchFamily="18" charset="0"/>
                            <a:cs typeface="Open Sans"/>
                          </a:rPr>
                          <m:t>𝑥</m:t>
                        </m:r>
                      </m:e>
                      <m:sup>
                        <m:r>
                          <a:rPr lang="en-US" sz="3800" i="1">
                            <a:solidFill>
                              <a:srgbClr val="000000"/>
                            </a:solidFill>
                            <a:effectLst/>
                            <a:latin typeface="Cambria Math" panose="02040503050406030204" pitchFamily="18" charset="0"/>
                            <a:ea typeface="Times New Roman" panose="02020603050405020304" pitchFamily="18" charset="0"/>
                            <a:cs typeface="Open Sans"/>
                          </a:rPr>
                          <m:t>2</m:t>
                        </m:r>
                      </m:sup>
                    </m:sSup>
                    <m:r>
                      <a:rPr lang="en-US" sz="3800" i="1">
                        <a:solidFill>
                          <a:srgbClr val="000000"/>
                        </a:solidFill>
                        <a:effectLst/>
                        <a:latin typeface="Cambria Math" panose="02040503050406030204" pitchFamily="18" charset="0"/>
                        <a:ea typeface="Times New Roman" panose="02020603050405020304" pitchFamily="18" charset="0"/>
                      </a:rPr>
                      <m:t> </m:t>
                    </m:r>
                    <m:r>
                      <a:rPr lang="en-US" sz="3800" i="1">
                        <a:solidFill>
                          <a:srgbClr val="000000"/>
                        </a:solidFill>
                        <a:effectLst/>
                        <a:latin typeface="Cambria Math" panose="02040503050406030204" pitchFamily="18" charset="0"/>
                        <a:ea typeface="Times New Roman" panose="02020603050405020304" pitchFamily="18" charset="0"/>
                        <a:cs typeface="Open Sans"/>
                      </a:rPr>
                      <m:t>+ </m:t>
                    </m:r>
                    <m:r>
                      <a:rPr lang="en-US" sz="3800" i="1">
                        <a:solidFill>
                          <a:srgbClr val="000000"/>
                        </a:solidFill>
                        <a:effectLst/>
                        <a:latin typeface="Cambria Math" panose="02040503050406030204" pitchFamily="18" charset="0"/>
                        <a:ea typeface="Times New Roman" panose="02020603050405020304" pitchFamily="18" charset="0"/>
                        <a:cs typeface="Open Sans"/>
                      </a:rPr>
                      <m:t>𝑏𝑥</m:t>
                    </m:r>
                    <m:r>
                      <a:rPr lang="en-US" sz="3800" i="1">
                        <a:solidFill>
                          <a:srgbClr val="000000"/>
                        </a:solidFill>
                        <a:effectLst/>
                        <a:latin typeface="Cambria Math" panose="02040503050406030204" pitchFamily="18" charset="0"/>
                        <a:ea typeface="Times New Roman" panose="02020603050405020304" pitchFamily="18" charset="0"/>
                        <a:cs typeface="Open Sans"/>
                      </a:rPr>
                      <m:t> + </m:t>
                    </m:r>
                    <m:r>
                      <a:rPr lang="en-US" sz="3800" i="1">
                        <a:solidFill>
                          <a:srgbClr val="000000"/>
                        </a:solidFill>
                        <a:effectLst/>
                        <a:latin typeface="Cambria Math" panose="02040503050406030204" pitchFamily="18" charset="0"/>
                        <a:ea typeface="Times New Roman" panose="02020603050405020304" pitchFamily="18" charset="0"/>
                        <a:cs typeface="Open Sans"/>
                      </a:rPr>
                      <m:t>𝑐</m:t>
                    </m:r>
                    <m:r>
                      <a:rPr lang="en-US" sz="3800" i="1">
                        <a:solidFill>
                          <a:srgbClr val="000000"/>
                        </a:solidFill>
                        <a:effectLst/>
                        <a:latin typeface="Cambria Math" panose="02040503050406030204" pitchFamily="18" charset="0"/>
                        <a:ea typeface="Times New Roman" panose="02020603050405020304" pitchFamily="18" charset="0"/>
                        <a:cs typeface="Open Sans"/>
                      </a:rPr>
                      <m:t>,</m:t>
                    </m:r>
                  </m:oMath>
                </a14:m>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biết</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rằng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parabol</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đó</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qua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điểm</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A(8; 0)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đỉnh</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I(6; – 12). </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a:p>
                <a:pPr marL="30480" marR="30480" algn="just">
                  <a:lnSpc>
                    <a:spcPct val="150000"/>
                  </a:lnSpc>
                </a:pP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Gợi</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ý: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Phương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trình</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parabol</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thể</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viết</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dưới</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dạng</a:t>
                </a:r>
                <a14:m>
                  <m:oMath xmlns:m="http://schemas.openxmlformats.org/officeDocument/2006/math">
                    <m:r>
                      <a:rPr lang="en-US" sz="3800" i="1">
                        <a:solidFill>
                          <a:srgbClr val="000000"/>
                        </a:solidFill>
                        <a:effectLst/>
                        <a:latin typeface="Cambria Math" panose="02040503050406030204" pitchFamily="18" charset="0"/>
                        <a:ea typeface="Times New Roman" panose="02020603050405020304" pitchFamily="18" charset="0"/>
                        <a:cs typeface="Open Sans"/>
                      </a:rPr>
                      <m:t> </m:t>
                    </m:r>
                    <m:r>
                      <a:rPr lang="en-US" sz="3800" i="1">
                        <a:solidFill>
                          <a:srgbClr val="000000"/>
                        </a:solidFill>
                        <a:effectLst/>
                        <a:latin typeface="Cambria Math" panose="02040503050406030204" pitchFamily="18" charset="0"/>
                        <a:ea typeface="Times New Roman" panose="02020603050405020304" pitchFamily="18" charset="0"/>
                        <a:cs typeface="Open Sans"/>
                      </a:rPr>
                      <m:t>𝑦</m:t>
                    </m:r>
                    <m:r>
                      <a:rPr lang="en-US" sz="3800" i="1">
                        <a:solidFill>
                          <a:srgbClr val="000000"/>
                        </a:solidFill>
                        <a:effectLst/>
                        <a:latin typeface="Cambria Math" panose="02040503050406030204" pitchFamily="18" charset="0"/>
                        <a:ea typeface="Times New Roman" panose="02020603050405020304" pitchFamily="18" charset="0"/>
                        <a:cs typeface="Open Sans"/>
                      </a:rPr>
                      <m:t> = </m:t>
                    </m:r>
                    <m:r>
                      <a:rPr lang="en-US" sz="3800" i="1">
                        <a:solidFill>
                          <a:srgbClr val="000000"/>
                        </a:solidFill>
                        <a:effectLst/>
                        <a:latin typeface="Cambria Math" panose="02040503050406030204" pitchFamily="18" charset="0"/>
                        <a:ea typeface="Times New Roman" panose="02020603050405020304" pitchFamily="18" charset="0"/>
                        <a:cs typeface="Open Sans"/>
                      </a:rPr>
                      <m:t>𝑎</m:t>
                    </m:r>
                    <m:sSup>
                      <m:sSupPr>
                        <m:ctrlPr>
                          <a:rPr lang="en-US" sz="3800" i="1">
                            <a:solidFill>
                              <a:srgbClr val="000000"/>
                            </a:solidFill>
                            <a:effectLst/>
                            <a:latin typeface="Cambria Math" panose="02040503050406030204" pitchFamily="18" charset="0"/>
                            <a:ea typeface="Times New Roman" panose="02020603050405020304" pitchFamily="18" charset="0"/>
                            <a:cs typeface="Open Sans"/>
                          </a:rPr>
                        </m:ctrlPr>
                      </m:sSupPr>
                      <m:e>
                        <m:d>
                          <m:dPr>
                            <m:ctrlPr>
                              <a:rPr lang="en-US" sz="3800" i="1">
                                <a:solidFill>
                                  <a:srgbClr val="000000"/>
                                </a:solidFill>
                                <a:effectLst/>
                                <a:latin typeface="Cambria Math" panose="02040503050406030204" pitchFamily="18" charset="0"/>
                                <a:ea typeface="Times New Roman" panose="02020603050405020304" pitchFamily="18" charset="0"/>
                                <a:cs typeface="Open Sans"/>
                              </a:rPr>
                            </m:ctrlPr>
                          </m:dPr>
                          <m:e>
                            <m:r>
                              <a:rPr lang="en-US" sz="3800" i="1">
                                <a:solidFill>
                                  <a:srgbClr val="000000"/>
                                </a:solidFill>
                                <a:effectLst/>
                                <a:latin typeface="Cambria Math" panose="02040503050406030204" pitchFamily="18" charset="0"/>
                                <a:ea typeface="Times New Roman" panose="02020603050405020304" pitchFamily="18" charset="0"/>
                                <a:cs typeface="Open Sans"/>
                              </a:rPr>
                              <m:t>𝑥</m:t>
                            </m:r>
                            <m:r>
                              <a:rPr lang="en-US" sz="3800" i="1">
                                <a:solidFill>
                                  <a:srgbClr val="000000"/>
                                </a:solidFill>
                                <a:effectLst/>
                                <a:latin typeface="Cambria Math" panose="02040503050406030204" pitchFamily="18" charset="0"/>
                                <a:ea typeface="Times New Roman" panose="02020603050405020304" pitchFamily="18" charset="0"/>
                                <a:cs typeface="Open Sans"/>
                              </a:rPr>
                              <m:t> – </m:t>
                            </m:r>
                            <m:r>
                              <a:rPr lang="en-US" sz="3800" i="1">
                                <a:solidFill>
                                  <a:srgbClr val="000000"/>
                                </a:solidFill>
                                <a:effectLst/>
                                <a:latin typeface="Cambria Math" panose="02040503050406030204" pitchFamily="18" charset="0"/>
                                <a:ea typeface="Times New Roman" panose="02020603050405020304" pitchFamily="18" charset="0"/>
                                <a:cs typeface="Cambria Math" panose="02040503050406030204" pitchFamily="18" charset="0"/>
                              </a:rPr>
                              <m:t>h</m:t>
                            </m:r>
                          </m:e>
                        </m:d>
                      </m:e>
                      <m:sup>
                        <m:r>
                          <a:rPr lang="en-US" sz="3800" i="1">
                            <a:solidFill>
                              <a:srgbClr val="000000"/>
                            </a:solidFill>
                            <a:effectLst/>
                            <a:latin typeface="Cambria Math" panose="02040503050406030204" pitchFamily="18" charset="0"/>
                            <a:ea typeface="Times New Roman" panose="02020603050405020304" pitchFamily="18" charset="0"/>
                            <a:cs typeface="Open Sans"/>
                          </a:rPr>
                          <m:t>2</m:t>
                        </m:r>
                      </m:sup>
                    </m:sSup>
                    <m:r>
                      <a:rPr lang="en-US" sz="3800" i="1">
                        <a:solidFill>
                          <a:srgbClr val="000000"/>
                        </a:solidFill>
                        <a:effectLst/>
                        <a:latin typeface="Cambria Math" panose="02040503050406030204" pitchFamily="18" charset="0"/>
                        <a:ea typeface="Times New Roman" panose="02020603050405020304" pitchFamily="18" charset="0"/>
                      </a:rPr>
                      <m:t> </m:t>
                    </m:r>
                    <m:r>
                      <a:rPr lang="en-US" sz="3800" i="1">
                        <a:solidFill>
                          <a:srgbClr val="000000"/>
                        </a:solidFill>
                        <a:effectLst/>
                        <a:latin typeface="Cambria Math" panose="02040503050406030204" pitchFamily="18" charset="0"/>
                        <a:ea typeface="Times New Roman" panose="02020603050405020304" pitchFamily="18" charset="0"/>
                        <a:cs typeface="Open Sans"/>
                      </a:rPr>
                      <m:t>+ </m:t>
                    </m:r>
                    <m:r>
                      <a:rPr lang="en-US" sz="3800" i="1">
                        <a:solidFill>
                          <a:srgbClr val="000000"/>
                        </a:solidFill>
                        <a:effectLst/>
                        <a:latin typeface="Cambria Math" panose="02040503050406030204" pitchFamily="18" charset="0"/>
                        <a:ea typeface="Times New Roman" panose="02020603050405020304" pitchFamily="18" charset="0"/>
                        <a:cs typeface="Open Sans"/>
                      </a:rPr>
                      <m:t>𝑘</m:t>
                    </m:r>
                  </m:oMath>
                </a14:m>
                <a:r>
                  <a:rPr lang="en-US" sz="38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đó</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I(h; k)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tọa</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đỉnh</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parabol</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28313" y="1333500"/>
                <a:ext cx="16973887" cy="3492623"/>
              </a:xfrm>
              <a:prstGeom prst="rect">
                <a:avLst/>
              </a:prstGeom>
              <a:blipFill>
                <a:blip r:embed="rId12"/>
                <a:stretch>
                  <a:fillRect l="-1005" r="-969" b="-5934"/>
                </a:stretch>
              </a:blipFill>
            </p:spPr>
            <p:txBody>
              <a:bodyPr/>
              <a:lstStyle/>
              <a:p>
                <a:r>
                  <a:rPr lang="en-US">
                    <a:noFill/>
                  </a:rPr>
                  <a:t> </a:t>
                </a:r>
              </a:p>
            </p:txBody>
          </p:sp>
        </mc:Fallback>
      </mc:AlternateContent>
      <p:sp>
        <p:nvSpPr>
          <p:cNvPr id="33" name="Oval Callout 32"/>
          <p:cNvSpPr/>
          <p:nvPr/>
        </p:nvSpPr>
        <p:spPr>
          <a:xfrm>
            <a:off x="8225690" y="5061324"/>
            <a:ext cx="1641441" cy="691776"/>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9" name="Rectangle 8"/>
              <p:cNvSpPr/>
              <p:nvPr/>
            </p:nvSpPr>
            <p:spPr>
              <a:xfrm>
                <a:off x="614106" y="5926364"/>
                <a:ext cx="17640300" cy="3185487"/>
              </a:xfrm>
              <a:prstGeom prst="rect">
                <a:avLst/>
              </a:prstGeom>
            </p:spPr>
            <p:txBody>
              <a:bodyPr wrap="square">
                <a:spAutoFit/>
              </a:bodyPr>
              <a:lstStyle/>
              <a:p>
                <a:pPr marL="30480" marR="30480" algn="just">
                  <a:lnSpc>
                    <a:spcPct val="150000"/>
                  </a:lnSpc>
                  <a:spcAft>
                    <a:spcPts val="1200"/>
                  </a:spcAft>
                </a:pP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Điều</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kiện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 ≠ 0. </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a:p>
                <a:pPr marL="30480" marR="30480" algn="just">
                  <a:lnSpc>
                    <a:spcPct val="150000"/>
                  </a:lnSpc>
                  <a:spcAft>
                    <a:spcPts val="1200"/>
                  </a:spcAft>
                </a:pP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Vì</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parabol</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đỉnh</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I(6; – 12)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nên</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phương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trình</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parabol</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dạng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8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30480" marR="30480" algn="just">
                  <a:lnSpc>
                    <a:spcPct val="150000"/>
                  </a:lnSpc>
                  <a:spcAft>
                    <a:spcPts val="1200"/>
                  </a:spcAft>
                </a:pPr>
                <a14:m>
                  <m:oMathPara xmlns:m="http://schemas.openxmlformats.org/officeDocument/2006/math">
                    <m:oMathParaPr>
                      <m:jc m:val="centerGroup"/>
                    </m:oMathParaPr>
                    <m:oMath xmlns:m="http://schemas.openxmlformats.org/officeDocument/2006/math">
                      <m:r>
                        <a:rPr lang="en-US" sz="3800" i="1">
                          <a:solidFill>
                            <a:srgbClr val="000000"/>
                          </a:solidFill>
                          <a:effectLst/>
                          <a:latin typeface="Cambria Math" panose="02040503050406030204" pitchFamily="18" charset="0"/>
                          <a:ea typeface="Times New Roman" panose="02020603050405020304" pitchFamily="18" charset="0"/>
                          <a:cs typeface="Open Sans"/>
                        </a:rPr>
                        <m:t>𝑦</m:t>
                      </m:r>
                      <m:r>
                        <a:rPr lang="en-US" sz="3800" i="1">
                          <a:solidFill>
                            <a:srgbClr val="000000"/>
                          </a:solidFill>
                          <a:effectLst/>
                          <a:latin typeface="Cambria Math" panose="02040503050406030204" pitchFamily="18" charset="0"/>
                          <a:ea typeface="Times New Roman" panose="02020603050405020304" pitchFamily="18" charset="0"/>
                          <a:cs typeface="Open Sans"/>
                        </a:rPr>
                        <m:t> = </m:t>
                      </m:r>
                      <m:r>
                        <a:rPr lang="en-US" sz="3800" i="1">
                          <a:solidFill>
                            <a:srgbClr val="000000"/>
                          </a:solidFill>
                          <a:effectLst/>
                          <a:latin typeface="Cambria Math" panose="02040503050406030204" pitchFamily="18" charset="0"/>
                          <a:ea typeface="Times New Roman" panose="02020603050405020304" pitchFamily="18" charset="0"/>
                          <a:cs typeface="Open Sans"/>
                        </a:rPr>
                        <m:t>𝑎</m:t>
                      </m:r>
                      <m:sSup>
                        <m:sSupPr>
                          <m:ctrlPr>
                            <a:rPr lang="en-US" sz="3800" i="1">
                              <a:solidFill>
                                <a:srgbClr val="000000"/>
                              </a:solidFill>
                              <a:effectLst/>
                              <a:latin typeface="Cambria Math" panose="02040503050406030204" pitchFamily="18" charset="0"/>
                              <a:ea typeface="Times New Roman" panose="02020603050405020304" pitchFamily="18" charset="0"/>
                              <a:cs typeface="Open Sans"/>
                            </a:rPr>
                          </m:ctrlPr>
                        </m:sSupPr>
                        <m:e>
                          <m:d>
                            <m:dPr>
                              <m:ctrlPr>
                                <a:rPr lang="en-US" sz="3800" i="1">
                                  <a:solidFill>
                                    <a:srgbClr val="000000"/>
                                  </a:solidFill>
                                  <a:effectLst/>
                                  <a:latin typeface="Cambria Math" panose="02040503050406030204" pitchFamily="18" charset="0"/>
                                  <a:ea typeface="Times New Roman" panose="02020603050405020304" pitchFamily="18" charset="0"/>
                                  <a:cs typeface="Open Sans"/>
                                </a:rPr>
                              </m:ctrlPr>
                            </m:dPr>
                            <m:e>
                              <m:r>
                                <a:rPr lang="en-US" sz="3800" i="1">
                                  <a:solidFill>
                                    <a:srgbClr val="000000"/>
                                  </a:solidFill>
                                  <a:effectLst/>
                                  <a:latin typeface="Cambria Math" panose="02040503050406030204" pitchFamily="18" charset="0"/>
                                  <a:ea typeface="Times New Roman" panose="02020603050405020304" pitchFamily="18" charset="0"/>
                                  <a:cs typeface="Open Sans"/>
                                </a:rPr>
                                <m:t>𝑥</m:t>
                              </m:r>
                              <m:r>
                                <a:rPr lang="en-US" sz="3800" i="1">
                                  <a:solidFill>
                                    <a:srgbClr val="000000"/>
                                  </a:solidFill>
                                  <a:effectLst/>
                                  <a:latin typeface="Cambria Math" panose="02040503050406030204" pitchFamily="18" charset="0"/>
                                  <a:ea typeface="Times New Roman" panose="02020603050405020304" pitchFamily="18" charset="0"/>
                                  <a:cs typeface="Open Sans"/>
                                </a:rPr>
                                <m:t> – 6</m:t>
                              </m:r>
                            </m:e>
                          </m:d>
                        </m:e>
                        <m:sup>
                          <m:r>
                            <a:rPr lang="en-US" sz="3800" i="1">
                              <a:solidFill>
                                <a:srgbClr val="000000"/>
                              </a:solidFill>
                              <a:effectLst/>
                              <a:latin typeface="Cambria Math" panose="02040503050406030204" pitchFamily="18" charset="0"/>
                              <a:ea typeface="Times New Roman" panose="02020603050405020304" pitchFamily="18" charset="0"/>
                              <a:cs typeface="Open Sans"/>
                            </a:rPr>
                            <m:t>2</m:t>
                          </m:r>
                        </m:sup>
                      </m:sSup>
                      <m:r>
                        <a:rPr lang="en-US" sz="3800" i="1">
                          <a:solidFill>
                            <a:srgbClr val="000000"/>
                          </a:solidFill>
                          <a:effectLst/>
                          <a:latin typeface="Cambria Math" panose="02040503050406030204" pitchFamily="18" charset="0"/>
                          <a:ea typeface="Times New Roman" panose="02020603050405020304" pitchFamily="18" charset="0"/>
                        </a:rPr>
                        <m:t> –</m:t>
                      </m:r>
                      <m:r>
                        <a:rPr lang="en-US" sz="3800" i="1">
                          <a:solidFill>
                            <a:srgbClr val="000000"/>
                          </a:solidFill>
                          <a:effectLst/>
                          <a:latin typeface="Cambria Math" panose="02040503050406030204" pitchFamily="18" charset="0"/>
                          <a:ea typeface="Times New Roman" panose="02020603050405020304" pitchFamily="18" charset="0"/>
                          <a:cs typeface="Open Sans"/>
                        </a:rPr>
                        <m:t> 12.</m:t>
                      </m:r>
                      <m:r>
                        <a:rPr lang="en-US" sz="3800" i="1">
                          <a:solidFill>
                            <a:srgbClr val="000000"/>
                          </a:solidFill>
                          <a:effectLst/>
                          <a:latin typeface="Cambria Math" panose="02040503050406030204" pitchFamily="18" charset="0"/>
                          <a:ea typeface="Times New Roman" panose="02020603050405020304" pitchFamily="18" charset="0"/>
                        </a:rPr>
                        <m:t> </m:t>
                      </m:r>
                    </m:oMath>
                  </m:oMathPara>
                </a14:m>
                <a:endParaRPr lang="en-US" sz="38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614106" y="5926364"/>
                <a:ext cx="17640300" cy="3185487"/>
              </a:xfrm>
              <a:prstGeom prst="rect">
                <a:avLst/>
              </a:prstGeom>
              <a:blipFill>
                <a:blip r:embed="rId13"/>
                <a:stretch>
                  <a:fillRect l="-968"/>
                </a:stretch>
              </a:blipFill>
            </p:spPr>
            <p:txBody>
              <a:bodyPr/>
              <a:lstStyle/>
              <a:p>
                <a:r>
                  <a:rPr lang="en-US">
                    <a:noFill/>
                  </a:rPr>
                  <a:t> </a:t>
                </a:r>
              </a:p>
            </p:txBody>
          </p:sp>
        </mc:Fallback>
      </mc:AlternateContent>
      <p:pic>
        <p:nvPicPr>
          <p:cNvPr id="34" name="Picture 21"/>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40"/>
              </a:ext>
            </a:extLst>
          </a:blip>
          <a:srcRect/>
          <a:stretch>
            <a:fillRect/>
          </a:stretch>
        </p:blipFill>
        <p:spPr>
          <a:xfrm>
            <a:off x="15544800" y="7201423"/>
            <a:ext cx="2221215" cy="2057400"/>
          </a:xfrm>
          <a:prstGeom prst="rect">
            <a:avLst/>
          </a:prstGeom>
        </p:spPr>
      </p:pic>
    </p:spTree>
    <p:extLst>
      <p:ext uri="{BB962C8B-B14F-4D97-AF65-F5344CB8AC3E}">
        <p14:creationId xmlns:p14="http://schemas.microsoft.com/office/powerpoint/2010/main" val="252500711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up)">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left)">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wipe(down)">
                                      <p:cBhvr>
                                        <p:cTn id="27" dur="500"/>
                                        <p:tgtEl>
                                          <p:spTgt spid="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9">
                                            <p:txEl>
                                              <p:pRg st="1" end="1"/>
                                            </p:txEl>
                                          </p:spTgt>
                                        </p:tgtEl>
                                        <p:attrNameLst>
                                          <p:attrName>style.visibility</p:attrName>
                                        </p:attrNameLst>
                                      </p:cBhvr>
                                      <p:to>
                                        <p:strVal val="visible"/>
                                      </p:to>
                                    </p:set>
                                    <p:animEffect transition="in" filter="randombar(horizontal)">
                                      <p:cBhvr>
                                        <p:cTn id="32" dur="500"/>
                                        <p:tgtEl>
                                          <p:spTgt spid="9">
                                            <p:txEl>
                                              <p:pRg st="1" end="1"/>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9">
                                            <p:txEl>
                                              <p:pRg st="2" end="2"/>
                                            </p:txEl>
                                          </p:spTgt>
                                        </p:tgtEl>
                                        <p:attrNameLst>
                                          <p:attrName>style.visibility</p:attrName>
                                        </p:attrNameLst>
                                      </p:cBhvr>
                                      <p:to>
                                        <p:strVal val="visible"/>
                                      </p:to>
                                    </p:set>
                                    <p:animEffect transition="in" filter="randombar(horizontal)">
                                      <p:cBhvr>
                                        <p:cTn id="35"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293941" y="9334500"/>
            <a:ext cx="20955000" cy="1371600"/>
            <a:chOff x="0" y="0"/>
            <a:chExt cx="5920967" cy="3624054"/>
          </a:xfrm>
        </p:grpSpPr>
        <p:sp>
          <p:nvSpPr>
            <p:cNvPr id="15" name="Freeform 14"/>
            <p:cNvSpPr/>
            <p:nvPr/>
          </p:nvSpPr>
          <p:spPr>
            <a:xfrm>
              <a:off x="0" y="0"/>
              <a:ext cx="5920967" cy="3624054"/>
            </a:xfrm>
            <a:custGeom>
              <a:avLst/>
              <a:gdLst/>
              <a:ahLst/>
              <a:cxnLst/>
              <a:rect l="l" t="t" r="r" b="b"/>
              <a:pathLst>
                <a:path w="5920967" h="3624054">
                  <a:moveTo>
                    <a:pt x="5796507" y="3624054"/>
                  </a:moveTo>
                  <a:lnTo>
                    <a:pt x="124460" y="3624054"/>
                  </a:lnTo>
                  <a:cubicBezTo>
                    <a:pt x="55880" y="3624054"/>
                    <a:pt x="0" y="3568174"/>
                    <a:pt x="0" y="3499595"/>
                  </a:cubicBezTo>
                  <a:lnTo>
                    <a:pt x="0" y="124460"/>
                  </a:lnTo>
                  <a:cubicBezTo>
                    <a:pt x="0" y="55880"/>
                    <a:pt x="55880" y="0"/>
                    <a:pt x="124460" y="0"/>
                  </a:cubicBezTo>
                  <a:lnTo>
                    <a:pt x="5796507" y="0"/>
                  </a:lnTo>
                  <a:cubicBezTo>
                    <a:pt x="5865087" y="0"/>
                    <a:pt x="5920967" y="55880"/>
                    <a:pt x="5920967" y="124460"/>
                  </a:cubicBezTo>
                  <a:lnTo>
                    <a:pt x="5920967" y="3499595"/>
                  </a:lnTo>
                  <a:cubicBezTo>
                    <a:pt x="5920967" y="3568174"/>
                    <a:pt x="5865087" y="3624054"/>
                    <a:pt x="5796507" y="3624054"/>
                  </a:cubicBezTo>
                  <a:close/>
                </a:path>
              </a:pathLst>
            </a:custGeom>
            <a:solidFill>
              <a:srgbClr val="145DA0"/>
            </a:solidFill>
          </p:spPr>
        </p:sp>
      </p:grpSp>
      <p:grpSp>
        <p:nvGrpSpPr>
          <p:cNvPr id="18" name="Group 17"/>
          <p:cNvGrpSpPr/>
          <p:nvPr/>
        </p:nvGrpSpPr>
        <p:grpSpPr>
          <a:xfrm>
            <a:off x="16306800" y="610875"/>
            <a:ext cx="1302469" cy="1164379"/>
            <a:chOff x="951895" y="3576837"/>
            <a:chExt cx="3369207" cy="3468421"/>
          </a:xfrm>
        </p:grpSpPr>
        <p:grpSp>
          <p:nvGrpSpPr>
            <p:cNvPr id="19" name="Group 4"/>
            <p:cNvGrpSpPr/>
            <p:nvPr/>
          </p:nvGrpSpPr>
          <p:grpSpPr>
            <a:xfrm>
              <a:off x="951895" y="3576837"/>
              <a:ext cx="3369207" cy="3468421"/>
              <a:chOff x="-151671" y="-170774"/>
              <a:chExt cx="6653334" cy="6849255"/>
            </a:xfrm>
          </p:grpSpPr>
          <p:sp>
            <p:nvSpPr>
              <p:cNvPr id="21" name="Freeform 5"/>
              <p:cNvSpPr/>
              <p:nvPr/>
            </p:nvSpPr>
            <p:spPr>
              <a:xfrm>
                <a:off x="-151671" y="-170774"/>
                <a:ext cx="6653334" cy="6849255"/>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accent5">
                  <a:lumMod val="20000"/>
                  <a:lumOff val="80000"/>
                </a:schemeClr>
              </a:solidFill>
            </p:spPr>
          </p:sp>
        </p:grpSp>
        <p:pic>
          <p:nvPicPr>
            <p:cNvPr id="20"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03810" y="4412692"/>
              <a:ext cx="2065380" cy="1716847"/>
            </a:xfrm>
            <a:prstGeom prst="rect">
              <a:avLst/>
            </a:prstGeom>
          </p:spPr>
        </p:pic>
      </p:grpSp>
      <p:grpSp>
        <p:nvGrpSpPr>
          <p:cNvPr id="22" name="Group 21"/>
          <p:cNvGrpSpPr/>
          <p:nvPr/>
        </p:nvGrpSpPr>
        <p:grpSpPr>
          <a:xfrm>
            <a:off x="529611" y="469754"/>
            <a:ext cx="1308307" cy="1160515"/>
            <a:chOff x="14043699" y="3663315"/>
            <a:chExt cx="3215601" cy="3215601"/>
          </a:xfrm>
        </p:grpSpPr>
        <p:grpSp>
          <p:nvGrpSpPr>
            <p:cNvPr id="23" name="Group 10"/>
            <p:cNvGrpSpPr/>
            <p:nvPr/>
          </p:nvGrpSpPr>
          <p:grpSpPr>
            <a:xfrm>
              <a:off x="14043699" y="3663315"/>
              <a:ext cx="3215601" cy="3215601"/>
              <a:chOff x="0" y="0"/>
              <a:chExt cx="6350000" cy="6350000"/>
            </a:xfrm>
          </p:grpSpPr>
          <p:sp>
            <p:nvSpPr>
              <p:cNvPr id="27"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accent5">
                  <a:lumMod val="20000"/>
                  <a:lumOff val="80000"/>
                </a:schemeClr>
              </a:solidFill>
            </p:spPr>
          </p:sp>
        </p:grpSp>
        <p:pic>
          <p:nvPicPr>
            <p:cNvPr id="24"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084178" y="4054340"/>
              <a:ext cx="1134643" cy="2433550"/>
            </a:xfrm>
            <a:prstGeom prst="rect">
              <a:avLst/>
            </a:prstGeom>
          </p:spPr>
        </p:pic>
      </p:grpSp>
      <p:sp>
        <p:nvSpPr>
          <p:cNvPr id="33" name="Oval Callout 32"/>
          <p:cNvSpPr/>
          <p:nvPr/>
        </p:nvSpPr>
        <p:spPr>
          <a:xfrm>
            <a:off x="8188789" y="704124"/>
            <a:ext cx="1641441" cy="691776"/>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9" name="Rectangle 8"/>
              <p:cNvSpPr/>
              <p:nvPr/>
            </p:nvSpPr>
            <p:spPr>
              <a:xfrm>
                <a:off x="571500" y="2014583"/>
                <a:ext cx="17640300" cy="5093702"/>
              </a:xfrm>
              <a:prstGeom prst="rect">
                <a:avLst/>
              </a:prstGeom>
            </p:spPr>
            <p:txBody>
              <a:bodyPr wrap="square">
                <a:spAutoFit/>
              </a:bodyPr>
              <a:lstStyle/>
              <a:p>
                <a:pPr marL="30480" marR="30480" lvl="0" indent="0" algn="l" defTabSz="914400" rtl="0" eaLnBrk="1" fontAlgn="auto" latinLnBrk="0" hangingPunct="1">
                  <a:lnSpc>
                    <a:spcPct val="150000"/>
                  </a:lnSpc>
                  <a:spcBef>
                    <a:spcPts val="0"/>
                  </a:spcBef>
                  <a:spcAft>
                    <a:spcPts val="1200"/>
                  </a:spcAft>
                  <a:buClrTx/>
                  <a:buSzTx/>
                  <a:buFontTx/>
                  <a:buNone/>
                  <a:tabLst/>
                  <a:defRPr/>
                </a:pPr>
                <a:r>
                  <a:rPr kumimoji="0" lang="en-US" sz="38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Mặt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khác</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parabol</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đi</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qua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điểm</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A(8; 0)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nên</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ta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có</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30480" marR="30480" lvl="0" indent="0" algn="l" defTabSz="914400" rtl="0" eaLnBrk="1" fontAlgn="auto" latinLnBrk="0" hangingPunct="1">
                  <a:lnSpc>
                    <a:spcPct val="150000"/>
                  </a:lnSpc>
                  <a:spcBef>
                    <a:spcPts val="0"/>
                  </a:spcBef>
                  <a:spcAft>
                    <a:spcPts val="1200"/>
                  </a:spcAft>
                  <a:buClrTx/>
                  <a:buSzTx/>
                  <a:buFontTx/>
                  <a:buNone/>
                  <a:tabLst/>
                  <a:defRPr/>
                </a:pPr>
                <a14:m>
                  <m:oMathPara xmlns:m="http://schemas.openxmlformats.org/officeDocument/2006/math">
                    <m:oMathParaPr>
                      <m:jc m:val="centerGroup"/>
                    </m:oMathParaPr>
                    <m:oMath xmlns:m="http://schemas.openxmlformats.org/officeDocument/2006/math">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Open Sans"/>
                        </a:rPr>
                        <m:t>      </m:t>
                      </m:r>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Open Sans"/>
                        </a:rPr>
                        <m:t>0 = </m:t>
                      </m:r>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Open Sans"/>
                        </a:rPr>
                        <m:t>𝑎</m:t>
                      </m:r>
                      <m:sSup>
                        <m:sSupPr>
                          <m:ctrlP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Open Sans"/>
                            </a:rPr>
                          </m:ctrlPr>
                        </m:sSupPr>
                        <m:e>
                          <m:d>
                            <m:dPr>
                              <m:ctrlP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Open Sans"/>
                                </a:rPr>
                              </m:ctrlPr>
                            </m:dPr>
                            <m:e>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Open Sans"/>
                                </a:rPr>
                                <m:t>8 </m:t>
                              </m:r>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m:t>
                              </m:r>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Open Sans"/>
                                </a:rPr>
                                <m:t> 6</m:t>
                              </m:r>
                            </m:e>
                          </m:d>
                        </m:e>
                        <m:sup>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Open Sans"/>
                            </a:rPr>
                            <m:t>2</m:t>
                          </m:r>
                        </m:sup>
                      </m:sSup>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 –</m:t>
                      </m:r>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Open Sans"/>
                        </a:rPr>
                        <m:t> 12</m:t>
                      </m:r>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 </m:t>
                      </m:r>
                    </m:oMath>
                  </m:oMathPara>
                </a14:m>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30480" marR="30480" lvl="0" indent="0" algn="l" defTabSz="914400" rtl="0" eaLnBrk="1" fontAlgn="auto" latinLnBrk="0" hangingPunct="1">
                  <a:lnSpc>
                    <a:spcPct val="150000"/>
                  </a:lnSpc>
                  <a:spcBef>
                    <a:spcPts val="0"/>
                  </a:spcBef>
                  <a:spcAft>
                    <a:spcPts val="1200"/>
                  </a:spcAft>
                  <a:buClrTx/>
                  <a:buSzTx/>
                  <a:buFontTx/>
                  <a:buNone/>
                  <a:tabLst/>
                  <a:defRPr/>
                </a:pPr>
                <a14:m>
                  <m:oMathPara xmlns:m="http://schemas.openxmlformats.org/officeDocument/2006/math">
                    <m:oMathParaPr>
                      <m:jc m:val="centerGroup"/>
                    </m:oMathParaPr>
                    <m:oMath xmlns:m="http://schemas.openxmlformats.org/officeDocument/2006/math">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Cambria Math" panose="02040503050406030204" pitchFamily="18" charset="0"/>
                        </a:rPr>
                        <m:t>⇔</m:t>
                      </m:r>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 </m:t>
                      </m:r>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Open Sans"/>
                        </a:rPr>
                        <m:t>𝑎</m:t>
                      </m:r>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Open Sans"/>
                        </a:rPr>
                        <m:t> . 4 – 12 = 0 </m:t>
                      </m:r>
                    </m:oMath>
                  </m:oMathPara>
                </a14:m>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30480" marR="30480" lvl="0" indent="0" algn="l" defTabSz="914400" rtl="0" eaLnBrk="1" fontAlgn="auto" latinLnBrk="0" hangingPunct="1">
                  <a:lnSpc>
                    <a:spcPct val="150000"/>
                  </a:lnSpc>
                  <a:spcBef>
                    <a:spcPts val="0"/>
                  </a:spcBef>
                  <a:spcAft>
                    <a:spcPts val="1200"/>
                  </a:spcAft>
                  <a:buClrTx/>
                  <a:buSzTx/>
                  <a:buFontTx/>
                  <a:buNone/>
                  <a:tabLst/>
                  <a:defRPr/>
                </a:pPr>
                <a:r>
                  <a:rPr kumimoji="0" lang="en-US" sz="3800" b="0" u="none" strike="noStrike" kern="1200" cap="none" spc="0" normalizeH="0" baseline="0" noProof="0" dirty="0" smtClean="0">
                    <a:ln>
                      <a:noFill/>
                    </a:ln>
                    <a:solidFill>
                      <a:srgbClr val="000000"/>
                    </a:solidFill>
                    <a:effectLst/>
                    <a:uLnTx/>
                    <a:uFillTx/>
                    <a:ea typeface="Times New Roman" panose="02020603050405020304" pitchFamily="18" charset="0"/>
                    <a:cs typeface="Cambria Math" panose="02040503050406030204" pitchFamily="18" charset="0"/>
                  </a:rPr>
                  <a:t>							</a:t>
                </a:r>
                <a:r>
                  <a:rPr kumimoji="0" lang="en-US" sz="3800" b="0" u="none" strike="noStrike" kern="1200" cap="none" spc="0" normalizeH="0" noProof="0" dirty="0" smtClean="0">
                    <a:ln>
                      <a:noFill/>
                    </a:ln>
                    <a:solidFill>
                      <a:srgbClr val="000000"/>
                    </a:solidFill>
                    <a:effectLst/>
                    <a:uLnTx/>
                    <a:uFillTx/>
                    <a:ea typeface="Times New Roman" panose="02020603050405020304" pitchFamily="18" charset="0"/>
                    <a:cs typeface="Cambria Math" panose="02040503050406030204" pitchFamily="18" charset="0"/>
                  </a:rPr>
                  <a:t>    </a:t>
                </a:r>
                <a14:m>
                  <m:oMath xmlns:m="http://schemas.openxmlformats.org/officeDocument/2006/math">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Cambria Math" panose="02040503050406030204" pitchFamily="18" charset="0"/>
                      </a:rPr>
                      <m:t>⇔</m:t>
                    </m:r>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 </m:t>
                    </m:r>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Open Sans"/>
                      </a:rPr>
                      <m:t>𝑎</m:t>
                    </m:r>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Open Sans"/>
                      </a:rPr>
                      <m:t> = 3</m:t>
                    </m:r>
                  </m:oMath>
                </a14:m>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thỏa</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mãn</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30480" marR="30480" lvl="0" indent="0" algn="just" defTabSz="914400" rtl="0" eaLnBrk="1" fontAlgn="auto" latinLnBrk="0" hangingPunct="1">
                  <a:lnSpc>
                    <a:spcPct val="150000"/>
                  </a:lnSpc>
                  <a:spcBef>
                    <a:spcPts val="0"/>
                  </a:spcBef>
                  <a:spcAft>
                    <a:spcPts val="1200"/>
                  </a:spcAft>
                  <a:buClrTx/>
                  <a:buSzTx/>
                  <a:buFontTx/>
                  <a:buNone/>
                  <a:tabLst/>
                  <a:defRPr/>
                </a:pP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Vậy</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phương</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trình</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parabol</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là</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Open Sans"/>
                      </a:rPr>
                      <m:t>𝑦</m:t>
                    </m:r>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Open Sans"/>
                      </a:rPr>
                      <m:t> = 3</m:t>
                    </m:r>
                    <m:sSup>
                      <m:sSupPr>
                        <m:ctrlP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Open Sans"/>
                          </a:rPr>
                        </m:ctrlPr>
                      </m:sSupPr>
                      <m:e>
                        <m:d>
                          <m:dPr>
                            <m:ctrlP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Open Sans"/>
                              </a:rPr>
                            </m:ctrlPr>
                          </m:dPr>
                          <m:e>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Open Sans"/>
                              </a:rPr>
                              <m:t>𝑥</m:t>
                            </m:r>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Open Sans"/>
                              </a:rPr>
                              <m:t> – 6</m:t>
                            </m:r>
                          </m:e>
                        </m:d>
                      </m:e>
                      <m:sup>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Open Sans"/>
                          </a:rPr>
                          <m:t>2</m:t>
                        </m:r>
                      </m:sup>
                    </m:sSup>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 –</m:t>
                    </m:r>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Open Sans"/>
                      </a:rPr>
                      <m:t> 12</m:t>
                    </m:r>
                  </m:oMath>
                </a14:m>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hay </a:t>
                </a:r>
                <a14:m>
                  <m:oMath xmlns:m="http://schemas.openxmlformats.org/officeDocument/2006/math">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Open Sans"/>
                      </a:rPr>
                      <m:t>𝑦</m:t>
                    </m:r>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Open Sans"/>
                      </a:rPr>
                      <m:t> = 3</m:t>
                    </m:r>
                    <m:sSup>
                      <m:sSupPr>
                        <m:ctrlP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Open Sans"/>
                          </a:rPr>
                        </m:ctrlPr>
                      </m:sSupPr>
                      <m:e>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Open Sans"/>
                          </a:rPr>
                          <m:t>𝑥</m:t>
                        </m:r>
                      </m:e>
                      <m:sup>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Open Sans"/>
                          </a:rPr>
                          <m:t>2</m:t>
                        </m:r>
                      </m:sup>
                    </m:sSup>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 –</m:t>
                    </m:r>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Open Sans"/>
                      </a:rPr>
                      <m:t> 36</m:t>
                    </m:r>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Open Sans"/>
                      </a:rPr>
                      <m:t>𝑥</m:t>
                    </m:r>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Open Sans"/>
                      </a:rPr>
                      <m:t> + 96.  </m:t>
                    </m:r>
                  </m:oMath>
                </a14:m>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571500" y="2014583"/>
                <a:ext cx="17640300" cy="5093702"/>
              </a:xfrm>
              <a:prstGeom prst="rect">
                <a:avLst/>
              </a:prstGeom>
              <a:blipFill>
                <a:blip r:embed="rId12"/>
                <a:stretch>
                  <a:fillRect l="-968" b="-1794"/>
                </a:stretch>
              </a:blipFill>
            </p:spPr>
            <p:txBody>
              <a:bodyPr/>
              <a:lstStyle/>
              <a:p>
                <a:r>
                  <a:rPr lang="en-US">
                    <a:noFill/>
                  </a:rPr>
                  <a:t> </a:t>
                </a:r>
              </a:p>
            </p:txBody>
          </p:sp>
        </mc:Fallback>
      </mc:AlternateContent>
      <p:pic>
        <p:nvPicPr>
          <p:cNvPr id="25" name="Picture 15"/>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28"/>
              </a:ext>
            </a:extLst>
          </a:blip>
          <a:srcRect/>
          <a:stretch>
            <a:fillRect/>
          </a:stretch>
        </p:blipFill>
        <p:spPr>
          <a:xfrm>
            <a:off x="6767191" y="7653875"/>
            <a:ext cx="5248917" cy="1712459"/>
          </a:xfrm>
          <a:prstGeom prst="rect">
            <a:avLst/>
          </a:prstGeom>
        </p:spPr>
      </p:pic>
    </p:spTree>
    <p:extLst>
      <p:ext uri="{BB962C8B-B14F-4D97-AF65-F5344CB8AC3E}">
        <p14:creationId xmlns:p14="http://schemas.microsoft.com/office/powerpoint/2010/main" val="2976470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fade">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barn(inVertical)">
                                      <p:cBhvr>
                                        <p:cTn id="22" dur="500"/>
                                        <p:tgtEl>
                                          <p:spTgt spid="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wipe(left)">
                                      <p:cBhvr>
                                        <p:cTn id="27" dur="500"/>
                                        <p:tgtEl>
                                          <p:spTgt spid="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9">
                                            <p:txEl>
                                              <p:pRg st="4" end="4"/>
                                            </p:txEl>
                                          </p:spTgt>
                                        </p:tgtEl>
                                        <p:attrNameLst>
                                          <p:attrName>style.visibility</p:attrName>
                                        </p:attrNameLst>
                                      </p:cBhvr>
                                      <p:to>
                                        <p:strVal val="visible"/>
                                      </p:to>
                                    </p:set>
                                    <p:animEffect transition="in" filter="randombar(horizontal)">
                                      <p:cBhvr>
                                        <p:cTn id="32"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145DA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21399" y="-1238416"/>
            <a:ext cx="4676861" cy="5601032"/>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flipV="1">
            <a:off x="14423520" y="6371613"/>
            <a:ext cx="4676861" cy="5601032"/>
          </a:xfrm>
          <a:prstGeom prst="rect">
            <a:avLst/>
          </a:prstGeom>
        </p:spPr>
      </p:pic>
      <p:grpSp>
        <p:nvGrpSpPr>
          <p:cNvPr id="8" name="Group 7"/>
          <p:cNvGrpSpPr/>
          <p:nvPr/>
        </p:nvGrpSpPr>
        <p:grpSpPr>
          <a:xfrm>
            <a:off x="8001000" y="495300"/>
            <a:ext cx="2548023" cy="1066800"/>
            <a:chOff x="381000" y="190500"/>
            <a:chExt cx="5562600" cy="1066800"/>
          </a:xfrm>
        </p:grpSpPr>
        <p:sp>
          <p:nvSpPr>
            <p:cNvPr id="9" name="Rectangle 8"/>
            <p:cNvSpPr/>
            <p:nvPr/>
          </p:nvSpPr>
          <p:spPr>
            <a:xfrm>
              <a:off x="381000" y="190500"/>
              <a:ext cx="5562600" cy="106680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865258" y="210783"/>
              <a:ext cx="4887294" cy="90159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1" i="0" u="none" strike="noStrike" kern="1200" cap="none" spc="0" normalizeH="0" baseline="0" noProof="0" dirty="0" err="1"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0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6.11 </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grpSp>
        <p:nvGrpSpPr>
          <p:cNvPr id="22" name="Group 21"/>
          <p:cNvGrpSpPr/>
          <p:nvPr/>
        </p:nvGrpSpPr>
        <p:grpSpPr>
          <a:xfrm>
            <a:off x="16478250" y="252683"/>
            <a:ext cx="1333500" cy="1178600"/>
            <a:chOff x="14043699" y="3663315"/>
            <a:chExt cx="3215601" cy="3215601"/>
          </a:xfrm>
        </p:grpSpPr>
        <p:grpSp>
          <p:nvGrpSpPr>
            <p:cNvPr id="23" name="Group 10"/>
            <p:cNvGrpSpPr/>
            <p:nvPr/>
          </p:nvGrpSpPr>
          <p:grpSpPr>
            <a:xfrm>
              <a:off x="14043699" y="3663315"/>
              <a:ext cx="3215601" cy="3215601"/>
              <a:chOff x="0" y="0"/>
              <a:chExt cx="6350000" cy="6350000"/>
            </a:xfrm>
          </p:grpSpPr>
          <p:sp>
            <p:nvSpPr>
              <p:cNvPr id="26"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25"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084178" y="4054340"/>
              <a:ext cx="1134643" cy="2433550"/>
            </a:xfrm>
            <a:prstGeom prst="rect">
              <a:avLst/>
            </a:prstGeom>
          </p:spPr>
        </p:pic>
      </p:grpSp>
      <mc:AlternateContent xmlns:mc="http://schemas.openxmlformats.org/markup-compatibility/2006" xmlns:a14="http://schemas.microsoft.com/office/drawing/2010/main">
        <mc:Choice Requires="a14">
          <p:sp>
            <p:nvSpPr>
              <p:cNvPr id="4" name="Rectangle 3"/>
              <p:cNvSpPr/>
              <p:nvPr/>
            </p:nvSpPr>
            <p:spPr>
              <a:xfrm>
                <a:off x="1386984" y="1943100"/>
                <a:ext cx="15605616" cy="6848029"/>
              </a:xfrm>
              <a:prstGeom prst="rect">
                <a:avLst/>
              </a:prstGeom>
            </p:spPr>
            <p:txBody>
              <a:bodyPr wrap="square">
                <a:spAutoFit/>
              </a:bodyPr>
              <a:lstStyle/>
              <a:p>
                <a:pPr marL="30480" marR="30480" algn="just">
                  <a:lnSpc>
                    <a:spcPct val="150000"/>
                  </a:lnSpc>
                  <a:spcAft>
                    <a:spcPts val="1200"/>
                  </a:spcAft>
                </a:pPr>
                <a:r>
                  <a:rPr lang="en-US" sz="38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Gọi</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(P)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là</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đồ</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thị</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hàm</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số</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bậc</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hai</a:t>
                </a:r>
                <a14:m>
                  <m:oMath xmlns:m="http://schemas.openxmlformats.org/officeDocument/2006/math">
                    <m:r>
                      <a:rPr lang="en-US" sz="3800" i="1">
                        <a:solidFill>
                          <a:schemeClr val="bg1"/>
                        </a:solidFill>
                        <a:effectLst/>
                        <a:latin typeface="Cambria Math" panose="02040503050406030204" pitchFamily="18" charset="0"/>
                        <a:ea typeface="Times New Roman" panose="02020603050405020304" pitchFamily="18" charset="0"/>
                        <a:cs typeface="Open Sans"/>
                      </a:rPr>
                      <m:t> </m:t>
                    </m:r>
                    <m:r>
                      <a:rPr lang="en-US" sz="3800" i="1">
                        <a:solidFill>
                          <a:schemeClr val="bg1"/>
                        </a:solidFill>
                        <a:effectLst/>
                        <a:latin typeface="Cambria Math" panose="02040503050406030204" pitchFamily="18" charset="0"/>
                        <a:ea typeface="Times New Roman" panose="02020603050405020304" pitchFamily="18" charset="0"/>
                        <a:cs typeface="Open Sans"/>
                      </a:rPr>
                      <m:t>𝑦</m:t>
                    </m:r>
                    <m:r>
                      <a:rPr lang="en-US" sz="3800" i="1">
                        <a:solidFill>
                          <a:schemeClr val="bg1"/>
                        </a:solidFill>
                        <a:effectLst/>
                        <a:latin typeface="Cambria Math" panose="02040503050406030204" pitchFamily="18" charset="0"/>
                        <a:ea typeface="Times New Roman" panose="02020603050405020304" pitchFamily="18" charset="0"/>
                        <a:cs typeface="Open Sans"/>
                      </a:rPr>
                      <m:t> = </m:t>
                    </m:r>
                    <m:r>
                      <a:rPr lang="en-US" sz="3800" i="1">
                        <a:solidFill>
                          <a:schemeClr val="bg1"/>
                        </a:solidFill>
                        <a:effectLst/>
                        <a:latin typeface="Cambria Math" panose="02040503050406030204" pitchFamily="18" charset="0"/>
                        <a:ea typeface="Times New Roman" panose="02020603050405020304" pitchFamily="18" charset="0"/>
                        <a:cs typeface="Open Sans"/>
                      </a:rPr>
                      <m:t>𝑎</m:t>
                    </m:r>
                    <m:sSup>
                      <m:sSupPr>
                        <m:ctrlPr>
                          <a:rPr lang="en-US" sz="3800" i="1">
                            <a:solidFill>
                              <a:schemeClr val="bg1"/>
                            </a:solidFill>
                            <a:effectLst/>
                            <a:latin typeface="Cambria Math" panose="02040503050406030204" pitchFamily="18" charset="0"/>
                            <a:ea typeface="Times New Roman" panose="02020603050405020304" pitchFamily="18" charset="0"/>
                            <a:cs typeface="Open Sans"/>
                          </a:rPr>
                        </m:ctrlPr>
                      </m:sSupPr>
                      <m:e>
                        <m:r>
                          <a:rPr lang="en-US" sz="3800" i="1">
                            <a:solidFill>
                              <a:schemeClr val="bg1"/>
                            </a:solidFill>
                            <a:effectLst/>
                            <a:latin typeface="Cambria Math" panose="02040503050406030204" pitchFamily="18" charset="0"/>
                            <a:ea typeface="Times New Roman" panose="02020603050405020304" pitchFamily="18" charset="0"/>
                            <a:cs typeface="Open Sans"/>
                          </a:rPr>
                          <m:t>𝑥</m:t>
                        </m:r>
                      </m:e>
                      <m:sup>
                        <m:r>
                          <a:rPr lang="en-US" sz="3800" i="1">
                            <a:solidFill>
                              <a:schemeClr val="bg1"/>
                            </a:solidFill>
                            <a:effectLst/>
                            <a:latin typeface="Cambria Math" panose="02040503050406030204" pitchFamily="18" charset="0"/>
                            <a:ea typeface="Times New Roman" panose="02020603050405020304" pitchFamily="18" charset="0"/>
                            <a:cs typeface="Open Sans"/>
                          </a:rPr>
                          <m:t>2</m:t>
                        </m:r>
                      </m:sup>
                    </m:sSup>
                    <m:r>
                      <a:rPr lang="en-US" sz="3800" i="1">
                        <a:solidFill>
                          <a:schemeClr val="bg1"/>
                        </a:solidFill>
                        <a:effectLst/>
                        <a:latin typeface="Cambria Math" panose="02040503050406030204" pitchFamily="18" charset="0"/>
                        <a:ea typeface="Times New Roman" panose="02020603050405020304" pitchFamily="18" charset="0"/>
                      </a:rPr>
                      <m:t> </m:t>
                    </m:r>
                    <m:r>
                      <a:rPr lang="en-US" sz="3800" i="1">
                        <a:solidFill>
                          <a:schemeClr val="bg1"/>
                        </a:solidFill>
                        <a:effectLst/>
                        <a:latin typeface="Cambria Math" panose="02040503050406030204" pitchFamily="18" charset="0"/>
                        <a:ea typeface="Times New Roman" panose="02020603050405020304" pitchFamily="18" charset="0"/>
                        <a:cs typeface="Open Sans"/>
                      </a:rPr>
                      <m:t>+ </m:t>
                    </m:r>
                    <m:r>
                      <a:rPr lang="en-US" sz="3800" i="1">
                        <a:solidFill>
                          <a:schemeClr val="bg1"/>
                        </a:solidFill>
                        <a:effectLst/>
                        <a:latin typeface="Cambria Math" panose="02040503050406030204" pitchFamily="18" charset="0"/>
                        <a:ea typeface="Times New Roman" panose="02020603050405020304" pitchFamily="18" charset="0"/>
                        <a:cs typeface="Open Sans"/>
                      </a:rPr>
                      <m:t>𝑏𝑥</m:t>
                    </m:r>
                    <m:r>
                      <a:rPr lang="en-US" sz="3800" i="1">
                        <a:solidFill>
                          <a:schemeClr val="bg1"/>
                        </a:solidFill>
                        <a:effectLst/>
                        <a:latin typeface="Cambria Math" panose="02040503050406030204" pitchFamily="18" charset="0"/>
                        <a:ea typeface="Times New Roman" panose="02020603050405020304" pitchFamily="18" charset="0"/>
                        <a:cs typeface="Open Sans"/>
                      </a:rPr>
                      <m:t> + </m:t>
                    </m:r>
                    <m:r>
                      <a:rPr lang="en-US" sz="3800" i="1">
                        <a:solidFill>
                          <a:schemeClr val="bg1"/>
                        </a:solidFill>
                        <a:effectLst/>
                        <a:latin typeface="Cambria Math" panose="02040503050406030204" pitchFamily="18" charset="0"/>
                        <a:ea typeface="Times New Roman" panose="02020603050405020304" pitchFamily="18" charset="0"/>
                        <a:cs typeface="Open Sans"/>
                      </a:rPr>
                      <m:t>𝑐</m:t>
                    </m:r>
                  </m:oMath>
                </a14:m>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Hãy</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xác</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định</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dấu</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hệ</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số</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và</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biệt</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thức</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trong</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mỗi</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trường</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hợp</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sau</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t>
                </a:r>
              </a:p>
              <a:p>
                <a:pPr marL="30480" marR="30480" algn="just">
                  <a:lnSpc>
                    <a:spcPct val="150000"/>
                  </a:lnSpc>
                  <a:spcAft>
                    <a:spcPts val="1200"/>
                  </a:spcAft>
                </a:pP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 (P)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nằm</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hoàn</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toàn</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phía</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trên</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trục</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hoành</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p>
              <a:p>
                <a:pPr marL="30480" marR="30480" algn="just">
                  <a:lnSpc>
                    <a:spcPct val="150000"/>
                  </a:lnSpc>
                  <a:spcAft>
                    <a:spcPts val="1200"/>
                  </a:spcAft>
                </a:pP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b) (P)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nằm</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hoàn</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toàn</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phía</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dưới</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trục</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hoành</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p>
              <a:p>
                <a:pPr marL="30480" marR="30480" algn="just">
                  <a:lnSpc>
                    <a:spcPct val="150000"/>
                  </a:lnSpc>
                  <a:spcAft>
                    <a:spcPts val="1200"/>
                  </a:spcAft>
                </a:pP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c) (P)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cắt</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trục</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hoành</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tại</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hai</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điểm</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phân</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biệt</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và</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có</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đỉnh</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nằm</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phía</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dưới</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trục</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hoành</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p>
              <a:p>
                <a:pPr marL="30480" marR="30480" algn="just">
                  <a:lnSpc>
                    <a:spcPct val="150000"/>
                  </a:lnSpc>
                  <a:spcAft>
                    <a:spcPts val="1200"/>
                  </a:spcAft>
                </a:pP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d) (P)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tiếp</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xúc</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với</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trục</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hoành</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và</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nằm</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phía</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trên</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trục</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hoành</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p>
            </p:txBody>
          </p:sp>
        </mc:Choice>
        <mc:Fallback xmlns="">
          <p:sp>
            <p:nvSpPr>
              <p:cNvPr id="4" name="Rectangle 3"/>
              <p:cNvSpPr>
                <a:spLocks noRot="1" noChangeAspect="1" noMove="1" noResize="1" noEditPoints="1" noAdjustHandles="1" noChangeArrowheads="1" noChangeShapeType="1" noTextEdit="1"/>
              </p:cNvSpPr>
              <p:nvPr/>
            </p:nvSpPr>
            <p:spPr>
              <a:xfrm>
                <a:off x="1386984" y="1943100"/>
                <a:ext cx="15605616" cy="6848029"/>
              </a:xfrm>
              <a:prstGeom prst="rect">
                <a:avLst/>
              </a:prstGeom>
              <a:blipFill>
                <a:blip r:embed="rId12"/>
                <a:stretch>
                  <a:fillRect l="-1094" r="-1094" b="-1069"/>
                </a:stretch>
              </a:blipFill>
            </p:spPr>
            <p:txBody>
              <a:bodyPr/>
              <a:lstStyle/>
              <a:p>
                <a:r>
                  <a:rPr lang="en-US">
                    <a:noFill/>
                  </a:rPr>
                  <a:t> </a:t>
                </a:r>
              </a:p>
            </p:txBody>
          </p:sp>
        </mc:Fallback>
      </mc:AlternateContent>
    </p:spTree>
    <p:extLst>
      <p:ext uri="{BB962C8B-B14F-4D97-AF65-F5344CB8AC3E}">
        <p14:creationId xmlns:p14="http://schemas.microsoft.com/office/powerpoint/2010/main" val="2405697958"/>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2" dur="500"/>
                                        <p:tgtEl>
                                          <p:spTgt spid="4">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5" dur="500"/>
                                        <p:tgtEl>
                                          <p:spTgt spid="4">
                                            <p:txEl>
                                              <p:pRg st="1" end="1"/>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8" dur="500"/>
                                        <p:tgtEl>
                                          <p:spTgt spid="4">
                                            <p:txEl>
                                              <p:pRg st="2" end="2"/>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1" dur="500"/>
                                        <p:tgtEl>
                                          <p:spTgt spid="4">
                                            <p:txEl>
                                              <p:pRg st="3" end="3"/>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Effect transition="in" filter="randombar(horizontal)">
                                      <p:cBhvr>
                                        <p:cTn id="24"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145DA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59104" y="-1328507"/>
            <a:ext cx="4676861" cy="5601032"/>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flipV="1">
            <a:off x="14423520" y="6371613"/>
            <a:ext cx="4676861" cy="5601032"/>
          </a:xfrm>
          <a:prstGeom prst="rect">
            <a:avLst/>
          </a:prstGeom>
        </p:spPr>
      </p:pic>
      <p:grpSp>
        <p:nvGrpSpPr>
          <p:cNvPr id="22" name="Group 21"/>
          <p:cNvGrpSpPr/>
          <p:nvPr/>
        </p:nvGrpSpPr>
        <p:grpSpPr>
          <a:xfrm>
            <a:off x="16383000" y="443747"/>
            <a:ext cx="1333500" cy="1178600"/>
            <a:chOff x="14043699" y="3663315"/>
            <a:chExt cx="3215601" cy="3215601"/>
          </a:xfrm>
        </p:grpSpPr>
        <p:grpSp>
          <p:nvGrpSpPr>
            <p:cNvPr id="23" name="Group 10"/>
            <p:cNvGrpSpPr/>
            <p:nvPr/>
          </p:nvGrpSpPr>
          <p:grpSpPr>
            <a:xfrm>
              <a:off x="14043699" y="3663315"/>
              <a:ext cx="3215601" cy="3215601"/>
              <a:chOff x="0" y="0"/>
              <a:chExt cx="6350000" cy="6350000"/>
            </a:xfrm>
          </p:grpSpPr>
          <p:sp>
            <p:nvSpPr>
              <p:cNvPr id="26"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25"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084178" y="4054340"/>
              <a:ext cx="1134643" cy="2433550"/>
            </a:xfrm>
            <a:prstGeom prst="rect">
              <a:avLst/>
            </a:prstGeom>
          </p:spPr>
        </p:pic>
      </p:grpSp>
      <p:sp>
        <p:nvSpPr>
          <p:cNvPr id="12" name="Oval Callout 11"/>
          <p:cNvSpPr/>
          <p:nvPr/>
        </p:nvSpPr>
        <p:spPr>
          <a:xfrm>
            <a:off x="8686800" y="780233"/>
            <a:ext cx="1641441" cy="691776"/>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8" name="Rectangle 17"/>
              <p:cNvSpPr/>
              <p:nvPr/>
            </p:nvSpPr>
            <p:spPr>
              <a:xfrm>
                <a:off x="4141100" y="2022502"/>
                <a:ext cx="16030947" cy="272382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 (P) </a:t>
                </a:r>
                <a:r>
                  <a:rPr kumimoji="0" lang="en-US" sz="38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nằm</a:t>
                </a:r>
                <a:r>
                  <a:rPr kumimoji="0" lang="en-US" sz="38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hoàn</a:t>
                </a:r>
                <a:r>
                  <a:rPr kumimoji="0" lang="en-US" sz="38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toàn</a:t>
                </a:r>
                <a:r>
                  <a:rPr kumimoji="0" lang="en-US" sz="38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phía</a:t>
                </a:r>
                <a:r>
                  <a:rPr kumimoji="0" lang="en-US" sz="38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trên</a:t>
                </a:r>
                <a:r>
                  <a:rPr kumimoji="0" lang="en-US" sz="38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trục</a:t>
                </a:r>
                <a:r>
                  <a:rPr kumimoji="0" lang="en-US" sz="38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hoành</a:t>
                </a:r>
                <a:r>
                  <a:rPr kumimoji="0" lang="en-US" sz="38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thì</a:t>
                </a:r>
                <a:endParaRPr kumimoji="0" lang="en-US" sz="38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571500" marR="0" lvl="0" indent="-571500" algn="l" defTabSz="914400" rtl="0" eaLnBrk="1" fontAlgn="auto" latinLnBrk="0" hangingPunct="1">
                  <a:lnSpc>
                    <a:spcPct val="150000"/>
                  </a:lnSpc>
                  <a:spcBef>
                    <a:spcPts val="0"/>
                  </a:spcBef>
                  <a:spcAft>
                    <a:spcPts val="0"/>
                  </a:spcAft>
                  <a:buClrTx/>
                  <a:buSzPct val="100000"/>
                  <a:buFont typeface="Arial" panose="020B0604020202020204" pitchFamily="34" charset="0"/>
                  <a:buChar char="•"/>
                  <a:tabLst>
                    <a:tab pos="457200" algn="l"/>
                  </a:tabLst>
                  <a:defRPr/>
                </a:pPr>
                <a:r>
                  <a:rPr kumimoji="0" lang="en-US" sz="38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Đồ</a:t>
                </a:r>
                <a:r>
                  <a:rPr kumimoji="0" lang="en-US" sz="38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thị</a:t>
                </a:r>
                <a:r>
                  <a:rPr kumimoji="0" lang="en-US" sz="38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phải</a:t>
                </a:r>
                <a:r>
                  <a:rPr kumimoji="0" lang="en-US" sz="38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quay </a:t>
                </a:r>
                <a:r>
                  <a:rPr kumimoji="0" lang="en-US" sz="38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lên</a:t>
                </a:r>
                <a:r>
                  <a:rPr kumimoji="0" lang="en-US" sz="38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nên</a:t>
                </a:r>
                <a:r>
                  <a:rPr kumimoji="0" lang="en-US" sz="38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 &gt;</a:t>
                </a:r>
                <a:r>
                  <a:rPr kumimoji="0" lang="en-US" sz="3800" b="0"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0.</a:t>
                </a:r>
                <a:endPar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a:p>
                <a:pPr marL="571500" marR="0" lvl="0" indent="-571500" algn="l" defTabSz="914400" rtl="0" eaLnBrk="1" fontAlgn="auto" latinLnBrk="0" hangingPunct="1">
                  <a:lnSpc>
                    <a:spcPct val="150000"/>
                  </a:lnSpc>
                  <a:spcBef>
                    <a:spcPts val="0"/>
                  </a:spcBef>
                  <a:spcAft>
                    <a:spcPts val="0"/>
                  </a:spcAft>
                  <a:buClrTx/>
                  <a:buSzPct val="100000"/>
                  <a:buFont typeface="Arial" panose="020B0604020202020204" pitchFamily="34" charset="0"/>
                  <a:buChar char="•"/>
                  <a:tabLst>
                    <a:tab pos="457200" algn="l"/>
                  </a:tabLst>
                  <a:defRPr/>
                </a:pPr>
                <a:r>
                  <a:rPr kumimoji="0" lang="en-US" sz="3800" b="0" i="0" u="none" strike="noStrike" kern="1200" cap="none" spc="0" normalizeH="0" baseline="0" noProof="0" dirty="0" err="1"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Đồ</a:t>
                </a:r>
                <a:r>
                  <a:rPr kumimoji="0" lang="en-US" sz="3800" b="0"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thị</a:t>
                </a:r>
                <a:r>
                  <a:rPr kumimoji="0" lang="en-US" sz="38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không</a:t>
                </a:r>
                <a:r>
                  <a:rPr kumimoji="0" lang="en-US" sz="38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cắt</a:t>
                </a:r>
                <a:r>
                  <a:rPr kumimoji="0" lang="en-US" sz="38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trục</a:t>
                </a:r>
                <a:r>
                  <a:rPr kumimoji="0" lang="en-US" sz="38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hoành</a:t>
                </a:r>
                <a:r>
                  <a:rPr kumimoji="0" lang="en-US" sz="38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nên</a:t>
                </a:r>
                <a:r>
                  <a:rPr kumimoji="0" lang="en-US" sz="38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kumimoji="0" lang="en-US" sz="38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en-US" sz="3800" b="0"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&lt; 0</a:t>
                </a:r>
                <a:r>
                  <a:rPr kumimoji="0" lang="en-US" sz="3800" b="0"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8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4141100" y="2022502"/>
                <a:ext cx="16030947" cy="2723823"/>
              </a:xfrm>
              <a:prstGeom prst="rect">
                <a:avLst/>
              </a:prstGeom>
              <a:blipFill>
                <a:blip r:embed="rId12"/>
                <a:stretch>
                  <a:fillRect l="-1255" b="-40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4176582" y="5363324"/>
                <a:ext cx="10211455" cy="2723823"/>
              </a:xfrm>
              <a:prstGeom prst="rect">
                <a:avLst/>
              </a:prstGeom>
            </p:spPr>
            <p:txBody>
              <a:bodyPr wrap="square">
                <a:spAutoFit/>
              </a:bodyPr>
              <a:lstStyle/>
              <a:p>
                <a:pPr lvl="0">
                  <a:lnSpc>
                    <a:spcPct val="150000"/>
                  </a:lnSpc>
                  <a:defRPr/>
                </a:pP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b) </a:t>
                </a:r>
                <a:r>
                  <a:rPr lang="en-US" sz="3800" dirty="0" smtClean="0">
                    <a:solidFill>
                      <a:prstClr val="white"/>
                    </a:solidFill>
                    <a:latin typeface="Arial" panose="020B0604020202020204" pitchFamily="34" charset="0"/>
                    <a:ea typeface="Times New Roman" panose="02020603050405020304" pitchFamily="18" charset="0"/>
                    <a:cs typeface="Arial" panose="020B0604020202020204" pitchFamily="34" charset="0"/>
                  </a:rPr>
                  <a:t>(</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P)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nằm</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hoàn</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toàn</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phía</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dưới</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trục</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smtClean="0">
                    <a:solidFill>
                      <a:prstClr val="white"/>
                    </a:solidFill>
                    <a:latin typeface="Arial" panose="020B0604020202020204" pitchFamily="34" charset="0"/>
                    <a:ea typeface="Times New Roman" panose="02020603050405020304" pitchFamily="18" charset="0"/>
                    <a:cs typeface="Arial" panose="020B0604020202020204" pitchFamily="34" charset="0"/>
                  </a:rPr>
                  <a:t>hoành</a:t>
                </a:r>
                <a:r>
                  <a:rPr lang="en-US" sz="3800" dirty="0" smtClean="0">
                    <a:solidFill>
                      <a:prstClr val="white"/>
                    </a:solidFill>
                    <a:latin typeface="Arial" panose="020B0604020202020204" pitchFamily="34" charset="0"/>
                    <a:ea typeface="Times New Roman" panose="02020603050405020304" pitchFamily="18" charset="0"/>
                    <a:cs typeface="Arial" panose="020B0604020202020204" pitchFamily="34" charset="0"/>
                  </a:rPr>
                  <a:t>.</a:t>
                </a:r>
              </a:p>
              <a:p>
                <a:pPr marL="571500" lvl="0" indent="-571500">
                  <a:lnSpc>
                    <a:spcPct val="150000"/>
                  </a:lnSpc>
                  <a:buFont typeface="Arial" panose="020B0604020202020204" pitchFamily="34" charset="0"/>
                  <a:buChar char="•"/>
                  <a:defRPr/>
                </a:pPr>
                <a:r>
                  <a:rPr lang="en-US" sz="3800" dirty="0" err="1" smtClean="0">
                    <a:solidFill>
                      <a:prstClr val="white"/>
                    </a:solidFill>
                    <a:latin typeface="Arial" panose="020B0604020202020204" pitchFamily="34" charset="0"/>
                    <a:ea typeface="Times New Roman" panose="02020603050405020304" pitchFamily="18" charset="0"/>
                    <a:cs typeface="Arial" panose="020B0604020202020204" pitchFamily="34" charset="0"/>
                  </a:rPr>
                  <a:t>Đồ</a:t>
                </a:r>
                <a:r>
                  <a:rPr lang="en-US" sz="3800" dirty="0" smtClean="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thị</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phải</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quay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xuống</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nên</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 &lt; </a:t>
                </a:r>
                <a:r>
                  <a:rPr lang="en-US" sz="3800" dirty="0" smtClean="0">
                    <a:solidFill>
                      <a:prstClr val="white"/>
                    </a:solidFill>
                    <a:latin typeface="Arial" panose="020B0604020202020204" pitchFamily="34" charset="0"/>
                    <a:ea typeface="Times New Roman" panose="02020603050405020304" pitchFamily="18" charset="0"/>
                    <a:cs typeface="Arial" panose="020B0604020202020204" pitchFamily="34" charset="0"/>
                  </a:rPr>
                  <a:t>0.</a:t>
                </a:r>
              </a:p>
              <a:p>
                <a:pPr marL="571500" lvl="0" indent="-571500">
                  <a:lnSpc>
                    <a:spcPct val="150000"/>
                  </a:lnSpc>
                  <a:buFont typeface="Arial" panose="020B0604020202020204" pitchFamily="34" charset="0"/>
                  <a:buChar char="•"/>
                  <a:defRPr/>
                </a:pPr>
                <a:r>
                  <a:rPr lang="en-US" sz="3800" dirty="0" err="1" smtClean="0">
                    <a:solidFill>
                      <a:prstClr val="white"/>
                    </a:solidFill>
                    <a:latin typeface="Arial" panose="020B0604020202020204" pitchFamily="34" charset="0"/>
                    <a:ea typeface="Times New Roman" panose="02020603050405020304" pitchFamily="18" charset="0"/>
                    <a:cs typeface="Arial" panose="020B0604020202020204" pitchFamily="34" charset="0"/>
                  </a:rPr>
                  <a:t>Đồ</a:t>
                </a:r>
                <a:r>
                  <a:rPr lang="en-US" sz="3800" dirty="0" smtClean="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thị</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không</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cắt</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trục</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hoành</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nên</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solidFill>
                          <a:prstClr val="white"/>
                        </a:solidFill>
                        <a:latin typeface="Cambria Math" panose="02040503050406030204" pitchFamily="18" charset="0"/>
                        <a:ea typeface="Cambria Math" panose="02040503050406030204" pitchFamily="18" charset="0"/>
                        <a:cs typeface="Arial" panose="020B0604020202020204" pitchFamily="34" charset="0"/>
                      </a:rPr>
                      <m:t>∆</m:t>
                    </m:r>
                  </m:oMath>
                </a14:m>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&lt; 0.</a:t>
                </a:r>
                <a:endParaRPr lang="en-US" sz="3800" dirty="0">
                  <a:solidFill>
                    <a:prstClr val="white"/>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4176582" y="5363324"/>
                <a:ext cx="10211455" cy="2723823"/>
              </a:xfrm>
              <a:prstGeom prst="rect">
                <a:avLst/>
              </a:prstGeom>
              <a:blipFill>
                <a:blip r:embed="rId13"/>
                <a:stretch>
                  <a:fillRect l="-1970" b="-4027"/>
                </a:stretch>
              </a:blipFill>
            </p:spPr>
            <p:txBody>
              <a:bodyPr/>
              <a:lstStyle/>
              <a:p>
                <a:r>
                  <a:rPr lang="en-US">
                    <a:noFill/>
                  </a:rPr>
                  <a:t> </a:t>
                </a:r>
              </a:p>
            </p:txBody>
          </p:sp>
        </mc:Fallback>
      </mc:AlternateContent>
      <p:pic>
        <p:nvPicPr>
          <p:cNvPr id="11" name="Picture 22"/>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39"/>
              </a:ext>
            </a:extLst>
          </a:blip>
          <a:srcRect/>
          <a:stretch>
            <a:fillRect/>
          </a:stretch>
        </p:blipFill>
        <p:spPr>
          <a:xfrm>
            <a:off x="228600" y="7962900"/>
            <a:ext cx="1998250" cy="2057400"/>
          </a:xfrm>
          <a:prstGeom prst="rect">
            <a:avLst/>
          </a:prstGeom>
        </p:spPr>
      </p:pic>
      <p:pic>
        <p:nvPicPr>
          <p:cNvPr id="13" name="Picture 5"/>
          <p:cNvPicPr>
            <a:picLocks noChangeAspect="1"/>
          </p:cNvPicPr>
          <p:nvPr/>
        </p:nvPicPr>
        <p:blipFill>
          <a:blip r:embed="rId40"/>
          <a:srcRect/>
          <a:stretch>
            <a:fillRect/>
          </a:stretch>
        </p:blipFill>
        <p:spPr>
          <a:xfrm>
            <a:off x="14352555" y="6725236"/>
            <a:ext cx="3517953" cy="3205734"/>
          </a:xfrm>
          <a:prstGeom prst="rect">
            <a:avLst/>
          </a:prstGeom>
        </p:spPr>
      </p:pic>
    </p:spTree>
    <p:extLst>
      <p:ext uri="{BB962C8B-B14F-4D97-AF65-F5344CB8AC3E}">
        <p14:creationId xmlns:p14="http://schemas.microsoft.com/office/powerpoint/2010/main" val="542029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fade">
                                      <p:cBhvr>
                                        <p:cTn id="17" dur="500"/>
                                        <p:tgtEl>
                                          <p:spTgt spid="1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8">
                                            <p:txEl>
                                              <p:pRg st="1" end="1"/>
                                            </p:txEl>
                                          </p:spTgt>
                                        </p:tgtEl>
                                        <p:attrNameLst>
                                          <p:attrName>style.visibility</p:attrName>
                                        </p:attrNameLst>
                                      </p:cBhvr>
                                      <p:to>
                                        <p:strVal val="visible"/>
                                      </p:to>
                                    </p:set>
                                    <p:animEffect transition="in" filter="wipe(down)">
                                      <p:cBhvr>
                                        <p:cTn id="22" dur="500"/>
                                        <p:tgtEl>
                                          <p:spTgt spid="1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8">
                                            <p:txEl>
                                              <p:pRg st="2" end="2"/>
                                            </p:txEl>
                                          </p:spTgt>
                                        </p:tgtEl>
                                        <p:attrNameLst>
                                          <p:attrName>style.visibility</p:attrName>
                                        </p:attrNameLst>
                                      </p:cBhvr>
                                      <p:to>
                                        <p:strVal val="visible"/>
                                      </p:to>
                                    </p:set>
                                    <p:animEffect transition="in" filter="randombar(horizontal)">
                                      <p:cBhvr>
                                        <p:cTn id="27" dur="500"/>
                                        <p:tgtEl>
                                          <p:spTgt spid="18">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Effect transition="in" filter="fade">
                                      <p:cBhvr>
                                        <p:cTn id="32" dur="500"/>
                                        <p:tgtEl>
                                          <p:spTgt spid="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37" dur="500"/>
                                        <p:tgtEl>
                                          <p:spTgt spid="4">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
                                            <p:txEl>
                                              <p:pRg st="2" end="2"/>
                                            </p:txEl>
                                          </p:spTgt>
                                        </p:tgtEl>
                                        <p:attrNameLst>
                                          <p:attrName>style.visibility</p:attrName>
                                        </p:attrNameLst>
                                      </p:cBhvr>
                                      <p:to>
                                        <p:strVal val="visible"/>
                                      </p:to>
                                    </p:set>
                                    <p:animEffect transition="in" filter="barn(inVertical)">
                                      <p:cBhvr>
                                        <p:cTn id="4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145DA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59104" y="-1328507"/>
            <a:ext cx="4676861" cy="5601032"/>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flipV="1">
            <a:off x="14423520" y="6371613"/>
            <a:ext cx="4676861" cy="5601032"/>
          </a:xfrm>
          <a:prstGeom prst="rect">
            <a:avLst/>
          </a:prstGeom>
        </p:spPr>
      </p:pic>
      <p:grpSp>
        <p:nvGrpSpPr>
          <p:cNvPr id="22" name="Group 21"/>
          <p:cNvGrpSpPr/>
          <p:nvPr/>
        </p:nvGrpSpPr>
        <p:grpSpPr>
          <a:xfrm>
            <a:off x="16383000" y="443747"/>
            <a:ext cx="1333500" cy="1178600"/>
            <a:chOff x="14043699" y="3663315"/>
            <a:chExt cx="3215601" cy="3215601"/>
          </a:xfrm>
        </p:grpSpPr>
        <p:grpSp>
          <p:nvGrpSpPr>
            <p:cNvPr id="23" name="Group 10"/>
            <p:cNvGrpSpPr/>
            <p:nvPr/>
          </p:nvGrpSpPr>
          <p:grpSpPr>
            <a:xfrm>
              <a:off x="14043699" y="3663315"/>
              <a:ext cx="3215601" cy="3215601"/>
              <a:chOff x="0" y="0"/>
              <a:chExt cx="6350000" cy="6350000"/>
            </a:xfrm>
          </p:grpSpPr>
          <p:sp>
            <p:nvSpPr>
              <p:cNvPr id="26"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25"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084178" y="4054340"/>
              <a:ext cx="1134643" cy="2433550"/>
            </a:xfrm>
            <a:prstGeom prst="rect">
              <a:avLst/>
            </a:prstGeom>
          </p:spPr>
        </p:pic>
      </p:grpSp>
      <p:sp>
        <p:nvSpPr>
          <p:cNvPr id="12" name="Oval Callout 11"/>
          <p:cNvSpPr/>
          <p:nvPr/>
        </p:nvSpPr>
        <p:spPr>
          <a:xfrm>
            <a:off x="8410424" y="780233"/>
            <a:ext cx="1641441" cy="691776"/>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8" name="Rectangle 17"/>
              <p:cNvSpPr/>
              <p:nvPr/>
            </p:nvSpPr>
            <p:spPr>
              <a:xfrm>
                <a:off x="1864146" y="2014652"/>
                <a:ext cx="14893929" cy="3600986"/>
              </a:xfrm>
              <a:prstGeom prst="rect">
                <a:avLst/>
              </a:prstGeom>
            </p:spPr>
            <p:txBody>
              <a:bodyPr wrap="square">
                <a:spAutoFit/>
              </a:bodyPr>
              <a:lstStyle/>
              <a:p>
                <a:pPr lvl="0">
                  <a:lnSpc>
                    <a:spcPct val="150000"/>
                  </a:lnSpc>
                </a:pP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c</a:t>
                </a:r>
                <a:r>
                  <a:rPr kumimoji="0" lang="en-US" sz="3800" b="0"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vi-VN" sz="3800" dirty="0">
                    <a:solidFill>
                      <a:prstClr val="white"/>
                    </a:solidFill>
                    <a:ea typeface="Times New Roman" panose="02020603050405020304" pitchFamily="18" charset="0"/>
                    <a:cs typeface="Arial" panose="020B0604020202020204" pitchFamily="34" charset="0"/>
                  </a:rPr>
                  <a:t>(P) cắt trục hoành tại hai điểm phân biệt và có đỉnh nằm phía dưới trục hoành thì:</a:t>
                </a:r>
              </a:p>
              <a:p>
                <a:pPr lvl="0">
                  <a:lnSpc>
                    <a:spcPct val="150000"/>
                  </a:lnSpc>
                </a:pPr>
                <a:r>
                  <a:rPr lang="vi-VN" sz="3800" dirty="0">
                    <a:solidFill>
                      <a:prstClr val="white"/>
                    </a:solidFill>
                    <a:ea typeface="Times New Roman" panose="02020603050405020304" pitchFamily="18" charset="0"/>
                    <a:cs typeface="Arial" panose="020B0604020202020204" pitchFamily="34" charset="0"/>
                  </a:rPr>
                  <a:t>•	Đồ thị phải quay lên nên a &gt; 0.</a:t>
                </a:r>
              </a:p>
              <a:p>
                <a:pPr lvl="0">
                  <a:lnSpc>
                    <a:spcPct val="150000"/>
                  </a:lnSpc>
                </a:pPr>
                <a:r>
                  <a:rPr lang="vi-VN" sz="3800" dirty="0">
                    <a:solidFill>
                      <a:prstClr val="white"/>
                    </a:solidFill>
                    <a:ea typeface="Times New Roman" panose="02020603050405020304" pitchFamily="18" charset="0"/>
                    <a:cs typeface="Arial" panose="020B0604020202020204" pitchFamily="34" charset="0"/>
                  </a:rPr>
                  <a:t>•	Đồ thị cắt trục hoành tại 2 điểm phân biệt </a:t>
                </a:r>
                <a:r>
                  <a:rPr lang="vi-VN" sz="3800" dirty="0" smtClean="0">
                    <a:solidFill>
                      <a:prstClr val="white"/>
                    </a:solidFill>
                    <a:ea typeface="Times New Roman" panose="02020603050405020304" pitchFamily="18" charset="0"/>
                    <a:cs typeface="Arial" panose="020B0604020202020204" pitchFamily="34" charset="0"/>
                  </a:rPr>
                  <a:t>nên</a:t>
                </a:r>
                <a:r>
                  <a:rPr lang="en-US" sz="3800" dirty="0" smtClean="0">
                    <a:solidFill>
                      <a:prstClr val="white"/>
                    </a:solidFill>
                    <a:ea typeface="Times New Roman" panose="02020603050405020304" pitchFamily="18" charset="0"/>
                    <a:cs typeface="Arial" panose="020B0604020202020204" pitchFamily="34" charset="0"/>
                  </a:rPr>
                  <a:t> </a:t>
                </a:r>
                <a14:m>
                  <m:oMath xmlns:m="http://schemas.openxmlformats.org/officeDocument/2006/math">
                    <m:r>
                      <a:rPr lang="en-US" sz="3800" i="1" smtClean="0">
                        <a:solidFill>
                          <a:prstClr val="white"/>
                        </a:solidFill>
                        <a:latin typeface="Cambria Math" panose="02040503050406030204" pitchFamily="18" charset="0"/>
                        <a:ea typeface="Cambria Math" panose="02040503050406030204" pitchFamily="18" charset="0"/>
                        <a:cs typeface="Arial" panose="020B0604020202020204" pitchFamily="34" charset="0"/>
                      </a:rPr>
                      <m:t>∆</m:t>
                    </m:r>
                  </m:oMath>
                </a14:m>
                <a:r>
                  <a:rPr lang="vi-VN" sz="3800" dirty="0" smtClean="0">
                    <a:solidFill>
                      <a:prstClr val="white"/>
                    </a:solidFill>
                    <a:ea typeface="Times New Roman" panose="02020603050405020304" pitchFamily="18" charset="0"/>
                    <a:cs typeface="Arial" panose="020B0604020202020204" pitchFamily="34" charset="0"/>
                  </a:rPr>
                  <a:t> </a:t>
                </a:r>
                <a:r>
                  <a:rPr lang="vi-VN" sz="3800" dirty="0">
                    <a:solidFill>
                      <a:prstClr val="white"/>
                    </a:solidFill>
                    <a:ea typeface="Times New Roman" panose="02020603050405020304" pitchFamily="18" charset="0"/>
                    <a:cs typeface="Arial" panose="020B0604020202020204" pitchFamily="34" charset="0"/>
                  </a:rPr>
                  <a:t>&gt; 0.</a:t>
                </a:r>
              </a:p>
            </p:txBody>
          </p:sp>
        </mc:Choice>
        <mc:Fallback xmlns="">
          <p:sp>
            <p:nvSpPr>
              <p:cNvPr id="18" name="Rectangle 17"/>
              <p:cNvSpPr>
                <a:spLocks noRot="1" noChangeAspect="1" noMove="1" noResize="1" noEditPoints="1" noAdjustHandles="1" noChangeArrowheads="1" noChangeShapeType="1" noTextEdit="1"/>
              </p:cNvSpPr>
              <p:nvPr/>
            </p:nvSpPr>
            <p:spPr>
              <a:xfrm>
                <a:off x="1864146" y="2014652"/>
                <a:ext cx="14893929" cy="3600986"/>
              </a:xfrm>
              <a:prstGeom prst="rect">
                <a:avLst/>
              </a:prstGeom>
              <a:blipFill>
                <a:blip r:embed="rId12"/>
                <a:stretch>
                  <a:fillRect l="-1351" r="-2251" b="-28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3209125" y="6038314"/>
                <a:ext cx="10211455" cy="3600986"/>
              </a:xfrm>
              <a:prstGeom prst="rect">
                <a:avLst/>
              </a:prstGeom>
            </p:spPr>
            <p:txBody>
              <a:bodyPr wrap="square">
                <a:spAutoFit/>
              </a:bodyPr>
              <a:lstStyle/>
              <a:p>
                <a:pPr lvl="0">
                  <a:lnSpc>
                    <a:spcPct val="150000"/>
                  </a:lnSpc>
                  <a:defRPr/>
                </a:pPr>
                <a:r>
                  <a:rPr lang="en-US" sz="3800" dirty="0" smtClean="0">
                    <a:solidFill>
                      <a:prstClr val="white"/>
                    </a:solidFill>
                    <a:latin typeface="Arial" panose="020B0604020202020204" pitchFamily="34" charset="0"/>
                    <a:ea typeface="Times New Roman" panose="02020603050405020304" pitchFamily="18" charset="0"/>
                    <a:cs typeface="Arial" panose="020B0604020202020204" pitchFamily="34" charset="0"/>
                  </a:rPr>
                  <a:t>d) (P)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tiếp</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xúc</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với</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trục</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hoành</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và</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nằm</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phía</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trên</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trục</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hoành</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a:t>
                </a:r>
              </a:p>
              <a:p>
                <a:pPr lvl="0">
                  <a:lnSpc>
                    <a:spcPct val="150000"/>
                  </a:lnSpc>
                  <a:defRPr/>
                </a:pP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Đồ</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thị</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phải</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quay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lên</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nên</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 &gt; 0.</a:t>
                </a:r>
              </a:p>
              <a:p>
                <a:pPr lvl="0">
                  <a:lnSpc>
                    <a:spcPct val="150000"/>
                  </a:lnSpc>
                  <a:defRPr/>
                </a:pP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Đồ</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thị</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tiếp</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xúc</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với</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trục</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hoành</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nên</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smtClean="0">
                        <a:solidFill>
                          <a:prstClr val="white"/>
                        </a:solidFill>
                        <a:latin typeface="Cambria Math" panose="02040503050406030204" pitchFamily="18" charset="0"/>
                        <a:ea typeface="Cambria Math" panose="02040503050406030204" pitchFamily="18" charset="0"/>
                        <a:cs typeface="Arial" panose="020B0604020202020204" pitchFamily="34" charset="0"/>
                      </a:rPr>
                      <m:t>∆</m:t>
                    </m:r>
                    <m:r>
                      <a:rPr lang="en-US" sz="3800" b="0" i="0" smtClean="0">
                        <a:solidFill>
                          <a:prstClr val="white"/>
                        </a:solidFill>
                        <a:latin typeface="Cambria Math" panose="02040503050406030204" pitchFamily="18" charset="0"/>
                        <a:ea typeface="Cambria Math" panose="02040503050406030204" pitchFamily="18" charset="0"/>
                        <a:cs typeface="Arial" panose="020B0604020202020204" pitchFamily="34" charset="0"/>
                      </a:rPr>
                      <m:t> </m:t>
                    </m:r>
                  </m:oMath>
                </a14:m>
                <a:r>
                  <a:rPr lang="en-US" sz="3800" dirty="0" smtClean="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0. </a:t>
                </a:r>
              </a:p>
            </p:txBody>
          </p:sp>
        </mc:Choice>
        <mc:Fallback xmlns="">
          <p:sp>
            <p:nvSpPr>
              <p:cNvPr id="4" name="Rectangle 3"/>
              <p:cNvSpPr>
                <a:spLocks noRot="1" noChangeAspect="1" noMove="1" noResize="1" noEditPoints="1" noAdjustHandles="1" noChangeArrowheads="1" noChangeShapeType="1" noTextEdit="1"/>
              </p:cNvSpPr>
              <p:nvPr/>
            </p:nvSpPr>
            <p:spPr>
              <a:xfrm>
                <a:off x="3209125" y="6038314"/>
                <a:ext cx="10211455" cy="3600986"/>
              </a:xfrm>
              <a:prstGeom prst="rect">
                <a:avLst/>
              </a:prstGeom>
              <a:blipFill>
                <a:blip r:embed="rId13"/>
                <a:stretch>
                  <a:fillRect l="-1969" r="-1253" b="-2881"/>
                </a:stretch>
              </a:blipFill>
            </p:spPr>
            <p:txBody>
              <a:bodyPr/>
              <a:lstStyle/>
              <a:p>
                <a:r>
                  <a:rPr lang="en-US">
                    <a:noFill/>
                  </a:rPr>
                  <a:t> </a:t>
                </a:r>
              </a:p>
            </p:txBody>
          </p:sp>
        </mc:Fallback>
      </mc:AlternateContent>
      <p:pic>
        <p:nvPicPr>
          <p:cNvPr id="11" name="Picture 22"/>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39"/>
              </a:ext>
            </a:extLst>
          </a:blip>
          <a:srcRect/>
          <a:stretch>
            <a:fillRect/>
          </a:stretch>
        </p:blipFill>
        <p:spPr>
          <a:xfrm>
            <a:off x="228600" y="7962900"/>
            <a:ext cx="1998250" cy="2057400"/>
          </a:xfrm>
          <a:prstGeom prst="rect">
            <a:avLst/>
          </a:prstGeom>
        </p:spPr>
      </p:pic>
      <p:pic>
        <p:nvPicPr>
          <p:cNvPr id="13" name="Picture 5"/>
          <p:cNvPicPr>
            <a:picLocks noChangeAspect="1"/>
          </p:cNvPicPr>
          <p:nvPr/>
        </p:nvPicPr>
        <p:blipFill>
          <a:blip r:embed="rId40"/>
          <a:srcRect/>
          <a:stretch>
            <a:fillRect/>
          </a:stretch>
        </p:blipFill>
        <p:spPr>
          <a:xfrm>
            <a:off x="14352555" y="6725236"/>
            <a:ext cx="3517953" cy="3205734"/>
          </a:xfrm>
          <a:prstGeom prst="rect">
            <a:avLst/>
          </a:prstGeom>
        </p:spPr>
      </p:pic>
    </p:spTree>
    <p:extLst>
      <p:ext uri="{BB962C8B-B14F-4D97-AF65-F5344CB8AC3E}">
        <p14:creationId xmlns:p14="http://schemas.microsoft.com/office/powerpoint/2010/main" val="1306940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fade">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animEffect transition="in" filter="barn(inVertical)">
                                      <p:cBhvr>
                                        <p:cTn id="17" dur="500"/>
                                        <p:tgtEl>
                                          <p:spTgt spid="1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8">
                                            <p:txEl>
                                              <p:pRg st="2" end="2"/>
                                            </p:txEl>
                                          </p:spTgt>
                                        </p:tgtEl>
                                        <p:attrNameLst>
                                          <p:attrName>style.visibility</p:attrName>
                                        </p:attrNameLst>
                                      </p:cBhvr>
                                      <p:to>
                                        <p:strVal val="visible"/>
                                      </p:to>
                                    </p:set>
                                    <p:animEffect transition="in" filter="randombar(horizontal)">
                                      <p:cBhvr>
                                        <p:cTn id="22" dur="500"/>
                                        <p:tgtEl>
                                          <p:spTgt spid="1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fade">
                                      <p:cBhvr>
                                        <p:cTn id="27" dur="500"/>
                                        <p:tgtEl>
                                          <p:spTgt spid="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32" dur="500"/>
                                        <p:tgtEl>
                                          <p:spTgt spid="4">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animEffect transition="in" filter="fade">
                                      <p:cBhvr>
                                        <p:cTn id="3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145DA0"/>
        </a:solidFill>
        <a:effectLst/>
      </p:bgPr>
    </p:bg>
    <p:spTree>
      <p:nvGrpSpPr>
        <p:cNvPr id="1" name=""/>
        <p:cNvGrpSpPr/>
        <p:nvPr/>
      </p:nvGrpSpPr>
      <p:grpSpPr>
        <a:xfrm>
          <a:off x="0" y="0"/>
          <a:ext cx="0" cy="0"/>
          <a:chOff x="0" y="0"/>
          <a:chExt cx="0" cy="0"/>
        </a:xfrm>
      </p:grpSpPr>
      <p:pic>
        <p:nvPicPr>
          <p:cNvPr id="40" name="Picture 2"/>
          <p:cNvPicPr>
            <a:picLocks noChangeAspect="1"/>
          </p:cNvPicPr>
          <p:nvPr/>
        </p:nvPicPr>
        <p:blipFill>
          <a:blip r:embed="rId2">
            <a:alphaModFix amt="40000"/>
            <a:duotone>
              <a:prstClr val="black"/>
              <a:srgbClr val="D9C3A5">
                <a:tint val="50000"/>
                <a:satMod val="180000"/>
              </a:srgbClr>
            </a:duotone>
            <a:extLst>
              <a:ext uri="{BEBA8EAE-BF5A-486C-A8C5-ECC9F3942E4B}">
                <a14:imgProps xmlns:a14="http://schemas.microsoft.com/office/drawing/2010/main">
                  <a14:imgLayer r:embed="rId3">
                    <a14:imgEffect>
                      <a14:artisticLineDrawing/>
                    </a14:imgEffect>
                    <a14:imgEffect>
                      <a14:saturation sat="200000"/>
                    </a14:imgEffect>
                    <a14:imgEffect>
                      <a14:brightnessContrast brigh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4"/>
              </a:ext>
            </a:extLst>
          </a:blip>
          <a:srcRect t="56419"/>
          <a:stretch>
            <a:fillRect/>
          </a:stretch>
        </p:blipFill>
        <p:spPr>
          <a:xfrm>
            <a:off x="2895600" y="4044919"/>
            <a:ext cx="12642895" cy="4527581"/>
          </a:xfrm>
          <a:prstGeom prst="rect">
            <a:avLst/>
          </a:prstGeom>
        </p:spPr>
      </p:pic>
      <p:pic>
        <p:nvPicPr>
          <p:cNvPr id="38" name="Picture 2"/>
          <p:cNvPicPr>
            <a:picLocks noChangeAspect="1"/>
          </p:cNvPicPr>
          <p:nvPr/>
        </p:nvPicPr>
        <p:blipFill>
          <a:blip r:embed="rId2">
            <a:alphaModFix amt="40000"/>
            <a:duotone>
              <a:prstClr val="black"/>
              <a:srgbClr val="D9C3A5">
                <a:tint val="50000"/>
                <a:satMod val="180000"/>
              </a:srgbClr>
            </a:duotone>
            <a:extLst>
              <a:ext uri="{BEBA8EAE-BF5A-486C-A8C5-ECC9F3942E4B}">
                <a14:imgProps xmlns:a14="http://schemas.microsoft.com/office/drawing/2010/main">
                  <a14:imgLayer r:embed="rId3">
                    <a14:imgEffect>
                      <a14:artisticLineDrawing/>
                    </a14:imgEffect>
                    <a14:imgEffect>
                      <a14:saturation sat="200000"/>
                    </a14:imgEffect>
                    <a14:imgEffect>
                      <a14:brightnessContrast brigh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4"/>
              </a:ext>
            </a:extLst>
          </a:blip>
          <a:srcRect t="56419"/>
          <a:stretch>
            <a:fillRect/>
          </a:stretch>
        </p:blipFill>
        <p:spPr>
          <a:xfrm>
            <a:off x="3139747" y="888356"/>
            <a:ext cx="12642895" cy="4527581"/>
          </a:xfrm>
          <a:prstGeom prst="rect">
            <a:avLst/>
          </a:prstGeom>
        </p:spPr>
      </p:pic>
      <p:grpSp>
        <p:nvGrpSpPr>
          <p:cNvPr id="2" name="Group 2"/>
          <p:cNvGrpSpPr/>
          <p:nvPr/>
        </p:nvGrpSpPr>
        <p:grpSpPr>
          <a:xfrm>
            <a:off x="-304800" y="3390900"/>
            <a:ext cx="18897600" cy="3735955"/>
            <a:chOff x="0" y="0"/>
            <a:chExt cx="3673593" cy="319023"/>
          </a:xfrm>
        </p:grpSpPr>
        <p:sp>
          <p:nvSpPr>
            <p:cNvPr id="3" name="Freeform 3"/>
            <p:cNvSpPr/>
            <p:nvPr/>
          </p:nvSpPr>
          <p:spPr>
            <a:xfrm>
              <a:off x="0" y="0"/>
              <a:ext cx="3673592" cy="319022"/>
            </a:xfrm>
            <a:custGeom>
              <a:avLst/>
              <a:gdLst/>
              <a:ahLst/>
              <a:cxnLst/>
              <a:rect l="l" t="t" r="r" b="b"/>
              <a:pathLst>
                <a:path w="3673592" h="319022">
                  <a:moveTo>
                    <a:pt x="0" y="0"/>
                  </a:moveTo>
                  <a:lnTo>
                    <a:pt x="3673592" y="0"/>
                  </a:lnTo>
                  <a:lnTo>
                    <a:pt x="3673592" y="319022"/>
                  </a:lnTo>
                  <a:lnTo>
                    <a:pt x="0" y="319022"/>
                  </a:lnTo>
                  <a:close/>
                </a:path>
              </a:pathLst>
            </a:custGeom>
            <a:solidFill>
              <a:srgbClr val="F7DE9A"/>
            </a:solidFill>
          </p:spPr>
        </p:sp>
      </p:grpSp>
      <p:grpSp>
        <p:nvGrpSpPr>
          <p:cNvPr id="22" name="Group 21"/>
          <p:cNvGrpSpPr/>
          <p:nvPr/>
        </p:nvGrpSpPr>
        <p:grpSpPr>
          <a:xfrm>
            <a:off x="1066800" y="495300"/>
            <a:ext cx="2667000" cy="2572287"/>
            <a:chOff x="1028700" y="3663315"/>
            <a:chExt cx="3215601" cy="3215601"/>
          </a:xfrm>
        </p:grpSpPr>
        <p:grpSp>
          <p:nvGrpSpPr>
            <p:cNvPr id="23" name="Group 4"/>
            <p:cNvGrpSpPr/>
            <p:nvPr/>
          </p:nvGrpSpPr>
          <p:grpSpPr>
            <a:xfrm>
              <a:off x="1028700" y="3663315"/>
              <a:ext cx="3215601" cy="3215601"/>
              <a:chOff x="0" y="0"/>
              <a:chExt cx="6350000" cy="6350000"/>
            </a:xfrm>
          </p:grpSpPr>
          <p:sp>
            <p:nvSpPr>
              <p:cNvPr id="2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24"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603810" y="4412692"/>
              <a:ext cx="2065380" cy="1716847"/>
            </a:xfrm>
            <a:prstGeom prst="rect">
              <a:avLst/>
            </a:prstGeom>
          </p:spPr>
        </p:pic>
      </p:grpSp>
      <p:grpSp>
        <p:nvGrpSpPr>
          <p:cNvPr id="26" name="Group 25"/>
          <p:cNvGrpSpPr/>
          <p:nvPr/>
        </p:nvGrpSpPr>
        <p:grpSpPr>
          <a:xfrm>
            <a:off x="14532976" y="495299"/>
            <a:ext cx="2643250" cy="2572287"/>
            <a:chOff x="9639248" y="3663315"/>
            <a:chExt cx="3215601" cy="3215601"/>
          </a:xfrm>
        </p:grpSpPr>
        <p:grpSp>
          <p:nvGrpSpPr>
            <p:cNvPr id="27" name="Group 8"/>
            <p:cNvGrpSpPr/>
            <p:nvPr/>
          </p:nvGrpSpPr>
          <p:grpSpPr>
            <a:xfrm>
              <a:off x="9639248" y="3663315"/>
              <a:ext cx="3215601" cy="3215601"/>
              <a:chOff x="0" y="0"/>
              <a:chExt cx="6350000" cy="6350000"/>
            </a:xfrm>
          </p:grpSpPr>
          <p:sp>
            <p:nvSpPr>
              <p:cNvPr id="2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28" name="Picture 14"/>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9934132" y="4471877"/>
              <a:ext cx="2625831" cy="1598475"/>
            </a:xfrm>
            <a:prstGeom prst="rect">
              <a:avLst/>
            </a:prstGeom>
          </p:spPr>
        </p:pic>
      </p:grpSp>
      <p:grpSp>
        <p:nvGrpSpPr>
          <p:cNvPr id="30" name="Group 29"/>
          <p:cNvGrpSpPr/>
          <p:nvPr/>
        </p:nvGrpSpPr>
        <p:grpSpPr>
          <a:xfrm>
            <a:off x="1072750" y="7385636"/>
            <a:ext cx="2655099" cy="2572287"/>
            <a:chOff x="5250279" y="3663315"/>
            <a:chExt cx="3215601" cy="3215601"/>
          </a:xfrm>
        </p:grpSpPr>
        <p:grpSp>
          <p:nvGrpSpPr>
            <p:cNvPr id="31" name="Group 6"/>
            <p:cNvGrpSpPr/>
            <p:nvPr/>
          </p:nvGrpSpPr>
          <p:grpSpPr>
            <a:xfrm>
              <a:off x="5250279" y="3663315"/>
              <a:ext cx="3215601" cy="3215601"/>
              <a:chOff x="0" y="0"/>
              <a:chExt cx="6350000" cy="6350000"/>
            </a:xfrm>
          </p:grpSpPr>
          <p:sp>
            <p:nvSpPr>
              <p:cNvPr id="33"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32" name="Picture 1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5871074" y="4113338"/>
              <a:ext cx="1974010" cy="2315555"/>
            </a:xfrm>
            <a:prstGeom prst="rect">
              <a:avLst/>
            </a:prstGeom>
          </p:spPr>
        </p:pic>
      </p:grpSp>
      <p:grpSp>
        <p:nvGrpSpPr>
          <p:cNvPr id="34" name="Group 33"/>
          <p:cNvGrpSpPr/>
          <p:nvPr/>
        </p:nvGrpSpPr>
        <p:grpSpPr>
          <a:xfrm>
            <a:off x="14523633" y="7385636"/>
            <a:ext cx="2631455" cy="2572287"/>
            <a:chOff x="14043699" y="3663315"/>
            <a:chExt cx="3215601" cy="3215601"/>
          </a:xfrm>
        </p:grpSpPr>
        <p:grpSp>
          <p:nvGrpSpPr>
            <p:cNvPr id="35" name="Group 10"/>
            <p:cNvGrpSpPr/>
            <p:nvPr/>
          </p:nvGrpSpPr>
          <p:grpSpPr>
            <a:xfrm>
              <a:off x="14043699" y="3663315"/>
              <a:ext cx="3215601" cy="3215601"/>
              <a:chOff x="0" y="0"/>
              <a:chExt cx="6350000" cy="6350000"/>
            </a:xfrm>
          </p:grpSpPr>
          <p:sp>
            <p:nvSpPr>
              <p:cNvPr id="37"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36" name="Picture 16"/>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5084178" y="4054340"/>
              <a:ext cx="1134643" cy="2433550"/>
            </a:xfrm>
            <a:prstGeom prst="rect">
              <a:avLst/>
            </a:prstGeom>
          </p:spPr>
        </p:pic>
      </p:grpSp>
      <p:sp>
        <p:nvSpPr>
          <p:cNvPr id="42" name="Rectangle 41"/>
          <p:cNvSpPr/>
          <p:nvPr/>
        </p:nvSpPr>
        <p:spPr>
          <a:xfrm>
            <a:off x="2438400" y="4533900"/>
            <a:ext cx="13639800" cy="1306255"/>
          </a:xfrm>
          <a:prstGeom prst="rect">
            <a:avLst/>
          </a:prstGeom>
        </p:spPr>
        <p:txBody>
          <a:bodyPr wrap="square">
            <a:spAutoFit/>
          </a:bodyPr>
          <a:lstStyle/>
          <a:p>
            <a:pPr algn="ctr">
              <a:lnSpc>
                <a:spcPct val="150000"/>
              </a:lnSpc>
              <a:tabLst>
                <a:tab pos="360045" algn="l"/>
                <a:tab pos="720090" algn="l"/>
              </a:tabLst>
            </a:pPr>
            <a:r>
              <a:rPr lang="en-US" sz="6000" b="1" smtClean="0">
                <a:solidFill>
                  <a:prstClr val="black"/>
                </a:solidFill>
                <a:latin typeface="Arial" panose="020B0604020202020204" pitchFamily="34" charset="0"/>
                <a:ea typeface="Calibri" panose="020F0502020204030204" pitchFamily="34" charset="0"/>
                <a:cs typeface="Arial" panose="020B0604020202020204" pitchFamily="34" charset="0"/>
              </a:rPr>
              <a:t>VẬN DỤNG</a:t>
            </a:r>
            <a:endParaRPr lang="vi-VN" sz="6000" b="1">
              <a:solidFill>
                <a:prstClr val="black"/>
              </a:solidFill>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443831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7DE9A"/>
        </a:solidFill>
        <a:effectLst/>
      </p:bgPr>
    </p:bg>
    <p:spTree>
      <p:nvGrpSpPr>
        <p:cNvPr id="1" name=""/>
        <p:cNvGrpSpPr/>
        <p:nvPr/>
      </p:nvGrpSpPr>
      <p:grpSpPr>
        <a:xfrm>
          <a:off x="0" y="0"/>
          <a:ext cx="0" cy="0"/>
          <a:chOff x="0" y="0"/>
          <a:chExt cx="0" cy="0"/>
        </a:xfrm>
      </p:grpSpPr>
      <p:grpSp>
        <p:nvGrpSpPr>
          <p:cNvPr id="31" name="Group 30"/>
          <p:cNvGrpSpPr/>
          <p:nvPr/>
        </p:nvGrpSpPr>
        <p:grpSpPr>
          <a:xfrm>
            <a:off x="16764245" y="171332"/>
            <a:ext cx="1258904" cy="1257536"/>
            <a:chOff x="951895" y="3576837"/>
            <a:chExt cx="3369207" cy="3468421"/>
          </a:xfrm>
        </p:grpSpPr>
        <p:grpSp>
          <p:nvGrpSpPr>
            <p:cNvPr id="32" name="Group 4"/>
            <p:cNvGrpSpPr/>
            <p:nvPr/>
          </p:nvGrpSpPr>
          <p:grpSpPr>
            <a:xfrm>
              <a:off x="951895" y="3576837"/>
              <a:ext cx="3369207" cy="3468421"/>
              <a:chOff x="-151671" y="-170774"/>
              <a:chExt cx="6653334" cy="6849255"/>
            </a:xfrm>
          </p:grpSpPr>
          <p:sp>
            <p:nvSpPr>
              <p:cNvPr id="34" name="Freeform 5"/>
              <p:cNvSpPr/>
              <p:nvPr/>
            </p:nvSpPr>
            <p:spPr>
              <a:xfrm>
                <a:off x="-151671" y="-170774"/>
                <a:ext cx="6653334" cy="6849255"/>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accent5">
                  <a:lumMod val="20000"/>
                  <a:lumOff val="80000"/>
                </a:schemeClr>
              </a:solidFill>
            </p:spPr>
          </p:sp>
        </p:grpSp>
        <p:pic>
          <p:nvPicPr>
            <p:cNvPr id="3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03810" y="4412692"/>
              <a:ext cx="2065380" cy="1716847"/>
            </a:xfrm>
            <a:prstGeom prst="rect">
              <a:avLst/>
            </a:prstGeom>
          </p:spPr>
        </p:pic>
      </p:grpSp>
      <p:grpSp>
        <p:nvGrpSpPr>
          <p:cNvPr id="43" name="Group 42"/>
          <p:cNvGrpSpPr/>
          <p:nvPr/>
        </p:nvGrpSpPr>
        <p:grpSpPr>
          <a:xfrm>
            <a:off x="307628" y="152164"/>
            <a:ext cx="1261719" cy="1171229"/>
            <a:chOff x="9639248" y="3663315"/>
            <a:chExt cx="3215601" cy="3215601"/>
          </a:xfrm>
        </p:grpSpPr>
        <p:grpSp>
          <p:nvGrpSpPr>
            <p:cNvPr id="44" name="Group 8"/>
            <p:cNvGrpSpPr/>
            <p:nvPr/>
          </p:nvGrpSpPr>
          <p:grpSpPr>
            <a:xfrm>
              <a:off x="9639248" y="3663315"/>
              <a:ext cx="3215601" cy="3215601"/>
              <a:chOff x="0" y="0"/>
              <a:chExt cx="6350000" cy="6350000"/>
            </a:xfrm>
          </p:grpSpPr>
          <p:sp>
            <p:nvSpPr>
              <p:cNvPr id="46"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accent5">
                  <a:lumMod val="20000"/>
                  <a:lumOff val="80000"/>
                </a:schemeClr>
              </a:solidFill>
            </p:spPr>
          </p:sp>
        </p:grpSp>
        <p:pic>
          <p:nvPicPr>
            <p:cNvPr id="45"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9934132" y="4471877"/>
              <a:ext cx="2625831" cy="1598475"/>
            </a:xfrm>
            <a:prstGeom prst="rect">
              <a:avLst/>
            </a:prstGeom>
          </p:spPr>
        </p:pic>
      </p:grpSp>
      <p:grpSp>
        <p:nvGrpSpPr>
          <p:cNvPr id="58" name="Group 57"/>
          <p:cNvGrpSpPr/>
          <p:nvPr/>
        </p:nvGrpSpPr>
        <p:grpSpPr>
          <a:xfrm>
            <a:off x="7891377" y="266700"/>
            <a:ext cx="2548023" cy="1066800"/>
            <a:chOff x="381000" y="190500"/>
            <a:chExt cx="5562600" cy="1066800"/>
          </a:xfrm>
        </p:grpSpPr>
        <p:sp>
          <p:nvSpPr>
            <p:cNvPr id="59" name="Rectangle 58"/>
            <p:cNvSpPr/>
            <p:nvPr/>
          </p:nvSpPr>
          <p:spPr>
            <a:xfrm>
              <a:off x="381000" y="190500"/>
              <a:ext cx="5562600" cy="106680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0" name="Rectangle 59"/>
            <p:cNvSpPr/>
            <p:nvPr/>
          </p:nvSpPr>
          <p:spPr>
            <a:xfrm>
              <a:off x="834394" y="210783"/>
              <a:ext cx="4949025" cy="90159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1" i="0" u="none" strike="noStrike" kern="1200" cap="none" spc="0" normalizeH="0" baseline="0" noProof="0" dirty="0" err="1"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0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6.12 </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61" name="Rectangle 60"/>
          <p:cNvSpPr/>
          <p:nvPr/>
        </p:nvSpPr>
        <p:spPr>
          <a:xfrm>
            <a:off x="762000" y="1409700"/>
            <a:ext cx="16687800" cy="5909310"/>
          </a:xfrm>
          <a:prstGeom prst="rect">
            <a:avLst/>
          </a:prstGeom>
        </p:spPr>
        <p:txBody>
          <a:bodyPr wrap="square">
            <a:spAutoFit/>
          </a:bodyPr>
          <a:lstStyle/>
          <a:p>
            <a:pPr marL="30480" marR="30480" algn="just">
              <a:lnSpc>
                <a:spcPct val="150000"/>
              </a:lnSpc>
            </a:pPr>
            <a:r>
              <a:rPr lang="en-US" sz="3600" dirty="0">
                <a:latin typeface="Arial" panose="020B0604020202020204" pitchFamily="34" charset="0"/>
                <a:ea typeface="Times New Roman" panose="02020603050405020304" pitchFamily="18" charset="0"/>
                <a:cs typeface="Arial" panose="020B0604020202020204" pitchFamily="34" charset="0"/>
              </a:rPr>
              <a:t>Hai </a:t>
            </a:r>
            <a:r>
              <a:rPr lang="en-US" sz="3600" dirty="0" err="1">
                <a:latin typeface="Arial" panose="020B0604020202020204" pitchFamily="34" charset="0"/>
                <a:ea typeface="Times New Roman" panose="02020603050405020304" pitchFamily="18" charset="0"/>
                <a:cs typeface="Arial" panose="020B0604020202020204" pitchFamily="34" charset="0"/>
              </a:rPr>
              <a:t>bạn</a:t>
            </a:r>
            <a:r>
              <a:rPr lang="en-US" sz="3600" dirty="0">
                <a:latin typeface="Arial" panose="020B0604020202020204" pitchFamily="34" charset="0"/>
                <a:ea typeface="Times New Roman" panose="02020603050405020304" pitchFamily="18" charset="0"/>
                <a:cs typeface="Arial" panose="020B0604020202020204" pitchFamily="34" charset="0"/>
              </a:rPr>
              <a:t> An </a:t>
            </a:r>
            <a:r>
              <a:rPr lang="en-US" sz="3600" dirty="0" err="1">
                <a:latin typeface="Arial" panose="020B0604020202020204" pitchFamily="34" charset="0"/>
                <a:ea typeface="Times New Roman" panose="02020603050405020304" pitchFamily="18" charset="0"/>
                <a:cs typeface="Arial" panose="020B0604020202020204" pitchFamily="34" charset="0"/>
              </a:rPr>
              <a:t>và</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Bình</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trao</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đổi</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với</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nhau</a:t>
            </a:r>
            <a:r>
              <a:rPr lang="en-US" sz="3600" dirty="0">
                <a:latin typeface="Arial" panose="020B0604020202020204" pitchFamily="34" charset="0"/>
                <a:ea typeface="Times New Roman" panose="02020603050405020304" pitchFamily="18" charset="0"/>
                <a:cs typeface="Arial" panose="020B0604020202020204" pitchFamily="34" charset="0"/>
              </a:rPr>
              <a:t>.</a:t>
            </a:r>
          </a:p>
          <a:p>
            <a:pPr marL="30480" marR="30480" lvl="0" algn="just">
              <a:lnSpc>
                <a:spcPct val="150000"/>
              </a:lnSpc>
            </a:pPr>
            <a:r>
              <a:rPr lang="en-US" sz="3600" dirty="0">
                <a:latin typeface="Arial" panose="020B0604020202020204" pitchFamily="34" charset="0"/>
                <a:ea typeface="Times New Roman" panose="02020603050405020304" pitchFamily="18" charset="0"/>
                <a:cs typeface="Arial" panose="020B0604020202020204" pitchFamily="34" charset="0"/>
              </a:rPr>
              <a:t>An </a:t>
            </a:r>
            <a:r>
              <a:rPr lang="en-US" sz="3600" dirty="0" err="1">
                <a:latin typeface="Arial" panose="020B0604020202020204" pitchFamily="34" charset="0"/>
                <a:ea typeface="Times New Roman" panose="02020603050405020304" pitchFamily="18" charset="0"/>
                <a:cs typeface="Arial" panose="020B0604020202020204" pitchFamily="34" charset="0"/>
              </a:rPr>
              <a:t>nói</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Tớ</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đọc</a:t>
            </a:r>
            <a:r>
              <a:rPr lang="en-US" sz="3600" dirty="0">
                <a:latin typeface="Arial" panose="020B0604020202020204" pitchFamily="34" charset="0"/>
                <a:ea typeface="Times New Roman" panose="02020603050405020304" pitchFamily="18" charset="0"/>
                <a:cs typeface="Arial" panose="020B0604020202020204" pitchFamily="34" charset="0"/>
              </a:rPr>
              <a:t> ở </a:t>
            </a:r>
            <a:r>
              <a:rPr lang="en-US" sz="3600" dirty="0" err="1">
                <a:latin typeface="Arial" panose="020B0604020202020204" pitchFamily="34" charset="0"/>
                <a:ea typeface="Times New Roman" panose="02020603050405020304" pitchFamily="18" charset="0"/>
                <a:cs typeface="Arial" panose="020B0604020202020204" pitchFamily="34" charset="0"/>
              </a:rPr>
              <a:t>một</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tài</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liệu</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thấy</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nói</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rằng</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cổng</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Trường</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Đại</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học</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Bách</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khoa</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Hà</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Nội</a:t>
            </a:r>
            <a:r>
              <a:rPr lang="en-US" sz="3600" dirty="0">
                <a:latin typeface="Arial" panose="020B0604020202020204" pitchFamily="34" charset="0"/>
                <a:ea typeface="Times New Roman" panose="02020603050405020304" pitchFamily="18" charset="0"/>
                <a:cs typeface="Arial" panose="020B0604020202020204" pitchFamily="34" charset="0"/>
              </a:rPr>
              <a:t> (H.6.14) </a:t>
            </a:r>
            <a:r>
              <a:rPr lang="en-US" sz="3600" dirty="0" err="1">
                <a:latin typeface="Arial" panose="020B0604020202020204" pitchFamily="34" charset="0"/>
                <a:ea typeface="Times New Roman" panose="02020603050405020304" pitchFamily="18" charset="0"/>
                <a:cs typeface="Arial" panose="020B0604020202020204" pitchFamily="34" charset="0"/>
              </a:rPr>
              <a:t>có</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dạng</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một</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parabol</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khoảng</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cách</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giữa</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hai</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chân</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cổng</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là</a:t>
            </a:r>
            <a:r>
              <a:rPr lang="en-US" sz="3600" dirty="0">
                <a:latin typeface="Arial" panose="020B0604020202020204" pitchFamily="34" charset="0"/>
                <a:ea typeface="Times New Roman" panose="02020603050405020304" pitchFamily="18" charset="0"/>
                <a:cs typeface="Arial" panose="020B0604020202020204" pitchFamily="34" charset="0"/>
              </a:rPr>
              <a:t> 8 m </a:t>
            </a:r>
            <a:r>
              <a:rPr lang="en-US" sz="3600" dirty="0" err="1">
                <a:latin typeface="Arial" panose="020B0604020202020204" pitchFamily="34" charset="0"/>
                <a:ea typeface="Times New Roman" panose="02020603050405020304" pitchFamily="18" charset="0"/>
                <a:cs typeface="Arial" panose="020B0604020202020204" pitchFamily="34" charset="0"/>
              </a:rPr>
              <a:t>và</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chiều</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cao</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của</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cổng</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tính</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từ</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một</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điểm</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trên</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mặt</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đất</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cách</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chân</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cổng</a:t>
            </a:r>
            <a:r>
              <a:rPr lang="en-US" sz="3600" dirty="0">
                <a:latin typeface="Arial" panose="020B0604020202020204" pitchFamily="34" charset="0"/>
                <a:ea typeface="Times New Roman" panose="02020603050405020304" pitchFamily="18" charset="0"/>
                <a:cs typeface="Arial" panose="020B0604020202020204" pitchFamily="34" charset="0"/>
              </a:rPr>
              <a:t> 0,5 m </a:t>
            </a:r>
            <a:r>
              <a:rPr lang="en-US" sz="3600" dirty="0" err="1">
                <a:latin typeface="Arial" panose="020B0604020202020204" pitchFamily="34" charset="0"/>
                <a:ea typeface="Times New Roman" panose="02020603050405020304" pitchFamily="18" charset="0"/>
                <a:cs typeface="Arial" panose="020B0604020202020204" pitchFamily="34" charset="0"/>
              </a:rPr>
              <a:t>là</a:t>
            </a:r>
            <a:r>
              <a:rPr lang="en-US" sz="3600" dirty="0">
                <a:latin typeface="Arial" panose="020B0604020202020204" pitchFamily="34" charset="0"/>
                <a:ea typeface="Times New Roman" panose="02020603050405020304" pitchFamily="18" charset="0"/>
                <a:cs typeface="Arial" panose="020B0604020202020204" pitchFamily="34" charset="0"/>
              </a:rPr>
              <a:t> 2,93 m. </a:t>
            </a:r>
            <a:r>
              <a:rPr lang="en-US" sz="3600" dirty="0" err="1">
                <a:latin typeface="Arial" panose="020B0604020202020204" pitchFamily="34" charset="0"/>
                <a:ea typeface="Times New Roman" panose="02020603050405020304" pitchFamily="18" charset="0"/>
                <a:cs typeface="Arial" panose="020B0604020202020204" pitchFamily="34" charset="0"/>
              </a:rPr>
              <a:t>Từ</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đó</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tớ</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tính</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ra</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được</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chiều</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cao</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của</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cổng</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parabol</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đó</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là</a:t>
            </a:r>
            <a:r>
              <a:rPr lang="en-US" sz="3600" dirty="0">
                <a:latin typeface="Arial" panose="020B0604020202020204" pitchFamily="34" charset="0"/>
                <a:ea typeface="Times New Roman" panose="02020603050405020304" pitchFamily="18" charset="0"/>
                <a:cs typeface="Arial" panose="020B0604020202020204" pitchFamily="34" charset="0"/>
              </a:rPr>
              <a:t> 12 m</a:t>
            </a:r>
            <a:r>
              <a:rPr lang="en-US" sz="3600" dirty="0" smtClean="0">
                <a:latin typeface="Arial" panose="020B0604020202020204" pitchFamily="34" charset="0"/>
                <a:ea typeface="Times New Roman" panose="02020603050405020304" pitchFamily="18" charset="0"/>
                <a:cs typeface="Arial" panose="020B0604020202020204" pitchFamily="34" charset="0"/>
              </a:rPr>
              <a:t>.</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Sau</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một</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hồi</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suy</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nghĩ</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Bình</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nói</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Nếu</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dữ</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kiện</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như</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bạn</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nói</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thì</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chiều</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cao</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của</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cổng</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parabol</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mà</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bạn</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tính</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ra</a:t>
            </a:r>
            <a:r>
              <a:rPr lang="en-US" sz="3600" dirty="0">
                <a:latin typeface="Arial" panose="020B0604020202020204" pitchFamily="34" charset="0"/>
                <a:ea typeface="Times New Roman" panose="02020603050405020304" pitchFamily="18" charset="0"/>
                <a:cs typeface="Arial" panose="020B0604020202020204" pitchFamily="34" charset="0"/>
              </a:rPr>
              <a:t> ở </a:t>
            </a:r>
            <a:r>
              <a:rPr lang="en-US" sz="3600" dirty="0" err="1">
                <a:latin typeface="Arial" panose="020B0604020202020204" pitchFamily="34" charset="0"/>
                <a:ea typeface="Times New Roman" panose="02020603050405020304" pitchFamily="18" charset="0"/>
                <a:cs typeface="Arial" panose="020B0604020202020204" pitchFamily="34" charset="0"/>
              </a:rPr>
              <a:t>trên</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là</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không</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chính</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xác</a:t>
            </a:r>
            <a:r>
              <a:rPr lang="en-US" sz="3600" dirty="0">
                <a:latin typeface="Arial" panose="020B0604020202020204" pitchFamily="34" charset="0"/>
                <a:ea typeface="Times New Roman" panose="02020603050405020304" pitchFamily="18" charset="0"/>
                <a:cs typeface="Arial" panose="020B0604020202020204" pitchFamily="34" charset="0"/>
              </a:rPr>
              <a:t>. </a:t>
            </a:r>
          </a:p>
        </p:txBody>
      </p:sp>
      <p:pic>
        <p:nvPicPr>
          <p:cNvPr id="65" name="Picture 6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543294" y="6627744"/>
            <a:ext cx="4876800" cy="3392556"/>
          </a:xfrm>
          <a:prstGeom prst="rect">
            <a:avLst/>
          </a:prstGeom>
        </p:spPr>
      </p:pic>
      <p:sp>
        <p:nvSpPr>
          <p:cNvPr id="4" name="Rectangle 3"/>
          <p:cNvSpPr/>
          <p:nvPr/>
        </p:nvSpPr>
        <p:spPr>
          <a:xfrm>
            <a:off x="804955" y="7282577"/>
            <a:ext cx="11463245" cy="2585323"/>
          </a:xfrm>
          <a:prstGeom prst="rect">
            <a:avLst/>
          </a:prstGeom>
        </p:spPr>
        <p:txBody>
          <a:bodyPr wrap="square">
            <a:spAutoFit/>
          </a:bodyPr>
          <a:lstStyle/>
          <a:p>
            <a:pPr algn="just">
              <a:lnSpc>
                <a:spcPct val="150000"/>
              </a:lnSpc>
              <a:spcAft>
                <a:spcPts val="800"/>
              </a:spcAft>
            </a:pP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Dựa</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vào</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thông</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tin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mà</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An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đọc</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được</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em</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hãy</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tính</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chiều</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cao</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cổng</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Trường</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Đại</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học</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Bách</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khoa</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Hà</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Nội</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để</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xem</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kết</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quả</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bạn</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An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tính</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được</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chính</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xác</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không</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nhé</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82688215"/>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barn(inVertical)">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fade">
                                      <p:cBhvr>
                                        <p:cTn id="12" dur="500"/>
                                        <p:tgtEl>
                                          <p:spTgt spid="6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65"/>
                                        </p:tgtEl>
                                        <p:attrNameLst>
                                          <p:attrName>style.visibility</p:attrName>
                                        </p:attrNameLst>
                                      </p:cBhvr>
                                      <p:to>
                                        <p:strVal val="visible"/>
                                      </p:to>
                                    </p:set>
                                    <p:animEffect transition="in" filter="fade">
                                      <p:cBhvr>
                                        <p:cTn id="18"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7DE9A"/>
        </a:solidFill>
        <a:effectLst/>
      </p:bgPr>
    </p:bg>
    <p:spTree>
      <p:nvGrpSpPr>
        <p:cNvPr id="1" name=""/>
        <p:cNvGrpSpPr/>
        <p:nvPr/>
      </p:nvGrpSpPr>
      <p:grpSpPr>
        <a:xfrm>
          <a:off x="0" y="0"/>
          <a:ext cx="0" cy="0"/>
          <a:chOff x="0" y="0"/>
          <a:chExt cx="0" cy="0"/>
        </a:xfrm>
      </p:grpSpPr>
      <p:grpSp>
        <p:nvGrpSpPr>
          <p:cNvPr id="31" name="Group 30"/>
          <p:cNvGrpSpPr/>
          <p:nvPr/>
        </p:nvGrpSpPr>
        <p:grpSpPr>
          <a:xfrm>
            <a:off x="16558553" y="306724"/>
            <a:ext cx="1302469" cy="1164379"/>
            <a:chOff x="951895" y="3576837"/>
            <a:chExt cx="3369207" cy="3468421"/>
          </a:xfrm>
        </p:grpSpPr>
        <p:grpSp>
          <p:nvGrpSpPr>
            <p:cNvPr id="32" name="Group 4"/>
            <p:cNvGrpSpPr/>
            <p:nvPr/>
          </p:nvGrpSpPr>
          <p:grpSpPr>
            <a:xfrm>
              <a:off x="951895" y="3576837"/>
              <a:ext cx="3369207" cy="3468421"/>
              <a:chOff x="-151671" y="-170774"/>
              <a:chExt cx="6653334" cy="6849255"/>
            </a:xfrm>
          </p:grpSpPr>
          <p:sp>
            <p:nvSpPr>
              <p:cNvPr id="34" name="Freeform 5"/>
              <p:cNvSpPr/>
              <p:nvPr/>
            </p:nvSpPr>
            <p:spPr>
              <a:xfrm>
                <a:off x="-151671" y="-170774"/>
                <a:ext cx="6653334" cy="6849255"/>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accent5">
                  <a:lumMod val="20000"/>
                  <a:lumOff val="80000"/>
                </a:schemeClr>
              </a:solidFill>
            </p:spPr>
          </p:sp>
        </p:grpSp>
        <p:pic>
          <p:nvPicPr>
            <p:cNvPr id="3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03810" y="4412692"/>
              <a:ext cx="2065380" cy="1716847"/>
            </a:xfrm>
            <a:prstGeom prst="rect">
              <a:avLst/>
            </a:prstGeom>
          </p:spPr>
        </p:pic>
      </p:grpSp>
      <p:grpSp>
        <p:nvGrpSpPr>
          <p:cNvPr id="35" name="Group 34"/>
          <p:cNvGrpSpPr/>
          <p:nvPr/>
        </p:nvGrpSpPr>
        <p:grpSpPr>
          <a:xfrm>
            <a:off x="16558553" y="8877300"/>
            <a:ext cx="1308307" cy="1108734"/>
            <a:chOff x="14043699" y="3663315"/>
            <a:chExt cx="3215601" cy="3215601"/>
          </a:xfrm>
        </p:grpSpPr>
        <p:grpSp>
          <p:nvGrpSpPr>
            <p:cNvPr id="36" name="Group 10"/>
            <p:cNvGrpSpPr/>
            <p:nvPr/>
          </p:nvGrpSpPr>
          <p:grpSpPr>
            <a:xfrm>
              <a:off x="14043699" y="3663315"/>
              <a:ext cx="3215601" cy="3215601"/>
              <a:chOff x="0" y="0"/>
              <a:chExt cx="6350000" cy="6350000"/>
            </a:xfrm>
          </p:grpSpPr>
          <p:sp>
            <p:nvSpPr>
              <p:cNvPr id="38"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accent5">
                  <a:lumMod val="20000"/>
                  <a:lumOff val="80000"/>
                </a:schemeClr>
              </a:solidFill>
            </p:spPr>
          </p:sp>
        </p:grpSp>
        <p:pic>
          <p:nvPicPr>
            <p:cNvPr id="37"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084178" y="4054340"/>
              <a:ext cx="1134643" cy="2433550"/>
            </a:xfrm>
            <a:prstGeom prst="rect">
              <a:avLst/>
            </a:prstGeom>
          </p:spPr>
        </p:pic>
      </p:grpSp>
      <p:grpSp>
        <p:nvGrpSpPr>
          <p:cNvPr id="39" name="Group 38"/>
          <p:cNvGrpSpPr/>
          <p:nvPr/>
        </p:nvGrpSpPr>
        <p:grpSpPr>
          <a:xfrm>
            <a:off x="304800" y="8877300"/>
            <a:ext cx="1267374" cy="1108734"/>
            <a:chOff x="5250279" y="3663315"/>
            <a:chExt cx="3215601" cy="3215601"/>
          </a:xfrm>
        </p:grpSpPr>
        <p:grpSp>
          <p:nvGrpSpPr>
            <p:cNvPr id="40" name="Group 6"/>
            <p:cNvGrpSpPr/>
            <p:nvPr/>
          </p:nvGrpSpPr>
          <p:grpSpPr>
            <a:xfrm>
              <a:off x="5250279" y="3663315"/>
              <a:ext cx="3215601" cy="3215601"/>
              <a:chOff x="0" y="0"/>
              <a:chExt cx="6350000" cy="6350000"/>
            </a:xfrm>
          </p:grpSpPr>
          <p:sp>
            <p:nvSpPr>
              <p:cNvPr id="42"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accent5">
                  <a:lumMod val="20000"/>
                  <a:lumOff val="80000"/>
                </a:schemeClr>
              </a:solidFill>
            </p:spPr>
          </p:sp>
        </p:grpSp>
        <p:pic>
          <p:nvPicPr>
            <p:cNvPr id="41"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5871074" y="4113338"/>
              <a:ext cx="1974010" cy="2315555"/>
            </a:xfrm>
            <a:prstGeom prst="rect">
              <a:avLst/>
            </a:prstGeom>
          </p:spPr>
        </p:pic>
      </p:grpSp>
      <p:grpSp>
        <p:nvGrpSpPr>
          <p:cNvPr id="43" name="Group 42"/>
          <p:cNvGrpSpPr/>
          <p:nvPr/>
        </p:nvGrpSpPr>
        <p:grpSpPr>
          <a:xfrm>
            <a:off x="307628" y="346992"/>
            <a:ext cx="1261719" cy="1171229"/>
            <a:chOff x="9639248" y="3663315"/>
            <a:chExt cx="3215601" cy="3215601"/>
          </a:xfrm>
        </p:grpSpPr>
        <p:grpSp>
          <p:nvGrpSpPr>
            <p:cNvPr id="44" name="Group 8"/>
            <p:cNvGrpSpPr/>
            <p:nvPr/>
          </p:nvGrpSpPr>
          <p:grpSpPr>
            <a:xfrm>
              <a:off x="9639248" y="3663315"/>
              <a:ext cx="3215601" cy="3215601"/>
              <a:chOff x="0" y="0"/>
              <a:chExt cx="6350000" cy="6350000"/>
            </a:xfrm>
          </p:grpSpPr>
          <p:sp>
            <p:nvSpPr>
              <p:cNvPr id="46"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accent5">
                  <a:lumMod val="20000"/>
                  <a:lumOff val="80000"/>
                </a:schemeClr>
              </a:solidFill>
            </p:spPr>
          </p:sp>
        </p:grpSp>
        <p:pic>
          <p:nvPicPr>
            <p:cNvPr id="45" name="Picture 1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9934132" y="4471877"/>
              <a:ext cx="2625831" cy="1598475"/>
            </a:xfrm>
            <a:prstGeom prst="rect">
              <a:avLst/>
            </a:prstGeom>
          </p:spPr>
        </p:pic>
      </p:grpSp>
      <p:sp>
        <p:nvSpPr>
          <p:cNvPr id="47" name="Oval Callout 46"/>
          <p:cNvSpPr/>
          <p:nvPr/>
        </p:nvSpPr>
        <p:spPr>
          <a:xfrm>
            <a:off x="8410424" y="780233"/>
            <a:ext cx="1641441" cy="691776"/>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6" name="Rectangle 5"/>
              <p:cNvSpPr/>
              <p:nvPr/>
            </p:nvSpPr>
            <p:spPr>
              <a:xfrm>
                <a:off x="925497" y="1676869"/>
                <a:ext cx="16448103" cy="6924973"/>
              </a:xfrm>
              <a:prstGeom prst="rect">
                <a:avLst/>
              </a:prstGeom>
            </p:spPr>
            <p:txBody>
              <a:bodyPr wrap="square">
                <a:spAutoFit/>
              </a:bodyPr>
              <a:lstStyle/>
              <a:p>
                <a:pPr algn="just">
                  <a:lnSpc>
                    <a:spcPct val="150000"/>
                  </a:lnSpc>
                  <a:spcAft>
                    <a:spcPts val="0"/>
                  </a:spcAft>
                </a:pPr>
                <a:r>
                  <a:rPr lang="fr-FR" sz="3700" dirty="0" err="1">
                    <a:latin typeface="Arial" panose="020B0604020202020204" pitchFamily="34" charset="0"/>
                    <a:ea typeface="Times New Roman" panose="02020603050405020304" pitchFamily="18" charset="0"/>
                    <a:cs typeface="Arial" panose="020B0604020202020204" pitchFamily="34" charset="0"/>
                  </a:rPr>
                  <a:t>Chọn</a:t>
                </a:r>
                <a:r>
                  <a:rPr lang="fr-FR" sz="3700" dirty="0">
                    <a:latin typeface="Arial" panose="020B0604020202020204" pitchFamily="34" charset="0"/>
                    <a:ea typeface="Times New Roman" panose="02020603050405020304" pitchFamily="18" charset="0"/>
                    <a:cs typeface="Arial" panose="020B0604020202020204" pitchFamily="34" charset="0"/>
                  </a:rPr>
                  <a:t> </a:t>
                </a:r>
                <a:r>
                  <a:rPr lang="fr-FR" sz="3700" dirty="0" err="1">
                    <a:latin typeface="Arial" panose="020B0604020202020204" pitchFamily="34" charset="0"/>
                    <a:ea typeface="Times New Roman" panose="02020603050405020304" pitchFamily="18" charset="0"/>
                    <a:cs typeface="Arial" panose="020B0604020202020204" pitchFamily="34" charset="0"/>
                  </a:rPr>
                  <a:t>hệ</a:t>
                </a:r>
                <a:r>
                  <a:rPr lang="fr-FR" sz="3700" dirty="0">
                    <a:latin typeface="Arial" panose="020B0604020202020204" pitchFamily="34" charset="0"/>
                    <a:ea typeface="Times New Roman" panose="02020603050405020304" pitchFamily="18" charset="0"/>
                    <a:cs typeface="Arial" panose="020B0604020202020204" pitchFamily="34" charset="0"/>
                  </a:rPr>
                  <a:t> </a:t>
                </a:r>
                <a:r>
                  <a:rPr lang="fr-FR" sz="3700" dirty="0" err="1">
                    <a:latin typeface="Arial" panose="020B0604020202020204" pitchFamily="34" charset="0"/>
                    <a:ea typeface="Times New Roman" panose="02020603050405020304" pitchFamily="18" charset="0"/>
                    <a:cs typeface="Arial" panose="020B0604020202020204" pitchFamily="34" charset="0"/>
                  </a:rPr>
                  <a:t>trục</a:t>
                </a:r>
                <a:r>
                  <a:rPr lang="fr-FR" sz="3700" dirty="0">
                    <a:latin typeface="Arial" panose="020B0604020202020204" pitchFamily="34" charset="0"/>
                    <a:ea typeface="Times New Roman" panose="02020603050405020304" pitchFamily="18" charset="0"/>
                    <a:cs typeface="Arial" panose="020B0604020202020204" pitchFamily="34" charset="0"/>
                  </a:rPr>
                  <a:t> </a:t>
                </a:r>
                <a:r>
                  <a:rPr lang="fr-FR" sz="3700" dirty="0" err="1">
                    <a:latin typeface="Arial" panose="020B0604020202020204" pitchFamily="34" charset="0"/>
                    <a:ea typeface="Times New Roman" panose="02020603050405020304" pitchFamily="18" charset="0"/>
                    <a:cs typeface="Arial" panose="020B0604020202020204" pitchFamily="34" charset="0"/>
                  </a:rPr>
                  <a:t>tọa</a:t>
                </a:r>
                <a:r>
                  <a:rPr lang="fr-FR" sz="3700" dirty="0">
                    <a:latin typeface="Arial" panose="020B0604020202020204" pitchFamily="34" charset="0"/>
                    <a:ea typeface="Times New Roman" panose="02020603050405020304" pitchFamily="18" charset="0"/>
                    <a:cs typeface="Arial" panose="020B0604020202020204" pitchFamily="34" charset="0"/>
                  </a:rPr>
                  <a:t> </a:t>
                </a:r>
                <a:r>
                  <a:rPr lang="fr-FR" sz="3700" dirty="0" err="1">
                    <a:latin typeface="Arial" panose="020B0604020202020204" pitchFamily="34" charset="0"/>
                    <a:ea typeface="Times New Roman" panose="02020603050405020304" pitchFamily="18" charset="0"/>
                    <a:cs typeface="Arial" panose="020B0604020202020204" pitchFamily="34" charset="0"/>
                  </a:rPr>
                  <a:t>độ</a:t>
                </a:r>
                <a:r>
                  <a:rPr lang="fr-FR" sz="3700" dirty="0">
                    <a:latin typeface="Arial" panose="020B0604020202020204" pitchFamily="34" charset="0"/>
                    <a:ea typeface="Times New Roman" panose="02020603050405020304" pitchFamily="18" charset="0"/>
                    <a:cs typeface="Arial" panose="020B0604020202020204" pitchFamily="34" charset="0"/>
                  </a:rPr>
                  <a:t> </a:t>
                </a:r>
                <a:r>
                  <a:rPr lang="fr-FR" sz="3700" dirty="0" err="1">
                    <a:latin typeface="Arial" panose="020B0604020202020204" pitchFamily="34" charset="0"/>
                    <a:ea typeface="Times New Roman" panose="02020603050405020304" pitchFamily="18" charset="0"/>
                    <a:cs typeface="Arial" panose="020B0604020202020204" pitchFamily="34" charset="0"/>
                  </a:rPr>
                  <a:t>Oxy</a:t>
                </a:r>
                <a:r>
                  <a:rPr lang="fr-FR" sz="3700" dirty="0">
                    <a:latin typeface="Arial" panose="020B0604020202020204" pitchFamily="34" charset="0"/>
                    <a:ea typeface="Times New Roman" panose="02020603050405020304" pitchFamily="18" charset="0"/>
                    <a:cs typeface="Arial" panose="020B0604020202020204" pitchFamily="34" charset="0"/>
                  </a:rPr>
                  <a:t> </a:t>
                </a:r>
                <a:r>
                  <a:rPr lang="fr-FR" sz="3700" dirty="0" err="1">
                    <a:latin typeface="Arial" panose="020B0604020202020204" pitchFamily="34" charset="0"/>
                    <a:ea typeface="Times New Roman" panose="02020603050405020304" pitchFamily="18" charset="0"/>
                    <a:cs typeface="Arial" panose="020B0604020202020204" pitchFamily="34" charset="0"/>
                  </a:rPr>
                  <a:t>sao</a:t>
                </a:r>
                <a:r>
                  <a:rPr lang="fr-FR" sz="3700" dirty="0">
                    <a:latin typeface="Arial" panose="020B0604020202020204" pitchFamily="34" charset="0"/>
                    <a:ea typeface="Times New Roman" panose="02020603050405020304" pitchFamily="18" charset="0"/>
                    <a:cs typeface="Arial" panose="020B0604020202020204" pitchFamily="34" charset="0"/>
                  </a:rPr>
                  <a:t> </a:t>
                </a:r>
                <a:r>
                  <a:rPr lang="fr-FR" sz="3700" dirty="0" err="1">
                    <a:latin typeface="Arial" panose="020B0604020202020204" pitchFamily="34" charset="0"/>
                    <a:ea typeface="Times New Roman" panose="02020603050405020304" pitchFamily="18" charset="0"/>
                    <a:cs typeface="Arial" panose="020B0604020202020204" pitchFamily="34" charset="0"/>
                  </a:rPr>
                  <a:t>cho</a:t>
                </a:r>
                <a:r>
                  <a:rPr lang="fr-FR" sz="3700" dirty="0">
                    <a:latin typeface="Arial" panose="020B0604020202020204" pitchFamily="34" charset="0"/>
                    <a:ea typeface="Times New Roman" panose="02020603050405020304" pitchFamily="18" charset="0"/>
                    <a:cs typeface="Arial" panose="020B0604020202020204" pitchFamily="34" charset="0"/>
                  </a:rPr>
                  <a:t> </a:t>
                </a:r>
                <a:r>
                  <a:rPr lang="fr-FR" sz="3700" dirty="0" err="1">
                    <a:latin typeface="Arial" panose="020B0604020202020204" pitchFamily="34" charset="0"/>
                    <a:ea typeface="Times New Roman" panose="02020603050405020304" pitchFamily="18" charset="0"/>
                    <a:cs typeface="Arial" panose="020B0604020202020204" pitchFamily="34" charset="0"/>
                  </a:rPr>
                  <a:t>một</a:t>
                </a:r>
                <a:r>
                  <a:rPr lang="fr-FR" sz="3700" dirty="0">
                    <a:latin typeface="Arial" panose="020B0604020202020204" pitchFamily="34" charset="0"/>
                    <a:ea typeface="Times New Roman" panose="02020603050405020304" pitchFamily="18" charset="0"/>
                    <a:cs typeface="Arial" panose="020B0604020202020204" pitchFamily="34" charset="0"/>
                  </a:rPr>
                  <a:t> </a:t>
                </a:r>
                <a:r>
                  <a:rPr lang="fr-FR" sz="3700" dirty="0" err="1">
                    <a:latin typeface="Arial" panose="020B0604020202020204" pitchFamily="34" charset="0"/>
                    <a:ea typeface="Times New Roman" panose="02020603050405020304" pitchFamily="18" charset="0"/>
                    <a:cs typeface="Arial" panose="020B0604020202020204" pitchFamily="34" charset="0"/>
                  </a:rPr>
                  <a:t>chân</a:t>
                </a:r>
                <a:r>
                  <a:rPr lang="fr-FR" sz="3700" dirty="0">
                    <a:latin typeface="Arial" panose="020B0604020202020204" pitchFamily="34" charset="0"/>
                    <a:ea typeface="Times New Roman" panose="02020603050405020304" pitchFamily="18" charset="0"/>
                    <a:cs typeface="Arial" panose="020B0604020202020204" pitchFamily="34" charset="0"/>
                  </a:rPr>
                  <a:t> </a:t>
                </a:r>
                <a:r>
                  <a:rPr lang="fr-FR" sz="3700" dirty="0" err="1">
                    <a:latin typeface="Arial" panose="020B0604020202020204" pitchFamily="34" charset="0"/>
                    <a:ea typeface="Times New Roman" panose="02020603050405020304" pitchFamily="18" charset="0"/>
                    <a:cs typeface="Arial" panose="020B0604020202020204" pitchFamily="34" charset="0"/>
                  </a:rPr>
                  <a:t>cổng</a:t>
                </a:r>
                <a:r>
                  <a:rPr lang="fr-FR" sz="3700" dirty="0">
                    <a:latin typeface="Arial" panose="020B0604020202020204" pitchFamily="34" charset="0"/>
                    <a:ea typeface="Times New Roman" panose="02020603050405020304" pitchFamily="18" charset="0"/>
                    <a:cs typeface="Arial" panose="020B0604020202020204" pitchFamily="34" charset="0"/>
                  </a:rPr>
                  <a:t> </a:t>
                </a:r>
                <a:r>
                  <a:rPr lang="fr-FR" sz="3700" dirty="0" err="1">
                    <a:latin typeface="Arial" panose="020B0604020202020204" pitchFamily="34" charset="0"/>
                    <a:ea typeface="Times New Roman" panose="02020603050405020304" pitchFamily="18" charset="0"/>
                    <a:cs typeface="Arial" panose="020B0604020202020204" pitchFamily="34" charset="0"/>
                  </a:rPr>
                  <a:t>đặt</a:t>
                </a:r>
                <a:r>
                  <a:rPr lang="fr-FR" sz="3700" dirty="0">
                    <a:latin typeface="Arial" panose="020B0604020202020204" pitchFamily="34" charset="0"/>
                    <a:ea typeface="Times New Roman" panose="02020603050405020304" pitchFamily="18" charset="0"/>
                    <a:cs typeface="Arial" panose="020B0604020202020204" pitchFamily="34" charset="0"/>
                  </a:rPr>
                  <a:t> </a:t>
                </a:r>
                <a:r>
                  <a:rPr lang="fr-FR" sz="3700" dirty="0" err="1">
                    <a:latin typeface="Arial" panose="020B0604020202020204" pitchFamily="34" charset="0"/>
                    <a:ea typeface="Times New Roman" panose="02020603050405020304" pitchFamily="18" charset="0"/>
                    <a:cs typeface="Arial" panose="020B0604020202020204" pitchFamily="34" charset="0"/>
                  </a:rPr>
                  <a:t>tại</a:t>
                </a:r>
                <a:r>
                  <a:rPr lang="fr-FR" sz="3700" dirty="0">
                    <a:latin typeface="Arial" panose="020B0604020202020204" pitchFamily="34" charset="0"/>
                    <a:ea typeface="Times New Roman" panose="02020603050405020304" pitchFamily="18" charset="0"/>
                    <a:cs typeface="Arial" panose="020B0604020202020204" pitchFamily="34" charset="0"/>
                  </a:rPr>
                  <a:t> </a:t>
                </a:r>
                <a:r>
                  <a:rPr lang="fr-FR" sz="3700" dirty="0" err="1">
                    <a:latin typeface="Arial" panose="020B0604020202020204" pitchFamily="34" charset="0"/>
                    <a:ea typeface="Times New Roman" panose="02020603050405020304" pitchFamily="18" charset="0"/>
                    <a:cs typeface="Arial" panose="020B0604020202020204" pitchFamily="34" charset="0"/>
                  </a:rPr>
                  <a:t>gốc</a:t>
                </a:r>
                <a:r>
                  <a:rPr lang="fr-FR" sz="3700" dirty="0">
                    <a:latin typeface="Arial" panose="020B0604020202020204" pitchFamily="34" charset="0"/>
                    <a:ea typeface="Times New Roman" panose="02020603050405020304" pitchFamily="18" charset="0"/>
                    <a:cs typeface="Arial" panose="020B0604020202020204" pitchFamily="34" charset="0"/>
                  </a:rPr>
                  <a:t> </a:t>
                </a:r>
                <a:r>
                  <a:rPr lang="fr-FR" sz="3700" dirty="0" err="1">
                    <a:latin typeface="Arial" panose="020B0604020202020204" pitchFamily="34" charset="0"/>
                    <a:ea typeface="Times New Roman" panose="02020603050405020304" pitchFamily="18" charset="0"/>
                    <a:cs typeface="Arial" panose="020B0604020202020204" pitchFamily="34" charset="0"/>
                  </a:rPr>
                  <a:t>tọa</a:t>
                </a:r>
                <a:r>
                  <a:rPr lang="fr-FR" sz="3700" dirty="0">
                    <a:latin typeface="Arial" panose="020B0604020202020204" pitchFamily="34" charset="0"/>
                    <a:ea typeface="Times New Roman" panose="02020603050405020304" pitchFamily="18" charset="0"/>
                    <a:cs typeface="Arial" panose="020B0604020202020204" pitchFamily="34" charset="0"/>
                  </a:rPr>
                  <a:t> </a:t>
                </a:r>
                <a:r>
                  <a:rPr lang="fr-FR" sz="3700" dirty="0" err="1">
                    <a:latin typeface="Arial" panose="020B0604020202020204" pitchFamily="34" charset="0"/>
                    <a:ea typeface="Times New Roman" panose="02020603050405020304" pitchFamily="18" charset="0"/>
                    <a:cs typeface="Arial" panose="020B0604020202020204" pitchFamily="34" charset="0"/>
                  </a:rPr>
                  <a:t>độ</a:t>
                </a:r>
                <a:r>
                  <a:rPr lang="fr-FR" sz="3700" dirty="0">
                    <a:latin typeface="Arial" panose="020B0604020202020204" pitchFamily="34" charset="0"/>
                    <a:ea typeface="Times New Roman" panose="02020603050405020304" pitchFamily="18" charset="0"/>
                    <a:cs typeface="Arial" panose="020B0604020202020204" pitchFamily="34" charset="0"/>
                  </a:rPr>
                  <a:t>, </a:t>
                </a:r>
                <a:r>
                  <a:rPr lang="fr-FR" sz="3700" dirty="0" err="1">
                    <a:latin typeface="Arial" panose="020B0604020202020204" pitchFamily="34" charset="0"/>
                    <a:ea typeface="Times New Roman" panose="02020603050405020304" pitchFamily="18" charset="0"/>
                    <a:cs typeface="Arial" panose="020B0604020202020204" pitchFamily="34" charset="0"/>
                  </a:rPr>
                  <a:t>chân</a:t>
                </a:r>
                <a:r>
                  <a:rPr lang="fr-FR" sz="3700" dirty="0">
                    <a:latin typeface="Arial" panose="020B0604020202020204" pitchFamily="34" charset="0"/>
                    <a:ea typeface="Times New Roman" panose="02020603050405020304" pitchFamily="18" charset="0"/>
                    <a:cs typeface="Arial" panose="020B0604020202020204" pitchFamily="34" charset="0"/>
                  </a:rPr>
                  <a:t> </a:t>
                </a:r>
                <a:r>
                  <a:rPr lang="fr-FR" sz="3700" dirty="0" err="1">
                    <a:latin typeface="Arial" panose="020B0604020202020204" pitchFamily="34" charset="0"/>
                    <a:ea typeface="Times New Roman" panose="02020603050405020304" pitchFamily="18" charset="0"/>
                    <a:cs typeface="Arial" panose="020B0604020202020204" pitchFamily="34" charset="0"/>
                  </a:rPr>
                  <a:t>còn</a:t>
                </a:r>
                <a:r>
                  <a:rPr lang="fr-FR" sz="3700" dirty="0">
                    <a:latin typeface="Arial" panose="020B0604020202020204" pitchFamily="34" charset="0"/>
                    <a:ea typeface="Times New Roman" panose="02020603050405020304" pitchFamily="18" charset="0"/>
                    <a:cs typeface="Arial" panose="020B0604020202020204" pitchFamily="34" charset="0"/>
                  </a:rPr>
                  <a:t> </a:t>
                </a:r>
                <a:r>
                  <a:rPr lang="fr-FR" sz="3700" dirty="0" err="1">
                    <a:latin typeface="Arial" panose="020B0604020202020204" pitchFamily="34" charset="0"/>
                    <a:ea typeface="Times New Roman" panose="02020603050405020304" pitchFamily="18" charset="0"/>
                    <a:cs typeface="Arial" panose="020B0604020202020204" pitchFamily="34" charset="0"/>
                  </a:rPr>
                  <a:t>lại</a:t>
                </a:r>
                <a:r>
                  <a:rPr lang="fr-FR" sz="3700" dirty="0">
                    <a:latin typeface="Arial" panose="020B0604020202020204" pitchFamily="34" charset="0"/>
                    <a:ea typeface="Times New Roman" panose="02020603050405020304" pitchFamily="18" charset="0"/>
                    <a:cs typeface="Arial" panose="020B0604020202020204" pitchFamily="34" charset="0"/>
                  </a:rPr>
                  <a:t> </a:t>
                </a:r>
                <a:r>
                  <a:rPr lang="fr-FR" sz="3700" dirty="0" err="1">
                    <a:latin typeface="Arial" panose="020B0604020202020204" pitchFamily="34" charset="0"/>
                    <a:ea typeface="Times New Roman" panose="02020603050405020304" pitchFamily="18" charset="0"/>
                    <a:cs typeface="Arial" panose="020B0604020202020204" pitchFamily="34" charset="0"/>
                  </a:rPr>
                  <a:t>đặt</a:t>
                </a:r>
                <a:r>
                  <a:rPr lang="fr-FR" sz="3700" dirty="0">
                    <a:latin typeface="Arial" panose="020B0604020202020204" pitchFamily="34" charset="0"/>
                    <a:ea typeface="Times New Roman" panose="02020603050405020304" pitchFamily="18" charset="0"/>
                    <a:cs typeface="Arial" panose="020B0604020202020204" pitchFamily="34" charset="0"/>
                  </a:rPr>
                  <a:t> </a:t>
                </a:r>
                <a:r>
                  <a:rPr lang="fr-FR" sz="3700" dirty="0" err="1">
                    <a:latin typeface="Arial" panose="020B0604020202020204" pitchFamily="34" charset="0"/>
                    <a:ea typeface="Times New Roman" panose="02020603050405020304" pitchFamily="18" charset="0"/>
                    <a:cs typeface="Arial" panose="020B0604020202020204" pitchFamily="34" charset="0"/>
                  </a:rPr>
                  <a:t>trên</a:t>
                </a:r>
                <a:r>
                  <a:rPr lang="fr-FR" sz="3700" dirty="0">
                    <a:latin typeface="Arial" panose="020B0604020202020204" pitchFamily="34" charset="0"/>
                    <a:ea typeface="Times New Roman" panose="02020603050405020304" pitchFamily="18" charset="0"/>
                    <a:cs typeface="Arial" panose="020B0604020202020204" pitchFamily="34" charset="0"/>
                  </a:rPr>
                  <a:t> </a:t>
                </a:r>
                <a:r>
                  <a:rPr lang="fr-FR" sz="3700" dirty="0" err="1">
                    <a:latin typeface="Arial" panose="020B0604020202020204" pitchFamily="34" charset="0"/>
                    <a:ea typeface="Times New Roman" panose="02020603050405020304" pitchFamily="18" charset="0"/>
                    <a:cs typeface="Arial" panose="020B0604020202020204" pitchFamily="34" charset="0"/>
                  </a:rPr>
                  <a:t>tia</a:t>
                </a:r>
                <a:r>
                  <a:rPr lang="fr-FR" sz="3700" dirty="0">
                    <a:latin typeface="Arial" panose="020B0604020202020204" pitchFamily="34" charset="0"/>
                    <a:ea typeface="Times New Roman" panose="02020603050405020304" pitchFamily="18" charset="0"/>
                    <a:cs typeface="Arial" panose="020B0604020202020204" pitchFamily="34" charset="0"/>
                  </a:rPr>
                  <a:t> </a:t>
                </a:r>
                <a:r>
                  <a:rPr lang="fr-FR" sz="3700" dirty="0" err="1">
                    <a:latin typeface="Arial" panose="020B0604020202020204" pitchFamily="34" charset="0"/>
                    <a:ea typeface="Times New Roman" panose="02020603050405020304" pitchFamily="18" charset="0"/>
                    <a:cs typeface="Arial" panose="020B0604020202020204" pitchFamily="34" charset="0"/>
                  </a:rPr>
                  <a:t>Ox</a:t>
                </a:r>
                <a:r>
                  <a:rPr lang="fr-FR" sz="3700" dirty="0">
                    <a:latin typeface="Arial" panose="020B0604020202020204" pitchFamily="34" charset="0"/>
                    <a:ea typeface="Times New Roman" panose="02020603050405020304" pitchFamily="18" charset="0"/>
                    <a:cs typeface="Arial" panose="020B0604020202020204" pitchFamily="34" charset="0"/>
                  </a:rPr>
                  <a:t>. Khi </a:t>
                </a:r>
                <a:r>
                  <a:rPr lang="fr-FR" sz="3700" dirty="0" err="1">
                    <a:latin typeface="Arial" panose="020B0604020202020204" pitchFamily="34" charset="0"/>
                    <a:ea typeface="Times New Roman" panose="02020603050405020304" pitchFamily="18" charset="0"/>
                    <a:cs typeface="Arial" panose="020B0604020202020204" pitchFamily="34" charset="0"/>
                  </a:rPr>
                  <a:t>đó</a:t>
                </a:r>
                <a:r>
                  <a:rPr lang="fr-FR" sz="3700" dirty="0">
                    <a:latin typeface="Arial" panose="020B0604020202020204" pitchFamily="34" charset="0"/>
                    <a:ea typeface="Times New Roman" panose="02020603050405020304" pitchFamily="18" charset="0"/>
                    <a:cs typeface="Arial" panose="020B0604020202020204" pitchFamily="34" charset="0"/>
                  </a:rPr>
                  <a:t> </a:t>
                </a:r>
                <a:r>
                  <a:rPr lang="fr-FR" sz="3700" dirty="0" err="1">
                    <a:latin typeface="Arial" panose="020B0604020202020204" pitchFamily="34" charset="0"/>
                    <a:ea typeface="Times New Roman" panose="02020603050405020304" pitchFamily="18" charset="0"/>
                    <a:cs typeface="Arial" panose="020B0604020202020204" pitchFamily="34" charset="0"/>
                  </a:rPr>
                  <a:t>cổng</a:t>
                </a:r>
                <a:r>
                  <a:rPr lang="fr-FR" sz="3700" dirty="0">
                    <a:latin typeface="Arial" panose="020B0604020202020204" pitchFamily="34" charset="0"/>
                    <a:ea typeface="Times New Roman" panose="02020603050405020304" pitchFamily="18" charset="0"/>
                    <a:cs typeface="Arial" panose="020B0604020202020204" pitchFamily="34" charset="0"/>
                  </a:rPr>
                  <a:t> </a:t>
                </a:r>
                <a:r>
                  <a:rPr lang="fr-FR" sz="3700" dirty="0" err="1">
                    <a:latin typeface="Arial" panose="020B0604020202020204" pitchFamily="34" charset="0"/>
                    <a:ea typeface="Times New Roman" panose="02020603050405020304" pitchFamily="18" charset="0"/>
                    <a:cs typeface="Arial" panose="020B0604020202020204" pitchFamily="34" charset="0"/>
                  </a:rPr>
                  <a:t>parabol</a:t>
                </a:r>
                <a:r>
                  <a:rPr lang="fr-FR" sz="3700" dirty="0">
                    <a:latin typeface="Arial" panose="020B0604020202020204" pitchFamily="34" charset="0"/>
                    <a:ea typeface="Times New Roman" panose="02020603050405020304" pitchFamily="18" charset="0"/>
                    <a:cs typeface="Arial" panose="020B0604020202020204" pitchFamily="34" charset="0"/>
                  </a:rPr>
                  <a:t> là </a:t>
                </a:r>
                <a:r>
                  <a:rPr lang="fr-FR" sz="3700" dirty="0" err="1">
                    <a:latin typeface="Arial" panose="020B0604020202020204" pitchFamily="34" charset="0"/>
                    <a:ea typeface="Times New Roman" panose="02020603050405020304" pitchFamily="18" charset="0"/>
                    <a:cs typeface="Arial" panose="020B0604020202020204" pitchFamily="34" charset="0"/>
                  </a:rPr>
                  <a:t>một</a:t>
                </a:r>
                <a:r>
                  <a:rPr lang="fr-FR" sz="3700" dirty="0">
                    <a:latin typeface="Arial" panose="020B0604020202020204" pitchFamily="34" charset="0"/>
                    <a:ea typeface="Times New Roman" panose="02020603050405020304" pitchFamily="18" charset="0"/>
                    <a:cs typeface="Arial" panose="020B0604020202020204" pitchFamily="34" charset="0"/>
                  </a:rPr>
                  <a:t> </a:t>
                </a:r>
                <a:r>
                  <a:rPr lang="fr-FR" sz="3700" dirty="0" err="1">
                    <a:latin typeface="Arial" panose="020B0604020202020204" pitchFamily="34" charset="0"/>
                    <a:ea typeface="Times New Roman" panose="02020603050405020304" pitchFamily="18" charset="0"/>
                    <a:cs typeface="Arial" panose="020B0604020202020204" pitchFamily="34" charset="0"/>
                  </a:rPr>
                  <a:t>phần</a:t>
                </a:r>
                <a:r>
                  <a:rPr lang="fr-FR" sz="3700" dirty="0">
                    <a:latin typeface="Arial" panose="020B0604020202020204" pitchFamily="34" charset="0"/>
                    <a:ea typeface="Times New Roman" panose="02020603050405020304" pitchFamily="18" charset="0"/>
                    <a:cs typeface="Arial" panose="020B0604020202020204" pitchFamily="34" charset="0"/>
                  </a:rPr>
                  <a:t> </a:t>
                </a:r>
                <a:r>
                  <a:rPr lang="fr-FR" sz="3700" dirty="0" err="1">
                    <a:latin typeface="Arial" panose="020B0604020202020204" pitchFamily="34" charset="0"/>
                    <a:ea typeface="Times New Roman" panose="02020603050405020304" pitchFamily="18" charset="0"/>
                    <a:cs typeface="Arial" panose="020B0604020202020204" pitchFamily="34" charset="0"/>
                  </a:rPr>
                  <a:t>của</a:t>
                </a:r>
                <a:r>
                  <a:rPr lang="fr-FR" sz="3700" dirty="0">
                    <a:latin typeface="Arial" panose="020B0604020202020204" pitchFamily="34" charset="0"/>
                    <a:ea typeface="Times New Roman" panose="02020603050405020304" pitchFamily="18" charset="0"/>
                    <a:cs typeface="Arial" panose="020B0604020202020204" pitchFamily="34" charset="0"/>
                  </a:rPr>
                  <a:t> </a:t>
                </a:r>
                <a:r>
                  <a:rPr lang="fr-FR" sz="3700" dirty="0" err="1">
                    <a:latin typeface="Arial" panose="020B0604020202020204" pitchFamily="34" charset="0"/>
                    <a:ea typeface="Times New Roman" panose="02020603050405020304" pitchFamily="18" charset="0"/>
                    <a:cs typeface="Arial" panose="020B0604020202020204" pitchFamily="34" charset="0"/>
                  </a:rPr>
                  <a:t>đồ</a:t>
                </a:r>
                <a:r>
                  <a:rPr lang="fr-FR" sz="3700" dirty="0">
                    <a:latin typeface="Arial" panose="020B0604020202020204" pitchFamily="34" charset="0"/>
                    <a:ea typeface="Times New Roman" panose="02020603050405020304" pitchFamily="18" charset="0"/>
                    <a:cs typeface="Arial" panose="020B0604020202020204" pitchFamily="34" charset="0"/>
                  </a:rPr>
                  <a:t> </a:t>
                </a:r>
                <a:r>
                  <a:rPr lang="fr-FR" sz="3700" dirty="0" err="1">
                    <a:latin typeface="Arial" panose="020B0604020202020204" pitchFamily="34" charset="0"/>
                    <a:ea typeface="Times New Roman" panose="02020603050405020304" pitchFamily="18" charset="0"/>
                    <a:cs typeface="Arial" panose="020B0604020202020204" pitchFamily="34" charset="0"/>
                  </a:rPr>
                  <a:t>thị</a:t>
                </a:r>
                <a:r>
                  <a:rPr lang="fr-FR" sz="3700" dirty="0">
                    <a:latin typeface="Arial" panose="020B0604020202020204" pitchFamily="34" charset="0"/>
                    <a:ea typeface="Times New Roman" panose="02020603050405020304" pitchFamily="18" charset="0"/>
                    <a:cs typeface="Arial" panose="020B0604020202020204" pitchFamily="34" charset="0"/>
                  </a:rPr>
                  <a:t> </a:t>
                </a:r>
                <a:r>
                  <a:rPr lang="fr-FR" sz="3700" dirty="0" err="1">
                    <a:latin typeface="Arial" panose="020B0604020202020204" pitchFamily="34" charset="0"/>
                    <a:ea typeface="Times New Roman" panose="02020603050405020304" pitchFamily="18" charset="0"/>
                    <a:cs typeface="Arial" panose="020B0604020202020204" pitchFamily="34" charset="0"/>
                  </a:rPr>
                  <a:t>hàm</a:t>
                </a:r>
                <a:r>
                  <a:rPr lang="fr-FR" sz="3700" dirty="0">
                    <a:latin typeface="Arial" panose="020B0604020202020204" pitchFamily="34" charset="0"/>
                    <a:ea typeface="Times New Roman" panose="02020603050405020304" pitchFamily="18" charset="0"/>
                    <a:cs typeface="Arial" panose="020B0604020202020204" pitchFamily="34" charset="0"/>
                  </a:rPr>
                  <a:t> </a:t>
                </a:r>
                <a:r>
                  <a:rPr lang="fr-FR" sz="3700" dirty="0" err="1">
                    <a:latin typeface="Arial" panose="020B0604020202020204" pitchFamily="34" charset="0"/>
                    <a:ea typeface="Times New Roman" panose="02020603050405020304" pitchFamily="18" charset="0"/>
                    <a:cs typeface="Arial" panose="020B0604020202020204" pitchFamily="34" charset="0"/>
                  </a:rPr>
                  <a:t>số</a:t>
                </a:r>
                <a:r>
                  <a:rPr lang="fr-FR" sz="3700" dirty="0">
                    <a:latin typeface="Arial" panose="020B0604020202020204" pitchFamily="34" charset="0"/>
                    <a:ea typeface="Times New Roman" panose="02020603050405020304" pitchFamily="18" charset="0"/>
                    <a:cs typeface="Arial" panose="020B0604020202020204" pitchFamily="34" charset="0"/>
                  </a:rPr>
                  <a:t> </a:t>
                </a:r>
                <a:r>
                  <a:rPr lang="fr-FR" sz="3700" dirty="0" err="1">
                    <a:latin typeface="Arial" panose="020B0604020202020204" pitchFamily="34" charset="0"/>
                    <a:ea typeface="Times New Roman" panose="02020603050405020304" pitchFamily="18" charset="0"/>
                    <a:cs typeface="Arial" panose="020B0604020202020204" pitchFamily="34" charset="0"/>
                  </a:rPr>
                  <a:t>dạng</a:t>
                </a:r>
                <a:r>
                  <a:rPr lang="fr-FR" sz="3700" dirty="0">
                    <a:latin typeface="Arial" panose="020B0604020202020204" pitchFamily="34" charset="0"/>
                    <a:ea typeface="Times New Roman" panose="02020603050405020304" pitchFamily="18" charset="0"/>
                    <a:cs typeface="Arial" panose="020B0604020202020204" pitchFamily="34" charset="0"/>
                  </a:rPr>
                  <a:t> </a:t>
                </a:r>
                <a:endParaRPr lang="en-US" sz="3700" i="1" dirty="0" smtClean="0">
                  <a:effectLst/>
                  <a:latin typeface="Cambria Math" panose="02040503050406030204" pitchFamily="18" charset="0"/>
                  <a:ea typeface="Times New Roman" panose="02020603050405020304" pitchFamily="18" charset="0"/>
                </a:endParaRPr>
              </a:p>
              <a:p>
                <a:pPr algn="ctr">
                  <a:lnSpc>
                    <a:spcPct val="150000"/>
                  </a:lnSpc>
                  <a:spcAft>
                    <a:spcPts val="0"/>
                  </a:spcAft>
                </a:pPr>
                <a14:m>
                  <m:oMath xmlns:m="http://schemas.openxmlformats.org/officeDocument/2006/math">
                    <m:r>
                      <a:rPr lang="en-US" sz="3700" i="1">
                        <a:effectLst/>
                        <a:latin typeface="Cambria Math" panose="02040503050406030204" pitchFamily="18" charset="0"/>
                        <a:ea typeface="Times New Roman" panose="02020603050405020304" pitchFamily="18" charset="0"/>
                      </a:rPr>
                      <m:t>𝑦</m:t>
                    </m:r>
                    <m:r>
                      <a:rPr lang="fr-FR" sz="3700" i="1">
                        <a:effectLst/>
                        <a:latin typeface="Cambria Math" panose="02040503050406030204" pitchFamily="18" charset="0"/>
                        <a:ea typeface="Times New Roman" panose="02020603050405020304" pitchFamily="18" charset="0"/>
                      </a:rPr>
                      <m:t>=</m:t>
                    </m:r>
                    <m:r>
                      <a:rPr lang="en-US" sz="3700" i="1">
                        <a:effectLst/>
                        <a:latin typeface="Cambria Math" panose="02040503050406030204" pitchFamily="18" charset="0"/>
                        <a:ea typeface="Times New Roman" panose="02020603050405020304" pitchFamily="18" charset="0"/>
                      </a:rPr>
                      <m:t>𝑎</m:t>
                    </m:r>
                    <m:sSup>
                      <m:sSupPr>
                        <m:ctrlPr>
                          <a:rPr lang="en-US" sz="3700" i="1">
                            <a:effectLst/>
                            <a:latin typeface="Cambria Math" panose="02040503050406030204" pitchFamily="18" charset="0"/>
                            <a:ea typeface="Times New Roman" panose="02020603050405020304" pitchFamily="18" charset="0"/>
                          </a:rPr>
                        </m:ctrlPr>
                      </m:sSupPr>
                      <m:e>
                        <m:r>
                          <a:rPr lang="en-US" sz="3700" i="1">
                            <a:effectLst/>
                            <a:latin typeface="Cambria Math" panose="02040503050406030204" pitchFamily="18" charset="0"/>
                            <a:ea typeface="Times New Roman" panose="02020603050405020304" pitchFamily="18" charset="0"/>
                          </a:rPr>
                          <m:t>𝑥</m:t>
                        </m:r>
                      </m:e>
                      <m:sup>
                        <m:r>
                          <a:rPr lang="fr-FR" sz="3700" i="1">
                            <a:effectLst/>
                            <a:latin typeface="Cambria Math" panose="02040503050406030204" pitchFamily="18" charset="0"/>
                            <a:ea typeface="Times New Roman" panose="02020603050405020304" pitchFamily="18" charset="0"/>
                          </a:rPr>
                          <m:t>2</m:t>
                        </m:r>
                      </m:sup>
                    </m:sSup>
                    <m:r>
                      <a:rPr lang="fr-FR" sz="3700" i="1">
                        <a:effectLst/>
                        <a:latin typeface="Cambria Math" panose="02040503050406030204" pitchFamily="18" charset="0"/>
                        <a:ea typeface="Times New Roman" panose="02020603050405020304" pitchFamily="18" charset="0"/>
                      </a:rPr>
                      <m:t>+</m:t>
                    </m:r>
                    <m:r>
                      <a:rPr lang="en-US" sz="3700" i="1">
                        <a:effectLst/>
                        <a:latin typeface="Cambria Math" panose="02040503050406030204" pitchFamily="18" charset="0"/>
                        <a:ea typeface="Times New Roman" panose="02020603050405020304" pitchFamily="18" charset="0"/>
                      </a:rPr>
                      <m:t>𝑏𝑥</m:t>
                    </m:r>
                  </m:oMath>
                </a14:m>
                <a:r>
                  <a:rPr lang="fr-FR" sz="3700" dirty="0">
                    <a:effectLst/>
                    <a:latin typeface="Arial" panose="020B0604020202020204" pitchFamily="34" charset="0"/>
                    <a:ea typeface="Times New Roman" panose="02020603050405020304" pitchFamily="18" charset="0"/>
                    <a:cs typeface="Arial" panose="020B0604020202020204" pitchFamily="34" charset="0"/>
                  </a:rPr>
                  <a:t> </a:t>
                </a:r>
                <a:endParaRPr lang="fr-FR" sz="3700" dirty="0" smtClean="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0"/>
                  </a:spcAft>
                </a:pPr>
                <a:r>
                  <a:rPr lang="fr-FR" sz="3700" dirty="0" smtClean="0">
                    <a:effectLst/>
                    <a:latin typeface="Arial" panose="020B0604020202020204" pitchFamily="34" charset="0"/>
                    <a:ea typeface="Times New Roman" panose="02020603050405020304" pitchFamily="18" charset="0"/>
                    <a:cs typeface="Arial" panose="020B0604020202020204" pitchFamily="34" charset="0"/>
                  </a:rPr>
                  <a:t>(</a:t>
                </a:r>
                <a:r>
                  <a:rPr lang="fr-FR" sz="3700" dirty="0">
                    <a:effectLst/>
                    <a:latin typeface="Arial" panose="020B0604020202020204" pitchFamily="34" charset="0"/>
                    <a:ea typeface="Times New Roman" panose="02020603050405020304" pitchFamily="18" charset="0"/>
                    <a:cs typeface="Arial" panose="020B0604020202020204" pitchFamily="34" charset="0"/>
                  </a:rPr>
                  <a:t>do </a:t>
                </a:r>
                <a:r>
                  <a:rPr lang="fr-FR" sz="3700" dirty="0" err="1">
                    <a:effectLst/>
                    <a:latin typeface="Arial" panose="020B0604020202020204" pitchFamily="34" charset="0"/>
                    <a:ea typeface="Times New Roman" panose="02020603050405020304" pitchFamily="18" charset="0"/>
                    <a:cs typeface="Arial" panose="020B0604020202020204" pitchFamily="34" charset="0"/>
                  </a:rPr>
                  <a:t>parabol</a:t>
                </a:r>
                <a:r>
                  <a:rPr lang="fr-FR" sz="3700" dirty="0">
                    <a:effectLst/>
                    <a:latin typeface="Arial" panose="020B0604020202020204" pitchFamily="34" charset="0"/>
                    <a:ea typeface="Times New Roman" panose="02020603050405020304" pitchFamily="18" charset="0"/>
                    <a:cs typeface="Arial" panose="020B0604020202020204" pitchFamily="34" charset="0"/>
                  </a:rPr>
                  <a:t> </a:t>
                </a:r>
                <a:r>
                  <a:rPr lang="fr-FR" sz="3700" dirty="0" err="1">
                    <a:effectLst/>
                    <a:latin typeface="Arial" panose="020B0604020202020204" pitchFamily="34" charset="0"/>
                    <a:ea typeface="Times New Roman" panose="02020603050405020304" pitchFamily="18" charset="0"/>
                    <a:cs typeface="Arial" panose="020B0604020202020204" pitchFamily="34" charset="0"/>
                  </a:rPr>
                  <a:t>đi</a:t>
                </a:r>
                <a:r>
                  <a:rPr lang="fr-FR" sz="3700" dirty="0">
                    <a:effectLst/>
                    <a:latin typeface="Arial" panose="020B0604020202020204" pitchFamily="34" charset="0"/>
                    <a:ea typeface="Times New Roman" panose="02020603050405020304" pitchFamily="18" charset="0"/>
                    <a:cs typeface="Arial" panose="020B0604020202020204" pitchFamily="34" charset="0"/>
                  </a:rPr>
                  <a:t> qua </a:t>
                </a:r>
                <a:r>
                  <a:rPr lang="fr-FR" sz="3700" dirty="0" err="1">
                    <a:effectLst/>
                    <a:latin typeface="Arial" panose="020B0604020202020204" pitchFamily="34" charset="0"/>
                    <a:ea typeface="Times New Roman" panose="02020603050405020304" pitchFamily="18" charset="0"/>
                    <a:cs typeface="Arial" panose="020B0604020202020204" pitchFamily="34" charset="0"/>
                  </a:rPr>
                  <a:t>gốc</a:t>
                </a:r>
                <a:r>
                  <a:rPr lang="fr-FR" sz="3700" dirty="0">
                    <a:effectLst/>
                    <a:latin typeface="Arial" panose="020B0604020202020204" pitchFamily="34" charset="0"/>
                    <a:ea typeface="Times New Roman" panose="02020603050405020304" pitchFamily="18" charset="0"/>
                    <a:cs typeface="Arial" panose="020B0604020202020204" pitchFamily="34" charset="0"/>
                  </a:rPr>
                  <a:t> </a:t>
                </a:r>
                <a:r>
                  <a:rPr lang="fr-FR" sz="3700" dirty="0" err="1">
                    <a:effectLst/>
                    <a:latin typeface="Arial" panose="020B0604020202020204" pitchFamily="34" charset="0"/>
                    <a:ea typeface="Times New Roman" panose="02020603050405020304" pitchFamily="18" charset="0"/>
                    <a:cs typeface="Arial" panose="020B0604020202020204" pitchFamily="34" charset="0"/>
                  </a:rPr>
                  <a:t>tọa</a:t>
                </a:r>
                <a:r>
                  <a:rPr lang="fr-FR" sz="3700" dirty="0">
                    <a:effectLst/>
                    <a:latin typeface="Arial" panose="020B0604020202020204" pitchFamily="34" charset="0"/>
                    <a:ea typeface="Times New Roman" panose="02020603050405020304" pitchFamily="18" charset="0"/>
                    <a:cs typeface="Arial" panose="020B0604020202020204" pitchFamily="34" charset="0"/>
                  </a:rPr>
                  <a:t> </a:t>
                </a:r>
                <a:r>
                  <a:rPr lang="fr-FR" sz="3700" dirty="0" err="1">
                    <a:effectLst/>
                    <a:latin typeface="Arial" panose="020B0604020202020204" pitchFamily="34" charset="0"/>
                    <a:ea typeface="Times New Roman" panose="02020603050405020304" pitchFamily="18" charset="0"/>
                    <a:cs typeface="Arial" panose="020B0604020202020204" pitchFamily="34" charset="0"/>
                  </a:rPr>
                  <a:t>độ</a:t>
                </a:r>
                <a:r>
                  <a:rPr lang="fr-FR" sz="3700" dirty="0">
                    <a:effectLst/>
                    <a:latin typeface="Arial" panose="020B0604020202020204" pitchFamily="34" charset="0"/>
                    <a:ea typeface="Times New Roman" panose="02020603050405020304" pitchFamily="18" charset="0"/>
                    <a:cs typeface="Arial" panose="020B0604020202020204" pitchFamily="34" charset="0"/>
                  </a:rPr>
                  <a:t> </a:t>
                </a:r>
                <a:r>
                  <a:rPr lang="fr-FR" sz="3700" dirty="0" err="1">
                    <a:effectLst/>
                    <a:latin typeface="Arial" panose="020B0604020202020204" pitchFamily="34" charset="0"/>
                    <a:ea typeface="Times New Roman" panose="02020603050405020304" pitchFamily="18" charset="0"/>
                    <a:cs typeface="Arial" panose="020B0604020202020204" pitchFamily="34" charset="0"/>
                  </a:rPr>
                  <a:t>nên</a:t>
                </a:r>
                <a:r>
                  <a:rPr lang="fr-FR" sz="3700" dirty="0">
                    <a:effectLst/>
                    <a:latin typeface="Arial" panose="020B0604020202020204" pitchFamily="34" charset="0"/>
                    <a:ea typeface="Times New Roman" panose="02020603050405020304" pitchFamily="18" charset="0"/>
                    <a:cs typeface="Arial" panose="020B0604020202020204" pitchFamily="34" charset="0"/>
                  </a:rPr>
                  <a:t> </a:t>
                </a:r>
                <a:r>
                  <a:rPr lang="fr-FR" sz="3700" dirty="0" err="1">
                    <a:effectLst/>
                    <a:latin typeface="Arial" panose="020B0604020202020204" pitchFamily="34" charset="0"/>
                    <a:ea typeface="Times New Roman" panose="02020603050405020304" pitchFamily="18" charset="0"/>
                    <a:cs typeface="Arial" panose="020B0604020202020204" pitchFamily="34" charset="0"/>
                  </a:rPr>
                  <a:t>hệ</a:t>
                </a:r>
                <a:r>
                  <a:rPr lang="fr-FR" sz="3700" dirty="0">
                    <a:effectLst/>
                    <a:latin typeface="Arial" panose="020B0604020202020204" pitchFamily="34" charset="0"/>
                    <a:ea typeface="Times New Roman" panose="02020603050405020304" pitchFamily="18" charset="0"/>
                    <a:cs typeface="Arial" panose="020B0604020202020204" pitchFamily="34" charset="0"/>
                  </a:rPr>
                  <a:t> </a:t>
                </a:r>
                <a:r>
                  <a:rPr lang="fr-FR" sz="3700" dirty="0" err="1">
                    <a:effectLst/>
                    <a:latin typeface="Arial" panose="020B0604020202020204" pitchFamily="34" charset="0"/>
                    <a:ea typeface="Times New Roman" panose="02020603050405020304" pitchFamily="18" charset="0"/>
                    <a:cs typeface="Arial" panose="020B0604020202020204" pitchFamily="34" charset="0"/>
                  </a:rPr>
                  <a:t>số</a:t>
                </a:r>
                <a:r>
                  <a:rPr lang="fr-FR" sz="3700" dirty="0">
                    <a:effectLst/>
                    <a:latin typeface="Arial" panose="020B0604020202020204" pitchFamily="34" charset="0"/>
                    <a:ea typeface="Times New Roman" panose="02020603050405020304" pitchFamily="18" charset="0"/>
                    <a:cs typeface="Arial" panose="020B0604020202020204" pitchFamily="34" charset="0"/>
                  </a:rPr>
                  <a:t> </a:t>
                </a:r>
                <a:r>
                  <a:rPr lang="fr-FR" sz="3700" dirty="0" err="1">
                    <a:effectLst/>
                    <a:latin typeface="Arial" panose="020B0604020202020204" pitchFamily="34" charset="0"/>
                    <a:ea typeface="Times New Roman" panose="02020603050405020304" pitchFamily="18" charset="0"/>
                    <a:cs typeface="Arial" panose="020B0604020202020204" pitchFamily="34" charset="0"/>
                  </a:rPr>
                  <a:t>tự</a:t>
                </a:r>
                <a:r>
                  <a:rPr lang="fr-FR" sz="3700" dirty="0">
                    <a:effectLst/>
                    <a:latin typeface="Arial" panose="020B0604020202020204" pitchFamily="34" charset="0"/>
                    <a:ea typeface="Times New Roman" panose="02020603050405020304" pitchFamily="18" charset="0"/>
                    <a:cs typeface="Arial" panose="020B0604020202020204" pitchFamily="34" charset="0"/>
                  </a:rPr>
                  <a:t> do </a:t>
                </a:r>
                <a:r>
                  <a:rPr lang="fr-FR" sz="3700" dirty="0" err="1">
                    <a:effectLst/>
                    <a:latin typeface="Arial" panose="020B0604020202020204" pitchFamily="34" charset="0"/>
                    <a:ea typeface="Times New Roman" panose="02020603050405020304" pitchFamily="18" charset="0"/>
                    <a:cs typeface="Arial" panose="020B0604020202020204" pitchFamily="34" charset="0"/>
                  </a:rPr>
                  <a:t>bằng</a:t>
                </a:r>
                <a:r>
                  <a:rPr lang="fr-FR" sz="3700" dirty="0">
                    <a:effectLst/>
                    <a:latin typeface="Arial" panose="020B0604020202020204" pitchFamily="34" charset="0"/>
                    <a:ea typeface="Times New Roman" panose="02020603050405020304" pitchFamily="18" charset="0"/>
                    <a:cs typeface="Arial" panose="020B0604020202020204" pitchFamily="34" charset="0"/>
                  </a:rPr>
                  <a:t> 0).</a:t>
                </a:r>
                <a:endParaRPr lang="en-US" sz="37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fr-FR" sz="3700" dirty="0" err="1">
                    <a:effectLst/>
                    <a:latin typeface="Arial" panose="020B0604020202020204" pitchFamily="34" charset="0"/>
                    <a:ea typeface="Times New Roman" panose="02020603050405020304" pitchFamily="18" charset="0"/>
                    <a:cs typeface="Arial" panose="020B0604020202020204" pitchFamily="34" charset="0"/>
                  </a:rPr>
                  <a:t>Từ</a:t>
                </a:r>
                <a:r>
                  <a:rPr lang="fr-FR" sz="3700" dirty="0">
                    <a:effectLst/>
                    <a:latin typeface="Arial" panose="020B0604020202020204" pitchFamily="34" charset="0"/>
                    <a:ea typeface="Times New Roman" panose="02020603050405020304" pitchFamily="18" charset="0"/>
                    <a:cs typeface="Arial" panose="020B0604020202020204" pitchFamily="34" charset="0"/>
                  </a:rPr>
                  <a:t> </a:t>
                </a:r>
                <a:r>
                  <a:rPr lang="fr-FR" sz="3700" dirty="0" err="1">
                    <a:effectLst/>
                    <a:latin typeface="Arial" panose="020B0604020202020204" pitchFamily="34" charset="0"/>
                    <a:ea typeface="Times New Roman" panose="02020603050405020304" pitchFamily="18" charset="0"/>
                    <a:cs typeface="Arial" panose="020B0604020202020204" pitchFamily="34" charset="0"/>
                  </a:rPr>
                  <a:t>giả</a:t>
                </a:r>
                <a:r>
                  <a:rPr lang="fr-FR" sz="3700" dirty="0">
                    <a:effectLst/>
                    <a:latin typeface="Arial" panose="020B0604020202020204" pitchFamily="34" charset="0"/>
                    <a:ea typeface="Times New Roman" panose="02020603050405020304" pitchFamily="18" charset="0"/>
                    <a:cs typeface="Arial" panose="020B0604020202020204" pitchFamily="34" charset="0"/>
                  </a:rPr>
                  <a:t> </a:t>
                </a:r>
                <a:r>
                  <a:rPr lang="fr-FR" sz="3700" dirty="0" err="1">
                    <a:effectLst/>
                    <a:latin typeface="Arial" panose="020B0604020202020204" pitchFamily="34" charset="0"/>
                    <a:ea typeface="Times New Roman" panose="02020603050405020304" pitchFamily="18" charset="0"/>
                    <a:cs typeface="Arial" panose="020B0604020202020204" pitchFamily="34" charset="0"/>
                  </a:rPr>
                  <a:t>thiết</a:t>
                </a:r>
                <a:r>
                  <a:rPr lang="fr-FR" sz="3700" dirty="0">
                    <a:effectLst/>
                    <a:latin typeface="Arial" panose="020B0604020202020204" pitchFamily="34" charset="0"/>
                    <a:ea typeface="Times New Roman" panose="02020603050405020304" pitchFamily="18" charset="0"/>
                    <a:cs typeface="Arial" panose="020B0604020202020204" pitchFamily="34" charset="0"/>
                  </a:rPr>
                  <a:t> </a:t>
                </a:r>
                <a:r>
                  <a:rPr lang="fr-FR" sz="3700" dirty="0" err="1">
                    <a:effectLst/>
                    <a:latin typeface="Arial" panose="020B0604020202020204" pitchFamily="34" charset="0"/>
                    <a:ea typeface="Times New Roman" panose="02020603050405020304" pitchFamily="18" charset="0"/>
                    <a:cs typeface="Arial" panose="020B0604020202020204" pitchFamily="34" charset="0"/>
                  </a:rPr>
                  <a:t>khoảng</a:t>
                </a:r>
                <a:r>
                  <a:rPr lang="fr-FR" sz="3700" dirty="0">
                    <a:effectLst/>
                    <a:latin typeface="Arial" panose="020B0604020202020204" pitchFamily="34" charset="0"/>
                    <a:ea typeface="Times New Roman" panose="02020603050405020304" pitchFamily="18" charset="0"/>
                    <a:cs typeface="Arial" panose="020B0604020202020204" pitchFamily="34" charset="0"/>
                  </a:rPr>
                  <a:t> </a:t>
                </a:r>
                <a:r>
                  <a:rPr lang="fr-FR" sz="3700" dirty="0" err="1">
                    <a:effectLst/>
                    <a:latin typeface="Arial" panose="020B0604020202020204" pitchFamily="34" charset="0"/>
                    <a:ea typeface="Times New Roman" panose="02020603050405020304" pitchFamily="18" charset="0"/>
                    <a:cs typeface="Arial" panose="020B0604020202020204" pitchFamily="34" charset="0"/>
                  </a:rPr>
                  <a:t>cách</a:t>
                </a:r>
                <a:r>
                  <a:rPr lang="fr-FR" sz="3700" dirty="0">
                    <a:effectLst/>
                    <a:latin typeface="Arial" panose="020B0604020202020204" pitchFamily="34" charset="0"/>
                    <a:ea typeface="Times New Roman" panose="02020603050405020304" pitchFamily="18" charset="0"/>
                    <a:cs typeface="Arial" panose="020B0604020202020204" pitchFamily="34" charset="0"/>
                  </a:rPr>
                  <a:t> </a:t>
                </a:r>
                <a:r>
                  <a:rPr lang="fr-FR" sz="3700" dirty="0" err="1">
                    <a:effectLst/>
                    <a:latin typeface="Arial" panose="020B0604020202020204" pitchFamily="34" charset="0"/>
                    <a:ea typeface="Times New Roman" panose="02020603050405020304" pitchFamily="18" charset="0"/>
                    <a:cs typeface="Arial" panose="020B0604020202020204" pitchFamily="34" charset="0"/>
                  </a:rPr>
                  <a:t>giữa</a:t>
                </a:r>
                <a:r>
                  <a:rPr lang="fr-FR" sz="3700" dirty="0">
                    <a:effectLst/>
                    <a:latin typeface="Arial" panose="020B0604020202020204" pitchFamily="34" charset="0"/>
                    <a:ea typeface="Times New Roman" panose="02020603050405020304" pitchFamily="18" charset="0"/>
                    <a:cs typeface="Arial" panose="020B0604020202020204" pitchFamily="34" charset="0"/>
                  </a:rPr>
                  <a:t> </a:t>
                </a:r>
                <a:r>
                  <a:rPr lang="fr-FR" sz="3700" dirty="0" err="1">
                    <a:effectLst/>
                    <a:latin typeface="Arial" panose="020B0604020202020204" pitchFamily="34" charset="0"/>
                    <a:ea typeface="Times New Roman" panose="02020603050405020304" pitchFamily="18" charset="0"/>
                    <a:cs typeface="Arial" panose="020B0604020202020204" pitchFamily="34" charset="0"/>
                  </a:rPr>
                  <a:t>hai</a:t>
                </a:r>
                <a:r>
                  <a:rPr lang="fr-FR" sz="3700" dirty="0">
                    <a:effectLst/>
                    <a:latin typeface="Arial" panose="020B0604020202020204" pitchFamily="34" charset="0"/>
                    <a:ea typeface="Times New Roman" panose="02020603050405020304" pitchFamily="18" charset="0"/>
                    <a:cs typeface="Arial" panose="020B0604020202020204" pitchFamily="34" charset="0"/>
                  </a:rPr>
                  <a:t> </a:t>
                </a:r>
                <a:r>
                  <a:rPr lang="fr-FR" sz="3700" dirty="0" err="1">
                    <a:effectLst/>
                    <a:latin typeface="Arial" panose="020B0604020202020204" pitchFamily="34" charset="0"/>
                    <a:ea typeface="Times New Roman" panose="02020603050405020304" pitchFamily="18" charset="0"/>
                    <a:cs typeface="Arial" panose="020B0604020202020204" pitchFamily="34" charset="0"/>
                  </a:rPr>
                  <a:t>chân</a:t>
                </a:r>
                <a:r>
                  <a:rPr lang="fr-FR" sz="3700" dirty="0">
                    <a:effectLst/>
                    <a:latin typeface="Arial" panose="020B0604020202020204" pitchFamily="34" charset="0"/>
                    <a:ea typeface="Times New Roman" panose="02020603050405020304" pitchFamily="18" charset="0"/>
                    <a:cs typeface="Arial" panose="020B0604020202020204" pitchFamily="34" charset="0"/>
                  </a:rPr>
                  <a:t> </a:t>
                </a:r>
                <a:r>
                  <a:rPr lang="fr-FR" sz="3700" dirty="0" err="1">
                    <a:effectLst/>
                    <a:latin typeface="Arial" panose="020B0604020202020204" pitchFamily="34" charset="0"/>
                    <a:ea typeface="Times New Roman" panose="02020603050405020304" pitchFamily="18" charset="0"/>
                    <a:cs typeface="Arial" panose="020B0604020202020204" pitchFamily="34" charset="0"/>
                  </a:rPr>
                  <a:t>cổng</a:t>
                </a:r>
                <a:r>
                  <a:rPr lang="fr-FR" sz="3700" dirty="0">
                    <a:effectLst/>
                    <a:latin typeface="Arial" panose="020B0604020202020204" pitchFamily="34" charset="0"/>
                    <a:ea typeface="Times New Roman" panose="02020603050405020304" pitchFamily="18" charset="0"/>
                    <a:cs typeface="Arial" panose="020B0604020202020204" pitchFamily="34" charset="0"/>
                  </a:rPr>
                  <a:t> </a:t>
                </a:r>
                <a:r>
                  <a:rPr lang="fr-FR" sz="3700" dirty="0" err="1">
                    <a:effectLst/>
                    <a:latin typeface="Arial" panose="020B0604020202020204" pitchFamily="34" charset="0"/>
                    <a:ea typeface="Times New Roman" panose="02020603050405020304" pitchFamily="18" charset="0"/>
                    <a:cs typeface="Arial" panose="020B0604020202020204" pitchFamily="34" charset="0"/>
                  </a:rPr>
                  <a:t>bằng</a:t>
                </a:r>
                <a:r>
                  <a:rPr lang="fr-FR" sz="3700" dirty="0">
                    <a:effectLst/>
                    <a:latin typeface="Arial" panose="020B0604020202020204" pitchFamily="34" charset="0"/>
                    <a:ea typeface="Times New Roman" panose="02020603050405020304" pitchFamily="18" charset="0"/>
                    <a:cs typeface="Arial" panose="020B0604020202020204" pitchFamily="34" charset="0"/>
                  </a:rPr>
                  <a:t> 8m, </a:t>
                </a:r>
                <a:r>
                  <a:rPr lang="fr-FR" sz="3700" dirty="0" err="1">
                    <a:effectLst/>
                    <a:latin typeface="Arial" panose="020B0604020202020204" pitchFamily="34" charset="0"/>
                    <a:ea typeface="Times New Roman" panose="02020603050405020304" pitchFamily="18" charset="0"/>
                    <a:cs typeface="Arial" panose="020B0604020202020204" pitchFamily="34" charset="0"/>
                  </a:rPr>
                  <a:t>suy</a:t>
                </a:r>
                <a:r>
                  <a:rPr lang="fr-FR" sz="3700" dirty="0">
                    <a:effectLst/>
                    <a:latin typeface="Arial" panose="020B0604020202020204" pitchFamily="34" charset="0"/>
                    <a:ea typeface="Times New Roman" panose="02020603050405020304" pitchFamily="18" charset="0"/>
                    <a:cs typeface="Arial" panose="020B0604020202020204" pitchFamily="34" charset="0"/>
                  </a:rPr>
                  <a:t> ra </a:t>
                </a:r>
                <a14:m>
                  <m:oMath xmlns:m="http://schemas.openxmlformats.org/officeDocument/2006/math">
                    <m:r>
                      <a:rPr lang="en-US" sz="3700" i="1">
                        <a:effectLst/>
                        <a:latin typeface="Cambria Math" panose="02040503050406030204" pitchFamily="18" charset="0"/>
                        <a:ea typeface="Times New Roman" panose="02020603050405020304" pitchFamily="18" charset="0"/>
                      </a:rPr>
                      <m:t>𝐴</m:t>
                    </m:r>
                    <m:r>
                      <a:rPr lang="fr-FR" sz="3700" i="1">
                        <a:effectLst/>
                        <a:latin typeface="Cambria Math" panose="02040503050406030204" pitchFamily="18" charset="0"/>
                        <a:ea typeface="Times New Roman" panose="02020603050405020304" pitchFamily="18" charset="0"/>
                      </a:rPr>
                      <m:t>(8;0)∈(</m:t>
                    </m:r>
                    <m:r>
                      <a:rPr lang="en-US" sz="3700" i="1">
                        <a:effectLst/>
                        <a:latin typeface="Cambria Math" panose="02040503050406030204" pitchFamily="18" charset="0"/>
                        <a:ea typeface="Times New Roman" panose="02020603050405020304" pitchFamily="18" charset="0"/>
                      </a:rPr>
                      <m:t>𝑃</m:t>
                    </m:r>
                    <m:r>
                      <a:rPr lang="fr-FR" sz="3700" i="1">
                        <a:effectLst/>
                        <a:latin typeface="Cambria Math" panose="02040503050406030204" pitchFamily="18" charset="0"/>
                        <a:ea typeface="Times New Roman" panose="02020603050405020304" pitchFamily="18" charset="0"/>
                      </a:rPr>
                      <m:t>)</m:t>
                    </m:r>
                  </m:oMath>
                </a14:m>
                <a:r>
                  <a:rPr lang="fr-FR" sz="3700" dirty="0">
                    <a:effectLst/>
                    <a:latin typeface="Arial" panose="020B0604020202020204" pitchFamily="34" charset="0"/>
                    <a:ea typeface="Times New Roman" panose="02020603050405020304" pitchFamily="18" charset="0"/>
                    <a:cs typeface="Arial" panose="020B0604020202020204" pitchFamily="34" charset="0"/>
                  </a:rPr>
                  <a:t>. </a:t>
                </a:r>
                <a:r>
                  <a:rPr lang="fr-FR" sz="3700" dirty="0" smtClean="0">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Aft>
                    <a:spcPts val="0"/>
                  </a:spcAft>
                </a:pPr>
                <a:r>
                  <a:rPr lang="fr-FR" sz="3700" dirty="0" smtClean="0">
                    <a:effectLst/>
                    <a:latin typeface="Arial" panose="020B0604020202020204" pitchFamily="34" charset="0"/>
                    <a:ea typeface="Times New Roman" panose="02020603050405020304" pitchFamily="18" charset="0"/>
                    <a:cs typeface="Arial" panose="020B0604020202020204" pitchFamily="34" charset="0"/>
                  </a:rPr>
                  <a:t>Vì </a:t>
                </a:r>
                <a:r>
                  <a:rPr lang="fr-FR" sz="3700" dirty="0" err="1">
                    <a:effectLst/>
                    <a:latin typeface="Arial" panose="020B0604020202020204" pitchFamily="34" charset="0"/>
                    <a:ea typeface="Times New Roman" panose="02020603050405020304" pitchFamily="18" charset="0"/>
                    <a:cs typeface="Arial" panose="020B0604020202020204" pitchFamily="34" charset="0"/>
                  </a:rPr>
                  <a:t>chiều</a:t>
                </a:r>
                <a:r>
                  <a:rPr lang="fr-FR" sz="3700" dirty="0">
                    <a:effectLst/>
                    <a:latin typeface="Arial" panose="020B0604020202020204" pitchFamily="34" charset="0"/>
                    <a:ea typeface="Times New Roman" panose="02020603050405020304" pitchFamily="18" charset="0"/>
                    <a:cs typeface="Arial" panose="020B0604020202020204" pitchFamily="34" charset="0"/>
                  </a:rPr>
                  <a:t> </a:t>
                </a:r>
                <a:r>
                  <a:rPr lang="fr-FR" sz="3700" dirty="0" err="1">
                    <a:effectLst/>
                    <a:latin typeface="Arial" panose="020B0604020202020204" pitchFamily="34" charset="0"/>
                    <a:ea typeface="Times New Roman" panose="02020603050405020304" pitchFamily="18" charset="0"/>
                    <a:cs typeface="Arial" panose="020B0604020202020204" pitchFamily="34" charset="0"/>
                  </a:rPr>
                  <a:t>cao</a:t>
                </a:r>
                <a:r>
                  <a:rPr lang="fr-FR" sz="3700" dirty="0">
                    <a:effectLst/>
                    <a:latin typeface="Arial" panose="020B0604020202020204" pitchFamily="34" charset="0"/>
                    <a:ea typeface="Times New Roman" panose="02020603050405020304" pitchFamily="18" charset="0"/>
                    <a:cs typeface="Arial" panose="020B0604020202020204" pitchFamily="34" charset="0"/>
                  </a:rPr>
                  <a:t> </a:t>
                </a:r>
                <a:r>
                  <a:rPr lang="fr-FR" sz="3700" dirty="0" err="1">
                    <a:effectLst/>
                    <a:latin typeface="Arial" panose="020B0604020202020204" pitchFamily="34" charset="0"/>
                    <a:ea typeface="Times New Roman" panose="02020603050405020304" pitchFamily="18" charset="0"/>
                    <a:cs typeface="Arial" panose="020B0604020202020204" pitchFamily="34" charset="0"/>
                  </a:rPr>
                  <a:t>của</a:t>
                </a:r>
                <a:r>
                  <a:rPr lang="fr-FR" sz="3700" dirty="0">
                    <a:effectLst/>
                    <a:latin typeface="Arial" panose="020B0604020202020204" pitchFamily="34" charset="0"/>
                    <a:ea typeface="Times New Roman" panose="02020603050405020304" pitchFamily="18" charset="0"/>
                    <a:cs typeface="Arial" panose="020B0604020202020204" pitchFamily="34" charset="0"/>
                  </a:rPr>
                  <a:t> </a:t>
                </a:r>
                <a:r>
                  <a:rPr lang="fr-FR" sz="3700" dirty="0" err="1">
                    <a:effectLst/>
                    <a:latin typeface="Arial" panose="020B0604020202020204" pitchFamily="34" charset="0"/>
                    <a:ea typeface="Times New Roman" panose="02020603050405020304" pitchFamily="18" charset="0"/>
                    <a:cs typeface="Arial" panose="020B0604020202020204" pitchFamily="34" charset="0"/>
                  </a:rPr>
                  <a:t>cổng</a:t>
                </a:r>
                <a:r>
                  <a:rPr lang="fr-FR" sz="3700" dirty="0">
                    <a:effectLst/>
                    <a:latin typeface="Arial" panose="020B0604020202020204" pitchFamily="34" charset="0"/>
                    <a:ea typeface="Times New Roman" panose="02020603050405020304" pitchFamily="18" charset="0"/>
                    <a:cs typeface="Arial" panose="020B0604020202020204" pitchFamily="34" charset="0"/>
                  </a:rPr>
                  <a:t> </a:t>
                </a:r>
                <a:r>
                  <a:rPr lang="fr-FR" sz="3700" dirty="0" err="1">
                    <a:effectLst/>
                    <a:latin typeface="Arial" panose="020B0604020202020204" pitchFamily="34" charset="0"/>
                    <a:ea typeface="Times New Roman" panose="02020603050405020304" pitchFamily="18" charset="0"/>
                    <a:cs typeface="Arial" panose="020B0604020202020204" pitchFamily="34" charset="0"/>
                  </a:rPr>
                  <a:t>tính</a:t>
                </a:r>
                <a:r>
                  <a:rPr lang="fr-FR" sz="3700" dirty="0">
                    <a:effectLst/>
                    <a:latin typeface="Arial" panose="020B0604020202020204" pitchFamily="34" charset="0"/>
                    <a:ea typeface="Times New Roman" panose="02020603050405020304" pitchFamily="18" charset="0"/>
                    <a:cs typeface="Arial" panose="020B0604020202020204" pitchFamily="34" charset="0"/>
                  </a:rPr>
                  <a:t> </a:t>
                </a:r>
                <a:r>
                  <a:rPr lang="fr-FR" sz="3700" dirty="0" err="1">
                    <a:effectLst/>
                    <a:latin typeface="Arial" panose="020B0604020202020204" pitchFamily="34" charset="0"/>
                    <a:ea typeface="Times New Roman" panose="02020603050405020304" pitchFamily="18" charset="0"/>
                    <a:cs typeface="Arial" panose="020B0604020202020204" pitchFamily="34" charset="0"/>
                  </a:rPr>
                  <a:t>từ</a:t>
                </a:r>
                <a:r>
                  <a:rPr lang="fr-FR" sz="3700" dirty="0">
                    <a:effectLst/>
                    <a:latin typeface="Arial" panose="020B0604020202020204" pitchFamily="34" charset="0"/>
                    <a:ea typeface="Times New Roman" panose="02020603050405020304" pitchFamily="18" charset="0"/>
                    <a:cs typeface="Arial" panose="020B0604020202020204" pitchFamily="34" charset="0"/>
                  </a:rPr>
                  <a:t> </a:t>
                </a:r>
                <a:r>
                  <a:rPr lang="fr-FR" sz="3700" dirty="0" err="1">
                    <a:effectLst/>
                    <a:latin typeface="Arial" panose="020B0604020202020204" pitchFamily="34" charset="0"/>
                    <a:ea typeface="Times New Roman" panose="02020603050405020304" pitchFamily="18" charset="0"/>
                    <a:cs typeface="Arial" panose="020B0604020202020204" pitchFamily="34" charset="0"/>
                  </a:rPr>
                  <a:t>điểm</a:t>
                </a:r>
                <a:r>
                  <a:rPr lang="fr-FR" sz="3700" dirty="0">
                    <a:effectLst/>
                    <a:latin typeface="Arial" panose="020B0604020202020204" pitchFamily="34" charset="0"/>
                    <a:ea typeface="Times New Roman" panose="02020603050405020304" pitchFamily="18" charset="0"/>
                    <a:cs typeface="Arial" panose="020B0604020202020204" pitchFamily="34" charset="0"/>
                  </a:rPr>
                  <a:t> </a:t>
                </a:r>
                <a:r>
                  <a:rPr lang="fr-FR" sz="3700" dirty="0" err="1">
                    <a:effectLst/>
                    <a:latin typeface="Arial" panose="020B0604020202020204" pitchFamily="34" charset="0"/>
                    <a:ea typeface="Times New Roman" panose="02020603050405020304" pitchFamily="18" charset="0"/>
                    <a:cs typeface="Arial" panose="020B0604020202020204" pitchFamily="34" charset="0"/>
                  </a:rPr>
                  <a:t>trên</a:t>
                </a:r>
                <a:r>
                  <a:rPr lang="fr-FR" sz="3700" dirty="0">
                    <a:effectLst/>
                    <a:latin typeface="Arial" panose="020B0604020202020204" pitchFamily="34" charset="0"/>
                    <a:ea typeface="Times New Roman" panose="02020603050405020304" pitchFamily="18" charset="0"/>
                    <a:cs typeface="Arial" panose="020B0604020202020204" pitchFamily="34" charset="0"/>
                  </a:rPr>
                  <a:t> </a:t>
                </a:r>
                <a:r>
                  <a:rPr lang="fr-FR" sz="3700" dirty="0" err="1">
                    <a:effectLst/>
                    <a:latin typeface="Arial" panose="020B0604020202020204" pitchFamily="34" charset="0"/>
                    <a:ea typeface="Times New Roman" panose="02020603050405020304" pitchFamily="18" charset="0"/>
                    <a:cs typeface="Arial" panose="020B0604020202020204" pitchFamily="34" charset="0"/>
                  </a:rPr>
                  <a:t>mặt</a:t>
                </a:r>
                <a:r>
                  <a:rPr lang="fr-FR" sz="3700" dirty="0">
                    <a:effectLst/>
                    <a:latin typeface="Arial" panose="020B0604020202020204" pitchFamily="34" charset="0"/>
                    <a:ea typeface="Times New Roman" panose="02020603050405020304" pitchFamily="18" charset="0"/>
                    <a:cs typeface="Arial" panose="020B0604020202020204" pitchFamily="34" charset="0"/>
                  </a:rPr>
                  <a:t> </a:t>
                </a:r>
                <a:r>
                  <a:rPr lang="fr-FR" sz="3700" dirty="0" err="1">
                    <a:effectLst/>
                    <a:latin typeface="Arial" panose="020B0604020202020204" pitchFamily="34" charset="0"/>
                    <a:ea typeface="Times New Roman" panose="02020603050405020304" pitchFamily="18" charset="0"/>
                    <a:cs typeface="Arial" panose="020B0604020202020204" pitchFamily="34" charset="0"/>
                  </a:rPr>
                  <a:t>đất</a:t>
                </a:r>
                <a:r>
                  <a:rPr lang="fr-FR" sz="3700" dirty="0">
                    <a:effectLst/>
                    <a:latin typeface="Arial" panose="020B0604020202020204" pitchFamily="34" charset="0"/>
                    <a:ea typeface="Times New Roman" panose="02020603050405020304" pitchFamily="18" charset="0"/>
                    <a:cs typeface="Arial" panose="020B0604020202020204" pitchFamily="34" charset="0"/>
                  </a:rPr>
                  <a:t> </a:t>
                </a:r>
                <a:r>
                  <a:rPr lang="fr-FR" sz="3700" dirty="0" err="1">
                    <a:effectLst/>
                    <a:latin typeface="Arial" panose="020B0604020202020204" pitchFamily="34" charset="0"/>
                    <a:ea typeface="Times New Roman" panose="02020603050405020304" pitchFamily="18" charset="0"/>
                    <a:cs typeface="Arial" panose="020B0604020202020204" pitchFamily="34" charset="0"/>
                  </a:rPr>
                  <a:t>cách</a:t>
                </a:r>
                <a:r>
                  <a:rPr lang="fr-FR" sz="3700" dirty="0">
                    <a:effectLst/>
                    <a:latin typeface="Arial" panose="020B0604020202020204" pitchFamily="34" charset="0"/>
                    <a:ea typeface="Times New Roman" panose="02020603050405020304" pitchFamily="18" charset="0"/>
                    <a:cs typeface="Arial" panose="020B0604020202020204" pitchFamily="34" charset="0"/>
                  </a:rPr>
                  <a:t> </a:t>
                </a:r>
                <a:r>
                  <a:rPr lang="fr-FR" sz="3700" dirty="0" err="1">
                    <a:effectLst/>
                    <a:latin typeface="Arial" panose="020B0604020202020204" pitchFamily="34" charset="0"/>
                    <a:ea typeface="Times New Roman" panose="02020603050405020304" pitchFamily="18" charset="0"/>
                    <a:cs typeface="Arial" panose="020B0604020202020204" pitchFamily="34" charset="0"/>
                  </a:rPr>
                  <a:t>chân</a:t>
                </a:r>
                <a:r>
                  <a:rPr lang="fr-FR" sz="3700" dirty="0">
                    <a:effectLst/>
                    <a:latin typeface="Arial" panose="020B0604020202020204" pitchFamily="34" charset="0"/>
                    <a:ea typeface="Times New Roman" panose="02020603050405020304" pitchFamily="18" charset="0"/>
                    <a:cs typeface="Arial" panose="020B0604020202020204" pitchFamily="34" charset="0"/>
                  </a:rPr>
                  <a:t> </a:t>
                </a:r>
                <a:r>
                  <a:rPr lang="fr-FR" sz="3700" dirty="0" err="1">
                    <a:effectLst/>
                    <a:latin typeface="Arial" panose="020B0604020202020204" pitchFamily="34" charset="0"/>
                    <a:ea typeface="Times New Roman" panose="02020603050405020304" pitchFamily="18" charset="0"/>
                    <a:cs typeface="Arial" panose="020B0604020202020204" pitchFamily="34" charset="0"/>
                  </a:rPr>
                  <a:t>cổng</a:t>
                </a:r>
                <a:r>
                  <a:rPr lang="fr-FR" sz="3700" dirty="0">
                    <a:effectLst/>
                    <a:latin typeface="Arial" panose="020B0604020202020204" pitchFamily="34" charset="0"/>
                    <a:ea typeface="Times New Roman" panose="02020603050405020304" pitchFamily="18" charset="0"/>
                    <a:cs typeface="Arial" panose="020B0604020202020204" pitchFamily="34" charset="0"/>
                  </a:rPr>
                  <a:t> 0,5m là 2,93 m </a:t>
                </a:r>
                <a:r>
                  <a:rPr lang="fr-FR" sz="3700" dirty="0" err="1">
                    <a:effectLst/>
                    <a:latin typeface="Arial" panose="020B0604020202020204" pitchFamily="34" charset="0"/>
                    <a:ea typeface="Times New Roman" panose="02020603050405020304" pitchFamily="18" charset="0"/>
                    <a:cs typeface="Arial" panose="020B0604020202020204" pitchFamily="34" charset="0"/>
                  </a:rPr>
                  <a:t>nên</a:t>
                </a:r>
                <a:r>
                  <a:rPr lang="fr-FR" sz="3700" dirty="0">
                    <a:effectLst/>
                    <a:latin typeface="Arial" panose="020B0604020202020204" pitchFamily="34" charset="0"/>
                    <a:ea typeface="Times New Roman" panose="02020603050405020304" pitchFamily="18" charset="0"/>
                    <a:cs typeface="Arial" panose="020B0604020202020204" pitchFamily="34" charset="0"/>
                  </a:rPr>
                  <a:t> ta </a:t>
                </a:r>
                <a:r>
                  <a:rPr lang="fr-FR" sz="3700" dirty="0" err="1">
                    <a:effectLst/>
                    <a:latin typeface="Arial" panose="020B0604020202020204" pitchFamily="34" charset="0"/>
                    <a:ea typeface="Times New Roman" panose="02020603050405020304" pitchFamily="18" charset="0"/>
                    <a:cs typeface="Arial" panose="020B0604020202020204" pitchFamily="34" charset="0"/>
                  </a:rPr>
                  <a:t>có</a:t>
                </a:r>
                <a:r>
                  <a:rPr lang="fr-FR" sz="37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700" i="1">
                        <a:effectLst/>
                        <a:latin typeface="Cambria Math" panose="02040503050406030204" pitchFamily="18" charset="0"/>
                        <a:ea typeface="Times New Roman" panose="02020603050405020304" pitchFamily="18" charset="0"/>
                      </a:rPr>
                      <m:t>𝐵</m:t>
                    </m:r>
                    <m:r>
                      <a:rPr lang="fr-FR" sz="3700" i="1">
                        <a:effectLst/>
                        <a:latin typeface="Cambria Math" panose="02040503050406030204" pitchFamily="18" charset="0"/>
                        <a:ea typeface="Times New Roman" panose="02020603050405020304" pitchFamily="18" charset="0"/>
                      </a:rPr>
                      <m:t>(0,5;2,93)∈(</m:t>
                    </m:r>
                    <m:r>
                      <a:rPr lang="en-US" sz="3700" i="1">
                        <a:effectLst/>
                        <a:latin typeface="Cambria Math" panose="02040503050406030204" pitchFamily="18" charset="0"/>
                        <a:ea typeface="Times New Roman" panose="02020603050405020304" pitchFamily="18" charset="0"/>
                      </a:rPr>
                      <m:t>𝑃</m:t>
                    </m:r>
                    <m:r>
                      <a:rPr lang="fr-FR" sz="3700" i="1">
                        <a:effectLst/>
                        <a:latin typeface="Cambria Math" panose="02040503050406030204" pitchFamily="18" charset="0"/>
                        <a:ea typeface="Times New Roman" panose="02020603050405020304" pitchFamily="18" charset="0"/>
                      </a:rPr>
                      <m:t>)</m:t>
                    </m:r>
                  </m:oMath>
                </a14:m>
                <a:r>
                  <a:rPr lang="fr-FR" sz="3700" dirty="0">
                    <a:effectLst/>
                    <a:latin typeface="Arial" panose="020B0604020202020204" pitchFamily="34" charset="0"/>
                    <a:ea typeface="Times New Roman" panose="02020603050405020304" pitchFamily="18" charset="0"/>
                    <a:cs typeface="Arial" panose="020B0604020202020204" pitchFamily="34" charset="0"/>
                  </a:rPr>
                  <a:t> </a:t>
                </a:r>
                <a:endParaRPr lang="en-US" sz="37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fr-FR" sz="3700" dirty="0" err="1">
                    <a:effectLst/>
                    <a:latin typeface="Arial" panose="020B0604020202020204" pitchFamily="34" charset="0"/>
                    <a:ea typeface="Times New Roman" panose="02020603050405020304" pitchFamily="18" charset="0"/>
                    <a:cs typeface="Arial" panose="020B0604020202020204" pitchFamily="34" charset="0"/>
                  </a:rPr>
                  <a:t>Parabol</a:t>
                </a:r>
                <a:r>
                  <a:rPr lang="fr-FR" sz="3700" dirty="0">
                    <a:effectLst/>
                    <a:latin typeface="Arial" panose="020B0604020202020204" pitchFamily="34" charset="0"/>
                    <a:ea typeface="Times New Roman" panose="02020603050405020304" pitchFamily="18" charset="0"/>
                    <a:cs typeface="Arial" panose="020B0604020202020204" pitchFamily="34" charset="0"/>
                  </a:rPr>
                  <a:t> </a:t>
                </a:r>
                <a:r>
                  <a:rPr lang="fr-FR" sz="3700" dirty="0" err="1">
                    <a:effectLst/>
                    <a:latin typeface="Arial" panose="020B0604020202020204" pitchFamily="34" charset="0"/>
                    <a:ea typeface="Times New Roman" panose="02020603050405020304" pitchFamily="18" charset="0"/>
                    <a:cs typeface="Arial" panose="020B0604020202020204" pitchFamily="34" charset="0"/>
                  </a:rPr>
                  <a:t>đi</a:t>
                </a:r>
                <a:r>
                  <a:rPr lang="fr-FR" sz="3700" dirty="0">
                    <a:effectLst/>
                    <a:latin typeface="Arial" panose="020B0604020202020204" pitchFamily="34" charset="0"/>
                    <a:ea typeface="Times New Roman" panose="02020603050405020304" pitchFamily="18" charset="0"/>
                    <a:cs typeface="Arial" panose="020B0604020202020204" pitchFamily="34" charset="0"/>
                  </a:rPr>
                  <a:t> qua </a:t>
                </a:r>
                <a:r>
                  <a:rPr lang="fr-FR" sz="3700" dirty="0" err="1">
                    <a:effectLst/>
                    <a:latin typeface="Arial" panose="020B0604020202020204" pitchFamily="34" charset="0"/>
                    <a:ea typeface="Times New Roman" panose="02020603050405020304" pitchFamily="18" charset="0"/>
                    <a:cs typeface="Arial" panose="020B0604020202020204" pitchFamily="34" charset="0"/>
                  </a:rPr>
                  <a:t>các</a:t>
                </a:r>
                <a:r>
                  <a:rPr lang="fr-FR" sz="3700" dirty="0">
                    <a:effectLst/>
                    <a:latin typeface="Arial" panose="020B0604020202020204" pitchFamily="34" charset="0"/>
                    <a:ea typeface="Times New Roman" panose="02020603050405020304" pitchFamily="18" charset="0"/>
                    <a:cs typeface="Arial" panose="020B0604020202020204" pitchFamily="34" charset="0"/>
                  </a:rPr>
                  <a:t> </a:t>
                </a:r>
                <a:r>
                  <a:rPr lang="fr-FR" sz="3700" dirty="0" err="1">
                    <a:effectLst/>
                    <a:latin typeface="Arial" panose="020B0604020202020204" pitchFamily="34" charset="0"/>
                    <a:ea typeface="Times New Roman" panose="02020603050405020304" pitchFamily="18" charset="0"/>
                    <a:cs typeface="Arial" panose="020B0604020202020204" pitchFamily="34" charset="0"/>
                  </a:rPr>
                  <a:t>điểm</a:t>
                </a:r>
                <a:r>
                  <a:rPr lang="fr-FR" sz="3700" dirty="0">
                    <a:effectLst/>
                    <a:latin typeface="Arial" panose="020B0604020202020204" pitchFamily="34" charset="0"/>
                    <a:ea typeface="Times New Roman" panose="02020603050405020304" pitchFamily="18" charset="0"/>
                    <a:cs typeface="Arial" panose="020B0604020202020204" pitchFamily="34" charset="0"/>
                  </a:rPr>
                  <a:t> </a:t>
                </a:r>
                <a:r>
                  <a:rPr lang="fr-FR" sz="3700" dirty="0" err="1">
                    <a:effectLst/>
                    <a:latin typeface="Arial" panose="020B0604020202020204" pitchFamily="34" charset="0"/>
                    <a:ea typeface="Times New Roman" panose="02020603050405020304" pitchFamily="18" charset="0"/>
                    <a:cs typeface="Arial" panose="020B0604020202020204" pitchFamily="34" charset="0"/>
                  </a:rPr>
                  <a:t>có</a:t>
                </a:r>
                <a:r>
                  <a:rPr lang="fr-FR" sz="3700" dirty="0">
                    <a:effectLst/>
                    <a:latin typeface="Arial" panose="020B0604020202020204" pitchFamily="34" charset="0"/>
                    <a:ea typeface="Times New Roman" panose="02020603050405020304" pitchFamily="18" charset="0"/>
                    <a:cs typeface="Arial" panose="020B0604020202020204" pitchFamily="34" charset="0"/>
                  </a:rPr>
                  <a:t> </a:t>
                </a:r>
                <a:r>
                  <a:rPr lang="fr-FR" sz="3700" dirty="0" err="1">
                    <a:effectLst/>
                    <a:latin typeface="Arial" panose="020B0604020202020204" pitchFamily="34" charset="0"/>
                    <a:ea typeface="Times New Roman" panose="02020603050405020304" pitchFamily="18" charset="0"/>
                    <a:cs typeface="Arial" panose="020B0604020202020204" pitchFamily="34" charset="0"/>
                  </a:rPr>
                  <a:t>tọa</a:t>
                </a:r>
                <a:r>
                  <a:rPr lang="fr-FR" sz="3700" dirty="0">
                    <a:effectLst/>
                    <a:latin typeface="Arial" panose="020B0604020202020204" pitchFamily="34" charset="0"/>
                    <a:ea typeface="Times New Roman" panose="02020603050405020304" pitchFamily="18" charset="0"/>
                    <a:cs typeface="Arial" panose="020B0604020202020204" pitchFamily="34" charset="0"/>
                  </a:rPr>
                  <a:t> </a:t>
                </a:r>
                <a:r>
                  <a:rPr lang="fr-FR" sz="3700" dirty="0" err="1">
                    <a:effectLst/>
                    <a:latin typeface="Arial" panose="020B0604020202020204" pitchFamily="34" charset="0"/>
                    <a:ea typeface="Times New Roman" panose="02020603050405020304" pitchFamily="18" charset="0"/>
                    <a:cs typeface="Arial" panose="020B0604020202020204" pitchFamily="34" charset="0"/>
                  </a:rPr>
                  <a:t>độ</a:t>
                </a:r>
                <a:r>
                  <a:rPr lang="fr-FR" sz="3700" dirty="0">
                    <a:effectLst/>
                    <a:latin typeface="Arial" panose="020B0604020202020204" pitchFamily="34" charset="0"/>
                    <a:ea typeface="Times New Roman" panose="02020603050405020304" pitchFamily="18" charset="0"/>
                    <a:cs typeface="Arial" panose="020B0604020202020204" pitchFamily="34" charset="0"/>
                  </a:rPr>
                  <a:t> A(8; 0) </a:t>
                </a:r>
                <a:r>
                  <a:rPr lang="fr-FR" sz="3700" dirty="0" err="1">
                    <a:effectLst/>
                    <a:latin typeface="Arial" panose="020B0604020202020204" pitchFamily="34" charset="0"/>
                    <a:ea typeface="Times New Roman" panose="02020603050405020304" pitchFamily="18" charset="0"/>
                    <a:cs typeface="Arial" panose="020B0604020202020204" pitchFamily="34" charset="0"/>
                  </a:rPr>
                  <a:t>và</a:t>
                </a:r>
                <a:r>
                  <a:rPr lang="fr-FR" sz="3700" dirty="0">
                    <a:effectLst/>
                    <a:latin typeface="Arial" panose="020B0604020202020204" pitchFamily="34" charset="0"/>
                    <a:ea typeface="Times New Roman" panose="02020603050405020304" pitchFamily="18" charset="0"/>
                    <a:cs typeface="Arial" panose="020B0604020202020204" pitchFamily="34" charset="0"/>
                  </a:rPr>
                  <a:t> B(0,5; 2,93</a:t>
                </a:r>
                <a:r>
                  <a:rPr lang="fr-FR" sz="3700" dirty="0" smtClean="0">
                    <a:effectLst/>
                    <a:latin typeface="Arial" panose="020B0604020202020204" pitchFamily="34" charset="0"/>
                    <a:ea typeface="Times New Roman" panose="02020603050405020304" pitchFamily="18" charset="0"/>
                    <a:cs typeface="Arial" panose="020B0604020202020204" pitchFamily="34" charset="0"/>
                  </a:rPr>
                  <a:t>).</a:t>
                </a:r>
                <a:endParaRPr lang="en-US" sz="37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925497" y="1676869"/>
                <a:ext cx="16448103" cy="6924973"/>
              </a:xfrm>
              <a:prstGeom prst="rect">
                <a:avLst/>
              </a:prstGeom>
              <a:blipFill>
                <a:blip r:embed="rId14"/>
                <a:stretch>
                  <a:fillRect l="-1186" r="-1149" b="-880"/>
                </a:stretch>
              </a:blipFill>
            </p:spPr>
            <p:txBody>
              <a:bodyPr/>
              <a:lstStyle/>
              <a:p>
                <a:r>
                  <a:rPr lang="en-US">
                    <a:noFill/>
                  </a:rPr>
                  <a:t> </a:t>
                </a:r>
              </a:p>
            </p:txBody>
          </p:sp>
        </mc:Fallback>
      </mc:AlternateContent>
    </p:spTree>
    <p:extLst>
      <p:ext uri="{BB962C8B-B14F-4D97-AF65-F5344CB8AC3E}">
        <p14:creationId xmlns:p14="http://schemas.microsoft.com/office/powerpoint/2010/main" val="3027254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barn(inVertical)">
                                      <p:cBhvr>
                                        <p:cTn id="17" dur="500"/>
                                        <p:tgtEl>
                                          <p:spTgt spid="6">
                                            <p:txEl>
                                              <p:pRg st="1" end="1"/>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barn(inVertical)">
                                      <p:cBhvr>
                                        <p:cTn id="20" dur="500"/>
                                        <p:tgtEl>
                                          <p:spTgt spid="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Effect transition="in" filter="fade">
                                      <p:cBhvr>
                                        <p:cTn id="25" dur="500"/>
                                        <p:tgtEl>
                                          <p:spTgt spid="6">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6">
                                            <p:txEl>
                                              <p:pRg st="4" end="4"/>
                                            </p:txEl>
                                          </p:spTgt>
                                        </p:tgtEl>
                                        <p:attrNameLst>
                                          <p:attrName>style.visibility</p:attrName>
                                        </p:attrNameLst>
                                      </p:cBhvr>
                                      <p:to>
                                        <p:strVal val="visible"/>
                                      </p:to>
                                    </p:set>
                                    <p:animEffect transition="in" filter="randombar(horizontal)">
                                      <p:cBhvr>
                                        <p:cTn id="30" dur="500"/>
                                        <p:tgtEl>
                                          <p:spTgt spid="6">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animEffect transition="in" filter="fade">
                                      <p:cBhvr>
                                        <p:cTn id="35"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7DE9A"/>
        </a:solidFill>
        <a:effectLst/>
      </p:bgPr>
    </p:bg>
    <p:spTree>
      <p:nvGrpSpPr>
        <p:cNvPr id="1" name=""/>
        <p:cNvGrpSpPr/>
        <p:nvPr/>
      </p:nvGrpSpPr>
      <p:grpSpPr>
        <a:xfrm>
          <a:off x="0" y="0"/>
          <a:ext cx="0" cy="0"/>
          <a:chOff x="0" y="0"/>
          <a:chExt cx="0" cy="0"/>
        </a:xfrm>
      </p:grpSpPr>
      <p:grpSp>
        <p:nvGrpSpPr>
          <p:cNvPr id="31" name="Group 30"/>
          <p:cNvGrpSpPr/>
          <p:nvPr/>
        </p:nvGrpSpPr>
        <p:grpSpPr>
          <a:xfrm>
            <a:off x="16462118" y="353842"/>
            <a:ext cx="1302469" cy="1164379"/>
            <a:chOff x="951895" y="3576837"/>
            <a:chExt cx="3369207" cy="3468421"/>
          </a:xfrm>
        </p:grpSpPr>
        <p:grpSp>
          <p:nvGrpSpPr>
            <p:cNvPr id="32" name="Group 4"/>
            <p:cNvGrpSpPr/>
            <p:nvPr/>
          </p:nvGrpSpPr>
          <p:grpSpPr>
            <a:xfrm>
              <a:off x="951895" y="3576837"/>
              <a:ext cx="3369207" cy="3468421"/>
              <a:chOff x="-151671" y="-170774"/>
              <a:chExt cx="6653334" cy="6849255"/>
            </a:xfrm>
          </p:grpSpPr>
          <p:sp>
            <p:nvSpPr>
              <p:cNvPr id="34" name="Freeform 5"/>
              <p:cNvSpPr/>
              <p:nvPr/>
            </p:nvSpPr>
            <p:spPr>
              <a:xfrm>
                <a:off x="-151671" y="-170774"/>
                <a:ext cx="6653334" cy="6849255"/>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accent5">
                  <a:lumMod val="20000"/>
                  <a:lumOff val="80000"/>
                </a:schemeClr>
              </a:solidFill>
            </p:spPr>
          </p:sp>
        </p:grpSp>
        <p:pic>
          <p:nvPicPr>
            <p:cNvPr id="3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03810" y="4412692"/>
              <a:ext cx="2065380" cy="1716847"/>
            </a:xfrm>
            <a:prstGeom prst="rect">
              <a:avLst/>
            </a:prstGeom>
          </p:spPr>
        </p:pic>
      </p:grpSp>
      <p:grpSp>
        <p:nvGrpSpPr>
          <p:cNvPr id="35" name="Group 34"/>
          <p:cNvGrpSpPr/>
          <p:nvPr/>
        </p:nvGrpSpPr>
        <p:grpSpPr>
          <a:xfrm>
            <a:off x="16459200" y="8889432"/>
            <a:ext cx="1308307" cy="1108734"/>
            <a:chOff x="14043699" y="3663315"/>
            <a:chExt cx="3215601" cy="3215601"/>
          </a:xfrm>
        </p:grpSpPr>
        <p:grpSp>
          <p:nvGrpSpPr>
            <p:cNvPr id="36" name="Group 10"/>
            <p:cNvGrpSpPr/>
            <p:nvPr/>
          </p:nvGrpSpPr>
          <p:grpSpPr>
            <a:xfrm>
              <a:off x="14043699" y="3663315"/>
              <a:ext cx="3215601" cy="3215601"/>
              <a:chOff x="0" y="0"/>
              <a:chExt cx="6350000" cy="6350000"/>
            </a:xfrm>
          </p:grpSpPr>
          <p:sp>
            <p:nvSpPr>
              <p:cNvPr id="38"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accent5">
                  <a:lumMod val="20000"/>
                  <a:lumOff val="80000"/>
                </a:schemeClr>
              </a:solidFill>
            </p:spPr>
          </p:sp>
        </p:grpSp>
        <p:pic>
          <p:nvPicPr>
            <p:cNvPr id="37"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084178" y="4054340"/>
              <a:ext cx="1134643" cy="2433550"/>
            </a:xfrm>
            <a:prstGeom prst="rect">
              <a:avLst/>
            </a:prstGeom>
          </p:spPr>
        </p:pic>
      </p:grpSp>
      <p:grpSp>
        <p:nvGrpSpPr>
          <p:cNvPr id="39" name="Group 38"/>
          <p:cNvGrpSpPr/>
          <p:nvPr/>
        </p:nvGrpSpPr>
        <p:grpSpPr>
          <a:xfrm>
            <a:off x="493696" y="8889432"/>
            <a:ext cx="1267374" cy="1108734"/>
            <a:chOff x="5250279" y="3663315"/>
            <a:chExt cx="3215601" cy="3215601"/>
          </a:xfrm>
        </p:grpSpPr>
        <p:grpSp>
          <p:nvGrpSpPr>
            <p:cNvPr id="40" name="Group 6"/>
            <p:cNvGrpSpPr/>
            <p:nvPr/>
          </p:nvGrpSpPr>
          <p:grpSpPr>
            <a:xfrm>
              <a:off x="5250279" y="3663315"/>
              <a:ext cx="3215601" cy="3215601"/>
              <a:chOff x="0" y="0"/>
              <a:chExt cx="6350000" cy="6350000"/>
            </a:xfrm>
          </p:grpSpPr>
          <p:sp>
            <p:nvSpPr>
              <p:cNvPr id="42"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accent5">
                  <a:lumMod val="20000"/>
                  <a:lumOff val="80000"/>
                </a:schemeClr>
              </a:solidFill>
            </p:spPr>
          </p:sp>
        </p:grpSp>
        <p:pic>
          <p:nvPicPr>
            <p:cNvPr id="41"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5871074" y="4113338"/>
              <a:ext cx="1974010" cy="2315555"/>
            </a:xfrm>
            <a:prstGeom prst="rect">
              <a:avLst/>
            </a:prstGeom>
          </p:spPr>
        </p:pic>
      </p:grpSp>
      <p:grpSp>
        <p:nvGrpSpPr>
          <p:cNvPr id="43" name="Group 42"/>
          <p:cNvGrpSpPr/>
          <p:nvPr/>
        </p:nvGrpSpPr>
        <p:grpSpPr>
          <a:xfrm>
            <a:off x="490881" y="346992"/>
            <a:ext cx="1261719" cy="1171229"/>
            <a:chOff x="9639248" y="3663315"/>
            <a:chExt cx="3215601" cy="3215601"/>
          </a:xfrm>
        </p:grpSpPr>
        <p:grpSp>
          <p:nvGrpSpPr>
            <p:cNvPr id="44" name="Group 8"/>
            <p:cNvGrpSpPr/>
            <p:nvPr/>
          </p:nvGrpSpPr>
          <p:grpSpPr>
            <a:xfrm>
              <a:off x="9639248" y="3663315"/>
              <a:ext cx="3215601" cy="3215601"/>
              <a:chOff x="0" y="0"/>
              <a:chExt cx="6350000" cy="6350000"/>
            </a:xfrm>
          </p:grpSpPr>
          <p:sp>
            <p:nvSpPr>
              <p:cNvPr id="46"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accent5">
                  <a:lumMod val="20000"/>
                  <a:lumOff val="80000"/>
                </a:schemeClr>
              </a:solidFill>
            </p:spPr>
          </p:sp>
        </p:grpSp>
        <p:pic>
          <p:nvPicPr>
            <p:cNvPr id="45" name="Picture 1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9934132" y="4471877"/>
              <a:ext cx="2625831" cy="1598475"/>
            </a:xfrm>
            <a:prstGeom prst="rect">
              <a:avLst/>
            </a:prstGeom>
          </p:spPr>
        </p:pic>
      </p:grpSp>
      <p:sp>
        <p:nvSpPr>
          <p:cNvPr id="47" name="Oval Callout 46"/>
          <p:cNvSpPr/>
          <p:nvPr/>
        </p:nvSpPr>
        <p:spPr>
          <a:xfrm>
            <a:off x="8539204" y="471912"/>
            <a:ext cx="1641441" cy="691776"/>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 name="Rectangle 2"/>
              <p:cNvSpPr/>
              <p:nvPr/>
            </p:nvSpPr>
            <p:spPr>
              <a:xfrm>
                <a:off x="3154007" y="5347356"/>
                <a:ext cx="10367905" cy="4291944"/>
              </a:xfrm>
              <a:prstGeom prst="rect">
                <a:avLst/>
              </a:prstGeom>
            </p:spPr>
            <p:txBody>
              <a:bodyPr wrap="square">
                <a:spAutoFit/>
              </a:bodyPr>
              <a:lstStyle/>
              <a:p>
                <a:pPr>
                  <a:lnSpc>
                    <a:spcPct val="150000"/>
                  </a:lnSpc>
                  <a:spcAft>
                    <a:spcPts val="0"/>
                  </a:spcAft>
                </a:pPr>
                <a:endParaRPr lang="en-US" sz="37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Aft>
                    <a:spcPts val="0"/>
                  </a:spcAft>
                </a:pPr>
                <a:r>
                  <a:rPr lang="en-US" sz="3700" dirty="0" err="1" smtClean="0">
                    <a:latin typeface="Arial" panose="020B0604020202020204" pitchFamily="34" charset="0"/>
                    <a:ea typeface="Times New Roman" panose="02020603050405020304" pitchFamily="18" charset="0"/>
                    <a:cs typeface="Arial" panose="020B0604020202020204" pitchFamily="34" charset="0"/>
                  </a:rPr>
                  <a:t>Hàm</a:t>
                </a:r>
                <a:r>
                  <a:rPr lang="en-US" sz="3700" dirty="0" smtClean="0">
                    <a:latin typeface="Arial" panose="020B0604020202020204" pitchFamily="34" charset="0"/>
                    <a:ea typeface="Times New Roman" panose="02020603050405020304" pitchFamily="18" charset="0"/>
                    <a:cs typeface="Arial" panose="020B0604020202020204" pitchFamily="34" charset="0"/>
                  </a:rPr>
                  <a:t> </a:t>
                </a:r>
                <a:r>
                  <a:rPr lang="en-US" sz="3700" dirty="0" err="1">
                    <a:latin typeface="Arial" panose="020B0604020202020204" pitchFamily="34" charset="0"/>
                    <a:ea typeface="Times New Roman" panose="02020603050405020304" pitchFamily="18" charset="0"/>
                    <a:cs typeface="Arial" panose="020B0604020202020204" pitchFamily="34" charset="0"/>
                  </a:rPr>
                  <a:t>số</a:t>
                </a:r>
                <a:r>
                  <a:rPr lang="en-US" sz="3700" dirty="0">
                    <a:latin typeface="Arial" panose="020B0604020202020204" pitchFamily="34" charset="0"/>
                    <a:ea typeface="Times New Roman" panose="02020603050405020304" pitchFamily="18" charset="0"/>
                    <a:cs typeface="Arial" panose="020B0604020202020204" pitchFamily="34" charset="0"/>
                  </a:rPr>
                  <a:t> </a:t>
                </a:r>
                <a:r>
                  <a:rPr lang="en-US" sz="3700" dirty="0" err="1">
                    <a:latin typeface="Arial" panose="020B0604020202020204" pitchFamily="34" charset="0"/>
                    <a:ea typeface="Times New Roman" panose="02020603050405020304" pitchFamily="18" charset="0"/>
                    <a:cs typeface="Arial" panose="020B0604020202020204" pitchFamily="34" charset="0"/>
                  </a:rPr>
                  <a:t>có</a:t>
                </a:r>
                <a:r>
                  <a:rPr lang="en-US" sz="3700" dirty="0">
                    <a:latin typeface="Arial" panose="020B0604020202020204" pitchFamily="34" charset="0"/>
                    <a:ea typeface="Times New Roman" panose="02020603050405020304" pitchFamily="18" charset="0"/>
                    <a:cs typeface="Arial" panose="020B0604020202020204" pitchFamily="34" charset="0"/>
                  </a:rPr>
                  <a:t> </a:t>
                </a:r>
                <a:r>
                  <a:rPr lang="en-US" sz="3700" dirty="0" err="1">
                    <a:latin typeface="Arial" panose="020B0604020202020204" pitchFamily="34" charset="0"/>
                    <a:ea typeface="Times New Roman" panose="02020603050405020304" pitchFamily="18" charset="0"/>
                    <a:cs typeface="Arial" panose="020B0604020202020204" pitchFamily="34" charset="0"/>
                  </a:rPr>
                  <a:t>đỉnh</a:t>
                </a:r>
                <a:r>
                  <a:rPr lang="en-US" sz="3700" dirty="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700" i="1">
                        <a:latin typeface="Cambria Math" panose="02040503050406030204" pitchFamily="18" charset="0"/>
                        <a:ea typeface="Times New Roman" panose="02020603050405020304" pitchFamily="18" charset="0"/>
                      </a:rPr>
                      <m:t>𝐼</m:t>
                    </m:r>
                    <m:d>
                      <m:dPr>
                        <m:ctrlPr>
                          <a:rPr lang="en-US" sz="3700" i="1">
                            <a:latin typeface="Cambria Math" panose="02040503050406030204" pitchFamily="18" charset="0"/>
                            <a:ea typeface="Times New Roman" panose="02020603050405020304" pitchFamily="18" charset="0"/>
                          </a:rPr>
                        </m:ctrlPr>
                      </m:dPr>
                      <m:e>
                        <m:r>
                          <a:rPr lang="en-US" sz="3700" i="1">
                            <a:latin typeface="Cambria Math" panose="02040503050406030204" pitchFamily="18" charset="0"/>
                            <a:ea typeface="Times New Roman" panose="02020603050405020304" pitchFamily="18" charset="0"/>
                          </a:rPr>
                          <m:t>4;</m:t>
                        </m:r>
                        <m:f>
                          <m:fPr>
                            <m:ctrlPr>
                              <a:rPr lang="en-US" sz="3700" i="1">
                                <a:latin typeface="Cambria Math" panose="02040503050406030204" pitchFamily="18" charset="0"/>
                                <a:ea typeface="Times New Roman" panose="02020603050405020304" pitchFamily="18" charset="0"/>
                              </a:rPr>
                            </m:ctrlPr>
                          </m:fPr>
                          <m:num>
                            <m:r>
                              <a:rPr lang="en-US" sz="3700" i="1">
                                <a:latin typeface="Cambria Math" panose="02040503050406030204" pitchFamily="18" charset="0"/>
                                <a:ea typeface="Times New Roman" panose="02020603050405020304" pitchFamily="18" charset="0"/>
                              </a:rPr>
                              <m:t>4688</m:t>
                            </m:r>
                          </m:num>
                          <m:den>
                            <m:r>
                              <a:rPr lang="en-US" sz="3700" i="1">
                                <a:latin typeface="Cambria Math" panose="02040503050406030204" pitchFamily="18" charset="0"/>
                                <a:ea typeface="Times New Roman" panose="02020603050405020304" pitchFamily="18" charset="0"/>
                              </a:rPr>
                              <m:t>375</m:t>
                            </m:r>
                          </m:den>
                        </m:f>
                      </m:e>
                    </m:d>
                  </m:oMath>
                </a14:m>
                <a:endParaRPr lang="en-US" sz="37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Aft>
                    <a:spcPts val="0"/>
                  </a:spcAft>
                </a:pPr>
                <a:r>
                  <a:rPr lang="en-US" sz="3700" dirty="0" err="1">
                    <a:latin typeface="Arial" panose="020B0604020202020204" pitchFamily="34" charset="0"/>
                    <a:ea typeface="Times New Roman" panose="02020603050405020304" pitchFamily="18" charset="0"/>
                    <a:cs typeface="Arial" panose="020B0604020202020204" pitchFamily="34" charset="0"/>
                  </a:rPr>
                  <a:t>Suy</a:t>
                </a:r>
                <a:r>
                  <a:rPr lang="en-US" sz="3700" dirty="0">
                    <a:latin typeface="Arial" panose="020B0604020202020204" pitchFamily="34" charset="0"/>
                    <a:ea typeface="Times New Roman" panose="02020603050405020304" pitchFamily="18" charset="0"/>
                    <a:cs typeface="Arial" panose="020B0604020202020204" pitchFamily="34" charset="0"/>
                  </a:rPr>
                  <a:t> </a:t>
                </a:r>
                <a:r>
                  <a:rPr lang="en-US" sz="3700" dirty="0" err="1">
                    <a:latin typeface="Arial" panose="020B0604020202020204" pitchFamily="34" charset="0"/>
                    <a:ea typeface="Times New Roman" panose="02020603050405020304" pitchFamily="18" charset="0"/>
                    <a:cs typeface="Arial" panose="020B0604020202020204" pitchFamily="34" charset="0"/>
                  </a:rPr>
                  <a:t>ra</a:t>
                </a:r>
                <a:r>
                  <a:rPr lang="en-US" sz="3700" dirty="0">
                    <a:latin typeface="Arial" panose="020B0604020202020204" pitchFamily="34" charset="0"/>
                    <a:ea typeface="Times New Roman" panose="02020603050405020304" pitchFamily="18" charset="0"/>
                    <a:cs typeface="Arial" panose="020B0604020202020204" pitchFamily="34" charset="0"/>
                  </a:rPr>
                  <a:t> </a:t>
                </a:r>
                <a:r>
                  <a:rPr lang="en-US" sz="3700" dirty="0" err="1">
                    <a:latin typeface="Arial" panose="020B0604020202020204" pitchFamily="34" charset="0"/>
                    <a:ea typeface="Times New Roman" panose="02020603050405020304" pitchFamily="18" charset="0"/>
                    <a:cs typeface="Arial" panose="020B0604020202020204" pitchFamily="34" charset="0"/>
                  </a:rPr>
                  <a:t>chiều</a:t>
                </a:r>
                <a:r>
                  <a:rPr lang="en-US" sz="3700" dirty="0">
                    <a:latin typeface="Arial" panose="020B0604020202020204" pitchFamily="34" charset="0"/>
                    <a:ea typeface="Times New Roman" panose="02020603050405020304" pitchFamily="18" charset="0"/>
                    <a:cs typeface="Arial" panose="020B0604020202020204" pitchFamily="34" charset="0"/>
                  </a:rPr>
                  <a:t> </a:t>
                </a:r>
                <a:r>
                  <a:rPr lang="en-US" sz="3700" dirty="0" err="1">
                    <a:latin typeface="Arial" panose="020B0604020202020204" pitchFamily="34" charset="0"/>
                    <a:ea typeface="Times New Roman" panose="02020603050405020304" pitchFamily="18" charset="0"/>
                    <a:cs typeface="Arial" panose="020B0604020202020204" pitchFamily="34" charset="0"/>
                  </a:rPr>
                  <a:t>cao</a:t>
                </a:r>
                <a:r>
                  <a:rPr lang="en-US" sz="3700" dirty="0">
                    <a:latin typeface="Arial" panose="020B0604020202020204" pitchFamily="34" charset="0"/>
                    <a:ea typeface="Times New Roman" panose="02020603050405020304" pitchFamily="18" charset="0"/>
                    <a:cs typeface="Arial" panose="020B0604020202020204" pitchFamily="34" charset="0"/>
                  </a:rPr>
                  <a:t> </a:t>
                </a:r>
                <a:r>
                  <a:rPr lang="en-US" sz="3700" dirty="0" err="1">
                    <a:latin typeface="Arial" panose="020B0604020202020204" pitchFamily="34" charset="0"/>
                    <a:ea typeface="Times New Roman" panose="02020603050405020304" pitchFamily="18" charset="0"/>
                    <a:cs typeface="Arial" panose="020B0604020202020204" pitchFamily="34" charset="0"/>
                  </a:rPr>
                  <a:t>của</a:t>
                </a:r>
                <a:r>
                  <a:rPr lang="en-US" sz="3700" dirty="0">
                    <a:latin typeface="Arial" panose="020B0604020202020204" pitchFamily="34" charset="0"/>
                    <a:ea typeface="Times New Roman" panose="02020603050405020304" pitchFamily="18" charset="0"/>
                    <a:cs typeface="Arial" panose="020B0604020202020204" pitchFamily="34" charset="0"/>
                  </a:rPr>
                  <a:t> </a:t>
                </a:r>
                <a:r>
                  <a:rPr lang="en-US" sz="3700" dirty="0" err="1">
                    <a:latin typeface="Arial" panose="020B0604020202020204" pitchFamily="34" charset="0"/>
                    <a:ea typeface="Times New Roman" panose="02020603050405020304" pitchFamily="18" charset="0"/>
                    <a:cs typeface="Arial" panose="020B0604020202020204" pitchFamily="34" charset="0"/>
                  </a:rPr>
                  <a:t>cổng</a:t>
                </a:r>
                <a:r>
                  <a:rPr lang="en-US" sz="3700" dirty="0">
                    <a:latin typeface="Arial" panose="020B0604020202020204" pitchFamily="34" charset="0"/>
                    <a:ea typeface="Times New Roman" panose="02020603050405020304" pitchFamily="18" charset="0"/>
                    <a:cs typeface="Arial" panose="020B0604020202020204" pitchFamily="34" charset="0"/>
                  </a:rPr>
                  <a:t> </a:t>
                </a:r>
                <a:r>
                  <a:rPr lang="en-US" sz="3700" dirty="0" err="1">
                    <a:latin typeface="Arial" panose="020B0604020202020204" pitchFamily="34" charset="0"/>
                    <a:ea typeface="Times New Roman" panose="02020603050405020304" pitchFamily="18" charset="0"/>
                    <a:cs typeface="Arial" panose="020B0604020202020204" pitchFamily="34" charset="0"/>
                  </a:rPr>
                  <a:t>là</a:t>
                </a:r>
                <a:r>
                  <a:rPr lang="en-US" sz="3700" dirty="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
                      <m:fPr>
                        <m:ctrlPr>
                          <a:rPr lang="en-US" sz="3700" i="1">
                            <a:latin typeface="Cambria Math" panose="02040503050406030204" pitchFamily="18" charset="0"/>
                            <a:ea typeface="Times New Roman" panose="02020603050405020304" pitchFamily="18" charset="0"/>
                          </a:rPr>
                        </m:ctrlPr>
                      </m:fPr>
                      <m:num>
                        <m:r>
                          <a:rPr lang="en-US" sz="3700" i="1">
                            <a:latin typeface="Cambria Math" panose="02040503050406030204" pitchFamily="18" charset="0"/>
                            <a:ea typeface="Times New Roman" panose="02020603050405020304" pitchFamily="18" charset="0"/>
                          </a:rPr>
                          <m:t>4688</m:t>
                        </m:r>
                      </m:num>
                      <m:den>
                        <m:r>
                          <a:rPr lang="en-US" sz="3700" i="1">
                            <a:latin typeface="Cambria Math" panose="02040503050406030204" pitchFamily="18" charset="0"/>
                            <a:ea typeface="Times New Roman" panose="02020603050405020304" pitchFamily="18" charset="0"/>
                          </a:rPr>
                          <m:t>375</m:t>
                        </m:r>
                      </m:den>
                    </m:f>
                    <m:r>
                      <a:rPr lang="en-US" sz="3700" i="1">
                        <a:latin typeface="Cambria Math" panose="02040503050406030204" pitchFamily="18" charset="0"/>
                        <a:ea typeface="Times New Roman" panose="02020603050405020304" pitchFamily="18" charset="0"/>
                      </a:rPr>
                      <m:t>≈12,5</m:t>
                    </m:r>
                  </m:oMath>
                </a14:m>
                <a:r>
                  <a:rPr lang="en-US" sz="3700" dirty="0">
                    <a:latin typeface="Arial" panose="020B0604020202020204" pitchFamily="34" charset="0"/>
                    <a:ea typeface="Times New Roman" panose="02020603050405020304" pitchFamily="18" charset="0"/>
                    <a:cs typeface="Arial" panose="020B0604020202020204" pitchFamily="34" charset="0"/>
                  </a:rPr>
                  <a:t> m.</a:t>
                </a:r>
                <a:endParaRPr lang="en-US" sz="37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Aft>
                    <a:spcPts val="0"/>
                  </a:spcAft>
                </a:pPr>
                <a:r>
                  <a:rPr lang="en-US" sz="3700" dirty="0" err="1">
                    <a:latin typeface="Arial" panose="020B0604020202020204" pitchFamily="34" charset="0"/>
                    <a:ea typeface="Times New Roman" panose="02020603050405020304" pitchFamily="18" charset="0"/>
                    <a:cs typeface="Arial" panose="020B0604020202020204" pitchFamily="34" charset="0"/>
                  </a:rPr>
                  <a:t>Kết</a:t>
                </a:r>
                <a:r>
                  <a:rPr lang="en-US" sz="3700" dirty="0">
                    <a:latin typeface="Arial" panose="020B0604020202020204" pitchFamily="34" charset="0"/>
                    <a:ea typeface="Times New Roman" panose="02020603050405020304" pitchFamily="18" charset="0"/>
                    <a:cs typeface="Arial" panose="020B0604020202020204" pitchFamily="34" charset="0"/>
                  </a:rPr>
                  <a:t> </a:t>
                </a:r>
                <a:r>
                  <a:rPr lang="en-US" sz="3700" dirty="0" err="1">
                    <a:latin typeface="Arial" panose="020B0604020202020204" pitchFamily="34" charset="0"/>
                    <a:ea typeface="Times New Roman" panose="02020603050405020304" pitchFamily="18" charset="0"/>
                    <a:cs typeface="Arial" panose="020B0604020202020204" pitchFamily="34" charset="0"/>
                  </a:rPr>
                  <a:t>quả</a:t>
                </a:r>
                <a:r>
                  <a:rPr lang="en-US" sz="3700" dirty="0">
                    <a:latin typeface="Arial" panose="020B0604020202020204" pitchFamily="34" charset="0"/>
                    <a:ea typeface="Times New Roman" panose="02020603050405020304" pitchFamily="18" charset="0"/>
                    <a:cs typeface="Arial" panose="020B0604020202020204" pitchFamily="34" charset="0"/>
                  </a:rPr>
                  <a:t> </a:t>
                </a:r>
                <a:r>
                  <a:rPr lang="en-US" sz="3700" dirty="0" err="1">
                    <a:latin typeface="Arial" panose="020B0604020202020204" pitchFamily="34" charset="0"/>
                    <a:ea typeface="Times New Roman" panose="02020603050405020304" pitchFamily="18" charset="0"/>
                    <a:cs typeface="Arial" panose="020B0604020202020204" pitchFamily="34" charset="0"/>
                  </a:rPr>
                  <a:t>của</a:t>
                </a:r>
                <a:r>
                  <a:rPr lang="en-US" sz="3700" dirty="0">
                    <a:latin typeface="Arial" panose="020B0604020202020204" pitchFamily="34" charset="0"/>
                    <a:ea typeface="Times New Roman" panose="02020603050405020304" pitchFamily="18" charset="0"/>
                    <a:cs typeface="Arial" panose="020B0604020202020204" pitchFamily="34" charset="0"/>
                  </a:rPr>
                  <a:t> An </a:t>
                </a:r>
                <a:r>
                  <a:rPr lang="en-US" sz="3700" dirty="0" err="1">
                    <a:latin typeface="Arial" panose="020B0604020202020204" pitchFamily="34" charset="0"/>
                    <a:ea typeface="Times New Roman" panose="02020603050405020304" pitchFamily="18" charset="0"/>
                    <a:cs typeface="Arial" panose="020B0604020202020204" pitchFamily="34" charset="0"/>
                  </a:rPr>
                  <a:t>gần</a:t>
                </a:r>
                <a:r>
                  <a:rPr lang="en-US" sz="3700" dirty="0">
                    <a:latin typeface="Arial" panose="020B0604020202020204" pitchFamily="34" charset="0"/>
                    <a:ea typeface="Times New Roman" panose="02020603050405020304" pitchFamily="18" charset="0"/>
                    <a:cs typeface="Arial" panose="020B0604020202020204" pitchFamily="34" charset="0"/>
                  </a:rPr>
                  <a:t> </a:t>
                </a:r>
                <a:r>
                  <a:rPr lang="en-US" sz="3700" dirty="0" err="1">
                    <a:latin typeface="Arial" panose="020B0604020202020204" pitchFamily="34" charset="0"/>
                    <a:ea typeface="Times New Roman" panose="02020603050405020304" pitchFamily="18" charset="0"/>
                    <a:cs typeface="Arial" panose="020B0604020202020204" pitchFamily="34" charset="0"/>
                  </a:rPr>
                  <a:t>chính</a:t>
                </a:r>
                <a:r>
                  <a:rPr lang="en-US" sz="3700" dirty="0">
                    <a:latin typeface="Arial" panose="020B0604020202020204" pitchFamily="34" charset="0"/>
                    <a:ea typeface="Times New Roman" panose="02020603050405020304" pitchFamily="18" charset="0"/>
                    <a:cs typeface="Arial" panose="020B0604020202020204" pitchFamily="34" charset="0"/>
                  </a:rPr>
                  <a:t> </a:t>
                </a:r>
                <a:r>
                  <a:rPr lang="en-US" sz="3700" dirty="0" err="1">
                    <a:latin typeface="Arial" panose="020B0604020202020204" pitchFamily="34" charset="0"/>
                    <a:ea typeface="Times New Roman" panose="02020603050405020304" pitchFamily="18" charset="0"/>
                    <a:cs typeface="Arial" panose="020B0604020202020204" pitchFamily="34" charset="0"/>
                  </a:rPr>
                  <a:t>xác</a:t>
                </a:r>
                <a:r>
                  <a:rPr lang="en-US" sz="3700" dirty="0">
                    <a:latin typeface="Arial" panose="020B0604020202020204" pitchFamily="34" charset="0"/>
                    <a:ea typeface="Times New Roman" panose="02020603050405020304" pitchFamily="18" charset="0"/>
                    <a:cs typeface="Arial" panose="020B0604020202020204" pitchFamily="34" charset="0"/>
                  </a:rPr>
                  <a:t>.</a:t>
                </a:r>
                <a:endParaRPr lang="en-US" sz="37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3154007" y="5347356"/>
                <a:ext cx="10367905" cy="4291944"/>
              </a:xfrm>
              <a:prstGeom prst="rect">
                <a:avLst/>
              </a:prstGeom>
              <a:blipFill>
                <a:blip r:embed="rId14"/>
                <a:stretch>
                  <a:fillRect l="-1822" b="-2131"/>
                </a:stretch>
              </a:blipFill>
            </p:spPr>
            <p:txBody>
              <a:bodyPr/>
              <a:lstStyle/>
              <a:p>
                <a:r>
                  <a:rPr lang="en-US">
                    <a:noFill/>
                  </a:rPr>
                  <a:t> </a:t>
                </a:r>
              </a:p>
            </p:txBody>
          </p:sp>
        </mc:Fallback>
      </mc:AlternateContent>
      <p:sp>
        <p:nvSpPr>
          <p:cNvPr id="4" name="Rectangle 3"/>
          <p:cNvSpPr/>
          <p:nvPr/>
        </p:nvSpPr>
        <p:spPr>
          <a:xfrm>
            <a:off x="3154007" y="1409700"/>
            <a:ext cx="8470076" cy="840871"/>
          </a:xfrm>
          <a:prstGeom prst="rect">
            <a:avLst/>
          </a:prstGeom>
        </p:spPr>
        <p:txBody>
          <a:bodyPr wrap="none">
            <a:spAutoFit/>
          </a:bodyPr>
          <a:lstStyle/>
          <a:p>
            <a:pPr lvl="0" algn="just">
              <a:lnSpc>
                <a:spcPct val="150000"/>
              </a:lnSpc>
            </a:pPr>
            <a:r>
              <a:rPr lang="fr-FR" sz="37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Thay</a:t>
            </a:r>
            <a:r>
              <a:rPr lang="fr-FR" sz="37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37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tọa</a:t>
            </a:r>
            <a:r>
              <a:rPr lang="fr-FR" sz="37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37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độ</a:t>
            </a:r>
            <a:r>
              <a:rPr lang="fr-FR" sz="37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37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của</a:t>
            </a:r>
            <a:r>
              <a:rPr lang="fr-FR" sz="3700" dirty="0">
                <a:solidFill>
                  <a:prstClr val="black"/>
                </a:solidFill>
                <a:latin typeface="Arial" panose="020B0604020202020204" pitchFamily="34" charset="0"/>
                <a:ea typeface="Times New Roman" panose="02020603050405020304" pitchFamily="18" charset="0"/>
                <a:cs typeface="Arial" panose="020B0604020202020204" pitchFamily="34" charset="0"/>
              </a:rPr>
              <a:t> A, B </a:t>
            </a:r>
            <a:r>
              <a:rPr lang="fr-FR" sz="3700" dirty="0" err="1">
                <a:solidFill>
                  <a:prstClr val="black"/>
                </a:solidFill>
                <a:latin typeface="Arial" panose="020B0604020202020204" pitchFamily="34" charset="0"/>
                <a:ea typeface="Times New Roman" panose="02020603050405020304" pitchFamily="18" charset="0"/>
                <a:cs typeface="Arial" panose="020B0604020202020204" pitchFamily="34" charset="0"/>
              </a:rPr>
              <a:t>vào</a:t>
            </a:r>
            <a:r>
              <a:rPr lang="fr-FR" sz="37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3700" dirty="0" err="1">
                <a:solidFill>
                  <a:prstClr val="black"/>
                </a:solidFill>
                <a:latin typeface="Arial" panose="020B0604020202020204" pitchFamily="34" charset="0"/>
                <a:ea typeface="Times New Roman" panose="02020603050405020304" pitchFamily="18" charset="0"/>
                <a:cs typeface="Arial" panose="020B0604020202020204" pitchFamily="34" charset="0"/>
              </a:rPr>
              <a:t>hàm</a:t>
            </a:r>
            <a:r>
              <a:rPr lang="fr-FR" sz="37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3700" dirty="0" err="1">
                <a:solidFill>
                  <a:prstClr val="black"/>
                </a:solidFill>
                <a:latin typeface="Arial" panose="020B0604020202020204" pitchFamily="34" charset="0"/>
                <a:ea typeface="Times New Roman" panose="02020603050405020304" pitchFamily="18" charset="0"/>
                <a:cs typeface="Arial" panose="020B0604020202020204" pitchFamily="34" charset="0"/>
              </a:rPr>
              <a:t>số</a:t>
            </a:r>
            <a:r>
              <a:rPr lang="fr-FR" sz="3700" dirty="0">
                <a:solidFill>
                  <a:prstClr val="black"/>
                </a:solidFill>
                <a:latin typeface="Arial" panose="020B0604020202020204" pitchFamily="34" charset="0"/>
                <a:ea typeface="Times New Roman" panose="02020603050405020304" pitchFamily="18" charset="0"/>
                <a:cs typeface="Arial" panose="020B0604020202020204" pitchFamily="34" charset="0"/>
              </a:rPr>
              <a:t> ta </a:t>
            </a:r>
            <a:r>
              <a:rPr lang="fr-FR" sz="37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có</a:t>
            </a:r>
            <a:r>
              <a:rPr lang="fr-FR" sz="37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37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6118852" y="2095500"/>
                <a:ext cx="8359148" cy="272824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3700" i="1">
                              <a:solidFill>
                                <a:prstClr val="black"/>
                              </a:solidFill>
                              <a:latin typeface="Cambria Math" panose="02040503050406030204" pitchFamily="18" charset="0"/>
                              <a:ea typeface="Times New Roman" panose="02020603050405020304" pitchFamily="18" charset="0"/>
                            </a:rPr>
                          </m:ctrlPr>
                        </m:dPr>
                        <m:e>
                          <m:m>
                            <m:mPr>
                              <m:mcs>
                                <m:mc>
                                  <m:mcPr>
                                    <m:count m:val="1"/>
                                    <m:mcJc m:val="center"/>
                                  </m:mcPr>
                                </m:mc>
                              </m:mcs>
                              <m:ctrlPr>
                                <a:rPr lang="en-US" sz="3700" i="1">
                                  <a:solidFill>
                                    <a:prstClr val="black"/>
                                  </a:solidFill>
                                  <a:latin typeface="Cambria Math" panose="02040503050406030204" pitchFamily="18" charset="0"/>
                                  <a:ea typeface="Times New Roman" panose="02020603050405020304" pitchFamily="18" charset="0"/>
                                </a:rPr>
                              </m:ctrlPr>
                            </m:mPr>
                            <m:mr>
                              <m:e>
                                <m:r>
                                  <a:rPr lang="en-US" sz="3700" i="1">
                                    <a:solidFill>
                                      <a:prstClr val="black"/>
                                    </a:solidFill>
                                    <a:latin typeface="Cambria Math" panose="02040503050406030204" pitchFamily="18" charset="0"/>
                                    <a:ea typeface="Times New Roman" panose="02020603050405020304" pitchFamily="18" charset="0"/>
                                  </a:rPr>
                                  <m:t>0=</m:t>
                                </m:r>
                                <m:r>
                                  <a:rPr lang="en-US" sz="3700" i="1">
                                    <a:solidFill>
                                      <a:prstClr val="black"/>
                                    </a:solidFill>
                                    <a:latin typeface="Cambria Math" panose="02040503050406030204" pitchFamily="18" charset="0"/>
                                    <a:ea typeface="Times New Roman" panose="02020603050405020304" pitchFamily="18" charset="0"/>
                                  </a:rPr>
                                  <m:t>𝑎</m:t>
                                </m:r>
                                <m:r>
                                  <a:rPr lang="en-US" sz="3700" i="1">
                                    <a:solidFill>
                                      <a:prstClr val="black"/>
                                    </a:solidFill>
                                    <a:latin typeface="Cambria Math" panose="02040503050406030204" pitchFamily="18" charset="0"/>
                                    <a:ea typeface="Times New Roman" panose="02020603050405020304" pitchFamily="18" charset="0"/>
                                  </a:rPr>
                                  <m:t>.</m:t>
                                </m:r>
                                <m:sSup>
                                  <m:sSupPr>
                                    <m:ctrlPr>
                                      <a:rPr lang="en-US" sz="3700" i="1">
                                        <a:solidFill>
                                          <a:prstClr val="black"/>
                                        </a:solidFill>
                                        <a:latin typeface="Cambria Math" panose="02040503050406030204" pitchFamily="18" charset="0"/>
                                        <a:ea typeface="Times New Roman" panose="02020603050405020304" pitchFamily="18" charset="0"/>
                                      </a:rPr>
                                    </m:ctrlPr>
                                  </m:sSupPr>
                                  <m:e>
                                    <m:r>
                                      <a:rPr lang="en-US" sz="3700" i="1">
                                        <a:solidFill>
                                          <a:prstClr val="black"/>
                                        </a:solidFill>
                                        <a:latin typeface="Cambria Math" panose="02040503050406030204" pitchFamily="18" charset="0"/>
                                        <a:ea typeface="Times New Roman" panose="02020603050405020304" pitchFamily="18" charset="0"/>
                                      </a:rPr>
                                      <m:t>8</m:t>
                                    </m:r>
                                  </m:e>
                                  <m:sup>
                                    <m:r>
                                      <a:rPr lang="en-US" sz="3700" i="1">
                                        <a:solidFill>
                                          <a:prstClr val="black"/>
                                        </a:solidFill>
                                        <a:latin typeface="Cambria Math" panose="02040503050406030204" pitchFamily="18" charset="0"/>
                                        <a:ea typeface="Times New Roman" panose="02020603050405020304" pitchFamily="18" charset="0"/>
                                      </a:rPr>
                                      <m:t>2</m:t>
                                    </m:r>
                                  </m:sup>
                                </m:sSup>
                                <m:r>
                                  <a:rPr lang="en-US" sz="3700" i="1">
                                    <a:solidFill>
                                      <a:prstClr val="black"/>
                                    </a:solidFill>
                                    <a:latin typeface="Cambria Math" panose="02040503050406030204" pitchFamily="18" charset="0"/>
                                    <a:ea typeface="Times New Roman" panose="02020603050405020304" pitchFamily="18" charset="0"/>
                                  </a:rPr>
                                  <m:t>+</m:t>
                                </m:r>
                                <m:r>
                                  <a:rPr lang="en-US" sz="3700" i="1">
                                    <a:solidFill>
                                      <a:prstClr val="black"/>
                                    </a:solidFill>
                                    <a:latin typeface="Cambria Math" panose="02040503050406030204" pitchFamily="18" charset="0"/>
                                    <a:ea typeface="Times New Roman" panose="02020603050405020304" pitchFamily="18" charset="0"/>
                                  </a:rPr>
                                  <m:t>𝑏</m:t>
                                </m:r>
                                <m:r>
                                  <a:rPr lang="en-US" sz="3700" i="1">
                                    <a:solidFill>
                                      <a:prstClr val="black"/>
                                    </a:solidFill>
                                    <a:latin typeface="Cambria Math" panose="02040503050406030204" pitchFamily="18" charset="0"/>
                                    <a:ea typeface="Times New Roman" panose="02020603050405020304" pitchFamily="18" charset="0"/>
                                  </a:rPr>
                                  <m:t>.8</m:t>
                                </m:r>
                              </m:e>
                            </m:mr>
                            <m:mr>
                              <m:e>
                                <m:r>
                                  <a:rPr lang="en-US" sz="3700" i="1">
                                    <a:solidFill>
                                      <a:prstClr val="black"/>
                                    </a:solidFill>
                                    <a:latin typeface="Cambria Math" panose="02040503050406030204" pitchFamily="18" charset="0"/>
                                    <a:ea typeface="Times New Roman" panose="02020603050405020304" pitchFamily="18" charset="0"/>
                                  </a:rPr>
                                  <m:t>2,93=</m:t>
                                </m:r>
                                <m:r>
                                  <a:rPr lang="en-US" sz="3700" i="1">
                                    <a:solidFill>
                                      <a:prstClr val="black"/>
                                    </a:solidFill>
                                    <a:latin typeface="Cambria Math" panose="02040503050406030204" pitchFamily="18" charset="0"/>
                                    <a:ea typeface="Times New Roman" panose="02020603050405020304" pitchFamily="18" charset="0"/>
                                  </a:rPr>
                                  <m:t>𝑎</m:t>
                                </m:r>
                                <m:r>
                                  <a:rPr lang="en-US" sz="3700" i="1">
                                    <a:solidFill>
                                      <a:prstClr val="black"/>
                                    </a:solidFill>
                                    <a:latin typeface="Cambria Math" panose="02040503050406030204" pitchFamily="18" charset="0"/>
                                    <a:ea typeface="Times New Roman" panose="02020603050405020304" pitchFamily="18" charset="0"/>
                                  </a:rPr>
                                  <m:t>.0,</m:t>
                                </m:r>
                                <m:sSup>
                                  <m:sSupPr>
                                    <m:ctrlPr>
                                      <a:rPr lang="en-US" sz="3700" i="1">
                                        <a:solidFill>
                                          <a:prstClr val="black"/>
                                        </a:solidFill>
                                        <a:latin typeface="Cambria Math" panose="02040503050406030204" pitchFamily="18" charset="0"/>
                                        <a:ea typeface="Times New Roman" panose="02020603050405020304" pitchFamily="18" charset="0"/>
                                      </a:rPr>
                                    </m:ctrlPr>
                                  </m:sSupPr>
                                  <m:e>
                                    <m:r>
                                      <a:rPr lang="en-US" sz="3700" i="1">
                                        <a:solidFill>
                                          <a:prstClr val="black"/>
                                        </a:solidFill>
                                        <a:latin typeface="Cambria Math" panose="02040503050406030204" pitchFamily="18" charset="0"/>
                                        <a:ea typeface="Times New Roman" panose="02020603050405020304" pitchFamily="18" charset="0"/>
                                      </a:rPr>
                                      <m:t>5</m:t>
                                    </m:r>
                                  </m:e>
                                  <m:sup>
                                    <m:r>
                                      <a:rPr lang="en-US" sz="3700" i="1">
                                        <a:solidFill>
                                          <a:prstClr val="black"/>
                                        </a:solidFill>
                                        <a:latin typeface="Cambria Math" panose="02040503050406030204" pitchFamily="18" charset="0"/>
                                        <a:ea typeface="Times New Roman" panose="02020603050405020304" pitchFamily="18" charset="0"/>
                                      </a:rPr>
                                      <m:t>2</m:t>
                                    </m:r>
                                  </m:sup>
                                </m:sSup>
                                <m:r>
                                  <a:rPr lang="en-US" sz="3700" i="1">
                                    <a:solidFill>
                                      <a:prstClr val="black"/>
                                    </a:solidFill>
                                    <a:latin typeface="Cambria Math" panose="02040503050406030204" pitchFamily="18" charset="0"/>
                                    <a:ea typeface="Times New Roman" panose="02020603050405020304" pitchFamily="18" charset="0"/>
                                  </a:rPr>
                                  <m:t>+</m:t>
                                </m:r>
                                <m:r>
                                  <a:rPr lang="en-US" sz="3700" i="1">
                                    <a:solidFill>
                                      <a:prstClr val="black"/>
                                    </a:solidFill>
                                    <a:latin typeface="Cambria Math" panose="02040503050406030204" pitchFamily="18" charset="0"/>
                                    <a:ea typeface="Times New Roman" panose="02020603050405020304" pitchFamily="18" charset="0"/>
                                  </a:rPr>
                                  <m:t>𝑏</m:t>
                                </m:r>
                                <m:r>
                                  <a:rPr lang="en-US" sz="3700" i="1">
                                    <a:solidFill>
                                      <a:prstClr val="black"/>
                                    </a:solidFill>
                                    <a:latin typeface="Cambria Math" panose="02040503050406030204" pitchFamily="18" charset="0"/>
                                    <a:ea typeface="Times New Roman" panose="02020603050405020304" pitchFamily="18" charset="0"/>
                                  </a:rPr>
                                  <m:t>.0,5</m:t>
                                </m:r>
                              </m:e>
                            </m:mr>
                          </m:m>
                        </m:e>
                      </m:d>
                      <m:r>
                        <a:rPr lang="en-US" sz="3700" i="1">
                          <a:solidFill>
                            <a:prstClr val="black"/>
                          </a:solidFill>
                          <a:latin typeface="Cambria Math" panose="02040503050406030204" pitchFamily="18" charset="0"/>
                          <a:ea typeface="Times New Roman" panose="02020603050405020304" pitchFamily="18" charset="0"/>
                        </a:rPr>
                        <m:t>⇔</m:t>
                      </m:r>
                      <m:d>
                        <m:dPr>
                          <m:begChr m:val="{"/>
                          <m:endChr m:val=""/>
                          <m:ctrlPr>
                            <a:rPr lang="en-US" sz="3700" i="1">
                              <a:solidFill>
                                <a:prstClr val="black"/>
                              </a:solidFill>
                              <a:latin typeface="Cambria Math" panose="02040503050406030204" pitchFamily="18" charset="0"/>
                              <a:ea typeface="Times New Roman" panose="02020603050405020304" pitchFamily="18" charset="0"/>
                            </a:rPr>
                          </m:ctrlPr>
                        </m:dPr>
                        <m:e>
                          <m:m>
                            <m:mPr>
                              <m:mcs>
                                <m:mc>
                                  <m:mcPr>
                                    <m:count m:val="1"/>
                                    <m:mcJc m:val="center"/>
                                  </m:mcPr>
                                </m:mc>
                              </m:mcs>
                              <m:ctrlPr>
                                <a:rPr lang="en-US" sz="3700" i="1">
                                  <a:solidFill>
                                    <a:prstClr val="black"/>
                                  </a:solidFill>
                                  <a:latin typeface="Cambria Math" panose="02040503050406030204" pitchFamily="18" charset="0"/>
                                  <a:ea typeface="Times New Roman" panose="02020603050405020304" pitchFamily="18" charset="0"/>
                                </a:rPr>
                              </m:ctrlPr>
                            </m:mPr>
                            <m:mr>
                              <m:e>
                                <m:r>
                                  <a:rPr lang="en-US" sz="3700" i="1">
                                    <a:solidFill>
                                      <a:prstClr val="black"/>
                                    </a:solidFill>
                                    <a:latin typeface="Cambria Math" panose="02040503050406030204" pitchFamily="18" charset="0"/>
                                    <a:ea typeface="Times New Roman" panose="02020603050405020304" pitchFamily="18" charset="0"/>
                                  </a:rPr>
                                  <m:t>𝑎</m:t>
                                </m:r>
                                <m:r>
                                  <a:rPr lang="en-US" sz="3700" i="1">
                                    <a:solidFill>
                                      <a:prstClr val="black"/>
                                    </a:solidFill>
                                    <a:latin typeface="Cambria Math" panose="02040503050406030204" pitchFamily="18" charset="0"/>
                                    <a:ea typeface="Times New Roman" panose="02020603050405020304" pitchFamily="18" charset="0"/>
                                  </a:rPr>
                                  <m:t>=</m:t>
                                </m:r>
                                <m:f>
                                  <m:fPr>
                                    <m:ctrlPr>
                                      <a:rPr lang="en-US" sz="3700" i="1">
                                        <a:solidFill>
                                          <a:prstClr val="black"/>
                                        </a:solidFill>
                                        <a:latin typeface="Cambria Math" panose="02040503050406030204" pitchFamily="18" charset="0"/>
                                        <a:ea typeface="Times New Roman" panose="02020603050405020304" pitchFamily="18" charset="0"/>
                                      </a:rPr>
                                    </m:ctrlPr>
                                  </m:fPr>
                                  <m:num>
                                    <m:r>
                                      <a:rPr lang="en-US" sz="3700" i="1">
                                        <a:solidFill>
                                          <a:prstClr val="black"/>
                                        </a:solidFill>
                                        <a:latin typeface="Cambria Math" panose="02040503050406030204" pitchFamily="18" charset="0"/>
                                        <a:ea typeface="Times New Roman" panose="02020603050405020304" pitchFamily="18" charset="0"/>
                                      </a:rPr>
                                      <m:t>−293</m:t>
                                    </m:r>
                                  </m:num>
                                  <m:den>
                                    <m:r>
                                      <a:rPr lang="en-US" sz="3700" i="1">
                                        <a:solidFill>
                                          <a:prstClr val="black"/>
                                        </a:solidFill>
                                        <a:latin typeface="Cambria Math" panose="02040503050406030204" pitchFamily="18" charset="0"/>
                                        <a:ea typeface="Times New Roman" panose="02020603050405020304" pitchFamily="18" charset="0"/>
                                      </a:rPr>
                                      <m:t>375</m:t>
                                    </m:r>
                                  </m:den>
                                </m:f>
                              </m:e>
                            </m:mr>
                            <m:mr>
                              <m:e>
                                <m:r>
                                  <a:rPr lang="en-US" sz="3700" i="1">
                                    <a:solidFill>
                                      <a:prstClr val="black"/>
                                    </a:solidFill>
                                    <a:latin typeface="Cambria Math" panose="02040503050406030204" pitchFamily="18" charset="0"/>
                                    <a:ea typeface="Times New Roman" panose="02020603050405020304" pitchFamily="18" charset="0"/>
                                  </a:rPr>
                                  <m:t>𝑏</m:t>
                                </m:r>
                                <m:r>
                                  <a:rPr lang="en-US" sz="3700" i="1">
                                    <a:solidFill>
                                      <a:prstClr val="black"/>
                                    </a:solidFill>
                                    <a:latin typeface="Cambria Math" panose="02040503050406030204" pitchFamily="18" charset="0"/>
                                    <a:ea typeface="Times New Roman" panose="02020603050405020304" pitchFamily="18" charset="0"/>
                                  </a:rPr>
                                  <m:t>=</m:t>
                                </m:r>
                                <m:f>
                                  <m:fPr>
                                    <m:ctrlPr>
                                      <a:rPr lang="en-US" sz="3700" i="1">
                                        <a:solidFill>
                                          <a:prstClr val="black"/>
                                        </a:solidFill>
                                        <a:latin typeface="Cambria Math" panose="02040503050406030204" pitchFamily="18" charset="0"/>
                                        <a:ea typeface="Times New Roman" panose="02020603050405020304" pitchFamily="18" charset="0"/>
                                      </a:rPr>
                                    </m:ctrlPr>
                                  </m:fPr>
                                  <m:num>
                                    <m:r>
                                      <a:rPr lang="en-US" sz="3700" i="1">
                                        <a:solidFill>
                                          <a:prstClr val="black"/>
                                        </a:solidFill>
                                        <a:latin typeface="Cambria Math" panose="02040503050406030204" pitchFamily="18" charset="0"/>
                                        <a:ea typeface="Times New Roman" panose="02020603050405020304" pitchFamily="18" charset="0"/>
                                      </a:rPr>
                                      <m:t>2344</m:t>
                                    </m:r>
                                  </m:num>
                                  <m:den>
                                    <m:r>
                                      <a:rPr lang="en-US" sz="3700" i="1">
                                        <a:solidFill>
                                          <a:prstClr val="black"/>
                                        </a:solidFill>
                                        <a:latin typeface="Cambria Math" panose="02040503050406030204" pitchFamily="18" charset="0"/>
                                        <a:ea typeface="Times New Roman" panose="02020603050405020304" pitchFamily="18" charset="0"/>
                                      </a:rPr>
                                      <m:t>375</m:t>
                                    </m:r>
                                  </m:den>
                                </m:f>
                              </m:e>
                            </m:mr>
                          </m:m>
                        </m:e>
                      </m:d>
                    </m:oMath>
                  </m:oMathPara>
                </a14:m>
                <a:endParaRPr lang="en-US" sz="3700" dirty="0"/>
              </a:p>
            </p:txBody>
          </p:sp>
        </mc:Choice>
        <mc:Fallback xmlns="">
          <p:sp>
            <p:nvSpPr>
              <p:cNvPr id="5" name="Rectangle 4"/>
              <p:cNvSpPr>
                <a:spLocks noRot="1" noChangeAspect="1" noMove="1" noResize="1" noEditPoints="1" noAdjustHandles="1" noChangeArrowheads="1" noChangeShapeType="1" noTextEdit="1"/>
              </p:cNvSpPr>
              <p:nvPr/>
            </p:nvSpPr>
            <p:spPr>
              <a:xfrm>
                <a:off x="6118852" y="2095500"/>
                <a:ext cx="8359148" cy="2728247"/>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3154007" y="4762500"/>
                <a:ext cx="8273612" cy="1305550"/>
              </a:xfrm>
              <a:prstGeom prst="rect">
                <a:avLst/>
              </a:prstGeom>
            </p:spPr>
            <p:txBody>
              <a:bodyPr wrap="none">
                <a:spAutoFit/>
              </a:bodyPr>
              <a:lstStyle/>
              <a:p>
                <a:pPr lvl="0">
                  <a:lnSpc>
                    <a:spcPct val="150000"/>
                  </a:lnSpc>
                  <a:spcBef>
                    <a:spcPts val="600"/>
                  </a:spcBef>
                </a:pPr>
                <a:r>
                  <a:rPr lang="en-US" sz="3700"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Suy</a:t>
                </a:r>
                <a:r>
                  <a:rPr lang="en-US" sz="37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prstClr val="black"/>
                    </a:solidFill>
                    <a:latin typeface="Arial" panose="020B0604020202020204" pitchFamily="34" charset="0"/>
                    <a:ea typeface="Times New Roman" panose="02020603050405020304" pitchFamily="18" charset="0"/>
                    <a:cs typeface="Arial" panose="020B0604020202020204" pitchFamily="34" charset="0"/>
                  </a:rPr>
                  <a:t>ra</a:t>
                </a:r>
                <a:r>
                  <a:rPr lang="en-US" sz="37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có</a:t>
                </a:r>
                <a:r>
                  <a:rPr lang="en-US" sz="37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prstClr val="black"/>
                    </a:solidFill>
                    <a:latin typeface="Arial" panose="020B0604020202020204" pitchFamily="34" charset="0"/>
                    <a:ea typeface="Times New Roman" panose="02020603050405020304" pitchFamily="18" charset="0"/>
                    <a:cs typeface="Arial" panose="020B0604020202020204" pitchFamily="34" charset="0"/>
                  </a:rPr>
                  <a:t>hàm</a:t>
                </a:r>
                <a:r>
                  <a:rPr lang="en-US" sz="37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prstClr val="black"/>
                    </a:solidFill>
                    <a:latin typeface="Arial" panose="020B0604020202020204" pitchFamily="34" charset="0"/>
                    <a:ea typeface="Times New Roman" panose="02020603050405020304" pitchFamily="18" charset="0"/>
                    <a:cs typeface="Arial" panose="020B0604020202020204" pitchFamily="34" charset="0"/>
                  </a:rPr>
                  <a:t>số</a:t>
                </a:r>
                <a:r>
                  <a:rPr lang="en-US" sz="37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700" i="1">
                        <a:solidFill>
                          <a:prstClr val="black"/>
                        </a:solidFill>
                        <a:latin typeface="Cambria Math" panose="02040503050406030204" pitchFamily="18" charset="0"/>
                        <a:ea typeface="Times New Roman" panose="02020603050405020304" pitchFamily="18" charset="0"/>
                      </a:rPr>
                      <m:t>𝑦</m:t>
                    </m:r>
                    <m:r>
                      <a:rPr lang="en-US" sz="3700" i="1">
                        <a:solidFill>
                          <a:prstClr val="black"/>
                        </a:solidFill>
                        <a:latin typeface="Cambria Math" panose="02040503050406030204" pitchFamily="18" charset="0"/>
                        <a:ea typeface="Times New Roman" panose="02020603050405020304" pitchFamily="18" charset="0"/>
                      </a:rPr>
                      <m:t>=</m:t>
                    </m:r>
                    <m:f>
                      <m:fPr>
                        <m:ctrlPr>
                          <a:rPr lang="en-US" sz="3700" i="1">
                            <a:solidFill>
                              <a:prstClr val="black"/>
                            </a:solidFill>
                            <a:latin typeface="Cambria Math" panose="02040503050406030204" pitchFamily="18" charset="0"/>
                            <a:ea typeface="Times New Roman" panose="02020603050405020304" pitchFamily="18" charset="0"/>
                          </a:rPr>
                        </m:ctrlPr>
                      </m:fPr>
                      <m:num>
                        <m:r>
                          <a:rPr lang="en-US" sz="3700" i="1">
                            <a:solidFill>
                              <a:prstClr val="black"/>
                            </a:solidFill>
                            <a:latin typeface="Cambria Math" panose="02040503050406030204" pitchFamily="18" charset="0"/>
                            <a:ea typeface="Times New Roman" panose="02020603050405020304" pitchFamily="18" charset="0"/>
                          </a:rPr>
                          <m:t>−293</m:t>
                        </m:r>
                      </m:num>
                      <m:den>
                        <m:r>
                          <a:rPr lang="en-US" sz="3700" i="1">
                            <a:solidFill>
                              <a:prstClr val="black"/>
                            </a:solidFill>
                            <a:latin typeface="Cambria Math" panose="02040503050406030204" pitchFamily="18" charset="0"/>
                            <a:ea typeface="Times New Roman" panose="02020603050405020304" pitchFamily="18" charset="0"/>
                          </a:rPr>
                          <m:t>375</m:t>
                        </m:r>
                      </m:den>
                    </m:f>
                    <m:sSup>
                      <m:sSupPr>
                        <m:ctrlPr>
                          <a:rPr lang="en-US" sz="3700" i="1">
                            <a:solidFill>
                              <a:prstClr val="black"/>
                            </a:solidFill>
                            <a:latin typeface="Cambria Math" panose="02040503050406030204" pitchFamily="18" charset="0"/>
                            <a:ea typeface="Times New Roman" panose="02020603050405020304" pitchFamily="18" charset="0"/>
                          </a:rPr>
                        </m:ctrlPr>
                      </m:sSupPr>
                      <m:e>
                        <m:r>
                          <a:rPr lang="en-US" sz="3700" i="1">
                            <a:solidFill>
                              <a:prstClr val="black"/>
                            </a:solidFill>
                            <a:latin typeface="Cambria Math" panose="02040503050406030204" pitchFamily="18" charset="0"/>
                            <a:ea typeface="Times New Roman" panose="02020603050405020304" pitchFamily="18" charset="0"/>
                          </a:rPr>
                          <m:t>𝑥</m:t>
                        </m:r>
                      </m:e>
                      <m:sup>
                        <m:r>
                          <a:rPr lang="en-US" sz="3700" i="1">
                            <a:solidFill>
                              <a:prstClr val="black"/>
                            </a:solidFill>
                            <a:latin typeface="Cambria Math" panose="02040503050406030204" pitchFamily="18" charset="0"/>
                            <a:ea typeface="Times New Roman" panose="02020603050405020304" pitchFamily="18" charset="0"/>
                          </a:rPr>
                          <m:t>2</m:t>
                        </m:r>
                      </m:sup>
                    </m:sSup>
                    <m:r>
                      <a:rPr lang="en-US" sz="3700" i="1">
                        <a:solidFill>
                          <a:prstClr val="black"/>
                        </a:solidFill>
                        <a:latin typeface="Cambria Math" panose="02040503050406030204" pitchFamily="18" charset="0"/>
                        <a:ea typeface="Times New Roman" panose="02020603050405020304" pitchFamily="18" charset="0"/>
                      </a:rPr>
                      <m:t>+</m:t>
                    </m:r>
                    <m:f>
                      <m:fPr>
                        <m:ctrlPr>
                          <a:rPr lang="en-US" sz="3700" i="1">
                            <a:solidFill>
                              <a:prstClr val="black"/>
                            </a:solidFill>
                            <a:latin typeface="Cambria Math" panose="02040503050406030204" pitchFamily="18" charset="0"/>
                            <a:ea typeface="Times New Roman" panose="02020603050405020304" pitchFamily="18" charset="0"/>
                          </a:rPr>
                        </m:ctrlPr>
                      </m:fPr>
                      <m:num>
                        <m:r>
                          <a:rPr lang="en-US" sz="3700" i="1">
                            <a:solidFill>
                              <a:prstClr val="black"/>
                            </a:solidFill>
                            <a:latin typeface="Cambria Math" panose="02040503050406030204" pitchFamily="18" charset="0"/>
                            <a:ea typeface="Times New Roman" panose="02020603050405020304" pitchFamily="18" charset="0"/>
                          </a:rPr>
                          <m:t>2344</m:t>
                        </m:r>
                      </m:num>
                      <m:den>
                        <m:r>
                          <a:rPr lang="en-US" sz="3700" i="1">
                            <a:solidFill>
                              <a:prstClr val="black"/>
                            </a:solidFill>
                            <a:latin typeface="Cambria Math" panose="02040503050406030204" pitchFamily="18" charset="0"/>
                            <a:ea typeface="Times New Roman" panose="02020603050405020304" pitchFamily="18" charset="0"/>
                          </a:rPr>
                          <m:t>375</m:t>
                        </m:r>
                      </m:den>
                    </m:f>
                    <m:r>
                      <a:rPr lang="en-US" sz="3700" i="1">
                        <a:solidFill>
                          <a:prstClr val="black"/>
                        </a:solidFill>
                        <a:latin typeface="Cambria Math" panose="02040503050406030204" pitchFamily="18" charset="0"/>
                        <a:ea typeface="Times New Roman" panose="02020603050405020304" pitchFamily="18" charset="0"/>
                      </a:rPr>
                      <m:t>𝑥</m:t>
                    </m:r>
                    <m:r>
                      <a:rPr lang="en-US" sz="3700" b="0" i="1" smtClean="0">
                        <a:solidFill>
                          <a:prstClr val="black"/>
                        </a:solidFill>
                        <a:latin typeface="Cambria Math" panose="02040503050406030204" pitchFamily="18" charset="0"/>
                        <a:ea typeface="Times New Roman" panose="02020603050405020304" pitchFamily="18" charset="0"/>
                      </a:rPr>
                      <m:t> </m:t>
                    </m:r>
                  </m:oMath>
                </a14:m>
                <a:r>
                  <a:rPr lang="en-US" sz="37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p>
            </p:txBody>
          </p:sp>
        </mc:Choice>
        <mc:Fallback xmlns="">
          <p:sp>
            <p:nvSpPr>
              <p:cNvPr id="7" name="Rectangle 6"/>
              <p:cNvSpPr>
                <a:spLocks noRot="1" noChangeAspect="1" noMove="1" noResize="1" noEditPoints="1" noAdjustHandles="1" noChangeArrowheads="1" noChangeShapeType="1" noTextEdit="1"/>
              </p:cNvSpPr>
              <p:nvPr/>
            </p:nvSpPr>
            <p:spPr>
              <a:xfrm>
                <a:off x="3154007" y="4762500"/>
                <a:ext cx="8273612" cy="1305550"/>
              </a:xfrm>
              <a:prstGeom prst="rect">
                <a:avLst/>
              </a:prstGeom>
              <a:blipFill>
                <a:blip r:embed="rId16"/>
                <a:stretch>
                  <a:fillRect l="-2283"/>
                </a:stretch>
              </a:blipFill>
            </p:spPr>
            <p:txBody>
              <a:bodyPr/>
              <a:lstStyle/>
              <a:p>
                <a:r>
                  <a:rPr lang="en-US">
                    <a:noFill/>
                  </a:rPr>
                  <a:t> </a:t>
                </a:r>
              </a:p>
            </p:txBody>
          </p:sp>
        </mc:Fallback>
      </mc:AlternateContent>
    </p:spTree>
    <p:extLst>
      <p:ext uri="{BB962C8B-B14F-4D97-AF65-F5344CB8AC3E}">
        <p14:creationId xmlns:p14="http://schemas.microsoft.com/office/powerpoint/2010/main" val="1366857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barn(inVertical)">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wipe(left)">
                                      <p:cBhvr>
                                        <p:cTn id="3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 grpId="0"/>
      <p:bldP spid="5"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45DA0"/>
        </a:solidFill>
        <a:effectLst/>
      </p:bgPr>
    </p:bg>
    <p:spTree>
      <p:nvGrpSpPr>
        <p:cNvPr id="1" name=""/>
        <p:cNvGrpSpPr/>
        <p:nvPr/>
      </p:nvGrpSpPr>
      <p:grpSpPr>
        <a:xfrm>
          <a:off x="0" y="0"/>
          <a:ext cx="0" cy="0"/>
          <a:chOff x="0" y="0"/>
          <a:chExt cx="0" cy="0"/>
        </a:xfrm>
      </p:grpSpPr>
      <p:pic>
        <p:nvPicPr>
          <p:cNvPr id="40" name="Picture 2"/>
          <p:cNvPicPr>
            <a:picLocks noChangeAspect="1"/>
          </p:cNvPicPr>
          <p:nvPr/>
        </p:nvPicPr>
        <p:blipFill>
          <a:blip r:embed="rId2">
            <a:alphaModFix amt="40000"/>
            <a:duotone>
              <a:prstClr val="black"/>
              <a:srgbClr val="D9C3A5">
                <a:tint val="50000"/>
                <a:satMod val="180000"/>
              </a:srgbClr>
            </a:duotone>
            <a:extLst>
              <a:ext uri="{BEBA8EAE-BF5A-486C-A8C5-ECC9F3942E4B}">
                <a14:imgProps xmlns:a14="http://schemas.microsoft.com/office/drawing/2010/main">
                  <a14:imgLayer r:embed="rId3">
                    <a14:imgEffect>
                      <a14:artisticLineDrawing/>
                    </a14:imgEffect>
                    <a14:imgEffect>
                      <a14:saturation sat="200000"/>
                    </a14:imgEffect>
                    <a14:imgEffect>
                      <a14:brightnessContrast brigh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4"/>
              </a:ext>
            </a:extLst>
          </a:blip>
          <a:srcRect t="56419"/>
          <a:stretch>
            <a:fillRect/>
          </a:stretch>
        </p:blipFill>
        <p:spPr>
          <a:xfrm>
            <a:off x="2895600" y="4044919"/>
            <a:ext cx="12642895" cy="4527581"/>
          </a:xfrm>
          <a:prstGeom prst="rect">
            <a:avLst/>
          </a:prstGeom>
        </p:spPr>
      </p:pic>
      <p:pic>
        <p:nvPicPr>
          <p:cNvPr id="38" name="Picture 2"/>
          <p:cNvPicPr>
            <a:picLocks noChangeAspect="1"/>
          </p:cNvPicPr>
          <p:nvPr/>
        </p:nvPicPr>
        <p:blipFill>
          <a:blip r:embed="rId2">
            <a:alphaModFix amt="40000"/>
            <a:duotone>
              <a:prstClr val="black"/>
              <a:srgbClr val="D9C3A5">
                <a:tint val="50000"/>
                <a:satMod val="180000"/>
              </a:srgbClr>
            </a:duotone>
            <a:extLst>
              <a:ext uri="{BEBA8EAE-BF5A-486C-A8C5-ECC9F3942E4B}">
                <a14:imgProps xmlns:a14="http://schemas.microsoft.com/office/drawing/2010/main">
                  <a14:imgLayer r:embed="rId3">
                    <a14:imgEffect>
                      <a14:artisticLineDrawing/>
                    </a14:imgEffect>
                    <a14:imgEffect>
                      <a14:saturation sat="200000"/>
                    </a14:imgEffect>
                    <a14:imgEffect>
                      <a14:brightnessContrast brigh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4"/>
              </a:ext>
            </a:extLst>
          </a:blip>
          <a:srcRect t="56419"/>
          <a:stretch>
            <a:fillRect/>
          </a:stretch>
        </p:blipFill>
        <p:spPr>
          <a:xfrm>
            <a:off x="3139747" y="888356"/>
            <a:ext cx="12642895" cy="4527581"/>
          </a:xfrm>
          <a:prstGeom prst="rect">
            <a:avLst/>
          </a:prstGeom>
        </p:spPr>
      </p:pic>
      <p:grpSp>
        <p:nvGrpSpPr>
          <p:cNvPr id="2" name="Group 2"/>
          <p:cNvGrpSpPr/>
          <p:nvPr/>
        </p:nvGrpSpPr>
        <p:grpSpPr>
          <a:xfrm>
            <a:off x="-304800" y="3390900"/>
            <a:ext cx="18897600" cy="3735955"/>
            <a:chOff x="0" y="0"/>
            <a:chExt cx="3673593" cy="319023"/>
          </a:xfrm>
        </p:grpSpPr>
        <p:sp>
          <p:nvSpPr>
            <p:cNvPr id="3" name="Freeform 3"/>
            <p:cNvSpPr/>
            <p:nvPr/>
          </p:nvSpPr>
          <p:spPr>
            <a:xfrm>
              <a:off x="0" y="0"/>
              <a:ext cx="3673592" cy="319022"/>
            </a:xfrm>
            <a:custGeom>
              <a:avLst/>
              <a:gdLst/>
              <a:ahLst/>
              <a:cxnLst/>
              <a:rect l="l" t="t" r="r" b="b"/>
              <a:pathLst>
                <a:path w="3673592" h="319022">
                  <a:moveTo>
                    <a:pt x="0" y="0"/>
                  </a:moveTo>
                  <a:lnTo>
                    <a:pt x="3673592" y="0"/>
                  </a:lnTo>
                  <a:lnTo>
                    <a:pt x="3673592" y="319022"/>
                  </a:lnTo>
                  <a:lnTo>
                    <a:pt x="0" y="319022"/>
                  </a:lnTo>
                  <a:close/>
                </a:path>
              </a:pathLst>
            </a:custGeom>
            <a:solidFill>
              <a:srgbClr val="F7DE9A"/>
            </a:solidFill>
          </p:spPr>
        </p:sp>
      </p:grpSp>
      <p:grpSp>
        <p:nvGrpSpPr>
          <p:cNvPr id="22" name="Group 21"/>
          <p:cNvGrpSpPr/>
          <p:nvPr/>
        </p:nvGrpSpPr>
        <p:grpSpPr>
          <a:xfrm>
            <a:off x="1066800" y="495300"/>
            <a:ext cx="2667000" cy="2572287"/>
            <a:chOff x="1028700" y="3663315"/>
            <a:chExt cx="3215601" cy="3215601"/>
          </a:xfrm>
        </p:grpSpPr>
        <p:grpSp>
          <p:nvGrpSpPr>
            <p:cNvPr id="23" name="Group 4"/>
            <p:cNvGrpSpPr/>
            <p:nvPr/>
          </p:nvGrpSpPr>
          <p:grpSpPr>
            <a:xfrm>
              <a:off x="1028700" y="3663315"/>
              <a:ext cx="3215601" cy="3215601"/>
              <a:chOff x="0" y="0"/>
              <a:chExt cx="6350000" cy="6350000"/>
            </a:xfrm>
          </p:grpSpPr>
          <p:sp>
            <p:nvSpPr>
              <p:cNvPr id="2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24"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603810" y="4412692"/>
              <a:ext cx="2065380" cy="1716847"/>
            </a:xfrm>
            <a:prstGeom prst="rect">
              <a:avLst/>
            </a:prstGeom>
          </p:spPr>
        </p:pic>
      </p:grpSp>
      <p:grpSp>
        <p:nvGrpSpPr>
          <p:cNvPr id="26" name="Group 25"/>
          <p:cNvGrpSpPr/>
          <p:nvPr/>
        </p:nvGrpSpPr>
        <p:grpSpPr>
          <a:xfrm>
            <a:off x="14532976" y="495299"/>
            <a:ext cx="2643250" cy="2572287"/>
            <a:chOff x="9639248" y="3663315"/>
            <a:chExt cx="3215601" cy="3215601"/>
          </a:xfrm>
        </p:grpSpPr>
        <p:grpSp>
          <p:nvGrpSpPr>
            <p:cNvPr id="27" name="Group 8"/>
            <p:cNvGrpSpPr/>
            <p:nvPr/>
          </p:nvGrpSpPr>
          <p:grpSpPr>
            <a:xfrm>
              <a:off x="9639248" y="3663315"/>
              <a:ext cx="3215601" cy="3215601"/>
              <a:chOff x="0" y="0"/>
              <a:chExt cx="6350000" cy="6350000"/>
            </a:xfrm>
          </p:grpSpPr>
          <p:sp>
            <p:nvSpPr>
              <p:cNvPr id="2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28" name="Picture 14"/>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9934132" y="4471877"/>
              <a:ext cx="2625831" cy="1598475"/>
            </a:xfrm>
            <a:prstGeom prst="rect">
              <a:avLst/>
            </a:prstGeom>
          </p:spPr>
        </p:pic>
      </p:grpSp>
      <p:grpSp>
        <p:nvGrpSpPr>
          <p:cNvPr id="30" name="Group 29"/>
          <p:cNvGrpSpPr/>
          <p:nvPr/>
        </p:nvGrpSpPr>
        <p:grpSpPr>
          <a:xfrm>
            <a:off x="1072750" y="7385636"/>
            <a:ext cx="2655099" cy="2572287"/>
            <a:chOff x="5250279" y="3663315"/>
            <a:chExt cx="3215601" cy="3215601"/>
          </a:xfrm>
        </p:grpSpPr>
        <p:grpSp>
          <p:nvGrpSpPr>
            <p:cNvPr id="31" name="Group 6"/>
            <p:cNvGrpSpPr/>
            <p:nvPr/>
          </p:nvGrpSpPr>
          <p:grpSpPr>
            <a:xfrm>
              <a:off x="5250279" y="3663315"/>
              <a:ext cx="3215601" cy="3215601"/>
              <a:chOff x="0" y="0"/>
              <a:chExt cx="6350000" cy="6350000"/>
            </a:xfrm>
          </p:grpSpPr>
          <p:sp>
            <p:nvSpPr>
              <p:cNvPr id="33"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32" name="Picture 1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5871074" y="4113338"/>
              <a:ext cx="1974010" cy="2315555"/>
            </a:xfrm>
            <a:prstGeom prst="rect">
              <a:avLst/>
            </a:prstGeom>
          </p:spPr>
        </p:pic>
      </p:grpSp>
      <p:grpSp>
        <p:nvGrpSpPr>
          <p:cNvPr id="34" name="Group 33"/>
          <p:cNvGrpSpPr/>
          <p:nvPr/>
        </p:nvGrpSpPr>
        <p:grpSpPr>
          <a:xfrm>
            <a:off x="14523633" y="7385636"/>
            <a:ext cx="2631455" cy="2572287"/>
            <a:chOff x="14043699" y="3663315"/>
            <a:chExt cx="3215601" cy="3215601"/>
          </a:xfrm>
        </p:grpSpPr>
        <p:grpSp>
          <p:nvGrpSpPr>
            <p:cNvPr id="35" name="Group 10"/>
            <p:cNvGrpSpPr/>
            <p:nvPr/>
          </p:nvGrpSpPr>
          <p:grpSpPr>
            <a:xfrm>
              <a:off x="14043699" y="3663315"/>
              <a:ext cx="3215601" cy="3215601"/>
              <a:chOff x="0" y="0"/>
              <a:chExt cx="6350000" cy="6350000"/>
            </a:xfrm>
          </p:grpSpPr>
          <p:sp>
            <p:nvSpPr>
              <p:cNvPr id="37"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36" name="Picture 16"/>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5084178" y="4054340"/>
              <a:ext cx="1134643" cy="2433550"/>
            </a:xfrm>
            <a:prstGeom prst="rect">
              <a:avLst/>
            </a:prstGeom>
          </p:spPr>
        </p:pic>
      </p:grpSp>
      <p:pic>
        <p:nvPicPr>
          <p:cNvPr id="41" name="Picture 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8275482" y="2857500"/>
            <a:ext cx="1401918" cy="1401918"/>
          </a:xfrm>
          <a:prstGeom prst="rect">
            <a:avLst/>
          </a:prstGeom>
        </p:spPr>
      </p:pic>
      <p:sp>
        <p:nvSpPr>
          <p:cNvPr id="42" name="Rectangle 41"/>
          <p:cNvSpPr/>
          <p:nvPr/>
        </p:nvSpPr>
        <p:spPr>
          <a:xfrm>
            <a:off x="2971800" y="4471827"/>
            <a:ext cx="12169654" cy="1205073"/>
          </a:xfrm>
          <a:prstGeom prst="rect">
            <a:avLst/>
          </a:prstGeom>
        </p:spPr>
        <p:txBody>
          <a:bodyPr wrap="square">
            <a:spAutoFit/>
          </a:bodyPr>
          <a:lstStyle/>
          <a:p>
            <a:pPr algn="ctr">
              <a:lnSpc>
                <a:spcPct val="150000"/>
              </a:lnSpc>
              <a:tabLst>
                <a:tab pos="360045" algn="l"/>
                <a:tab pos="720090" algn="l"/>
              </a:tabLst>
            </a:pPr>
            <a:r>
              <a:rPr lang="nl-NL" sz="5500" b="1" dirty="0">
                <a:latin typeface="Arial" panose="020B0604020202020204" pitchFamily="34" charset="0"/>
                <a:ea typeface="Calibri" panose="020F0502020204030204" pitchFamily="34" charset="0"/>
                <a:cs typeface="Arial" panose="020B0604020202020204" pitchFamily="34" charset="0"/>
              </a:rPr>
              <a:t>Khái niệm hàm số bậc hai</a:t>
            </a:r>
          </a:p>
        </p:txBody>
      </p:sp>
    </p:spTree>
    <p:extLst>
      <p:ext uri="{BB962C8B-B14F-4D97-AF65-F5344CB8AC3E}">
        <p14:creationId xmlns:p14="http://schemas.microsoft.com/office/powerpoint/2010/main" val="27979899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7DE9A"/>
        </a:solidFill>
        <a:effectLst/>
      </p:bgPr>
    </p:bg>
    <p:spTree>
      <p:nvGrpSpPr>
        <p:cNvPr id="1" name=""/>
        <p:cNvGrpSpPr/>
        <p:nvPr/>
      </p:nvGrpSpPr>
      <p:grpSpPr>
        <a:xfrm>
          <a:off x="0" y="0"/>
          <a:ext cx="0" cy="0"/>
          <a:chOff x="0" y="0"/>
          <a:chExt cx="0" cy="0"/>
        </a:xfrm>
      </p:grpSpPr>
      <p:grpSp>
        <p:nvGrpSpPr>
          <p:cNvPr id="2" name="Group 2"/>
          <p:cNvGrpSpPr/>
          <p:nvPr/>
        </p:nvGrpSpPr>
        <p:grpSpPr>
          <a:xfrm>
            <a:off x="685800" y="571500"/>
            <a:ext cx="16992600" cy="9144000"/>
            <a:chOff x="0" y="0"/>
            <a:chExt cx="5920967" cy="3624054"/>
          </a:xfrm>
        </p:grpSpPr>
        <p:sp>
          <p:nvSpPr>
            <p:cNvPr id="3" name="Freeform 3"/>
            <p:cNvSpPr/>
            <p:nvPr/>
          </p:nvSpPr>
          <p:spPr>
            <a:xfrm>
              <a:off x="0" y="0"/>
              <a:ext cx="5920967" cy="3624054"/>
            </a:xfrm>
            <a:custGeom>
              <a:avLst/>
              <a:gdLst/>
              <a:ahLst/>
              <a:cxnLst/>
              <a:rect l="l" t="t" r="r" b="b"/>
              <a:pathLst>
                <a:path w="5920967" h="3624054">
                  <a:moveTo>
                    <a:pt x="5796507" y="3624054"/>
                  </a:moveTo>
                  <a:lnTo>
                    <a:pt x="124460" y="3624054"/>
                  </a:lnTo>
                  <a:cubicBezTo>
                    <a:pt x="55880" y="3624054"/>
                    <a:pt x="0" y="3568174"/>
                    <a:pt x="0" y="3499595"/>
                  </a:cubicBezTo>
                  <a:lnTo>
                    <a:pt x="0" y="124460"/>
                  </a:lnTo>
                  <a:cubicBezTo>
                    <a:pt x="0" y="55880"/>
                    <a:pt x="55880" y="0"/>
                    <a:pt x="124460" y="0"/>
                  </a:cubicBezTo>
                  <a:lnTo>
                    <a:pt x="5796507" y="0"/>
                  </a:lnTo>
                  <a:cubicBezTo>
                    <a:pt x="5865087" y="0"/>
                    <a:pt x="5920967" y="55880"/>
                    <a:pt x="5920967" y="124460"/>
                  </a:cubicBezTo>
                  <a:lnTo>
                    <a:pt x="5920967" y="3499595"/>
                  </a:lnTo>
                  <a:cubicBezTo>
                    <a:pt x="5920967" y="3568174"/>
                    <a:pt x="5865087" y="3624054"/>
                    <a:pt x="5796507" y="3624054"/>
                  </a:cubicBezTo>
                  <a:close/>
                </a:path>
              </a:pathLst>
            </a:custGeom>
            <a:solidFill>
              <a:srgbClr val="145DA0"/>
            </a:solidFill>
          </p:spPr>
        </p:sp>
      </p:grpSp>
      <p:grpSp>
        <p:nvGrpSpPr>
          <p:cNvPr id="44" name="Group 43"/>
          <p:cNvGrpSpPr/>
          <p:nvPr/>
        </p:nvGrpSpPr>
        <p:grpSpPr>
          <a:xfrm>
            <a:off x="7908088" y="1181100"/>
            <a:ext cx="2548023" cy="1066800"/>
            <a:chOff x="381000" y="190500"/>
            <a:chExt cx="5562600" cy="1066800"/>
          </a:xfrm>
        </p:grpSpPr>
        <p:sp>
          <p:nvSpPr>
            <p:cNvPr id="45" name="Rectangle 44"/>
            <p:cNvSpPr/>
            <p:nvPr/>
          </p:nvSpPr>
          <p:spPr>
            <a:xfrm>
              <a:off x="381000" y="190500"/>
              <a:ext cx="5562600" cy="106680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Rectangle 45"/>
            <p:cNvSpPr/>
            <p:nvPr/>
          </p:nvSpPr>
          <p:spPr>
            <a:xfrm>
              <a:off x="834394" y="210783"/>
              <a:ext cx="4949025" cy="90159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1" i="0" u="none" strike="noStrike" kern="1200" cap="none" spc="0" normalizeH="0" baseline="0" noProof="0" dirty="0" err="1"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0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6.13 </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4" name="Rectangle 3"/>
          <p:cNvSpPr/>
          <p:nvPr/>
        </p:nvSpPr>
        <p:spPr>
          <a:xfrm>
            <a:off x="1219200" y="2857500"/>
            <a:ext cx="15925800" cy="5078313"/>
          </a:xfrm>
          <a:prstGeom prst="rect">
            <a:avLst/>
          </a:prstGeom>
        </p:spPr>
        <p:txBody>
          <a:bodyPr wrap="square">
            <a:spAutoFit/>
          </a:bodyPr>
          <a:lstStyle/>
          <a:p>
            <a:pPr marL="30480" marR="30480" algn="just">
              <a:lnSpc>
                <a:spcPct val="150000"/>
              </a:lnSpc>
            </a:pPr>
            <a:r>
              <a:rPr lang="vi-VN" sz="3600" dirty="0">
                <a:solidFill>
                  <a:schemeClr val="bg1"/>
                </a:solidFill>
                <a:ea typeface="Times New Roman" panose="02020603050405020304" pitchFamily="18" charset="0"/>
                <a:cs typeface="Arial" panose="020B0604020202020204" pitchFamily="34" charset="0"/>
              </a:rPr>
              <a:t>Bác Hùng dùng 40 m lưới thép gai rào thành một mảnh vườn hình chữ nhật để trồng rau.</a:t>
            </a:r>
          </a:p>
          <a:p>
            <a:pPr marL="30480" marR="30480" algn="just">
              <a:lnSpc>
                <a:spcPct val="150000"/>
              </a:lnSpc>
            </a:pPr>
            <a:r>
              <a:rPr lang="vi-VN" sz="3600" dirty="0">
                <a:solidFill>
                  <a:schemeClr val="bg1"/>
                </a:solidFill>
                <a:ea typeface="Times New Roman" panose="02020603050405020304" pitchFamily="18" charset="0"/>
                <a:cs typeface="Arial" panose="020B0604020202020204" pitchFamily="34" charset="0"/>
              </a:rPr>
              <a:t>a) Tính diện tích mảnh vườn hình chữ nhật được rào theo chiều rộng x (mét) của nó. </a:t>
            </a:r>
          </a:p>
          <a:p>
            <a:pPr marL="30480" marR="30480" algn="just">
              <a:lnSpc>
                <a:spcPct val="150000"/>
              </a:lnSpc>
            </a:pPr>
            <a:r>
              <a:rPr lang="vi-VN" sz="3600" dirty="0">
                <a:solidFill>
                  <a:schemeClr val="bg1"/>
                </a:solidFill>
                <a:ea typeface="Times New Roman" panose="02020603050405020304" pitchFamily="18" charset="0"/>
                <a:cs typeface="Arial" panose="020B0604020202020204" pitchFamily="34" charset="0"/>
              </a:rPr>
              <a:t>b) Tính kích thước của mảnh vườn hình chữ nhật có diện tích lớn nhất mà bác Hùng có thể rào được. </a:t>
            </a:r>
            <a:endParaRPr lang="en-US" sz="36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grpSp>
        <p:nvGrpSpPr>
          <p:cNvPr id="47" name="Group 46"/>
          <p:cNvGrpSpPr/>
          <p:nvPr/>
        </p:nvGrpSpPr>
        <p:grpSpPr>
          <a:xfrm>
            <a:off x="2583" y="0"/>
            <a:ext cx="2667000" cy="2572287"/>
            <a:chOff x="1028700" y="3663315"/>
            <a:chExt cx="3215601" cy="3215601"/>
          </a:xfrm>
        </p:grpSpPr>
        <p:grpSp>
          <p:nvGrpSpPr>
            <p:cNvPr id="48" name="Group 4"/>
            <p:cNvGrpSpPr/>
            <p:nvPr/>
          </p:nvGrpSpPr>
          <p:grpSpPr>
            <a:xfrm>
              <a:off x="1028700" y="3663315"/>
              <a:ext cx="3215601" cy="3215601"/>
              <a:chOff x="0" y="0"/>
              <a:chExt cx="6350000" cy="6350000"/>
            </a:xfrm>
          </p:grpSpPr>
          <p:sp>
            <p:nvSpPr>
              <p:cNvPr id="50"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49"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603810" y="4412692"/>
              <a:ext cx="2065380" cy="1716847"/>
            </a:xfrm>
            <a:prstGeom prst="rect">
              <a:avLst/>
            </a:prstGeom>
          </p:spPr>
        </p:pic>
      </p:grpSp>
      <p:grpSp>
        <p:nvGrpSpPr>
          <p:cNvPr id="51" name="Group 50"/>
          <p:cNvGrpSpPr/>
          <p:nvPr/>
        </p:nvGrpSpPr>
        <p:grpSpPr>
          <a:xfrm>
            <a:off x="15644750" y="104506"/>
            <a:ext cx="2643250" cy="2572287"/>
            <a:chOff x="9639248" y="3663315"/>
            <a:chExt cx="3215601" cy="3215601"/>
          </a:xfrm>
        </p:grpSpPr>
        <p:grpSp>
          <p:nvGrpSpPr>
            <p:cNvPr id="52" name="Group 8"/>
            <p:cNvGrpSpPr/>
            <p:nvPr/>
          </p:nvGrpSpPr>
          <p:grpSpPr>
            <a:xfrm>
              <a:off x="9639248" y="3663315"/>
              <a:ext cx="3215601" cy="3215601"/>
              <a:chOff x="0" y="0"/>
              <a:chExt cx="6350000" cy="6350000"/>
            </a:xfrm>
          </p:grpSpPr>
          <p:sp>
            <p:nvSpPr>
              <p:cNvPr id="54"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53" name="Picture 14"/>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9934132" y="4471877"/>
              <a:ext cx="2625831" cy="1598475"/>
            </a:xfrm>
            <a:prstGeom prst="rect">
              <a:avLst/>
            </a:prstGeom>
          </p:spPr>
        </p:pic>
      </p:grpSp>
      <p:grpSp>
        <p:nvGrpSpPr>
          <p:cNvPr id="55" name="Group 54"/>
          <p:cNvGrpSpPr/>
          <p:nvPr/>
        </p:nvGrpSpPr>
        <p:grpSpPr>
          <a:xfrm>
            <a:off x="8533" y="8115300"/>
            <a:ext cx="2353667" cy="2113084"/>
            <a:chOff x="5250279" y="3663315"/>
            <a:chExt cx="3215601" cy="3215601"/>
          </a:xfrm>
        </p:grpSpPr>
        <p:grpSp>
          <p:nvGrpSpPr>
            <p:cNvPr id="56" name="Group 6"/>
            <p:cNvGrpSpPr/>
            <p:nvPr/>
          </p:nvGrpSpPr>
          <p:grpSpPr>
            <a:xfrm>
              <a:off x="5250279" y="3663315"/>
              <a:ext cx="3215601" cy="3215601"/>
              <a:chOff x="0" y="0"/>
              <a:chExt cx="6350000" cy="6350000"/>
            </a:xfrm>
          </p:grpSpPr>
          <p:sp>
            <p:nvSpPr>
              <p:cNvPr id="58"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57" name="Picture 1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5871074" y="4113338"/>
              <a:ext cx="1974010" cy="2315555"/>
            </a:xfrm>
            <a:prstGeom prst="rect">
              <a:avLst/>
            </a:prstGeom>
          </p:spPr>
        </p:pic>
      </p:grpSp>
      <p:grpSp>
        <p:nvGrpSpPr>
          <p:cNvPr id="59" name="Group 58"/>
          <p:cNvGrpSpPr/>
          <p:nvPr/>
        </p:nvGrpSpPr>
        <p:grpSpPr>
          <a:xfrm>
            <a:off x="16078199" y="8115300"/>
            <a:ext cx="2164089" cy="2067229"/>
            <a:chOff x="14043699" y="3663315"/>
            <a:chExt cx="3215601" cy="3215601"/>
          </a:xfrm>
        </p:grpSpPr>
        <p:grpSp>
          <p:nvGrpSpPr>
            <p:cNvPr id="60" name="Group 10"/>
            <p:cNvGrpSpPr/>
            <p:nvPr/>
          </p:nvGrpSpPr>
          <p:grpSpPr>
            <a:xfrm>
              <a:off x="14043699" y="3663315"/>
              <a:ext cx="3215601" cy="3215601"/>
              <a:chOff x="0" y="0"/>
              <a:chExt cx="6350000" cy="6350000"/>
            </a:xfrm>
          </p:grpSpPr>
          <p:sp>
            <p:nvSpPr>
              <p:cNvPr id="62"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61" name="Picture 16"/>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5084178" y="4054340"/>
              <a:ext cx="1134643" cy="2433550"/>
            </a:xfrm>
            <a:prstGeom prst="rect">
              <a:avLst/>
            </a:prstGeom>
          </p:spPr>
        </p:pic>
      </p:grpSp>
    </p:spTree>
    <p:extLst>
      <p:ext uri="{BB962C8B-B14F-4D97-AF65-F5344CB8AC3E}">
        <p14:creationId xmlns:p14="http://schemas.microsoft.com/office/powerpoint/2010/main" val="1220141361"/>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7DE9A"/>
        </a:solidFill>
        <a:effectLst/>
      </p:bgPr>
    </p:bg>
    <p:spTree>
      <p:nvGrpSpPr>
        <p:cNvPr id="1" name=""/>
        <p:cNvGrpSpPr/>
        <p:nvPr/>
      </p:nvGrpSpPr>
      <p:grpSpPr>
        <a:xfrm>
          <a:off x="0" y="0"/>
          <a:ext cx="0" cy="0"/>
          <a:chOff x="0" y="0"/>
          <a:chExt cx="0" cy="0"/>
        </a:xfrm>
      </p:grpSpPr>
      <p:grpSp>
        <p:nvGrpSpPr>
          <p:cNvPr id="31" name="Group 30"/>
          <p:cNvGrpSpPr/>
          <p:nvPr/>
        </p:nvGrpSpPr>
        <p:grpSpPr>
          <a:xfrm>
            <a:off x="16755919" y="306724"/>
            <a:ext cx="1302469" cy="1164379"/>
            <a:chOff x="951895" y="3576837"/>
            <a:chExt cx="3369207" cy="3468421"/>
          </a:xfrm>
        </p:grpSpPr>
        <p:grpSp>
          <p:nvGrpSpPr>
            <p:cNvPr id="32" name="Group 4"/>
            <p:cNvGrpSpPr/>
            <p:nvPr/>
          </p:nvGrpSpPr>
          <p:grpSpPr>
            <a:xfrm>
              <a:off x="951895" y="3576837"/>
              <a:ext cx="3369207" cy="3468421"/>
              <a:chOff x="-151671" y="-170774"/>
              <a:chExt cx="6653334" cy="6849255"/>
            </a:xfrm>
          </p:grpSpPr>
          <p:sp>
            <p:nvSpPr>
              <p:cNvPr id="34" name="Freeform 5"/>
              <p:cNvSpPr/>
              <p:nvPr/>
            </p:nvSpPr>
            <p:spPr>
              <a:xfrm>
                <a:off x="-151671" y="-170774"/>
                <a:ext cx="6653334" cy="6849255"/>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accent5">
                  <a:lumMod val="20000"/>
                  <a:lumOff val="80000"/>
                </a:schemeClr>
              </a:solidFill>
            </p:spPr>
          </p:sp>
        </p:grpSp>
        <p:pic>
          <p:nvPicPr>
            <p:cNvPr id="3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03810" y="4412692"/>
              <a:ext cx="2065380" cy="1716847"/>
            </a:xfrm>
            <a:prstGeom prst="rect">
              <a:avLst/>
            </a:prstGeom>
          </p:spPr>
        </p:pic>
      </p:grpSp>
      <p:grpSp>
        <p:nvGrpSpPr>
          <p:cNvPr id="35" name="Group 34"/>
          <p:cNvGrpSpPr/>
          <p:nvPr/>
        </p:nvGrpSpPr>
        <p:grpSpPr>
          <a:xfrm>
            <a:off x="16903493" y="8877300"/>
            <a:ext cx="1308307" cy="1108734"/>
            <a:chOff x="14043699" y="3663315"/>
            <a:chExt cx="3215601" cy="3215601"/>
          </a:xfrm>
        </p:grpSpPr>
        <p:grpSp>
          <p:nvGrpSpPr>
            <p:cNvPr id="36" name="Group 10"/>
            <p:cNvGrpSpPr/>
            <p:nvPr/>
          </p:nvGrpSpPr>
          <p:grpSpPr>
            <a:xfrm>
              <a:off x="14043699" y="3663315"/>
              <a:ext cx="3215601" cy="3215601"/>
              <a:chOff x="0" y="0"/>
              <a:chExt cx="6350000" cy="6350000"/>
            </a:xfrm>
          </p:grpSpPr>
          <p:sp>
            <p:nvSpPr>
              <p:cNvPr id="38"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accent5">
                  <a:lumMod val="20000"/>
                  <a:lumOff val="80000"/>
                </a:schemeClr>
              </a:solidFill>
            </p:spPr>
          </p:sp>
        </p:grpSp>
        <p:pic>
          <p:nvPicPr>
            <p:cNvPr id="37"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084178" y="4054340"/>
              <a:ext cx="1134643" cy="2433550"/>
            </a:xfrm>
            <a:prstGeom prst="rect">
              <a:avLst/>
            </a:prstGeom>
          </p:spPr>
        </p:pic>
      </p:grpSp>
      <p:grpSp>
        <p:nvGrpSpPr>
          <p:cNvPr id="39" name="Group 38"/>
          <p:cNvGrpSpPr/>
          <p:nvPr/>
        </p:nvGrpSpPr>
        <p:grpSpPr>
          <a:xfrm>
            <a:off x="180426" y="8877301"/>
            <a:ext cx="1267374" cy="1108734"/>
            <a:chOff x="5250279" y="3663315"/>
            <a:chExt cx="3215601" cy="3215601"/>
          </a:xfrm>
        </p:grpSpPr>
        <p:grpSp>
          <p:nvGrpSpPr>
            <p:cNvPr id="40" name="Group 6"/>
            <p:cNvGrpSpPr/>
            <p:nvPr/>
          </p:nvGrpSpPr>
          <p:grpSpPr>
            <a:xfrm>
              <a:off x="5250279" y="3663315"/>
              <a:ext cx="3215601" cy="3215601"/>
              <a:chOff x="0" y="0"/>
              <a:chExt cx="6350000" cy="6350000"/>
            </a:xfrm>
          </p:grpSpPr>
          <p:sp>
            <p:nvSpPr>
              <p:cNvPr id="42"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accent5">
                  <a:lumMod val="20000"/>
                  <a:lumOff val="80000"/>
                </a:schemeClr>
              </a:solidFill>
            </p:spPr>
          </p:sp>
        </p:grpSp>
        <p:pic>
          <p:nvPicPr>
            <p:cNvPr id="41"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5871074" y="4113338"/>
              <a:ext cx="1974010" cy="2315555"/>
            </a:xfrm>
            <a:prstGeom prst="rect">
              <a:avLst/>
            </a:prstGeom>
          </p:spPr>
        </p:pic>
      </p:grpSp>
      <p:grpSp>
        <p:nvGrpSpPr>
          <p:cNvPr id="43" name="Group 42"/>
          <p:cNvGrpSpPr/>
          <p:nvPr/>
        </p:nvGrpSpPr>
        <p:grpSpPr>
          <a:xfrm>
            <a:off x="183254" y="346992"/>
            <a:ext cx="1261719" cy="1171229"/>
            <a:chOff x="9639248" y="3663315"/>
            <a:chExt cx="3215601" cy="3215601"/>
          </a:xfrm>
        </p:grpSpPr>
        <p:grpSp>
          <p:nvGrpSpPr>
            <p:cNvPr id="44" name="Group 8"/>
            <p:cNvGrpSpPr/>
            <p:nvPr/>
          </p:nvGrpSpPr>
          <p:grpSpPr>
            <a:xfrm>
              <a:off x="9639248" y="3663315"/>
              <a:ext cx="3215601" cy="3215601"/>
              <a:chOff x="0" y="0"/>
              <a:chExt cx="6350000" cy="6350000"/>
            </a:xfrm>
          </p:grpSpPr>
          <p:sp>
            <p:nvSpPr>
              <p:cNvPr id="46"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accent5">
                  <a:lumMod val="20000"/>
                  <a:lumOff val="80000"/>
                </a:schemeClr>
              </a:solidFill>
            </p:spPr>
          </p:sp>
        </p:grpSp>
        <p:pic>
          <p:nvPicPr>
            <p:cNvPr id="45" name="Picture 1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9934132" y="4471877"/>
              <a:ext cx="2625831" cy="1598475"/>
            </a:xfrm>
            <a:prstGeom prst="rect">
              <a:avLst/>
            </a:prstGeom>
          </p:spPr>
        </p:pic>
      </p:grpSp>
      <p:sp>
        <p:nvSpPr>
          <p:cNvPr id="50" name="Oval Callout 49"/>
          <p:cNvSpPr/>
          <p:nvPr/>
        </p:nvSpPr>
        <p:spPr>
          <a:xfrm>
            <a:off x="8539204" y="471912"/>
            <a:ext cx="1641441" cy="691776"/>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 name="Rectangle 1"/>
              <p:cNvSpPr/>
              <p:nvPr/>
            </p:nvSpPr>
            <p:spPr>
              <a:xfrm>
                <a:off x="1600200" y="1333500"/>
                <a:ext cx="16266188" cy="3600986"/>
              </a:xfrm>
              <a:prstGeom prst="rect">
                <a:avLst/>
              </a:prstGeom>
            </p:spPr>
            <p:txBody>
              <a:bodyPr wrap="square">
                <a:spAutoFit/>
              </a:bodyPr>
              <a:lstStyle/>
              <a:p>
                <a:pPr algn="just">
                  <a:lnSpc>
                    <a:spcPct val="150000"/>
                  </a:lnSpc>
                </a:pPr>
                <a:r>
                  <a:rPr lang="en-US" sz="3800" dirty="0">
                    <a:latin typeface="Arial" panose="020B0604020202020204" pitchFamily="34" charset="0"/>
                    <a:ea typeface="Times New Roman" panose="02020603050405020304" pitchFamily="18" charset="0"/>
                    <a:cs typeface="Arial" panose="020B0604020202020204" pitchFamily="34" charset="0"/>
                  </a:rPr>
                  <a:t>a) </a:t>
                </a:r>
                <a:r>
                  <a:rPr lang="en-US" sz="3800" dirty="0" err="1">
                    <a:latin typeface="Arial" panose="020B0604020202020204" pitchFamily="34" charset="0"/>
                    <a:ea typeface="Times New Roman" panose="02020603050405020304" pitchFamily="18" charset="0"/>
                    <a:cs typeface="Arial" panose="020B0604020202020204" pitchFamily="34" charset="0"/>
                  </a:rPr>
                  <a:t>Nửa</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chu</a:t>
                </a:r>
                <a:r>
                  <a:rPr lang="en-US" sz="3800" dirty="0">
                    <a:latin typeface="Arial" panose="020B0604020202020204" pitchFamily="34" charset="0"/>
                    <a:ea typeface="Times New Roman" panose="02020603050405020304" pitchFamily="18" charset="0"/>
                    <a:cs typeface="Arial" panose="020B0604020202020204" pitchFamily="34" charset="0"/>
                  </a:rPr>
                  <a:t> vi </a:t>
                </a:r>
                <a:r>
                  <a:rPr lang="en-US" sz="3800" dirty="0" err="1">
                    <a:latin typeface="Arial" panose="020B0604020202020204" pitchFamily="34" charset="0"/>
                    <a:ea typeface="Times New Roman" panose="02020603050405020304" pitchFamily="18" charset="0"/>
                    <a:cs typeface="Arial" panose="020B0604020202020204" pitchFamily="34" charset="0"/>
                  </a:rPr>
                  <a:t>của</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hình</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chữ</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nhât</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là</a:t>
                </a:r>
                <a:r>
                  <a:rPr lang="en-US" sz="3800" dirty="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Times New Roman" panose="02020603050405020304" pitchFamily="18" charset="0"/>
                      </a:rPr>
                      <m:t>40:2=20 (</m:t>
                    </m:r>
                    <m:r>
                      <a:rPr lang="en-US" sz="3800" i="1">
                        <a:effectLst/>
                        <a:latin typeface="Cambria Math" panose="02040503050406030204" pitchFamily="18" charset="0"/>
                        <a:ea typeface="Times New Roman" panose="02020603050405020304" pitchFamily="18" charset="0"/>
                      </a:rPr>
                      <m:t>𝑚</m:t>
                    </m:r>
                    <m:r>
                      <a:rPr lang="en-US" sz="3800" i="1">
                        <a:effectLst/>
                        <a:latin typeface="Cambria Math" panose="02040503050406030204" pitchFamily="18" charset="0"/>
                        <a:ea typeface="Times New Roman" panose="02020603050405020304" pitchFamily="18" charset="0"/>
                      </a:rPr>
                      <m:t>)</m:t>
                    </m:r>
                  </m:oMath>
                </a14:m>
                <a:endParaRPr lang="en-US" sz="38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800" dirty="0" err="1">
                    <a:effectLst/>
                    <a:latin typeface="Arial" panose="020B0604020202020204" pitchFamily="34" charset="0"/>
                    <a:ea typeface="Times New Roman" panose="02020603050405020304" pitchFamily="18" charset="0"/>
                    <a:cs typeface="Arial" panose="020B0604020202020204" pitchFamily="34" charset="0"/>
                  </a:rPr>
                  <a:t>Chiều</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dài</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hình</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chữ</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nhật</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là</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Times New Roman" panose="02020603050405020304" pitchFamily="18" charset="0"/>
                      </a:rPr>
                      <m:t>20−</m:t>
                    </m:r>
                    <m:r>
                      <a:rPr lang="en-US" sz="3800" i="1">
                        <a:effectLst/>
                        <a:latin typeface="Cambria Math" panose="02040503050406030204" pitchFamily="18" charset="0"/>
                        <a:ea typeface="Times New Roman" panose="02020603050405020304" pitchFamily="18" charset="0"/>
                      </a:rPr>
                      <m:t>𝑥</m:t>
                    </m:r>
                    <m:r>
                      <a:rPr lang="en-US" sz="3800" i="1">
                        <a:effectLst/>
                        <a:latin typeface="Cambria Math" panose="02040503050406030204" pitchFamily="18" charset="0"/>
                        <a:ea typeface="Times New Roman" panose="02020603050405020304" pitchFamily="18" charset="0"/>
                      </a:rPr>
                      <m:t> (</m:t>
                    </m:r>
                    <m:r>
                      <a:rPr lang="en-US" sz="3800" i="1">
                        <a:effectLst/>
                        <a:latin typeface="Cambria Math" panose="02040503050406030204" pitchFamily="18" charset="0"/>
                        <a:ea typeface="Times New Roman" panose="02020603050405020304" pitchFamily="18" charset="0"/>
                      </a:rPr>
                      <m:t>𝑚</m:t>
                    </m:r>
                    <m:r>
                      <a:rPr lang="en-US" sz="3800" i="1">
                        <a:effectLst/>
                        <a:latin typeface="Cambria Math" panose="02040503050406030204" pitchFamily="18" charset="0"/>
                        <a:ea typeface="Times New Roman" panose="02020603050405020304" pitchFamily="18" charset="0"/>
                      </a:rPr>
                      <m:t>)</m:t>
                    </m:r>
                  </m:oMath>
                </a14:m>
                <a:endParaRPr lang="en-US" sz="38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800" dirty="0" err="1">
                    <a:effectLst/>
                    <a:latin typeface="Arial" panose="020B0604020202020204" pitchFamily="34" charset="0"/>
                    <a:ea typeface="Times New Roman" panose="02020603050405020304" pitchFamily="18" charset="0"/>
                    <a:cs typeface="Arial" panose="020B0604020202020204" pitchFamily="34" charset="0"/>
                  </a:rPr>
                  <a:t>Diện</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tích</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hình</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chữ</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nhật</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là</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Times New Roman" panose="02020603050405020304" pitchFamily="18" charset="0"/>
                      </a:rPr>
                      <m:t>𝑆</m:t>
                    </m:r>
                    <m:r>
                      <a:rPr lang="en-US" sz="3800" i="1">
                        <a:effectLst/>
                        <a:latin typeface="Cambria Math" panose="02040503050406030204" pitchFamily="18" charset="0"/>
                        <a:ea typeface="Times New Roman" panose="02020603050405020304" pitchFamily="18" charset="0"/>
                      </a:rPr>
                      <m:t>=</m:t>
                    </m:r>
                    <m:r>
                      <a:rPr lang="en-US" sz="3800" i="1">
                        <a:effectLst/>
                        <a:latin typeface="Cambria Math" panose="02040503050406030204" pitchFamily="18" charset="0"/>
                        <a:ea typeface="Times New Roman" panose="02020603050405020304" pitchFamily="18" charset="0"/>
                      </a:rPr>
                      <m:t>𝑆</m:t>
                    </m:r>
                    <m:d>
                      <m:dPr>
                        <m:ctrlPr>
                          <a:rPr lang="en-US" sz="3800" i="1">
                            <a:effectLst/>
                            <a:latin typeface="Cambria Math" panose="02040503050406030204" pitchFamily="18" charset="0"/>
                            <a:ea typeface="Times New Roman" panose="02020603050405020304" pitchFamily="18" charset="0"/>
                          </a:rPr>
                        </m:ctrlPr>
                      </m:dPr>
                      <m:e>
                        <m:r>
                          <a:rPr lang="en-US" sz="3800" i="1">
                            <a:effectLst/>
                            <a:latin typeface="Cambria Math" panose="02040503050406030204" pitchFamily="18" charset="0"/>
                            <a:ea typeface="Times New Roman" panose="02020603050405020304" pitchFamily="18" charset="0"/>
                          </a:rPr>
                          <m:t>𝑥</m:t>
                        </m:r>
                      </m:e>
                    </m:d>
                    <m:r>
                      <a:rPr lang="en-US" sz="3800" i="1">
                        <a:effectLst/>
                        <a:latin typeface="Cambria Math" panose="02040503050406030204" pitchFamily="18" charset="0"/>
                        <a:ea typeface="Times New Roman" panose="02020603050405020304" pitchFamily="18" charset="0"/>
                      </a:rPr>
                      <m:t>=</m:t>
                    </m:r>
                    <m:r>
                      <a:rPr lang="en-US" sz="3800" i="1">
                        <a:effectLst/>
                        <a:latin typeface="Cambria Math" panose="02040503050406030204" pitchFamily="18" charset="0"/>
                        <a:ea typeface="Times New Roman" panose="02020603050405020304" pitchFamily="18" charset="0"/>
                      </a:rPr>
                      <m:t>𝑥</m:t>
                    </m:r>
                    <m:r>
                      <a:rPr lang="en-US" sz="3800" i="1">
                        <a:effectLst/>
                        <a:latin typeface="Cambria Math" panose="02040503050406030204" pitchFamily="18" charset="0"/>
                        <a:ea typeface="Times New Roman" panose="02020603050405020304" pitchFamily="18" charset="0"/>
                      </a:rPr>
                      <m:t>.</m:t>
                    </m:r>
                    <m:d>
                      <m:dPr>
                        <m:ctrlPr>
                          <a:rPr lang="en-US" sz="3800" i="1">
                            <a:effectLst/>
                            <a:latin typeface="Cambria Math" panose="02040503050406030204" pitchFamily="18" charset="0"/>
                            <a:ea typeface="Times New Roman" panose="02020603050405020304" pitchFamily="18" charset="0"/>
                          </a:rPr>
                        </m:ctrlPr>
                      </m:dPr>
                      <m:e>
                        <m:r>
                          <a:rPr lang="en-US" sz="3800" i="1">
                            <a:effectLst/>
                            <a:latin typeface="Cambria Math" panose="02040503050406030204" pitchFamily="18" charset="0"/>
                            <a:ea typeface="Times New Roman" panose="02020603050405020304" pitchFamily="18" charset="0"/>
                          </a:rPr>
                          <m:t>20−</m:t>
                        </m:r>
                        <m:r>
                          <a:rPr lang="en-US" sz="3800" i="1">
                            <a:effectLst/>
                            <a:latin typeface="Cambria Math" panose="02040503050406030204" pitchFamily="18" charset="0"/>
                            <a:ea typeface="Times New Roman" panose="02020603050405020304" pitchFamily="18" charset="0"/>
                          </a:rPr>
                          <m:t>𝑥</m:t>
                        </m:r>
                      </m:e>
                    </m:d>
                    <m:r>
                      <a:rPr lang="en-US" sz="3800" i="1">
                        <a:effectLst/>
                        <a:latin typeface="Cambria Math" panose="02040503050406030204" pitchFamily="18" charset="0"/>
                        <a:ea typeface="Times New Roman" panose="02020603050405020304" pitchFamily="18" charset="0"/>
                      </a:rPr>
                      <m:t>=−</m:t>
                    </m:r>
                    <m:sSup>
                      <m:sSupPr>
                        <m:ctrlPr>
                          <a:rPr lang="en-US" sz="3800" i="1">
                            <a:effectLst/>
                            <a:latin typeface="Cambria Math" panose="02040503050406030204" pitchFamily="18" charset="0"/>
                            <a:ea typeface="Times New Roman" panose="02020603050405020304" pitchFamily="18" charset="0"/>
                          </a:rPr>
                        </m:ctrlPr>
                      </m:sSupPr>
                      <m:e>
                        <m:r>
                          <a:rPr lang="en-US" sz="3800" i="1">
                            <a:effectLst/>
                            <a:latin typeface="Cambria Math" panose="02040503050406030204" pitchFamily="18" charset="0"/>
                            <a:ea typeface="Times New Roman" panose="02020603050405020304" pitchFamily="18" charset="0"/>
                          </a:rPr>
                          <m:t>𝑥</m:t>
                        </m:r>
                      </m:e>
                      <m:sup>
                        <m:r>
                          <a:rPr lang="en-US" sz="3800" i="1">
                            <a:effectLst/>
                            <a:latin typeface="Cambria Math" panose="02040503050406030204" pitchFamily="18" charset="0"/>
                            <a:ea typeface="Times New Roman" panose="02020603050405020304" pitchFamily="18" charset="0"/>
                          </a:rPr>
                          <m:t>2</m:t>
                        </m:r>
                      </m:sup>
                    </m:sSup>
                    <m:r>
                      <a:rPr lang="en-US" sz="3800" i="1">
                        <a:effectLst/>
                        <a:latin typeface="Cambria Math" panose="02040503050406030204" pitchFamily="18" charset="0"/>
                        <a:ea typeface="Times New Roman" panose="02020603050405020304" pitchFamily="18" charset="0"/>
                      </a:rPr>
                      <m:t>+20</m:t>
                    </m:r>
                    <m:r>
                      <a:rPr lang="en-US" sz="3800" i="1">
                        <a:effectLst/>
                        <a:latin typeface="Cambria Math" panose="02040503050406030204" pitchFamily="18" charset="0"/>
                        <a:ea typeface="Times New Roman" panose="02020603050405020304" pitchFamily="18" charset="0"/>
                      </a:rPr>
                      <m:t>𝑥</m:t>
                    </m:r>
                    <m:r>
                      <a:rPr lang="en-US" sz="3800" i="1">
                        <a:effectLst/>
                        <a:latin typeface="Cambria Math" panose="02040503050406030204" pitchFamily="18" charset="0"/>
                        <a:ea typeface="Times New Roman" panose="02020603050405020304" pitchFamily="18" charset="0"/>
                      </a:rPr>
                      <m:t> (</m:t>
                    </m:r>
                    <m:sSup>
                      <m:sSupPr>
                        <m:ctrlPr>
                          <a:rPr lang="en-US" sz="3800" i="1">
                            <a:effectLst/>
                            <a:latin typeface="Cambria Math" panose="02040503050406030204" pitchFamily="18" charset="0"/>
                            <a:ea typeface="Times New Roman" panose="02020603050405020304" pitchFamily="18" charset="0"/>
                          </a:rPr>
                        </m:ctrlPr>
                      </m:sSupPr>
                      <m:e>
                        <m:r>
                          <a:rPr lang="en-US" sz="3800" i="1">
                            <a:effectLst/>
                            <a:latin typeface="Cambria Math" panose="02040503050406030204" pitchFamily="18" charset="0"/>
                            <a:ea typeface="Times New Roman" panose="02020603050405020304" pitchFamily="18" charset="0"/>
                          </a:rPr>
                          <m:t>𝑚</m:t>
                        </m:r>
                      </m:e>
                      <m:sup>
                        <m:r>
                          <a:rPr lang="en-US" sz="3800" i="1">
                            <a:effectLst/>
                            <a:latin typeface="Cambria Math" panose="02040503050406030204" pitchFamily="18" charset="0"/>
                            <a:ea typeface="Times New Roman" panose="02020603050405020304" pitchFamily="18" charset="0"/>
                          </a:rPr>
                          <m:t>2</m:t>
                        </m:r>
                      </m:sup>
                    </m:sSup>
                    <m:r>
                      <a:rPr lang="en-US" sz="3800" i="1">
                        <a:effectLst/>
                        <a:latin typeface="Cambria Math" panose="02040503050406030204" pitchFamily="18" charset="0"/>
                        <a:ea typeface="Times New Roman" panose="02020603050405020304" pitchFamily="18" charset="0"/>
                      </a:rPr>
                      <m:t>)</m:t>
                    </m:r>
                  </m:oMath>
                </a14:m>
                <a:endParaRPr lang="en-US" sz="38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800" dirty="0" err="1">
                    <a:effectLst/>
                    <a:latin typeface="Arial" panose="020B0604020202020204" pitchFamily="34" charset="0"/>
                    <a:ea typeface="Times New Roman" panose="02020603050405020304" pitchFamily="18" charset="0"/>
                    <a:cs typeface="Arial" panose="020B0604020202020204" pitchFamily="34" charset="0"/>
                  </a:rPr>
                  <a:t>Như</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vậy</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diện</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tích</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Times New Roman" panose="02020603050405020304" pitchFamily="18" charset="0"/>
                      </a:rPr>
                      <m:t>𝑆</m:t>
                    </m:r>
                    <m:r>
                      <a:rPr lang="en-US" sz="3800" i="1">
                        <a:effectLst/>
                        <a:latin typeface="Cambria Math" panose="02040503050406030204" pitchFamily="18" charset="0"/>
                        <a:ea typeface="Times New Roman" panose="02020603050405020304" pitchFamily="18" charset="0"/>
                      </a:rPr>
                      <m:t>(</m:t>
                    </m:r>
                    <m:r>
                      <a:rPr lang="en-US" sz="3800" i="1">
                        <a:effectLst/>
                        <a:latin typeface="Cambria Math" panose="02040503050406030204" pitchFamily="18" charset="0"/>
                        <a:ea typeface="Times New Roman" panose="02020603050405020304" pitchFamily="18" charset="0"/>
                      </a:rPr>
                      <m:t>𝑥</m:t>
                    </m:r>
                    <m:r>
                      <a:rPr lang="en-US" sz="3800" i="1">
                        <a:effectLst/>
                        <a:latin typeface="Cambria Math" panose="02040503050406030204" pitchFamily="18" charset="0"/>
                        <a:ea typeface="Times New Roman" panose="02020603050405020304" pitchFamily="18" charset="0"/>
                      </a:rPr>
                      <m:t>)</m:t>
                    </m:r>
                  </m:oMath>
                </a14:m>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mảnh</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vườn</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là</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hàm</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số</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chiều</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rộng</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Times New Roman" panose="02020603050405020304" pitchFamily="18" charset="0"/>
                      </a:rPr>
                      <m:t>𝑥</m:t>
                    </m:r>
                  </m:oMath>
                </a14:m>
                <a:r>
                  <a:rPr lang="en-US" sz="3800" dirty="0">
                    <a:effectLst/>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2" name="Rectangle 1"/>
              <p:cNvSpPr>
                <a:spLocks noRot="1" noChangeAspect="1" noMove="1" noResize="1" noEditPoints="1" noAdjustHandles="1" noChangeArrowheads="1" noChangeShapeType="1" noTextEdit="1"/>
              </p:cNvSpPr>
              <p:nvPr/>
            </p:nvSpPr>
            <p:spPr>
              <a:xfrm>
                <a:off x="1600200" y="1333500"/>
                <a:ext cx="16266188" cy="3600986"/>
              </a:xfrm>
              <a:prstGeom prst="rect">
                <a:avLst/>
              </a:prstGeom>
              <a:blipFill>
                <a:blip r:embed="rId14"/>
                <a:stretch>
                  <a:fillRect l="-1237" b="-28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1660426" y="5164228"/>
                <a:ext cx="15163800" cy="4478149"/>
              </a:xfrm>
              <a:prstGeom prst="rect">
                <a:avLst/>
              </a:prstGeom>
            </p:spPr>
            <p:txBody>
              <a:bodyPr wrap="square">
                <a:spAutoFit/>
              </a:bodyPr>
              <a:lstStyle/>
              <a:p>
                <a:pPr algn="just">
                  <a:lnSpc>
                    <a:spcPct val="150000"/>
                  </a:lnSpc>
                  <a:spcAft>
                    <a:spcPts val="0"/>
                  </a:spcAft>
                </a:pPr>
                <a:r>
                  <a:rPr lang="en-US" sz="3800" dirty="0">
                    <a:latin typeface="Arial" panose="020B0604020202020204" pitchFamily="34" charset="0"/>
                    <a:ea typeface="Times New Roman" panose="02020603050405020304" pitchFamily="18" charset="0"/>
                    <a:cs typeface="Arial" panose="020B0604020202020204" pitchFamily="34" charset="0"/>
                  </a:rPr>
                  <a:t>b) </a:t>
                </a:r>
                <a:r>
                  <a:rPr lang="en-US" sz="3800" dirty="0" err="1">
                    <a:latin typeface="Arial" panose="020B0604020202020204" pitchFamily="34" charset="0"/>
                    <a:ea typeface="Times New Roman" panose="02020603050405020304" pitchFamily="18" charset="0"/>
                    <a:cs typeface="Arial" panose="020B0604020202020204" pitchFamily="34" charset="0"/>
                  </a:rPr>
                  <a:t>Mảnh</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vườn</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hình</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chữ</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nhật</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có</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diện</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tích</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lớn</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nhất</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tức</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là</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hàm</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số</a:t>
                </a:r>
                <a:r>
                  <a:rPr lang="en-US" sz="3800" dirty="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Times New Roman" panose="02020603050405020304" pitchFamily="18" charset="0"/>
                      </a:rPr>
                      <m:t>−</m:t>
                    </m:r>
                    <m:sSup>
                      <m:sSupPr>
                        <m:ctrlPr>
                          <a:rPr lang="en-US" sz="3800" i="1">
                            <a:effectLst/>
                            <a:latin typeface="Cambria Math" panose="02040503050406030204" pitchFamily="18" charset="0"/>
                            <a:ea typeface="Times New Roman" panose="02020603050405020304" pitchFamily="18" charset="0"/>
                          </a:rPr>
                        </m:ctrlPr>
                      </m:sSupPr>
                      <m:e>
                        <m:r>
                          <a:rPr lang="en-US" sz="3800" i="1">
                            <a:effectLst/>
                            <a:latin typeface="Cambria Math" panose="02040503050406030204" pitchFamily="18" charset="0"/>
                            <a:ea typeface="Times New Roman" panose="02020603050405020304" pitchFamily="18" charset="0"/>
                          </a:rPr>
                          <m:t>𝑥</m:t>
                        </m:r>
                      </m:e>
                      <m:sup>
                        <m:r>
                          <a:rPr lang="en-US" sz="3800" i="1">
                            <a:effectLst/>
                            <a:latin typeface="Cambria Math" panose="02040503050406030204" pitchFamily="18" charset="0"/>
                            <a:ea typeface="Times New Roman" panose="02020603050405020304" pitchFamily="18" charset="0"/>
                          </a:rPr>
                          <m:t>2</m:t>
                        </m:r>
                      </m:sup>
                    </m:sSup>
                    <m:r>
                      <a:rPr lang="en-US" sz="3800" i="1">
                        <a:effectLst/>
                        <a:latin typeface="Cambria Math" panose="02040503050406030204" pitchFamily="18" charset="0"/>
                        <a:ea typeface="Times New Roman" panose="02020603050405020304" pitchFamily="18" charset="0"/>
                      </a:rPr>
                      <m:t>+20</m:t>
                    </m:r>
                    <m:r>
                      <a:rPr lang="en-US" sz="3800" i="1">
                        <a:effectLst/>
                        <a:latin typeface="Cambria Math" panose="02040503050406030204" pitchFamily="18" charset="0"/>
                        <a:ea typeface="Times New Roman" panose="02020603050405020304" pitchFamily="18" charset="0"/>
                      </a:rPr>
                      <m:t>𝑥</m:t>
                    </m:r>
                  </m:oMath>
                </a14:m>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đạt</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giá</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trị</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lớn</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nhất</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tức</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là</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Aft>
                    <a:spcPts val="0"/>
                  </a:spcAft>
                </a:pPr>
                <a14:m>
                  <m:oMathPara xmlns:m="http://schemas.openxmlformats.org/officeDocument/2006/math">
                    <m:oMathParaPr>
                      <m:jc m:val="centerGroup"/>
                    </m:oMathParaPr>
                    <m:oMath xmlns:m="http://schemas.openxmlformats.org/officeDocument/2006/math">
                      <m:r>
                        <a:rPr lang="en-US" sz="3800" i="1">
                          <a:effectLst/>
                          <a:latin typeface="Cambria Math" panose="02040503050406030204" pitchFamily="18" charset="0"/>
                          <a:ea typeface="Times New Roman" panose="02020603050405020304" pitchFamily="18" charset="0"/>
                        </a:rPr>
                        <m:t>−</m:t>
                      </m:r>
                      <m:sSup>
                        <m:sSupPr>
                          <m:ctrlPr>
                            <a:rPr lang="en-US" sz="3800" i="1">
                              <a:effectLst/>
                              <a:latin typeface="Cambria Math" panose="02040503050406030204" pitchFamily="18" charset="0"/>
                              <a:ea typeface="Times New Roman" panose="02020603050405020304" pitchFamily="18" charset="0"/>
                            </a:rPr>
                          </m:ctrlPr>
                        </m:sSupPr>
                        <m:e>
                          <m:r>
                            <a:rPr lang="en-US" sz="3800" i="1">
                              <a:effectLst/>
                              <a:latin typeface="Cambria Math" panose="02040503050406030204" pitchFamily="18" charset="0"/>
                              <a:ea typeface="Times New Roman" panose="02020603050405020304" pitchFamily="18" charset="0"/>
                            </a:rPr>
                            <m:t>𝑥</m:t>
                          </m:r>
                        </m:e>
                        <m:sup>
                          <m:r>
                            <a:rPr lang="en-US" sz="3800" i="1">
                              <a:effectLst/>
                              <a:latin typeface="Cambria Math" panose="02040503050406030204" pitchFamily="18" charset="0"/>
                              <a:ea typeface="Times New Roman" panose="02020603050405020304" pitchFamily="18" charset="0"/>
                            </a:rPr>
                            <m:t>2</m:t>
                          </m:r>
                        </m:sup>
                      </m:sSup>
                      <m:r>
                        <a:rPr lang="en-US" sz="3800" i="1">
                          <a:effectLst/>
                          <a:latin typeface="Cambria Math" panose="02040503050406030204" pitchFamily="18" charset="0"/>
                          <a:ea typeface="Times New Roman" panose="02020603050405020304" pitchFamily="18" charset="0"/>
                        </a:rPr>
                        <m:t>+20</m:t>
                      </m:r>
                      <m:r>
                        <a:rPr lang="en-US" sz="3800" i="1">
                          <a:effectLst/>
                          <a:latin typeface="Cambria Math" panose="02040503050406030204" pitchFamily="18" charset="0"/>
                          <a:ea typeface="Times New Roman" panose="02020603050405020304" pitchFamily="18" charset="0"/>
                        </a:rPr>
                        <m:t>𝑥</m:t>
                      </m:r>
                      <m:r>
                        <a:rPr lang="en-US" sz="3800" i="1">
                          <a:effectLst/>
                          <a:latin typeface="Cambria Math" panose="02040503050406030204" pitchFamily="18" charset="0"/>
                          <a:ea typeface="Times New Roman" panose="02020603050405020304" pitchFamily="18" charset="0"/>
                        </a:rPr>
                        <m:t>=−</m:t>
                      </m:r>
                      <m:sSup>
                        <m:sSupPr>
                          <m:ctrlPr>
                            <a:rPr lang="en-US" sz="3800" i="1">
                              <a:effectLst/>
                              <a:latin typeface="Cambria Math" panose="02040503050406030204" pitchFamily="18" charset="0"/>
                              <a:ea typeface="Times New Roman" panose="02020603050405020304" pitchFamily="18" charset="0"/>
                            </a:rPr>
                          </m:ctrlPr>
                        </m:sSupPr>
                        <m:e>
                          <m:r>
                            <a:rPr lang="en-US" sz="3800" i="1">
                              <a:effectLst/>
                              <a:latin typeface="Cambria Math" panose="02040503050406030204" pitchFamily="18" charset="0"/>
                              <a:ea typeface="Times New Roman" panose="02020603050405020304" pitchFamily="18" charset="0"/>
                            </a:rPr>
                            <m:t>𝑥</m:t>
                          </m:r>
                        </m:e>
                        <m:sup>
                          <m:r>
                            <a:rPr lang="en-US" sz="3800" i="1">
                              <a:effectLst/>
                              <a:latin typeface="Cambria Math" panose="02040503050406030204" pitchFamily="18" charset="0"/>
                              <a:ea typeface="Times New Roman" panose="02020603050405020304" pitchFamily="18" charset="0"/>
                            </a:rPr>
                            <m:t>2</m:t>
                          </m:r>
                        </m:sup>
                      </m:sSup>
                      <m:r>
                        <a:rPr lang="en-US" sz="3800" i="1">
                          <a:effectLst/>
                          <a:latin typeface="Cambria Math" panose="02040503050406030204" pitchFamily="18" charset="0"/>
                          <a:ea typeface="Times New Roman" panose="02020603050405020304" pitchFamily="18" charset="0"/>
                        </a:rPr>
                        <m:t>+20</m:t>
                      </m:r>
                      <m:r>
                        <a:rPr lang="en-US" sz="3800" i="1">
                          <a:effectLst/>
                          <a:latin typeface="Cambria Math" panose="02040503050406030204" pitchFamily="18" charset="0"/>
                          <a:ea typeface="Times New Roman" panose="02020603050405020304" pitchFamily="18" charset="0"/>
                        </a:rPr>
                        <m:t>𝑥</m:t>
                      </m:r>
                      <m:r>
                        <a:rPr lang="en-US" sz="3800" i="1">
                          <a:effectLst/>
                          <a:latin typeface="Cambria Math" panose="02040503050406030204" pitchFamily="18" charset="0"/>
                          <a:ea typeface="Times New Roman" panose="02020603050405020304" pitchFamily="18" charset="0"/>
                        </a:rPr>
                        <m:t>−100+100=−</m:t>
                      </m:r>
                      <m:sSup>
                        <m:sSupPr>
                          <m:ctrlPr>
                            <a:rPr lang="en-US" sz="3800" i="1">
                              <a:effectLst/>
                              <a:latin typeface="Cambria Math" panose="02040503050406030204" pitchFamily="18" charset="0"/>
                              <a:ea typeface="Times New Roman" panose="02020603050405020304" pitchFamily="18" charset="0"/>
                            </a:rPr>
                          </m:ctrlPr>
                        </m:sSupPr>
                        <m:e>
                          <m:d>
                            <m:dPr>
                              <m:ctrlPr>
                                <a:rPr lang="en-US" sz="3800" i="1">
                                  <a:effectLst/>
                                  <a:latin typeface="Cambria Math" panose="02040503050406030204" pitchFamily="18" charset="0"/>
                                  <a:ea typeface="Times New Roman" panose="02020603050405020304" pitchFamily="18" charset="0"/>
                                </a:rPr>
                              </m:ctrlPr>
                            </m:dPr>
                            <m:e>
                              <m:r>
                                <a:rPr lang="en-US" sz="3800" i="1">
                                  <a:effectLst/>
                                  <a:latin typeface="Cambria Math" panose="02040503050406030204" pitchFamily="18" charset="0"/>
                                  <a:ea typeface="Times New Roman" panose="02020603050405020304" pitchFamily="18" charset="0"/>
                                </a:rPr>
                                <m:t>𝑥</m:t>
                              </m:r>
                              <m:r>
                                <a:rPr lang="en-US" sz="3800" i="1">
                                  <a:effectLst/>
                                  <a:latin typeface="Cambria Math" panose="02040503050406030204" pitchFamily="18" charset="0"/>
                                  <a:ea typeface="Times New Roman" panose="02020603050405020304" pitchFamily="18" charset="0"/>
                                </a:rPr>
                                <m:t>−10</m:t>
                              </m:r>
                            </m:e>
                          </m:d>
                        </m:e>
                        <m:sup>
                          <m:r>
                            <a:rPr lang="en-US" sz="3800" i="1">
                              <a:effectLst/>
                              <a:latin typeface="Cambria Math" panose="02040503050406030204" pitchFamily="18" charset="0"/>
                              <a:ea typeface="Times New Roman" panose="02020603050405020304" pitchFamily="18" charset="0"/>
                            </a:rPr>
                            <m:t>2</m:t>
                          </m:r>
                        </m:sup>
                      </m:sSup>
                      <m:r>
                        <a:rPr lang="en-US" sz="3800" i="1">
                          <a:effectLst/>
                          <a:latin typeface="Cambria Math" panose="02040503050406030204" pitchFamily="18" charset="0"/>
                          <a:ea typeface="Times New Roman" panose="02020603050405020304" pitchFamily="18" charset="0"/>
                        </a:rPr>
                        <m:t>+100≤100</m:t>
                      </m:r>
                    </m:oMath>
                  </m:oMathPara>
                </a14:m>
                <a:endParaRPr lang="en-US" sz="38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800" dirty="0" err="1">
                    <a:effectLst/>
                    <a:latin typeface="Arial" panose="020B0604020202020204" pitchFamily="34" charset="0"/>
                    <a:ea typeface="Times New Roman" panose="02020603050405020304" pitchFamily="18" charset="0"/>
                    <a:cs typeface="Arial" panose="020B0604020202020204" pitchFamily="34" charset="0"/>
                  </a:rPr>
                  <a:t>Dấu</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Times New Roman" panose="02020603050405020304" pitchFamily="18" charset="0"/>
                      </a:rPr>
                      <m:t>“=”</m:t>
                    </m:r>
                  </m:oMath>
                </a14:m>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xảy</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ra</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khi</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Times New Roman" panose="02020603050405020304" pitchFamily="18" charset="0"/>
                      </a:rPr>
                      <m:t>𝑥</m:t>
                    </m:r>
                    <m:r>
                      <a:rPr lang="en-US" sz="3800" i="1">
                        <a:effectLst/>
                        <a:latin typeface="Cambria Math" panose="02040503050406030204" pitchFamily="18" charset="0"/>
                        <a:ea typeface="Times New Roman" panose="02020603050405020304" pitchFamily="18" charset="0"/>
                      </a:rPr>
                      <m:t>=10</m:t>
                    </m:r>
                  </m:oMath>
                </a14:m>
                <a:endParaRPr lang="en-US" sz="38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800" dirty="0" err="1">
                    <a:effectLst/>
                    <a:latin typeface="Arial" panose="020B0604020202020204" pitchFamily="34" charset="0"/>
                    <a:ea typeface="Times New Roman" panose="02020603050405020304" pitchFamily="18" charset="0"/>
                    <a:cs typeface="Arial" panose="020B0604020202020204" pitchFamily="34" charset="0"/>
                  </a:rPr>
                  <a:t>Vậy</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mảnh</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vườn</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có</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diện</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tích</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lớn</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nhất</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khi</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nó</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có</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kích</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thước</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Times New Roman" panose="02020603050405020304" pitchFamily="18" charset="0"/>
                      </a:rPr>
                      <m:t>10×10 </m:t>
                    </m:r>
                    <m:r>
                      <a:rPr lang="en-US" sz="3800" i="1">
                        <a:effectLst/>
                        <a:latin typeface="Cambria Math" panose="02040503050406030204" pitchFamily="18" charset="0"/>
                        <a:ea typeface="Times New Roman" panose="02020603050405020304" pitchFamily="18" charset="0"/>
                      </a:rPr>
                      <m:t>𝑚</m:t>
                    </m:r>
                  </m:oMath>
                </a14:m>
                <a:endParaRPr lang="en-US" sz="38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660426" y="5164228"/>
                <a:ext cx="15163800" cy="4478149"/>
              </a:xfrm>
              <a:prstGeom prst="rect">
                <a:avLst/>
              </a:prstGeom>
              <a:blipFill>
                <a:blip r:embed="rId15"/>
                <a:stretch>
                  <a:fillRect l="-1326" r="-1286" b="-2177"/>
                </a:stretch>
              </a:blipFill>
            </p:spPr>
            <p:txBody>
              <a:bodyPr/>
              <a:lstStyle/>
              <a:p>
                <a:r>
                  <a:rPr lang="en-US">
                    <a:noFill/>
                  </a:rPr>
                  <a:t> </a:t>
                </a:r>
              </a:p>
            </p:txBody>
          </p:sp>
        </mc:Fallback>
      </mc:AlternateContent>
    </p:spTree>
    <p:extLst>
      <p:ext uri="{BB962C8B-B14F-4D97-AF65-F5344CB8AC3E}">
        <p14:creationId xmlns:p14="http://schemas.microsoft.com/office/powerpoint/2010/main" val="2172935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left)">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left)">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0" end="0"/>
                                            </p:txEl>
                                          </p:spTgt>
                                        </p:tgtEl>
                                        <p:attrNameLst>
                                          <p:attrName>style.visibility</p:attrName>
                                        </p:attrNameLst>
                                      </p:cBhvr>
                                      <p:to>
                                        <p:strVal val="visible"/>
                                      </p:to>
                                    </p:set>
                                    <p:animEffect transition="in" filter="fade">
                                      <p:cBhvr>
                                        <p:cTn id="32" dur="500"/>
                                        <p:tgtEl>
                                          <p:spTgt spid="3">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37" dur="500"/>
                                        <p:tgtEl>
                                          <p:spTgt spid="3">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2" end="2"/>
                                            </p:txEl>
                                          </p:spTgt>
                                        </p:tgtEl>
                                        <p:attrNameLst>
                                          <p:attrName>style.visibility</p:attrName>
                                        </p:attrNameLst>
                                      </p:cBhvr>
                                      <p:to>
                                        <p:strVal val="visible"/>
                                      </p:to>
                                    </p:set>
                                    <p:animEffect transition="in" filter="fade">
                                      <p:cBhvr>
                                        <p:cTn id="42" dur="500"/>
                                        <p:tgtEl>
                                          <p:spTgt spid="3">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
                                            <p:txEl>
                                              <p:pRg st="3" end="3"/>
                                            </p:txEl>
                                          </p:spTgt>
                                        </p:tgtEl>
                                        <p:attrNameLst>
                                          <p:attrName>style.visibility</p:attrName>
                                        </p:attrNameLst>
                                      </p:cBhvr>
                                      <p:to>
                                        <p:strVal val="visible"/>
                                      </p:to>
                                    </p:set>
                                    <p:animEffect transition="in" filter="barn(inVertical)">
                                      <p:cBhvr>
                                        <p:cTn id="4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145DA0"/>
        </a:solidFill>
        <a:effectLst/>
      </p:bgPr>
    </p:bg>
    <p:spTree>
      <p:nvGrpSpPr>
        <p:cNvPr id="1" name=""/>
        <p:cNvGrpSpPr/>
        <p:nvPr/>
      </p:nvGrpSpPr>
      <p:grpSpPr>
        <a:xfrm>
          <a:off x="0" y="0"/>
          <a:ext cx="0" cy="0"/>
          <a:chOff x="0" y="0"/>
          <a:chExt cx="0" cy="0"/>
        </a:xfrm>
      </p:grpSpPr>
      <p:grpSp>
        <p:nvGrpSpPr>
          <p:cNvPr id="2" name="Group 2"/>
          <p:cNvGrpSpPr/>
          <p:nvPr/>
        </p:nvGrpSpPr>
        <p:grpSpPr>
          <a:xfrm>
            <a:off x="457200" y="495300"/>
            <a:ext cx="17373600" cy="9829800"/>
            <a:chOff x="0" y="0"/>
            <a:chExt cx="3673593" cy="319023"/>
          </a:xfrm>
        </p:grpSpPr>
        <p:sp>
          <p:nvSpPr>
            <p:cNvPr id="3" name="Freeform 3"/>
            <p:cNvSpPr/>
            <p:nvPr/>
          </p:nvSpPr>
          <p:spPr>
            <a:xfrm>
              <a:off x="0" y="0"/>
              <a:ext cx="3673592" cy="319022"/>
            </a:xfrm>
            <a:custGeom>
              <a:avLst/>
              <a:gdLst/>
              <a:ahLst/>
              <a:cxnLst/>
              <a:rect l="l" t="t" r="r" b="b"/>
              <a:pathLst>
                <a:path w="3673592" h="319022">
                  <a:moveTo>
                    <a:pt x="0" y="0"/>
                  </a:moveTo>
                  <a:lnTo>
                    <a:pt x="3673592" y="0"/>
                  </a:lnTo>
                  <a:lnTo>
                    <a:pt x="3673592" y="319022"/>
                  </a:lnTo>
                  <a:lnTo>
                    <a:pt x="0" y="319022"/>
                  </a:lnTo>
                  <a:close/>
                </a:path>
              </a:pathLst>
            </a:custGeom>
            <a:solidFill>
              <a:srgbClr val="F7DE9A"/>
            </a:solidFill>
          </p:spPr>
        </p:sp>
      </p:grpSp>
      <p:grpSp>
        <p:nvGrpSpPr>
          <p:cNvPr id="30" name="Group 29"/>
          <p:cNvGrpSpPr/>
          <p:nvPr/>
        </p:nvGrpSpPr>
        <p:grpSpPr>
          <a:xfrm>
            <a:off x="16775371" y="191692"/>
            <a:ext cx="1302469" cy="1164379"/>
            <a:chOff x="951895" y="3576837"/>
            <a:chExt cx="3369207" cy="3468421"/>
          </a:xfrm>
        </p:grpSpPr>
        <p:grpSp>
          <p:nvGrpSpPr>
            <p:cNvPr id="31" name="Group 4"/>
            <p:cNvGrpSpPr/>
            <p:nvPr/>
          </p:nvGrpSpPr>
          <p:grpSpPr>
            <a:xfrm>
              <a:off x="951895" y="3576837"/>
              <a:ext cx="3369207" cy="3468421"/>
              <a:chOff x="-151671" y="-170774"/>
              <a:chExt cx="6653334" cy="6849255"/>
            </a:xfrm>
          </p:grpSpPr>
          <p:sp>
            <p:nvSpPr>
              <p:cNvPr id="33" name="Freeform 5"/>
              <p:cNvSpPr/>
              <p:nvPr/>
            </p:nvSpPr>
            <p:spPr>
              <a:xfrm>
                <a:off x="-151671" y="-170774"/>
                <a:ext cx="6653334" cy="6849255"/>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accent5">
                  <a:lumMod val="20000"/>
                  <a:lumOff val="80000"/>
                </a:schemeClr>
              </a:solidFill>
            </p:spPr>
          </p:sp>
        </p:grpSp>
        <p:pic>
          <p:nvPicPr>
            <p:cNvPr id="32"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603810" y="4412692"/>
              <a:ext cx="2065380" cy="1716847"/>
            </a:xfrm>
            <a:prstGeom prst="rect">
              <a:avLst/>
            </a:prstGeom>
          </p:spPr>
        </p:pic>
      </p:grpSp>
      <p:grpSp>
        <p:nvGrpSpPr>
          <p:cNvPr id="34" name="Group 33"/>
          <p:cNvGrpSpPr/>
          <p:nvPr/>
        </p:nvGrpSpPr>
        <p:grpSpPr>
          <a:xfrm>
            <a:off x="207340" y="242880"/>
            <a:ext cx="1261719" cy="1171229"/>
            <a:chOff x="9639248" y="3663315"/>
            <a:chExt cx="3215601" cy="3215601"/>
          </a:xfrm>
        </p:grpSpPr>
        <p:grpSp>
          <p:nvGrpSpPr>
            <p:cNvPr id="35" name="Group 8"/>
            <p:cNvGrpSpPr/>
            <p:nvPr/>
          </p:nvGrpSpPr>
          <p:grpSpPr>
            <a:xfrm>
              <a:off x="9639248" y="3663315"/>
              <a:ext cx="3215601" cy="3215601"/>
              <a:chOff x="0" y="0"/>
              <a:chExt cx="6350000" cy="6350000"/>
            </a:xfrm>
          </p:grpSpPr>
          <p:sp>
            <p:nvSpPr>
              <p:cNvPr id="37"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accent5">
                  <a:lumMod val="20000"/>
                  <a:lumOff val="80000"/>
                </a:schemeClr>
              </a:solidFill>
            </p:spPr>
          </p:sp>
        </p:grpSp>
        <p:pic>
          <p:nvPicPr>
            <p:cNvPr id="36"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9934132" y="4471877"/>
              <a:ext cx="2625831" cy="1598475"/>
            </a:xfrm>
            <a:prstGeom prst="rect">
              <a:avLst/>
            </a:prstGeom>
          </p:spPr>
        </p:pic>
      </p:grpSp>
      <p:grpSp>
        <p:nvGrpSpPr>
          <p:cNvPr id="15" name="Group 14"/>
          <p:cNvGrpSpPr/>
          <p:nvPr/>
        </p:nvGrpSpPr>
        <p:grpSpPr>
          <a:xfrm>
            <a:off x="7846796" y="571500"/>
            <a:ext cx="2548023" cy="1066800"/>
            <a:chOff x="381000" y="190500"/>
            <a:chExt cx="5562600" cy="1066800"/>
          </a:xfrm>
        </p:grpSpPr>
        <p:sp>
          <p:nvSpPr>
            <p:cNvPr id="16" name="Rectangle 15"/>
            <p:cNvSpPr/>
            <p:nvPr/>
          </p:nvSpPr>
          <p:spPr>
            <a:xfrm>
              <a:off x="381000" y="190500"/>
              <a:ext cx="5562600" cy="106680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834394" y="210783"/>
              <a:ext cx="4949025" cy="90159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1" i="0" u="none" strike="noStrike" kern="1200" cap="none" spc="0" normalizeH="0" baseline="0" noProof="0" dirty="0" err="1"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0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6.14 </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4" name="Rectangle 3"/>
              <p:cNvSpPr/>
              <p:nvPr/>
            </p:nvSpPr>
            <p:spPr>
              <a:xfrm>
                <a:off x="914400" y="1603150"/>
                <a:ext cx="16451098" cy="3861313"/>
              </a:xfrm>
              <a:prstGeom prst="rect">
                <a:avLst/>
              </a:prstGeom>
            </p:spPr>
            <p:txBody>
              <a:bodyPr wrap="square">
                <a:spAutoFit/>
              </a:bodyPr>
              <a:lstStyle/>
              <a:p>
                <a:pPr marL="30480" marR="30480" algn="just">
                  <a:lnSpc>
                    <a:spcPct val="150000"/>
                  </a:lnSpc>
                  <a:spcAft>
                    <a:spcPts val="0"/>
                  </a:spcAft>
                </a:pP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Quỹ</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đạo</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một</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vật</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được</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ném</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lên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từ</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gốc</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O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được</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chọn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điểm</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ném</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trong</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mặt</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phẳng</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tọa</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Oxy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một</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parabol</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phương</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trình</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solidFill>
                          <a:srgbClr val="000000"/>
                        </a:solidFill>
                        <a:effectLst/>
                        <a:latin typeface="Cambria Math" panose="02040503050406030204" pitchFamily="18" charset="0"/>
                        <a:ea typeface="Times New Roman" panose="02020603050405020304" pitchFamily="18" charset="0"/>
                        <a:cs typeface="Open Sans"/>
                      </a:rPr>
                      <m:t>𝑦</m:t>
                    </m:r>
                    <m:r>
                      <a:rPr lang="en-US" sz="3800" i="1">
                        <a:solidFill>
                          <a:srgbClr val="000000"/>
                        </a:solidFill>
                        <a:effectLst/>
                        <a:latin typeface="Cambria Math" panose="02040503050406030204" pitchFamily="18" charset="0"/>
                        <a:ea typeface="Times New Roman" panose="02020603050405020304" pitchFamily="18" charset="0"/>
                        <a:cs typeface="Open Sans"/>
                      </a:rPr>
                      <m:t>=</m:t>
                    </m:r>
                    <m:f>
                      <m:fPr>
                        <m:ctrlPr>
                          <a:rPr lang="en-US" sz="3800" i="1">
                            <a:solidFill>
                              <a:srgbClr val="000000"/>
                            </a:solidFill>
                            <a:effectLst/>
                            <a:latin typeface="Cambria Math" panose="02040503050406030204" pitchFamily="18" charset="0"/>
                            <a:ea typeface="Times New Roman" panose="02020603050405020304" pitchFamily="18" charset="0"/>
                            <a:cs typeface="Open Sans"/>
                          </a:rPr>
                        </m:ctrlPr>
                      </m:fPr>
                      <m:num>
                        <m:r>
                          <a:rPr lang="en-US" sz="3800" i="1">
                            <a:solidFill>
                              <a:srgbClr val="000000"/>
                            </a:solidFill>
                            <a:effectLst/>
                            <a:latin typeface="Cambria Math" panose="02040503050406030204" pitchFamily="18" charset="0"/>
                            <a:ea typeface="Times New Roman" panose="02020603050405020304" pitchFamily="18" charset="0"/>
                          </a:rPr>
                          <m:t>−</m:t>
                        </m:r>
                        <m:r>
                          <a:rPr lang="en-US" sz="3800" i="1">
                            <a:solidFill>
                              <a:srgbClr val="000000"/>
                            </a:solidFill>
                            <a:effectLst/>
                            <a:latin typeface="Cambria Math" panose="02040503050406030204" pitchFamily="18" charset="0"/>
                            <a:ea typeface="Times New Roman" panose="02020603050405020304" pitchFamily="18" charset="0"/>
                            <a:cs typeface="Open Sans"/>
                          </a:rPr>
                          <m:t>3</m:t>
                        </m:r>
                      </m:num>
                      <m:den>
                        <m:r>
                          <a:rPr lang="en-US" sz="3800" i="1">
                            <a:solidFill>
                              <a:srgbClr val="000000"/>
                            </a:solidFill>
                            <a:effectLst/>
                            <a:latin typeface="Cambria Math" panose="02040503050406030204" pitchFamily="18" charset="0"/>
                            <a:ea typeface="Times New Roman" panose="02020603050405020304" pitchFamily="18" charset="0"/>
                            <a:cs typeface="Open Sans"/>
                          </a:rPr>
                          <m:t>1000</m:t>
                        </m:r>
                      </m:den>
                    </m:f>
                    <m:sSup>
                      <m:sSupPr>
                        <m:ctrlPr>
                          <a:rPr lang="en-US" sz="3800" i="1">
                            <a:solidFill>
                              <a:srgbClr val="000000"/>
                            </a:solidFill>
                            <a:effectLst/>
                            <a:latin typeface="Cambria Math" panose="02040503050406030204" pitchFamily="18" charset="0"/>
                            <a:ea typeface="Times New Roman" panose="02020603050405020304" pitchFamily="18" charset="0"/>
                            <a:cs typeface="Open Sans"/>
                          </a:rPr>
                        </m:ctrlPr>
                      </m:sSupPr>
                      <m:e>
                        <m:r>
                          <a:rPr lang="en-US" sz="3800" i="1">
                            <a:solidFill>
                              <a:srgbClr val="000000"/>
                            </a:solidFill>
                            <a:effectLst/>
                            <a:latin typeface="Cambria Math" panose="02040503050406030204" pitchFamily="18" charset="0"/>
                            <a:ea typeface="Times New Roman" panose="02020603050405020304" pitchFamily="18" charset="0"/>
                            <a:cs typeface="Open Sans"/>
                          </a:rPr>
                          <m:t>𝑥</m:t>
                        </m:r>
                      </m:e>
                      <m:sup>
                        <m:r>
                          <a:rPr lang="en-US" sz="3800" i="1">
                            <a:solidFill>
                              <a:srgbClr val="000000"/>
                            </a:solidFill>
                            <a:effectLst/>
                            <a:latin typeface="Cambria Math" panose="02040503050406030204" pitchFamily="18" charset="0"/>
                            <a:ea typeface="Times New Roman" panose="02020603050405020304" pitchFamily="18" charset="0"/>
                            <a:cs typeface="Open Sans"/>
                          </a:rPr>
                          <m:t>2</m:t>
                        </m:r>
                      </m:sup>
                    </m:sSup>
                    <m:r>
                      <a:rPr lang="en-US" sz="3800" i="1">
                        <a:solidFill>
                          <a:srgbClr val="000000"/>
                        </a:solidFill>
                        <a:effectLst/>
                        <a:latin typeface="Cambria Math" panose="02040503050406030204" pitchFamily="18" charset="0"/>
                        <a:ea typeface="Times New Roman" panose="02020603050405020304" pitchFamily="18" charset="0"/>
                        <a:cs typeface="Open Sans"/>
                      </a:rPr>
                      <m:t>+</m:t>
                    </m:r>
                    <m:r>
                      <a:rPr lang="en-US" sz="3800" i="1">
                        <a:solidFill>
                          <a:srgbClr val="000000"/>
                        </a:solidFill>
                        <a:effectLst/>
                        <a:latin typeface="Cambria Math" panose="02040503050406030204" pitchFamily="18" charset="0"/>
                        <a:ea typeface="Times New Roman" panose="02020603050405020304" pitchFamily="18" charset="0"/>
                        <a:cs typeface="Open Sans"/>
                      </a:rPr>
                      <m:t>𝑥</m:t>
                    </m:r>
                  </m:oMath>
                </a14:m>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đó</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x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mét</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khoảng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cách</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theo</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phương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ngang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trên</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mặt</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đất</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vị</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trí</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đến</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gốc</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O, y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mét</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cao</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vậy</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so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với</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mặt</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đất</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(H.6.15). </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914400" y="1603150"/>
                <a:ext cx="16451098" cy="3861313"/>
              </a:xfrm>
              <a:prstGeom prst="rect">
                <a:avLst/>
              </a:prstGeom>
              <a:blipFill>
                <a:blip r:embed="rId14"/>
                <a:stretch>
                  <a:fillRect l="-1037" r="-1000" b="-5371"/>
                </a:stretch>
              </a:blipFill>
            </p:spPr>
            <p:txBody>
              <a:bodyPr/>
              <a:lstStyle/>
              <a:p>
                <a:r>
                  <a:rPr lang="en-US">
                    <a:noFill/>
                  </a:rPr>
                  <a:t> </a:t>
                </a:r>
              </a:p>
            </p:txBody>
          </p:sp>
        </mc:Fallback>
      </mc:AlternateContent>
      <p:sp>
        <p:nvSpPr>
          <p:cNvPr id="6" name="Rectangle 5"/>
          <p:cNvSpPr/>
          <p:nvPr/>
        </p:nvSpPr>
        <p:spPr>
          <a:xfrm>
            <a:off x="940231" y="5464463"/>
            <a:ext cx="9144000" cy="4632037"/>
          </a:xfrm>
          <a:prstGeom prst="rect">
            <a:avLst/>
          </a:prstGeom>
        </p:spPr>
        <p:txBody>
          <a:bodyPr>
            <a:spAutoFit/>
          </a:bodyPr>
          <a:lstStyle/>
          <a:p>
            <a:pPr marL="30480" marR="30480" lvl="0" algn="just">
              <a:lnSpc>
                <a:spcPct val="150000"/>
              </a:lnSpc>
              <a:spcAft>
                <a:spcPts val="1200"/>
              </a:spcAft>
            </a:pP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a)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Tìm</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cao</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lớn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nhất</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vật</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trong</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quá</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trình</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bay. </a:t>
            </a:r>
            <a:endPar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30480" marR="30480" lvl="0" algn="just">
              <a:lnSpc>
                <a:spcPct val="150000"/>
              </a:lnSpc>
              <a:spcAft>
                <a:spcPts val="1200"/>
              </a:spcAft>
            </a:pP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b)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Tính</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khoảng</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cách</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từ</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điểm</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chạm</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đất</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sau</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khi</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bay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vật</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đến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gốc</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O. </a:t>
            </a:r>
            <a:r>
              <a:rPr lang="en-US" sz="38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Khoảng</a:t>
            </a:r>
            <a:r>
              <a:rPr lang="en-US" sz="3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cách</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này</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gọi</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tầm</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xa</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quỹ</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đạo</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pic>
        <p:nvPicPr>
          <p:cNvPr id="8" name="Picture 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668000" y="5753100"/>
            <a:ext cx="6577738" cy="4023628"/>
          </a:xfrm>
          <a:prstGeom prst="rect">
            <a:avLst/>
          </a:prstGeom>
        </p:spPr>
      </p:pic>
    </p:spTree>
    <p:extLst>
      <p:ext uri="{BB962C8B-B14F-4D97-AF65-F5344CB8AC3E}">
        <p14:creationId xmlns:p14="http://schemas.microsoft.com/office/powerpoint/2010/main" val="129588287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up)">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145DA0"/>
        </a:solidFill>
        <a:effectLst/>
      </p:bgPr>
    </p:bg>
    <p:spTree>
      <p:nvGrpSpPr>
        <p:cNvPr id="1" name=""/>
        <p:cNvGrpSpPr/>
        <p:nvPr/>
      </p:nvGrpSpPr>
      <p:grpSpPr>
        <a:xfrm>
          <a:off x="0" y="0"/>
          <a:ext cx="0" cy="0"/>
          <a:chOff x="0" y="0"/>
          <a:chExt cx="0" cy="0"/>
        </a:xfrm>
      </p:grpSpPr>
      <p:grpSp>
        <p:nvGrpSpPr>
          <p:cNvPr id="2" name="Group 2"/>
          <p:cNvGrpSpPr/>
          <p:nvPr/>
        </p:nvGrpSpPr>
        <p:grpSpPr>
          <a:xfrm>
            <a:off x="457200" y="533400"/>
            <a:ext cx="17373600" cy="9829800"/>
            <a:chOff x="0" y="0"/>
            <a:chExt cx="3673593" cy="319023"/>
          </a:xfrm>
        </p:grpSpPr>
        <p:sp>
          <p:nvSpPr>
            <p:cNvPr id="3" name="Freeform 3"/>
            <p:cNvSpPr/>
            <p:nvPr/>
          </p:nvSpPr>
          <p:spPr>
            <a:xfrm>
              <a:off x="0" y="0"/>
              <a:ext cx="3673592" cy="319022"/>
            </a:xfrm>
            <a:custGeom>
              <a:avLst/>
              <a:gdLst/>
              <a:ahLst/>
              <a:cxnLst/>
              <a:rect l="l" t="t" r="r" b="b"/>
              <a:pathLst>
                <a:path w="3673592" h="319022">
                  <a:moveTo>
                    <a:pt x="0" y="0"/>
                  </a:moveTo>
                  <a:lnTo>
                    <a:pt x="3673592" y="0"/>
                  </a:lnTo>
                  <a:lnTo>
                    <a:pt x="3673592" y="319022"/>
                  </a:lnTo>
                  <a:lnTo>
                    <a:pt x="0" y="319022"/>
                  </a:lnTo>
                  <a:close/>
                </a:path>
              </a:pathLst>
            </a:custGeom>
            <a:solidFill>
              <a:srgbClr val="F7DE9A"/>
            </a:solidFill>
          </p:spPr>
        </p:sp>
      </p:grpSp>
      <p:grpSp>
        <p:nvGrpSpPr>
          <p:cNvPr id="30" name="Group 29"/>
          <p:cNvGrpSpPr/>
          <p:nvPr/>
        </p:nvGrpSpPr>
        <p:grpSpPr>
          <a:xfrm>
            <a:off x="16916400" y="38100"/>
            <a:ext cx="1302469" cy="1164379"/>
            <a:chOff x="951895" y="3576837"/>
            <a:chExt cx="3369207" cy="3468421"/>
          </a:xfrm>
        </p:grpSpPr>
        <p:grpSp>
          <p:nvGrpSpPr>
            <p:cNvPr id="31" name="Group 4"/>
            <p:cNvGrpSpPr/>
            <p:nvPr/>
          </p:nvGrpSpPr>
          <p:grpSpPr>
            <a:xfrm>
              <a:off x="951895" y="3576837"/>
              <a:ext cx="3369207" cy="3468421"/>
              <a:chOff x="-151671" y="-170774"/>
              <a:chExt cx="6653334" cy="6849255"/>
            </a:xfrm>
          </p:grpSpPr>
          <p:sp>
            <p:nvSpPr>
              <p:cNvPr id="33" name="Freeform 5"/>
              <p:cNvSpPr/>
              <p:nvPr/>
            </p:nvSpPr>
            <p:spPr>
              <a:xfrm>
                <a:off x="-151671" y="-170774"/>
                <a:ext cx="6653334" cy="6849255"/>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accent5">
                  <a:lumMod val="20000"/>
                  <a:lumOff val="80000"/>
                </a:schemeClr>
              </a:solidFill>
            </p:spPr>
          </p:sp>
        </p:grpSp>
        <p:pic>
          <p:nvPicPr>
            <p:cNvPr id="32"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603810" y="4412692"/>
              <a:ext cx="2065380" cy="1716847"/>
            </a:xfrm>
            <a:prstGeom prst="rect">
              <a:avLst/>
            </a:prstGeom>
          </p:spPr>
        </p:pic>
      </p:grpSp>
      <p:grpSp>
        <p:nvGrpSpPr>
          <p:cNvPr id="34" name="Group 33"/>
          <p:cNvGrpSpPr/>
          <p:nvPr/>
        </p:nvGrpSpPr>
        <p:grpSpPr>
          <a:xfrm>
            <a:off x="15293" y="38100"/>
            <a:ext cx="1261719" cy="1171229"/>
            <a:chOff x="9639248" y="3663315"/>
            <a:chExt cx="3215601" cy="3215601"/>
          </a:xfrm>
        </p:grpSpPr>
        <p:grpSp>
          <p:nvGrpSpPr>
            <p:cNvPr id="35" name="Group 8"/>
            <p:cNvGrpSpPr/>
            <p:nvPr/>
          </p:nvGrpSpPr>
          <p:grpSpPr>
            <a:xfrm>
              <a:off x="9639248" y="3663315"/>
              <a:ext cx="3215601" cy="3215601"/>
              <a:chOff x="0" y="0"/>
              <a:chExt cx="6350000" cy="6350000"/>
            </a:xfrm>
          </p:grpSpPr>
          <p:sp>
            <p:nvSpPr>
              <p:cNvPr id="37"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accent5">
                  <a:lumMod val="20000"/>
                  <a:lumOff val="80000"/>
                </a:schemeClr>
              </a:solidFill>
            </p:spPr>
          </p:sp>
        </p:grpSp>
        <p:pic>
          <p:nvPicPr>
            <p:cNvPr id="36"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9934132" y="4471877"/>
              <a:ext cx="2625831" cy="1598475"/>
            </a:xfrm>
            <a:prstGeom prst="rect">
              <a:avLst/>
            </a:prstGeom>
          </p:spPr>
        </p:pic>
      </p:grpSp>
      <p:sp>
        <p:nvSpPr>
          <p:cNvPr id="19" name="Oval Callout 18"/>
          <p:cNvSpPr/>
          <p:nvPr/>
        </p:nvSpPr>
        <p:spPr>
          <a:xfrm>
            <a:off x="8645559" y="260724"/>
            <a:ext cx="1641441" cy="691776"/>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5" name="Rectangle 4"/>
              <p:cNvSpPr/>
              <p:nvPr/>
            </p:nvSpPr>
            <p:spPr>
              <a:xfrm>
                <a:off x="1016434" y="1008880"/>
                <a:ext cx="16204766" cy="4560094"/>
              </a:xfrm>
              <a:prstGeom prst="rect">
                <a:avLst/>
              </a:prstGeom>
            </p:spPr>
            <p:txBody>
              <a:bodyPr wrap="square">
                <a:spAutoFit/>
              </a:bodyPr>
              <a:lstStyle/>
              <a:p>
                <a:pPr marL="30480" marR="30480" algn="just">
                  <a:lnSpc>
                    <a:spcPct val="150000"/>
                  </a:lnSpc>
                  <a:spcAft>
                    <a:spcPts val="0"/>
                  </a:spcAft>
                </a:pP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a)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cao</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lớn</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nhất</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vật</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trong</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quá</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trình</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bay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chính</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tung</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đỉnh</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parabol</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phương</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trình</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700" i="1">
                        <a:solidFill>
                          <a:srgbClr val="000000"/>
                        </a:solidFill>
                        <a:effectLst/>
                        <a:latin typeface="Cambria Math" panose="02040503050406030204" pitchFamily="18" charset="0"/>
                        <a:ea typeface="Times New Roman" panose="02020603050405020304" pitchFamily="18" charset="0"/>
                        <a:cs typeface="Open Sans"/>
                      </a:rPr>
                      <m:t>𝑦</m:t>
                    </m:r>
                    <m:r>
                      <a:rPr lang="en-US" sz="3700" i="1">
                        <a:solidFill>
                          <a:srgbClr val="000000"/>
                        </a:solidFill>
                        <a:effectLst/>
                        <a:latin typeface="Cambria Math" panose="02040503050406030204" pitchFamily="18" charset="0"/>
                        <a:ea typeface="Times New Roman" panose="02020603050405020304" pitchFamily="18" charset="0"/>
                        <a:cs typeface="Open Sans"/>
                      </a:rPr>
                      <m:t>=</m:t>
                    </m:r>
                    <m:f>
                      <m:fPr>
                        <m:ctrlPr>
                          <a:rPr lang="en-US" sz="3700" i="1">
                            <a:solidFill>
                              <a:srgbClr val="000000"/>
                            </a:solidFill>
                            <a:effectLst/>
                            <a:latin typeface="Cambria Math" panose="02040503050406030204" pitchFamily="18" charset="0"/>
                            <a:ea typeface="Times New Roman" panose="02020603050405020304" pitchFamily="18" charset="0"/>
                            <a:cs typeface="Open Sans"/>
                          </a:rPr>
                        </m:ctrlPr>
                      </m:fPr>
                      <m:num>
                        <m:r>
                          <a:rPr lang="en-US" sz="3700" i="1">
                            <a:solidFill>
                              <a:srgbClr val="000000"/>
                            </a:solidFill>
                            <a:effectLst/>
                            <a:latin typeface="Cambria Math" panose="02040503050406030204" pitchFamily="18" charset="0"/>
                            <a:ea typeface="Times New Roman" panose="02020603050405020304" pitchFamily="18" charset="0"/>
                          </a:rPr>
                          <m:t>−</m:t>
                        </m:r>
                        <m:r>
                          <a:rPr lang="en-US" sz="3700" i="1">
                            <a:solidFill>
                              <a:srgbClr val="000000"/>
                            </a:solidFill>
                            <a:effectLst/>
                            <a:latin typeface="Cambria Math" panose="02040503050406030204" pitchFamily="18" charset="0"/>
                            <a:ea typeface="Times New Roman" panose="02020603050405020304" pitchFamily="18" charset="0"/>
                            <a:cs typeface="Open Sans"/>
                          </a:rPr>
                          <m:t>3</m:t>
                        </m:r>
                      </m:num>
                      <m:den>
                        <m:r>
                          <a:rPr lang="en-US" sz="3700" i="1">
                            <a:solidFill>
                              <a:srgbClr val="000000"/>
                            </a:solidFill>
                            <a:effectLst/>
                            <a:latin typeface="Cambria Math" panose="02040503050406030204" pitchFamily="18" charset="0"/>
                            <a:ea typeface="Times New Roman" panose="02020603050405020304" pitchFamily="18" charset="0"/>
                            <a:cs typeface="Open Sans"/>
                          </a:rPr>
                          <m:t>1000</m:t>
                        </m:r>
                      </m:den>
                    </m:f>
                    <m:sSup>
                      <m:sSupPr>
                        <m:ctrlPr>
                          <a:rPr lang="en-US" sz="3700" i="1">
                            <a:solidFill>
                              <a:srgbClr val="000000"/>
                            </a:solidFill>
                            <a:effectLst/>
                            <a:latin typeface="Cambria Math" panose="02040503050406030204" pitchFamily="18" charset="0"/>
                            <a:ea typeface="Times New Roman" panose="02020603050405020304" pitchFamily="18" charset="0"/>
                            <a:cs typeface="Open Sans"/>
                          </a:rPr>
                        </m:ctrlPr>
                      </m:sSupPr>
                      <m:e>
                        <m:r>
                          <a:rPr lang="en-US" sz="3700" i="1">
                            <a:solidFill>
                              <a:srgbClr val="000000"/>
                            </a:solidFill>
                            <a:effectLst/>
                            <a:latin typeface="Cambria Math" panose="02040503050406030204" pitchFamily="18" charset="0"/>
                            <a:ea typeface="Times New Roman" panose="02020603050405020304" pitchFamily="18" charset="0"/>
                            <a:cs typeface="Open Sans"/>
                          </a:rPr>
                          <m:t>𝑥</m:t>
                        </m:r>
                      </m:e>
                      <m:sup>
                        <m:r>
                          <a:rPr lang="en-US" sz="3700" i="1">
                            <a:solidFill>
                              <a:srgbClr val="000000"/>
                            </a:solidFill>
                            <a:effectLst/>
                            <a:latin typeface="Cambria Math" panose="02040503050406030204" pitchFamily="18" charset="0"/>
                            <a:ea typeface="Times New Roman" panose="02020603050405020304" pitchFamily="18" charset="0"/>
                            <a:cs typeface="Open Sans"/>
                          </a:rPr>
                          <m:t>2</m:t>
                        </m:r>
                      </m:sup>
                    </m:sSup>
                    <m:r>
                      <a:rPr lang="en-US" sz="3700" i="1">
                        <a:solidFill>
                          <a:srgbClr val="000000"/>
                        </a:solidFill>
                        <a:effectLst/>
                        <a:latin typeface="Cambria Math" panose="02040503050406030204" pitchFamily="18" charset="0"/>
                        <a:ea typeface="Times New Roman" panose="02020603050405020304" pitchFamily="18" charset="0"/>
                        <a:cs typeface="Open Sans"/>
                      </a:rPr>
                      <m:t>+</m:t>
                    </m:r>
                    <m:r>
                      <a:rPr lang="en-US" sz="3700" i="1">
                        <a:solidFill>
                          <a:srgbClr val="000000"/>
                        </a:solidFill>
                        <a:effectLst/>
                        <a:latin typeface="Cambria Math" panose="02040503050406030204" pitchFamily="18" charset="0"/>
                        <a:ea typeface="Times New Roman" panose="02020603050405020304" pitchFamily="18" charset="0"/>
                        <a:cs typeface="Open Sans"/>
                      </a:rPr>
                      <m:t>𝑥</m:t>
                    </m:r>
                  </m:oMath>
                </a14:m>
                <a:r>
                  <a:rPr lang="en-US" sz="37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700" dirty="0">
                  <a:effectLst/>
                  <a:latin typeface="Arial" panose="020B0604020202020204" pitchFamily="34" charset="0"/>
                  <a:ea typeface="Times New Roman" panose="02020603050405020304" pitchFamily="18" charset="0"/>
                  <a:cs typeface="Arial" panose="020B0604020202020204" pitchFamily="34" charset="0"/>
                </a:endParaRPr>
              </a:p>
              <a:p>
                <a:pPr marL="30480" marR="30480" algn="just">
                  <a:lnSpc>
                    <a:spcPct val="150000"/>
                  </a:lnSpc>
                  <a:spcAft>
                    <a:spcPts val="0"/>
                  </a:spcAft>
                </a:pPr>
                <a:r>
                  <a:rPr lang="en-US" sz="37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Ta </a:t>
                </a:r>
                <a:r>
                  <a:rPr lang="en-US" sz="37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37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tọa</a:t>
                </a:r>
                <a:r>
                  <a:rPr lang="en-US" sz="37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37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đỉnh</a:t>
                </a:r>
                <a:r>
                  <a:rPr lang="en-US" sz="37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37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700" i="1">
                        <a:solidFill>
                          <a:srgbClr val="000000"/>
                        </a:solidFill>
                        <a:effectLst/>
                        <a:latin typeface="Cambria Math" panose="02040503050406030204" pitchFamily="18" charset="0"/>
                        <a:ea typeface="Times New Roman" panose="02020603050405020304" pitchFamily="18" charset="0"/>
                        <a:cs typeface="Open Sans"/>
                      </a:rPr>
                      <m:t>𝐼</m:t>
                    </m:r>
                    <m:d>
                      <m:dPr>
                        <m:ctrlPr>
                          <a:rPr lang="en-US" sz="3700" i="1">
                            <a:solidFill>
                              <a:srgbClr val="000000"/>
                            </a:solidFill>
                            <a:effectLst/>
                            <a:latin typeface="Cambria Math" panose="02040503050406030204" pitchFamily="18" charset="0"/>
                            <a:ea typeface="Times New Roman" panose="02020603050405020304" pitchFamily="18" charset="0"/>
                            <a:cs typeface="Open Sans"/>
                          </a:rPr>
                        </m:ctrlPr>
                      </m:dPr>
                      <m:e>
                        <m:f>
                          <m:fPr>
                            <m:ctrlPr>
                              <a:rPr lang="en-US" sz="3700" i="1">
                                <a:solidFill>
                                  <a:srgbClr val="000000"/>
                                </a:solidFill>
                                <a:effectLst/>
                                <a:latin typeface="Cambria Math" panose="02040503050406030204" pitchFamily="18" charset="0"/>
                                <a:ea typeface="Times New Roman" panose="02020603050405020304" pitchFamily="18" charset="0"/>
                                <a:cs typeface="Open Sans"/>
                              </a:rPr>
                            </m:ctrlPr>
                          </m:fPr>
                          <m:num>
                            <m:r>
                              <a:rPr lang="en-US" sz="3700" i="1">
                                <a:solidFill>
                                  <a:srgbClr val="000000"/>
                                </a:solidFill>
                                <a:effectLst/>
                                <a:latin typeface="Cambria Math" panose="02040503050406030204" pitchFamily="18" charset="0"/>
                                <a:ea typeface="Times New Roman" panose="02020603050405020304" pitchFamily="18" charset="0"/>
                                <a:cs typeface="Open Sans"/>
                              </a:rPr>
                              <m:t>500</m:t>
                            </m:r>
                          </m:num>
                          <m:den>
                            <m:r>
                              <a:rPr lang="en-US" sz="3700" i="1">
                                <a:solidFill>
                                  <a:srgbClr val="000000"/>
                                </a:solidFill>
                                <a:effectLst/>
                                <a:latin typeface="Cambria Math" panose="02040503050406030204" pitchFamily="18" charset="0"/>
                                <a:ea typeface="Times New Roman" panose="02020603050405020304" pitchFamily="18" charset="0"/>
                                <a:cs typeface="Open Sans"/>
                              </a:rPr>
                              <m:t>3</m:t>
                            </m:r>
                          </m:den>
                        </m:f>
                        <m:r>
                          <a:rPr lang="en-US" sz="3700" i="1">
                            <a:solidFill>
                              <a:srgbClr val="000000"/>
                            </a:solidFill>
                            <a:effectLst/>
                            <a:latin typeface="Cambria Math" panose="02040503050406030204" pitchFamily="18" charset="0"/>
                            <a:ea typeface="Times New Roman" panose="02020603050405020304" pitchFamily="18" charset="0"/>
                            <a:cs typeface="Open Sans"/>
                          </a:rPr>
                          <m:t>;</m:t>
                        </m:r>
                        <m:f>
                          <m:fPr>
                            <m:ctrlPr>
                              <a:rPr lang="en-US" sz="3700" i="1">
                                <a:solidFill>
                                  <a:srgbClr val="000000"/>
                                </a:solidFill>
                                <a:effectLst/>
                                <a:latin typeface="Cambria Math" panose="02040503050406030204" pitchFamily="18" charset="0"/>
                                <a:ea typeface="Times New Roman" panose="02020603050405020304" pitchFamily="18" charset="0"/>
                                <a:cs typeface="Open Sans"/>
                              </a:rPr>
                            </m:ctrlPr>
                          </m:fPr>
                          <m:num>
                            <m:r>
                              <a:rPr lang="en-US" sz="3700" i="1">
                                <a:solidFill>
                                  <a:srgbClr val="000000"/>
                                </a:solidFill>
                                <a:effectLst/>
                                <a:latin typeface="Cambria Math" panose="02040503050406030204" pitchFamily="18" charset="0"/>
                                <a:ea typeface="Times New Roman" panose="02020603050405020304" pitchFamily="18" charset="0"/>
                                <a:cs typeface="Open Sans"/>
                              </a:rPr>
                              <m:t>250</m:t>
                            </m:r>
                          </m:num>
                          <m:den>
                            <m:r>
                              <a:rPr lang="en-US" sz="3700" i="1">
                                <a:solidFill>
                                  <a:srgbClr val="000000"/>
                                </a:solidFill>
                                <a:effectLst/>
                                <a:latin typeface="Cambria Math" panose="02040503050406030204" pitchFamily="18" charset="0"/>
                                <a:ea typeface="Times New Roman" panose="02020603050405020304" pitchFamily="18" charset="0"/>
                                <a:cs typeface="Open Sans"/>
                              </a:rPr>
                              <m:t>3</m:t>
                            </m:r>
                          </m:den>
                        </m:f>
                      </m:e>
                    </m:d>
                  </m:oMath>
                </a14:m>
                <a:endParaRPr lang="en-US" sz="3700" dirty="0">
                  <a:effectLst/>
                  <a:latin typeface="Arial" panose="020B0604020202020204" pitchFamily="34" charset="0"/>
                  <a:ea typeface="Times New Roman" panose="02020603050405020304" pitchFamily="18" charset="0"/>
                  <a:cs typeface="Arial" panose="020B0604020202020204" pitchFamily="34" charset="0"/>
                </a:endParaRPr>
              </a:p>
              <a:p>
                <a:pPr marL="30480" marR="30480" algn="just">
                  <a:lnSpc>
                    <a:spcPct val="150000"/>
                  </a:lnSpc>
                  <a:spcAft>
                    <a:spcPts val="0"/>
                  </a:spcAft>
                </a:pPr>
                <a:r>
                  <a:rPr lang="en-US" sz="37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Vậy</a:t>
                </a:r>
                <a:r>
                  <a:rPr lang="en-US" sz="37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37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cao</a:t>
                </a:r>
                <a:r>
                  <a:rPr lang="en-US" sz="37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lớn</a:t>
                </a:r>
                <a:r>
                  <a:rPr lang="en-US" sz="37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nhất</a:t>
                </a:r>
                <a:r>
                  <a:rPr lang="en-US" sz="37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37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a:t>
                </a:r>
                <a:r>
                  <a:rPr lang="en-US" sz="37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37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quá</a:t>
                </a:r>
                <a:r>
                  <a:rPr lang="en-US" sz="37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trình</a:t>
                </a:r>
                <a:r>
                  <a:rPr lang="en-US" sz="37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bay </a:t>
                </a:r>
                <a:r>
                  <a:rPr lang="en-US" sz="37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37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
                      <m:fPr>
                        <m:ctrlPr>
                          <a:rPr lang="en-US" sz="3700" i="1">
                            <a:solidFill>
                              <a:srgbClr val="000000"/>
                            </a:solidFill>
                            <a:effectLst/>
                            <a:latin typeface="Cambria Math" panose="02040503050406030204" pitchFamily="18" charset="0"/>
                            <a:ea typeface="Times New Roman" panose="02020603050405020304" pitchFamily="18" charset="0"/>
                            <a:cs typeface="Open Sans"/>
                          </a:rPr>
                        </m:ctrlPr>
                      </m:fPr>
                      <m:num>
                        <m:r>
                          <a:rPr lang="en-US" sz="3700" i="1">
                            <a:solidFill>
                              <a:srgbClr val="000000"/>
                            </a:solidFill>
                            <a:effectLst/>
                            <a:latin typeface="Cambria Math" panose="02040503050406030204" pitchFamily="18" charset="0"/>
                            <a:ea typeface="Times New Roman" panose="02020603050405020304" pitchFamily="18" charset="0"/>
                            <a:cs typeface="Open Sans"/>
                          </a:rPr>
                          <m:t>250</m:t>
                        </m:r>
                      </m:num>
                      <m:den>
                        <m:r>
                          <a:rPr lang="en-US" sz="3700" i="1">
                            <a:solidFill>
                              <a:srgbClr val="000000"/>
                            </a:solidFill>
                            <a:effectLst/>
                            <a:latin typeface="Cambria Math" panose="02040503050406030204" pitchFamily="18" charset="0"/>
                            <a:ea typeface="Times New Roman" panose="02020603050405020304" pitchFamily="18" charset="0"/>
                            <a:cs typeface="Open Sans"/>
                          </a:rPr>
                          <m:t>3</m:t>
                        </m:r>
                      </m:den>
                    </m:f>
                    <m:r>
                      <a:rPr lang="en-US" sz="3700" i="1">
                        <a:solidFill>
                          <a:srgbClr val="000000"/>
                        </a:solidFill>
                        <a:effectLst/>
                        <a:latin typeface="Cambria Math" panose="02040503050406030204" pitchFamily="18" charset="0"/>
                        <a:ea typeface="Times New Roman" panose="02020603050405020304" pitchFamily="18" charset="0"/>
                      </a:rPr>
                      <m:t>≈</m:t>
                    </m:r>
                    <m:r>
                      <a:rPr lang="en-US" sz="3700" i="1">
                        <a:solidFill>
                          <a:srgbClr val="000000"/>
                        </a:solidFill>
                        <a:effectLst/>
                        <a:latin typeface="Cambria Math" panose="02040503050406030204" pitchFamily="18" charset="0"/>
                        <a:ea typeface="Times New Roman" panose="02020603050405020304" pitchFamily="18" charset="0"/>
                        <a:cs typeface="Open Sans"/>
                      </a:rPr>
                      <m:t>83,33</m:t>
                    </m:r>
                  </m:oMath>
                </a14:m>
                <a:r>
                  <a:rPr lang="en-US" sz="37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mét</a:t>
                </a:r>
                <a:r>
                  <a:rPr lang="en-US" sz="37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7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016434" y="1008880"/>
                <a:ext cx="16204766" cy="4560094"/>
              </a:xfrm>
              <a:prstGeom prst="rect">
                <a:avLst/>
              </a:prstGeom>
              <a:blipFill>
                <a:blip r:embed="rId14"/>
                <a:stretch>
                  <a:fillRect l="-1016" r="-978" b="-12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990600" y="5219700"/>
                <a:ext cx="16239637" cy="1204432"/>
              </a:xfrm>
              <a:prstGeom prst="rect">
                <a:avLst/>
              </a:prstGeom>
            </p:spPr>
            <p:txBody>
              <a:bodyPr wrap="square">
                <a:spAutoFit/>
              </a:bodyPr>
              <a:lstStyle/>
              <a:p>
                <a:pPr marL="30480" marR="30480" algn="just">
                  <a:lnSpc>
                    <a:spcPct val="150000"/>
                  </a:lnSpc>
                  <a:spcAft>
                    <a:spcPts val="0"/>
                  </a:spcAft>
                </a:pP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b)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Khi</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vật</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chạm</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đất</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tức</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y = 0 hay </a:t>
                </a:r>
                <a14:m>
                  <m:oMath xmlns:m="http://schemas.openxmlformats.org/officeDocument/2006/math">
                    <m:f>
                      <m:fPr>
                        <m:ctrlPr>
                          <a:rPr lang="en-US" sz="3700" i="1">
                            <a:solidFill>
                              <a:srgbClr val="000000"/>
                            </a:solidFill>
                            <a:effectLst/>
                            <a:latin typeface="Cambria Math" panose="02040503050406030204" pitchFamily="18" charset="0"/>
                            <a:ea typeface="Times New Roman" panose="02020603050405020304" pitchFamily="18" charset="0"/>
                            <a:cs typeface="Open Sans"/>
                          </a:rPr>
                        </m:ctrlPr>
                      </m:fPr>
                      <m:num>
                        <m:r>
                          <a:rPr lang="en-US" sz="3700" i="1">
                            <a:solidFill>
                              <a:srgbClr val="000000"/>
                            </a:solidFill>
                            <a:effectLst/>
                            <a:latin typeface="Cambria Math" panose="02040503050406030204" pitchFamily="18" charset="0"/>
                            <a:ea typeface="Times New Roman" panose="02020603050405020304" pitchFamily="18" charset="0"/>
                          </a:rPr>
                          <m:t>−</m:t>
                        </m:r>
                        <m:r>
                          <a:rPr lang="en-US" sz="3700" i="1">
                            <a:solidFill>
                              <a:srgbClr val="000000"/>
                            </a:solidFill>
                            <a:effectLst/>
                            <a:latin typeface="Cambria Math" panose="02040503050406030204" pitchFamily="18" charset="0"/>
                            <a:ea typeface="Times New Roman" panose="02020603050405020304" pitchFamily="18" charset="0"/>
                            <a:cs typeface="Open Sans"/>
                          </a:rPr>
                          <m:t>3</m:t>
                        </m:r>
                      </m:num>
                      <m:den>
                        <m:r>
                          <a:rPr lang="en-US" sz="3700" i="1">
                            <a:solidFill>
                              <a:srgbClr val="000000"/>
                            </a:solidFill>
                            <a:effectLst/>
                            <a:latin typeface="Cambria Math" panose="02040503050406030204" pitchFamily="18" charset="0"/>
                            <a:ea typeface="Times New Roman" panose="02020603050405020304" pitchFamily="18" charset="0"/>
                            <a:cs typeface="Open Sans"/>
                          </a:rPr>
                          <m:t>1000</m:t>
                        </m:r>
                      </m:den>
                    </m:f>
                    <m:sSup>
                      <m:sSupPr>
                        <m:ctrlPr>
                          <a:rPr lang="en-US" sz="3700" i="1">
                            <a:solidFill>
                              <a:srgbClr val="000000"/>
                            </a:solidFill>
                            <a:effectLst/>
                            <a:latin typeface="Cambria Math" panose="02040503050406030204" pitchFamily="18" charset="0"/>
                            <a:ea typeface="Times New Roman" panose="02020603050405020304" pitchFamily="18" charset="0"/>
                            <a:cs typeface="Open Sans"/>
                          </a:rPr>
                        </m:ctrlPr>
                      </m:sSupPr>
                      <m:e>
                        <m:r>
                          <a:rPr lang="en-US" sz="3700" i="1">
                            <a:solidFill>
                              <a:srgbClr val="000000"/>
                            </a:solidFill>
                            <a:effectLst/>
                            <a:latin typeface="Cambria Math" panose="02040503050406030204" pitchFamily="18" charset="0"/>
                            <a:ea typeface="Times New Roman" panose="02020603050405020304" pitchFamily="18" charset="0"/>
                            <a:cs typeface="Open Sans"/>
                          </a:rPr>
                          <m:t>𝑥</m:t>
                        </m:r>
                      </m:e>
                      <m:sup>
                        <m:r>
                          <a:rPr lang="en-US" sz="3700" i="1">
                            <a:solidFill>
                              <a:srgbClr val="000000"/>
                            </a:solidFill>
                            <a:effectLst/>
                            <a:latin typeface="Cambria Math" panose="02040503050406030204" pitchFamily="18" charset="0"/>
                            <a:ea typeface="Times New Roman" panose="02020603050405020304" pitchFamily="18" charset="0"/>
                            <a:cs typeface="Open Sans"/>
                          </a:rPr>
                          <m:t>2</m:t>
                        </m:r>
                      </m:sup>
                    </m:sSup>
                    <m:r>
                      <a:rPr lang="en-US" sz="3700" i="1">
                        <a:solidFill>
                          <a:srgbClr val="000000"/>
                        </a:solidFill>
                        <a:effectLst/>
                        <a:latin typeface="Cambria Math" panose="02040503050406030204" pitchFamily="18" charset="0"/>
                        <a:ea typeface="Times New Roman" panose="02020603050405020304" pitchFamily="18" charset="0"/>
                        <a:cs typeface="Open Sans"/>
                      </a:rPr>
                      <m:t>+</m:t>
                    </m:r>
                    <m:r>
                      <a:rPr lang="en-US" sz="3700" i="1">
                        <a:solidFill>
                          <a:srgbClr val="000000"/>
                        </a:solidFill>
                        <a:effectLst/>
                        <a:latin typeface="Cambria Math" panose="02040503050406030204" pitchFamily="18" charset="0"/>
                        <a:ea typeface="Times New Roman" panose="02020603050405020304" pitchFamily="18" charset="0"/>
                        <a:cs typeface="Open Sans"/>
                      </a:rPr>
                      <m:t>𝑥</m:t>
                    </m:r>
                    <m:r>
                      <a:rPr lang="en-US" sz="3700" i="1">
                        <a:solidFill>
                          <a:srgbClr val="000000"/>
                        </a:solidFill>
                        <a:effectLst/>
                        <a:latin typeface="Cambria Math" panose="02040503050406030204" pitchFamily="18" charset="0"/>
                        <a:ea typeface="Times New Roman" panose="02020603050405020304" pitchFamily="18" charset="0"/>
                        <a:cs typeface="Open Sans"/>
                      </a:rPr>
                      <m:t>=0</m:t>
                    </m:r>
                  </m:oMath>
                </a14:m>
                <a:endParaRPr lang="en-US" sz="37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990600" y="5219700"/>
                <a:ext cx="16239637" cy="1204432"/>
              </a:xfrm>
              <a:prstGeom prst="rect">
                <a:avLst/>
              </a:prstGeom>
              <a:blipFill>
                <a:blip r:embed="rId15"/>
                <a:stretch>
                  <a:fillRect l="-1014" b="-70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914400" y="6411390"/>
                <a:ext cx="9144000" cy="2011448"/>
              </a:xfrm>
              <a:prstGeom prst="rect">
                <a:avLst/>
              </a:prstGeom>
            </p:spPr>
            <p:txBody>
              <a:bodyPr>
                <a:spAutoFit/>
              </a:bodyPr>
              <a:lstStyle/>
              <a:p>
                <a:pPr marL="30480" marR="30480" lvl="0" algn="just">
                  <a:lnSpc>
                    <a:spcPct val="150000"/>
                  </a:lnSpc>
                </a:pPr>
                <a14:m>
                  <m:oMathPara xmlns:m="http://schemas.openxmlformats.org/officeDocument/2006/math">
                    <m:oMathParaPr>
                      <m:jc m:val="centerGroup"/>
                    </m:oMathParaPr>
                    <m:oMath xmlns:m="http://schemas.openxmlformats.org/officeDocument/2006/math">
                      <m:r>
                        <a:rPr lang="en-US" sz="3700" i="1">
                          <a:solidFill>
                            <a:srgbClr val="000000"/>
                          </a:solidFill>
                          <a:latin typeface="Cambria Math" panose="02040503050406030204" pitchFamily="18" charset="0"/>
                          <a:ea typeface="Times New Roman" panose="02020603050405020304" pitchFamily="18" charset="0"/>
                          <a:cs typeface="Open Sans"/>
                        </a:rPr>
                        <m:t>⇔</m:t>
                      </m:r>
                      <m:r>
                        <a:rPr lang="en-US" sz="3700" i="1">
                          <a:solidFill>
                            <a:srgbClr val="000000"/>
                          </a:solidFill>
                          <a:latin typeface="Cambria Math" panose="02040503050406030204" pitchFamily="18" charset="0"/>
                          <a:ea typeface="Times New Roman" panose="02020603050405020304" pitchFamily="18" charset="0"/>
                          <a:cs typeface="Open Sans"/>
                        </a:rPr>
                        <m:t>𝑥</m:t>
                      </m:r>
                      <m:d>
                        <m:dPr>
                          <m:ctrlPr>
                            <a:rPr lang="en-US" sz="3700" i="1">
                              <a:solidFill>
                                <a:srgbClr val="000000"/>
                              </a:solidFill>
                              <a:latin typeface="Cambria Math" panose="02040503050406030204" pitchFamily="18" charset="0"/>
                              <a:ea typeface="Times New Roman" panose="02020603050405020304" pitchFamily="18" charset="0"/>
                              <a:cs typeface="Open Sans"/>
                            </a:rPr>
                          </m:ctrlPr>
                        </m:dPr>
                        <m:e>
                          <m:f>
                            <m:fPr>
                              <m:ctrlPr>
                                <a:rPr lang="en-US" sz="3700" i="1">
                                  <a:solidFill>
                                    <a:srgbClr val="000000"/>
                                  </a:solidFill>
                                  <a:latin typeface="Cambria Math" panose="02040503050406030204" pitchFamily="18" charset="0"/>
                                  <a:ea typeface="Times New Roman" panose="02020603050405020304" pitchFamily="18" charset="0"/>
                                  <a:cs typeface="Open Sans"/>
                                </a:rPr>
                              </m:ctrlPr>
                            </m:fPr>
                            <m:num>
                              <m:r>
                                <a:rPr lang="en-US" sz="3700" i="1">
                                  <a:solidFill>
                                    <a:srgbClr val="000000"/>
                                  </a:solidFill>
                                  <a:latin typeface="Cambria Math" panose="02040503050406030204" pitchFamily="18" charset="0"/>
                                  <a:ea typeface="Times New Roman" panose="02020603050405020304" pitchFamily="18" charset="0"/>
                                  <a:cs typeface="Open Sans"/>
                                </a:rPr>
                                <m:t>−3</m:t>
                              </m:r>
                            </m:num>
                            <m:den>
                              <m:r>
                                <a:rPr lang="en-US" sz="3700" i="1">
                                  <a:solidFill>
                                    <a:srgbClr val="000000"/>
                                  </a:solidFill>
                                  <a:latin typeface="Cambria Math" panose="02040503050406030204" pitchFamily="18" charset="0"/>
                                  <a:ea typeface="Times New Roman" panose="02020603050405020304" pitchFamily="18" charset="0"/>
                                  <a:cs typeface="Open Sans"/>
                                </a:rPr>
                                <m:t>1000</m:t>
                              </m:r>
                            </m:den>
                          </m:f>
                          <m:r>
                            <a:rPr lang="en-US" sz="3700" i="1">
                              <a:solidFill>
                                <a:srgbClr val="000000"/>
                              </a:solidFill>
                              <a:latin typeface="Cambria Math" panose="02040503050406030204" pitchFamily="18" charset="0"/>
                              <a:ea typeface="Times New Roman" panose="02020603050405020304" pitchFamily="18" charset="0"/>
                              <a:cs typeface="Open Sans"/>
                            </a:rPr>
                            <m:t>𝑥</m:t>
                          </m:r>
                          <m:r>
                            <a:rPr lang="en-US" sz="3700" i="1">
                              <a:solidFill>
                                <a:srgbClr val="000000"/>
                              </a:solidFill>
                              <a:latin typeface="Cambria Math" panose="02040503050406030204" pitchFamily="18" charset="0"/>
                              <a:ea typeface="Times New Roman" panose="02020603050405020304" pitchFamily="18" charset="0"/>
                              <a:cs typeface="Open Sans"/>
                            </a:rPr>
                            <m:t>+1</m:t>
                          </m:r>
                        </m:e>
                      </m:d>
                      <m:r>
                        <a:rPr lang="en-US" sz="3700" i="1">
                          <a:solidFill>
                            <a:srgbClr val="000000"/>
                          </a:solidFill>
                          <a:latin typeface="Cambria Math" panose="02040503050406030204" pitchFamily="18" charset="0"/>
                          <a:ea typeface="Times New Roman" panose="02020603050405020304" pitchFamily="18" charset="0"/>
                          <a:cs typeface="Open Sans"/>
                        </a:rPr>
                        <m:t>=0</m:t>
                      </m:r>
                    </m:oMath>
                  </m:oMathPara>
                </a14:m>
                <a:endParaRPr lang="en-US" sz="37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914400" y="6411390"/>
                <a:ext cx="9144000" cy="2011448"/>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3124200" y="5686531"/>
                <a:ext cx="9144000" cy="2806859"/>
              </a:xfrm>
              <a:prstGeom prst="rect">
                <a:avLst/>
              </a:prstGeom>
            </p:spPr>
            <p:txBody>
              <a:bodyPr>
                <a:spAutoFit/>
              </a:bodyPr>
              <a:lstStyle/>
              <a:p>
                <a:pPr marL="30480" marR="30480" lvl="0" algn="just">
                  <a:lnSpc>
                    <a:spcPct val="150000"/>
                  </a:lnSpc>
                </a:pPr>
                <a14:m>
                  <m:oMathPara xmlns:m="http://schemas.openxmlformats.org/officeDocument/2006/math">
                    <m:oMathParaPr>
                      <m:jc m:val="centerGroup"/>
                    </m:oMathParaPr>
                    <m:oMath xmlns:m="http://schemas.openxmlformats.org/officeDocument/2006/math">
                      <m:r>
                        <a:rPr lang="en-US" sz="3700" i="1">
                          <a:solidFill>
                            <a:srgbClr val="000000"/>
                          </a:solidFill>
                          <a:latin typeface="Cambria Math" panose="02040503050406030204" pitchFamily="18" charset="0"/>
                          <a:ea typeface="Times New Roman" panose="02020603050405020304" pitchFamily="18" charset="0"/>
                          <a:cs typeface="Open Sans"/>
                        </a:rPr>
                        <m:t>⇔</m:t>
                      </m:r>
                      <m:d>
                        <m:dPr>
                          <m:begChr m:val="["/>
                          <m:endChr m:val=""/>
                          <m:ctrlPr>
                            <a:rPr lang="en-US" sz="3700" i="1">
                              <a:solidFill>
                                <a:srgbClr val="000000"/>
                              </a:solidFill>
                              <a:latin typeface="Cambria Math" panose="02040503050406030204" pitchFamily="18" charset="0"/>
                              <a:ea typeface="Times New Roman" panose="02020603050405020304" pitchFamily="18" charset="0"/>
                              <a:cs typeface="Open Sans"/>
                            </a:rPr>
                          </m:ctrlPr>
                        </m:dPr>
                        <m:e>
                          <m:m>
                            <m:mPr>
                              <m:mcs>
                                <m:mc>
                                  <m:mcPr>
                                    <m:count m:val="1"/>
                                    <m:mcJc m:val="center"/>
                                  </m:mcPr>
                                </m:mc>
                              </m:mcs>
                              <m:ctrlPr>
                                <a:rPr lang="en-US" sz="3700" i="1">
                                  <a:solidFill>
                                    <a:srgbClr val="000000"/>
                                  </a:solidFill>
                                  <a:latin typeface="Cambria Math" panose="02040503050406030204" pitchFamily="18" charset="0"/>
                                  <a:ea typeface="Times New Roman" panose="02020603050405020304" pitchFamily="18" charset="0"/>
                                  <a:cs typeface="Open Sans"/>
                                </a:rPr>
                              </m:ctrlPr>
                            </m:mPr>
                            <m:mr>
                              <m:e>
                                <m:r>
                                  <a:rPr lang="en-US" sz="3700" i="1">
                                    <a:solidFill>
                                      <a:srgbClr val="000000"/>
                                    </a:solidFill>
                                    <a:latin typeface="Cambria Math" panose="02040503050406030204" pitchFamily="18" charset="0"/>
                                    <a:ea typeface="Times New Roman" panose="02020603050405020304" pitchFamily="18" charset="0"/>
                                    <a:cs typeface="Open Sans"/>
                                  </a:rPr>
                                  <m:t>𝑥</m:t>
                                </m:r>
                                <m:r>
                                  <a:rPr lang="en-US" sz="3700" i="1">
                                    <a:solidFill>
                                      <a:srgbClr val="000000"/>
                                    </a:solidFill>
                                    <a:latin typeface="Cambria Math" panose="02040503050406030204" pitchFamily="18" charset="0"/>
                                    <a:ea typeface="Times New Roman" panose="02020603050405020304" pitchFamily="18" charset="0"/>
                                    <a:cs typeface="Open Sans"/>
                                  </a:rPr>
                                  <m:t>=0</m:t>
                                </m:r>
                              </m:e>
                            </m:mr>
                            <m:mr>
                              <m:e>
                                <m:r>
                                  <a:rPr lang="en-US" sz="3700" i="1">
                                    <a:solidFill>
                                      <a:srgbClr val="000000"/>
                                    </a:solidFill>
                                    <a:latin typeface="Cambria Math" panose="02040503050406030204" pitchFamily="18" charset="0"/>
                                    <a:ea typeface="Times New Roman" panose="02020603050405020304" pitchFamily="18" charset="0"/>
                                    <a:cs typeface="Open Sans"/>
                                  </a:rPr>
                                  <m:t>𝑥</m:t>
                                </m:r>
                                <m:r>
                                  <a:rPr lang="en-US" sz="3700" i="1">
                                    <a:solidFill>
                                      <a:srgbClr val="000000"/>
                                    </a:solidFill>
                                    <a:latin typeface="Cambria Math" panose="02040503050406030204" pitchFamily="18" charset="0"/>
                                    <a:ea typeface="Times New Roman" panose="02020603050405020304" pitchFamily="18" charset="0"/>
                                    <a:cs typeface="Open Sans"/>
                                  </a:rPr>
                                  <m:t>=</m:t>
                                </m:r>
                                <m:f>
                                  <m:fPr>
                                    <m:ctrlPr>
                                      <a:rPr lang="en-US" sz="3700" i="1">
                                        <a:solidFill>
                                          <a:srgbClr val="000000"/>
                                        </a:solidFill>
                                        <a:latin typeface="Cambria Math" panose="02040503050406030204" pitchFamily="18" charset="0"/>
                                        <a:ea typeface="Times New Roman" panose="02020603050405020304" pitchFamily="18" charset="0"/>
                                        <a:cs typeface="Open Sans"/>
                                      </a:rPr>
                                    </m:ctrlPr>
                                  </m:fPr>
                                  <m:num>
                                    <m:r>
                                      <a:rPr lang="en-US" sz="3700" i="1">
                                        <a:solidFill>
                                          <a:srgbClr val="000000"/>
                                        </a:solidFill>
                                        <a:latin typeface="Cambria Math" panose="02040503050406030204" pitchFamily="18" charset="0"/>
                                        <a:ea typeface="Times New Roman" panose="02020603050405020304" pitchFamily="18" charset="0"/>
                                        <a:cs typeface="Open Sans"/>
                                      </a:rPr>
                                      <m:t>1000</m:t>
                                    </m:r>
                                  </m:num>
                                  <m:den>
                                    <m:r>
                                      <a:rPr lang="en-US" sz="3700" i="1">
                                        <a:solidFill>
                                          <a:srgbClr val="000000"/>
                                        </a:solidFill>
                                        <a:latin typeface="Cambria Math" panose="02040503050406030204" pitchFamily="18" charset="0"/>
                                        <a:ea typeface="Times New Roman" panose="02020603050405020304" pitchFamily="18" charset="0"/>
                                        <a:cs typeface="Open Sans"/>
                                      </a:rPr>
                                      <m:t>3</m:t>
                                    </m:r>
                                  </m:den>
                                </m:f>
                              </m:e>
                            </m:mr>
                          </m:m>
                        </m:e>
                      </m:d>
                    </m:oMath>
                  </m:oMathPara>
                </a14:m>
                <a:endParaRPr lang="en-US" sz="37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3124200" y="5686531"/>
                <a:ext cx="9144000" cy="2806859"/>
              </a:xfrm>
              <a:prstGeom prst="rect">
                <a:avLst/>
              </a:prstGeom>
              <a:blipFill>
                <a:blip r:embed="rId17"/>
                <a:stretch>
                  <a:fillRect/>
                </a:stretch>
              </a:blipFill>
            </p:spPr>
            <p:txBody>
              <a:bodyPr/>
              <a:lstStyle/>
              <a:p>
                <a:r>
                  <a:rPr lang="en-US">
                    <a:noFill/>
                  </a:rPr>
                  <a:t> </a:t>
                </a:r>
              </a:p>
            </p:txBody>
          </p:sp>
        </mc:Fallback>
      </mc:AlternateContent>
      <p:sp>
        <p:nvSpPr>
          <p:cNvPr id="11" name="Rectangle 10"/>
          <p:cNvSpPr/>
          <p:nvPr/>
        </p:nvSpPr>
        <p:spPr>
          <a:xfrm>
            <a:off x="914400" y="8368629"/>
            <a:ext cx="16337797" cy="1694951"/>
          </a:xfrm>
          <a:prstGeom prst="rect">
            <a:avLst/>
          </a:prstGeom>
        </p:spPr>
        <p:txBody>
          <a:bodyPr wrap="square">
            <a:spAutoFit/>
          </a:bodyPr>
          <a:lstStyle/>
          <a:p>
            <a:pPr marL="30480" marR="30480" lvl="0" algn="just">
              <a:lnSpc>
                <a:spcPct val="150000"/>
              </a:lnSpc>
            </a:pPr>
            <a:r>
              <a:rPr lang="en-US" sz="37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Vậy</a:t>
            </a:r>
            <a:r>
              <a:rPr lang="en-US" sz="37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khoảng</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cách</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từ</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điểm</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chạm</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đất</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sau</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khi</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bay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vật</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đến</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gốc</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O hay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tầm</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xa</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quỹ</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đạo</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khoảng</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333,3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mét</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37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12" name="Rectangle 11"/>
          <p:cNvSpPr/>
          <p:nvPr/>
        </p:nvSpPr>
        <p:spPr>
          <a:xfrm>
            <a:off x="9067800" y="6483087"/>
            <a:ext cx="8315570" cy="946413"/>
          </a:xfrm>
          <a:prstGeom prst="rect">
            <a:avLst/>
          </a:prstGeom>
        </p:spPr>
        <p:txBody>
          <a:bodyPr wrap="square">
            <a:spAutoFit/>
          </a:bodyPr>
          <a:lstStyle/>
          <a:p>
            <a:pPr>
              <a:lnSpc>
                <a:spcPct val="150000"/>
              </a:lnSpc>
            </a:pPr>
            <a:r>
              <a:rPr lang="en-US" sz="37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en-US" sz="37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loại</a:t>
            </a:r>
            <a:r>
              <a:rPr lang="en-US" sz="37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vì</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đây</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vị</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trí</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điểm</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gốc</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tọa</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O.</a:t>
            </a:r>
            <a:r>
              <a:rPr lang="en-US" sz="37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3700" dirty="0"/>
          </a:p>
        </p:txBody>
      </p:sp>
    </p:spTree>
    <p:extLst>
      <p:ext uri="{BB962C8B-B14F-4D97-AF65-F5344CB8AC3E}">
        <p14:creationId xmlns:p14="http://schemas.microsoft.com/office/powerpoint/2010/main" val="276017973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fade">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4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9" grpId="0"/>
      <p:bldP spid="10" grpId="0"/>
      <p:bldP spid="12"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145DA0"/>
        </a:solidFill>
        <a:effectLst/>
      </p:bgPr>
    </p:bg>
    <p:spTree>
      <p:nvGrpSpPr>
        <p:cNvPr id="1" name=""/>
        <p:cNvGrpSpPr/>
        <p:nvPr/>
      </p:nvGrpSpPr>
      <p:grpSpPr>
        <a:xfrm>
          <a:off x="0" y="0"/>
          <a:ext cx="0" cy="0"/>
          <a:chOff x="0" y="0"/>
          <a:chExt cx="0" cy="0"/>
        </a:xfrm>
      </p:grpSpPr>
      <p:grpSp>
        <p:nvGrpSpPr>
          <p:cNvPr id="2" name="Group 2"/>
          <p:cNvGrpSpPr/>
          <p:nvPr/>
        </p:nvGrpSpPr>
        <p:grpSpPr>
          <a:xfrm>
            <a:off x="0" y="1463479"/>
            <a:ext cx="18288000" cy="1588168"/>
            <a:chOff x="0" y="0"/>
            <a:chExt cx="3673593" cy="319023"/>
          </a:xfrm>
        </p:grpSpPr>
        <p:sp>
          <p:nvSpPr>
            <p:cNvPr id="3" name="Freeform 3"/>
            <p:cNvSpPr/>
            <p:nvPr/>
          </p:nvSpPr>
          <p:spPr>
            <a:xfrm>
              <a:off x="0" y="0"/>
              <a:ext cx="3673592" cy="319022"/>
            </a:xfrm>
            <a:custGeom>
              <a:avLst/>
              <a:gdLst/>
              <a:ahLst/>
              <a:cxnLst/>
              <a:rect l="l" t="t" r="r" b="b"/>
              <a:pathLst>
                <a:path w="3673592" h="319022">
                  <a:moveTo>
                    <a:pt x="0" y="0"/>
                  </a:moveTo>
                  <a:lnTo>
                    <a:pt x="3673592" y="0"/>
                  </a:lnTo>
                  <a:lnTo>
                    <a:pt x="3673592" y="319022"/>
                  </a:lnTo>
                  <a:lnTo>
                    <a:pt x="0" y="319022"/>
                  </a:lnTo>
                  <a:close/>
                </a:path>
              </a:pathLst>
            </a:custGeom>
            <a:solidFill>
              <a:srgbClr val="F7DE9A"/>
            </a:solidFill>
          </p:spPr>
        </p:sp>
      </p:grpSp>
      <p:sp>
        <p:nvSpPr>
          <p:cNvPr id="38" name="Google Shape;7771;p33"/>
          <p:cNvSpPr txBox="1">
            <a:spLocks/>
          </p:cNvSpPr>
          <p:nvPr/>
        </p:nvSpPr>
        <p:spPr>
          <a:xfrm>
            <a:off x="4007997" y="1875760"/>
            <a:ext cx="10272000"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en-US" sz="6000" b="1" kern="0" smtClean="0">
                <a:solidFill>
                  <a:srgbClr val="04596F"/>
                </a:solidFill>
                <a:latin typeface="Arial" panose="020B0604020202020204" pitchFamily="34" charset="0"/>
              </a:rPr>
              <a:t>HƯỚNG DẪN VỀ NHÀ</a:t>
            </a:r>
            <a:endParaRPr lang="vi-VN" sz="6000" b="1" kern="0">
              <a:solidFill>
                <a:srgbClr val="04596F"/>
              </a:solidFill>
              <a:latin typeface="Arial" panose="020B0604020202020204" pitchFamily="34" charset="0"/>
            </a:endParaRPr>
          </a:p>
        </p:txBody>
      </p:sp>
      <p:pic>
        <p:nvPicPr>
          <p:cNvPr id="39" name="Picture 2"/>
          <p:cNvPicPr>
            <a:picLocks noChangeAspect="1"/>
          </p:cNvPicPr>
          <p:nvPr/>
        </p:nvPicPr>
        <p:blipFill>
          <a:blip r:embed="rId2">
            <a:alphaModFix amt="40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56419"/>
          <a:stretch>
            <a:fillRect/>
          </a:stretch>
        </p:blipFill>
        <p:spPr>
          <a:xfrm>
            <a:off x="9443395" y="5696374"/>
            <a:ext cx="9987606" cy="4574583"/>
          </a:xfrm>
          <a:prstGeom prst="rect">
            <a:avLst/>
          </a:prstGeom>
        </p:spPr>
      </p:pic>
      <p:pic>
        <p:nvPicPr>
          <p:cNvPr id="40" name="Picture 5"/>
          <p:cNvPicPr>
            <a:picLocks noChangeAspect="1"/>
          </p:cNvPicPr>
          <p:nvPr/>
        </p:nvPicPr>
        <p:blipFill>
          <a:blip r:embed="rId2">
            <a:alphaModFix amt="40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56419"/>
          <a:stretch>
            <a:fillRect/>
          </a:stretch>
        </p:blipFill>
        <p:spPr>
          <a:xfrm>
            <a:off x="-914399" y="5680332"/>
            <a:ext cx="10357794" cy="4574583"/>
          </a:xfrm>
          <a:prstGeom prst="rect">
            <a:avLst/>
          </a:prstGeom>
        </p:spPr>
      </p:pic>
      <p:grpSp>
        <p:nvGrpSpPr>
          <p:cNvPr id="52" name="Group 51"/>
          <p:cNvGrpSpPr/>
          <p:nvPr/>
        </p:nvGrpSpPr>
        <p:grpSpPr>
          <a:xfrm>
            <a:off x="304800" y="4610100"/>
            <a:ext cx="5562600" cy="3657600"/>
            <a:chOff x="609600" y="3867574"/>
            <a:chExt cx="5562600" cy="3657600"/>
          </a:xfrm>
        </p:grpSpPr>
        <p:grpSp>
          <p:nvGrpSpPr>
            <p:cNvPr id="41" name="Group 4"/>
            <p:cNvGrpSpPr/>
            <p:nvPr/>
          </p:nvGrpSpPr>
          <p:grpSpPr>
            <a:xfrm>
              <a:off x="609600" y="3867574"/>
              <a:ext cx="5562600" cy="3657600"/>
              <a:chOff x="0" y="0"/>
              <a:chExt cx="1669403" cy="2066396"/>
            </a:xfrm>
          </p:grpSpPr>
          <p:sp>
            <p:nvSpPr>
              <p:cNvPr id="42" name="Freeform 5"/>
              <p:cNvSpPr/>
              <p:nvPr/>
            </p:nvSpPr>
            <p:spPr>
              <a:xfrm>
                <a:off x="0" y="0"/>
                <a:ext cx="1669403" cy="2066396"/>
              </a:xfrm>
              <a:custGeom>
                <a:avLst/>
                <a:gdLst/>
                <a:ahLst/>
                <a:cxnLst/>
                <a:rect l="l" t="t" r="r" b="b"/>
                <a:pathLst>
                  <a:path w="1669403" h="2066396">
                    <a:moveTo>
                      <a:pt x="0" y="0"/>
                    </a:moveTo>
                    <a:lnTo>
                      <a:pt x="1669403" y="0"/>
                    </a:lnTo>
                    <a:lnTo>
                      <a:pt x="1669403" y="2066396"/>
                    </a:lnTo>
                    <a:lnTo>
                      <a:pt x="0" y="2066396"/>
                    </a:lnTo>
                    <a:close/>
                  </a:path>
                </a:pathLst>
              </a:custGeom>
              <a:solidFill>
                <a:srgbClr val="F7DE9A"/>
              </a:solidFill>
            </p:spPr>
          </p:sp>
        </p:grpSp>
        <p:sp>
          <p:nvSpPr>
            <p:cNvPr id="43" name="Rectangle 42"/>
            <p:cNvSpPr/>
            <p:nvPr/>
          </p:nvSpPr>
          <p:spPr>
            <a:xfrm>
              <a:off x="785317" y="4649932"/>
              <a:ext cx="5200127" cy="1824923"/>
            </a:xfrm>
            <a:prstGeom prst="rect">
              <a:avLst/>
            </a:prstGeom>
          </p:spPr>
          <p:txBody>
            <a:bodyPr wrap="square">
              <a:spAutoFit/>
            </a:bodyPr>
            <a:lstStyle/>
            <a:p>
              <a:pPr algn="ctr">
                <a:lnSpc>
                  <a:spcPct val="150000"/>
                </a:lnSpc>
                <a:buClr>
                  <a:srgbClr val="000000"/>
                </a:buClr>
                <a:buFont typeface="Arial"/>
                <a:buNone/>
              </a:pPr>
              <a:r>
                <a:rPr lang="pt-BR" sz="4000" kern="0" smtClean="0">
                  <a:latin typeface="Arial"/>
                  <a:ea typeface="Calibri" panose="020F0502020204030204" pitchFamily="34" charset="0"/>
                  <a:cs typeface="Times New Roman" panose="02020603050405020304" pitchFamily="18" charset="0"/>
                  <a:sym typeface="Arial"/>
                </a:rPr>
                <a:t>* Ghi </a:t>
              </a:r>
              <a:r>
                <a:rPr lang="pt-BR" sz="4000" kern="0">
                  <a:latin typeface="Arial"/>
                  <a:ea typeface="Calibri" panose="020F0502020204030204" pitchFamily="34" charset="0"/>
                  <a:cs typeface="Times New Roman" panose="02020603050405020304" pitchFamily="18" charset="0"/>
                  <a:sym typeface="Arial"/>
                </a:rPr>
                <a:t>nhớ </a:t>
              </a:r>
              <a:endParaRPr lang="pt-BR" sz="4000" kern="0" smtClean="0">
                <a:latin typeface="Arial"/>
                <a:ea typeface="Calibri" panose="020F0502020204030204" pitchFamily="34" charset="0"/>
                <a:cs typeface="Times New Roman" panose="02020603050405020304" pitchFamily="18" charset="0"/>
                <a:sym typeface="Arial"/>
              </a:endParaRPr>
            </a:p>
            <a:p>
              <a:pPr algn="ctr">
                <a:lnSpc>
                  <a:spcPct val="150000"/>
                </a:lnSpc>
                <a:buClr>
                  <a:srgbClr val="000000"/>
                </a:buClr>
                <a:buFont typeface="Arial"/>
                <a:buNone/>
              </a:pPr>
              <a:r>
                <a:rPr lang="pt-BR" sz="4000" kern="0" smtClean="0">
                  <a:latin typeface="Arial"/>
                  <a:ea typeface="Calibri" panose="020F0502020204030204" pitchFamily="34" charset="0"/>
                  <a:cs typeface="Times New Roman" panose="02020603050405020304" pitchFamily="18" charset="0"/>
                  <a:sym typeface="Arial"/>
                </a:rPr>
                <a:t>kiến </a:t>
              </a:r>
              <a:r>
                <a:rPr lang="pt-BR" sz="4000" kern="0">
                  <a:latin typeface="Arial"/>
                  <a:ea typeface="Calibri" panose="020F0502020204030204" pitchFamily="34" charset="0"/>
                  <a:cs typeface="Times New Roman" panose="02020603050405020304" pitchFamily="18" charset="0"/>
                  <a:sym typeface="Arial"/>
                </a:rPr>
                <a:t>thức trong bài. </a:t>
              </a:r>
            </a:p>
          </p:txBody>
        </p:sp>
      </p:grpSp>
      <p:grpSp>
        <p:nvGrpSpPr>
          <p:cNvPr id="51" name="Group 50"/>
          <p:cNvGrpSpPr/>
          <p:nvPr/>
        </p:nvGrpSpPr>
        <p:grpSpPr>
          <a:xfrm>
            <a:off x="6205977" y="4587679"/>
            <a:ext cx="5562600" cy="3657600"/>
            <a:chOff x="6699571" y="3867574"/>
            <a:chExt cx="5562600" cy="3657600"/>
          </a:xfrm>
        </p:grpSpPr>
        <p:grpSp>
          <p:nvGrpSpPr>
            <p:cNvPr id="44" name="Group 4"/>
            <p:cNvGrpSpPr/>
            <p:nvPr/>
          </p:nvGrpSpPr>
          <p:grpSpPr>
            <a:xfrm>
              <a:off x="6699571" y="3867574"/>
              <a:ext cx="5562600" cy="3657600"/>
              <a:chOff x="0" y="0"/>
              <a:chExt cx="1669403" cy="2066396"/>
            </a:xfrm>
          </p:grpSpPr>
          <p:sp>
            <p:nvSpPr>
              <p:cNvPr id="45" name="Freeform 5"/>
              <p:cNvSpPr/>
              <p:nvPr/>
            </p:nvSpPr>
            <p:spPr>
              <a:xfrm>
                <a:off x="0" y="0"/>
                <a:ext cx="1669403" cy="2066396"/>
              </a:xfrm>
              <a:custGeom>
                <a:avLst/>
                <a:gdLst/>
                <a:ahLst/>
                <a:cxnLst/>
                <a:rect l="l" t="t" r="r" b="b"/>
                <a:pathLst>
                  <a:path w="1669403" h="2066396">
                    <a:moveTo>
                      <a:pt x="0" y="0"/>
                    </a:moveTo>
                    <a:lnTo>
                      <a:pt x="1669403" y="0"/>
                    </a:lnTo>
                    <a:lnTo>
                      <a:pt x="1669403" y="2066396"/>
                    </a:lnTo>
                    <a:lnTo>
                      <a:pt x="0" y="2066396"/>
                    </a:lnTo>
                    <a:close/>
                  </a:path>
                </a:pathLst>
              </a:custGeom>
              <a:solidFill>
                <a:srgbClr val="F7DE9A"/>
              </a:solidFill>
            </p:spPr>
          </p:sp>
        </p:grpSp>
        <p:sp>
          <p:nvSpPr>
            <p:cNvPr id="48" name="Rectangle 47"/>
            <p:cNvSpPr/>
            <p:nvPr/>
          </p:nvSpPr>
          <p:spPr>
            <a:xfrm>
              <a:off x="7079701" y="4649933"/>
              <a:ext cx="4727388" cy="1824923"/>
            </a:xfrm>
            <a:prstGeom prst="rect">
              <a:avLst/>
            </a:prstGeom>
          </p:spPr>
          <p:txBody>
            <a:bodyPr wrap="square">
              <a:spAutoFit/>
            </a:bodyPr>
            <a:lstStyle/>
            <a:p>
              <a:pPr algn="ctr">
                <a:lnSpc>
                  <a:spcPct val="150000"/>
                </a:lnSpc>
                <a:spcBef>
                  <a:spcPts val="600"/>
                </a:spcBef>
                <a:spcAft>
                  <a:spcPts val="600"/>
                </a:spcAft>
                <a:buClr>
                  <a:srgbClr val="000000"/>
                </a:buClr>
                <a:buFont typeface="Arial"/>
                <a:buNone/>
              </a:pPr>
              <a:r>
                <a:rPr lang="pt-BR" sz="4000" kern="0">
                  <a:latin typeface="Arial"/>
                  <a:ea typeface="Calibri" panose="020F0502020204030204" pitchFamily="34" charset="0"/>
                  <a:cs typeface="Times New Roman" panose="02020603050405020304" pitchFamily="18" charset="0"/>
                  <a:sym typeface="Arial"/>
                </a:rPr>
                <a:t>* Hoàn thành các bài tập trong SBT. </a:t>
              </a:r>
            </a:p>
          </p:txBody>
        </p:sp>
      </p:grpSp>
      <p:grpSp>
        <p:nvGrpSpPr>
          <p:cNvPr id="50" name="Group 49"/>
          <p:cNvGrpSpPr/>
          <p:nvPr/>
        </p:nvGrpSpPr>
        <p:grpSpPr>
          <a:xfrm>
            <a:off x="12107154" y="4610100"/>
            <a:ext cx="5839584" cy="3657600"/>
            <a:chOff x="12448416" y="3527258"/>
            <a:chExt cx="5839584" cy="3657600"/>
          </a:xfrm>
        </p:grpSpPr>
        <p:grpSp>
          <p:nvGrpSpPr>
            <p:cNvPr id="46" name="Group 4"/>
            <p:cNvGrpSpPr/>
            <p:nvPr/>
          </p:nvGrpSpPr>
          <p:grpSpPr>
            <a:xfrm>
              <a:off x="12448416" y="3527258"/>
              <a:ext cx="5839584" cy="3657600"/>
              <a:chOff x="0" y="0"/>
              <a:chExt cx="1669403" cy="2066396"/>
            </a:xfrm>
          </p:grpSpPr>
          <p:sp>
            <p:nvSpPr>
              <p:cNvPr id="47" name="Freeform 5"/>
              <p:cNvSpPr/>
              <p:nvPr/>
            </p:nvSpPr>
            <p:spPr>
              <a:xfrm>
                <a:off x="0" y="0"/>
                <a:ext cx="1669403" cy="2066396"/>
              </a:xfrm>
              <a:custGeom>
                <a:avLst/>
                <a:gdLst/>
                <a:ahLst/>
                <a:cxnLst/>
                <a:rect l="l" t="t" r="r" b="b"/>
                <a:pathLst>
                  <a:path w="1669403" h="2066396">
                    <a:moveTo>
                      <a:pt x="0" y="0"/>
                    </a:moveTo>
                    <a:lnTo>
                      <a:pt x="1669403" y="0"/>
                    </a:lnTo>
                    <a:lnTo>
                      <a:pt x="1669403" y="2066396"/>
                    </a:lnTo>
                    <a:lnTo>
                      <a:pt x="0" y="2066396"/>
                    </a:lnTo>
                    <a:close/>
                  </a:path>
                </a:pathLst>
              </a:custGeom>
              <a:solidFill>
                <a:srgbClr val="F7DE9A"/>
              </a:solidFill>
            </p:spPr>
          </p:sp>
        </p:grpSp>
        <p:sp>
          <p:nvSpPr>
            <p:cNvPr id="49" name="Rectangle 48"/>
            <p:cNvSpPr/>
            <p:nvPr/>
          </p:nvSpPr>
          <p:spPr>
            <a:xfrm>
              <a:off x="12448416" y="3768629"/>
              <a:ext cx="5839579" cy="3016210"/>
            </a:xfrm>
            <a:prstGeom prst="rect">
              <a:avLst/>
            </a:prstGeom>
          </p:spPr>
          <p:txBody>
            <a:bodyPr wrap="square">
              <a:spAutoFit/>
            </a:bodyPr>
            <a:lstStyle/>
            <a:p>
              <a:pPr marL="571500" indent="-571500" algn="ctr">
                <a:lnSpc>
                  <a:spcPct val="150000"/>
                </a:lnSpc>
                <a:spcBef>
                  <a:spcPts val="600"/>
                </a:spcBef>
                <a:spcAft>
                  <a:spcPts val="600"/>
                </a:spcAft>
                <a:buClr>
                  <a:srgbClr val="000000"/>
                </a:buClr>
                <a:buFont typeface="Arial" panose="020B0604020202020204" pitchFamily="34" charset="0"/>
                <a:buChar char="•"/>
              </a:pPr>
              <a:r>
                <a:rPr lang="vi-VN" sz="4000" kern="0" dirty="0" smtClean="0">
                  <a:latin typeface="Arial"/>
                  <a:ea typeface="Calibri" panose="020F0502020204030204" pitchFamily="34" charset="0"/>
                  <a:cs typeface="Times New Roman" panose="02020603050405020304" pitchFamily="18" charset="0"/>
                  <a:sym typeface="Arial"/>
                </a:rPr>
                <a:t>Chuẩn </a:t>
              </a:r>
              <a:r>
                <a:rPr lang="vi-VN" sz="4000" kern="0" dirty="0">
                  <a:latin typeface="Arial"/>
                  <a:ea typeface="Calibri" panose="020F0502020204030204" pitchFamily="34" charset="0"/>
                  <a:cs typeface="Times New Roman" panose="02020603050405020304" pitchFamily="18" charset="0"/>
                  <a:sym typeface="Arial"/>
                </a:rPr>
                <a:t>bị bài mới </a:t>
              </a:r>
              <a:endParaRPr lang="en-US" sz="4000" kern="0" dirty="0" smtClean="0">
                <a:latin typeface="Arial"/>
                <a:ea typeface="Calibri" panose="020F0502020204030204" pitchFamily="34" charset="0"/>
                <a:cs typeface="Times New Roman" panose="02020603050405020304" pitchFamily="18" charset="0"/>
                <a:sym typeface="Arial"/>
              </a:endParaRPr>
            </a:p>
            <a:p>
              <a:pPr algn="ctr">
                <a:lnSpc>
                  <a:spcPct val="150000"/>
                </a:lnSpc>
                <a:spcBef>
                  <a:spcPts val="600"/>
                </a:spcBef>
                <a:spcAft>
                  <a:spcPts val="600"/>
                </a:spcAft>
                <a:buClr>
                  <a:srgbClr val="000000"/>
                </a:buClr>
              </a:pPr>
              <a:r>
                <a:rPr lang="vi-VN" sz="4000" b="1" i="1" kern="0" dirty="0" smtClean="0">
                  <a:latin typeface="Arial"/>
                  <a:ea typeface="Calibri" panose="020F0502020204030204" pitchFamily="34" charset="0"/>
                  <a:cs typeface="Times New Roman" panose="02020603050405020304" pitchFamily="18" charset="0"/>
                  <a:sym typeface="Arial"/>
                </a:rPr>
                <a:t>"</a:t>
              </a:r>
              <a:r>
                <a:rPr lang="vi-VN" sz="4000" b="1" i="1" kern="0" dirty="0">
                  <a:latin typeface="Arial"/>
                  <a:ea typeface="Calibri" panose="020F0502020204030204" pitchFamily="34" charset="0"/>
                  <a:cs typeface="Times New Roman" panose="02020603050405020304" pitchFamily="18" charset="0"/>
                  <a:sym typeface="Arial"/>
                </a:rPr>
                <a:t>Bài 17. Dấu của tam thức bậc hai"</a:t>
              </a:r>
              <a:endParaRPr lang="pt-BR" sz="4000" b="1" i="1" kern="0" dirty="0">
                <a:latin typeface="Arial"/>
                <a:ea typeface="Calibri" panose="020F0502020204030204" pitchFamily="34" charset="0"/>
                <a:cs typeface="Times New Roman" panose="02020603050405020304" pitchFamily="18" charset="0"/>
                <a:sym typeface="Arial"/>
              </a:endParaRPr>
            </a:p>
          </p:txBody>
        </p:sp>
      </p:grpSp>
      <p:pic>
        <p:nvPicPr>
          <p:cNvPr id="53"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021" y="-54941"/>
            <a:ext cx="1905000" cy="1966451"/>
          </a:xfrm>
          <a:prstGeom prst="rect">
            <a:avLst/>
          </a:prstGeom>
        </p:spPr>
      </p:pic>
      <p:pic>
        <p:nvPicPr>
          <p:cNvPr id="54"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097693" y="7957597"/>
            <a:ext cx="2183606" cy="2254045"/>
          </a:xfrm>
          <a:prstGeom prst="rect">
            <a:avLst/>
          </a:prstGeom>
        </p:spPr>
      </p:pic>
    </p:spTree>
    <p:extLst>
      <p:ext uri="{BB962C8B-B14F-4D97-AF65-F5344CB8AC3E}">
        <p14:creationId xmlns:p14="http://schemas.microsoft.com/office/powerpoint/2010/main" val="3860946794"/>
      </p:ext>
    </p:extLst>
  </p:cSld>
  <p:clrMapOvr>
    <a:masterClrMapping/>
  </p:clrMapOvr>
  <mc:AlternateContent xmlns:mc="http://schemas.openxmlformats.org/markup-compatibility/2006" xmlns:p14="http://schemas.microsoft.com/office/powerpoint/2010/main">
    <mc:Choice Requires="p14">
      <p:transition spd="med" p14:dur="700">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wipe(up)">
                                      <p:cBhvr>
                                        <p:cTn id="15" dur="500"/>
                                        <p:tgtEl>
                                          <p:spTgt spid="5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randombar(horizontal)">
                                      <p:cBhvr>
                                        <p:cTn id="20" dur="500"/>
                                        <p:tgtEl>
                                          <p:spTgt spid="5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145DA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9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86975"/>
          <a:stretch>
            <a:fillRect/>
          </a:stretch>
        </p:blipFill>
        <p:spPr>
          <a:xfrm>
            <a:off x="0" y="7881750"/>
            <a:ext cx="18288000" cy="2381848"/>
          </a:xfrm>
          <a:prstGeom prst="rect">
            <a:avLst/>
          </a:prstGeom>
        </p:spPr>
      </p:pic>
      <p:pic>
        <p:nvPicPr>
          <p:cNvPr id="3" name="Picture 3"/>
          <p:cNvPicPr>
            <a:picLocks noChangeAspect="1"/>
          </p:cNvPicPr>
          <p:nvPr/>
        </p:nvPicPr>
        <p:blipFill>
          <a:blip r:embed="rId2">
            <a:alphaModFix amt="29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86975"/>
          <a:stretch>
            <a:fillRect/>
          </a:stretch>
        </p:blipFill>
        <p:spPr>
          <a:xfrm>
            <a:off x="0" y="0"/>
            <a:ext cx="18288000" cy="238184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47700" y="1706462"/>
            <a:ext cx="12001500" cy="6874076"/>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b="33004"/>
          <a:stretch>
            <a:fillRect/>
          </a:stretch>
        </p:blipFill>
        <p:spPr>
          <a:xfrm flipH="1">
            <a:off x="11803153" y="4363454"/>
            <a:ext cx="6408647" cy="5925552"/>
          </a:xfrm>
          <a:prstGeom prst="rect">
            <a:avLst/>
          </a:prstGeom>
        </p:spPr>
      </p:pic>
      <p:sp>
        <p:nvSpPr>
          <p:cNvPr id="10" name="Google Shape;7484;p29"/>
          <p:cNvSpPr txBox="1">
            <a:spLocks/>
          </p:cNvSpPr>
          <p:nvPr/>
        </p:nvSpPr>
        <p:spPr>
          <a:xfrm>
            <a:off x="1143000" y="3235078"/>
            <a:ext cx="10972800" cy="3464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Kavoon"/>
              <a:buNone/>
              <a:defRPr sz="7466"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9pPr>
          </a:lstStyle>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tabLst/>
              <a:defRPr/>
            </a:pPr>
            <a:r>
              <a:rPr kumimoji="0" lang="en-US" sz="7000" b="1" i="0" u="none" strike="noStrike" kern="0" cap="none" spc="0" normalizeH="0" baseline="0" noProof="0" dirty="0" smtClean="0">
                <a:ln w="0"/>
                <a:solidFill>
                  <a:srgbClr val="04596F"/>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CẢM</a:t>
            </a:r>
            <a:r>
              <a:rPr kumimoji="0" lang="en-US" sz="7000" b="1" i="0" u="none" strike="noStrike" kern="0" cap="none" spc="0" normalizeH="0" noProof="0" dirty="0" smtClean="0">
                <a:ln w="0"/>
                <a:solidFill>
                  <a:srgbClr val="04596F"/>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 ƠN CÁC EM </a:t>
            </a:r>
          </a:p>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tabLst/>
              <a:defRPr/>
            </a:pPr>
            <a:r>
              <a:rPr lang="en-US" sz="7000" b="1" kern="0" noProof="0" dirty="0" smtClean="0">
                <a:ln w="0"/>
                <a:solidFill>
                  <a:srgbClr val="04596F"/>
                </a:solidFill>
                <a:effectLst>
                  <a:outerShdw blurRad="38100" dist="19050" dir="2700000" algn="tl" rotWithShape="0">
                    <a:srgbClr val="04596F">
                      <a:alpha val="40000"/>
                    </a:srgbClr>
                  </a:outerShdw>
                </a:effectLst>
                <a:latin typeface="Arial" panose="020B0604020202020204" pitchFamily="34" charset="0"/>
                <a:cs typeface="Arial" panose="020B0604020202020204" pitchFamily="34" charset="0"/>
              </a:rPr>
              <a:t>ĐÃ CHÚ Ý LẮNG NGHE</a:t>
            </a:r>
            <a:r>
              <a:rPr kumimoji="0" lang="vi-VN" sz="7000" b="1" i="0" u="none" strike="noStrike" kern="0" cap="none" spc="0" normalizeH="0" baseline="0" noProof="0" dirty="0" smtClean="0">
                <a:ln w="0"/>
                <a:solidFill>
                  <a:srgbClr val="04596F"/>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a:t>
            </a:r>
            <a:endParaRPr kumimoji="0" lang="vi-VN" sz="7000" b="1" i="0" u="none" strike="noStrike" kern="0" cap="none" spc="0" normalizeH="0" baseline="0" noProof="0" dirty="0">
              <a:ln w="0"/>
              <a:solidFill>
                <a:srgbClr val="04596F"/>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endParaRPr>
          </a:p>
        </p:txBody>
      </p:sp>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45DA0"/>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785689" y="8712359"/>
            <a:ext cx="1328221" cy="1371067"/>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17449800" y="-194100"/>
            <a:ext cx="1075487" cy="1090094"/>
          </a:xfrm>
          <a:prstGeom prst="rect">
            <a:avLst/>
          </a:prstGeom>
        </p:spPr>
      </p:pic>
      <p:pic>
        <p:nvPicPr>
          <p:cNvPr id="7" name="Picture 6"/>
          <p:cNvPicPr>
            <a:picLocks noChangeAspect="1"/>
          </p:cNvPicPr>
          <p:nvPr/>
        </p:nvPicPr>
        <p:blipFill>
          <a:blip r:embed="rId7" cstate="print">
            <a:duotone>
              <a:prstClr val="black"/>
              <a:srgbClr val="FFFF00">
                <a:tint val="45000"/>
                <a:satMod val="400000"/>
              </a:srgbClr>
            </a:duotone>
            <a:extLst>
              <a:ext uri="{BEBA8EAE-BF5A-486C-A8C5-ECC9F3942E4B}">
                <a14:imgProps xmlns:a14="http://schemas.microsoft.com/office/drawing/2010/main">
                  <a14:imgLayer r:embed="rId8">
                    <a14:imgEffect>
                      <a14:artisticPaintBrush/>
                    </a14:imgEffect>
                    <a14:imgEffect>
                      <a14:sharpenSoften amount="25000"/>
                    </a14:imgEffect>
                    <a14:imgEffect>
                      <a14:colorTemperature colorTemp="7200"/>
                    </a14:imgEffect>
                    <a14:imgEffect>
                      <a14:saturation sat="191000"/>
                    </a14:imgEffect>
                    <a14:imgEffect>
                      <a14:brightnessContrast bright="100000" contrast="40000"/>
                    </a14:imgEffect>
                  </a14:imgLayer>
                </a14:imgProps>
              </a:ext>
              <a:ext uri="{28A0092B-C50C-407E-A947-70E740481C1C}">
                <a14:useLocalDpi xmlns:a14="http://schemas.microsoft.com/office/drawing/2010/main" val="0"/>
              </a:ext>
            </a:extLst>
          </a:blip>
          <a:stretch>
            <a:fillRect/>
          </a:stretch>
        </p:blipFill>
        <p:spPr>
          <a:xfrm>
            <a:off x="760636" y="266700"/>
            <a:ext cx="950400" cy="886971"/>
          </a:xfrm>
          <a:prstGeom prst="rect">
            <a:avLst/>
          </a:prstGeom>
        </p:spPr>
      </p:pic>
      <p:sp>
        <p:nvSpPr>
          <p:cNvPr id="8" name="TextBox 7"/>
          <p:cNvSpPr txBox="1"/>
          <p:nvPr/>
        </p:nvSpPr>
        <p:spPr>
          <a:xfrm>
            <a:off x="1827436" y="345056"/>
            <a:ext cx="3581400" cy="707886"/>
          </a:xfrm>
          <a:prstGeom prst="rect">
            <a:avLst/>
          </a:prstGeom>
          <a:noFill/>
        </p:spPr>
        <p:txBody>
          <a:bodyPr wrap="square" rtlCol="0">
            <a:spAutoFit/>
          </a:bodyPr>
          <a:lstStyle/>
          <a:p>
            <a:r>
              <a:rPr lang="nl-NL" sz="4000" b="1" dirty="0" smtClean="0">
                <a:solidFill>
                  <a:srgbClr val="FFFF00"/>
                </a:solidFill>
                <a:latin typeface="Arial" panose="020B0604020202020204" pitchFamily="34" charset="0"/>
                <a:cs typeface="Arial" panose="020B0604020202020204" pitchFamily="34" charset="0"/>
              </a:rPr>
              <a:t>HĐ </a:t>
            </a:r>
            <a:r>
              <a:rPr lang="nl-NL" sz="4000" b="1" dirty="0">
                <a:solidFill>
                  <a:srgbClr val="FFFF00"/>
                </a:solidFill>
                <a:latin typeface="Arial" panose="020B0604020202020204" pitchFamily="34" charset="0"/>
                <a:cs typeface="Arial" panose="020B0604020202020204" pitchFamily="34" charset="0"/>
              </a:rPr>
              <a:t>1</a:t>
            </a:r>
            <a:r>
              <a:rPr lang="nl-NL" sz="4000" b="1" dirty="0" smtClean="0">
                <a:solidFill>
                  <a:srgbClr val="FFFF00"/>
                </a:solidFill>
                <a:latin typeface="Arial" panose="020B0604020202020204" pitchFamily="34" charset="0"/>
                <a:cs typeface="Arial" panose="020B0604020202020204" pitchFamily="34" charset="0"/>
              </a:rPr>
              <a:t>:</a:t>
            </a:r>
            <a:endParaRPr lang="en-US" sz="4000" dirty="0">
              <a:solidFill>
                <a:srgbClr val="FFFF00"/>
              </a:solidFill>
              <a:latin typeface="Arial" panose="020B0604020202020204" pitchFamily="34" charset="0"/>
              <a:cs typeface="Arial" panose="020B0604020202020204" pitchFamily="34" charset="0"/>
            </a:endParaRPr>
          </a:p>
        </p:txBody>
      </p:sp>
      <p:pic>
        <p:nvPicPr>
          <p:cNvPr id="29" name="Picture 2"/>
          <p:cNvPicPr>
            <a:picLocks noChangeAspect="1"/>
          </p:cNvPicPr>
          <p:nvPr/>
        </p:nvPicPr>
        <p:blipFill>
          <a:blip r:embed="rId9">
            <a:alphaModFix amt="40000"/>
            <a:duotone>
              <a:prstClr val="black"/>
              <a:srgbClr val="D9C3A5">
                <a:tint val="50000"/>
                <a:satMod val="180000"/>
              </a:srgbClr>
            </a:duotone>
            <a:extLst>
              <a:ext uri="{BEBA8EAE-BF5A-486C-A8C5-ECC9F3942E4B}">
                <a14:imgProps xmlns:a14="http://schemas.microsoft.com/office/drawing/2010/main">
                  <a14:imgLayer r:embed="rId10">
                    <a14:imgEffect>
                      <a14:artisticLineDrawing/>
                    </a14:imgEffect>
                    <a14:imgEffect>
                      <a14:saturation sat="200000"/>
                    </a14:imgEffect>
                    <a14:imgEffect>
                      <a14:brightnessContrast brigh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3"/>
              </a:ext>
            </a:extLst>
          </a:blip>
          <a:srcRect t="56419"/>
          <a:stretch>
            <a:fillRect/>
          </a:stretch>
        </p:blipFill>
        <p:spPr>
          <a:xfrm rot="11204328">
            <a:off x="10240921" y="-1316753"/>
            <a:ext cx="10473715" cy="3750770"/>
          </a:xfrm>
          <a:prstGeom prst="rect">
            <a:avLst/>
          </a:prstGeom>
        </p:spPr>
      </p:pic>
      <p:sp>
        <p:nvSpPr>
          <p:cNvPr id="2" name="Rectangle 1"/>
          <p:cNvSpPr/>
          <p:nvPr/>
        </p:nvSpPr>
        <p:spPr>
          <a:xfrm>
            <a:off x="684436" y="1153671"/>
            <a:ext cx="16993964" cy="3908762"/>
          </a:xfrm>
          <a:prstGeom prst="rect">
            <a:avLst/>
          </a:prstGeom>
        </p:spPr>
        <p:txBody>
          <a:bodyPr wrap="square">
            <a:spAutoFit/>
          </a:bodyPr>
          <a:lstStyle/>
          <a:p>
            <a:pPr marL="30480" marR="30480" algn="just">
              <a:lnSpc>
                <a:spcPct val="150000"/>
              </a:lnSpc>
              <a:spcAft>
                <a:spcPts val="1200"/>
              </a:spcAft>
            </a:pP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Xét</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bài</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toán</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rào</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vườn</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ở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tình</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huống</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mở</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đầu</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Gọi</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x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mét</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(0 &lt; x &lt; 10)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là</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khoảng</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cách</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từ</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điểm</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cắm</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cọc</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đến</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bờ</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tường</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(H.6.8).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Hãy</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tính</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theo</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x. </a:t>
            </a:r>
          </a:p>
          <a:p>
            <a:pPr marL="30480" marR="30480" algn="just">
              <a:lnSpc>
                <a:spcPct val="150000"/>
              </a:lnSpc>
              <a:spcAft>
                <a:spcPts val="1200"/>
              </a:spcAft>
            </a:pP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a)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Độ</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dài</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cạnh</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PQ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mảnh</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đất</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p>
          <a:p>
            <a:pPr marL="30480" marR="30480" algn="just">
              <a:lnSpc>
                <a:spcPct val="150000"/>
              </a:lnSpc>
              <a:spcAft>
                <a:spcPts val="1200"/>
              </a:spcAft>
            </a:pP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b)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Diện</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tích</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S(x)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mảnh</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đất</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được</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rào</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chắn</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endPar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8" name="Picture 17"/>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1963400" y="3427578"/>
            <a:ext cx="5562600" cy="5373522"/>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836836" y="6593373"/>
                <a:ext cx="9144000" cy="861133"/>
              </a:xfrm>
              <a:prstGeom prst="rect">
                <a:avLst/>
              </a:prstGeom>
            </p:spPr>
            <p:txBody>
              <a:bodyPr>
                <a:spAutoFit/>
              </a:bodyPr>
              <a:lstStyle/>
              <a:p>
                <a:pPr algn="just">
                  <a:lnSpc>
                    <a:spcPct val="150000"/>
                  </a:lnSpc>
                </a:pPr>
                <a:r>
                  <a:rPr lang="nl-NL" sz="38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nl-NL" sz="3800" i="1">
                        <a:solidFill>
                          <a:schemeClr val="bg1"/>
                        </a:solidFill>
                        <a:effectLst/>
                        <a:latin typeface="Cambria Math" panose="02040503050406030204" pitchFamily="18" charset="0"/>
                        <a:ea typeface="Times New Roman" panose="02020603050405020304" pitchFamily="18" charset="0"/>
                      </a:rPr>
                      <m:t>𝑃𝑄</m:t>
                    </m:r>
                    <m:r>
                      <a:rPr lang="nl-NL" sz="3800" i="1">
                        <a:solidFill>
                          <a:schemeClr val="bg1"/>
                        </a:solidFill>
                        <a:effectLst/>
                        <a:latin typeface="Cambria Math" panose="02040503050406030204" pitchFamily="18" charset="0"/>
                        <a:ea typeface="Times New Roman" panose="02020603050405020304" pitchFamily="18" charset="0"/>
                      </a:rPr>
                      <m:t> = 20 − 2</m:t>
                    </m:r>
                    <m:r>
                      <a:rPr lang="nl-NL" sz="3800" i="1">
                        <a:solidFill>
                          <a:schemeClr val="bg1"/>
                        </a:solidFill>
                        <a:effectLst/>
                        <a:latin typeface="Cambria Math" panose="02040503050406030204" pitchFamily="18" charset="0"/>
                        <a:ea typeface="Times New Roman" panose="02020603050405020304" pitchFamily="18" charset="0"/>
                      </a:rPr>
                      <m:t>𝑥</m:t>
                    </m:r>
                  </m:oMath>
                </a14:m>
                <a:endPar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836836" y="6593373"/>
                <a:ext cx="9144000" cy="861133"/>
              </a:xfrm>
              <a:prstGeom prst="rect">
                <a:avLst/>
              </a:prstGeom>
              <a:blipFill>
                <a:blip r:embed="rId13"/>
                <a:stretch>
                  <a:fillRect l="-2200" b="-276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803256" y="7789029"/>
                <a:ext cx="10398144" cy="1846659"/>
              </a:xfrm>
              <a:prstGeom prst="rect">
                <a:avLst/>
              </a:prstGeom>
            </p:spPr>
            <p:txBody>
              <a:bodyPr wrap="square">
                <a:spAutoFit/>
              </a:bodyPr>
              <a:lstStyle/>
              <a:p>
                <a:pPr lvl="0" algn="just">
                  <a:lnSpc>
                    <a:spcPct val="150000"/>
                  </a:lnSpc>
                </a:pPr>
                <a:r>
                  <a:rPr lang="nl-NL" sz="3800" dirty="0">
                    <a:solidFill>
                      <a:prstClr val="white"/>
                    </a:solidFill>
                    <a:latin typeface="Arial" panose="020B0604020202020204" pitchFamily="34" charset="0"/>
                    <a:ea typeface="Times New Roman" panose="02020603050405020304" pitchFamily="18" charset="0"/>
                    <a:cs typeface="Arial" panose="020B0604020202020204" pitchFamily="34" charset="0"/>
                  </a:rPr>
                  <a:t>b) Diện tích của mảnh đất: </a:t>
                </a:r>
                <a:endParaRPr lang="nl-NL" sz="3800" dirty="0" smtClean="0">
                  <a:solidFill>
                    <a:prstClr val="white"/>
                  </a:solidFill>
                  <a:latin typeface="Arial" panose="020B0604020202020204" pitchFamily="34" charset="0"/>
                  <a:ea typeface="Times New Roman" panose="02020603050405020304" pitchFamily="18" charset="0"/>
                  <a:cs typeface="Arial" panose="020B0604020202020204" pitchFamily="34" charset="0"/>
                </a:endParaRPr>
              </a:p>
              <a:p>
                <a:pPr lvl="0" algn="ctr">
                  <a:lnSpc>
                    <a:spcPct val="150000"/>
                  </a:lnSpc>
                </a:pPr>
                <a14:m>
                  <m:oMath xmlns:m="http://schemas.openxmlformats.org/officeDocument/2006/math">
                    <m:r>
                      <a:rPr lang="nl-NL" sz="3800" i="1">
                        <a:solidFill>
                          <a:prstClr val="white"/>
                        </a:solidFill>
                        <a:latin typeface="Cambria Math" panose="02040503050406030204" pitchFamily="18" charset="0"/>
                        <a:ea typeface="Times New Roman" panose="02020603050405020304" pitchFamily="18" charset="0"/>
                      </a:rPr>
                      <m:t>𝑆</m:t>
                    </m:r>
                    <m:r>
                      <a:rPr lang="nl-NL" sz="3800" i="1">
                        <a:solidFill>
                          <a:prstClr val="white"/>
                        </a:solidFill>
                        <a:latin typeface="Cambria Math" panose="02040503050406030204" pitchFamily="18" charset="0"/>
                        <a:ea typeface="Times New Roman" panose="02020603050405020304" pitchFamily="18" charset="0"/>
                      </a:rPr>
                      <m:t>(</m:t>
                    </m:r>
                    <m:r>
                      <a:rPr lang="nl-NL" sz="3800" i="1">
                        <a:solidFill>
                          <a:prstClr val="white"/>
                        </a:solidFill>
                        <a:latin typeface="Cambria Math" panose="02040503050406030204" pitchFamily="18" charset="0"/>
                        <a:ea typeface="Times New Roman" panose="02020603050405020304" pitchFamily="18" charset="0"/>
                      </a:rPr>
                      <m:t>𝑥</m:t>
                    </m:r>
                    <m:r>
                      <a:rPr lang="nl-NL" sz="3800" i="1">
                        <a:solidFill>
                          <a:prstClr val="white"/>
                        </a:solidFill>
                        <a:latin typeface="Cambria Math" panose="02040503050406030204" pitchFamily="18" charset="0"/>
                        <a:ea typeface="Times New Roman" panose="02020603050405020304" pitchFamily="18" charset="0"/>
                      </a:rPr>
                      <m:t>)= </m:t>
                    </m:r>
                    <m:r>
                      <a:rPr lang="nl-NL" sz="3800" i="1">
                        <a:solidFill>
                          <a:prstClr val="white"/>
                        </a:solidFill>
                        <a:latin typeface="Cambria Math" panose="02040503050406030204" pitchFamily="18" charset="0"/>
                        <a:ea typeface="Times New Roman" panose="02020603050405020304" pitchFamily="18" charset="0"/>
                      </a:rPr>
                      <m:t>𝑥</m:t>
                    </m:r>
                    <m:r>
                      <a:rPr lang="nl-NL" sz="3800" i="1">
                        <a:solidFill>
                          <a:prstClr val="white"/>
                        </a:solidFill>
                        <a:latin typeface="Cambria Math" panose="02040503050406030204" pitchFamily="18" charset="0"/>
                        <a:ea typeface="Times New Roman" panose="02020603050405020304" pitchFamily="18" charset="0"/>
                      </a:rPr>
                      <m:t>.(20−2</m:t>
                    </m:r>
                    <m:r>
                      <a:rPr lang="nl-NL" sz="3800" i="1">
                        <a:solidFill>
                          <a:prstClr val="white"/>
                        </a:solidFill>
                        <a:latin typeface="Cambria Math" panose="02040503050406030204" pitchFamily="18" charset="0"/>
                        <a:ea typeface="Times New Roman" panose="02020603050405020304" pitchFamily="18" charset="0"/>
                      </a:rPr>
                      <m:t>𝑥</m:t>
                    </m:r>
                    <m:r>
                      <a:rPr lang="nl-NL" sz="3800" i="1">
                        <a:solidFill>
                          <a:prstClr val="white"/>
                        </a:solidFill>
                        <a:latin typeface="Cambria Math" panose="02040503050406030204" pitchFamily="18" charset="0"/>
                        <a:ea typeface="Times New Roman" panose="02020603050405020304" pitchFamily="18" charset="0"/>
                      </a:rPr>
                      <m:t>)=</m:t>
                    </m:r>
                  </m:oMath>
                </a14:m>
                <a:r>
                  <a:rPr lang="nl-NL"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nl-NL" sz="3800" i="1">
                        <a:solidFill>
                          <a:prstClr val="white"/>
                        </a:solidFill>
                        <a:latin typeface="Cambria Math" panose="02040503050406030204" pitchFamily="18" charset="0"/>
                        <a:ea typeface="Times New Roman" panose="02020603050405020304" pitchFamily="18" charset="0"/>
                      </a:rPr>
                      <m:t>−2</m:t>
                    </m:r>
                    <m:sSup>
                      <m:sSupPr>
                        <m:ctrlPr>
                          <a:rPr lang="en-US" sz="3800" i="1">
                            <a:solidFill>
                              <a:prstClr val="white"/>
                            </a:solidFill>
                            <a:latin typeface="Cambria Math" panose="02040503050406030204" pitchFamily="18" charset="0"/>
                            <a:ea typeface="Times New Roman" panose="02020603050405020304" pitchFamily="18" charset="0"/>
                          </a:rPr>
                        </m:ctrlPr>
                      </m:sSupPr>
                      <m:e>
                        <m:r>
                          <a:rPr lang="en-US" sz="3800" i="1">
                            <a:solidFill>
                              <a:prstClr val="white"/>
                            </a:solidFill>
                            <a:latin typeface="Cambria Math" panose="02040503050406030204" pitchFamily="18" charset="0"/>
                            <a:ea typeface="Times New Roman" panose="02020603050405020304" pitchFamily="18" charset="0"/>
                          </a:rPr>
                          <m:t>𝑥</m:t>
                        </m:r>
                      </m:e>
                      <m:sup>
                        <m:r>
                          <a:rPr lang="nl-NL" sz="3800" i="1">
                            <a:solidFill>
                              <a:prstClr val="white"/>
                            </a:solidFill>
                            <a:latin typeface="Cambria Math" panose="02040503050406030204" pitchFamily="18" charset="0"/>
                            <a:ea typeface="Times New Roman" panose="02020603050405020304" pitchFamily="18" charset="0"/>
                          </a:rPr>
                          <m:t>2</m:t>
                        </m:r>
                      </m:sup>
                    </m:sSup>
                    <m:r>
                      <a:rPr lang="nl-NL" sz="3800" i="1">
                        <a:solidFill>
                          <a:prstClr val="white"/>
                        </a:solidFill>
                        <a:latin typeface="Cambria Math" panose="02040503050406030204" pitchFamily="18" charset="0"/>
                        <a:ea typeface="Times New Roman" panose="02020603050405020304" pitchFamily="18" charset="0"/>
                      </a:rPr>
                      <m:t>+20</m:t>
                    </m:r>
                    <m:r>
                      <a:rPr lang="en-US" sz="3800" i="1">
                        <a:solidFill>
                          <a:prstClr val="white"/>
                        </a:solidFill>
                        <a:latin typeface="Cambria Math" panose="02040503050406030204" pitchFamily="18" charset="0"/>
                        <a:ea typeface="Times New Roman" panose="02020603050405020304" pitchFamily="18" charset="0"/>
                      </a:rPr>
                      <m:t>𝑥</m:t>
                    </m:r>
                  </m:oMath>
                </a14:m>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4" name="Rectangle 3"/>
              <p:cNvSpPr>
                <a:spLocks noRot="1" noChangeAspect="1" noMove="1" noResize="1" noEditPoints="1" noAdjustHandles="1" noChangeArrowheads="1" noChangeShapeType="1" noTextEdit="1"/>
              </p:cNvSpPr>
              <p:nvPr/>
            </p:nvSpPr>
            <p:spPr>
              <a:xfrm>
                <a:off x="803256" y="7789029"/>
                <a:ext cx="10398144" cy="1846659"/>
              </a:xfrm>
              <a:prstGeom prst="rect">
                <a:avLst/>
              </a:prstGeom>
              <a:blipFill>
                <a:blip r:embed="rId14"/>
                <a:stretch>
                  <a:fillRect l="-1934" b="-6271"/>
                </a:stretch>
              </a:blipFill>
            </p:spPr>
            <p:txBody>
              <a:bodyPr/>
              <a:lstStyle/>
              <a:p>
                <a:r>
                  <a:rPr lang="en-US">
                    <a:noFill/>
                  </a:rPr>
                  <a:t> </a:t>
                </a:r>
              </a:p>
            </p:txBody>
          </p:sp>
        </mc:Fallback>
      </mc:AlternateContent>
      <p:sp>
        <p:nvSpPr>
          <p:cNvPr id="21" name="Oval Callout 20"/>
          <p:cNvSpPr/>
          <p:nvPr/>
        </p:nvSpPr>
        <p:spPr>
          <a:xfrm>
            <a:off x="5029200" y="5550602"/>
            <a:ext cx="1641441" cy="691776"/>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800" b="1" smtClean="0">
                <a:solidFill>
                  <a:prstClr val="black"/>
                </a:solidFill>
              </a:rPr>
              <a:t>Giải</a:t>
            </a:r>
            <a:endParaRPr lang="en-US" sz="3800" b="1">
              <a:solidFill>
                <a:prstClr val="black"/>
              </a:solidFill>
            </a:endParaRPr>
          </a:p>
        </p:txBody>
      </p:sp>
    </p:spTree>
    <p:extLst>
      <p:ext uri="{BB962C8B-B14F-4D97-AF65-F5344CB8AC3E}">
        <p14:creationId xmlns:p14="http://schemas.microsoft.com/office/powerpoint/2010/main" val="2784321449"/>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up)">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randombar(horizontal)">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animEffect transition="in" filter="fade">
                                      <p:cBhvr>
                                        <p:cTn id="35" dur="500"/>
                                        <p:tgtEl>
                                          <p:spTgt spid="4">
                                            <p:txEl>
                                              <p:pRg st="0" end="0"/>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4">
                                            <p:txEl>
                                              <p:pRg st="1" end="1"/>
                                            </p:txEl>
                                          </p:spTgt>
                                        </p:tgtEl>
                                        <p:attrNameLst>
                                          <p:attrName>style.visibility</p:attrName>
                                        </p:attrNameLst>
                                      </p:cBhvr>
                                      <p:to>
                                        <p:strVal val="visible"/>
                                      </p:to>
                                    </p:set>
                                    <p:animEffect transition="in" filter="fade">
                                      <p:cBhvr>
                                        <p:cTn id="38"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3" grpId="0"/>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45DA0"/>
        </a:solidFill>
        <a:effectLst/>
      </p:bgPr>
    </p:bg>
    <p:spTree>
      <p:nvGrpSpPr>
        <p:cNvPr id="1" name=""/>
        <p:cNvGrpSpPr/>
        <p:nvPr/>
      </p:nvGrpSpPr>
      <p:grpSpPr>
        <a:xfrm>
          <a:off x="0" y="0"/>
          <a:ext cx="0" cy="0"/>
          <a:chOff x="0" y="0"/>
          <a:chExt cx="0" cy="0"/>
        </a:xfrm>
      </p:grpSpPr>
      <p:grpSp>
        <p:nvGrpSpPr>
          <p:cNvPr id="20" name="Group 19"/>
          <p:cNvGrpSpPr/>
          <p:nvPr/>
        </p:nvGrpSpPr>
        <p:grpSpPr>
          <a:xfrm>
            <a:off x="-990600" y="2552700"/>
            <a:ext cx="20755613" cy="11352762"/>
            <a:chOff x="-457200" y="2569028"/>
            <a:chExt cx="19236701" cy="10209762"/>
          </a:xfrm>
        </p:grpSpPr>
        <p:grpSp>
          <p:nvGrpSpPr>
            <p:cNvPr id="19" name="Group 18"/>
            <p:cNvGrpSpPr/>
            <p:nvPr/>
          </p:nvGrpSpPr>
          <p:grpSpPr>
            <a:xfrm>
              <a:off x="-457200" y="2569028"/>
              <a:ext cx="19236701" cy="10209762"/>
              <a:chOff x="-457200" y="2569028"/>
              <a:chExt cx="19236701" cy="10209762"/>
            </a:xfrm>
          </p:grpSpPr>
          <p:grpSp>
            <p:nvGrpSpPr>
              <p:cNvPr id="2" name="Group 2"/>
              <p:cNvGrpSpPr/>
              <p:nvPr/>
            </p:nvGrpSpPr>
            <p:grpSpPr>
              <a:xfrm>
                <a:off x="-457200" y="2569028"/>
                <a:ext cx="19236701" cy="4098848"/>
                <a:chOff x="0" y="0"/>
                <a:chExt cx="7497111" cy="1597442"/>
              </a:xfrm>
            </p:grpSpPr>
            <p:sp>
              <p:nvSpPr>
                <p:cNvPr id="3" name="Freeform 3"/>
                <p:cNvSpPr/>
                <p:nvPr/>
              </p:nvSpPr>
              <p:spPr>
                <a:xfrm>
                  <a:off x="0" y="0"/>
                  <a:ext cx="7497111" cy="1597442"/>
                </a:xfrm>
                <a:custGeom>
                  <a:avLst/>
                  <a:gdLst/>
                  <a:ahLst/>
                  <a:cxnLst/>
                  <a:rect l="l" t="t" r="r" b="b"/>
                  <a:pathLst>
                    <a:path w="7497111" h="1597442">
                      <a:moveTo>
                        <a:pt x="0" y="0"/>
                      </a:moveTo>
                      <a:lnTo>
                        <a:pt x="7497111" y="0"/>
                      </a:lnTo>
                      <a:lnTo>
                        <a:pt x="7497111" y="1597442"/>
                      </a:lnTo>
                      <a:lnTo>
                        <a:pt x="0" y="1597442"/>
                      </a:lnTo>
                      <a:close/>
                    </a:path>
                  </a:pathLst>
                </a:custGeom>
                <a:solidFill>
                  <a:srgbClr val="499478"/>
                </a:solidFill>
              </p:spPr>
            </p:sp>
          </p:grpSp>
          <p:grpSp>
            <p:nvGrpSpPr>
              <p:cNvPr id="17" name="Group 16"/>
              <p:cNvGrpSpPr/>
              <p:nvPr/>
            </p:nvGrpSpPr>
            <p:grpSpPr>
              <a:xfrm>
                <a:off x="307277" y="2908300"/>
                <a:ext cx="6095029" cy="9870490"/>
                <a:chOff x="307277" y="2893010"/>
                <a:chExt cx="6095029" cy="987049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07277" y="2893010"/>
                  <a:ext cx="6095029" cy="9870490"/>
                </a:xfrm>
                <a:prstGeom prst="rect">
                  <a:avLst/>
                </a:prstGeom>
              </p:spPr>
            </p:pic>
            <p:pic>
              <p:nvPicPr>
                <p:cNvPr id="14" name="Picture 13"/>
                <p:cNvPicPr>
                  <a:picLocks noChangeAspect="1"/>
                </p:cNvPicPr>
                <p:nvPr/>
              </p:nvPicPr>
              <p:blipFill>
                <a:blip r:embed="rId10"/>
                <a:stretch>
                  <a:fillRect/>
                </a:stretch>
              </p:blipFill>
              <p:spPr>
                <a:xfrm rot="1797661">
                  <a:off x="3428262" y="3629945"/>
                  <a:ext cx="1332279" cy="1351713"/>
                </a:xfrm>
                <a:prstGeom prst="rect">
                  <a:avLst/>
                </a:prstGeom>
              </p:spPr>
            </p:pic>
            <p:pic>
              <p:nvPicPr>
                <p:cNvPr id="15" name="Picture 14"/>
                <p:cNvPicPr>
                  <a:picLocks noChangeAspect="1"/>
                </p:cNvPicPr>
                <p:nvPr/>
              </p:nvPicPr>
              <p:blipFill>
                <a:blip r:embed="rId10"/>
                <a:stretch>
                  <a:fillRect/>
                </a:stretch>
              </p:blipFill>
              <p:spPr>
                <a:xfrm rot="1537746">
                  <a:off x="4744624" y="4561295"/>
                  <a:ext cx="1332279" cy="521146"/>
                </a:xfrm>
                <a:prstGeom prst="rect">
                  <a:avLst/>
                </a:prstGeom>
              </p:spPr>
            </p:pic>
            <p:pic>
              <p:nvPicPr>
                <p:cNvPr id="16" name="Picture 15"/>
                <p:cNvPicPr>
                  <a:picLocks noChangeAspect="1"/>
                </p:cNvPicPr>
                <p:nvPr/>
              </p:nvPicPr>
              <p:blipFill>
                <a:blip r:embed="rId10"/>
                <a:stretch>
                  <a:fillRect/>
                </a:stretch>
              </p:blipFill>
              <p:spPr>
                <a:xfrm rot="1537746">
                  <a:off x="4444701" y="3826456"/>
                  <a:ext cx="1332279" cy="521146"/>
                </a:xfrm>
                <a:prstGeom prst="rect">
                  <a:avLst/>
                </a:prstGeom>
              </p:spPr>
            </p:pic>
          </p:grpSp>
        </p:grpSp>
        <p:sp>
          <p:nvSpPr>
            <p:cNvPr id="8" name="AutoShape 8"/>
            <p:cNvSpPr/>
            <p:nvPr/>
          </p:nvSpPr>
          <p:spPr>
            <a:xfrm>
              <a:off x="6387065" y="6596441"/>
              <a:ext cx="11900935" cy="0"/>
            </a:xfrm>
            <a:prstGeom prst="line">
              <a:avLst/>
            </a:prstGeom>
            <a:ln w="247650" cap="flat">
              <a:solidFill>
                <a:srgbClr val="C4863B"/>
              </a:solidFill>
              <a:prstDash val="solid"/>
              <a:headEnd type="none" w="sm" len="sm"/>
              <a:tailEnd type="none" w="sm" len="sm"/>
            </a:ln>
          </p:spPr>
        </p:sp>
      </p:grpSp>
      <p:sp>
        <p:nvSpPr>
          <p:cNvPr id="13" name="TextBox 12"/>
          <p:cNvSpPr txBox="1"/>
          <p:nvPr/>
        </p:nvSpPr>
        <p:spPr>
          <a:xfrm>
            <a:off x="7239000" y="876301"/>
            <a:ext cx="4038600" cy="861774"/>
          </a:xfrm>
          <a:prstGeom prst="rect">
            <a:avLst/>
          </a:prstGeom>
          <a:noFill/>
        </p:spPr>
        <p:txBody>
          <a:bodyPr wrap="square" rtlCol="0">
            <a:spAutoFit/>
          </a:bodyPr>
          <a:lstStyle/>
          <a:p>
            <a:r>
              <a:rPr lang="en-US" sz="5000" b="1" dirty="0" smtClean="0">
                <a:solidFill>
                  <a:prstClr val="white"/>
                </a:solidFill>
                <a:latin typeface="Arial" panose="020B0604020202020204" pitchFamily="34" charset="0"/>
                <a:cs typeface="Arial" panose="020B0604020202020204" pitchFamily="34" charset="0"/>
              </a:rPr>
              <a:t>ĐỊNH NGHĨA</a:t>
            </a:r>
            <a:endParaRPr lang="en-US" sz="5000" b="1" dirty="0">
              <a:solidFill>
                <a:prstClr val="white"/>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Rectangle 17"/>
              <p:cNvSpPr/>
              <p:nvPr/>
            </p:nvSpPr>
            <p:spPr>
              <a:xfrm>
                <a:off x="5170147" y="2705100"/>
                <a:ext cx="12660653" cy="3979359"/>
              </a:xfrm>
              <a:prstGeom prst="rect">
                <a:avLst/>
              </a:prstGeom>
            </p:spPr>
            <p:txBody>
              <a:bodyPr wrap="square">
                <a:spAutoFit/>
              </a:bodyPr>
              <a:lstStyle/>
              <a:p>
                <a:pPr marL="571500" indent="-571500" algn="just">
                  <a:lnSpc>
                    <a:spcPct val="150000"/>
                  </a:lnSpc>
                  <a:spcAft>
                    <a:spcPts val="800"/>
                  </a:spcAft>
                  <a:buFont typeface="Arial" panose="020B0604020202020204" pitchFamily="34" charset="0"/>
                  <a:buChar char="•"/>
                </a:pPr>
                <a:r>
                  <a:rPr lang="en-US" sz="4000" dirty="0" smtClean="0">
                    <a:solidFill>
                      <a:schemeClr val="bg1"/>
                    </a:solidFill>
                    <a:latin typeface="Arial" panose="020B0604020202020204" pitchFamily="34" charset="0"/>
                    <a:ea typeface="Calibri" panose="020F0502020204030204" pitchFamily="34" charset="0"/>
                    <a:cs typeface="Arial" panose="020B0604020202020204" pitchFamily="34" charset="0"/>
                  </a:rPr>
                  <a:t>Hàm</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số</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bậc</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hai</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hàm</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số</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cho</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bởi</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công</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smtClean="0">
                    <a:solidFill>
                      <a:schemeClr val="bg1"/>
                    </a:solidFill>
                    <a:latin typeface="Arial" panose="020B0604020202020204" pitchFamily="34" charset="0"/>
                    <a:ea typeface="Calibri" panose="020F0502020204030204" pitchFamily="34" charset="0"/>
                    <a:cs typeface="Arial" panose="020B0604020202020204" pitchFamily="34" charset="0"/>
                  </a:rPr>
                  <a:t>thức</a:t>
                </a:r>
                <a:endParaRPr lang="en-US" sz="4000" dirty="0" smtClean="0">
                  <a:solidFill>
                    <a:schemeClr val="bg1"/>
                  </a:solidFill>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800"/>
                  </a:spcAft>
                </a:pPr>
                <a:r>
                  <a:rPr lang="en-US" sz="4000"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solidFill>
                          <a:schemeClr val="bg1"/>
                        </a:solidFill>
                        <a:latin typeface="Cambria Math" panose="02040503050406030204" pitchFamily="18" charset="0"/>
                        <a:ea typeface="Calibri" panose="020F0502020204030204" pitchFamily="34" charset="0"/>
                        <a:cs typeface="Arial" panose="020B0604020202020204" pitchFamily="34" charset="0"/>
                      </a:rPr>
                      <m:t>𝑦</m:t>
                    </m:r>
                    <m:r>
                      <a:rPr lang="en-US" sz="4000" i="1" dirty="0" smtClean="0">
                        <a:solidFill>
                          <a:schemeClr val="bg1"/>
                        </a:solidFill>
                        <a:latin typeface="Cambria Math" panose="02040503050406030204" pitchFamily="18" charset="0"/>
                        <a:ea typeface="Calibri" panose="020F0502020204030204" pitchFamily="34" charset="0"/>
                        <a:cs typeface="Arial" panose="020B0604020202020204" pitchFamily="34" charset="0"/>
                      </a:rPr>
                      <m:t>=</m:t>
                    </m:r>
                    <m:r>
                      <a:rPr lang="en-US" sz="4000" i="1" dirty="0" smtClean="0">
                        <a:solidFill>
                          <a:schemeClr val="bg1"/>
                        </a:solidFill>
                        <a:latin typeface="Cambria Math" panose="02040503050406030204" pitchFamily="18" charset="0"/>
                        <a:ea typeface="Calibri" panose="020F0502020204030204" pitchFamily="34" charset="0"/>
                        <a:cs typeface="Arial" panose="020B0604020202020204" pitchFamily="34" charset="0"/>
                      </a:rPr>
                      <m:t>𝑎</m:t>
                    </m:r>
                    <m:sSup>
                      <m:sSupPr>
                        <m:ctrlPr>
                          <a:rPr lang="en-US" sz="4000" i="1" dirty="0" smtClean="0">
                            <a:solidFill>
                              <a:schemeClr val="bg1"/>
                            </a:solidFill>
                            <a:latin typeface="Cambria Math" panose="02040503050406030204" pitchFamily="18" charset="0"/>
                            <a:cs typeface="Arial" panose="020B0604020202020204" pitchFamily="34" charset="0"/>
                          </a:rPr>
                        </m:ctrlPr>
                      </m:sSupPr>
                      <m:e>
                        <m:r>
                          <a:rPr lang="en-US" sz="4000" b="0" i="1" dirty="0" smtClean="0">
                            <a:solidFill>
                              <a:schemeClr val="bg1"/>
                            </a:solidFill>
                            <a:latin typeface="Cambria Math" panose="02040503050406030204" pitchFamily="18" charset="0"/>
                            <a:cs typeface="Arial" panose="020B0604020202020204" pitchFamily="34" charset="0"/>
                          </a:rPr>
                          <m:t>𝑥</m:t>
                        </m:r>
                      </m:e>
                      <m:sup>
                        <m:r>
                          <a:rPr lang="en-US" sz="4000" b="0" i="1" dirty="0" smtClean="0">
                            <a:solidFill>
                              <a:schemeClr val="bg1"/>
                            </a:solidFill>
                            <a:latin typeface="Cambria Math" panose="02040503050406030204" pitchFamily="18" charset="0"/>
                            <a:cs typeface="Arial" panose="020B0604020202020204" pitchFamily="34" charset="0"/>
                          </a:rPr>
                          <m:t>2</m:t>
                        </m:r>
                      </m:sup>
                    </m:sSup>
                    <m:r>
                      <a:rPr lang="en-US" sz="4000" i="1" dirty="0" smtClean="0">
                        <a:solidFill>
                          <a:schemeClr val="bg1"/>
                        </a:solidFill>
                        <a:latin typeface="Cambria Math" panose="02040503050406030204" pitchFamily="18" charset="0"/>
                        <a:ea typeface="Calibri" panose="020F0502020204030204" pitchFamily="34" charset="0"/>
                        <a:cs typeface="Arial" panose="020B0604020202020204" pitchFamily="34" charset="0"/>
                      </a:rPr>
                      <m:t>+</m:t>
                    </m:r>
                    <m:r>
                      <a:rPr lang="en-US" sz="4000" i="1" dirty="0" smtClean="0">
                        <a:solidFill>
                          <a:schemeClr val="bg1"/>
                        </a:solidFill>
                        <a:latin typeface="Cambria Math" panose="02040503050406030204" pitchFamily="18" charset="0"/>
                        <a:ea typeface="Calibri" panose="020F0502020204030204" pitchFamily="34" charset="0"/>
                        <a:cs typeface="Arial" panose="020B0604020202020204" pitchFamily="34" charset="0"/>
                      </a:rPr>
                      <m:t>𝑏𝑥</m:t>
                    </m:r>
                    <m:r>
                      <a:rPr lang="en-US" sz="4000" i="1" dirty="0" smtClean="0">
                        <a:solidFill>
                          <a:schemeClr val="bg1"/>
                        </a:solidFill>
                        <a:latin typeface="Cambria Math" panose="02040503050406030204" pitchFamily="18" charset="0"/>
                        <a:ea typeface="Calibri" panose="020F0502020204030204" pitchFamily="34" charset="0"/>
                        <a:cs typeface="Arial" panose="020B0604020202020204" pitchFamily="34" charset="0"/>
                      </a:rPr>
                      <m:t>+</m:t>
                    </m:r>
                    <m:r>
                      <a:rPr lang="en-US" sz="4000" i="1" dirty="0" smtClean="0">
                        <a:solidFill>
                          <a:schemeClr val="bg1"/>
                        </a:solidFill>
                        <a:latin typeface="Cambria Math" panose="02040503050406030204" pitchFamily="18" charset="0"/>
                        <a:ea typeface="Calibri" panose="020F0502020204030204" pitchFamily="34" charset="0"/>
                        <a:cs typeface="Arial" panose="020B0604020202020204" pitchFamily="34" charset="0"/>
                      </a:rPr>
                      <m:t>𝑐</m:t>
                    </m:r>
                  </m:oMath>
                </a14:m>
                <a:endParaRPr lang="en-US" sz="40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Trong</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đó</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x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biến</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số</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a,b,c</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các</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hằng</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số</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và</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solidFill>
                          <a:schemeClr val="bg1"/>
                        </a:solidFill>
                        <a:latin typeface="Cambria Math" panose="02040503050406030204" pitchFamily="18" charset="0"/>
                        <a:ea typeface="Calibri" panose="020F0502020204030204" pitchFamily="34" charset="0"/>
                        <a:cs typeface="Arial" panose="020B0604020202020204" pitchFamily="34" charset="0"/>
                      </a:rPr>
                      <m:t>𝑎</m:t>
                    </m:r>
                    <m:r>
                      <a:rPr lang="en-US" sz="4000" i="1" dirty="0" smtClean="0">
                        <a:solidFill>
                          <a:schemeClr val="bg1"/>
                        </a:solidFill>
                        <a:latin typeface="Cambria Math" panose="02040503050406030204" pitchFamily="18" charset="0"/>
                        <a:ea typeface="Calibri" panose="020F0502020204030204" pitchFamily="34" charset="0"/>
                        <a:cs typeface="Arial" panose="020B0604020202020204" pitchFamily="34" charset="0"/>
                      </a:rPr>
                      <m:t>≠0</m:t>
                    </m:r>
                  </m:oMath>
                </a14:m>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Aft>
                    <a:spcPts val="800"/>
                  </a:spcAft>
                  <a:buFont typeface="Arial" panose="020B0604020202020204" pitchFamily="34" charset="0"/>
                  <a:buChar char="•"/>
                </a:pP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Tập</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xác</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định</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của</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hàm</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số</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bậc</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hai</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R.</a:t>
                </a:r>
              </a:p>
            </p:txBody>
          </p:sp>
        </mc:Choice>
        <mc:Fallback xmlns="">
          <p:sp>
            <p:nvSpPr>
              <p:cNvPr id="18" name="Rectangle 17"/>
              <p:cNvSpPr>
                <a:spLocks noRot="1" noChangeAspect="1" noMove="1" noResize="1" noEditPoints="1" noAdjustHandles="1" noChangeArrowheads="1" noChangeShapeType="1" noTextEdit="1"/>
              </p:cNvSpPr>
              <p:nvPr/>
            </p:nvSpPr>
            <p:spPr>
              <a:xfrm>
                <a:off x="5170147" y="2705100"/>
                <a:ext cx="12660653" cy="3979359"/>
              </a:xfrm>
              <a:prstGeom prst="rect">
                <a:avLst/>
              </a:prstGeom>
              <a:blipFill>
                <a:blip r:embed="rId11"/>
                <a:stretch>
                  <a:fillRect l="-1541" r="-289" b="-5666"/>
                </a:stretch>
              </a:blipFill>
            </p:spPr>
            <p:txBody>
              <a:bodyPr/>
              <a:lstStyle/>
              <a:p>
                <a:r>
                  <a:rPr lang="en-US">
                    <a:noFill/>
                  </a:rPr>
                  <a:t> </a:t>
                </a:r>
              </a:p>
            </p:txBody>
          </p:sp>
        </mc:Fallback>
      </mc:AlternateContent>
      <p:grpSp>
        <p:nvGrpSpPr>
          <p:cNvPr id="23" name="Group 22"/>
          <p:cNvGrpSpPr/>
          <p:nvPr/>
        </p:nvGrpSpPr>
        <p:grpSpPr>
          <a:xfrm>
            <a:off x="15931124" y="378367"/>
            <a:ext cx="1889386" cy="1715437"/>
            <a:chOff x="9639248" y="3663315"/>
            <a:chExt cx="3215601" cy="3215601"/>
          </a:xfrm>
        </p:grpSpPr>
        <p:grpSp>
          <p:nvGrpSpPr>
            <p:cNvPr id="24" name="Group 8"/>
            <p:cNvGrpSpPr/>
            <p:nvPr/>
          </p:nvGrpSpPr>
          <p:grpSpPr>
            <a:xfrm>
              <a:off x="9639248" y="3663315"/>
              <a:ext cx="3215601" cy="3215601"/>
              <a:chOff x="0" y="0"/>
              <a:chExt cx="6350000" cy="6350000"/>
            </a:xfrm>
          </p:grpSpPr>
          <p:sp>
            <p:nvSpPr>
              <p:cNvPr id="26"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25" name="Picture 14"/>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9934132" y="4471877"/>
              <a:ext cx="2625831" cy="1598475"/>
            </a:xfrm>
            <a:prstGeom prst="rect">
              <a:avLst/>
            </a:prstGeom>
          </p:spPr>
        </p:pic>
      </p:grpSp>
      <p:grpSp>
        <p:nvGrpSpPr>
          <p:cNvPr id="27" name="Group 26"/>
          <p:cNvGrpSpPr/>
          <p:nvPr/>
        </p:nvGrpSpPr>
        <p:grpSpPr>
          <a:xfrm>
            <a:off x="14929962" y="7925046"/>
            <a:ext cx="2003866" cy="1842129"/>
            <a:chOff x="14043699" y="3663315"/>
            <a:chExt cx="3215601" cy="3215601"/>
          </a:xfrm>
        </p:grpSpPr>
        <p:grpSp>
          <p:nvGrpSpPr>
            <p:cNvPr id="28" name="Group 10"/>
            <p:cNvGrpSpPr/>
            <p:nvPr/>
          </p:nvGrpSpPr>
          <p:grpSpPr>
            <a:xfrm>
              <a:off x="14043699" y="3663315"/>
              <a:ext cx="3215601" cy="3215601"/>
              <a:chOff x="0" y="0"/>
              <a:chExt cx="6350000" cy="6350000"/>
            </a:xfrm>
          </p:grpSpPr>
          <p:sp>
            <p:nvSpPr>
              <p:cNvPr id="30"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29" name="Picture 16"/>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5084178" y="4054340"/>
              <a:ext cx="1134643" cy="2433550"/>
            </a:xfrm>
            <a:prstGeom prst="rect">
              <a:avLst/>
            </a:prstGeom>
          </p:spPr>
        </p:pic>
      </p:grpSp>
      <p:grpSp>
        <p:nvGrpSpPr>
          <p:cNvPr id="31" name="Group 30"/>
          <p:cNvGrpSpPr/>
          <p:nvPr/>
        </p:nvGrpSpPr>
        <p:grpSpPr>
          <a:xfrm>
            <a:off x="700306" y="378366"/>
            <a:ext cx="1880955" cy="1715437"/>
            <a:chOff x="1028700" y="3663315"/>
            <a:chExt cx="3215601" cy="3215601"/>
          </a:xfrm>
        </p:grpSpPr>
        <p:grpSp>
          <p:nvGrpSpPr>
            <p:cNvPr id="32" name="Group 4"/>
            <p:cNvGrpSpPr/>
            <p:nvPr/>
          </p:nvGrpSpPr>
          <p:grpSpPr>
            <a:xfrm>
              <a:off x="1028700" y="3663315"/>
              <a:ext cx="3215601" cy="3215601"/>
              <a:chOff x="0" y="0"/>
              <a:chExt cx="6350000" cy="6350000"/>
            </a:xfrm>
          </p:grpSpPr>
          <p:sp>
            <p:nvSpPr>
              <p:cNvPr id="34"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33" name="Picture 13"/>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603810" y="4412692"/>
              <a:ext cx="2065380" cy="1716847"/>
            </a:xfrm>
            <a:prstGeom prst="rect">
              <a:avLst/>
            </a:prstGeom>
          </p:spPr>
        </p:pic>
      </p:grpSp>
    </p:spTree>
    <p:extLst>
      <p:ext uri="{BB962C8B-B14F-4D97-AF65-F5344CB8AC3E}">
        <p14:creationId xmlns:p14="http://schemas.microsoft.com/office/powerpoint/2010/main" val="2815219715"/>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8">
                                            <p:txEl>
                                              <p:pRg st="0" end="0"/>
                                            </p:txEl>
                                          </p:spTgt>
                                        </p:tgtEl>
                                        <p:attrNameLst>
                                          <p:attrName>style.visibility</p:attrName>
                                        </p:attrNameLst>
                                      </p:cBhvr>
                                      <p:to>
                                        <p:strVal val="visible"/>
                                      </p:to>
                                    </p:set>
                                    <p:animEffect transition="in" filter="fade">
                                      <p:cBhvr>
                                        <p:cTn id="18" dur="500"/>
                                        <p:tgtEl>
                                          <p:spTgt spid="18">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8">
                                            <p:txEl>
                                              <p:pRg st="1" end="1"/>
                                            </p:txEl>
                                          </p:spTgt>
                                        </p:tgtEl>
                                        <p:attrNameLst>
                                          <p:attrName>style.visibility</p:attrName>
                                        </p:attrNameLst>
                                      </p:cBhvr>
                                      <p:to>
                                        <p:strVal val="visible"/>
                                      </p:to>
                                    </p:set>
                                    <p:animEffect transition="in" filter="fade">
                                      <p:cBhvr>
                                        <p:cTn id="23" dur="500"/>
                                        <p:tgtEl>
                                          <p:spTgt spid="18">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
                                            <p:txEl>
                                              <p:pRg st="2" end="2"/>
                                            </p:txEl>
                                          </p:spTgt>
                                        </p:tgtEl>
                                        <p:attrNameLst>
                                          <p:attrName>style.visibility</p:attrName>
                                        </p:attrNameLst>
                                      </p:cBhvr>
                                      <p:to>
                                        <p:strVal val="visible"/>
                                      </p:to>
                                    </p:set>
                                    <p:animEffect transition="in" filter="fade">
                                      <p:cBhvr>
                                        <p:cTn id="28" dur="500"/>
                                        <p:tgtEl>
                                          <p:spTgt spid="18">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8">
                                            <p:txEl>
                                              <p:pRg st="3" end="3"/>
                                            </p:txEl>
                                          </p:spTgt>
                                        </p:tgtEl>
                                        <p:attrNameLst>
                                          <p:attrName>style.visibility</p:attrName>
                                        </p:attrNameLst>
                                      </p:cBhvr>
                                      <p:to>
                                        <p:strVal val="visible"/>
                                      </p:to>
                                    </p:set>
                                    <p:animEffect transition="in" filter="fade">
                                      <p:cBhvr>
                                        <p:cTn id="33" dur="500"/>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45DA0"/>
        </a:solidFill>
        <a:effectLst/>
      </p:bgPr>
    </p:bg>
    <p:spTree>
      <p:nvGrpSpPr>
        <p:cNvPr id="1" name=""/>
        <p:cNvGrpSpPr/>
        <p:nvPr/>
      </p:nvGrpSpPr>
      <p:grpSpPr>
        <a:xfrm>
          <a:off x="0" y="0"/>
          <a:ext cx="0" cy="0"/>
          <a:chOff x="0" y="0"/>
          <a:chExt cx="0" cy="0"/>
        </a:xfrm>
      </p:grpSpPr>
      <p:grpSp>
        <p:nvGrpSpPr>
          <p:cNvPr id="2" name="Group 2"/>
          <p:cNvGrpSpPr/>
          <p:nvPr/>
        </p:nvGrpSpPr>
        <p:grpSpPr>
          <a:xfrm>
            <a:off x="0" y="-647700"/>
            <a:ext cx="18288000" cy="1588168"/>
            <a:chOff x="0" y="0"/>
            <a:chExt cx="3673593" cy="319023"/>
          </a:xfrm>
        </p:grpSpPr>
        <p:sp>
          <p:nvSpPr>
            <p:cNvPr id="3" name="Freeform 3"/>
            <p:cNvSpPr/>
            <p:nvPr/>
          </p:nvSpPr>
          <p:spPr>
            <a:xfrm>
              <a:off x="0" y="0"/>
              <a:ext cx="3673592" cy="319022"/>
            </a:xfrm>
            <a:custGeom>
              <a:avLst/>
              <a:gdLst/>
              <a:ahLst/>
              <a:cxnLst/>
              <a:rect l="l" t="t" r="r" b="b"/>
              <a:pathLst>
                <a:path w="3673592" h="319022">
                  <a:moveTo>
                    <a:pt x="0" y="0"/>
                  </a:moveTo>
                  <a:lnTo>
                    <a:pt x="3673592" y="0"/>
                  </a:lnTo>
                  <a:lnTo>
                    <a:pt x="3673592" y="319022"/>
                  </a:lnTo>
                  <a:lnTo>
                    <a:pt x="0" y="319022"/>
                  </a:lnTo>
                  <a:close/>
                </a:path>
              </a:pathLst>
            </a:custGeom>
            <a:solidFill>
              <a:srgbClr val="F7DE9A"/>
            </a:solidFill>
          </p:spPr>
        </p:sp>
      </p:grpSp>
      <p:pic>
        <p:nvPicPr>
          <p:cNvPr id="12" name="Picture 12"/>
          <p:cNvPicPr>
            <a:picLocks noChangeAspect="1"/>
          </p:cNvPicPr>
          <p:nvPr/>
        </p:nvPicPr>
        <p:blipFill>
          <a:blip r:embed="rId2">
            <a:alphaModFix amt="1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54071"/>
          <a:stretch>
            <a:fillRect/>
          </a:stretch>
        </p:blipFill>
        <p:spPr>
          <a:xfrm>
            <a:off x="304800" y="-3871153"/>
            <a:ext cx="18288000" cy="5474940"/>
          </a:xfrm>
          <a:prstGeom prst="rect">
            <a:avLst/>
          </a:prstGeom>
        </p:spPr>
      </p:pic>
      <p:grpSp>
        <p:nvGrpSpPr>
          <p:cNvPr id="17" name="Group 16"/>
          <p:cNvGrpSpPr/>
          <p:nvPr/>
        </p:nvGrpSpPr>
        <p:grpSpPr>
          <a:xfrm>
            <a:off x="457200" y="7810500"/>
            <a:ext cx="2286000" cy="2036344"/>
            <a:chOff x="5250279" y="3663315"/>
            <a:chExt cx="3215601" cy="3215601"/>
          </a:xfrm>
        </p:grpSpPr>
        <p:grpSp>
          <p:nvGrpSpPr>
            <p:cNvPr id="18" name="Group 6"/>
            <p:cNvGrpSpPr/>
            <p:nvPr/>
          </p:nvGrpSpPr>
          <p:grpSpPr>
            <a:xfrm>
              <a:off x="5250279" y="3663315"/>
              <a:ext cx="3215601" cy="3215601"/>
              <a:chOff x="0" y="0"/>
              <a:chExt cx="6350000" cy="6350000"/>
            </a:xfrm>
          </p:grpSpPr>
          <p:sp>
            <p:nvSpPr>
              <p:cNvPr id="20"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19"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5871074" y="4113338"/>
              <a:ext cx="1974010" cy="2315555"/>
            </a:xfrm>
            <a:prstGeom prst="rect">
              <a:avLst/>
            </a:prstGeom>
          </p:spPr>
        </p:pic>
      </p:grpSp>
      <p:sp>
        <p:nvSpPr>
          <p:cNvPr id="4" name="Rectangle 3"/>
          <p:cNvSpPr/>
          <p:nvPr/>
        </p:nvSpPr>
        <p:spPr>
          <a:xfrm>
            <a:off x="3733800" y="152729"/>
            <a:ext cx="12882901" cy="1949252"/>
          </a:xfrm>
          <a:prstGeom prst="rect">
            <a:avLst/>
          </a:prstGeom>
        </p:spPr>
        <p:txBody>
          <a:bodyPr wrap="square">
            <a:spAutoFit/>
          </a:bodyPr>
          <a:lstStyle/>
          <a:p>
            <a:pPr algn="just">
              <a:lnSpc>
                <a:spcPct val="150000"/>
              </a:lnSpc>
              <a:spcBef>
                <a:spcPts val="600"/>
              </a:spcBef>
              <a:spcAft>
                <a:spcPts val="800"/>
              </a:spcAft>
            </a:pPr>
            <a:r>
              <a:rPr lang="nl-NL" sz="40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endPar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pPr>
            <a:r>
              <a:rPr lang="en-US" sz="40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Em</a:t>
            </a:r>
            <a:r>
              <a:rPr lang="en-US" sz="4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hãy</a:t>
            </a:r>
            <a:r>
              <a:rPr lang="en-US" sz="4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đọc</a:t>
            </a:r>
            <a:r>
              <a:rPr lang="en-US" sz="4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nội</a:t>
            </a:r>
            <a:r>
              <a:rPr lang="en-US" sz="4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dung </a:t>
            </a:r>
            <a:r>
              <a:rPr lang="en-US" sz="40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Câu</a:t>
            </a:r>
            <a:r>
              <a:rPr lang="en-US" sz="4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hỏi</a:t>
            </a:r>
            <a:r>
              <a:rPr lang="en-US" sz="4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và</a:t>
            </a:r>
            <a:r>
              <a:rPr lang="en-US" sz="4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trả</a:t>
            </a:r>
            <a:r>
              <a:rPr lang="en-US" sz="4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lời</a:t>
            </a:r>
            <a:r>
              <a:rPr lang="en-US" sz="4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câu</a:t>
            </a:r>
            <a:r>
              <a:rPr lang="en-US" sz="4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hỏi</a:t>
            </a:r>
            <a:r>
              <a:rPr lang="en-US" sz="40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a:t>
            </a:r>
            <a:endPar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5" name="Rectangle 4"/>
          <p:cNvSpPr/>
          <p:nvPr/>
        </p:nvSpPr>
        <p:spPr>
          <a:xfrm>
            <a:off x="7619997" y="2451437"/>
            <a:ext cx="3657605" cy="101566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lgn="ctr">
              <a:lnSpc>
                <a:spcPct val="150000"/>
              </a:lnSpc>
              <a:spcBef>
                <a:spcPts val="600"/>
              </a:spcBef>
              <a:spcAft>
                <a:spcPts val="800"/>
              </a:spcAft>
            </a:pPr>
            <a:r>
              <a:rPr lang="nl-NL" sz="4000" b="1" dirty="0">
                <a:solidFill>
                  <a:schemeClr val="tx1"/>
                </a:solidFill>
                <a:latin typeface="Arial" panose="020B0604020202020204" pitchFamily="34" charset="0"/>
                <a:ea typeface="Calibri" panose="020F0502020204030204" pitchFamily="34" charset="0"/>
                <a:cs typeface="Arial" panose="020B0604020202020204" pitchFamily="34" charset="0"/>
              </a:rPr>
              <a:t>Câu hỏi</a:t>
            </a:r>
            <a:r>
              <a:rPr lang="nl-NL" sz="4000" b="1" dirty="0" smtClean="0">
                <a:solidFill>
                  <a:schemeClr val="tx1"/>
                </a:solidFill>
                <a:latin typeface="Arial" panose="020B0604020202020204" pitchFamily="34" charset="0"/>
                <a:ea typeface="Calibri" panose="020F0502020204030204" pitchFamily="34" charset="0"/>
                <a:cs typeface="Arial" panose="020B0604020202020204" pitchFamily="34" charset="0"/>
              </a:rPr>
              <a:t>:</a:t>
            </a:r>
            <a:endParaRPr lang="en-US" sz="4000"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4571996" y="3696723"/>
                <a:ext cx="9144000" cy="6171177"/>
              </a:xfrm>
              <a:prstGeom prst="rect">
                <a:avLst/>
              </a:prstGeom>
            </p:spPr>
            <p:txBody>
              <a:bodyPr>
                <a:spAutoFit/>
              </a:bodyPr>
              <a:lstStyle/>
              <a:p>
                <a:pPr lvl="0" algn="just">
                  <a:lnSpc>
                    <a:spcPct val="150000"/>
                  </a:lnSpc>
                  <a:spcBef>
                    <a:spcPts val="600"/>
                  </a:spcBef>
                  <a:spcAft>
                    <a:spcPts val="800"/>
                  </a:spcAft>
                </a:pPr>
                <a:r>
                  <a:rPr lang="en-US" sz="3800" dirty="0">
                    <a:solidFill>
                      <a:prstClr val="white"/>
                    </a:solidFill>
                    <a:latin typeface="Arial" panose="020B0604020202020204" pitchFamily="34" charset="0"/>
                    <a:ea typeface="Calibri" panose="020F0502020204030204" pitchFamily="34" charset="0"/>
                    <a:cs typeface="Arial" panose="020B0604020202020204" pitchFamily="34" charset="0"/>
                  </a:rPr>
                  <a:t>Hàm </a:t>
                </a:r>
                <a:r>
                  <a:rPr lang="en-US" sz="3800" dirty="0" err="1">
                    <a:solidFill>
                      <a:prstClr val="white"/>
                    </a:solidFill>
                    <a:latin typeface="Arial" panose="020B0604020202020204" pitchFamily="34" charset="0"/>
                    <a:ea typeface="Calibri" panose="020F0502020204030204" pitchFamily="34" charset="0"/>
                    <a:cs typeface="Arial" panose="020B0604020202020204" pitchFamily="34" charset="0"/>
                  </a:rPr>
                  <a:t>số</a:t>
                </a:r>
                <a:r>
                  <a:rPr lang="en-US" sz="38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white"/>
                    </a:solidFill>
                    <a:latin typeface="Arial" panose="020B0604020202020204" pitchFamily="34" charset="0"/>
                    <a:ea typeface="Calibri" panose="020F0502020204030204" pitchFamily="34" charset="0"/>
                    <a:cs typeface="Arial" panose="020B0604020202020204" pitchFamily="34" charset="0"/>
                  </a:rPr>
                  <a:t>nào</a:t>
                </a:r>
                <a:r>
                  <a:rPr lang="en-US" sz="38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white"/>
                    </a:solidFill>
                    <a:latin typeface="Arial" panose="020B0604020202020204" pitchFamily="34" charset="0"/>
                    <a:ea typeface="Calibri" panose="020F0502020204030204" pitchFamily="34" charset="0"/>
                    <a:cs typeface="Arial" panose="020B0604020202020204" pitchFamily="34" charset="0"/>
                  </a:rPr>
                  <a:t>dưới</a:t>
                </a:r>
                <a:r>
                  <a:rPr lang="en-US" sz="38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white"/>
                    </a:solidFill>
                    <a:latin typeface="Arial" panose="020B0604020202020204" pitchFamily="34" charset="0"/>
                    <a:ea typeface="Calibri" panose="020F0502020204030204" pitchFamily="34" charset="0"/>
                    <a:cs typeface="Arial" panose="020B0604020202020204" pitchFamily="34" charset="0"/>
                  </a:rPr>
                  <a:t>đây</a:t>
                </a:r>
                <a:r>
                  <a:rPr lang="en-US" sz="38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white"/>
                    </a:solidFill>
                    <a:latin typeface="Arial" panose="020B0604020202020204" pitchFamily="34" charset="0"/>
                    <a:ea typeface="Calibri" panose="020F0502020204030204" pitchFamily="34" charset="0"/>
                    <a:cs typeface="Arial" panose="020B0604020202020204" pitchFamily="34" charset="0"/>
                  </a:rPr>
                  <a:t>là</a:t>
                </a:r>
                <a:r>
                  <a:rPr lang="en-US" sz="38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white"/>
                    </a:solidFill>
                    <a:latin typeface="Arial" panose="020B0604020202020204" pitchFamily="34" charset="0"/>
                    <a:ea typeface="Calibri" panose="020F0502020204030204" pitchFamily="34" charset="0"/>
                    <a:cs typeface="Arial" panose="020B0604020202020204" pitchFamily="34" charset="0"/>
                  </a:rPr>
                  <a:t>hàm</a:t>
                </a:r>
                <a:r>
                  <a:rPr lang="en-US" sz="38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white"/>
                    </a:solidFill>
                    <a:latin typeface="Arial" panose="020B0604020202020204" pitchFamily="34" charset="0"/>
                    <a:ea typeface="Calibri" panose="020F0502020204030204" pitchFamily="34" charset="0"/>
                    <a:cs typeface="Arial" panose="020B0604020202020204" pitchFamily="34" charset="0"/>
                  </a:rPr>
                  <a:t>số</a:t>
                </a:r>
                <a:r>
                  <a:rPr lang="en-US" sz="38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white"/>
                    </a:solidFill>
                    <a:latin typeface="Arial" panose="020B0604020202020204" pitchFamily="34" charset="0"/>
                    <a:ea typeface="Calibri" panose="020F0502020204030204" pitchFamily="34" charset="0"/>
                    <a:cs typeface="Arial" panose="020B0604020202020204" pitchFamily="34" charset="0"/>
                  </a:rPr>
                  <a:t>bậc</a:t>
                </a:r>
                <a:r>
                  <a:rPr lang="en-US" sz="38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white"/>
                    </a:solidFill>
                    <a:latin typeface="Arial" panose="020B0604020202020204" pitchFamily="34" charset="0"/>
                    <a:ea typeface="Calibri" panose="020F0502020204030204" pitchFamily="34" charset="0"/>
                    <a:cs typeface="Arial" panose="020B0604020202020204" pitchFamily="34" charset="0"/>
                  </a:rPr>
                  <a:t>hai</a:t>
                </a:r>
                <a:r>
                  <a:rPr lang="en-US" sz="3800" dirty="0">
                    <a:solidFill>
                      <a:prstClr val="white"/>
                    </a:solidFill>
                    <a:latin typeface="Arial" panose="020B0604020202020204" pitchFamily="34" charset="0"/>
                    <a:ea typeface="Calibri" panose="020F0502020204030204" pitchFamily="34" charset="0"/>
                    <a:cs typeface="Arial" panose="020B0604020202020204" pitchFamily="34" charset="0"/>
                  </a:rPr>
                  <a:t>?</a:t>
                </a:r>
              </a:p>
              <a:p>
                <a:pPr lvl="0" algn="just">
                  <a:lnSpc>
                    <a:spcPct val="150000"/>
                  </a:lnSpc>
                  <a:spcBef>
                    <a:spcPts val="600"/>
                  </a:spcBef>
                  <a:spcAft>
                    <a:spcPts val="800"/>
                  </a:spcAft>
                </a:pPr>
                <a:r>
                  <a:rPr lang="en-US" sz="3800" dirty="0">
                    <a:solidFill>
                      <a:prstClr val="white"/>
                    </a:solidFill>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a:rPr lang="en-US" sz="3800" i="1">
                        <a:solidFill>
                          <a:prstClr val="white"/>
                        </a:solidFill>
                        <a:latin typeface="Cambria Math" panose="02040503050406030204" pitchFamily="18" charset="0"/>
                        <a:ea typeface="Calibri" panose="020F0502020204030204" pitchFamily="34" charset="0"/>
                        <a:cs typeface="Open Sans"/>
                      </a:rPr>
                      <m:t>𝑦</m:t>
                    </m:r>
                    <m:r>
                      <a:rPr lang="en-US" sz="3800" i="1">
                        <a:solidFill>
                          <a:prstClr val="white"/>
                        </a:solidFill>
                        <a:latin typeface="Cambria Math" panose="02040503050406030204" pitchFamily="18" charset="0"/>
                        <a:ea typeface="Calibri" panose="020F0502020204030204" pitchFamily="34" charset="0"/>
                        <a:cs typeface="Open Sans"/>
                      </a:rPr>
                      <m:t> = </m:t>
                    </m:r>
                    <m:sSup>
                      <m:sSupPr>
                        <m:ctrlPr>
                          <a:rPr lang="en-US" sz="3800" i="1">
                            <a:solidFill>
                              <a:prstClr val="white"/>
                            </a:solidFill>
                            <a:latin typeface="Cambria Math" panose="02040503050406030204" pitchFamily="18" charset="0"/>
                            <a:ea typeface="Calibri" panose="020F0502020204030204" pitchFamily="34" charset="0"/>
                            <a:cs typeface="Open Sans"/>
                          </a:rPr>
                        </m:ctrlPr>
                      </m:sSupPr>
                      <m:e>
                        <m:r>
                          <a:rPr lang="en-US" sz="3800" i="1">
                            <a:solidFill>
                              <a:prstClr val="white"/>
                            </a:solidFill>
                            <a:latin typeface="Cambria Math" panose="02040503050406030204" pitchFamily="18" charset="0"/>
                            <a:ea typeface="Calibri" panose="020F0502020204030204" pitchFamily="34" charset="0"/>
                            <a:cs typeface="Open Sans"/>
                          </a:rPr>
                          <m:t>𝑥</m:t>
                        </m:r>
                      </m:e>
                      <m:sup>
                        <m:r>
                          <a:rPr lang="en-US" sz="3800" i="1">
                            <a:solidFill>
                              <a:prstClr val="white"/>
                            </a:solidFill>
                            <a:latin typeface="Cambria Math" panose="02040503050406030204" pitchFamily="18" charset="0"/>
                            <a:ea typeface="Calibri" panose="020F0502020204030204" pitchFamily="34" charset="0"/>
                            <a:cs typeface="Open Sans"/>
                          </a:rPr>
                          <m:t>4</m:t>
                        </m:r>
                      </m:sup>
                    </m:sSup>
                    <m:r>
                      <a:rPr lang="en-US" sz="3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 </m:t>
                    </m:r>
                    <m:r>
                      <a:rPr lang="en-US" sz="3800" i="1">
                        <a:solidFill>
                          <a:prstClr val="white"/>
                        </a:solidFill>
                        <a:latin typeface="Cambria Math" panose="02040503050406030204" pitchFamily="18" charset="0"/>
                        <a:ea typeface="Calibri" panose="020F0502020204030204" pitchFamily="34" charset="0"/>
                        <a:cs typeface="Open Sans"/>
                      </a:rPr>
                      <m:t>+ 3</m:t>
                    </m:r>
                    <m:sSup>
                      <m:sSupPr>
                        <m:ctrlPr>
                          <a:rPr lang="en-US" sz="3800" i="1">
                            <a:solidFill>
                              <a:prstClr val="white"/>
                            </a:solidFill>
                            <a:latin typeface="Cambria Math" panose="02040503050406030204" pitchFamily="18" charset="0"/>
                            <a:ea typeface="Calibri" panose="020F0502020204030204" pitchFamily="34" charset="0"/>
                            <a:cs typeface="Open Sans"/>
                          </a:rPr>
                        </m:ctrlPr>
                      </m:sSupPr>
                      <m:e>
                        <m:r>
                          <a:rPr lang="en-US" sz="3800" i="1">
                            <a:solidFill>
                              <a:prstClr val="white"/>
                            </a:solidFill>
                            <a:latin typeface="Cambria Math" panose="02040503050406030204" pitchFamily="18" charset="0"/>
                            <a:ea typeface="Calibri" panose="020F0502020204030204" pitchFamily="34" charset="0"/>
                            <a:cs typeface="Open Sans"/>
                          </a:rPr>
                          <m:t>𝑥</m:t>
                        </m:r>
                      </m:e>
                      <m:sup>
                        <m:r>
                          <a:rPr lang="en-US" sz="3800" i="1">
                            <a:solidFill>
                              <a:prstClr val="white"/>
                            </a:solidFill>
                            <a:latin typeface="Cambria Math" panose="02040503050406030204" pitchFamily="18" charset="0"/>
                            <a:ea typeface="Calibri" panose="020F0502020204030204" pitchFamily="34" charset="0"/>
                            <a:cs typeface="Open Sans"/>
                          </a:rPr>
                          <m:t>2</m:t>
                        </m:r>
                      </m:sup>
                    </m:sSup>
                    <m:r>
                      <a:rPr lang="en-US" sz="3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 </m:t>
                    </m:r>
                    <m:r>
                      <a:rPr lang="en-US" sz="3800" i="1">
                        <a:solidFill>
                          <a:prstClr val="white"/>
                        </a:solidFill>
                        <a:latin typeface="Cambria Math" panose="02040503050406030204" pitchFamily="18" charset="0"/>
                        <a:ea typeface="Calibri" panose="020F0502020204030204" pitchFamily="34" charset="0"/>
                        <a:cs typeface="Open Sans"/>
                      </a:rPr>
                      <m:t>+ 2.</m:t>
                    </m:r>
                  </m:oMath>
                </a14:m>
                <a:endParaRPr lang="en-US" sz="3800" dirty="0">
                  <a:solidFill>
                    <a:prstClr val="white"/>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spcBef>
                    <a:spcPts val="600"/>
                  </a:spcBef>
                  <a:spcAft>
                    <a:spcPts val="800"/>
                  </a:spcAft>
                </a:pPr>
                <a:r>
                  <a:rPr lang="en-US" sz="3800" dirty="0">
                    <a:solidFill>
                      <a:prstClr val="white"/>
                    </a:solidFill>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a:rPr lang="en-US" sz="3800" i="1">
                        <a:solidFill>
                          <a:prstClr val="white"/>
                        </a:solidFill>
                        <a:latin typeface="Cambria Math" panose="02040503050406030204" pitchFamily="18" charset="0"/>
                        <a:ea typeface="Calibri" panose="020F0502020204030204" pitchFamily="34" charset="0"/>
                        <a:cs typeface="Open Sans"/>
                      </a:rPr>
                      <m:t>𝑦</m:t>
                    </m:r>
                    <m:r>
                      <a:rPr lang="en-US" sz="3800" i="1">
                        <a:solidFill>
                          <a:prstClr val="white"/>
                        </a:solidFill>
                        <a:latin typeface="Cambria Math" panose="02040503050406030204" pitchFamily="18" charset="0"/>
                        <a:ea typeface="Calibri" panose="020F0502020204030204" pitchFamily="34" charset="0"/>
                        <a:cs typeface="Open Sans"/>
                      </a:rPr>
                      <m:t>=</m:t>
                    </m:r>
                    <m:f>
                      <m:fPr>
                        <m:ctrlPr>
                          <a:rPr lang="en-US" sz="3800" i="1">
                            <a:solidFill>
                              <a:prstClr val="white"/>
                            </a:solidFill>
                            <a:latin typeface="Cambria Math" panose="02040503050406030204" pitchFamily="18" charset="0"/>
                            <a:ea typeface="Calibri" panose="020F0502020204030204" pitchFamily="34" charset="0"/>
                            <a:cs typeface="Open Sans"/>
                          </a:rPr>
                        </m:ctrlPr>
                      </m:fPr>
                      <m:num>
                        <m:r>
                          <a:rPr lang="en-US" sz="3800" i="1">
                            <a:solidFill>
                              <a:prstClr val="white"/>
                            </a:solidFill>
                            <a:latin typeface="Cambria Math" panose="02040503050406030204" pitchFamily="18" charset="0"/>
                            <a:ea typeface="Calibri" panose="020F0502020204030204" pitchFamily="34" charset="0"/>
                            <a:cs typeface="Open Sans"/>
                          </a:rPr>
                          <m:t>1</m:t>
                        </m:r>
                      </m:num>
                      <m:den>
                        <m:sSup>
                          <m:sSupPr>
                            <m:ctrlPr>
                              <a:rPr lang="en-US" sz="3800" i="1">
                                <a:solidFill>
                                  <a:prstClr val="white"/>
                                </a:solidFill>
                                <a:latin typeface="Cambria Math" panose="02040503050406030204" pitchFamily="18" charset="0"/>
                                <a:ea typeface="Calibri" panose="020F0502020204030204" pitchFamily="34" charset="0"/>
                                <a:cs typeface="Open Sans"/>
                              </a:rPr>
                            </m:ctrlPr>
                          </m:sSupPr>
                          <m:e>
                            <m:r>
                              <a:rPr lang="en-US" sz="3800" i="1">
                                <a:solidFill>
                                  <a:prstClr val="white"/>
                                </a:solidFill>
                                <a:latin typeface="Cambria Math" panose="02040503050406030204" pitchFamily="18" charset="0"/>
                                <a:ea typeface="Calibri" panose="020F0502020204030204" pitchFamily="34" charset="0"/>
                                <a:cs typeface="Open Sans"/>
                              </a:rPr>
                              <m:t>𝑥</m:t>
                            </m:r>
                          </m:e>
                          <m:sup>
                            <m:r>
                              <a:rPr lang="en-US" sz="3800" i="1">
                                <a:solidFill>
                                  <a:prstClr val="white"/>
                                </a:solidFill>
                                <a:latin typeface="Cambria Math" panose="02040503050406030204" pitchFamily="18" charset="0"/>
                                <a:ea typeface="Calibri" panose="020F0502020204030204" pitchFamily="34" charset="0"/>
                                <a:cs typeface="Open Sans"/>
                              </a:rPr>
                              <m:t>2</m:t>
                            </m:r>
                          </m:sup>
                        </m:sSup>
                      </m:den>
                    </m:f>
                  </m:oMath>
                </a14:m>
                <a:endParaRPr lang="en-US" sz="3800" dirty="0">
                  <a:solidFill>
                    <a:prstClr val="white"/>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spcBef>
                    <a:spcPts val="600"/>
                  </a:spcBef>
                  <a:spcAft>
                    <a:spcPts val="800"/>
                  </a:spcAft>
                </a:pPr>
                <a:r>
                  <a:rPr lang="en-US" sz="3800" dirty="0">
                    <a:solidFill>
                      <a:prstClr val="white"/>
                    </a:solidFill>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r>
                      <a:rPr lang="en-US" sz="3800" i="1">
                        <a:solidFill>
                          <a:prstClr val="white"/>
                        </a:solidFill>
                        <a:latin typeface="Cambria Math" panose="02040503050406030204" pitchFamily="18" charset="0"/>
                        <a:ea typeface="Calibri" panose="020F0502020204030204" pitchFamily="34" charset="0"/>
                        <a:cs typeface="Open Sans"/>
                      </a:rPr>
                      <m:t>𝑦</m:t>
                    </m:r>
                    <m:r>
                      <a:rPr lang="en-US" sz="3800" i="1">
                        <a:solidFill>
                          <a:prstClr val="white"/>
                        </a:solidFill>
                        <a:latin typeface="Cambria Math" panose="02040503050406030204" pitchFamily="18" charset="0"/>
                        <a:ea typeface="Calibri" panose="020F0502020204030204" pitchFamily="34" charset="0"/>
                        <a:cs typeface="Open Sans"/>
                      </a:rPr>
                      <m:t> = – 3</m:t>
                    </m:r>
                    <m:sSup>
                      <m:sSupPr>
                        <m:ctrlPr>
                          <a:rPr lang="en-US" sz="3800" i="1">
                            <a:solidFill>
                              <a:prstClr val="white"/>
                            </a:solidFill>
                            <a:latin typeface="Cambria Math" panose="02040503050406030204" pitchFamily="18" charset="0"/>
                            <a:ea typeface="Calibri" panose="020F0502020204030204" pitchFamily="34" charset="0"/>
                            <a:cs typeface="Open Sans"/>
                          </a:rPr>
                        </m:ctrlPr>
                      </m:sSupPr>
                      <m:e>
                        <m:r>
                          <a:rPr lang="en-US" sz="3800" i="1">
                            <a:solidFill>
                              <a:prstClr val="white"/>
                            </a:solidFill>
                            <a:latin typeface="Cambria Math" panose="02040503050406030204" pitchFamily="18" charset="0"/>
                            <a:ea typeface="Calibri" panose="020F0502020204030204" pitchFamily="34" charset="0"/>
                            <a:cs typeface="Open Sans"/>
                          </a:rPr>
                          <m:t>𝑥</m:t>
                        </m:r>
                      </m:e>
                      <m:sup>
                        <m:r>
                          <a:rPr lang="en-US" sz="3800" i="1">
                            <a:solidFill>
                              <a:prstClr val="white"/>
                            </a:solidFill>
                            <a:latin typeface="Cambria Math" panose="02040503050406030204" pitchFamily="18" charset="0"/>
                            <a:ea typeface="Calibri" panose="020F0502020204030204" pitchFamily="34" charset="0"/>
                            <a:cs typeface="Open Sans"/>
                          </a:rPr>
                          <m:t>2</m:t>
                        </m:r>
                      </m:sup>
                    </m:sSup>
                    <m:r>
                      <a:rPr lang="en-US" sz="3800" i="1">
                        <a:solidFill>
                          <a:prstClr val="white"/>
                        </a:solidFill>
                        <a:latin typeface="Cambria Math" panose="02040503050406030204" pitchFamily="18" charset="0"/>
                        <a:ea typeface="Calibri" panose="020F0502020204030204" pitchFamily="34" charset="0"/>
                        <a:cs typeface="Open Sans"/>
                      </a:rPr>
                      <m:t>+ 1.</m:t>
                    </m:r>
                    <m:r>
                      <a:rPr lang="en-US" sz="3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 </m:t>
                    </m:r>
                  </m:oMath>
                </a14:m>
                <a:endParaRPr lang="en-US" sz="3800" dirty="0">
                  <a:solidFill>
                    <a:prstClr val="white"/>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spcBef>
                    <a:spcPts val="600"/>
                  </a:spcBef>
                  <a:spcAft>
                    <a:spcPts val="800"/>
                  </a:spcAft>
                </a:pPr>
                <a:r>
                  <a:rPr lang="en-US" sz="3800" dirty="0">
                    <a:solidFill>
                      <a:prstClr val="white"/>
                    </a:solidFill>
                    <a:latin typeface="Arial" panose="020B0604020202020204" pitchFamily="34" charset="0"/>
                    <a:ea typeface="Calibri" panose="020F0502020204030204" pitchFamily="34" charset="0"/>
                    <a:cs typeface="Arial" panose="020B0604020202020204" pitchFamily="34" charset="0"/>
                  </a:rPr>
                  <a:t>D. </a:t>
                </a:r>
                <a14:m>
                  <m:oMath xmlns:m="http://schemas.openxmlformats.org/officeDocument/2006/math">
                    <m:r>
                      <a:rPr lang="en-US" sz="3800" i="1">
                        <a:solidFill>
                          <a:prstClr val="white"/>
                        </a:solidFill>
                        <a:latin typeface="Cambria Math" panose="02040503050406030204" pitchFamily="18" charset="0"/>
                        <a:ea typeface="Calibri" panose="020F0502020204030204" pitchFamily="34" charset="0"/>
                        <a:cs typeface="Open Sans"/>
                      </a:rPr>
                      <m:t>𝑦</m:t>
                    </m:r>
                    <m:r>
                      <a:rPr lang="en-US" sz="3800" i="1">
                        <a:solidFill>
                          <a:prstClr val="white"/>
                        </a:solidFill>
                        <a:latin typeface="Cambria Math" panose="02040503050406030204" pitchFamily="18" charset="0"/>
                        <a:ea typeface="Calibri" panose="020F0502020204030204" pitchFamily="34" charset="0"/>
                        <a:cs typeface="Open Sans"/>
                      </a:rPr>
                      <m:t>=3</m:t>
                    </m:r>
                    <m:sSup>
                      <m:sSupPr>
                        <m:ctrlPr>
                          <a:rPr lang="en-US" sz="3800" i="1">
                            <a:solidFill>
                              <a:prstClr val="white"/>
                            </a:solidFill>
                            <a:latin typeface="Cambria Math" panose="02040503050406030204" pitchFamily="18" charset="0"/>
                            <a:ea typeface="Calibri" panose="020F0502020204030204" pitchFamily="34" charset="0"/>
                            <a:cs typeface="Open Sans"/>
                          </a:rPr>
                        </m:ctrlPr>
                      </m:sSupPr>
                      <m:e>
                        <m:d>
                          <m:dPr>
                            <m:ctrlPr>
                              <a:rPr lang="en-US" sz="3800" i="1">
                                <a:solidFill>
                                  <a:prstClr val="white"/>
                                </a:solidFill>
                                <a:latin typeface="Cambria Math" panose="02040503050406030204" pitchFamily="18" charset="0"/>
                                <a:ea typeface="Calibri" panose="020F0502020204030204" pitchFamily="34" charset="0"/>
                                <a:cs typeface="Open Sans"/>
                              </a:rPr>
                            </m:ctrlPr>
                          </m:dPr>
                          <m:e>
                            <m:f>
                              <m:fPr>
                                <m:ctrlPr>
                                  <a:rPr lang="en-US" sz="3800" i="1">
                                    <a:solidFill>
                                      <a:prstClr val="white"/>
                                    </a:solidFill>
                                    <a:latin typeface="Cambria Math" panose="02040503050406030204" pitchFamily="18" charset="0"/>
                                    <a:ea typeface="Calibri" panose="020F0502020204030204" pitchFamily="34" charset="0"/>
                                    <a:cs typeface="Open Sans"/>
                                  </a:rPr>
                                </m:ctrlPr>
                              </m:fPr>
                              <m:num>
                                <m:r>
                                  <a:rPr lang="en-US" sz="3800" i="1">
                                    <a:solidFill>
                                      <a:prstClr val="white"/>
                                    </a:solidFill>
                                    <a:latin typeface="Cambria Math" panose="02040503050406030204" pitchFamily="18" charset="0"/>
                                    <a:ea typeface="Calibri" panose="020F0502020204030204" pitchFamily="34" charset="0"/>
                                    <a:cs typeface="Open Sans"/>
                                  </a:rPr>
                                  <m:t>1</m:t>
                                </m:r>
                              </m:num>
                              <m:den>
                                <m:r>
                                  <a:rPr lang="en-US" sz="3800" i="1">
                                    <a:solidFill>
                                      <a:prstClr val="white"/>
                                    </a:solidFill>
                                    <a:latin typeface="Cambria Math" panose="02040503050406030204" pitchFamily="18" charset="0"/>
                                    <a:ea typeface="Calibri" panose="020F0502020204030204" pitchFamily="34" charset="0"/>
                                    <a:cs typeface="Open Sans"/>
                                  </a:rPr>
                                  <m:t>𝑥</m:t>
                                </m:r>
                              </m:den>
                            </m:f>
                          </m:e>
                        </m:d>
                      </m:e>
                      <m:sup>
                        <m:r>
                          <a:rPr lang="en-US" sz="3800" i="1">
                            <a:solidFill>
                              <a:prstClr val="white"/>
                            </a:solidFill>
                            <a:latin typeface="Cambria Math" panose="02040503050406030204" pitchFamily="18" charset="0"/>
                            <a:ea typeface="Calibri" panose="020F0502020204030204" pitchFamily="34" charset="0"/>
                            <a:cs typeface="Open Sans"/>
                          </a:rPr>
                          <m:t>2</m:t>
                        </m:r>
                      </m:sup>
                    </m:sSup>
                    <m:r>
                      <a:rPr lang="en-US" sz="3800" i="1">
                        <a:solidFill>
                          <a:prstClr val="white"/>
                        </a:solidFill>
                        <a:latin typeface="Cambria Math" panose="02040503050406030204" pitchFamily="18" charset="0"/>
                        <a:ea typeface="Calibri" panose="020F0502020204030204" pitchFamily="34" charset="0"/>
                        <a:cs typeface="Open Sans"/>
                      </a:rPr>
                      <m:t>+3</m:t>
                    </m:r>
                    <m:f>
                      <m:fPr>
                        <m:ctrlPr>
                          <a:rPr lang="en-US" sz="3800" i="1">
                            <a:solidFill>
                              <a:prstClr val="white"/>
                            </a:solidFill>
                            <a:latin typeface="Cambria Math" panose="02040503050406030204" pitchFamily="18" charset="0"/>
                            <a:ea typeface="Calibri" panose="020F0502020204030204" pitchFamily="34" charset="0"/>
                            <a:cs typeface="Open Sans"/>
                          </a:rPr>
                        </m:ctrlPr>
                      </m:fPr>
                      <m:num>
                        <m:r>
                          <a:rPr lang="en-US" sz="3800" i="1">
                            <a:solidFill>
                              <a:prstClr val="white"/>
                            </a:solidFill>
                            <a:latin typeface="Cambria Math" panose="02040503050406030204" pitchFamily="18" charset="0"/>
                            <a:ea typeface="Calibri" panose="020F0502020204030204" pitchFamily="34" charset="0"/>
                            <a:cs typeface="Open Sans"/>
                          </a:rPr>
                          <m:t>1</m:t>
                        </m:r>
                      </m:num>
                      <m:den>
                        <m:r>
                          <a:rPr lang="en-US" sz="3800" i="1">
                            <a:solidFill>
                              <a:prstClr val="white"/>
                            </a:solidFill>
                            <a:latin typeface="Cambria Math" panose="02040503050406030204" pitchFamily="18" charset="0"/>
                            <a:ea typeface="Calibri" panose="020F0502020204030204" pitchFamily="34" charset="0"/>
                            <a:cs typeface="Open Sans"/>
                          </a:rPr>
                          <m:t>𝑥</m:t>
                        </m:r>
                      </m:den>
                    </m:f>
                    <m:r>
                      <a:rPr lang="en-US" sz="3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m:t>
                    </m:r>
                    <m:r>
                      <a:rPr lang="en-US" sz="3800" i="1">
                        <a:solidFill>
                          <a:prstClr val="white"/>
                        </a:solidFill>
                        <a:latin typeface="Cambria Math" panose="02040503050406030204" pitchFamily="18" charset="0"/>
                        <a:ea typeface="Calibri" panose="020F0502020204030204" pitchFamily="34" charset="0"/>
                        <a:cs typeface="Open Sans"/>
                      </a:rPr>
                      <m:t>1</m:t>
                    </m:r>
                  </m:oMath>
                </a14:m>
                <a:endParaRPr lang="en-US" sz="3800" dirty="0">
                  <a:solidFill>
                    <a:prstClr val="white"/>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4571996" y="3696723"/>
                <a:ext cx="9144000" cy="6171177"/>
              </a:xfrm>
              <a:prstGeom prst="rect">
                <a:avLst/>
              </a:prstGeom>
              <a:blipFill>
                <a:blip r:embed="rId10"/>
                <a:stretch>
                  <a:fillRect l="-2200" r="-933"/>
                </a:stretch>
              </a:blipFill>
            </p:spPr>
            <p:txBody>
              <a:bodyPr/>
              <a:lstStyle/>
              <a:p>
                <a:r>
                  <a:rPr lang="en-US">
                    <a:noFill/>
                  </a:rPr>
                  <a:t> </a:t>
                </a:r>
              </a:p>
            </p:txBody>
          </p:sp>
        </mc:Fallback>
      </mc:AlternateContent>
      <p:pic>
        <p:nvPicPr>
          <p:cNvPr id="15" name="Picture 2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38"/>
              </a:ext>
            </a:extLst>
          </a:blip>
          <a:srcRect/>
          <a:stretch>
            <a:fillRect/>
          </a:stretch>
        </p:blipFill>
        <p:spPr>
          <a:xfrm>
            <a:off x="13644900" y="6134100"/>
            <a:ext cx="3195299" cy="3001818"/>
          </a:xfrm>
          <a:prstGeom prst="rect">
            <a:avLst/>
          </a:prstGeom>
        </p:spPr>
      </p:pic>
      <p:sp>
        <p:nvSpPr>
          <p:cNvPr id="7" name="Oval 6"/>
          <p:cNvSpPr/>
          <p:nvPr/>
        </p:nvSpPr>
        <p:spPr>
          <a:xfrm>
            <a:off x="4267200" y="7124700"/>
            <a:ext cx="1143000" cy="1219200"/>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309124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45DA0"/>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15566" y="114300"/>
            <a:ext cx="2133600" cy="2202426"/>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611600" y="8358648"/>
            <a:ext cx="1905000" cy="1966452"/>
          </a:xfrm>
          <a:prstGeom prst="rect">
            <a:avLst/>
          </a:prstGeom>
        </p:spPr>
      </p:pic>
      <p:sp>
        <p:nvSpPr>
          <p:cNvPr id="7" name="TextBox 6"/>
          <p:cNvSpPr txBox="1"/>
          <p:nvPr/>
        </p:nvSpPr>
        <p:spPr>
          <a:xfrm>
            <a:off x="7239000" y="1104900"/>
            <a:ext cx="4038600" cy="861774"/>
          </a:xfrm>
          <a:prstGeom prst="rect">
            <a:avLst/>
          </a:prstGeom>
          <a:noFill/>
        </p:spPr>
        <p:txBody>
          <a:bodyPr wrap="square" rtlCol="0">
            <a:spAutoFit/>
          </a:bodyPr>
          <a:lstStyle/>
          <a:p>
            <a:r>
              <a:rPr lang="en-US" sz="5000" b="1" dirty="0" smtClean="0">
                <a:solidFill>
                  <a:prstClr val="white"/>
                </a:solidFill>
                <a:latin typeface="Arial" panose="020B0604020202020204" pitchFamily="34" charset="0"/>
                <a:cs typeface="Arial" panose="020B0604020202020204" pitchFamily="34" charset="0"/>
              </a:rPr>
              <a:t>NHẬN XÉT</a:t>
            </a:r>
            <a:endParaRPr lang="en-US" sz="5000" b="1" dirty="0">
              <a:solidFill>
                <a:prstClr val="white"/>
              </a:solidFill>
              <a:latin typeface="Arial" panose="020B0604020202020204" pitchFamily="34" charset="0"/>
              <a:cs typeface="Arial" panose="020B0604020202020204" pitchFamily="34" charset="0"/>
            </a:endParaRPr>
          </a:p>
        </p:txBody>
      </p:sp>
      <p:pic>
        <p:nvPicPr>
          <p:cNvPr id="25" name="Picture 16"/>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62000" y="8039096"/>
            <a:ext cx="839992" cy="1801590"/>
          </a:xfrm>
          <a:prstGeom prst="rect">
            <a:avLst/>
          </a:prstGeom>
        </p:spPr>
      </p:pic>
      <p:grpSp>
        <p:nvGrpSpPr>
          <p:cNvPr id="27" name="Group 26"/>
          <p:cNvGrpSpPr/>
          <p:nvPr/>
        </p:nvGrpSpPr>
        <p:grpSpPr>
          <a:xfrm>
            <a:off x="16383000" y="495300"/>
            <a:ext cx="1371600" cy="1189610"/>
            <a:chOff x="1028700" y="3663315"/>
            <a:chExt cx="3215601" cy="3215601"/>
          </a:xfrm>
        </p:grpSpPr>
        <p:grpSp>
          <p:nvGrpSpPr>
            <p:cNvPr id="28" name="Group 4"/>
            <p:cNvGrpSpPr/>
            <p:nvPr/>
          </p:nvGrpSpPr>
          <p:grpSpPr>
            <a:xfrm>
              <a:off x="1028700" y="3663315"/>
              <a:ext cx="3215601" cy="3215601"/>
              <a:chOff x="0" y="0"/>
              <a:chExt cx="6350000" cy="6350000"/>
            </a:xfrm>
          </p:grpSpPr>
          <p:sp>
            <p:nvSpPr>
              <p:cNvPr id="30"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29"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603810" y="4412692"/>
              <a:ext cx="2065380" cy="1716847"/>
            </a:xfrm>
            <a:prstGeom prst="rect">
              <a:avLst/>
            </a:prstGeom>
          </p:spPr>
        </p:pic>
      </p:grpSp>
      <p:grpSp>
        <p:nvGrpSpPr>
          <p:cNvPr id="4" name="Group 3"/>
          <p:cNvGrpSpPr/>
          <p:nvPr/>
        </p:nvGrpSpPr>
        <p:grpSpPr>
          <a:xfrm>
            <a:off x="1984260" y="2628900"/>
            <a:ext cx="14401800" cy="2590800"/>
            <a:chOff x="2057400" y="2171700"/>
            <a:chExt cx="14401800" cy="2590800"/>
          </a:xfrm>
        </p:grpSpPr>
        <p:grpSp>
          <p:nvGrpSpPr>
            <p:cNvPr id="15" name="Group 2"/>
            <p:cNvGrpSpPr/>
            <p:nvPr/>
          </p:nvGrpSpPr>
          <p:grpSpPr>
            <a:xfrm>
              <a:off x="2057400" y="2171700"/>
              <a:ext cx="14401800" cy="2590800"/>
              <a:chOff x="0" y="0"/>
              <a:chExt cx="3673593" cy="319023"/>
            </a:xfrm>
          </p:grpSpPr>
          <p:sp>
            <p:nvSpPr>
              <p:cNvPr id="16" name="Freeform 3"/>
              <p:cNvSpPr/>
              <p:nvPr/>
            </p:nvSpPr>
            <p:spPr>
              <a:xfrm>
                <a:off x="0" y="0"/>
                <a:ext cx="3673592" cy="319022"/>
              </a:xfrm>
              <a:custGeom>
                <a:avLst/>
                <a:gdLst/>
                <a:ahLst/>
                <a:cxnLst/>
                <a:rect l="l" t="t" r="r" b="b"/>
                <a:pathLst>
                  <a:path w="3673592" h="319022">
                    <a:moveTo>
                      <a:pt x="0" y="0"/>
                    </a:moveTo>
                    <a:lnTo>
                      <a:pt x="3673592" y="0"/>
                    </a:lnTo>
                    <a:lnTo>
                      <a:pt x="3673592" y="319022"/>
                    </a:lnTo>
                    <a:lnTo>
                      <a:pt x="0" y="319022"/>
                    </a:lnTo>
                    <a:close/>
                  </a:path>
                </a:pathLst>
              </a:custGeom>
              <a:solidFill>
                <a:srgbClr val="F7DE9A"/>
              </a:solidFill>
            </p:spPr>
          </p:sp>
        </p:grpSp>
        <mc:AlternateContent xmlns:mc="http://schemas.openxmlformats.org/markup-compatibility/2006" xmlns:a14="http://schemas.microsoft.com/office/drawing/2010/main">
          <mc:Choice Requires="a14">
            <p:sp>
              <p:nvSpPr>
                <p:cNvPr id="3" name="Rectangle 2"/>
                <p:cNvSpPr/>
                <p:nvPr/>
              </p:nvSpPr>
              <p:spPr>
                <a:xfrm>
                  <a:off x="2698890" y="2476294"/>
                  <a:ext cx="13195015" cy="1846659"/>
                </a:xfrm>
                <a:prstGeom prst="rect">
                  <a:avLst/>
                </a:prstGeom>
              </p:spPr>
              <p:txBody>
                <a:bodyPr wrap="square">
                  <a:spAutoFit/>
                </a:bodyPr>
                <a:lstStyle/>
                <a:p>
                  <a:pPr algn="just">
                    <a:lnSpc>
                      <a:spcPct val="150000"/>
                    </a:lnSpc>
                    <a:spcBef>
                      <a:spcPts val="600"/>
                    </a:spcBef>
                    <a:spcAft>
                      <a:spcPts val="800"/>
                    </a:spcAft>
                  </a:pPr>
                  <a14:m>
                    <m:oMath xmlns:m="http://schemas.openxmlformats.org/officeDocument/2006/math">
                      <m:r>
                        <a:rPr lang="nl-NL" sz="3800" i="1" smtClean="0">
                          <a:solidFill>
                            <a:schemeClr val="tx1">
                              <a:lumMod val="95000"/>
                              <a:lumOff val="5000"/>
                            </a:schemeClr>
                          </a:solidFill>
                          <a:latin typeface="Cambria Math" panose="02040503050406030204" pitchFamily="18" charset="0"/>
                          <a:ea typeface="Calibri" panose="020F0502020204030204" pitchFamily="34" charset="0"/>
                          <a:cs typeface="Times New Roman" panose="02020603050405020304" pitchFamily="18" charset="0"/>
                        </a:rPr>
                        <m:t>𝑦</m:t>
                      </m:r>
                      <m:r>
                        <a:rPr lang="nl-NL" sz="3800" i="1" smtClean="0">
                          <a:solidFill>
                            <a:schemeClr val="tx1">
                              <a:lumMod val="95000"/>
                              <a:lumOff val="5000"/>
                            </a:schemeClr>
                          </a:solidFill>
                          <a:latin typeface="Cambria Math" panose="02040503050406030204" pitchFamily="18" charset="0"/>
                          <a:ea typeface="Calibri" panose="020F0502020204030204" pitchFamily="34" charset="0"/>
                          <a:cs typeface="Times New Roman" panose="02020603050405020304" pitchFamily="18" charset="0"/>
                        </a:rPr>
                        <m:t>=</m:t>
                      </m:r>
                      <m:r>
                        <a:rPr lang="nl-NL" sz="3800" i="1" smtClean="0">
                          <a:solidFill>
                            <a:schemeClr val="tx1">
                              <a:lumMod val="95000"/>
                              <a:lumOff val="5000"/>
                            </a:schemeClr>
                          </a:solidFill>
                          <a:latin typeface="Cambria Math" panose="02040503050406030204" pitchFamily="18" charset="0"/>
                          <a:ea typeface="Calibri" panose="020F0502020204030204" pitchFamily="34" charset="0"/>
                          <a:cs typeface="Times New Roman" panose="02020603050405020304" pitchFamily="18" charset="0"/>
                        </a:rPr>
                        <m:t>𝑎</m:t>
                      </m:r>
                      <m:sSup>
                        <m:sSupPr>
                          <m:ctrlPr>
                            <a:rPr lang="en-US" sz="3800" i="1">
                              <a:solidFill>
                                <a:schemeClr val="tx1">
                                  <a:lumMod val="95000"/>
                                  <a:lumOff val="5000"/>
                                </a:schemeClr>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3800" i="1">
                              <a:solidFill>
                                <a:schemeClr val="tx1">
                                  <a:lumMod val="95000"/>
                                  <a:lumOff val="5000"/>
                                </a:schemeClr>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nl-NL" sz="3800" i="1">
                              <a:solidFill>
                                <a:schemeClr val="tx1">
                                  <a:lumMod val="95000"/>
                                  <a:lumOff val="5000"/>
                                </a:schemeClr>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nl-NL" sz="3800" i="1">
                          <a:solidFill>
                            <a:schemeClr val="tx1">
                              <a:lumMod val="95000"/>
                              <a:lumOff val="5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nl-NL" sz="3800" i="1">
                          <a:solidFill>
                            <a:schemeClr val="tx1">
                              <a:lumMod val="95000"/>
                              <a:lumOff val="5000"/>
                            </a:schemeClr>
                          </a:solidFill>
                          <a:effectLst/>
                          <a:latin typeface="Cambria Math" panose="02040503050406030204" pitchFamily="18" charset="0"/>
                          <a:ea typeface="Calibri" panose="020F0502020204030204" pitchFamily="34" charset="0"/>
                          <a:cs typeface="Times New Roman" panose="02020603050405020304" pitchFamily="18" charset="0"/>
                        </a:rPr>
                        <m:t>𝑎</m:t>
                      </m:r>
                      <m:r>
                        <a:rPr lang="nl-NL" sz="3800" i="1">
                          <a:solidFill>
                            <a:schemeClr val="tx1">
                              <a:lumMod val="95000"/>
                              <a:lumOff val="5000"/>
                            </a:schemeClr>
                          </a:solidFill>
                          <a:effectLst/>
                          <a:latin typeface="Cambria Math" panose="02040503050406030204" pitchFamily="18" charset="0"/>
                          <a:ea typeface="Calibri" panose="020F0502020204030204" pitchFamily="34" charset="0"/>
                          <a:cs typeface="Times New Roman" panose="02020603050405020304" pitchFamily="18" charset="0"/>
                        </a:rPr>
                        <m:t>≠0)</m:t>
                      </m:r>
                    </m:oMath>
                  </a14:m>
                  <a:r>
                    <a:rPr lang="nl-NL" sz="3800" dirty="0">
                      <a:solidFill>
                        <a:schemeClr val="tx1">
                          <a:lumMod val="95000"/>
                          <a:lumOff val="5000"/>
                        </a:schemeClr>
                      </a:solidFill>
                      <a:effectLst/>
                      <a:latin typeface="Arial" panose="020B0604020202020204" pitchFamily="34" charset="0"/>
                      <a:ea typeface="Times New Roman" panose="02020603050405020304" pitchFamily="18" charset="0"/>
                      <a:cs typeface="Arial" panose="020B0604020202020204" pitchFamily="34" charset="0"/>
                    </a:rPr>
                    <a:t> đã học ở lớp 9 là một trường hợp đặc biệt của hàm số bậc hai với </a:t>
                  </a:r>
                  <a14:m>
                    <m:oMath xmlns:m="http://schemas.openxmlformats.org/officeDocument/2006/math">
                      <m:r>
                        <a:rPr lang="nl-NL" sz="3800" i="1">
                          <a:solidFill>
                            <a:schemeClr val="tx1">
                              <a:lumMod val="95000"/>
                              <a:lumOff val="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𝑏</m:t>
                      </m:r>
                      <m:r>
                        <a:rPr lang="nl-NL" sz="3800" i="1">
                          <a:solidFill>
                            <a:schemeClr val="tx1">
                              <a:lumMod val="95000"/>
                              <a:lumOff val="5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nl-NL" sz="3800" i="1">
                          <a:solidFill>
                            <a:schemeClr val="tx1">
                              <a:lumMod val="95000"/>
                              <a:lumOff val="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𝑐</m:t>
                      </m:r>
                      <m:r>
                        <a:rPr lang="nl-NL" sz="3800" i="1">
                          <a:solidFill>
                            <a:schemeClr val="tx1">
                              <a:lumMod val="95000"/>
                              <a:lumOff val="5000"/>
                            </a:schemeClr>
                          </a:solidFill>
                          <a:effectLst/>
                          <a:latin typeface="Cambria Math" panose="02040503050406030204" pitchFamily="18" charset="0"/>
                          <a:ea typeface="Times New Roman" panose="02020603050405020304" pitchFamily="18" charset="0"/>
                          <a:cs typeface="Times New Roman" panose="02020603050405020304" pitchFamily="18" charset="0"/>
                        </a:rPr>
                        <m:t>= 0</m:t>
                      </m:r>
                    </m:oMath>
                  </a14:m>
                  <a:r>
                    <a:rPr lang="nl-NL" sz="3800" dirty="0">
                      <a:solidFill>
                        <a:schemeClr val="tx1">
                          <a:lumMod val="95000"/>
                          <a:lumOff val="5000"/>
                        </a:schemeClr>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698890" y="2476294"/>
                  <a:ext cx="13195015" cy="1846659"/>
                </a:xfrm>
                <a:prstGeom prst="rect">
                  <a:avLst/>
                </a:prstGeom>
                <a:blipFill>
                  <a:blip r:embed="rId14"/>
                  <a:stretch>
                    <a:fillRect l="-1525" r="-1525" b="-6601"/>
                  </a:stretch>
                </a:blipFill>
              </p:spPr>
              <p:txBody>
                <a:bodyPr/>
                <a:lstStyle/>
                <a:p>
                  <a:r>
                    <a:rPr lang="en-US">
                      <a:noFill/>
                    </a:rPr>
                    <a:t> </a:t>
                  </a:r>
                </a:p>
              </p:txBody>
            </p:sp>
          </mc:Fallback>
        </mc:AlternateContent>
      </p:grpSp>
      <p:pic>
        <p:nvPicPr>
          <p:cNvPr id="35" name="Picture 8" descr="https://lh4.googleusercontent.com/J9JD14lY4PmzY0SrAxRm0UYt_FKFCPGjWhBQiw0LBZiAtPauF6YL-4L99D5Z2hG2qYlFMjfI8DZyUgGjw1opMDg0PyfD1nmLH3PAa4u8fG5nUhqFrafSolyoPdXdanaKOsBwA2VEzbVW7HRStEBXlvg75-1oVK76KjT1N6giI6p3AOd5QFy-G9Qzt9i9bxY2sd9WF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019800" y="5905500"/>
            <a:ext cx="6467578" cy="4187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5761183"/>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926</TotalTime>
  <Words>1927</Words>
  <PresentationFormat>Custom</PresentationFormat>
  <Paragraphs>364</Paragraphs>
  <Slides>55</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55</vt:i4>
      </vt:variant>
    </vt:vector>
  </HeadingPairs>
  <TitlesOfParts>
    <vt:vector size="62" baseType="lpstr">
      <vt:lpstr>Calibri</vt:lpstr>
      <vt:lpstr>Times New Roman</vt:lpstr>
      <vt:lpstr>Arial</vt:lpstr>
      <vt:lpstr>Open Sans</vt:lpstr>
      <vt:lpstr>Kavoon</vt:lpstr>
      <vt:lpstr>Cambria Math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tailieugiaovien.edu.vn</dc:creator>
  <dcterms:created xsi:type="dcterms:W3CDTF">2006-08-16T00:00:00Z</dcterms:created>
  <dcterms:modified xsi:type="dcterms:W3CDTF">2022-11-07T08:12:44Z</dcterms:modified>
  <dc:identifier>DAFNsfnz78Y</dc:identifier>
</cp:coreProperties>
</file>