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8"/>
  </p:notesMasterIdLst>
  <p:sldIdLst>
    <p:sldId id="256" r:id="rId3"/>
    <p:sldId id="257" r:id="rId4"/>
    <p:sldId id="271" r:id="rId5"/>
    <p:sldId id="258" r:id="rId6"/>
    <p:sldId id="259" r:id="rId7"/>
    <p:sldId id="261" r:id="rId8"/>
    <p:sldId id="263" r:id="rId9"/>
    <p:sldId id="272" r:id="rId10"/>
    <p:sldId id="264" r:id="rId11"/>
    <p:sldId id="262" r:id="rId12"/>
    <p:sldId id="260" r:id="rId13"/>
    <p:sldId id="273" r:id="rId14"/>
    <p:sldId id="274" r:id="rId15"/>
    <p:sldId id="265" r:id="rId16"/>
    <p:sldId id="266" r:id="rId17"/>
    <p:sldId id="267" r:id="rId18"/>
    <p:sldId id="268" r:id="rId19"/>
    <p:sldId id="269" r:id="rId20"/>
    <p:sldId id="275" r:id="rId21"/>
    <p:sldId id="278" r:id="rId22"/>
    <p:sldId id="277" r:id="rId23"/>
    <p:sldId id="276" r:id="rId24"/>
    <p:sldId id="287" r:id="rId25"/>
    <p:sldId id="280" r:id="rId26"/>
    <p:sldId id="279" r:id="rId27"/>
    <p:sldId id="281" r:id="rId28"/>
    <p:sldId id="282" r:id="rId29"/>
    <p:sldId id="283" r:id="rId30"/>
    <p:sldId id="284" r:id="rId31"/>
    <p:sldId id="285" r:id="rId32"/>
    <p:sldId id="286" r:id="rId33"/>
    <p:sldId id="289" r:id="rId34"/>
    <p:sldId id="288" r:id="rId35"/>
    <p:sldId id="291" r:id="rId36"/>
    <p:sldId id="290" r:id="rId37"/>
    <p:sldId id="310" r:id="rId38"/>
    <p:sldId id="311" r:id="rId39"/>
    <p:sldId id="292" r:id="rId40"/>
    <p:sldId id="293" r:id="rId41"/>
    <p:sldId id="295" r:id="rId42"/>
    <p:sldId id="294" r:id="rId43"/>
    <p:sldId id="296" r:id="rId44"/>
    <p:sldId id="298" r:id="rId45"/>
    <p:sldId id="297" r:id="rId46"/>
    <p:sldId id="299" r:id="rId47"/>
    <p:sldId id="302" r:id="rId48"/>
    <p:sldId id="303" r:id="rId49"/>
    <p:sldId id="304" r:id="rId50"/>
    <p:sldId id="307" r:id="rId51"/>
    <p:sldId id="305" r:id="rId52"/>
    <p:sldId id="308" r:id="rId53"/>
    <p:sldId id="309" r:id="rId54"/>
    <p:sldId id="312" r:id="rId55"/>
    <p:sldId id="301" r:id="rId56"/>
    <p:sldId id="313" r:id="rId57"/>
    <p:sldId id="314" r:id="rId58"/>
    <p:sldId id="315" r:id="rId59"/>
    <p:sldId id="316" r:id="rId60"/>
    <p:sldId id="317" r:id="rId61"/>
    <p:sldId id="318" r:id="rId62"/>
    <p:sldId id="319" r:id="rId63"/>
    <p:sldId id="320" r:id="rId64"/>
    <p:sldId id="321" r:id="rId65"/>
    <p:sldId id="306" r:id="rId66"/>
    <p:sldId id="270" r:id="rId67"/>
  </p:sldIdLst>
  <p:sldSz cx="18288000" cy="10287000"/>
  <p:notesSz cx="6858000" cy="9144000"/>
  <p:embeddedFontLst>
    <p:embeddedFont>
      <p:font typeface="Calibri" panose="020F0502020204030204" pitchFamily="34" charset="0"/>
      <p:regular r:id="rId69"/>
      <p:bold r:id="rId70"/>
      <p:italic r:id="rId71"/>
      <p:boldItalic r:id="rId72"/>
    </p:embeddedFont>
    <p:embeddedFont>
      <p:font typeface=".VnBlack" panose="020B7200000000000000" pitchFamily="34" charset="0"/>
      <p:regular r:id="rId73"/>
    </p:embeddedFont>
    <p:embeddedFont>
      <p:font typeface="Cambria Math" panose="02040503050406030204" pitchFamily="18" charset="0"/>
      <p:regular r:id="rId74"/>
    </p:embeddedFont>
    <p:embeddedFont>
      <p:font typeface="Calibri Light" panose="020F0302020204030204" pitchFamily="34" charset="0"/>
      <p:regular r:id="rId75"/>
      <p: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A3A"/>
    <a:srgbClr val="E9E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2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A55F2-AAC9-4573-94DB-4407646344A1}"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BCE12-78E2-4966-AC74-625950765B3C}" type="slidenum">
              <a:rPr lang="en-US" smtClean="0"/>
              <a:t>‹#›</a:t>
            </a:fld>
            <a:endParaRPr lang="en-US"/>
          </a:p>
        </p:txBody>
      </p:sp>
    </p:spTree>
    <p:extLst>
      <p:ext uri="{BB962C8B-B14F-4D97-AF65-F5344CB8AC3E}">
        <p14:creationId xmlns:p14="http://schemas.microsoft.com/office/powerpoint/2010/main" val="301426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55</a:t>
            </a:fld>
            <a:endParaRPr lang="en-US" sz="1400" kern="0">
              <a:solidFill>
                <a:prstClr val="black"/>
              </a:solidFill>
              <a:cs typeface="Arial"/>
              <a:sym typeface="Arial"/>
            </a:endParaRPr>
          </a:p>
        </p:txBody>
      </p:sp>
    </p:spTree>
    <p:extLst>
      <p:ext uri="{BB962C8B-B14F-4D97-AF65-F5344CB8AC3E}">
        <p14:creationId xmlns:p14="http://schemas.microsoft.com/office/powerpoint/2010/main" val="85191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56</a:t>
            </a:fld>
            <a:endParaRPr lang="en-US" sz="1400" kern="0">
              <a:solidFill>
                <a:prstClr val="black"/>
              </a:solidFill>
              <a:cs typeface="Arial"/>
              <a:sym typeface="Arial"/>
            </a:endParaRPr>
          </a:p>
        </p:txBody>
      </p:sp>
    </p:spTree>
    <p:extLst>
      <p:ext uri="{BB962C8B-B14F-4D97-AF65-F5344CB8AC3E}">
        <p14:creationId xmlns:p14="http://schemas.microsoft.com/office/powerpoint/2010/main" val="1089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57</a:t>
            </a:fld>
            <a:endParaRPr lang="en-US" sz="1400" kern="0">
              <a:solidFill>
                <a:prstClr val="black"/>
              </a:solidFill>
              <a:cs typeface="Arial"/>
              <a:sym typeface="Arial"/>
            </a:endParaRPr>
          </a:p>
        </p:txBody>
      </p:sp>
    </p:spTree>
    <p:extLst>
      <p:ext uri="{BB962C8B-B14F-4D97-AF65-F5344CB8AC3E}">
        <p14:creationId xmlns:p14="http://schemas.microsoft.com/office/powerpoint/2010/main" val="3853033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58</a:t>
            </a:fld>
            <a:endParaRPr lang="en-US" sz="1400" kern="0">
              <a:solidFill>
                <a:prstClr val="black"/>
              </a:solidFill>
              <a:cs typeface="Arial"/>
              <a:sym typeface="Arial"/>
            </a:endParaRPr>
          </a:p>
        </p:txBody>
      </p:sp>
    </p:spTree>
    <p:extLst>
      <p:ext uri="{BB962C8B-B14F-4D97-AF65-F5344CB8AC3E}">
        <p14:creationId xmlns:p14="http://schemas.microsoft.com/office/powerpoint/2010/main" val="92445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59</a:t>
            </a:fld>
            <a:endParaRPr lang="en-US" sz="1400" kern="0">
              <a:solidFill>
                <a:prstClr val="black"/>
              </a:solidFill>
              <a:cs typeface="Arial"/>
              <a:sym typeface="Arial"/>
            </a:endParaRPr>
          </a:p>
        </p:txBody>
      </p:sp>
    </p:spTree>
    <p:extLst>
      <p:ext uri="{BB962C8B-B14F-4D97-AF65-F5344CB8AC3E}">
        <p14:creationId xmlns:p14="http://schemas.microsoft.com/office/powerpoint/2010/main" val="116355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60</a:t>
            </a:fld>
            <a:endParaRPr lang="en-US" sz="1400" kern="0">
              <a:solidFill>
                <a:prstClr val="black"/>
              </a:solidFill>
              <a:cs typeface="Arial"/>
              <a:sym typeface="Arial"/>
            </a:endParaRPr>
          </a:p>
        </p:txBody>
      </p:sp>
    </p:spTree>
    <p:extLst>
      <p:ext uri="{BB962C8B-B14F-4D97-AF65-F5344CB8AC3E}">
        <p14:creationId xmlns:p14="http://schemas.microsoft.com/office/powerpoint/2010/main" val="3212708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61</a:t>
            </a:fld>
            <a:endParaRPr lang="en-US" sz="1400" kern="0">
              <a:solidFill>
                <a:prstClr val="black"/>
              </a:solidFill>
              <a:cs typeface="Arial"/>
              <a:sym typeface="Arial"/>
            </a:endParaRPr>
          </a:p>
        </p:txBody>
      </p:sp>
    </p:spTree>
    <p:extLst>
      <p:ext uri="{BB962C8B-B14F-4D97-AF65-F5344CB8AC3E}">
        <p14:creationId xmlns:p14="http://schemas.microsoft.com/office/powerpoint/2010/main" val="2569331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62</a:t>
            </a:fld>
            <a:endParaRPr lang="en-US" sz="1400" kern="0">
              <a:solidFill>
                <a:prstClr val="black"/>
              </a:solidFill>
              <a:cs typeface="Arial"/>
              <a:sym typeface="Arial"/>
            </a:endParaRPr>
          </a:p>
        </p:txBody>
      </p:sp>
    </p:spTree>
    <p:extLst>
      <p:ext uri="{BB962C8B-B14F-4D97-AF65-F5344CB8AC3E}">
        <p14:creationId xmlns:p14="http://schemas.microsoft.com/office/powerpoint/2010/main" val="294919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63</a:t>
            </a:fld>
            <a:endParaRPr lang="en-US" sz="1400" kern="0">
              <a:solidFill>
                <a:prstClr val="black"/>
              </a:solidFill>
              <a:cs typeface="Arial"/>
              <a:sym typeface="Arial"/>
            </a:endParaRPr>
          </a:p>
        </p:txBody>
      </p:sp>
    </p:spTree>
    <p:extLst>
      <p:ext uri="{BB962C8B-B14F-4D97-AF65-F5344CB8AC3E}">
        <p14:creationId xmlns:p14="http://schemas.microsoft.com/office/powerpoint/2010/main" val="676568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50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241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3"/>
            <a:ext cx="15773400" cy="2250281"/>
          </a:xfrm>
        </p:spPr>
        <p:txBody>
          <a:bodyPr/>
          <a:lstStyle>
            <a:lvl1pPr marL="0" indent="0">
              <a:buNone/>
              <a:defRPr sz="3600">
                <a:solidFill>
                  <a:schemeClr val="tx1"/>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923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54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83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44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21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4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6"/>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971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54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73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3"/>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035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5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0.png"/><Relationship Id="rId15" Type="http://schemas.openxmlformats.org/officeDocument/2006/relationships/image" Target="../media/image32.png"/><Relationship Id="rId4" Type="http://schemas.openxmlformats.org/officeDocument/2006/relationships/image" Target="../media/image12.svg"/><Relationship Id="rId14"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image" Target="../media/image12.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7"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79.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5.png"/><Relationship Id="rId5" Type="http://schemas.openxmlformats.org/officeDocument/2006/relationships/image" Target="../media/image8.sv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6.svg"/><Relationship Id="rId7" Type="http://schemas.openxmlformats.org/officeDocument/2006/relationships/image" Target="../media/image12.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svg"/><Relationship Id="rId7"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8.png"/><Relationship Id="rId4" Type="http://schemas.openxmlformats.org/officeDocument/2006/relationships/image" Target="../media/image2.sv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9.jpg"/><Relationship Id="rId10" Type="http://schemas.openxmlformats.org/officeDocument/2006/relationships/image" Target="../media/image19.svg"/><Relationship Id="rId4" Type="http://schemas.openxmlformats.org/officeDocument/2006/relationships/image" Target="../media/image6.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0" Type="http://schemas.openxmlformats.org/officeDocument/2006/relationships/image" Target="../media/image12.pn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7.png"/><Relationship Id="rId3" Type="http://schemas.openxmlformats.org/officeDocument/2006/relationships/image" Target="../media/image12.svg"/><Relationship Id="rId7" Type="http://schemas.openxmlformats.org/officeDocument/2006/relationships/image" Target="../media/image7.png"/><Relationship Id="rId12"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56.jpg"/><Relationship Id="rId10" Type="http://schemas.openxmlformats.org/officeDocument/2006/relationships/image" Target="../media/image19.svg"/><Relationship Id="rId4" Type="http://schemas.openxmlformats.org/officeDocument/2006/relationships/image" Target="../media/image6.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9.png"/><Relationship Id="rId5" Type="http://schemas.openxmlformats.org/officeDocument/2006/relationships/image" Target="../media/image4.svg"/><Relationship Id="rId10" Type="http://schemas.openxmlformats.org/officeDocument/2006/relationships/image" Target="../media/image58.jp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2.png"/><Relationship Id="rId3" Type="http://schemas.openxmlformats.org/officeDocument/2006/relationships/image" Target="../media/image25.svg"/><Relationship Id="rId12"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10" Type="http://schemas.openxmlformats.org/officeDocument/2006/relationships/image" Target="../media/image17.png"/><Relationship Id="rId9" Type="http://schemas.openxmlformats.org/officeDocument/2006/relationships/image" Target="../media/image16.png"/><Relationship Id="rId1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22.svg"/><Relationship Id="rId7" Type="http://schemas.openxmlformats.org/officeDocument/2006/relationships/image" Target="../media/image13.png"/><Relationship Id="rId12"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6.png"/><Relationship Id="rId10" Type="http://schemas.openxmlformats.org/officeDocument/2006/relationships/image" Target="../media/image65.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7"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25.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5.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7"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8.sv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0" Type="http://schemas.openxmlformats.org/officeDocument/2006/relationships/image" Target="../media/image12.png"/><Relationship Id="rId9" Type="http://schemas.openxmlformats.org/officeDocument/2006/relationships/image" Target="../media/image34.svg"/></Relationships>
</file>

<file path=ppt/slides/_rels/slide30.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53.svg"/><Relationship Id="rId17" Type="http://schemas.openxmlformats.org/officeDocument/2006/relationships/image" Target="../media/image75.png"/><Relationship Id="rId2" Type="http://schemas.openxmlformats.org/officeDocument/2006/relationships/image" Target="../media/image5.png"/><Relationship Id="rId16"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30.png"/><Relationship Id="rId15" Type="http://schemas.openxmlformats.org/officeDocument/2006/relationships/image" Target="../media/image47.png"/><Relationship Id="rId4" Type="http://schemas.openxmlformats.org/officeDocument/2006/relationships/image" Target="../media/image12.svg"/><Relationship Id="rId14" Type="http://schemas.openxmlformats.org/officeDocument/2006/relationships/image" Target="../media/image55.sv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svg"/><Relationship Id="rId9"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6.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7" Type="http://schemas.openxmlformats.org/officeDocument/2006/relationships/image" Target="../media/image7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9.svg"/><Relationship Id="rId7" Type="http://schemas.openxmlformats.org/officeDocument/2006/relationships/image" Target="../media/image7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sv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2.sv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7" Type="http://schemas.openxmlformats.org/officeDocument/2006/relationships/image" Target="../media/image8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8.sv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6.svg"/><Relationship Id="rId12"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0" Type="http://schemas.openxmlformats.org/officeDocument/2006/relationships/image" Target="../media/image12.png"/><Relationship Id="rId9" Type="http://schemas.openxmlformats.org/officeDocument/2006/relationships/image" Target="../media/image34.sv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38.png"/><Relationship Id="rId3" Type="http://schemas.openxmlformats.org/officeDocument/2006/relationships/image" Target="../media/image86.svg"/><Relationship Id="rId7" Type="http://schemas.openxmlformats.org/officeDocument/2006/relationships/image" Target="../media/image12.svg"/><Relationship Id="rId12" Type="http://schemas.openxmlformats.org/officeDocument/2006/relationships/image" Target="../media/image89.png"/><Relationship Id="rId17" Type="http://schemas.openxmlformats.org/officeDocument/2006/relationships/image" Target="NULL"/><Relationship Id="rId2" Type="http://schemas.openxmlformats.org/officeDocument/2006/relationships/image" Target="../media/image46.png"/><Relationship Id="rId16" Type="http://schemas.openxmlformats.org/officeDocument/2006/relationships/image" Target="../media/image91.png"/><Relationship Id="rId1" Type="http://schemas.openxmlformats.org/officeDocument/2006/relationships/slideLayout" Target="../slideLayouts/slideLayout7.xml"/><Relationship Id="rId11" Type="http://schemas.openxmlformats.org/officeDocument/2006/relationships/image" Target="../media/image88.png"/><Relationship Id="rId15" Type="http://schemas.openxmlformats.org/officeDocument/2006/relationships/image" Target="NULL"/><Relationship Id="rId10" Type="http://schemas.openxmlformats.org/officeDocument/2006/relationships/image" Target="../media/image87.png"/><Relationship Id="rId4" Type="http://schemas.openxmlformats.org/officeDocument/2006/relationships/image" Target="../media/image5.png"/><Relationship Id="rId9" Type="http://schemas.openxmlformats.org/officeDocument/2006/relationships/image" Target="../media/image41.png"/><Relationship Id="rId14" Type="http://schemas.openxmlformats.org/officeDocument/2006/relationships/image" Target="../media/image90.png"/></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sv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3.png"/><Relationship Id="rId12"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9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93.jp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9.png"/><Relationship Id="rId7" Type="http://schemas.openxmlformats.org/officeDocument/2006/relationships/image" Target="../media/image6.svg"/><Relationship Id="rId12"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7.png"/><Relationship Id="rId5" Type="http://schemas.openxmlformats.org/officeDocument/2006/relationships/image" Target="../media/image4.svg"/><Relationship Id="rId10" Type="http://schemas.openxmlformats.org/officeDocument/2006/relationships/image" Target="../media/image96.png"/><Relationship Id="rId9" Type="http://schemas.openxmlformats.org/officeDocument/2006/relationships/image" Target="../media/image8.svg"/></Relationships>
</file>

<file path=ppt/slides/_rels/slide4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10" Type="http://schemas.openxmlformats.org/officeDocument/2006/relationships/image" Target="../media/image17.png"/><Relationship Id="rId9"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NULL"/><Relationship Id="rId7" Type="http://schemas.openxmlformats.org/officeDocument/2006/relationships/image" Target="../media/image34.svg"/><Relationship Id="rId12"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00.png"/><Relationship Id="rId5" Type="http://schemas.openxmlformats.org/officeDocument/2006/relationships/image" Target="../media/image11.png"/><Relationship Id="rId15" Type="http://schemas.openxmlformats.org/officeDocument/2006/relationships/image" Target="NULL"/><Relationship Id="rId10" Type="http://schemas.openxmlformats.org/officeDocument/2006/relationships/image" Target="../media/image33.png"/><Relationship Id="rId4" Type="http://schemas.openxmlformats.org/officeDocument/2006/relationships/image" Target="../media/image12.svg"/><Relationship Id="rId9" Type="http://schemas.openxmlformats.org/officeDocument/2006/relationships/image" Target="../media/image36.svg"/><Relationship Id="rId1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17.png"/><Relationship Id="rId6" Type="http://schemas.openxmlformats.org/officeDocument/2006/relationships/image" Target="../media/image28.svg"/><Relationship Id="rId10" Type="http://schemas.openxmlformats.org/officeDocument/2006/relationships/image" Target="../media/image25.sv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20.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6.svg"/><Relationship Id="rId7" Type="http://schemas.openxmlformats.org/officeDocument/2006/relationships/image" Target="../media/image12.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sv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103.png"/></Relationships>
</file>

<file path=ppt/slides/_rels/slide53.xml.rels><?xml version="1.0" encoding="UTF-8" standalone="yes"?>
<Relationships xmlns="http://schemas.openxmlformats.org/package/2006/relationships"><Relationship Id="rId8" Type="http://schemas.openxmlformats.org/officeDocument/2006/relationships/image" Target="../media/image105.jpg"/><Relationship Id="rId7" Type="http://schemas.openxmlformats.org/officeDocument/2006/relationships/image" Target="../media/image10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svg"/><Relationship Id="rId9" Type="http://schemas.openxmlformats.org/officeDocument/2006/relationships/image" Target="../media/image106.png"/></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7.png"/><Relationship Id="rId4" Type="http://schemas.openxmlformats.org/officeDocument/2006/relationships/image" Target="../media/image12.sv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notesSlide" Target="../notesSlides/notesSlide1.xml"/></Relationships>
</file>

<file path=ppt/slides/_rels/slide5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18.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audio" Target="NULL"/><Relationship Id="rId5" Type="http://schemas.openxmlformats.org/officeDocument/2006/relationships/audio" Target="../media/audio1.wav"/><Relationship Id="rId10" Type="http://schemas.openxmlformats.org/officeDocument/2006/relationships/image" Target="../media/image111.png"/><Relationship Id="rId4" Type="http://schemas.openxmlformats.org/officeDocument/2006/relationships/notesSlide" Target="../notesSlides/notesSlide2.xml"/><Relationship Id="rId9" Type="http://schemas.openxmlformats.org/officeDocument/2006/relationships/image" Target="../media/image110.gif"/><Relationship Id="rId14" Type="http://schemas.openxmlformats.org/officeDocument/2006/relationships/audio" Target="NULL"/></Relationships>
</file>

<file path=ppt/slides/_rels/slide57.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audio" Target="../media/audio5.wav"/><Relationship Id="rId7" Type="http://schemas.openxmlformats.org/officeDocument/2006/relationships/image" Target="../media/image112.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15.wmf"/><Relationship Id="rId4" Type="http://schemas.openxmlformats.org/officeDocument/2006/relationships/audio" Target="../media/audio6.wav"/><Relationship Id="rId9" Type="http://schemas.openxmlformats.org/officeDocument/2006/relationships/image" Target="../media/image114.emf"/></Relationships>
</file>

<file path=ppt/slides/_rels/slide58.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59.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61.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62.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audio" Target="../media/audio5.wav"/><Relationship Id="rId7" Type="http://schemas.openxmlformats.org/officeDocument/2006/relationships/image" Target="../media/image112.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15.wmf"/><Relationship Id="rId4" Type="http://schemas.openxmlformats.org/officeDocument/2006/relationships/audio" Target="../media/audio6.wav"/><Relationship Id="rId9" Type="http://schemas.openxmlformats.org/officeDocument/2006/relationships/image" Target="../media/image114.emf"/></Relationships>
</file>

<file path=ppt/slides/_rels/slide63.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64.xml.rels><?xml version="1.0" encoding="UTF-8" standalone="yes"?>
<Relationships xmlns="http://schemas.openxmlformats.org/package/2006/relationships"><Relationship Id="rId8" Type="http://schemas.openxmlformats.org/officeDocument/2006/relationships/image" Target="../media/image123.png"/><Relationship Id="rId7"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svg"/></Relationships>
</file>

<file path=ppt/slides/_rels/slide6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8.svg"/><Relationship Id="rId7" Type="http://schemas.openxmlformats.org/officeDocument/2006/relationships/image" Target="../media/image8.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45710" y="-1495844"/>
            <a:ext cx="5143500"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69262" y="-2057400"/>
            <a:ext cx="5195454" cy="49226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6858000" y="7658100"/>
            <a:ext cx="5195454" cy="4922693"/>
          </a:xfrm>
          <a:prstGeom prst="rect">
            <a:avLst/>
          </a:prstGeom>
        </p:spPr>
      </p:pic>
      <p:sp>
        <p:nvSpPr>
          <p:cNvPr id="8" name="TextBox 8"/>
          <p:cNvSpPr txBox="1"/>
          <p:nvPr/>
        </p:nvSpPr>
        <p:spPr>
          <a:xfrm>
            <a:off x="1447787" y="3135503"/>
            <a:ext cx="15577368" cy="3513782"/>
          </a:xfrm>
          <a:prstGeom prst="rect">
            <a:avLst/>
          </a:prstGeom>
        </p:spPr>
        <p:txBody>
          <a:bodyPr wrap="square" lIns="0" tIns="0" rIns="0" bIns="0" rtlCol="0" anchor="t">
            <a:spAutoFit/>
          </a:bodyPr>
          <a:lstStyle/>
          <a:p>
            <a:pPr algn="ctr">
              <a:lnSpc>
                <a:spcPts val="13662"/>
              </a:lnSpc>
            </a:pPr>
            <a:r>
              <a:rPr lang="en-US" sz="8000" b="1" dirty="0" smtClean="0">
                <a:solidFill>
                  <a:srgbClr val="624A3A"/>
                </a:solidFill>
                <a:latin typeface="Arial" panose="020B0604020202020204" pitchFamily="34" charset="0"/>
                <a:cs typeface="Arial" panose="020B0604020202020204" pitchFamily="34" charset="0"/>
              </a:rPr>
              <a:t>CHÀO MỪNG CẢ LỚP </a:t>
            </a:r>
          </a:p>
          <a:p>
            <a:pPr algn="ctr">
              <a:lnSpc>
                <a:spcPts val="13662"/>
              </a:lnSpc>
            </a:pPr>
            <a:r>
              <a:rPr lang="en-US" sz="8000" b="1" dirty="0" smtClean="0">
                <a:solidFill>
                  <a:srgbClr val="624A3A"/>
                </a:solidFill>
                <a:latin typeface="Arial" panose="020B0604020202020204" pitchFamily="34" charset="0"/>
                <a:cs typeface="Arial" panose="020B0604020202020204" pitchFamily="34" charset="0"/>
              </a:rPr>
              <a:t>ĐẾN VỚI BUỔI HỌC HÔM NAY!</a:t>
            </a:r>
            <a:endParaRPr lang="en-US" sz="8000" b="1" dirty="0">
              <a:solidFill>
                <a:srgbClr val="624A3A"/>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571">
            <a:off x="13434009" y="5827207"/>
            <a:ext cx="6756651" cy="8152821"/>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7099328">
            <a:off x="15680919" y="294862"/>
            <a:ext cx="2362948" cy="2371572"/>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4696">
            <a:off x="456514" y="644225"/>
            <a:ext cx="1458105" cy="1479627"/>
          </a:xfrm>
          <a:prstGeom prst="rect">
            <a:avLst/>
          </a:prstGeom>
        </p:spPr>
      </p:pic>
      <p:sp>
        <p:nvSpPr>
          <p:cNvPr id="18" name="TextBox 17"/>
          <p:cNvSpPr txBox="1"/>
          <p:nvPr/>
        </p:nvSpPr>
        <p:spPr>
          <a:xfrm>
            <a:off x="2438400" y="1030095"/>
            <a:ext cx="10515600" cy="646331"/>
          </a:xfrm>
          <a:prstGeom prst="rect">
            <a:avLst/>
          </a:prstGeom>
          <a:noFill/>
        </p:spPr>
        <p:txBody>
          <a:bodyPr wrap="square" rtlCol="0">
            <a:spAutoFit/>
          </a:bodyPr>
          <a:lstStyle/>
          <a:p>
            <a:r>
              <a:rPr lang="en-US" sz="3600" b="1" i="1" dirty="0" err="1" smtClean="0">
                <a:latin typeface="Arial" panose="020B0604020202020204" pitchFamily="34" charset="0"/>
                <a:cs typeface="Arial" panose="020B0604020202020204" pitchFamily="34" charset="0"/>
              </a:rPr>
              <a:t>Hoạt</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động</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nhóm</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đôi</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hoàn</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thành</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Luyện</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tập</a:t>
            </a:r>
            <a:r>
              <a:rPr lang="en-US" sz="3600" b="1" i="1" dirty="0" smtClean="0">
                <a:latin typeface="Arial" panose="020B0604020202020204" pitchFamily="34" charset="0"/>
                <a:cs typeface="Arial" panose="020B0604020202020204" pitchFamily="34" charset="0"/>
              </a:rPr>
              <a:t> 1</a:t>
            </a:r>
            <a:endParaRPr lang="en-US" sz="3600" b="1" i="1" dirty="0">
              <a:latin typeface="Arial" panose="020B0604020202020204" pitchFamily="34" charset="0"/>
              <a:cs typeface="Arial" panose="020B0604020202020204" pitchFamily="34" charset="0"/>
            </a:endParaRPr>
          </a:p>
        </p:txBody>
      </p:sp>
      <p:sp>
        <p:nvSpPr>
          <p:cNvPr id="19" name="Rounded Rectangle 18"/>
          <p:cNvSpPr/>
          <p:nvPr/>
        </p:nvSpPr>
        <p:spPr>
          <a:xfrm>
            <a:off x="1752600" y="1964195"/>
            <a:ext cx="3005433"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Luyện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tập</a:t>
            </a:r>
            <a:r>
              <a:rPr lang="en-US" sz="3600" b="1" dirty="0" smtClean="0">
                <a:solidFill>
                  <a:schemeClr val="bg1"/>
                </a:solidFill>
                <a:latin typeface="Arial" panose="020B0604020202020204" pitchFamily="34" charset="0"/>
                <a:cs typeface="Arial" panose="020B0604020202020204" pitchFamily="34" charset="0"/>
              </a:rPr>
              <a:t> 1</a:t>
            </a:r>
            <a:endParaRPr lang="en-US" sz="36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4876800" y="2073514"/>
            <a:ext cx="12275208" cy="820674"/>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Thay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dấu</a:t>
            </a:r>
            <a:r>
              <a:rPr lang="en-US" sz="3600" dirty="0" smtClean="0">
                <a:latin typeface="Arial" panose="020B0604020202020204" pitchFamily="34" charset="0"/>
                <a:cs typeface="Arial" panose="020B0604020202020204" pitchFamily="34" charset="0"/>
              </a:rPr>
              <a:t> “?”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dấu</a:t>
            </a:r>
            <a:r>
              <a:rPr lang="en-US" sz="3600" dirty="0" smtClean="0">
                <a:latin typeface="Arial" panose="020B0604020202020204" pitchFamily="34" charset="0"/>
                <a:cs typeface="Arial" panose="020B0604020202020204" pitchFamily="34" charset="0"/>
              </a:rPr>
              <a:t> “√” </a:t>
            </a:r>
            <a:r>
              <a:rPr lang="en-US" sz="3600" dirty="0" err="1" smtClean="0">
                <a:latin typeface="Arial" panose="020B0604020202020204" pitchFamily="34" charset="0"/>
                <a:cs typeface="Arial" panose="020B0604020202020204" pitchFamily="34" charset="0"/>
              </a:rPr>
              <a:t>vào</a:t>
            </a:r>
            <a:r>
              <a:rPr lang="en-US" sz="3600" dirty="0" smtClean="0">
                <a:latin typeface="Arial" panose="020B0604020202020204" pitchFamily="34" charset="0"/>
                <a:cs typeface="Arial" panose="020B0604020202020204" pitchFamily="34" charset="0"/>
              </a:rPr>
              <a:t> ô </a:t>
            </a:r>
            <a:r>
              <a:rPr lang="en-US" sz="3600" dirty="0" err="1" smtClean="0">
                <a:latin typeface="Arial" panose="020B0604020202020204" pitchFamily="34" charset="0"/>
                <a:cs typeface="Arial" panose="020B0604020202020204" pitchFamily="34" charset="0"/>
              </a:rPr>
              <a:t>thích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sau</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2232260850"/>
              </p:ext>
            </p:extLst>
          </p:nvPr>
        </p:nvGraphicFramePr>
        <p:xfrm>
          <a:off x="914400" y="3580483"/>
          <a:ext cx="16611600" cy="6014594"/>
        </p:xfrm>
        <a:graphic>
          <a:graphicData uri="http://schemas.openxmlformats.org/drawingml/2006/table">
            <a:tbl>
              <a:tblPr firstRow="1" bandRow="1">
                <a:tableStyleId>{5940675A-B579-460E-94D1-54222C63F5DA}</a:tableStyleId>
              </a:tblPr>
              <a:tblGrid>
                <a:gridCol w="6400800"/>
                <a:gridCol w="4038600"/>
                <a:gridCol w="3124200"/>
                <a:gridCol w="3048000"/>
              </a:tblGrid>
              <a:tr h="370840">
                <a:tc>
                  <a:txBody>
                    <a:bodyPr/>
                    <a:lstStyle/>
                    <a:p>
                      <a:pPr algn="ctr">
                        <a:lnSpc>
                          <a:spcPct val="150000"/>
                        </a:lnSpc>
                      </a:pPr>
                      <a:r>
                        <a:rPr lang="en-US" sz="3600" dirty="0" err="1" smtClean="0">
                          <a:latin typeface="Arial" panose="020B0604020202020204" pitchFamily="34" charset="0"/>
                          <a:cs typeface="Arial" panose="020B0604020202020204" pitchFamily="34" charset="0"/>
                        </a:rPr>
                        <a:t>Câu</a:t>
                      </a:r>
                      <a:endParaRPr lang="en-US" sz="3600" dirty="0">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a:lnSpc>
                          <a:spcPct val="150000"/>
                        </a:lnSpc>
                      </a:pPr>
                      <a:r>
                        <a:rPr lang="en-US" sz="3600" dirty="0" err="1" smtClean="0">
                          <a:latin typeface="Arial" panose="020B0604020202020204" pitchFamily="34" charset="0"/>
                          <a:cs typeface="Arial" panose="020B0604020202020204" pitchFamily="34" charset="0"/>
                        </a:rPr>
                        <a:t>Không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là</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mệnh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đề</a:t>
                      </a:r>
                      <a:endParaRPr lang="en-US" sz="3600" dirty="0">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a:lnSpc>
                          <a:spcPct val="150000"/>
                        </a:lnSpc>
                      </a:pPr>
                      <a:r>
                        <a:rPr lang="en-US" sz="3600" dirty="0" err="1" smtClean="0">
                          <a:latin typeface="Arial" panose="020B0604020202020204" pitchFamily="34" charset="0"/>
                          <a:cs typeface="Arial" panose="020B0604020202020204" pitchFamily="34" charset="0"/>
                        </a:rPr>
                        <a:t>Mệnh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đề</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đúng</a:t>
                      </a:r>
                      <a:endParaRPr lang="en-US" sz="3600" dirty="0">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a:lnSpc>
                          <a:spcPct val="150000"/>
                        </a:lnSpc>
                      </a:pPr>
                      <a:r>
                        <a:rPr lang="en-US" sz="3600" dirty="0" err="1" smtClean="0">
                          <a:latin typeface="Arial" panose="020B0604020202020204" pitchFamily="34" charset="0"/>
                          <a:cs typeface="Arial" panose="020B0604020202020204" pitchFamily="34" charset="0"/>
                        </a:rPr>
                        <a:t>Mệnh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đề</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sai</a:t>
                      </a:r>
                      <a:endParaRPr lang="en-US" sz="3600" dirty="0">
                        <a:latin typeface="Arial" panose="020B0604020202020204" pitchFamily="34" charset="0"/>
                        <a:cs typeface="Arial" panose="020B0604020202020204" pitchFamily="34" charset="0"/>
                      </a:endParaRPr>
                    </a:p>
                  </a:txBody>
                  <a:tcPr>
                    <a:solidFill>
                      <a:schemeClr val="accent6">
                        <a:lumMod val="40000"/>
                        <a:lumOff val="60000"/>
                      </a:schemeClr>
                    </a:solidFill>
                  </a:tcPr>
                </a:tc>
              </a:tr>
              <a:tr h="370840">
                <a:tc>
                  <a:txBody>
                    <a:bodyPr/>
                    <a:lstStyle/>
                    <a:p>
                      <a:pPr algn="just">
                        <a:lnSpc>
                          <a:spcPct val="150000"/>
                        </a:lnSpc>
                      </a:pPr>
                      <a:r>
                        <a:rPr lang="en-US" sz="3600" dirty="0" smtClean="0">
                          <a:latin typeface="Arial" panose="020B0604020202020204" pitchFamily="34" charset="0"/>
                          <a:cs typeface="Arial" panose="020B0604020202020204" pitchFamily="34" charset="0"/>
                        </a:rPr>
                        <a:t>13 </a:t>
                      </a:r>
                      <a:r>
                        <a:rPr lang="en-US" sz="3600" dirty="0" err="1" smtClean="0">
                          <a:latin typeface="Arial" panose="020B0604020202020204" pitchFamily="34" charset="0"/>
                          <a:cs typeface="Arial" panose="020B0604020202020204" pitchFamily="34" charset="0"/>
                        </a:rPr>
                        <a:t>là</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số</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nguyên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tố</a:t>
                      </a:r>
                      <a:r>
                        <a:rPr lang="en-US" sz="3600" baseline="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r>
              <a:tr h="370840">
                <a:tc>
                  <a:txBody>
                    <a:bodyPr/>
                    <a:lstStyle/>
                    <a:p>
                      <a:pPr algn="just">
                        <a:lnSpc>
                          <a:spcPct val="150000"/>
                        </a:lnSpc>
                      </a:pPr>
                      <a:r>
                        <a:rPr lang="en-US" sz="3600" dirty="0" err="1" smtClean="0">
                          <a:latin typeface="Arial" panose="020B0604020202020204" pitchFamily="34" charset="0"/>
                          <a:cs typeface="Arial" panose="020B0604020202020204" pitchFamily="34" charset="0"/>
                        </a:rPr>
                        <a:t>Tông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độ</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dài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của</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hai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cạnh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bất</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kì</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của</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một</a:t>
                      </a:r>
                      <a:r>
                        <a:rPr lang="en-US" sz="3600" baseline="0" dirty="0" smtClean="0">
                          <a:latin typeface="Arial" panose="020B0604020202020204" pitchFamily="34" charset="0"/>
                          <a:cs typeface="Arial" panose="020B0604020202020204" pitchFamily="34" charset="0"/>
                        </a:rPr>
                        <a:t> tam </a:t>
                      </a:r>
                      <a:r>
                        <a:rPr lang="en-US" sz="3600" baseline="0" dirty="0" err="1" smtClean="0">
                          <a:latin typeface="Arial" panose="020B0604020202020204" pitchFamily="34" charset="0"/>
                          <a:cs typeface="Arial" panose="020B0604020202020204" pitchFamily="34" charset="0"/>
                        </a:rPr>
                        <a:t>giác</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nhỏ</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hơn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độ</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dài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cạnh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còn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lại</a:t>
                      </a:r>
                      <a:r>
                        <a:rPr lang="en-US" sz="3600" baseline="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r>
              <a:tr h="370840">
                <a:tc>
                  <a:txBody>
                    <a:bodyPr/>
                    <a:lstStyle/>
                    <a:p>
                      <a:pPr algn="just">
                        <a:lnSpc>
                          <a:spcPct val="150000"/>
                        </a:lnSpc>
                      </a:pPr>
                      <a:r>
                        <a:rPr lang="en-US" sz="3600" dirty="0" err="1" smtClean="0">
                          <a:latin typeface="Arial" panose="020B0604020202020204" pitchFamily="34" charset="0"/>
                          <a:cs typeface="Arial" panose="020B0604020202020204" pitchFamily="34" charset="0"/>
                        </a:rPr>
                        <a:t>Bạn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đã</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làm</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bài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tập</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chưa</a:t>
                      </a:r>
                      <a:r>
                        <a:rPr lang="en-US" sz="3600" baseline="0" dirty="0" smtClean="0">
                          <a:latin typeface="Arial" panose="020B0604020202020204" pitchFamily="34" charset="0"/>
                          <a:cs typeface="Arial" panose="020B0604020202020204" pitchFamily="34" charset="0"/>
                        </a:rPr>
                        <a:t>?</a:t>
                      </a:r>
                    </a:p>
                  </a:txBody>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r>
              <a:tr h="370840">
                <a:tc>
                  <a:txBody>
                    <a:bodyPr/>
                    <a:lstStyle/>
                    <a:p>
                      <a:pPr algn="just">
                        <a:lnSpc>
                          <a:spcPct val="150000"/>
                        </a:lnSpc>
                      </a:pPr>
                      <a:r>
                        <a:rPr lang="en-US" sz="3600" dirty="0" err="1" smtClean="0">
                          <a:latin typeface="Arial" panose="020B0604020202020204" pitchFamily="34" charset="0"/>
                          <a:cs typeface="Arial" panose="020B0604020202020204" pitchFamily="34" charset="0"/>
                        </a:rPr>
                        <a:t>Thời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tiết</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hôm</a:t>
                      </a:r>
                      <a:r>
                        <a:rPr lang="en-US" sz="3600" baseline="0" dirty="0" smtClean="0">
                          <a:latin typeface="Arial" panose="020B0604020202020204" pitchFamily="34" charset="0"/>
                          <a:cs typeface="Arial" panose="020B0604020202020204" pitchFamily="34" charset="0"/>
                        </a:rPr>
                        <a:t> nay </a:t>
                      </a:r>
                      <a:r>
                        <a:rPr lang="en-US" sz="3600" baseline="0" dirty="0" err="1" smtClean="0">
                          <a:latin typeface="Arial" panose="020B0604020202020204" pitchFamily="34" charset="0"/>
                          <a:cs typeface="Arial" panose="020B0604020202020204" pitchFamily="34" charset="0"/>
                        </a:rPr>
                        <a:t>thật</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đẹp</a:t>
                      </a:r>
                      <a:r>
                        <a:rPr lang="en-US" sz="3600" baseline="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r>
            </a:tbl>
          </a:graphicData>
        </a:graphic>
      </p:graphicFrame>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649200" y="4564860"/>
            <a:ext cx="685800" cy="692064"/>
          </a:xfrm>
          <a:prstGeom prst="rect">
            <a:avLst/>
          </a:prstGeom>
          <a:solidFill>
            <a:srgbClr val="E9E7F5"/>
          </a:solidFill>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697200" y="6134100"/>
            <a:ext cx="838200" cy="845856"/>
          </a:xfrm>
          <a:prstGeom prst="rect">
            <a:avLst/>
          </a:prstGeom>
          <a:solidFill>
            <a:srgbClr val="E9E7F5"/>
          </a:solidFill>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67800" y="7886700"/>
            <a:ext cx="685800" cy="693456"/>
          </a:xfrm>
          <a:prstGeom prst="rect">
            <a:avLst/>
          </a:prstGeom>
          <a:solidFill>
            <a:srgbClr val="E9E7F5"/>
          </a:solidFill>
        </p:spPr>
      </p:pic>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52560" y="8801099"/>
            <a:ext cx="701040" cy="707443"/>
          </a:xfrm>
          <a:prstGeom prst="rect">
            <a:avLst/>
          </a:prstGeom>
          <a:solidFill>
            <a:srgbClr val="E9E7F5"/>
          </a:solidFill>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up)">
                                      <p:cBhvr>
                                        <p:cTn id="13" dur="500"/>
                                        <p:tgtEl>
                                          <p:spTgt spid="1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ppt_y</p:attrName>
                                        </p:attrNameLst>
                                      </p:cBhvr>
                                      <p:tavLst>
                                        <p:tav tm="0">
                                          <p:val>
                                            <p:strVal val="#ppt_y+#ppt_h*1.125000"/>
                                          </p:val>
                                        </p:tav>
                                        <p:tav tm="100000">
                                          <p:val>
                                            <p:strVal val="#ppt_y"/>
                                          </p:val>
                                        </p:tav>
                                      </p:tavLst>
                                    </p:anim>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fltVal val="0"/>
                                          </p:val>
                                        </p:tav>
                                        <p:tav tm="100000">
                                          <p:val>
                                            <p:strVal val="#ppt_w"/>
                                          </p:val>
                                        </p:tav>
                                      </p:tavLst>
                                    </p:anim>
                                    <p:anim calcmode="lin" valueType="num">
                                      <p:cBhvr>
                                        <p:cTn id="49" dur="500" fill="hold"/>
                                        <p:tgtEl>
                                          <p:spTgt spid="25"/>
                                        </p:tgtEl>
                                        <p:attrNameLst>
                                          <p:attrName>ppt_h</p:attrName>
                                        </p:attrNameLst>
                                      </p:cBhvr>
                                      <p:tavLst>
                                        <p:tav tm="0">
                                          <p:val>
                                            <p:fltVal val="0"/>
                                          </p:val>
                                        </p:tav>
                                        <p:tav tm="100000">
                                          <p:val>
                                            <p:strVal val="#ppt_h"/>
                                          </p:val>
                                        </p:tav>
                                      </p:tavLst>
                                    </p:anim>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25800" y="266700"/>
            <a:ext cx="1828800" cy="3276352"/>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124053" y="-3810320"/>
            <a:ext cx="7464832" cy="900733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17347">
            <a:off x="387261" y="8064314"/>
            <a:ext cx="3049301" cy="2439441"/>
          </a:xfrm>
          <a:prstGeom prst="rect">
            <a:avLst/>
          </a:prstGeom>
        </p:spPr>
      </p:pic>
      <p:sp>
        <p:nvSpPr>
          <p:cNvPr id="12" name="TextBox 11"/>
          <p:cNvSpPr txBox="1"/>
          <p:nvPr/>
        </p:nvSpPr>
        <p:spPr>
          <a:xfrm>
            <a:off x="1911911" y="1028700"/>
            <a:ext cx="6019800"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b.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chứa</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biến</a:t>
            </a:r>
            <a:endParaRPr lang="en-US" sz="4000" b="1" dirty="0">
              <a:solidFill>
                <a:srgbClr val="C00000"/>
              </a:solidFill>
              <a:latin typeface="Arial" panose="020B0604020202020204" pitchFamily="34" charset="0"/>
              <a:cs typeface="Arial" panose="020B0604020202020204" pitchFamily="34" charset="0"/>
            </a:endParaRPr>
          </a:p>
        </p:txBody>
      </p:sp>
      <p:sp>
        <p:nvSpPr>
          <p:cNvPr id="13" name="TextBox 12"/>
          <p:cNvSpPr txBox="1"/>
          <p:nvPr/>
        </p:nvSpPr>
        <p:spPr>
          <a:xfrm>
            <a:off x="1911911" y="1904876"/>
            <a:ext cx="11423089" cy="101566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i="1" dirty="0" smtClean="0">
                <a:solidFill>
                  <a:srgbClr val="002060"/>
                </a:solidFill>
                <a:latin typeface="Arial" panose="020B0604020202020204" pitchFamily="34" charset="0"/>
                <a:cs typeface="Arial" panose="020B0604020202020204" pitchFamily="34" charset="0"/>
              </a:rPr>
              <a:t>n chia </a:t>
            </a:r>
            <a:r>
              <a:rPr lang="en-US" sz="4000" i="1" dirty="0" err="1" smtClean="0">
                <a:solidFill>
                  <a:srgbClr val="002060"/>
                </a:solidFill>
                <a:latin typeface="Arial" panose="020B0604020202020204" pitchFamily="34" charset="0"/>
                <a:cs typeface="Arial" panose="020B0604020202020204" pitchFamily="34" charset="0"/>
              </a:rPr>
              <a:t>hết</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cho</a:t>
            </a:r>
            <a:r>
              <a:rPr lang="en-US" sz="4000" i="1" dirty="0" smtClean="0">
                <a:solidFill>
                  <a:srgbClr val="002060"/>
                </a:solidFill>
                <a:latin typeface="Arial" panose="020B0604020202020204" pitchFamily="34" charset="0"/>
                <a:cs typeface="Arial" panose="020B0604020202020204" pitchFamily="34" charset="0"/>
              </a:rPr>
              <a:t> 2</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n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4" name="Rectangle 13"/>
          <p:cNvSpPr/>
          <p:nvPr/>
        </p:nvSpPr>
        <p:spPr>
          <a:xfrm>
            <a:off x="3309146" y="2920539"/>
            <a:ext cx="12642290" cy="274825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Ta chưa khẳng định được tính đúng sai, tuy nhiên với mỗi giá trị của n thuộc tập số tự nhiên ta lại thu được một mệnh đề đúng hoặc sai</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Chẳng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hạn</a:t>
            </a:r>
            <a:r>
              <a:rPr lang="en-US" sz="4000" dirty="0" smtClean="0">
                <a:latin typeface="Arial" panose="020B0604020202020204" pitchFamily="34" charset="0"/>
                <a:cs typeface="Arial" panose="020B0604020202020204" pitchFamily="34" charset="0"/>
              </a:rPr>
              <a:t>:</a:t>
            </a:r>
          </a:p>
        </p:txBody>
      </p:sp>
      <p:pic>
        <p:nvPicPr>
          <p:cNvPr id="15" name="Picture 9"/>
          <p:cNvPicPr>
            <a:picLocks noChangeAspect="1"/>
          </p:cNvPicPr>
          <p:nvPr/>
        </p:nvPicPr>
        <p:blipFill>
          <a:blip r:embed="rId10"/>
          <a:srcRect/>
          <a:stretch>
            <a:fillRect/>
          </a:stretch>
        </p:blipFill>
        <p:spPr>
          <a:xfrm>
            <a:off x="921816" y="3071511"/>
            <a:ext cx="1980190" cy="2663933"/>
          </a:xfrm>
          <a:prstGeom prst="rect">
            <a:avLst/>
          </a:prstGeom>
        </p:spPr>
      </p:pic>
      <p:grpSp>
        <p:nvGrpSpPr>
          <p:cNvPr id="22" name="Group 21"/>
          <p:cNvGrpSpPr/>
          <p:nvPr/>
        </p:nvGrpSpPr>
        <p:grpSpPr>
          <a:xfrm>
            <a:off x="1761171" y="5903734"/>
            <a:ext cx="15385119" cy="1015663"/>
            <a:chOff x="1761171" y="5903734"/>
            <a:chExt cx="15385119" cy="1015663"/>
          </a:xfrm>
        </p:grpSpPr>
        <p:sp>
          <p:nvSpPr>
            <p:cNvPr id="16" name="TextBox 15"/>
            <p:cNvSpPr txBox="1"/>
            <p:nvPr/>
          </p:nvSpPr>
          <p:spPr>
            <a:xfrm>
              <a:off x="1761171" y="5903734"/>
              <a:ext cx="11201400" cy="101566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n = 5 ta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“5 chia </a:t>
              </a:r>
              <a:r>
                <a:rPr lang="en-US" sz="4000" dirty="0" err="1" smtClean="0">
                  <a:latin typeface="Arial" panose="020B0604020202020204" pitchFamily="34" charset="0"/>
                  <a:cs typeface="Arial" panose="020B0604020202020204" pitchFamily="34" charset="0"/>
                </a:rPr>
                <a:t>hết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p:sp>
          <p:nvSpPr>
            <p:cNvPr id="17" name="Right Arrow 16"/>
            <p:cNvSpPr/>
            <p:nvPr/>
          </p:nvSpPr>
          <p:spPr>
            <a:xfrm>
              <a:off x="12962571" y="6229977"/>
              <a:ext cx="6858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869690" y="6057622"/>
              <a:ext cx="3276600"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endParaRPr lang="en-US" sz="4000" dirty="0">
                <a:latin typeface="Arial" panose="020B0604020202020204" pitchFamily="34" charset="0"/>
                <a:cs typeface="Arial" panose="020B0604020202020204" pitchFamily="34" charset="0"/>
              </a:endParaRPr>
            </a:p>
          </p:txBody>
        </p:sp>
      </p:grpSp>
      <p:grpSp>
        <p:nvGrpSpPr>
          <p:cNvPr id="23" name="Group 22"/>
          <p:cNvGrpSpPr/>
          <p:nvPr/>
        </p:nvGrpSpPr>
        <p:grpSpPr>
          <a:xfrm>
            <a:off x="1761171" y="7017556"/>
            <a:ext cx="16154399" cy="1015663"/>
            <a:chOff x="1761171" y="6991029"/>
            <a:chExt cx="16154399" cy="1015663"/>
          </a:xfrm>
        </p:grpSpPr>
        <p:sp>
          <p:nvSpPr>
            <p:cNvPr id="19" name="TextBox 18"/>
            <p:cNvSpPr txBox="1"/>
            <p:nvPr/>
          </p:nvSpPr>
          <p:spPr>
            <a:xfrm>
              <a:off x="1761171" y="6991029"/>
              <a:ext cx="11734800" cy="101566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n = 10 ta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“10 chia </a:t>
              </a:r>
              <a:r>
                <a:rPr lang="en-US" sz="4000" dirty="0" err="1" smtClean="0">
                  <a:latin typeface="Arial" panose="020B0604020202020204" pitchFamily="34" charset="0"/>
                  <a:cs typeface="Arial" panose="020B0604020202020204" pitchFamily="34" charset="0"/>
                </a:rPr>
                <a:t>hết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p:sp>
          <p:nvSpPr>
            <p:cNvPr id="20" name="Right Arrow 19"/>
            <p:cNvSpPr/>
            <p:nvPr/>
          </p:nvSpPr>
          <p:spPr>
            <a:xfrm>
              <a:off x="13475189" y="7317915"/>
              <a:ext cx="6858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4322405" y="7078279"/>
              <a:ext cx="3593165"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endParaRPr lang="en-US" sz="4000" dirty="0">
                <a:latin typeface="Arial" panose="020B0604020202020204" pitchFamily="34" charset="0"/>
                <a:cs typeface="Arial" panose="020B0604020202020204" pitchFamily="34" charset="0"/>
              </a:endParaRPr>
            </a:p>
          </p:txBody>
        </p:sp>
      </p:gr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309146" y="8033219"/>
            <a:ext cx="1522578" cy="1351676"/>
          </a:xfrm>
          <a:prstGeom prst="rect">
            <a:avLst/>
          </a:prstGeom>
        </p:spPr>
      </p:pic>
      <p:sp>
        <p:nvSpPr>
          <p:cNvPr id="25" name="TextBox 24"/>
          <p:cNvSpPr txBox="1"/>
          <p:nvPr/>
        </p:nvSpPr>
        <p:spPr>
          <a:xfrm>
            <a:off x="4921811" y="8621839"/>
            <a:ext cx="103632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“n chia </a:t>
            </a:r>
            <a:r>
              <a:rPr lang="en-US" sz="4000" dirty="0" err="1" smtClean="0">
                <a:latin typeface="Arial" panose="020B0604020202020204" pitchFamily="34" charset="0"/>
                <a:cs typeface="Arial" panose="020B0604020202020204" pitchFamily="34" charset="0"/>
              </a:rPr>
              <a:t>hết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mệnh</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đề</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chứa</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6612" y="5448300"/>
            <a:ext cx="2341067" cy="5511262"/>
          </a:xfrm>
          <a:prstGeom prst="rect">
            <a:avLst/>
          </a:prstGeom>
        </p:spPr>
      </p:pic>
      <p:grpSp>
        <p:nvGrpSpPr>
          <p:cNvPr id="6" name="Group 5"/>
          <p:cNvGrpSpPr/>
          <p:nvPr/>
        </p:nvGrpSpPr>
        <p:grpSpPr>
          <a:xfrm>
            <a:off x="1049020" y="1104900"/>
            <a:ext cx="15816854" cy="3603807"/>
            <a:chOff x="974679" y="893507"/>
            <a:chExt cx="15816854" cy="3603807"/>
          </a:xfrm>
        </p:grpSpPr>
        <p:sp>
          <p:nvSpPr>
            <p:cNvPr id="3" name="Rounded Rectangle 2"/>
            <p:cNvSpPr/>
            <p:nvPr/>
          </p:nvSpPr>
          <p:spPr>
            <a:xfrm>
              <a:off x="2743200" y="952500"/>
              <a:ext cx="14048333" cy="3544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0"/>
            <p:cNvPicPr>
              <a:picLocks noChangeAspect="1"/>
            </p:cNvPicPr>
            <p:nvPr/>
          </p:nvPicPr>
          <p:blipFill>
            <a:blip r:embed="rId6"/>
            <a:srcRect/>
            <a:stretch>
              <a:fillRect/>
            </a:stretch>
          </p:blipFill>
          <p:spPr>
            <a:xfrm>
              <a:off x="974679" y="893507"/>
              <a:ext cx="3021807" cy="3429000"/>
            </a:xfrm>
            <a:prstGeom prst="rect">
              <a:avLst/>
            </a:prstGeom>
          </p:spPr>
        </p:pic>
        <p:sp>
          <p:nvSpPr>
            <p:cNvPr id="5" name="TextBox 4"/>
            <p:cNvSpPr txBox="1"/>
            <p:nvPr/>
          </p:nvSpPr>
          <p:spPr>
            <a:xfrm>
              <a:off x="4021886" y="1155246"/>
              <a:ext cx="12291060" cy="3139321"/>
            </a:xfrm>
            <a:prstGeom prst="rect">
              <a:avLst/>
            </a:prstGeom>
            <a:noFill/>
          </p:spPr>
          <p:txBody>
            <a:bodyPr wrap="square" rtlCol="0">
              <a:spAutoFit/>
            </a:bodyPr>
            <a:lstStyle/>
            <a:p>
              <a:pPr algn="just">
                <a:lnSpc>
                  <a:spcPct val="150000"/>
                </a:lnSpc>
              </a:pPr>
              <a:r>
                <a:rPr lang="nl-NL" sz="4400" dirty="0">
                  <a:latin typeface="Arial" panose="020B0604020202020204" pitchFamily="34" charset="0"/>
                  <a:cs typeface="Arial" panose="020B0604020202020204" pitchFamily="34" charset="0"/>
                </a:rPr>
                <a:t>Mệnh đề chứa biến là một câu chứa biến, với mỗi giá trị của biến thuộc một tập nào đó, ta được một mệnh đề</a:t>
              </a:r>
              <a:r>
                <a:rPr lang="nl-NL"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sp>
        <p:nvSpPr>
          <p:cNvPr id="7" name="Rounded Rectangular Callout 6"/>
          <p:cNvSpPr/>
          <p:nvPr/>
        </p:nvSpPr>
        <p:spPr>
          <a:xfrm>
            <a:off x="4175880" y="5713191"/>
            <a:ext cx="2136140" cy="1295400"/>
          </a:xfrm>
          <a:prstGeom prst="wedgeRoundRectCallout">
            <a:avLst>
              <a:gd name="adj1" fmla="val 68163"/>
              <a:gd name="adj2" fmla="val 39516"/>
              <a:gd name="adj3" fmla="val 16667"/>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endParaRPr lang="en-US" sz="44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802940" y="5748751"/>
            <a:ext cx="4191000" cy="3139321"/>
          </a:xfrm>
          <a:prstGeom prst="rect">
            <a:avLst/>
          </a:prstGeom>
        </p:spPr>
        <p:txBody>
          <a:bodyPr wrap="square">
            <a:spAutoFit/>
          </a:bodyPr>
          <a:lstStyle/>
          <a:p>
            <a:pPr algn="just">
              <a:lnSpc>
                <a:spcPct val="150000"/>
              </a:lnSpc>
            </a:pPr>
            <a:r>
              <a:rPr lang="es-ES" sz="4400" dirty="0">
                <a:latin typeface="Arial" panose="020B0604020202020204" pitchFamily="34" charset="0"/>
                <a:cs typeface="Arial" panose="020B0604020202020204" pitchFamily="34" charset="0"/>
              </a:rPr>
              <a:t>P: </a:t>
            </a:r>
            <a:r>
              <a:rPr lang="es-ES" sz="4400" dirty="0" smtClean="0">
                <a:latin typeface="Arial" panose="020B0604020202020204" pitchFamily="34" charset="0"/>
                <a:cs typeface="Arial" panose="020B0604020202020204" pitchFamily="34" charset="0"/>
              </a:rPr>
              <a:t>“2 </a:t>
            </a:r>
            <a:r>
              <a:rPr lang="es-ES" sz="4400" dirty="0">
                <a:latin typeface="Arial" panose="020B0604020202020204" pitchFamily="34" charset="0"/>
                <a:cs typeface="Arial" panose="020B0604020202020204" pitchFamily="34" charset="0"/>
              </a:rPr>
              <a:t>+ n = </a:t>
            </a:r>
            <a:r>
              <a:rPr lang="es-ES" sz="4400" dirty="0" smtClean="0">
                <a:latin typeface="Arial" panose="020B0604020202020204" pitchFamily="34" charset="0"/>
                <a:cs typeface="Arial" panose="020B0604020202020204" pitchFamily="34" charset="0"/>
              </a:rPr>
              <a:t>5”</a:t>
            </a:r>
            <a:endParaRPr lang="es-ES" sz="4400" dirty="0">
              <a:latin typeface="Arial" panose="020B0604020202020204" pitchFamily="34" charset="0"/>
              <a:cs typeface="Arial" panose="020B0604020202020204" pitchFamily="34" charset="0"/>
            </a:endParaRPr>
          </a:p>
          <a:p>
            <a:pPr algn="just">
              <a:lnSpc>
                <a:spcPct val="150000"/>
              </a:lnSpc>
            </a:pPr>
            <a:r>
              <a:rPr lang="es-ES" sz="4400" dirty="0">
                <a:latin typeface="Arial" panose="020B0604020202020204" pitchFamily="34" charset="0"/>
                <a:cs typeface="Arial" panose="020B0604020202020204" pitchFamily="34" charset="0"/>
              </a:rPr>
              <a:t>Q: </a:t>
            </a:r>
            <a:r>
              <a:rPr lang="es-ES" sz="4400" dirty="0" smtClean="0">
                <a:latin typeface="Arial" panose="020B0604020202020204" pitchFamily="34" charset="0"/>
                <a:cs typeface="Arial" panose="020B0604020202020204" pitchFamily="34" charset="0"/>
              </a:rPr>
              <a:t>“x </a:t>
            </a:r>
            <a:r>
              <a:rPr lang="es-ES" sz="4400" dirty="0">
                <a:latin typeface="Arial" panose="020B0604020202020204" pitchFamily="34" charset="0"/>
                <a:cs typeface="Arial" panose="020B0604020202020204" pitchFamily="34" charset="0"/>
              </a:rPr>
              <a:t>&gt; </a:t>
            </a:r>
            <a:r>
              <a:rPr lang="es-ES" sz="4400" dirty="0" smtClean="0">
                <a:latin typeface="Arial" panose="020B0604020202020204" pitchFamily="34" charset="0"/>
                <a:cs typeface="Arial" panose="020B0604020202020204" pitchFamily="34" charset="0"/>
              </a:rPr>
              <a:t>3”</a:t>
            </a:r>
            <a:endParaRPr lang="es-ES" sz="4400" dirty="0">
              <a:latin typeface="Arial" panose="020B0604020202020204" pitchFamily="34" charset="0"/>
              <a:cs typeface="Arial" panose="020B0604020202020204" pitchFamily="34" charset="0"/>
            </a:endParaRPr>
          </a:p>
          <a:p>
            <a:pPr algn="just">
              <a:lnSpc>
                <a:spcPct val="150000"/>
              </a:lnSpc>
            </a:pPr>
            <a:r>
              <a:rPr lang="es-ES" sz="4400" dirty="0">
                <a:latin typeface="Arial" panose="020B0604020202020204" pitchFamily="34" charset="0"/>
                <a:cs typeface="Arial" panose="020B0604020202020204" pitchFamily="34" charset="0"/>
              </a:rPr>
              <a:t>M: </a:t>
            </a:r>
            <a:r>
              <a:rPr lang="es-ES" sz="4400" dirty="0" smtClean="0">
                <a:latin typeface="Arial" panose="020B0604020202020204" pitchFamily="34" charset="0"/>
                <a:cs typeface="Arial" panose="020B0604020202020204" pitchFamily="34" charset="0"/>
              </a:rPr>
              <a:t>“x </a:t>
            </a:r>
            <a:r>
              <a:rPr lang="es-ES" sz="4400" dirty="0">
                <a:latin typeface="Arial" panose="020B0604020202020204" pitchFamily="34" charset="0"/>
                <a:cs typeface="Arial" panose="020B0604020202020204" pitchFamily="34" charset="0"/>
              </a:rPr>
              <a:t>+ y  &lt; </a:t>
            </a:r>
            <a:r>
              <a:rPr lang="es-ES" sz="4400" dirty="0" smtClean="0">
                <a:latin typeface="Arial" panose="020B0604020202020204" pitchFamily="34" charset="0"/>
                <a:cs typeface="Arial" panose="020B0604020202020204" pitchFamily="34" charset="0"/>
              </a:rPr>
              <a:t>2”</a:t>
            </a:r>
            <a:endParaRPr lang="es-ES" sz="4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679" y="8538426"/>
            <a:ext cx="2671218" cy="1439747"/>
          </a:xfrm>
          <a:prstGeom prst="rect">
            <a:avLst/>
          </a:prstGeom>
        </p:spPr>
      </p:pic>
    </p:spTree>
    <p:extLst>
      <p:ext uri="{BB962C8B-B14F-4D97-AF65-F5344CB8AC3E}">
        <p14:creationId xmlns:p14="http://schemas.microsoft.com/office/powerpoint/2010/main" val="30358222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034544" flipH="1">
            <a:off x="-474322" y="-963260"/>
            <a:ext cx="3873276" cy="4673636"/>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926360" flipH="1">
            <a:off x="14887426" y="6677212"/>
            <a:ext cx="3873276" cy="46736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686" y="1373481"/>
            <a:ext cx="1969179" cy="172531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01800" y="2545779"/>
            <a:ext cx="3200400" cy="7457224"/>
          </a:xfrm>
          <a:prstGeom prst="rect">
            <a:avLst/>
          </a:prstGeom>
        </p:spPr>
      </p:pic>
      <p:sp>
        <p:nvSpPr>
          <p:cNvPr id="12" name="TextBox 11"/>
          <p:cNvSpPr txBox="1"/>
          <p:nvPr/>
        </p:nvSpPr>
        <p:spPr>
          <a:xfrm>
            <a:off x="4150360" y="1104900"/>
            <a:ext cx="11470640" cy="3013838"/>
          </a:xfrm>
          <a:prstGeom prst="rect">
            <a:avLst/>
          </a:prstGeom>
          <a:noFill/>
        </p:spPr>
        <p:txBody>
          <a:bodyPr wrap="square" rtlCol="0">
            <a:spAutoFit/>
          </a:bodyPr>
          <a:lstStyle/>
          <a:p>
            <a:pPr algn="just">
              <a:lnSpc>
                <a:spcPct val="150000"/>
              </a:lnSpc>
            </a:pPr>
            <a:r>
              <a:rPr lang="en-US" sz="4400" dirty="0" err="1" smtClean="0">
                <a:latin typeface="Arial" panose="020B0604020202020204" pitchFamily="34" charset="0"/>
                <a:cs typeface="Arial" panose="020B0604020202020204" pitchFamily="34" charset="0"/>
              </a:rPr>
              <a:t>Xét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câu</a:t>
            </a:r>
            <a:r>
              <a:rPr lang="en-US" sz="4400" dirty="0" smtClean="0">
                <a:latin typeface="Arial" panose="020B0604020202020204" pitchFamily="34" charset="0"/>
                <a:cs typeface="Arial" panose="020B0604020202020204" pitchFamily="34" charset="0"/>
              </a:rPr>
              <a:t> “x &gt; 5”. </a:t>
            </a:r>
            <a:r>
              <a:rPr lang="en-US" sz="4400" dirty="0" err="1" smtClean="0">
                <a:latin typeface="Arial" panose="020B0604020202020204" pitchFamily="34" charset="0"/>
                <a:cs typeface="Arial" panose="020B0604020202020204" pitchFamily="34" charset="0"/>
              </a:rPr>
              <a:t>Hãy</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tìm</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hai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giá</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thực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của</a:t>
            </a:r>
            <a:r>
              <a:rPr lang="en-US" sz="4400" dirty="0" smtClean="0">
                <a:latin typeface="Arial" panose="020B0604020202020204" pitchFamily="34" charset="0"/>
                <a:cs typeface="Arial" panose="020B0604020202020204" pitchFamily="34" charset="0"/>
              </a:rPr>
              <a:t> x </a:t>
            </a:r>
            <a:r>
              <a:rPr lang="en-US" sz="4400" dirty="0" err="1" smtClean="0">
                <a:latin typeface="Arial" panose="020B0604020202020204" pitchFamily="34" charset="0"/>
                <a:cs typeface="Arial" panose="020B0604020202020204" pitchFamily="34" charset="0"/>
              </a:rPr>
              <a:t>để</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câu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cho</a:t>
            </a:r>
            <a:r>
              <a:rPr lang="en-US" sz="4400" dirty="0" smtClean="0">
                <a:latin typeface="Arial" panose="020B0604020202020204" pitchFamily="34" charset="0"/>
                <a:cs typeface="Arial" panose="020B0604020202020204" pitchFamily="34" charset="0"/>
              </a:rPr>
              <a:t>, ta </a:t>
            </a:r>
            <a:r>
              <a:rPr lang="en-US" sz="4400" dirty="0" err="1" smtClean="0">
                <a:latin typeface="Arial" panose="020B0604020202020204" pitchFamily="34" charset="0"/>
                <a:cs typeface="Arial" panose="020B0604020202020204" pitchFamily="34" charset="0"/>
              </a:rPr>
              <a:t>nhận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được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mệnh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đề</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mệnh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đề</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sai</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4" name="Rectangle 13"/>
          <p:cNvSpPr/>
          <p:nvPr/>
        </p:nvSpPr>
        <p:spPr>
          <a:xfrm>
            <a:off x="4632065" y="6223627"/>
            <a:ext cx="9769735" cy="2590646"/>
          </a:xfrm>
          <a:prstGeom prst="rect">
            <a:avLst/>
          </a:prstGeom>
        </p:spPr>
        <p:txBody>
          <a:bodyPr wrap="square">
            <a:spAutoFit/>
          </a:bodyPr>
          <a:lstStyle/>
          <a:p>
            <a:pPr marL="571500" indent="-571500" algn="just">
              <a:lnSpc>
                <a:spcPct val="200000"/>
              </a:lnSpc>
              <a:buFont typeface="Arial" panose="020B0604020202020204" pitchFamily="34" charset="0"/>
              <a:buChar char="•"/>
            </a:pP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x = 8, "8 &gt; 5"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a:t>
            </a:r>
          </a:p>
          <a:p>
            <a:pPr marL="571500" indent="-571500" algn="just">
              <a:lnSpc>
                <a:spcPct val="200000"/>
              </a:lnSpc>
              <a:buFont typeface="Arial" panose="020B0604020202020204" pitchFamily="34" charset="0"/>
              <a:buChar char="•"/>
            </a:pP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x = 3, "3 &gt; 5"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963" y="5272380"/>
            <a:ext cx="1908213" cy="4493141"/>
          </a:xfrm>
          <a:prstGeom prst="rect">
            <a:avLst/>
          </a:prstGeom>
        </p:spPr>
      </p:pic>
      <p:grpSp>
        <p:nvGrpSpPr>
          <p:cNvPr id="17" name="Group 16"/>
          <p:cNvGrpSpPr/>
          <p:nvPr/>
        </p:nvGrpSpPr>
        <p:grpSpPr>
          <a:xfrm>
            <a:off x="7696348" y="4467568"/>
            <a:ext cx="3159465" cy="1805803"/>
            <a:chOff x="1311628" y="5710651"/>
            <a:chExt cx="2482145" cy="1805803"/>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19" name="TextBox 18"/>
            <p:cNvSpPr txBox="1"/>
            <p:nvPr/>
          </p:nvSpPr>
          <p:spPr>
            <a:xfrm>
              <a:off x="1311628" y="6146333"/>
              <a:ext cx="2482145" cy="769441"/>
            </a:xfrm>
            <a:prstGeom prst="rect">
              <a:avLst/>
            </a:prstGeom>
            <a:noFill/>
          </p:spPr>
          <p:txBody>
            <a:bodyPr wrap="square" rtlCol="0">
              <a:spAutoFit/>
            </a:bodyPr>
            <a:lstStyle/>
            <a:p>
              <a:pPr algn="ctr"/>
              <a:r>
                <a:rPr lang="en-US" sz="4400" b="1" dirty="0" err="1" smtClean="0">
                  <a:solidFill>
                    <a:prstClr val="black"/>
                  </a:solidFill>
                  <a:latin typeface="Arial" panose="020B0604020202020204" pitchFamily="34" charset="0"/>
                  <a:cs typeface="Arial" panose="020B0604020202020204" pitchFamily="34" charset="0"/>
                </a:rPr>
                <a:t>Gợi</a:t>
              </a:r>
              <a:r>
                <a:rPr lang="en-US" sz="4400" b="1" dirty="0" smtClean="0">
                  <a:solidFill>
                    <a:prstClr val="black"/>
                  </a:solidFill>
                  <a:latin typeface="Arial" panose="020B0604020202020204" pitchFamily="34" charset="0"/>
                  <a:cs typeface="Arial" panose="020B0604020202020204" pitchFamily="34" charset="0"/>
                </a:rPr>
                <a:t> ý</a:t>
              </a:r>
              <a:endParaRPr lang="en-US" sz="4400"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28487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ppt_y</p:attrName>
                                        </p:attrNameLst>
                                      </p:cBhvr>
                                      <p:tavLst>
                                        <p:tav tm="0">
                                          <p:val>
                                            <p:strVal val="#ppt_y+#ppt_h*1.125000"/>
                                          </p:val>
                                        </p:tav>
                                        <p:tav tm="100000">
                                          <p:val>
                                            <p:strVal val="#ppt_y"/>
                                          </p:val>
                                        </p:tav>
                                      </p:tavLst>
                                    </p:anim>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2539407" y="8854406"/>
            <a:ext cx="7464832" cy="9007339"/>
          </a:xfrm>
          <a:prstGeom prst="rect">
            <a:avLst/>
          </a:prstGeom>
        </p:spPr>
      </p:pic>
      <p:sp>
        <p:nvSpPr>
          <p:cNvPr id="11" name="TextBox 9"/>
          <p:cNvSpPr txBox="1"/>
          <p:nvPr/>
        </p:nvSpPr>
        <p:spPr>
          <a:xfrm>
            <a:off x="1620982" y="1197585"/>
            <a:ext cx="6169763" cy="677108"/>
          </a:xfrm>
          <a:prstGeom prst="rect">
            <a:avLst/>
          </a:prstGeom>
        </p:spPr>
        <p:txBody>
          <a:bodyPr wrap="square" lIns="0" tIns="0" rIns="0" bIns="0" rtlCol="0" anchor="ctr">
            <a:spAutoFit/>
          </a:bodyPr>
          <a:lstStyle/>
          <a:p>
            <a:pPr algn="just"/>
            <a:r>
              <a:rPr lang="en-US" sz="4400" b="1" dirty="0">
                <a:solidFill>
                  <a:srgbClr val="202F5A"/>
                </a:solidFill>
                <a:latin typeface="Arial" panose="020B0604020202020204" pitchFamily="34" charset="0"/>
                <a:cs typeface="Arial" panose="020B0604020202020204" pitchFamily="34" charset="0"/>
              </a:rPr>
              <a:t>2</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phủ</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định</a:t>
            </a:r>
            <a:r>
              <a:rPr lang="en-US" sz="4400" b="1" dirty="0" smtClean="0">
                <a:solidFill>
                  <a:srgbClr val="202F5A"/>
                </a:solidFill>
                <a:latin typeface="Arial" panose="020B0604020202020204" pitchFamily="34" charset="0"/>
                <a:cs typeface="Arial" panose="020B0604020202020204" pitchFamily="34" charset="0"/>
              </a:rPr>
              <a:t> </a:t>
            </a:r>
            <a:endParaRPr lang="en-US" sz="4400" b="1" dirty="0">
              <a:solidFill>
                <a:srgbClr val="202F5A"/>
              </a:solidFill>
              <a:latin typeface="Arial" panose="020B0604020202020204" pitchFamily="34" charset="0"/>
              <a:cs typeface="Arial" panose="020B0604020202020204" pitchFamily="34" charset="0"/>
            </a:endParaRPr>
          </a:p>
        </p:txBody>
      </p:sp>
      <p:sp>
        <p:nvSpPr>
          <p:cNvPr id="12" name="Rounded Rectangle 11"/>
          <p:cNvSpPr/>
          <p:nvPr/>
        </p:nvSpPr>
        <p:spPr>
          <a:xfrm>
            <a:off x="1623064" y="2237560"/>
            <a:ext cx="1676400" cy="1143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HĐ2</a:t>
            </a:r>
            <a:endParaRPr lang="en-US" sz="40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593273" y="2430760"/>
            <a:ext cx="11196310" cy="4708981"/>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bên</a:t>
            </a:r>
            <a:r>
              <a:rPr lang="en-US" sz="4000" dirty="0" smtClean="0">
                <a:latin typeface="Arial" panose="020B0604020202020204" pitchFamily="34" charset="0"/>
                <a:cs typeface="Arial" panose="020B0604020202020204" pitchFamily="34" charset="0"/>
              </a:rPr>
              <a:t>. </a:t>
            </a:r>
          </a:p>
          <a:p>
            <a:pPr algn="just">
              <a:lnSpc>
                <a:spcPct val="150000"/>
              </a:lnSpc>
            </a:pPr>
            <a:r>
              <a:rPr lang="en-US" sz="4000" dirty="0" err="1" smtClean="0">
                <a:latin typeface="Arial" panose="020B0604020202020204" pitchFamily="34" charset="0"/>
                <a:cs typeface="Arial" panose="020B0604020202020204" pitchFamily="34" charset="0"/>
              </a:rPr>
              <a:t>Khoa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An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dưới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6580" r="14509"/>
          <a:stretch/>
        </p:blipFill>
        <p:spPr>
          <a:xfrm>
            <a:off x="12819374" y="2651650"/>
            <a:ext cx="4953000" cy="42672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7546606"/>
            <a:ext cx="1963459" cy="2764639"/>
          </a:xfrm>
          <a:prstGeom prst="rect">
            <a:avLst/>
          </a:prstGeom>
        </p:spPr>
      </p:pic>
      <p:sp>
        <p:nvSpPr>
          <p:cNvPr id="16" name="Rounded Rectangular Callout 15"/>
          <p:cNvSpPr/>
          <p:nvPr/>
        </p:nvSpPr>
        <p:spPr>
          <a:xfrm>
            <a:off x="6125695" y="7332941"/>
            <a:ext cx="8839200" cy="2015816"/>
          </a:xfrm>
          <a:prstGeom prst="wedgeRoundRectCallout">
            <a:avLst>
              <a:gd name="adj1" fmla="val -55629"/>
              <a:gd name="adj2" fmla="val 33634"/>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C00000"/>
                </a:solidFill>
                <a:latin typeface="Arial" panose="020B0604020202020204" pitchFamily="34" charset="0"/>
                <a:cs typeface="Arial" panose="020B0604020202020204" pitchFamily="34" charset="0"/>
              </a:rPr>
              <a:t>Đây không phải là biển báo đường dành cho người đi bộ</a:t>
            </a:r>
            <a:endParaRPr lang="en-US" sz="400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1" presetClass="entr" presetSubtype="3"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3)">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2539407" y="8854406"/>
            <a:ext cx="7464832" cy="900733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055507" y="-4242621"/>
            <a:ext cx="7464832" cy="900733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1220192"/>
            <a:ext cx="3276600" cy="3276600"/>
          </a:xfrm>
          <a:prstGeom prst="ellipse">
            <a:avLst/>
          </a:prstGeom>
          <a:ln>
            <a:noFill/>
          </a:ln>
          <a:effectLst>
            <a:softEdge rad="112500"/>
          </a:effectLst>
        </p:spPr>
      </p:pic>
      <p:sp>
        <p:nvSpPr>
          <p:cNvPr id="14" name="Rounded Rectangular Callout 13"/>
          <p:cNvSpPr/>
          <p:nvPr/>
        </p:nvSpPr>
        <p:spPr>
          <a:xfrm>
            <a:off x="6102927" y="755957"/>
            <a:ext cx="9407577" cy="1706107"/>
          </a:xfrm>
          <a:prstGeom prst="wedgeRoundRectCallout">
            <a:avLst>
              <a:gd name="adj1" fmla="val -55468"/>
              <a:gd name="adj2" fmla="val 37000"/>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i="1" dirty="0" err="1" smtClean="0">
                <a:solidFill>
                  <a:srgbClr val="002060"/>
                </a:solidFill>
                <a:latin typeface="Arial" panose="020B0604020202020204" pitchFamily="34" charset="0"/>
                <a:cs typeface="Arial" panose="020B0604020202020204" pitchFamily="34" charset="0"/>
              </a:rPr>
              <a:t>Em</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hãy</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nêu</a:t>
            </a:r>
            <a:r>
              <a:rPr lang="en-US" sz="4400" i="1" dirty="0" smtClean="0">
                <a:solidFill>
                  <a:srgbClr val="002060"/>
                </a:solidFill>
                <a:latin typeface="Arial" panose="020B0604020202020204" pitchFamily="34" charset="0"/>
                <a:cs typeface="Arial" panose="020B0604020202020204" pitchFamily="34" charset="0"/>
              </a:rPr>
              <a:t> ý </a:t>
            </a:r>
            <a:r>
              <a:rPr lang="en-US" sz="4400" i="1" dirty="0" err="1" smtClean="0">
                <a:solidFill>
                  <a:srgbClr val="002060"/>
                </a:solidFill>
                <a:latin typeface="Arial" panose="020B0604020202020204" pitchFamily="34" charset="0"/>
                <a:cs typeface="Arial" panose="020B0604020202020204" pitchFamily="34" charset="0"/>
              </a:rPr>
              <a:t>nghĩa</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của</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biển</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báo</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5" name="Rounded Rectangular Callout 14"/>
          <p:cNvSpPr/>
          <p:nvPr/>
        </p:nvSpPr>
        <p:spPr>
          <a:xfrm>
            <a:off x="6102927" y="3147379"/>
            <a:ext cx="9407577" cy="1595272"/>
          </a:xfrm>
          <a:prstGeom prst="wedgeRoundRectCallout">
            <a:avLst>
              <a:gd name="adj1" fmla="val 55426"/>
              <a:gd name="adj2" fmla="val 34723"/>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C00000"/>
                </a:solidFill>
                <a:latin typeface="Arial" panose="020B0604020202020204" pitchFamily="34" charset="0"/>
                <a:cs typeface="Arial" panose="020B0604020202020204" pitchFamily="34" charset="0"/>
              </a:rPr>
              <a:t>Đây</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là</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biển</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báo</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cấm</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rẽ</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trái</a:t>
            </a:r>
            <a:r>
              <a:rPr lang="en-US" sz="4400" dirty="0" smtClean="0">
                <a:solidFill>
                  <a:srgbClr val="C00000"/>
                </a:solidFill>
                <a:latin typeface="Arial" panose="020B0604020202020204" pitchFamily="34" charset="0"/>
                <a:cs typeface="Arial" panose="020B0604020202020204" pitchFamily="34" charset="0"/>
              </a:rPr>
              <a:t>.</a:t>
            </a:r>
            <a:endParaRPr lang="en-US" sz="4400" dirty="0">
              <a:solidFill>
                <a:srgbClr val="C00000"/>
              </a:solidFill>
              <a:latin typeface="Arial" panose="020B0604020202020204" pitchFamily="34" charset="0"/>
              <a:cs typeface="Arial" panose="020B0604020202020204" pitchFamily="34" charset="0"/>
            </a:endParaRPr>
          </a:p>
        </p:txBody>
      </p:sp>
      <p:sp>
        <p:nvSpPr>
          <p:cNvPr id="16" name="Rounded Rectangular Callout 15"/>
          <p:cNvSpPr/>
          <p:nvPr/>
        </p:nvSpPr>
        <p:spPr>
          <a:xfrm>
            <a:off x="2133600" y="5207899"/>
            <a:ext cx="9601200" cy="2284998"/>
          </a:xfrm>
          <a:prstGeom prst="wedgeRoundRectCallout">
            <a:avLst>
              <a:gd name="adj1" fmla="val -55468"/>
              <a:gd name="adj2" fmla="val 37000"/>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i="1" dirty="0" err="1">
                <a:solidFill>
                  <a:srgbClr val="002060"/>
                </a:solidFill>
                <a:latin typeface="Arial" panose="020B0604020202020204" pitchFamily="34" charset="0"/>
                <a:cs typeface="Arial" panose="020B0604020202020204" pitchFamily="34" charset="0"/>
              </a:rPr>
              <a:t>Hãy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phủ</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định</a:t>
            </a:r>
            <a:r>
              <a:rPr lang="en-US" sz="4400" i="1" dirty="0">
                <a:solidFill>
                  <a:srgbClr val="002060"/>
                </a:solidFill>
                <a:latin typeface="Arial" panose="020B0604020202020204" pitchFamily="34" charset="0"/>
                <a:cs typeface="Arial" panose="020B0604020202020204" pitchFamily="34" charset="0"/>
              </a:rPr>
              <a:t> ý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smtClean="0">
                <a:solidFill>
                  <a:srgbClr val="002060"/>
                </a:solidFill>
                <a:latin typeface="Arial" panose="020B0604020202020204" pitchFamily="34" charset="0"/>
                <a:cs typeface="Arial" panose="020B0604020202020204" pitchFamily="34" charset="0"/>
              </a:rPr>
              <a:t>“</a:t>
            </a:r>
            <a:r>
              <a:rPr lang="en-US" sz="4400" i="1" dirty="0" err="1" smtClean="0">
                <a:solidFill>
                  <a:srgbClr val="002060"/>
                </a:solidFill>
                <a:latin typeface="Arial" panose="020B0604020202020204" pitchFamily="34" charset="0"/>
                <a:cs typeface="Arial" panose="020B0604020202020204" pitchFamily="34" charset="0"/>
              </a:rPr>
              <a:t>Đây</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biển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báo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cấm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rẽ</a:t>
            </a:r>
            <a:r>
              <a:rPr lang="en-US" sz="4400" i="1" dirty="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trái</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7" name="Rounded Rectangular Callout 16"/>
          <p:cNvSpPr/>
          <p:nvPr/>
        </p:nvSpPr>
        <p:spPr>
          <a:xfrm>
            <a:off x="5257800" y="8007609"/>
            <a:ext cx="10252704" cy="1595272"/>
          </a:xfrm>
          <a:prstGeom prst="wedgeRoundRectCallout">
            <a:avLst>
              <a:gd name="adj1" fmla="val 55426"/>
              <a:gd name="adj2" fmla="val 34723"/>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C00000"/>
                </a:solidFill>
                <a:latin typeface="Arial" panose="020B0604020202020204" pitchFamily="34" charset="0"/>
                <a:cs typeface="Arial" panose="020B0604020202020204" pitchFamily="34" charset="0"/>
              </a:rPr>
              <a:t>Đây</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không</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phải</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là</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biển</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báo</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cấm</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rẽ</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trái</a:t>
            </a:r>
            <a:r>
              <a:rPr lang="en-US" sz="4400" dirty="0" smtClean="0">
                <a:solidFill>
                  <a:srgbClr val="C00000"/>
                </a:solidFill>
                <a:latin typeface="Arial" panose="020B0604020202020204" pitchFamily="34" charset="0"/>
                <a:cs typeface="Arial" panose="020B0604020202020204" pitchFamily="34" charset="0"/>
              </a:rPr>
              <a:t>.</a:t>
            </a:r>
            <a:endParaRPr lang="en-US" sz="4400"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trips(up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strips(up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strVal val="#ppt_w+.3"/>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6396099" y="-972732"/>
            <a:ext cx="3496335" cy="33127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432801" y="8706464"/>
            <a:ext cx="2940627" cy="278624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11484" b="13215"/>
          <a:stretch>
            <a:fillRect/>
          </a:stretch>
        </p:blipFill>
        <p:spPr>
          <a:xfrm>
            <a:off x="13029431" y="6096006"/>
            <a:ext cx="5504339" cy="53967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1025" t="73237"/>
          <a:stretch>
            <a:fillRect/>
          </a:stretch>
        </p:blipFill>
        <p:spPr>
          <a:xfrm>
            <a:off x="-236568" y="-188393"/>
            <a:ext cx="5488788" cy="2999340"/>
          </a:xfrm>
          <a:prstGeom prst="rect">
            <a:avLst/>
          </a:prstGeom>
        </p:spPr>
      </p:pic>
      <p:grpSp>
        <p:nvGrpSpPr>
          <p:cNvPr id="19" name="Group 18"/>
          <p:cNvGrpSpPr/>
          <p:nvPr/>
        </p:nvGrpSpPr>
        <p:grpSpPr>
          <a:xfrm>
            <a:off x="1057832" y="4917197"/>
            <a:ext cx="15816854" cy="3603807"/>
            <a:chOff x="974679" y="893507"/>
            <a:chExt cx="15816854" cy="3603807"/>
          </a:xfrm>
        </p:grpSpPr>
        <p:sp>
          <p:nvSpPr>
            <p:cNvPr id="20" name="Rounded Rectangle 19"/>
            <p:cNvSpPr/>
            <p:nvPr/>
          </p:nvSpPr>
          <p:spPr>
            <a:xfrm>
              <a:off x="2743200" y="952500"/>
              <a:ext cx="14048333" cy="3544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0"/>
            <p:cNvPicPr>
              <a:picLocks noChangeAspect="1"/>
            </p:cNvPicPr>
            <p:nvPr/>
          </p:nvPicPr>
          <p:blipFill>
            <a:blip r:embed="rId9"/>
            <a:srcRect/>
            <a:stretch>
              <a:fillRect/>
            </a:stretch>
          </p:blipFill>
          <p:spPr>
            <a:xfrm>
              <a:off x="974679" y="893507"/>
              <a:ext cx="3021807" cy="3429000"/>
            </a:xfrm>
            <a:prstGeom prst="rect">
              <a:avLst/>
            </a:prstGeom>
          </p:spPr>
        </p:pic>
        <mc:AlternateContent xmlns:mc="http://schemas.openxmlformats.org/markup-compatibility/2006">
          <mc:Choice xmlns:a14="http://schemas.microsoft.com/office/drawing/2010/main" Requires="a14">
            <p:sp>
              <p:nvSpPr>
                <p:cNvPr id="22" name="TextBox 21"/>
                <p:cNvSpPr txBox="1"/>
                <p:nvPr/>
              </p:nvSpPr>
              <p:spPr>
                <a:xfrm>
                  <a:off x="4021886" y="1155246"/>
                  <a:ext cx="12291060" cy="2942793"/>
                </a:xfrm>
                <a:prstGeom prst="rect">
                  <a:avLst/>
                </a:prstGeom>
                <a:noFill/>
              </p:spPr>
              <p:txBody>
                <a:bodyPr wrap="square" rtlCol="0">
                  <a:spAutoFit/>
                </a:bodyPr>
                <a:lstStyle/>
                <a:p>
                  <a:pPr algn="just">
                    <a:lnSpc>
                      <a:spcPct val="150000"/>
                    </a:lnSpc>
                  </a:pPr>
                  <a:r>
                    <a:rPr lang="en-US" sz="4000" b="1" dirty="0" smtClean="0">
                      <a:solidFill>
                        <a:srgbClr val="C00000"/>
                      </a:solidFill>
                      <a:latin typeface="Arial" panose="020B0604020202020204" pitchFamily="34" charset="0"/>
                      <a:cs typeface="Arial" panose="020B0604020202020204" pitchFamily="34" charset="0"/>
                    </a:rPr>
                    <a:t>Kết </a:t>
                  </a:r>
                  <a:r>
                    <a:rPr lang="en-US" sz="4000" b="1" dirty="0" err="1" smtClean="0">
                      <a:solidFill>
                        <a:srgbClr val="C00000"/>
                      </a:solidFill>
                      <a:latin typeface="Arial" panose="020B0604020202020204" pitchFamily="34" charset="0"/>
                      <a:cs typeface="Arial" panose="020B0604020202020204" pitchFamily="34" charset="0"/>
                    </a:rPr>
                    <a:t>luận</a:t>
                  </a:r>
                  <a:r>
                    <a:rPr lang="en-US" sz="4000" b="1" dirty="0" smtClean="0">
                      <a:solidFill>
                        <a:srgbClr val="C00000"/>
                      </a:solidFill>
                      <a:latin typeface="Arial" panose="020B0604020202020204" pitchFamily="34" charset="0"/>
                      <a:cs typeface="Arial" panose="020B0604020202020204" pitchFamily="34" charset="0"/>
                    </a:rPr>
                    <a:t>:</a:t>
                  </a:r>
                </a:p>
                <a:p>
                  <a:pPr algn="just">
                    <a:lnSpc>
                      <a:spcPct val="150000"/>
                    </a:lnSpc>
                  </a:pPr>
                  <a:r>
                    <a:rPr lang="nl-NL" sz="4000" dirty="0">
                      <a:latin typeface="Arial" panose="020B0604020202020204" pitchFamily="34" charset="0"/>
                      <a:cs typeface="Arial" panose="020B0604020202020204" pitchFamily="34" charset="0"/>
                    </a:rPr>
                    <a:t>Mệnh đề P và mệnh đề </a:t>
                  </a:r>
                  <a14:m>
                    <m:oMath xmlns:m="http://schemas.openxmlformats.org/officeDocument/2006/math">
                      <m:bar>
                        <m:barPr>
                          <m:pos m:val="top"/>
                          <m:ctrlPr>
                            <a:rPr lang="en-US" sz="4000"/>
                          </m:ctrlPr>
                        </m:barPr>
                        <m:e>
                          <m:r>
                            <m:rPr>
                              <m:sty m:val="p"/>
                            </m:rPr>
                            <a:rPr lang="nl-NL" sz="4000" i="0"/>
                            <m:t>P</m:t>
                          </m:r>
                        </m:e>
                      </m:bar>
                    </m:oMath>
                  </a14:m>
                  <a:r>
                    <a:rPr lang="nl-NL" sz="4000" dirty="0" smtClean="0">
                      <a:latin typeface="Arial" panose="020B0604020202020204" pitchFamily="34" charset="0"/>
                      <a:cs typeface="Arial" panose="020B0604020202020204" pitchFamily="34" charset="0"/>
                    </a:rPr>
                    <a:t> là </a:t>
                  </a:r>
                  <a:r>
                    <a:rPr lang="nl-NL" sz="4000" dirty="0">
                      <a:latin typeface="Arial" panose="020B0604020202020204" pitchFamily="34" charset="0"/>
                      <a:cs typeface="Arial" panose="020B0604020202020204" pitchFamily="34" charset="0"/>
                    </a:rPr>
                    <a:t>hai phát biểu trái ngược nhau. Nếu P đúng thì </a:t>
                  </a:r>
                  <a14:m>
                    <m:oMath xmlns:m="http://schemas.openxmlformats.org/officeDocument/2006/math">
                      <m:bar>
                        <m:barPr>
                          <m:pos m:val="top"/>
                          <m:ctrlPr>
                            <a:rPr lang="en-US" sz="4000" i="1"/>
                          </m:ctrlPr>
                        </m:barPr>
                        <m:e>
                          <m:r>
                            <m:rPr>
                              <m:sty m:val="p"/>
                            </m:rPr>
                            <a:rPr lang="nl-NL" sz="4000" i="0"/>
                            <m:t>P</m:t>
                          </m:r>
                        </m:e>
                      </m:bar>
                    </m:oMath>
                  </a14:m>
                  <a:r>
                    <a:rPr lang="nl-NL" sz="4000" dirty="0" smtClean="0">
                      <a:latin typeface="Arial" panose="020B0604020202020204" pitchFamily="34" charset="0"/>
                      <a:cs typeface="Arial" panose="020B0604020202020204" pitchFamily="34" charset="0"/>
                    </a:rPr>
                    <a:t> sai</a:t>
                  </a:r>
                  <a:r>
                    <a:rPr lang="nl-NL" sz="4000" dirty="0">
                      <a:latin typeface="Arial" panose="020B0604020202020204" pitchFamily="34" charset="0"/>
                      <a:cs typeface="Arial" panose="020B0604020202020204" pitchFamily="34" charset="0"/>
                    </a:rPr>
                    <a:t>, còn nếu P sai thì </a:t>
                  </a:r>
                  <a14:m>
                    <m:oMath xmlns:m="http://schemas.openxmlformats.org/officeDocument/2006/math">
                      <m:bar>
                        <m:barPr>
                          <m:pos m:val="top"/>
                          <m:ctrlPr>
                            <a:rPr lang="en-US" sz="4000" i="1"/>
                          </m:ctrlPr>
                        </m:barPr>
                        <m:e>
                          <m:r>
                            <m:rPr>
                              <m:sty m:val="p"/>
                            </m:rPr>
                            <a:rPr lang="nl-NL" sz="4000" i="0"/>
                            <m:t>P</m:t>
                          </m:r>
                        </m:e>
                      </m:bar>
                    </m:oMath>
                  </a14:m>
                  <a:r>
                    <a:rPr lang="nl-NL" sz="4000" dirty="0" smtClean="0">
                      <a:latin typeface="Arial" panose="020B0604020202020204" pitchFamily="34" charset="0"/>
                      <a:cs typeface="Arial" panose="020B0604020202020204" pitchFamily="34" charset="0"/>
                    </a:rPr>
                    <a:t> đúng.</a:t>
                  </a:r>
                  <a:endParaRPr lang="en-US" sz="4000" dirty="0">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021886" y="1155246"/>
                  <a:ext cx="12291060" cy="2942793"/>
                </a:xfrm>
                <a:prstGeom prst="rect">
                  <a:avLst/>
                </a:prstGeom>
                <a:blipFill rotWithShape="0">
                  <a:blip r:embed="rId10"/>
                  <a:stretch>
                    <a:fillRect l="-1735" r="-1735" b="-7676"/>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3" name="Rectangle 22"/>
              <p:cNvSpPr/>
              <p:nvPr/>
            </p:nvSpPr>
            <p:spPr>
              <a:xfrm>
                <a:off x="2491238" y="1555707"/>
                <a:ext cx="13904861" cy="2748253"/>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Để phủ định mệnh đề P, người ta thường thêm hoặc bớt từ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hoặc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không phải</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vào trước vị ngữ của mệnh đề P, kí hiệu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P</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mệnh đề phủ định của P.</a:t>
                </a:r>
                <a:endParaRPr lang="en-US" sz="4000" dirty="0">
                  <a:latin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2491238" y="1555707"/>
                <a:ext cx="13904861" cy="2748253"/>
              </a:xfrm>
              <a:prstGeom prst="rect">
                <a:avLst/>
              </a:prstGeom>
              <a:blipFill rotWithShape="0">
                <a:blip r:embed="rId11"/>
                <a:stretch>
                  <a:fillRect l="-1578" r="-1534" b="-8647"/>
                </a:stretch>
              </a:blipFill>
            </p:spPr>
            <p:txBody>
              <a:bodyPr/>
              <a:lstStyle/>
              <a:p>
                <a:r>
                  <a:rPr lang="en-US">
                    <a:noFill/>
                  </a:rPr>
                  <a:t> </a:t>
                </a:r>
              </a:p>
            </p:txBody>
          </p:sp>
        </mc:Fallback>
      </mc:AlternateContent>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3000" y="-1028699"/>
            <a:ext cx="3352800" cy="317677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5163800" y="7505700"/>
            <a:ext cx="4693227" cy="4446833"/>
          </a:xfrm>
          <a:prstGeom prst="rect">
            <a:avLst/>
          </a:prstGeom>
        </p:spPr>
      </p:pic>
      <p:sp>
        <p:nvSpPr>
          <p:cNvPr id="21" name="Rounded Rectangle 20"/>
          <p:cNvSpPr/>
          <p:nvPr/>
        </p:nvSpPr>
        <p:spPr>
          <a:xfrm>
            <a:off x="2202873" y="1181100"/>
            <a:ext cx="2306782"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2</a:t>
            </a:r>
            <a:endParaRPr lang="en-US" sz="40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4724400" y="1298441"/>
            <a:ext cx="12039600" cy="90159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p>
        </p:txBody>
      </p:sp>
      <p:sp>
        <p:nvSpPr>
          <p:cNvPr id="23" name="TextBox 22"/>
          <p:cNvSpPr txBox="1"/>
          <p:nvPr/>
        </p:nvSpPr>
        <p:spPr>
          <a:xfrm>
            <a:off x="2209800" y="2430089"/>
            <a:ext cx="14782800" cy="193899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P: “17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Q: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hộp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đứng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27" name="Group 26"/>
          <p:cNvGrpSpPr/>
          <p:nvPr/>
        </p:nvGrpSpPr>
        <p:grpSpPr>
          <a:xfrm>
            <a:off x="914400" y="4610099"/>
            <a:ext cx="2289464" cy="2036566"/>
            <a:chOff x="966355" y="4714871"/>
            <a:chExt cx="2289464" cy="2036566"/>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25" name="TextBox 24"/>
            <p:cNvSpPr txBox="1"/>
            <p:nvPr/>
          </p:nvSpPr>
          <p:spPr>
            <a:xfrm>
              <a:off x="966355" y="5229504"/>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6" name="TextBox 25"/>
              <p:cNvSpPr txBox="1"/>
              <p:nvPr/>
            </p:nvSpPr>
            <p:spPr>
              <a:xfrm>
                <a:off x="3657600" y="5336653"/>
                <a:ext cx="12496800" cy="3787704"/>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Mệnh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P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m:rPr>
                            <m:sty m:val="p"/>
                          </m:rPr>
                          <a:rPr lang="en-US" sz="4000">
                            <a:latin typeface="Cambria Math" panose="02040503050406030204" pitchFamily="18" charset="0"/>
                            <a:cs typeface="Arial" panose="020B0604020202020204" pitchFamily="34" charset="0"/>
                          </a:rPr>
                          <m:t>P</m:t>
                        </m:r>
                      </m:e>
                    </m:acc>
                  </m:oMath>
                </a14:m>
                <a:r>
                  <a:rPr lang="en-US" sz="4000" dirty="0" smtClean="0">
                    <a:latin typeface="Arial" panose="020B0604020202020204" pitchFamily="34" charset="0"/>
                    <a:cs typeface="Arial" panose="020B0604020202020204" pitchFamily="34" charset="0"/>
                  </a:rPr>
                  <a:t>: “17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Q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Q</m:t>
                        </m:r>
                      </m:e>
                    </m:acc>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hộp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đứng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3657600" y="5336653"/>
                <a:ext cx="12496800" cy="3787704"/>
              </a:xfrm>
              <a:prstGeom prst="rect">
                <a:avLst/>
              </a:prstGeom>
              <a:blipFill rotWithShape="0">
                <a:blip r:embed="rId9"/>
                <a:stretch>
                  <a:fillRect l="-1707" r="-1707" b="-2894"/>
                </a:stretch>
              </a:blipFill>
            </p:spPr>
            <p:txBody>
              <a:bodyPr/>
              <a:lstStyle/>
              <a:p>
                <a:r>
                  <a:rPr lang="en-US">
                    <a:noFill/>
                  </a:rPr>
                  <a:t> </a:t>
                </a:r>
              </a:p>
            </p:txBody>
          </p:sp>
        </mc:Fallback>
      </mc:AlternateContent>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anim calcmode="lin" valueType="num">
                                      <p:cBhvr>
                                        <p:cTn id="19" dur="500" fill="hold"/>
                                        <p:tgtEl>
                                          <p:spTgt spid="27"/>
                                        </p:tgtEl>
                                        <p:attrNameLst>
                                          <p:attrName>ppt_x</p:attrName>
                                        </p:attrNameLst>
                                      </p:cBhvr>
                                      <p:tavLst>
                                        <p:tav tm="0">
                                          <p:val>
                                            <p:strVal val="#ppt_x"/>
                                          </p:val>
                                        </p:tav>
                                        <p:tav tm="100000">
                                          <p:val>
                                            <p:strVal val="#ppt_x"/>
                                          </p:val>
                                        </p:tav>
                                      </p:tavLst>
                                    </p:anim>
                                    <p:anim calcmode="lin" valueType="num">
                                      <p:cBhvr>
                                        <p:cTn id="2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wipe(left)">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barn(inVertical)">
                                      <p:cBhvr>
                                        <p:cTn id="30"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1064779" y="-9712288"/>
            <a:ext cx="10120920" cy="122122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4528800" y="6894388"/>
            <a:ext cx="5195454" cy="4922693"/>
          </a:xfrm>
          <a:prstGeom prst="rect">
            <a:avLst/>
          </a:prstGeom>
        </p:spPr>
      </p:pic>
      <p:sp>
        <p:nvSpPr>
          <p:cNvPr id="11" name="Rounded Rectangle 10"/>
          <p:cNvSpPr/>
          <p:nvPr/>
        </p:nvSpPr>
        <p:spPr>
          <a:xfrm>
            <a:off x="949036" y="1256777"/>
            <a:ext cx="3352800"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2</a:t>
            </a:r>
            <a:endParaRPr lang="en-US" sz="40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4648200" y="1028700"/>
            <a:ext cx="12192000" cy="193899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3" name="TextBox 12"/>
          <p:cNvSpPr txBox="1"/>
          <p:nvPr/>
        </p:nvSpPr>
        <p:spPr>
          <a:xfrm>
            <a:off x="2590800" y="2982733"/>
            <a:ext cx="14249400" cy="193899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P: “ 2 022 chia </a:t>
            </a:r>
            <a:r>
              <a:rPr lang="en-US" sz="4000" dirty="0" err="1" smtClean="0">
                <a:latin typeface="Arial" panose="020B0604020202020204" pitchFamily="34" charset="0"/>
                <a:cs typeface="Arial" panose="020B0604020202020204" pitchFamily="34" charset="0"/>
              </a:rPr>
              <a:t>hết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5”;</a:t>
            </a:r>
          </a:p>
          <a:p>
            <a:pPr algn="just">
              <a:lnSpc>
                <a:spcPct val="150000"/>
              </a:lnSpc>
            </a:pPr>
            <a:r>
              <a:rPr lang="en-US" sz="4000" dirty="0" smtClean="0">
                <a:latin typeface="Arial" panose="020B0604020202020204" pitchFamily="34" charset="0"/>
                <a:cs typeface="Arial" panose="020B0604020202020204" pitchFamily="34" charset="0"/>
              </a:rPr>
              <a:t>Q: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2x + 1 &gt; 0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3"/>
              <p:cNvSpPr/>
              <p:nvPr/>
            </p:nvSpPr>
            <p:spPr>
              <a:xfrm>
                <a:off x="4648200" y="5600700"/>
                <a:ext cx="11658600" cy="2959977"/>
              </a:xfrm>
              <a:prstGeom prst="rect">
                <a:avLst/>
              </a:prstGeom>
            </p:spPr>
            <p:txBody>
              <a:bodyPr wrap="square">
                <a:spAutoFit/>
              </a:bodyPr>
              <a:lstStyle/>
              <a:p>
                <a:pPr algn="just">
                  <a:lnSpc>
                    <a:spcPct val="150000"/>
                  </a:lnSpc>
                </a:pPr>
                <a14:m>
                  <m:oMath xmlns:m="http://schemas.openxmlformats.org/officeDocument/2006/math">
                    <m:bar>
                      <m:barPr>
                        <m:pos m:val="top"/>
                        <m:ctrlPr>
                          <a:rPr lang="en-US" sz="4000" i="1" smtClean="0">
                            <a:latin typeface="Cambria Math" panose="02040503050406030204" pitchFamily="18" charset="0"/>
                          </a:rPr>
                        </m:ctrlPr>
                      </m:barPr>
                      <m:e>
                        <m:r>
                          <m:rPr>
                            <m:sty m:val="p"/>
                          </m:rPr>
                          <a:rPr lang="nl-NL" sz="4000">
                            <a:latin typeface="Cambria Math" panose="02040503050406030204" pitchFamily="18" charset="0"/>
                          </a:rPr>
                          <m:t>P</m:t>
                        </m:r>
                      </m:e>
                    </m:ba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2022 </a:t>
                </a:r>
                <a:r>
                  <a:rPr lang="vi-VN" sz="4000" dirty="0">
                    <a:latin typeface="Arial" panose="020B0604020202020204" pitchFamily="34" charset="0"/>
                    <a:cs typeface="Arial" panose="020B0604020202020204" pitchFamily="34" charset="0"/>
                  </a:rPr>
                  <a:t>không chia hết cho </a:t>
                </a:r>
                <a:r>
                  <a:rPr lang="vi-VN" sz="4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mệnh đề đúng.</a:t>
                </a:r>
              </a:p>
              <a:p>
                <a:pPr algn="just">
                  <a:lnSpc>
                    <a:spcPct val="150000"/>
                  </a:lnSpc>
                </a:pPr>
                <a14:m>
                  <m:oMath xmlns:m="http://schemas.openxmlformats.org/officeDocument/2006/math">
                    <m:bar>
                      <m:barPr>
                        <m:pos m:val="top"/>
                        <m:ctrlPr>
                          <a:rPr lang="en-US" sz="4000" i="1">
                            <a:latin typeface="Cambria Math" panose="02040503050406030204" pitchFamily="18" charset="0"/>
                          </a:rPr>
                        </m:ctrlPr>
                      </m:barPr>
                      <m:e>
                        <m:r>
                          <m:rPr>
                            <m:sty m:val="p"/>
                          </m:rPr>
                          <a:rPr lang="en-US" sz="4000" b="0" i="0" smtClean="0">
                            <a:latin typeface="Cambria Math" panose="02040503050406030204" pitchFamily="18" charset="0"/>
                          </a:rPr>
                          <m:t>Q</m:t>
                        </m:r>
                      </m:e>
                    </m:ba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Bất </a:t>
                </a:r>
                <a:r>
                  <a:rPr lang="vi-VN" sz="4000" dirty="0">
                    <a:latin typeface="Arial" panose="020B0604020202020204" pitchFamily="34" charset="0"/>
                    <a:cs typeface="Arial" panose="020B0604020202020204" pitchFamily="34" charset="0"/>
                  </a:rPr>
                  <a:t>phương trình 2x + 1 &gt; 0 không có </a:t>
                </a:r>
                <a:r>
                  <a:rPr lang="vi-VN" sz="4000" dirty="0"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mệnh đề sai.</a:t>
                </a:r>
              </a:p>
            </p:txBody>
          </p:sp>
        </mc:Choice>
        <mc:Fallback>
          <p:sp>
            <p:nvSpPr>
              <p:cNvPr id="14" name="Rectangle 13"/>
              <p:cNvSpPr>
                <a:spLocks noRot="1" noChangeAspect="1" noMove="1" noResize="1" noEditPoints="1" noAdjustHandles="1" noChangeArrowheads="1" noChangeShapeType="1" noTextEdit="1"/>
              </p:cNvSpPr>
              <p:nvPr/>
            </p:nvSpPr>
            <p:spPr>
              <a:xfrm>
                <a:off x="4648200" y="5600700"/>
                <a:ext cx="11658600" cy="2959977"/>
              </a:xfrm>
              <a:prstGeom prst="rect">
                <a:avLst/>
              </a:prstGeom>
              <a:blipFill rotWithShape="0">
                <a:blip r:embed="rId6"/>
                <a:stretch>
                  <a:fillRect l="-1883" r="-1831" b="-8041"/>
                </a:stretch>
              </a:blipFill>
            </p:spPr>
            <p:txBody>
              <a:bodyPr/>
              <a:lstStyle/>
              <a:p>
                <a:r>
                  <a:rPr lang="en-US">
                    <a:noFill/>
                  </a:rPr>
                  <a:t> </a:t>
                </a:r>
              </a:p>
            </p:txBody>
          </p:sp>
        </mc:Fallback>
      </mc:AlternateContent>
      <p:grpSp>
        <p:nvGrpSpPr>
          <p:cNvPr id="15" name="Group 14"/>
          <p:cNvGrpSpPr/>
          <p:nvPr/>
        </p:nvGrpSpPr>
        <p:grpSpPr>
          <a:xfrm>
            <a:off x="1347354" y="5129540"/>
            <a:ext cx="2289464" cy="2036566"/>
            <a:chOff x="966355" y="4714871"/>
            <a:chExt cx="2289464" cy="2036566"/>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505" y="7862573"/>
            <a:ext cx="2070931" cy="1904888"/>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46440">
            <a:off x="2654741" y="8705458"/>
            <a:ext cx="1502653" cy="19791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additive="base">
                                        <p:cTn id="29"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anim calcmode="lin" valueType="num">
                                      <p:cBhvr additive="base">
                                        <p:cTn id="35" dur="500"/>
                                        <p:tgtEl>
                                          <p:spTgt spid="14">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sp>
        <p:nvSpPr>
          <p:cNvPr id="15" name="Rounded Rectangle 14"/>
          <p:cNvSpPr/>
          <p:nvPr/>
        </p:nvSpPr>
        <p:spPr>
          <a:xfrm>
            <a:off x="1573994" y="925443"/>
            <a:ext cx="2760914" cy="1219200"/>
          </a:xfrm>
          <a:prstGeom prst="round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Vận</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dụng</a:t>
            </a:r>
            <a:endParaRPr lang="en-US" sz="4000" b="1" dirty="0">
              <a:solidFill>
                <a:prstClr val="white"/>
              </a:solidFill>
              <a:latin typeface="Arial" panose="020B0604020202020204" pitchFamily="34" charset="0"/>
              <a:cs typeface="Arial" panose="020B0604020202020204" pitchFamily="34" charset="0"/>
            </a:endParaRPr>
          </a:p>
        </p:txBody>
      </p:sp>
      <p:grpSp>
        <p:nvGrpSpPr>
          <p:cNvPr id="22" name="Group 21"/>
          <p:cNvGrpSpPr/>
          <p:nvPr/>
        </p:nvGrpSpPr>
        <p:grpSpPr>
          <a:xfrm>
            <a:off x="7749138" y="5239687"/>
            <a:ext cx="2482145" cy="1805803"/>
            <a:chOff x="1311628" y="5710651"/>
            <a:chExt cx="2482145" cy="1805803"/>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2" name="TextBox 1"/>
          <p:cNvSpPr txBox="1"/>
          <p:nvPr/>
        </p:nvSpPr>
        <p:spPr>
          <a:xfrm>
            <a:off x="5029200" y="1181100"/>
            <a:ext cx="10591800" cy="707886"/>
          </a:xfrm>
          <a:prstGeom prst="rect">
            <a:avLst/>
          </a:prstGeom>
          <a:noFill/>
        </p:spPr>
        <p:txBody>
          <a:bodyPr wrap="square" rtlCol="0">
            <a:spAutoFit/>
          </a:bodyPr>
          <a:lstStyle/>
          <a:p>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546285" y="1236283"/>
                <a:ext cx="10256223" cy="4003404"/>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Á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14:m>
                  <m:oMath xmlns:m="http://schemas.openxmlformats.org/officeDocument/2006/math">
                    <m:bar>
                      <m:barPr>
                        <m:pos m:val="top"/>
                        <m:ctrlPr>
                          <a:rPr lang="en-US" sz="4000" i="1">
                            <a:latin typeface="Cambria Math" panose="02040503050406030204" pitchFamily="18" charset="0"/>
                          </a:rPr>
                        </m:ctrlPr>
                      </m:barPr>
                      <m:e>
                        <m:r>
                          <m:rPr>
                            <m:sty m:val="p"/>
                          </m:rPr>
                          <a:rPr lang="en-US" sz="4000" b="0" i="0" smtClean="0">
                            <a:latin typeface="Cambria Math" panose="02040503050406030204" pitchFamily="18" charset="0"/>
                          </a:rPr>
                          <m:t>Q</m:t>
                        </m:r>
                      </m:e>
                    </m:bar>
                  </m:oMath>
                </a14:m>
                <a:r>
                  <a:rPr lang="en-US" sz="4000" dirty="0" smtClean="0">
                    <a:latin typeface="Arial" panose="020B0604020202020204" pitchFamily="34" charset="0"/>
                    <a:cs typeface="Arial" panose="020B0604020202020204" pitchFamily="34" charset="0"/>
                  </a:rPr>
                  <a:t> và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Q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14:m>
                  <m:oMath xmlns:m="http://schemas.openxmlformats.org/officeDocument/2006/math">
                    <m:bar>
                      <m:barPr>
                        <m:pos m:val="top"/>
                        <m:ctrlPr>
                          <a:rPr lang="en-US" sz="4000" i="1">
                            <a:latin typeface="Cambria Math" panose="02040503050406030204" pitchFamily="18" charset="0"/>
                          </a:rPr>
                        </m:ctrlPr>
                      </m:barPr>
                      <m:e>
                        <m:r>
                          <m:rPr>
                            <m:sty m:val="p"/>
                          </m:rPr>
                          <a:rPr lang="en-US" sz="4000" b="0" i="0" smtClean="0">
                            <a:latin typeface="Cambria Math" panose="02040503050406030204" pitchFamily="18" charset="0"/>
                          </a:rPr>
                          <m:t>Q</m:t>
                        </m:r>
                      </m:e>
                    </m:bar>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546285" y="1236283"/>
                <a:ext cx="10256223" cy="4003404"/>
              </a:xfrm>
              <a:prstGeom prst="rect">
                <a:avLst/>
              </a:prstGeom>
              <a:blipFill rotWithShape="0">
                <a:blip r:embed="rId6"/>
                <a:stretch>
                  <a:fillRect l="-2140" r="-2081" b="-1979"/>
                </a:stretch>
              </a:blipFill>
            </p:spPr>
            <p:txBody>
              <a:bodyPr/>
              <a:lstStyle/>
              <a:p>
                <a:r>
                  <a:rPr lang="en-US">
                    <a:noFill/>
                  </a:rPr>
                  <a:t> </a:t>
                </a:r>
              </a:p>
            </p:txBody>
          </p:sp>
        </mc:Fallback>
      </mc:AlternateContent>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b="25068"/>
          <a:stretch/>
        </p:blipFill>
        <p:spPr>
          <a:xfrm>
            <a:off x="10502238" y="-1182647"/>
            <a:ext cx="9059705" cy="678863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538795" y="6892319"/>
                <a:ext cx="13926886" cy="2971198"/>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14:m>
                  <m:oMath xmlns:m="http://schemas.openxmlformats.org/officeDocument/2006/math">
                    <m:bar>
                      <m:barPr>
                        <m:pos m:val="top"/>
                        <m:ctrlPr>
                          <a:rPr lang="en-US" sz="4000" i="1">
                            <a:latin typeface="Cambria Math" panose="02040503050406030204" pitchFamily="18" charset="0"/>
                          </a:rPr>
                        </m:ctrlPr>
                      </m:barPr>
                      <m:e>
                        <m:r>
                          <m:rPr>
                            <m:sty m:val="p"/>
                          </m:rPr>
                          <a:rPr lang="en-US" sz="4000">
                            <a:latin typeface="Cambria Math" panose="02040503050406030204" pitchFamily="18" charset="0"/>
                          </a:rPr>
                          <m:t>Q</m:t>
                        </m:r>
                      </m:e>
                    </m:bar>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Châu</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Á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giới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p:txBody>
          </p:sp>
        </mc:Choice>
        <mc:Fallback>
          <p:sp>
            <p:nvSpPr>
              <p:cNvPr id="6" name="Rectangle 5"/>
              <p:cNvSpPr>
                <a:spLocks noRot="1" noChangeAspect="1" noMove="1" noResize="1" noEditPoints="1" noAdjustHandles="1" noChangeArrowheads="1" noChangeShapeType="1" noTextEdit="1"/>
              </p:cNvSpPr>
              <p:nvPr/>
            </p:nvSpPr>
            <p:spPr>
              <a:xfrm>
                <a:off x="3538795" y="6892319"/>
                <a:ext cx="13926886" cy="2971198"/>
              </a:xfrm>
              <a:prstGeom prst="rect">
                <a:avLst/>
              </a:prstGeom>
              <a:blipFill rotWithShape="0">
                <a:blip r:embed="rId8"/>
                <a:stretch>
                  <a:fillRect l="-1576" r="-1532" b="-4107"/>
                </a:stretch>
              </a:blipFill>
            </p:spPr>
            <p:txBody>
              <a:bodyPr/>
              <a:lstStyle/>
              <a:p>
                <a:r>
                  <a:rPr lang="en-US">
                    <a:noFill/>
                  </a:rPr>
                  <a:t> </a:t>
                </a:r>
              </a:p>
            </p:txBody>
          </p:sp>
        </mc:Fallback>
      </mc:AlternateContent>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227" y="6724175"/>
            <a:ext cx="3112900" cy="3112900"/>
          </a:xfrm>
          <a:prstGeom prst="rect">
            <a:avLst/>
          </a:prstGeom>
        </p:spPr>
      </p:pic>
    </p:spTree>
    <p:extLst>
      <p:ext uri="{BB962C8B-B14F-4D97-AF65-F5344CB8AC3E}">
        <p14:creationId xmlns:p14="http://schemas.microsoft.com/office/powerpoint/2010/main" val="1566579943"/>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056908" y="5016718"/>
            <a:ext cx="6212580" cy="74963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2762442" y="-8581145"/>
            <a:ext cx="8064909" cy="97314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14928442" y="7712501"/>
            <a:ext cx="4661716" cy="441697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56493">
            <a:off x="891181" y="3388637"/>
            <a:ext cx="517671" cy="227547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66537" flipH="1">
            <a:off x="1086108" y="682260"/>
            <a:ext cx="377609" cy="1659820"/>
          </a:xfrm>
          <a:prstGeom prst="rect">
            <a:avLst/>
          </a:prstGeom>
        </p:spPr>
      </p:pic>
      <p:sp>
        <p:nvSpPr>
          <p:cNvPr id="9" name="TextBox 9"/>
          <p:cNvSpPr txBox="1"/>
          <p:nvPr/>
        </p:nvSpPr>
        <p:spPr>
          <a:xfrm>
            <a:off x="5334000" y="828168"/>
            <a:ext cx="7176456" cy="1368003"/>
          </a:xfrm>
          <a:prstGeom prst="rect">
            <a:avLst/>
          </a:prstGeom>
        </p:spPr>
        <p:txBody>
          <a:bodyPr lIns="0" tIns="0" rIns="0" bIns="0" rtlCol="0" anchor="t">
            <a:spAutoFit/>
          </a:bodyPr>
          <a:lstStyle/>
          <a:p>
            <a:pPr algn="ctr">
              <a:lnSpc>
                <a:spcPts val="12013"/>
              </a:lnSpc>
            </a:pPr>
            <a:r>
              <a:rPr lang="en-US" sz="6600" b="1" dirty="0" smtClean="0">
                <a:solidFill>
                  <a:srgbClr val="202F5A"/>
                </a:solidFill>
                <a:latin typeface="Arial" panose="020B0604020202020204" pitchFamily="34" charset="0"/>
                <a:cs typeface="Arial" panose="020B0604020202020204" pitchFamily="34" charset="0"/>
              </a:rPr>
              <a:t>KHỞI ĐỘNG</a:t>
            </a:r>
            <a:endParaRPr lang="en-US" sz="6600" b="1" dirty="0">
              <a:solidFill>
                <a:srgbClr val="202F5A"/>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6000" y="2705100"/>
            <a:ext cx="13433073" cy="3828078"/>
          </a:xfrm>
          <a:prstGeom prst="rect">
            <a:avLst/>
          </a:prstGeom>
        </p:spPr>
      </p:pic>
      <p:sp>
        <p:nvSpPr>
          <p:cNvPr id="12" name="Rectangle 11"/>
          <p:cNvSpPr/>
          <p:nvPr/>
        </p:nvSpPr>
        <p:spPr>
          <a:xfrm>
            <a:off x="3886200" y="6930779"/>
            <a:ext cx="12801600" cy="1938992"/>
          </a:xfrm>
          <a:prstGeom prst="rect">
            <a:avLst/>
          </a:prstGeom>
        </p:spPr>
        <p:txBody>
          <a:bodyPr wrap="square">
            <a:spAutoFit/>
          </a:bodyPr>
          <a:lstStyle/>
          <a:p>
            <a:pPr algn="just">
              <a:lnSpc>
                <a:spcPct val="150000"/>
              </a:lnSpc>
            </a:pPr>
            <a:r>
              <a:rPr lang="vi-VN" sz="4000" i="1" dirty="0">
                <a:latin typeface="Arial" panose="020B0604020202020204" pitchFamily="34" charset="0"/>
                <a:cs typeface="Arial" panose="020B0604020202020204" pitchFamily="34" charset="0"/>
              </a:rPr>
              <a:t>Em hãy chỉ ra các câu trên, câu nào là câu có tính đúng sai, câu nào không xác định được tính đúng sai?</a:t>
            </a:r>
            <a:endParaRPr lang="en-US" sz="4000" i="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8800" y="7042107"/>
            <a:ext cx="1492801" cy="13677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3"/>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8400" y="-883704"/>
            <a:ext cx="3555730" cy="28445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69262" y="-2057400"/>
            <a:ext cx="5195454" cy="4922693"/>
          </a:xfrm>
          <a:prstGeom prst="rect">
            <a:avLst/>
          </a:prstGeom>
        </p:spPr>
      </p:pic>
      <p:sp>
        <p:nvSpPr>
          <p:cNvPr id="8" name="TextBox 8"/>
          <p:cNvSpPr txBox="1"/>
          <p:nvPr/>
        </p:nvSpPr>
        <p:spPr>
          <a:xfrm>
            <a:off x="1396950" y="1673274"/>
            <a:ext cx="15577368" cy="1527854"/>
          </a:xfrm>
          <a:prstGeom prst="rect">
            <a:avLst/>
          </a:prstGeom>
        </p:spPr>
        <p:txBody>
          <a:bodyPr wrap="square" lIns="0" tIns="0" rIns="0" bIns="0" rtlCol="0" anchor="t">
            <a:spAutoFit/>
          </a:bodyPr>
          <a:lstStyle/>
          <a:p>
            <a:pPr algn="ctr">
              <a:lnSpc>
                <a:spcPts val="13662"/>
              </a:lnSpc>
            </a:pPr>
            <a:r>
              <a:rPr lang="en-US" sz="6600" b="1" dirty="0" smtClean="0">
                <a:solidFill>
                  <a:srgbClr val="624A3A"/>
                </a:solidFill>
                <a:latin typeface="Arial" panose="020B0604020202020204" pitchFamily="34" charset="0"/>
                <a:cs typeface="Arial" panose="020B0604020202020204" pitchFamily="34" charset="0"/>
              </a:rPr>
              <a:t>CHƯƠNG I: MỆNH ĐỀ VÀ TẬP HỢP</a:t>
            </a:r>
            <a:endParaRPr lang="en-US" sz="6600" b="1" dirty="0">
              <a:solidFill>
                <a:srgbClr val="624A3A"/>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17581" y="5758106"/>
            <a:ext cx="2365243" cy="4237406"/>
          </a:xfrm>
          <a:prstGeom prst="rect">
            <a:avLst/>
          </a:prstGeom>
        </p:spPr>
      </p:pic>
      <p:pic>
        <p:nvPicPr>
          <p:cNvPr id="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17347">
            <a:off x="441556" y="7109572"/>
            <a:ext cx="4076942" cy="3261554"/>
          </a:xfrm>
          <a:prstGeom prst="rect">
            <a:avLst/>
          </a:prstGeom>
        </p:spPr>
      </p:pic>
      <p:sp>
        <p:nvSpPr>
          <p:cNvPr id="2" name="TextBox 1"/>
          <p:cNvSpPr txBox="1"/>
          <p:nvPr/>
        </p:nvSpPr>
        <p:spPr>
          <a:xfrm>
            <a:off x="4724400" y="3857278"/>
            <a:ext cx="8298732" cy="1200329"/>
          </a:xfrm>
          <a:prstGeom prst="rect">
            <a:avLst/>
          </a:prstGeom>
          <a:noFill/>
        </p:spPr>
        <p:txBody>
          <a:bodyPr wrap="square" rtlCol="0">
            <a:spAutoFit/>
          </a:bodyPr>
          <a:lstStyle/>
          <a:p>
            <a:pPr algn="ctr"/>
            <a:r>
              <a:rPr lang="en-US" sz="7200" b="1" dirty="0" smtClean="0">
                <a:solidFill>
                  <a:srgbClr val="4BACC6">
                    <a:lumMod val="50000"/>
                  </a:srgbClr>
                </a:solidFill>
                <a:latin typeface="Arial" panose="020B0604020202020204" pitchFamily="34" charset="0"/>
                <a:cs typeface="Arial" panose="020B0604020202020204" pitchFamily="34" charset="0"/>
              </a:rPr>
              <a:t>BÀI 1: MỆNH ĐỀ</a:t>
            </a:r>
            <a:endParaRPr lang="en-US" sz="7200" b="1" dirty="0">
              <a:solidFill>
                <a:srgbClr val="4BACC6">
                  <a:lumMod val="50000"/>
                </a:srgbClr>
              </a:solidFill>
              <a:latin typeface="Arial" panose="020B0604020202020204" pitchFamily="34" charset="0"/>
              <a:cs typeface="Arial" panose="020B0604020202020204" pitchFamily="34" charset="0"/>
            </a:endParaRPr>
          </a:p>
        </p:txBody>
      </p:sp>
      <p:sp>
        <p:nvSpPr>
          <p:cNvPr id="3" name="Rectangle 2"/>
          <p:cNvSpPr/>
          <p:nvPr/>
        </p:nvSpPr>
        <p:spPr>
          <a:xfrm>
            <a:off x="2819400" y="5397398"/>
            <a:ext cx="13140966" cy="2308324"/>
          </a:xfrm>
          <a:prstGeom prst="rect">
            <a:avLst/>
          </a:prstGeom>
        </p:spPr>
        <p:txBody>
          <a:bodyPr wrap="square">
            <a:spAutoFit/>
          </a:bodyPr>
          <a:lstStyle/>
          <a:p>
            <a:pPr algn="ctr">
              <a:lnSpc>
                <a:spcPct val="150000"/>
              </a:lnSpc>
            </a:pPr>
            <a:r>
              <a:rPr lang="en-US" sz="4800" b="1" dirty="0" err="1" smtClean="0">
                <a:solidFill>
                  <a:srgbClr val="C00000"/>
                </a:solidFill>
                <a:latin typeface="Arial" panose="020B0604020202020204" pitchFamily="34" charset="0"/>
                <a:cs typeface="Arial" panose="020B0604020202020204" pitchFamily="34" charset="0"/>
              </a:rPr>
              <a:t>Tiết</a:t>
            </a:r>
            <a:r>
              <a:rPr lang="en-US" sz="4800" b="1" dirty="0" smtClean="0">
                <a:solidFill>
                  <a:srgbClr val="C00000"/>
                </a:solidFill>
                <a:latin typeface="Arial" panose="020B0604020202020204" pitchFamily="34" charset="0"/>
                <a:cs typeface="Arial" panose="020B0604020202020204" pitchFamily="34" charset="0"/>
              </a:rPr>
              <a:t> </a:t>
            </a:r>
            <a:r>
              <a:rPr lang="en-US" sz="4800" b="1" dirty="0" smtClean="0">
                <a:solidFill>
                  <a:srgbClr val="C00000"/>
                </a:solidFill>
                <a:latin typeface="Arial" panose="020B0604020202020204" pitchFamily="34" charset="0"/>
                <a:cs typeface="Arial" panose="020B0604020202020204" pitchFamily="34" charset="0"/>
              </a:rPr>
              <a:t>2: </a:t>
            </a:r>
            <a:r>
              <a:rPr lang="nl-NL" sz="4800" dirty="0">
                <a:solidFill>
                  <a:srgbClr val="C00000"/>
                </a:solidFill>
                <a:latin typeface="Arial" panose="020B0604020202020204" pitchFamily="34" charset="0"/>
                <a:cs typeface="Arial" panose="020B0604020202020204" pitchFamily="34" charset="0"/>
              </a:rPr>
              <a:t>MỆNH ĐỀ KÉO THEO, MỆNH ĐỀ ĐẢO. MỆNH ĐỀ TƯƠNG </a:t>
            </a:r>
            <a:r>
              <a:rPr lang="nl-NL" sz="4800" dirty="0" smtClean="0">
                <a:solidFill>
                  <a:srgbClr val="C00000"/>
                </a:solidFill>
                <a:latin typeface="Arial" panose="020B0604020202020204" pitchFamily="34" charset="0"/>
                <a:cs typeface="Arial" panose="020B0604020202020204" pitchFamily="34" charset="0"/>
              </a:rPr>
              <a:t>ĐƯƠNG</a:t>
            </a:r>
            <a:endParaRPr lang="en-US" sz="4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3381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curtains"/>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056908" y="5016718"/>
            <a:ext cx="6212580" cy="74963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2762442" y="-8581145"/>
            <a:ext cx="8064909" cy="97314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15621000" y="7526666"/>
            <a:ext cx="3946094" cy="373892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56493">
            <a:off x="17057790" y="407560"/>
            <a:ext cx="403021" cy="1771523"/>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66537" flipH="1">
            <a:off x="971620" y="626851"/>
            <a:ext cx="377609" cy="1659820"/>
          </a:xfrm>
          <a:prstGeom prst="rect">
            <a:avLst/>
          </a:prstGeom>
        </p:spPr>
      </p:pic>
      <p:sp>
        <p:nvSpPr>
          <p:cNvPr id="14" name="TextBox 9"/>
          <p:cNvSpPr txBox="1"/>
          <p:nvPr/>
        </p:nvSpPr>
        <p:spPr>
          <a:xfrm>
            <a:off x="1828800" y="1092124"/>
            <a:ext cx="98298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3.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kéo</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theo</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đảo</a:t>
            </a:r>
            <a:endParaRPr lang="en-US" sz="4400" b="1" dirty="0">
              <a:solidFill>
                <a:srgbClr val="202F5A"/>
              </a:solidFill>
              <a:latin typeface="Arial" panose="020B0604020202020204" pitchFamily="34" charset="0"/>
              <a:cs typeface="Arial" panose="020B0604020202020204" pitchFamily="34" charset="0"/>
            </a:endParaRPr>
          </a:p>
        </p:txBody>
      </p:sp>
      <p:sp>
        <p:nvSpPr>
          <p:cNvPr id="15" name="TextBox 14"/>
          <p:cNvSpPr txBox="1"/>
          <p:nvPr/>
        </p:nvSpPr>
        <p:spPr>
          <a:xfrm>
            <a:off x="1835727" y="2168871"/>
            <a:ext cx="5403274"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a.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kéo</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theo</a:t>
            </a:r>
            <a:endParaRPr lang="en-US" sz="40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828800" y="3276396"/>
            <a:ext cx="1676400" cy="1143000"/>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HĐ3</a:t>
            </a:r>
            <a:endParaRPr lang="en-US" sz="40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962400" y="3024256"/>
            <a:ext cx="1103698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Cặp từ quan hệ nào sau đây phù hợp với vị trí bị che khuất trong câu ghép ở hình bên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A. Nếu …… thì </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B. Tuy ……. nhưng ……</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1641" y="6907700"/>
            <a:ext cx="6944591" cy="2865487"/>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5400" y="7886700"/>
            <a:ext cx="2402318" cy="2209705"/>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42751">
            <a:off x="1549755" y="6087401"/>
            <a:ext cx="1644732" cy="2591839"/>
          </a:xfrm>
          <a:prstGeom prst="rect">
            <a:avLst/>
          </a:prstGeom>
        </p:spPr>
      </p:pic>
      <p:sp>
        <p:nvSpPr>
          <p:cNvPr id="18" name="Oval 17"/>
          <p:cNvSpPr/>
          <p:nvPr/>
        </p:nvSpPr>
        <p:spPr>
          <a:xfrm>
            <a:off x="3697718" y="4917082"/>
            <a:ext cx="950482" cy="10094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805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4"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20577" y="-495300"/>
            <a:ext cx="2872503" cy="22980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9608" y="-681990"/>
            <a:ext cx="2819400" cy="26713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14859000" y="8191500"/>
            <a:ext cx="4128654" cy="3911900"/>
          </a:xfrm>
          <a:prstGeom prst="rect">
            <a:avLst/>
          </a:prstGeom>
        </p:spPr>
      </p:pic>
      <p:sp>
        <p:nvSpPr>
          <p:cNvPr id="7" name="Rounded Rectangle 6"/>
          <p:cNvSpPr/>
          <p:nvPr/>
        </p:nvSpPr>
        <p:spPr>
          <a:xfrm>
            <a:off x="1899920" y="1122319"/>
            <a:ext cx="1676400" cy="11430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HĐ4</a:t>
            </a:r>
            <a:endParaRPr lang="en-US" sz="40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881120" y="1160419"/>
            <a:ext cx="4343400" cy="1015663"/>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0" name="Rectangle 9"/>
          <p:cNvSpPr/>
          <p:nvPr/>
        </p:nvSpPr>
        <p:spPr>
          <a:xfrm>
            <a:off x="1824872" y="2377143"/>
            <a:ext cx="11052928" cy="286232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P: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tại</a:t>
            </a:r>
            <a:r>
              <a:rPr lang="en-US" sz="4000" dirty="0" smtClean="0">
                <a:latin typeface="Arial" panose="020B0604020202020204" pitchFamily="34" charset="0"/>
                <a:cs typeface="Arial" panose="020B0604020202020204" pitchFamily="34" charset="0"/>
              </a:rPr>
              <a:t> A”;</a:t>
            </a:r>
          </a:p>
          <a:p>
            <a:pPr algn="just">
              <a:lnSpc>
                <a:spcPct val="150000"/>
              </a:lnSpc>
            </a:pPr>
            <a:r>
              <a:rPr lang="en-US" sz="4000" dirty="0" smtClean="0">
                <a:latin typeface="Arial" panose="020B0604020202020204" pitchFamily="34" charset="0"/>
                <a:cs typeface="Arial" panose="020B0604020202020204" pitchFamily="34" charset="0"/>
              </a:rPr>
              <a:t>Q: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AC</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BC</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ghép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P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Q”.</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22952" y="2303419"/>
            <a:ext cx="3854196" cy="2807190"/>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830" y="4953010"/>
            <a:ext cx="5333990" cy="5333990"/>
          </a:xfrm>
          <a:prstGeom prst="rect">
            <a:avLst/>
          </a:prstGeom>
        </p:spPr>
      </p:pic>
      <p:sp>
        <p:nvSpPr>
          <p:cNvPr id="11" name="Rounded Rectangular Callout 10"/>
          <p:cNvSpPr/>
          <p:nvPr/>
        </p:nvSpPr>
        <p:spPr>
          <a:xfrm>
            <a:off x="6400800" y="5905500"/>
            <a:ext cx="9906000" cy="2894176"/>
          </a:xfrm>
          <a:prstGeom prst="wedgeRoundRectCallout">
            <a:avLst>
              <a:gd name="adj1" fmla="val -58505"/>
              <a:gd name="adj2" fmla="val -9500"/>
              <a:gd name="adj3" fmla="val 16667"/>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tam </a:t>
            </a:r>
            <a:r>
              <a:rPr lang="en-US" sz="4000" dirty="0" err="1">
                <a:solidFill>
                  <a:schemeClr val="tx1"/>
                </a:solidFill>
                <a:latin typeface="Arial" panose="020B0604020202020204" pitchFamily="34" charset="0"/>
                <a:cs typeface="Arial" panose="020B0604020202020204" pitchFamily="34" charset="0"/>
              </a:rPr>
              <a:t>giác</a:t>
            </a:r>
            <a:r>
              <a:rPr lang="en-US" sz="4000" dirty="0">
                <a:solidFill>
                  <a:schemeClr val="tx1"/>
                </a:solidFill>
                <a:latin typeface="Arial" panose="020B0604020202020204" pitchFamily="34" charset="0"/>
                <a:cs typeface="Arial" panose="020B0604020202020204" pitchFamily="34" charset="0"/>
              </a:rPr>
              <a:t> ABC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tam </a:t>
            </a:r>
            <a:r>
              <a:rPr lang="en-US" sz="4000" dirty="0" err="1">
                <a:solidFill>
                  <a:schemeClr val="tx1"/>
                </a:solidFill>
                <a:latin typeface="Arial" panose="020B0604020202020204" pitchFamily="34" charset="0"/>
                <a:cs typeface="Arial" panose="020B0604020202020204" pitchFamily="34" charset="0"/>
              </a:rPr>
              <a:t>giác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vuông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tại</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 tam </a:t>
            </a:r>
            <a:r>
              <a:rPr lang="en-US" sz="4000" dirty="0" err="1">
                <a:solidFill>
                  <a:schemeClr val="tx1"/>
                </a:solidFill>
                <a:latin typeface="Arial" panose="020B0604020202020204" pitchFamily="34" charset="0"/>
                <a:cs typeface="Arial" panose="020B0604020202020204" pitchFamily="34" charset="0"/>
              </a:rPr>
              <a:t>giác</a:t>
            </a:r>
            <a:r>
              <a:rPr lang="en-US" sz="4000" dirty="0">
                <a:solidFill>
                  <a:schemeClr val="tx1"/>
                </a:solidFill>
                <a:latin typeface="Arial" panose="020B0604020202020204" pitchFamily="34" charset="0"/>
                <a:cs typeface="Arial" panose="020B0604020202020204" pitchFamily="34" charset="0"/>
              </a:rPr>
              <a:t> ABC </a:t>
            </a:r>
            <a:r>
              <a:rPr lang="en-US" sz="4000" dirty="0" err="1" smtClean="0">
                <a:solidFill>
                  <a:schemeClr val="tx1"/>
                </a:solidFill>
                <a:latin typeface="Arial" panose="020B0604020202020204" pitchFamily="34" charset="0"/>
                <a:cs typeface="Arial" panose="020B0604020202020204" pitchFamily="34" charset="0"/>
              </a:rPr>
              <a:t>có</a:t>
            </a:r>
            <a:r>
              <a:rPr lang="en-US" sz="4000" dirty="0" smtClean="0">
                <a:solidFill>
                  <a:schemeClr val="tx1"/>
                </a:solidFill>
                <a:latin typeface="Arial" panose="020B0604020202020204" pitchFamily="34" charset="0"/>
                <a:cs typeface="Arial" panose="020B0604020202020204" pitchFamily="34" charset="0"/>
              </a:rPr>
              <a:t> AB</a:t>
            </a:r>
            <a:r>
              <a:rPr lang="en-US" sz="4000" baseline="30000" dirty="0" smtClean="0">
                <a:solidFill>
                  <a:schemeClr val="tx1"/>
                </a:solidFill>
                <a:latin typeface="Arial" panose="020B0604020202020204" pitchFamily="34" charset="0"/>
                <a:cs typeface="Arial" panose="020B0604020202020204" pitchFamily="34" charset="0"/>
              </a:rPr>
              <a:t>2</a:t>
            </a:r>
            <a:r>
              <a:rPr lang="en-US" sz="4000" dirty="0" smtClean="0">
                <a:solidFill>
                  <a:schemeClr val="tx1"/>
                </a:solidFill>
                <a:latin typeface="Arial" panose="020B0604020202020204" pitchFamily="34" charset="0"/>
                <a:cs typeface="Arial" panose="020B0604020202020204" pitchFamily="34" charset="0"/>
              </a:rPr>
              <a:t> + AC</a:t>
            </a:r>
            <a:r>
              <a:rPr lang="en-US" sz="4000" baseline="30000" dirty="0" smtClean="0">
                <a:solidFill>
                  <a:schemeClr val="tx1"/>
                </a:solidFill>
                <a:latin typeface="Arial" panose="020B0604020202020204" pitchFamily="34" charset="0"/>
                <a:cs typeface="Arial" panose="020B0604020202020204" pitchFamily="34" charset="0"/>
              </a:rPr>
              <a:t>2</a:t>
            </a:r>
            <a:r>
              <a:rPr lang="en-US" sz="4000" dirty="0" smtClean="0">
                <a:solidFill>
                  <a:schemeClr val="tx1"/>
                </a:solidFill>
                <a:latin typeface="Arial" panose="020B0604020202020204" pitchFamily="34" charset="0"/>
                <a:cs typeface="Arial" panose="020B0604020202020204" pitchFamily="34" charset="0"/>
              </a:rPr>
              <a:t> = BC</a:t>
            </a:r>
            <a:r>
              <a:rPr lang="en-US" sz="4000" baseline="30000" dirty="0" smtClean="0">
                <a:solidFill>
                  <a:schemeClr val="tx1"/>
                </a:solidFill>
                <a:latin typeface="Arial" panose="020B0604020202020204" pitchFamily="34" charset="0"/>
                <a:cs typeface="Arial" panose="020B0604020202020204" pitchFamily="34" charset="0"/>
              </a:rPr>
              <a:t>2</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528260"/>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3"/>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3"/>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strVal val="#ppt_w+.3"/>
                                          </p:val>
                                        </p:tav>
                                        <p:tav tm="100000">
                                          <p:val>
                                            <p:strVal val="#ppt_w"/>
                                          </p:val>
                                        </p:tav>
                                      </p:tavLst>
                                    </p:anim>
                                    <p:anim calcmode="lin" valueType="num">
                                      <p:cBhvr>
                                        <p:cTn id="23" dur="500" fill="hold"/>
                                        <p:tgtEl>
                                          <p:spTgt spid="2"/>
                                        </p:tgtEl>
                                        <p:attrNameLst>
                                          <p:attrName>ppt_h</p:attrName>
                                        </p:attrNameLst>
                                      </p:cBhvr>
                                      <p:tavLst>
                                        <p:tav tm="0">
                                          <p:val>
                                            <p:strVal val="#ppt_h"/>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6612" y="5448300"/>
            <a:ext cx="2341067" cy="551126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79" y="8538426"/>
            <a:ext cx="2671218" cy="1439747"/>
          </a:xfrm>
          <a:prstGeom prst="rect">
            <a:avLst/>
          </a:prstGeom>
        </p:spPr>
      </p:pic>
      <p:grpSp>
        <p:nvGrpSpPr>
          <p:cNvPr id="13" name="Group 12"/>
          <p:cNvGrpSpPr/>
          <p:nvPr/>
        </p:nvGrpSpPr>
        <p:grpSpPr>
          <a:xfrm>
            <a:off x="1049021" y="1104900"/>
            <a:ext cx="15816853" cy="2914745"/>
            <a:chOff x="1049021" y="1104900"/>
            <a:chExt cx="15816853" cy="2914745"/>
          </a:xfrm>
        </p:grpSpPr>
        <p:grpSp>
          <p:nvGrpSpPr>
            <p:cNvPr id="6" name="Group 5"/>
            <p:cNvGrpSpPr/>
            <p:nvPr/>
          </p:nvGrpSpPr>
          <p:grpSpPr>
            <a:xfrm>
              <a:off x="1049021" y="1104900"/>
              <a:ext cx="15816853" cy="2914745"/>
              <a:chOff x="974680" y="893507"/>
              <a:chExt cx="15816853" cy="2914745"/>
            </a:xfrm>
          </p:grpSpPr>
          <p:sp>
            <p:nvSpPr>
              <p:cNvPr id="3" name="Rounded Rectangle 2"/>
              <p:cNvSpPr/>
              <p:nvPr/>
            </p:nvSpPr>
            <p:spPr>
              <a:xfrm>
                <a:off x="2743200" y="952500"/>
                <a:ext cx="14048333" cy="28557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10"/>
              <p:cNvPicPr>
                <a:picLocks noChangeAspect="1"/>
              </p:cNvPicPr>
              <p:nvPr/>
            </p:nvPicPr>
            <p:blipFill>
              <a:blip r:embed="rId7"/>
              <a:srcRect/>
              <a:stretch>
                <a:fillRect/>
              </a:stretch>
            </p:blipFill>
            <p:spPr>
              <a:xfrm>
                <a:off x="974680" y="893507"/>
                <a:ext cx="2568620" cy="2914745"/>
              </a:xfrm>
              <a:prstGeom prst="rect">
                <a:avLst/>
              </a:prstGeom>
            </p:spPr>
          </p:pic>
          <p:sp>
            <p:nvSpPr>
              <p:cNvPr id="5" name="TextBox 4"/>
              <p:cNvSpPr txBox="1"/>
              <p:nvPr/>
            </p:nvSpPr>
            <p:spPr>
              <a:xfrm>
                <a:off x="4021886" y="1155246"/>
                <a:ext cx="12291060" cy="982513"/>
              </a:xfrm>
              <a:prstGeom prst="rect">
                <a:avLst/>
              </a:prstGeom>
              <a:noFill/>
            </p:spPr>
            <p:txBody>
              <a:bodyPr wrap="square" rtlCol="0">
                <a:spAutoFit/>
              </a:bodyPr>
              <a:lstStyle/>
              <a:p>
                <a:pPr algn="just">
                  <a:lnSpc>
                    <a:spcPct val="150000"/>
                  </a:lnSpc>
                </a:pPr>
                <a:endParaRPr lang="en-US" sz="4400"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0" name="TextBox 9"/>
                <p:cNvSpPr txBox="1"/>
                <p:nvPr/>
              </p:nvSpPr>
              <p:spPr>
                <a:xfrm>
                  <a:off x="4096227" y="1562100"/>
                  <a:ext cx="12134373" cy="2031325"/>
                </a:xfrm>
                <a:prstGeom prst="rect">
                  <a:avLst/>
                </a:prstGeom>
                <a:noFill/>
              </p:spPr>
              <p:txBody>
                <a:bodyPr wrap="square" rtlCol="0">
                  <a:spAutoFit/>
                </a:bodyPr>
                <a:lstStyle/>
                <a:p>
                  <a:pPr algn="just">
                    <a:lnSpc>
                      <a:spcPct val="150000"/>
                    </a:lnSpc>
                  </a:pPr>
                  <a:r>
                    <a:rPr lang="en-US" sz="4200" dirty="0" smtClean="0">
                      <a:solidFill>
                        <a:srgbClr val="002060"/>
                      </a:solidFill>
                      <a:latin typeface="Arial" panose="020B0604020202020204" pitchFamily="34" charset="0"/>
                      <a:cs typeface="Arial" panose="020B0604020202020204" pitchFamily="34" charset="0"/>
                    </a:rPr>
                    <a:t>Mệnh </a:t>
                  </a:r>
                  <a:r>
                    <a:rPr lang="en-US" sz="4200" dirty="0" err="1" smtClean="0">
                      <a:solidFill>
                        <a:srgbClr val="002060"/>
                      </a:solidFill>
                      <a:latin typeface="Arial" panose="020B0604020202020204" pitchFamily="34" charset="0"/>
                      <a:cs typeface="Arial" panose="020B0604020202020204" pitchFamily="34" charset="0"/>
                    </a:rPr>
                    <a:t>đề</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Nếu</a:t>
                  </a:r>
                  <a:r>
                    <a:rPr lang="en-US" sz="4200" dirty="0" smtClean="0">
                      <a:solidFill>
                        <a:srgbClr val="002060"/>
                      </a:solidFill>
                      <a:latin typeface="Arial" panose="020B0604020202020204" pitchFamily="34" charset="0"/>
                      <a:cs typeface="Arial" panose="020B0604020202020204" pitchFamily="34" charset="0"/>
                    </a:rPr>
                    <a:t> P </a:t>
                  </a:r>
                  <a:r>
                    <a:rPr lang="en-US" sz="4200" dirty="0" err="1" smtClean="0">
                      <a:solidFill>
                        <a:srgbClr val="002060"/>
                      </a:solidFill>
                      <a:latin typeface="Arial" panose="020B0604020202020204" pitchFamily="34" charset="0"/>
                      <a:cs typeface="Arial" panose="020B0604020202020204" pitchFamily="34" charset="0"/>
                    </a:rPr>
                    <a:t>thì</a:t>
                  </a:r>
                  <a:r>
                    <a:rPr lang="en-US" sz="4200" dirty="0" smtClean="0">
                      <a:solidFill>
                        <a:srgbClr val="002060"/>
                      </a:solidFill>
                      <a:latin typeface="Arial" panose="020B0604020202020204" pitchFamily="34" charset="0"/>
                      <a:cs typeface="Arial" panose="020B0604020202020204" pitchFamily="34" charset="0"/>
                    </a:rPr>
                    <a:t> Q” </a:t>
                  </a:r>
                  <a:r>
                    <a:rPr lang="en-US" sz="4200" dirty="0" err="1" smtClean="0">
                      <a:solidFill>
                        <a:srgbClr val="002060"/>
                      </a:solidFill>
                      <a:latin typeface="Arial" panose="020B0604020202020204" pitchFamily="34" charset="0"/>
                      <a:cs typeface="Arial" panose="020B0604020202020204" pitchFamily="34" charset="0"/>
                    </a:rPr>
                    <a:t>được</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gọi</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là</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một</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mệnh</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đề</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kéo</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theo</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và</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kí</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hiệu</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là</a:t>
                  </a:r>
                  <a:r>
                    <a:rPr lang="en-US" sz="4200" dirty="0" smtClean="0">
                      <a:solidFill>
                        <a:srgbClr val="002060"/>
                      </a:solidFill>
                      <a:latin typeface="Arial" panose="020B0604020202020204" pitchFamily="34" charset="0"/>
                      <a:cs typeface="Arial" panose="020B0604020202020204" pitchFamily="34" charset="0"/>
                    </a:rPr>
                    <a:t> P </a:t>
                  </a:r>
                  <a14:m>
                    <m:oMath xmlns:m="http://schemas.openxmlformats.org/officeDocument/2006/math">
                      <m:r>
                        <a:rPr lang="en-US" sz="42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dirty="0" smtClean="0">
                      <a:solidFill>
                        <a:srgbClr val="002060"/>
                      </a:solidFill>
                      <a:latin typeface="Arial" panose="020B0604020202020204" pitchFamily="34" charset="0"/>
                      <a:cs typeface="Arial" panose="020B0604020202020204" pitchFamily="34" charset="0"/>
                    </a:rPr>
                    <a:t> Q.</a:t>
                  </a:r>
                  <a:endParaRPr lang="en-US" sz="4200" dirty="0">
                    <a:solidFill>
                      <a:srgbClr val="002060"/>
                    </a:solidFill>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4096227" y="1562100"/>
                  <a:ext cx="12134373" cy="2031325"/>
                </a:xfrm>
                <a:prstGeom prst="rect">
                  <a:avLst/>
                </a:prstGeom>
                <a:blipFill rotWithShape="0">
                  <a:blip r:embed="rId8"/>
                  <a:stretch>
                    <a:fillRect l="-1959" r="-1858" b="-7207"/>
                  </a:stretch>
                </a:blipFill>
              </p:spPr>
              <p:txBody>
                <a:bodyPr/>
                <a:lstStyle/>
                <a:p>
                  <a:r>
                    <a:rPr lang="en-US">
                      <a:noFill/>
                    </a:rPr>
                    <a:t> </a:t>
                  </a:r>
                </a:p>
              </p:txBody>
            </p:sp>
          </mc:Fallback>
        </mc:AlternateContent>
      </p:grpSp>
      <p:sp>
        <p:nvSpPr>
          <p:cNvPr id="12" name="Oval Callout 11"/>
          <p:cNvSpPr/>
          <p:nvPr/>
        </p:nvSpPr>
        <p:spPr>
          <a:xfrm>
            <a:off x="1524000" y="4533900"/>
            <a:ext cx="2281499" cy="1371600"/>
          </a:xfrm>
          <a:prstGeom prst="wedgeEllipseCallout">
            <a:avLst>
              <a:gd name="adj1" fmla="val 34663"/>
              <a:gd name="adj2" fmla="val 5340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4096227" y="4808276"/>
            <a:ext cx="11201400" cy="378565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P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P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8289119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478000" y="-576398"/>
            <a:ext cx="2518722" cy="2386489"/>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6510" b="23882"/>
          <a:stretch>
            <a:fillRect/>
          </a:stretch>
        </p:blipFill>
        <p:spPr>
          <a:xfrm>
            <a:off x="11582400" y="3984044"/>
            <a:ext cx="6918619" cy="630771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3716000" y="7992273"/>
            <a:ext cx="2877378" cy="272631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2781300"/>
            <a:ext cx="3508359" cy="7077207"/>
          </a:xfrm>
          <a:prstGeom prst="rect">
            <a:avLst/>
          </a:prstGeom>
        </p:spPr>
      </p:pic>
      <p:sp>
        <p:nvSpPr>
          <p:cNvPr id="4" name="Rounded Rectangular Callout 3"/>
          <p:cNvSpPr/>
          <p:nvPr/>
        </p:nvSpPr>
        <p:spPr>
          <a:xfrm>
            <a:off x="1800687" y="1022326"/>
            <a:ext cx="2203141" cy="1173662"/>
          </a:xfrm>
          <a:prstGeom prst="wedgeRoundRectCallout">
            <a:avLst>
              <a:gd name="adj1" fmla="val 63648"/>
              <a:gd name="adj2" fmla="val 38796"/>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5" name="Rectangle 4"/>
          <p:cNvSpPr/>
          <p:nvPr/>
        </p:nvSpPr>
        <p:spPr>
          <a:xfrm>
            <a:off x="4343400" y="2512347"/>
            <a:ext cx="1201482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3 &lt; - </a:t>
            </a:r>
            <a:r>
              <a:rPr lang="en-US" sz="4400" dirty="0" smtClean="0">
                <a:latin typeface="Arial" panose="020B0604020202020204" pitchFamily="34" charset="0"/>
                <a:cs typeface="Arial" panose="020B0604020202020204" pitchFamily="34" charset="0"/>
              </a:rPr>
              <a:t>2 ⇒ (-3)</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&lt; (-2)</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hay </a:t>
            </a:r>
            <a:r>
              <a:rPr lang="en-US" sz="4400" dirty="0" err="1" smtClean="0">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467100"/>
            <a:ext cx="1828800" cy="197980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4353560" y="5595050"/>
                <a:ext cx="10306283" cy="833113"/>
              </a:xfrm>
              <a:prstGeom prst="rect">
                <a:avLst/>
              </a:prstGeom>
            </p:spPr>
            <p:txBody>
              <a:bodyPr wrap="none">
                <a:spAutoFit/>
              </a:bodyPr>
              <a:lstStyle/>
              <a:p>
                <a:r>
                  <a:rPr lang="en-US" sz="4400" dirty="0" smtClean="0">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14:m>
                  <m:oMath xmlns:m="http://schemas.openxmlformats.org/officeDocument/2006/math">
                    <m:rad>
                      <m:radPr>
                        <m:degHide m:val="on"/>
                        <m:ctrlPr>
                          <a:rPr lang="en-US" sz="4400" i="1" smtClean="0">
                            <a:latin typeface="Cambria Math" panose="02040503050406030204" pitchFamily="18" charset="0"/>
                            <a:cs typeface="Arial" panose="020B0604020202020204" pitchFamily="34" charset="0"/>
                          </a:rPr>
                        </m:ctrlPr>
                      </m:radPr>
                      <m:deg/>
                      <m:e>
                        <m:r>
                          <a:rPr lang="en-US" sz="4400" b="0" i="1" smtClean="0">
                            <a:latin typeface="Cambria Math" panose="02040503050406030204" pitchFamily="18" charset="0"/>
                            <a:cs typeface="Arial" panose="020B0604020202020204" pitchFamily="34" charset="0"/>
                          </a:rPr>
                          <m:t>3</m:t>
                        </m:r>
                      </m:e>
                    </m:rad>
                  </m:oMath>
                </a14:m>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&lt; </a:t>
                </a:r>
                <a:r>
                  <a:rPr lang="en-US" sz="4400" dirty="0" smtClean="0">
                    <a:latin typeface="Arial" panose="020B0604020202020204" pitchFamily="34" charset="0"/>
                    <a:cs typeface="Arial" panose="020B0604020202020204" pitchFamily="34" charset="0"/>
                  </a:rPr>
                  <a:t>2 ⇒ 3 &lt; 4”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hay </a:t>
                </a:r>
                <a:r>
                  <a:rPr lang="en-US" sz="4400" dirty="0" err="1" smtClean="0">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mc:Choice>
        <mc:Fallback>
          <p:sp>
            <p:nvSpPr>
              <p:cNvPr id="13" name="Rectangle 12"/>
              <p:cNvSpPr>
                <a:spLocks noRot="1" noChangeAspect="1" noMove="1" noResize="1" noEditPoints="1" noAdjustHandles="1" noChangeArrowheads="1" noChangeShapeType="1" noTextEdit="1"/>
              </p:cNvSpPr>
              <p:nvPr/>
            </p:nvSpPr>
            <p:spPr>
              <a:xfrm>
                <a:off x="4353560" y="5595050"/>
                <a:ext cx="10306283" cy="833113"/>
              </a:xfrm>
              <a:prstGeom prst="rect">
                <a:avLst/>
              </a:prstGeom>
              <a:blipFill rotWithShape="0">
                <a:blip r:embed="rId13"/>
                <a:stretch>
                  <a:fillRect l="-2365" t="-8088" r="-1419" b="-35294"/>
                </a:stretch>
              </a:blipFill>
            </p:spPr>
            <p:txBody>
              <a:bodyPr/>
              <a:lstStyle/>
              <a:p>
                <a:r>
                  <a:rPr lang="en-US">
                    <a:noFill/>
                  </a:rPr>
                  <a:t> </a:t>
                </a:r>
              </a:p>
            </p:txBody>
          </p:sp>
        </mc:Fallback>
      </mc:AlternateContent>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43899" y="6566561"/>
            <a:ext cx="2209801" cy="2174864"/>
          </a:xfrm>
          <a:prstGeom prst="rect">
            <a:avLst/>
          </a:prstGeom>
        </p:spPr>
      </p:pic>
    </p:spTree>
    <p:extLst>
      <p:ext uri="{BB962C8B-B14F-4D97-AF65-F5344CB8AC3E}">
        <p14:creationId xmlns:p14="http://schemas.microsoft.com/office/powerpoint/2010/main" val="4271480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18578">
            <a:off x="-956157" y="-844407"/>
            <a:ext cx="3189635" cy="302218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154400" y="213046"/>
            <a:ext cx="1976710" cy="2040475"/>
          </a:xfrm>
          <a:prstGeom prst="rect">
            <a:avLst/>
          </a:prstGeom>
        </p:spPr>
      </p:pic>
      <p:sp>
        <p:nvSpPr>
          <p:cNvPr id="10" name="Rounded Rectangle 9"/>
          <p:cNvSpPr/>
          <p:nvPr/>
        </p:nvSpPr>
        <p:spPr>
          <a:xfrm>
            <a:off x="2301240" y="899257"/>
            <a:ext cx="2306782" cy="1219200"/>
          </a:xfrm>
          <a:prstGeom prst="roundRect">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3</a:t>
            </a:r>
            <a:endParaRPr lang="en-US" sz="40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968240" y="1001025"/>
            <a:ext cx="8839200"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2294313" y="2102151"/>
                <a:ext cx="9982200" cy="4708981"/>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P: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tổng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góc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180</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Q: “ABCD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nội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tiếp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tròn</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P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Q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2294313" y="2102151"/>
                <a:ext cx="9982200" cy="4708981"/>
              </a:xfrm>
              <a:prstGeom prst="rect">
                <a:avLst/>
              </a:prstGeom>
              <a:blipFill rotWithShape="0">
                <a:blip r:embed="rId9"/>
                <a:stretch>
                  <a:fillRect l="-2137" r="-2137" b="-2332"/>
                </a:stretch>
              </a:blipFill>
            </p:spPr>
            <p:txBody>
              <a:bodyPr/>
              <a:lstStyle/>
              <a:p>
                <a:r>
                  <a:rPr lang="en-US">
                    <a:noFill/>
                  </a:rPr>
                  <a:t> </a:t>
                </a:r>
              </a:p>
            </p:txBody>
          </p:sp>
        </mc:Fallback>
      </mc:AlternateContent>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28842" t="11020" r="29955" b="3222"/>
          <a:stretch/>
        </p:blipFill>
        <p:spPr>
          <a:xfrm>
            <a:off x="12440083" y="1583689"/>
            <a:ext cx="5847917" cy="5215712"/>
          </a:xfrm>
          <a:prstGeom prst="rect">
            <a:avLst/>
          </a:prstGeom>
        </p:spPr>
      </p:pic>
      <p:grpSp>
        <p:nvGrpSpPr>
          <p:cNvPr id="19" name="Group 18"/>
          <p:cNvGrpSpPr/>
          <p:nvPr/>
        </p:nvGrpSpPr>
        <p:grpSpPr>
          <a:xfrm>
            <a:off x="549074" y="6839072"/>
            <a:ext cx="2289464" cy="1676400"/>
            <a:chOff x="930130" y="4714871"/>
            <a:chExt cx="2289464" cy="1676400"/>
          </a:xfrm>
        </p:grpSpPr>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355" y="4714871"/>
              <a:ext cx="2156257" cy="1676400"/>
            </a:xfrm>
            <a:prstGeom prst="rect">
              <a:avLst/>
            </a:prstGeom>
          </p:spPr>
        </p:pic>
        <p:sp>
          <p:nvSpPr>
            <p:cNvPr id="21" name="TextBox 20"/>
            <p:cNvSpPr txBox="1"/>
            <p:nvPr/>
          </p:nvSpPr>
          <p:spPr>
            <a:xfrm>
              <a:off x="930130" y="5049393"/>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5" name="Rectangle 4"/>
              <p:cNvSpPr/>
              <p:nvPr/>
            </p:nvSpPr>
            <p:spPr>
              <a:xfrm>
                <a:off x="3190241" y="7006634"/>
                <a:ext cx="9829800"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P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tổng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180</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ABCD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tròn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190241" y="7006634"/>
                <a:ext cx="9829800" cy="2862322"/>
              </a:xfrm>
              <a:prstGeom prst="rect">
                <a:avLst/>
              </a:prstGeom>
              <a:blipFill rotWithShape="0">
                <a:blip r:embed="rId12"/>
                <a:stretch>
                  <a:fillRect l="-2170" r="-2170" b="-4255"/>
                </a:stretch>
              </a:blipFill>
            </p:spPr>
            <p:txBody>
              <a:bodyPr/>
              <a:lstStyle/>
              <a:p>
                <a:r>
                  <a:rPr lang="en-US">
                    <a:noFill/>
                  </a:rPr>
                  <a:t> </a:t>
                </a:r>
              </a:p>
            </p:txBody>
          </p:sp>
        </mc:Fallback>
      </mc:AlternateContent>
      <p:sp>
        <p:nvSpPr>
          <p:cNvPr id="6" name="Right Arrow 5"/>
          <p:cNvSpPr/>
          <p:nvPr/>
        </p:nvSpPr>
        <p:spPr>
          <a:xfrm>
            <a:off x="13295544" y="8194751"/>
            <a:ext cx="762000" cy="467032"/>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317807" y="8020320"/>
            <a:ext cx="3505200" cy="707886"/>
          </a:xfrm>
          <a:prstGeom prst="rect">
            <a:avLst/>
          </a:prstGeom>
          <a:noFill/>
        </p:spPr>
        <p:txBody>
          <a:bodyPr wrap="square" rtlCol="0">
            <a:spAutoFit/>
          </a:bodyPr>
          <a:lstStyle/>
          <a:p>
            <a:r>
              <a:rPr lang="en-US" sz="4000" dirty="0" err="1" smtClean="0">
                <a:solidFill>
                  <a:srgbClr val="C00000"/>
                </a:solidFill>
                <a:latin typeface="Arial" panose="020B0604020202020204" pitchFamily="34" charset="0"/>
                <a:cs typeface="Arial" panose="020B0604020202020204" pitchFamily="34" charset="0"/>
              </a:rPr>
              <a:t>Mệnh</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đề</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đúng</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30905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strVal val="#ppt_w+.3"/>
                                          </p:val>
                                        </p:tav>
                                        <p:tav tm="100000">
                                          <p:val>
                                            <p:strVal val="#ppt_w"/>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p:tgtEl>
                                          <p:spTgt spid="6"/>
                                        </p:tgtEl>
                                        <p:attrNameLst>
                                          <p:attrName>ppt_x</p:attrName>
                                        </p:attrNameLst>
                                      </p:cBhvr>
                                      <p:tavLst>
                                        <p:tav tm="0">
                                          <p:val>
                                            <p:strVal val="#ppt_x-#ppt_w*1.125000"/>
                                          </p:val>
                                        </p:tav>
                                        <p:tav tm="100000">
                                          <p:val>
                                            <p:strVal val="#ppt_x"/>
                                          </p:val>
                                        </p:tav>
                                      </p:tavLst>
                                    </p:anim>
                                    <p:animEffect transition="in" filter="wipe(right)">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2" grpId="0"/>
      <p:bldP spid="5" grpId="0"/>
      <p:bldP spid="6"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11909" y="-8962201"/>
            <a:ext cx="11207426" cy="1120742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421" y="935182"/>
            <a:ext cx="3765726" cy="180533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3878" y="7581900"/>
            <a:ext cx="1444877" cy="1774090"/>
          </a:xfrm>
          <a:prstGeom prst="rect">
            <a:avLst/>
          </a:prstGeom>
        </p:spPr>
      </p:pic>
      <p:sp>
        <p:nvSpPr>
          <p:cNvPr id="16" name="Rounded Rectangular Callout 15"/>
          <p:cNvSpPr/>
          <p:nvPr/>
        </p:nvSpPr>
        <p:spPr>
          <a:xfrm>
            <a:off x="4572000" y="2753672"/>
            <a:ext cx="11125200" cy="4985086"/>
          </a:xfrm>
          <a:prstGeom prst="wedgeRoundRectCallout">
            <a:avLst>
              <a:gd name="adj1" fmla="val -58714"/>
              <a:gd name="adj2" fmla="val 2443"/>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prstClr val="black">
                    <a:lumMod val="95000"/>
                    <a:lumOff val="5000"/>
                  </a:prstClr>
                </a:solidFill>
                <a:latin typeface="Arial" panose="020B0604020202020204" pitchFamily="34" charset="0"/>
                <a:cs typeface="Arial" panose="020B0604020202020204" pitchFamily="34" charset="0"/>
              </a:rPr>
              <a:t>P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giả</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thiết</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của</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định</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lí</a:t>
            </a:r>
            <a:r>
              <a:rPr lang="en-US" sz="4400" dirty="0">
                <a:solidFill>
                  <a:prstClr val="black">
                    <a:lumMod val="95000"/>
                    <a:lumOff val="5000"/>
                  </a:prstClr>
                </a:solidFill>
                <a:latin typeface="Arial" panose="020B0604020202020204" pitchFamily="34" charset="0"/>
                <a:cs typeface="Arial" panose="020B0604020202020204" pitchFamily="34" charset="0"/>
              </a:rPr>
              <a:t>, Q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kết</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luận</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của</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định</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smtClean="0">
                <a:solidFill>
                  <a:prstClr val="black">
                    <a:lumMod val="95000"/>
                    <a:lumOff val="5000"/>
                  </a:prstClr>
                </a:solidFill>
                <a:latin typeface="Arial" panose="020B0604020202020204" pitchFamily="34" charset="0"/>
                <a:cs typeface="Arial" panose="020B0604020202020204" pitchFamily="34" charset="0"/>
              </a:rPr>
              <a:t>lí</a:t>
            </a:r>
            <a:r>
              <a:rPr lang="en-US" sz="4400" dirty="0" smtClean="0">
                <a:solidFill>
                  <a:prstClr val="black">
                    <a:lumMod val="95000"/>
                    <a:lumOff val="5000"/>
                  </a:prstClr>
                </a:solidFill>
                <a:latin typeface="Arial" panose="020B0604020202020204" pitchFamily="34" charset="0"/>
                <a:cs typeface="Arial" panose="020B0604020202020204" pitchFamily="34" charset="0"/>
              </a:rPr>
              <a:t>, </a:t>
            </a:r>
            <a:r>
              <a:rPr lang="en-US" sz="4400" dirty="0" err="1" smtClean="0">
                <a:solidFill>
                  <a:prstClr val="black">
                    <a:lumMod val="95000"/>
                    <a:lumOff val="5000"/>
                  </a:prstClr>
                </a:solidFill>
                <a:latin typeface="Arial" panose="020B0604020202020204" pitchFamily="34" charset="0"/>
                <a:cs typeface="Arial" panose="020B0604020202020204" pitchFamily="34" charset="0"/>
              </a:rPr>
              <a:t>hoặc</a:t>
            </a:r>
            <a:endParaRPr lang="en-US" sz="4400" dirty="0" smtClean="0">
              <a:solidFill>
                <a:prstClr val="black">
                  <a:lumMod val="95000"/>
                  <a:lumOff val="5000"/>
                </a:prstClr>
              </a:solidFill>
              <a:latin typeface="Arial" panose="020B0604020202020204" pitchFamily="34" charset="0"/>
              <a:cs typeface="Arial" panose="020B0604020202020204" pitchFamily="34" charset="0"/>
            </a:endParaRPr>
          </a:p>
          <a:p>
            <a:pPr algn="just">
              <a:lnSpc>
                <a:spcPct val="150000"/>
              </a:lnSpc>
            </a:pPr>
            <a:r>
              <a:rPr lang="en-US" sz="4400" dirty="0" smtClean="0">
                <a:solidFill>
                  <a:prstClr val="black">
                    <a:lumMod val="95000"/>
                    <a:lumOff val="5000"/>
                  </a:prstClr>
                </a:solidFill>
                <a:latin typeface="Arial" panose="020B0604020202020204" pitchFamily="34" charset="0"/>
                <a:cs typeface="Arial" panose="020B0604020202020204" pitchFamily="34" charset="0"/>
              </a:rPr>
              <a:t>“P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điều</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kiện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đủ</a:t>
            </a:r>
            <a:r>
              <a:rPr lang="en-US" sz="4400" dirty="0">
                <a:solidFill>
                  <a:srgbClr val="C00000"/>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để</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có</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smtClean="0">
                <a:solidFill>
                  <a:prstClr val="black">
                    <a:lumMod val="95000"/>
                    <a:lumOff val="5000"/>
                  </a:prstClr>
                </a:solidFill>
                <a:latin typeface="Arial" panose="020B0604020202020204" pitchFamily="34" charset="0"/>
                <a:cs typeface="Arial" panose="020B0604020202020204" pitchFamily="34" charset="0"/>
              </a:rPr>
              <a:t>Q” </a:t>
            </a:r>
            <a:r>
              <a:rPr lang="en-US" sz="4400" dirty="0" err="1">
                <a:solidFill>
                  <a:prstClr val="black">
                    <a:lumMod val="95000"/>
                    <a:lumOff val="5000"/>
                  </a:prstClr>
                </a:solidFill>
                <a:latin typeface="Arial" panose="020B0604020202020204" pitchFamily="34" charset="0"/>
                <a:cs typeface="Arial" panose="020B0604020202020204" pitchFamily="34" charset="0"/>
              </a:rPr>
              <a:t>hoặc</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smtClean="0">
                <a:solidFill>
                  <a:prstClr val="black">
                    <a:lumMod val="95000"/>
                    <a:lumOff val="5000"/>
                  </a:prstClr>
                </a:solidFill>
                <a:latin typeface="Arial" panose="020B0604020202020204" pitchFamily="34" charset="0"/>
                <a:cs typeface="Arial" panose="020B0604020202020204" pitchFamily="34" charset="0"/>
              </a:rPr>
              <a:t>“Q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điều</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kiện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cần</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để</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có</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smtClean="0">
                <a:solidFill>
                  <a:prstClr val="black">
                    <a:lumMod val="95000"/>
                    <a:lumOff val="5000"/>
                  </a:prstClr>
                </a:solidFill>
                <a:latin typeface="Arial" panose="020B0604020202020204" pitchFamily="34" charset="0"/>
                <a:cs typeface="Arial" panose="020B0604020202020204" pitchFamily="34" charset="0"/>
              </a:rPr>
              <a:t>P”.</a:t>
            </a:r>
            <a:endParaRPr lang="en-US" sz="4400" dirty="0">
              <a:solidFill>
                <a:prstClr val="black">
                  <a:lumMod val="95000"/>
                  <a:lumOff val="5000"/>
                </a:prst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3395358"/>
            <a:ext cx="2723154" cy="2749721"/>
          </a:xfrm>
          <a:prstGeom prst="rect">
            <a:avLst/>
          </a:prstGeom>
        </p:spPr>
      </p:pic>
      <p:sp>
        <p:nvSpPr>
          <p:cNvPr id="18" name="Pentagon 17"/>
          <p:cNvSpPr/>
          <p:nvPr/>
        </p:nvSpPr>
        <p:spPr>
          <a:xfrm>
            <a:off x="0" y="1430420"/>
            <a:ext cx="3505200" cy="1219200"/>
          </a:xfrm>
          <a:prstGeom prst="homePlate">
            <a:avLst>
              <a:gd name="adj" fmla="val 5170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prstClr val="white"/>
                </a:solidFill>
                <a:latin typeface="Arial" panose="020B0604020202020204" pitchFamily="34" charset="0"/>
                <a:cs typeface="Arial" panose="020B0604020202020204" pitchFamily="34" charset="0"/>
              </a:rPr>
              <a:t>KẾT LUẬN</a:t>
            </a:r>
            <a:endParaRPr lang="en-US" sz="4000" b="1" dirty="0">
              <a:solidFill>
                <a:prstClr val="white"/>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74155">
            <a:off x="13748164" y="8128279"/>
            <a:ext cx="1902117" cy="1932599"/>
          </a:xfrm>
          <a:prstGeom prst="rect">
            <a:avLst/>
          </a:prstGeom>
        </p:spPr>
      </p:pic>
    </p:spTree>
    <p:extLst>
      <p:ext uri="{BB962C8B-B14F-4D97-AF65-F5344CB8AC3E}">
        <p14:creationId xmlns:p14="http://schemas.microsoft.com/office/powerpoint/2010/main" val="373510982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4207">
            <a:off x="349471" y="4454142"/>
            <a:ext cx="1358458" cy="2140716"/>
          </a:xfrm>
          <a:prstGeom prst="rect">
            <a:avLst/>
          </a:prstGeom>
        </p:spPr>
      </p:pic>
      <p:sp>
        <p:nvSpPr>
          <p:cNvPr id="13" name="TextBox 12"/>
          <p:cNvSpPr txBox="1"/>
          <p:nvPr/>
        </p:nvSpPr>
        <p:spPr>
          <a:xfrm>
            <a:off x="2130758" y="966273"/>
            <a:ext cx="4343400"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b.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đảo</a:t>
            </a:r>
            <a:endParaRPr lang="en-US" sz="4000" b="1" dirty="0">
              <a:solidFill>
                <a:srgbClr val="C00000"/>
              </a:solidFill>
              <a:latin typeface="Arial" panose="020B0604020202020204" pitchFamily="34" charset="0"/>
              <a:cs typeface="Arial" panose="020B0604020202020204" pitchFamily="34" charset="0"/>
            </a:endParaRPr>
          </a:p>
        </p:txBody>
      </p:sp>
      <p:sp>
        <p:nvSpPr>
          <p:cNvPr id="24" name="Rounded Rectangle 23"/>
          <p:cNvSpPr/>
          <p:nvPr/>
        </p:nvSpPr>
        <p:spPr>
          <a:xfrm>
            <a:off x="2130758" y="2038327"/>
            <a:ext cx="1676400" cy="1143000"/>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HĐ5</a:t>
            </a:r>
            <a:endParaRPr lang="en-US" sz="40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4139776" y="2204365"/>
            <a:ext cx="4686300"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2463376" y="3442458"/>
            <a:ext cx="12725400"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P: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bx + c = 0 có hai nghiệm phân biệt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Q: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bx + c = 0 có biệt thức </a:t>
            </a:r>
            <a:r>
              <a:rPr lang="el-GR" sz="4000" dirty="0" smtClean="0">
                <a:latin typeface="Arial" panose="020B0604020202020204" pitchFamily="34" charset="0"/>
                <a:cs typeface="Arial" panose="020B0604020202020204" pitchFamily="34" charset="0"/>
              </a:rPr>
              <a:t>Δ</a:t>
            </a:r>
            <a:r>
              <a:rPr lang="en-US" sz="4000" dirty="0" smtClean="0">
                <a:latin typeface="Arial" panose="020B0604020202020204" pitchFamily="34" charset="0"/>
                <a:cs typeface="Arial" panose="020B0604020202020204" pitchFamily="34" charset="0"/>
              </a:rPr>
              <a:t> </a:t>
            </a:r>
            <a:r>
              <a:rPr lang="el-GR"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4ac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phát biểu mệnh đề P ⇒ Q</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phát biểu mệnh đề Q ⇒ P.</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100597">
            <a:off x="12528942" y="-1813196"/>
            <a:ext cx="6493564" cy="6493564"/>
          </a:xfrm>
          <a:prstGeom prst="rect">
            <a:avLst/>
          </a:prstGeom>
        </p:spPr>
      </p:pic>
    </p:spTree>
    <p:extLst>
      <p:ext uri="{BB962C8B-B14F-4D97-AF65-F5344CB8AC3E}">
        <p14:creationId xmlns:p14="http://schemas.microsoft.com/office/powerpoint/2010/main" val="14631341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 y="1013896"/>
            <a:ext cx="1508059" cy="1668207"/>
          </a:xfrm>
          <a:prstGeom prst="rect">
            <a:avLst/>
          </a:prstGeom>
        </p:spPr>
      </p:pic>
      <p:grpSp>
        <p:nvGrpSpPr>
          <p:cNvPr id="22" name="Group 21"/>
          <p:cNvGrpSpPr/>
          <p:nvPr/>
        </p:nvGrpSpPr>
        <p:grpSpPr>
          <a:xfrm>
            <a:off x="7315200" y="876300"/>
            <a:ext cx="2482145" cy="1805803"/>
            <a:chOff x="1311628" y="5710651"/>
            <a:chExt cx="2482145" cy="1805803"/>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2" name="Rectangle 1"/>
          <p:cNvSpPr/>
          <p:nvPr/>
        </p:nvSpPr>
        <p:spPr>
          <a:xfrm>
            <a:off x="2447573" y="2932595"/>
            <a:ext cx="13487400"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Nếu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có hai nghiệm phân biệt thì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có </a:t>
            </a:r>
            <a:r>
              <a:rPr lang="vi-VN" sz="4000" dirty="0">
                <a:latin typeface="Arial" panose="020B0604020202020204" pitchFamily="34" charset="0"/>
                <a:cs typeface="Arial" panose="020B0604020202020204" pitchFamily="34" charset="0"/>
              </a:rPr>
              <a:t>biệt thức </a:t>
            </a:r>
            <a:r>
              <a:rPr lang="el-GR" sz="4000" dirty="0" smtClean="0">
                <a:latin typeface="Arial" panose="020B0604020202020204" pitchFamily="34" charset="0"/>
                <a:cs typeface="Arial" panose="020B0604020202020204" pitchFamily="34" charset="0"/>
              </a:rPr>
              <a:t>Δ</a:t>
            </a:r>
            <a:r>
              <a:rPr lang="en-US" sz="4000" dirty="0" smtClean="0">
                <a:latin typeface="Arial" panose="020B0604020202020204" pitchFamily="34" charset="0"/>
                <a:cs typeface="Arial" panose="020B0604020202020204" pitchFamily="34" charset="0"/>
              </a:rPr>
              <a:t> </a:t>
            </a:r>
            <a:r>
              <a:rPr lang="el-GR"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4ac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b) Nếu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có biệt thức </a:t>
            </a:r>
            <a:r>
              <a:rPr lang="el-GR" sz="4000" dirty="0" smtClean="0">
                <a:latin typeface="Arial" panose="020B0604020202020204" pitchFamily="34" charset="0"/>
                <a:cs typeface="Arial" panose="020B0604020202020204" pitchFamily="34" charset="0"/>
              </a:rPr>
              <a:t>Δ</a:t>
            </a:r>
            <a:r>
              <a:rPr lang="en-US" sz="4000" dirty="0" smtClean="0">
                <a:latin typeface="Arial" panose="020B0604020202020204" pitchFamily="34" charset="0"/>
                <a:cs typeface="Arial" panose="020B0604020202020204" pitchFamily="34" charset="0"/>
              </a:rPr>
              <a:t> </a:t>
            </a:r>
            <a:r>
              <a:rPr lang="el-GR"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4ac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thì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có </a:t>
            </a:r>
            <a:r>
              <a:rPr lang="vi-VN" sz="4000" dirty="0">
                <a:latin typeface="Arial" panose="020B0604020202020204" pitchFamily="34" charset="0"/>
                <a:cs typeface="Arial" panose="020B0604020202020204" pitchFamily="34" charset="0"/>
              </a:rPr>
              <a:t>hai nghiệm phân biệt.</a:t>
            </a:r>
          </a:p>
        </p:txBody>
      </p:sp>
    </p:spTree>
    <p:extLst>
      <p:ext uri="{BB962C8B-B14F-4D97-AF65-F5344CB8AC3E}">
        <p14:creationId xmlns:p14="http://schemas.microsoft.com/office/powerpoint/2010/main" val="1076127405"/>
      </p:ext>
    </p:extLst>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547" b="24516"/>
          <a:stretch>
            <a:fillRect/>
          </a:stretch>
        </p:blipFill>
        <p:spPr>
          <a:xfrm>
            <a:off x="13143414" y="4276442"/>
            <a:ext cx="5470259" cy="621362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7894" t="71001" b="3774"/>
          <a:stretch>
            <a:fillRect/>
          </a:stretch>
        </p:blipFill>
        <p:spPr>
          <a:xfrm>
            <a:off x="-587503" y="-439061"/>
            <a:ext cx="5839724" cy="2827012"/>
          </a:xfrm>
          <a:prstGeom prst="rect">
            <a:avLst/>
          </a:prstGeom>
        </p:spPr>
      </p:pic>
      <mc:AlternateContent xmlns:mc="http://schemas.openxmlformats.org/markup-compatibility/2006">
        <mc:Choice xmlns:a14="http://schemas.microsoft.com/office/drawing/2010/main" Requires="a14">
          <p:sp>
            <p:nvSpPr>
              <p:cNvPr id="8" name="Rounded Rectangular Callout 7"/>
              <p:cNvSpPr/>
              <p:nvPr/>
            </p:nvSpPr>
            <p:spPr>
              <a:xfrm>
                <a:off x="5252221" y="800100"/>
                <a:ext cx="10134600" cy="2413635"/>
              </a:xfrm>
              <a:prstGeom prst="wedgeRoundRectCallout">
                <a:avLst>
                  <a:gd name="adj1" fmla="val -54722"/>
                  <a:gd name="adj2" fmla="val 35550"/>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Kết </a:t>
                </a:r>
                <a:r>
                  <a:rPr lang="en-US" sz="4000" b="1" dirty="0" err="1" smtClean="0">
                    <a:solidFill>
                      <a:srgbClr val="C00000"/>
                    </a:solidFill>
                    <a:latin typeface="Arial" panose="020B0604020202020204" pitchFamily="34" charset="0"/>
                    <a:cs typeface="Arial" panose="020B0604020202020204" pitchFamily="34" charset="0"/>
                  </a:rPr>
                  <a:t>luận</a:t>
                </a:r>
                <a:r>
                  <a:rPr lang="en-US" sz="4000" b="1" dirty="0" smtClean="0">
                    <a:solidFill>
                      <a:srgbClr val="C00000"/>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Mệnh đề Q </a:t>
                </a:r>
                <a14:m>
                  <m:oMath xmlns:m="http://schemas.openxmlformats.org/officeDocument/2006/math">
                    <m:r>
                      <a:rPr lang="nl-NL" sz="4000" i="1">
                        <a:solidFill>
                          <a:schemeClr val="tx1"/>
                        </a:solidFill>
                      </a:rPr>
                      <m:t>⇒</m:t>
                    </m:r>
                  </m:oMath>
                </a14:m>
                <a:r>
                  <a:rPr lang="nl-NL" sz="4000" dirty="0">
                    <a:solidFill>
                      <a:schemeClr val="tx1"/>
                    </a:solidFill>
                    <a:latin typeface="Arial" panose="020B0604020202020204" pitchFamily="34" charset="0"/>
                    <a:cs typeface="Arial" panose="020B0604020202020204" pitchFamily="34" charset="0"/>
                  </a:rPr>
                  <a:t> P được gọi là mệnh đề đảo của mệnh đề P </a:t>
                </a:r>
                <a14:m>
                  <m:oMath xmlns:m="http://schemas.openxmlformats.org/officeDocument/2006/math">
                    <m:r>
                      <a:rPr lang="nl-NL" sz="4000" i="1">
                        <a:solidFill>
                          <a:schemeClr val="tx1"/>
                        </a:solidFill>
                      </a:rPr>
                      <m:t>⇒</m:t>
                    </m:r>
                  </m:oMath>
                </a14:m>
                <a:r>
                  <a:rPr lang="nl-NL" sz="4000" dirty="0" smtClean="0">
                    <a:solidFill>
                      <a:schemeClr val="tx1"/>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Q</a:t>
                </a:r>
                <a:r>
                  <a:rPr lang="nl-NL"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mc:Choice>
        <mc:Fallback>
          <p:sp>
            <p:nvSpPr>
              <p:cNvPr id="8" name="Rounded Rectangular Callout 7"/>
              <p:cNvSpPr>
                <a:spLocks noRot="1" noChangeAspect="1" noMove="1" noResize="1" noEditPoints="1" noAdjustHandles="1" noChangeArrowheads="1" noChangeShapeType="1" noTextEdit="1"/>
              </p:cNvSpPr>
              <p:nvPr/>
            </p:nvSpPr>
            <p:spPr>
              <a:xfrm>
                <a:off x="5252221" y="800100"/>
                <a:ext cx="10134600" cy="2413635"/>
              </a:xfrm>
              <a:prstGeom prst="wedgeRoundRectCallout">
                <a:avLst>
                  <a:gd name="adj1" fmla="val -54722"/>
                  <a:gd name="adj2" fmla="val 35550"/>
                  <a:gd name="adj3" fmla="val 16667"/>
                </a:avLst>
              </a:prstGeom>
              <a:blipFill rotWithShape="0">
                <a:blip r:embed="rId6"/>
                <a:stretch>
                  <a:fillRect/>
                </a:stretch>
              </a:blipFill>
              <a:ln>
                <a:solidFill>
                  <a:schemeClr val="accent3">
                    <a:lumMod val="75000"/>
                  </a:schemeClr>
                </a:solidFill>
              </a:ln>
            </p:spPr>
            <p:txBody>
              <a:bodyPr/>
              <a:lstStyle/>
              <a:p>
                <a:r>
                  <a:rPr lang="en-US">
                    <a:noFill/>
                  </a:rPr>
                  <a:t> </a:t>
                </a:r>
              </a:p>
            </p:txBody>
          </p:sp>
        </mc:Fallback>
      </mc:AlternateContent>
      <p:pic>
        <p:nvPicPr>
          <p:cNvPr id="11" name="Picture 9"/>
          <p:cNvPicPr>
            <a:picLocks noChangeAspect="1"/>
          </p:cNvPicPr>
          <p:nvPr/>
        </p:nvPicPr>
        <p:blipFill>
          <a:blip r:embed="rId7"/>
          <a:srcRect/>
          <a:stretch>
            <a:fillRect/>
          </a:stretch>
        </p:blipFill>
        <p:spPr>
          <a:xfrm>
            <a:off x="2362200" y="326136"/>
            <a:ext cx="2163441" cy="2910459"/>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5400" y="3514439"/>
            <a:ext cx="1524006" cy="1524006"/>
          </a:xfrm>
          <a:prstGeom prst="rect">
            <a:avLst/>
          </a:prstGeom>
        </p:spPr>
      </p:pic>
      <p:sp>
        <p:nvSpPr>
          <p:cNvPr id="3" name="Rectangle 2"/>
          <p:cNvSpPr/>
          <p:nvPr/>
        </p:nvSpPr>
        <p:spPr>
          <a:xfrm>
            <a:off x="3124200" y="3540434"/>
            <a:ext cx="13716000" cy="1824923"/>
          </a:xfrm>
          <a:prstGeom prst="rect">
            <a:avLst/>
          </a:prstGeom>
        </p:spPr>
        <p:txBody>
          <a:bodyPr wrap="square">
            <a:spAutoFit/>
          </a:bodyPr>
          <a:lstStyle/>
          <a:p>
            <a:pPr algn="just">
              <a:lnSpc>
                <a:spcPct val="150000"/>
              </a:lnSpc>
            </a:pPr>
            <a:r>
              <a:rPr lang="en-US" sz="4000" i="1" dirty="0" smtClean="0">
                <a:latin typeface="Arial" panose="020B0604020202020204" pitchFamily="34" charset="0"/>
                <a:cs typeface="Arial" panose="020B0604020202020204" pitchFamily="34" charset="0"/>
              </a:rPr>
              <a:t>Cho </a:t>
            </a:r>
            <a:r>
              <a:rPr lang="en-US" sz="4000" i="1" dirty="0" err="1">
                <a:latin typeface="Arial" panose="020B0604020202020204" pitchFamily="34" charset="0"/>
                <a:cs typeface="Arial" panose="020B0604020202020204" pitchFamily="34" charset="0"/>
              </a:rPr>
              <a:t>mệnh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Nếu</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đối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đỉnh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thì</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bằng</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nhau</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tìm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mệnh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mệnh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này</a:t>
            </a:r>
            <a:r>
              <a:rPr lang="en-US" sz="4000" i="1" dirty="0">
                <a:latin typeface="Arial" panose="020B0604020202020204" pitchFamily="34" charset="0"/>
                <a:cs typeface="Arial" panose="020B0604020202020204" pitchFamily="34" charset="0"/>
              </a:rPr>
              <a:t>. </a:t>
            </a:r>
          </a:p>
        </p:txBody>
      </p:sp>
      <p:sp>
        <p:nvSpPr>
          <p:cNvPr id="4" name="Rounded Rectangle 3"/>
          <p:cNvSpPr/>
          <p:nvPr/>
        </p:nvSpPr>
        <p:spPr>
          <a:xfrm>
            <a:off x="1529080" y="5749171"/>
            <a:ext cx="8763000" cy="1511002"/>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002060"/>
                </a:solidFill>
                <a:latin typeface="Arial" panose="020B0604020202020204" pitchFamily="34" charset="0"/>
                <a:cs typeface="Arial" panose="020B0604020202020204" pitchFamily="34" charset="0"/>
              </a:rPr>
              <a:t>Nếu</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hai</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góc</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bằng</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nhau</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thì</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đối</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đỉnh</a:t>
            </a:r>
            <a:r>
              <a:rPr lang="en-US" sz="4000" dirty="0" smtClean="0">
                <a:solidFill>
                  <a:srgbClr val="002060"/>
                </a:solidFill>
                <a:latin typeface="Arial" panose="020B0604020202020204" pitchFamily="34" charset="0"/>
                <a:cs typeface="Arial" panose="020B0604020202020204" pitchFamily="34" charset="0"/>
              </a:rPr>
              <a:t>. </a:t>
            </a:r>
            <a:endParaRPr lang="en-US" sz="4000"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12192000" y="5409556"/>
            <a:ext cx="4648200"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cxnSp>
        <p:nvCxnSpPr>
          <p:cNvPr id="12" name="Curved Connector 11"/>
          <p:cNvCxnSpPr/>
          <p:nvPr/>
        </p:nvCxnSpPr>
        <p:spPr>
          <a:xfrm rot="10800000">
            <a:off x="10419356" y="6185639"/>
            <a:ext cx="1976120" cy="625071"/>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886200" y="7659199"/>
            <a:ext cx="11131325" cy="1938992"/>
          </a:xfrm>
          <a:prstGeom prst="rect">
            <a:avLst/>
          </a:prstGeom>
        </p:spPr>
        <p:txBody>
          <a:bodyPr wrap="square">
            <a:spAutoFit/>
          </a:bodyPr>
          <a:lstStyle/>
          <a:p>
            <a:pPr algn="just">
              <a:lnSpc>
                <a:spcPct val="150000"/>
              </a:lnSpc>
            </a:pPr>
            <a:r>
              <a:rPr lang="en-US" sz="4000" b="1" dirty="0" err="1">
                <a:solidFill>
                  <a:srgbClr val="0070C0"/>
                </a:solidFill>
                <a:latin typeface="Arial" panose="020B0604020202020204" pitchFamily="34" charset="0"/>
                <a:cs typeface="Arial" panose="020B0604020202020204" pitchFamily="34" charset="0"/>
              </a:rPr>
              <a:t>Nhận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xét</a:t>
            </a:r>
            <a:r>
              <a:rPr lang="en-US" sz="4000" b="1" dirty="0">
                <a:solidFill>
                  <a:srgbClr val="0070C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9397" y="7557690"/>
            <a:ext cx="1744523" cy="2142010"/>
          </a:xfrm>
          <a:prstGeom prst="rect">
            <a:avLst/>
          </a:prstGeom>
        </p:spPr>
      </p:pic>
    </p:spTree>
    <p:extLst>
      <p:ext uri="{BB962C8B-B14F-4D97-AF65-F5344CB8AC3E}">
        <p14:creationId xmlns:p14="http://schemas.microsoft.com/office/powerpoint/2010/main" val="4270039010"/>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ppt_y</p:attrName>
                                        </p:attrNameLst>
                                      </p:cBhvr>
                                      <p:tavLst>
                                        <p:tav tm="0">
                                          <p:val>
                                            <p:strVal val="#ppt_y-#ppt_h*1.125000"/>
                                          </p:val>
                                        </p:tav>
                                        <p:tav tm="100000">
                                          <p:val>
                                            <p:strVal val="#ppt_y"/>
                                          </p:val>
                                        </p:tav>
                                      </p:tavLst>
                                    </p:anim>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animBg="1"/>
      <p:bldP spid="5"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8400" y="-883704"/>
            <a:ext cx="3555730" cy="28445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69262" y="-2057400"/>
            <a:ext cx="5195454" cy="4922693"/>
          </a:xfrm>
          <a:prstGeom prst="rect">
            <a:avLst/>
          </a:prstGeom>
        </p:spPr>
      </p:pic>
      <p:sp>
        <p:nvSpPr>
          <p:cNvPr id="8" name="TextBox 8"/>
          <p:cNvSpPr txBox="1"/>
          <p:nvPr/>
        </p:nvSpPr>
        <p:spPr>
          <a:xfrm>
            <a:off x="1396950" y="1673274"/>
            <a:ext cx="15577368" cy="1527854"/>
          </a:xfrm>
          <a:prstGeom prst="rect">
            <a:avLst/>
          </a:prstGeom>
        </p:spPr>
        <p:txBody>
          <a:bodyPr wrap="square" lIns="0" tIns="0" rIns="0" bIns="0" rtlCol="0" anchor="t">
            <a:spAutoFit/>
          </a:bodyPr>
          <a:lstStyle/>
          <a:p>
            <a:pPr algn="ctr">
              <a:lnSpc>
                <a:spcPts val="13662"/>
              </a:lnSpc>
            </a:pPr>
            <a:r>
              <a:rPr lang="en-US" sz="6600" b="1" dirty="0" smtClean="0">
                <a:solidFill>
                  <a:srgbClr val="624A3A"/>
                </a:solidFill>
                <a:latin typeface="Arial" panose="020B0604020202020204" pitchFamily="34" charset="0"/>
                <a:cs typeface="Arial" panose="020B0604020202020204" pitchFamily="34" charset="0"/>
              </a:rPr>
              <a:t>CHƯƠNG I: MỆNH ĐỀ VÀ TẬP HỢP</a:t>
            </a:r>
            <a:endParaRPr lang="en-US" sz="6600" b="1" dirty="0">
              <a:solidFill>
                <a:srgbClr val="624A3A"/>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30125" y="5422271"/>
            <a:ext cx="2552700" cy="4573241"/>
          </a:xfrm>
          <a:prstGeom prst="rect">
            <a:avLst/>
          </a:prstGeom>
        </p:spPr>
      </p:pic>
      <p:pic>
        <p:nvPicPr>
          <p:cNvPr id="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17347">
            <a:off x="441556" y="7109572"/>
            <a:ext cx="4076942" cy="3261554"/>
          </a:xfrm>
          <a:prstGeom prst="rect">
            <a:avLst/>
          </a:prstGeom>
        </p:spPr>
      </p:pic>
      <p:sp>
        <p:nvSpPr>
          <p:cNvPr id="2" name="TextBox 1"/>
          <p:cNvSpPr txBox="1"/>
          <p:nvPr/>
        </p:nvSpPr>
        <p:spPr>
          <a:xfrm>
            <a:off x="4724400" y="3857278"/>
            <a:ext cx="8298732" cy="1200329"/>
          </a:xfrm>
          <a:prstGeom prst="rect">
            <a:avLst/>
          </a:prstGeom>
          <a:noFill/>
        </p:spPr>
        <p:txBody>
          <a:bodyPr wrap="square" rtlCol="0">
            <a:spAutoFit/>
          </a:bodyPr>
          <a:lstStyle/>
          <a:p>
            <a:pPr algn="ctr"/>
            <a:r>
              <a:rPr lang="en-US" sz="7200" b="1" dirty="0" smtClean="0">
                <a:solidFill>
                  <a:schemeClr val="accent5">
                    <a:lumMod val="50000"/>
                  </a:schemeClr>
                </a:solidFill>
                <a:latin typeface="Arial" panose="020B0604020202020204" pitchFamily="34" charset="0"/>
                <a:cs typeface="Arial" panose="020B0604020202020204" pitchFamily="34" charset="0"/>
              </a:rPr>
              <a:t>BÀI 1: MỆNH ĐỀ</a:t>
            </a:r>
            <a:endParaRPr lang="en-US" sz="7200" b="1" dirty="0">
              <a:solidFill>
                <a:schemeClr val="accent5">
                  <a:lumMod val="50000"/>
                </a:schemeClr>
              </a:solidFill>
              <a:latin typeface="Arial" panose="020B0604020202020204" pitchFamily="34" charset="0"/>
              <a:cs typeface="Arial" panose="020B0604020202020204" pitchFamily="34" charset="0"/>
            </a:endParaRPr>
          </a:p>
        </p:txBody>
      </p:sp>
      <p:sp>
        <p:nvSpPr>
          <p:cNvPr id="3" name="Rectangle 2"/>
          <p:cNvSpPr/>
          <p:nvPr/>
        </p:nvSpPr>
        <p:spPr>
          <a:xfrm>
            <a:off x="3013434" y="5758106"/>
            <a:ext cx="12344400" cy="2171428"/>
          </a:xfrm>
          <a:prstGeom prst="rect">
            <a:avLst/>
          </a:prstGeom>
        </p:spPr>
        <p:txBody>
          <a:bodyPr wrap="square">
            <a:spAutoFit/>
          </a:bodyPr>
          <a:lstStyle/>
          <a:p>
            <a:pPr algn="ctr">
              <a:lnSpc>
                <a:spcPct val="150000"/>
              </a:lnSpc>
            </a:pPr>
            <a:r>
              <a:rPr lang="en-US" sz="4800" b="1" dirty="0" err="1" smtClean="0">
                <a:solidFill>
                  <a:srgbClr val="C00000"/>
                </a:solidFill>
                <a:latin typeface="Arial" panose="020B0604020202020204" pitchFamily="34" charset="0"/>
                <a:cs typeface="Arial" panose="020B0604020202020204" pitchFamily="34" charset="0"/>
              </a:rPr>
              <a:t>Tiết</a:t>
            </a:r>
            <a:r>
              <a:rPr lang="en-US" sz="4800" b="1" dirty="0" smtClean="0">
                <a:solidFill>
                  <a:srgbClr val="C00000"/>
                </a:solidFill>
                <a:latin typeface="Arial" panose="020B0604020202020204" pitchFamily="34" charset="0"/>
                <a:cs typeface="Arial" panose="020B0604020202020204" pitchFamily="34" charset="0"/>
              </a:rPr>
              <a:t> 1: </a:t>
            </a:r>
            <a:r>
              <a:rPr lang="en-US" sz="4800" dirty="0" smtClean="0">
                <a:solidFill>
                  <a:srgbClr val="C00000"/>
                </a:solidFill>
                <a:latin typeface="Arial" panose="020B0604020202020204" pitchFamily="34" charset="0"/>
                <a:cs typeface="Arial" panose="020B0604020202020204" pitchFamily="34" charset="0"/>
              </a:rPr>
              <a:t>MỆNH ĐỀ, MỆNH ĐỀ CHỨA BIẾN. MỆNH ĐỀ PHỦ ĐỊNH</a:t>
            </a:r>
            <a:endParaRPr lang="en-US" sz="4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7256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571">
            <a:off x="13434009" y="5827207"/>
            <a:ext cx="6756651" cy="8152821"/>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7099328">
            <a:off x="16121565" y="-8837"/>
            <a:ext cx="2219373" cy="2227473"/>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7624766">
            <a:off x="247263" y="8512023"/>
            <a:ext cx="1458105" cy="1479627"/>
          </a:xfrm>
          <a:prstGeom prst="rect">
            <a:avLst/>
          </a:prstGeom>
        </p:spPr>
      </p:pic>
      <p:sp>
        <p:nvSpPr>
          <p:cNvPr id="14" name="Rounded Rectangle 13"/>
          <p:cNvSpPr/>
          <p:nvPr/>
        </p:nvSpPr>
        <p:spPr>
          <a:xfrm>
            <a:off x="1003612" y="1691201"/>
            <a:ext cx="2306782"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583169" y="1479240"/>
            <a:ext cx="13072277"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15" name="Group 14"/>
          <p:cNvGrpSpPr/>
          <p:nvPr/>
        </p:nvGrpSpPr>
        <p:grpSpPr>
          <a:xfrm>
            <a:off x="1293705" y="4176201"/>
            <a:ext cx="2289464" cy="2036566"/>
            <a:chOff x="966355" y="4714871"/>
            <a:chExt cx="2289464" cy="2036566"/>
          </a:xfrm>
        </p:grpSpPr>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3" name="TextBox 2"/>
          <p:cNvSpPr txBox="1"/>
          <p:nvPr/>
        </p:nvSpPr>
        <p:spPr>
          <a:xfrm>
            <a:off x="3583169" y="5594662"/>
            <a:ext cx="12420600" cy="274825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Nếu</a:t>
            </a:r>
            <a:r>
              <a:rPr lang="en-US" sz="4000" i="1" dirty="0" smtClean="0">
                <a:latin typeface="Arial" panose="020B0604020202020204" pitchFamily="34" charset="0"/>
                <a:cs typeface="Arial" panose="020B0604020202020204" pitchFamily="34" charset="0"/>
              </a:rPr>
              <a:t> tam </a:t>
            </a:r>
            <a:r>
              <a:rPr lang="en-US" sz="4000" i="1" dirty="0" err="1" smtClean="0">
                <a:latin typeface="Arial" panose="020B0604020202020204" pitchFamily="34" charset="0"/>
                <a:cs typeface="Arial" panose="020B0604020202020204" pitchFamily="34" charset="0"/>
              </a:rPr>
              <a:t>giác</a:t>
            </a:r>
            <a:r>
              <a:rPr lang="en-US" sz="4000" i="1" dirty="0" smtClean="0">
                <a:latin typeface="Arial" panose="020B0604020202020204" pitchFamily="34" charset="0"/>
                <a:cs typeface="Arial" panose="020B0604020202020204" pitchFamily="34" charset="0"/>
              </a:rPr>
              <a:t> ABC </a:t>
            </a:r>
            <a:r>
              <a:rPr lang="en-US" sz="4000" i="1" dirty="0" err="1" smtClean="0">
                <a:latin typeface="Arial" panose="020B0604020202020204" pitchFamily="34" charset="0"/>
                <a:cs typeface="Arial" panose="020B0604020202020204" pitchFamily="34" charset="0"/>
              </a:rPr>
              <a:t>làm</a:t>
            </a:r>
            <a:r>
              <a:rPr lang="en-US" sz="4000" i="1" dirty="0" smtClean="0">
                <a:latin typeface="Arial" panose="020B0604020202020204" pitchFamily="34" charset="0"/>
                <a:cs typeface="Arial" panose="020B0604020202020204" pitchFamily="34" charset="0"/>
              </a:rPr>
              <a:t> tam </a:t>
            </a:r>
            <a:r>
              <a:rPr lang="en-US" sz="4000" i="1" dirty="0" err="1" smtClean="0">
                <a:latin typeface="Arial" panose="020B0604020202020204" pitchFamily="34" charset="0"/>
                <a:cs typeface="Arial" panose="020B0604020202020204" pitchFamily="34" charset="0"/>
              </a:rPr>
              <a:t>giác</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cân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thì</a:t>
            </a:r>
            <a:r>
              <a:rPr lang="en-US" sz="4000" i="1" dirty="0" smtClean="0">
                <a:latin typeface="Arial" panose="020B0604020202020204" pitchFamily="34" charset="0"/>
                <a:cs typeface="Arial" panose="020B0604020202020204" pitchFamily="34" charset="0"/>
              </a:rPr>
              <a:t> tam </a:t>
            </a:r>
            <a:r>
              <a:rPr lang="en-US" sz="4000" i="1" dirty="0" err="1" smtClean="0">
                <a:latin typeface="Arial" panose="020B0604020202020204" pitchFamily="34" charset="0"/>
                <a:cs typeface="Arial" panose="020B0604020202020204" pitchFamily="34" charset="0"/>
              </a:rPr>
              <a:t>giác</a:t>
            </a:r>
            <a:r>
              <a:rPr lang="en-US" sz="4000" i="1" dirty="0" smtClean="0">
                <a:latin typeface="Arial" panose="020B0604020202020204" pitchFamily="34" charset="0"/>
                <a:cs typeface="Arial" panose="020B0604020202020204" pitchFamily="34" charset="0"/>
              </a:rPr>
              <a:t> ABC </a:t>
            </a:r>
            <a:r>
              <a:rPr lang="en-US" sz="4000" i="1" dirty="0" err="1" smtClean="0">
                <a:latin typeface="Arial" panose="020B0604020202020204" pitchFamily="34" charset="0"/>
                <a:cs typeface="Arial" panose="020B0604020202020204" pitchFamily="34" charset="0"/>
              </a:rPr>
              <a:t>là</a:t>
            </a:r>
            <a:r>
              <a:rPr lang="en-US" sz="4000" i="1" dirty="0" smtClean="0">
                <a:latin typeface="Arial" panose="020B0604020202020204" pitchFamily="34" charset="0"/>
                <a:cs typeface="Arial" panose="020B0604020202020204" pitchFamily="34" charset="0"/>
              </a:rPr>
              <a:t> tam </a:t>
            </a:r>
            <a:r>
              <a:rPr lang="en-US" sz="4000" i="1" dirty="0" err="1" smtClean="0">
                <a:latin typeface="Arial" panose="020B0604020202020204" pitchFamily="34" charset="0"/>
                <a:cs typeface="Arial" panose="020B0604020202020204" pitchFamily="34" charset="0"/>
              </a:rPr>
              <a:t>giác</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đều</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376319" y="6903664"/>
            <a:ext cx="1225275" cy="2765862"/>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995614">
            <a:off x="14020016" y="8937111"/>
            <a:ext cx="2198386" cy="1153115"/>
          </a:xfrm>
          <a:prstGeom prst="rect">
            <a:avLst/>
          </a:prstGeom>
        </p:spPr>
      </p:pic>
    </p:spTree>
    <p:extLst>
      <p:ext uri="{BB962C8B-B14F-4D97-AF65-F5344CB8AC3E}">
        <p14:creationId xmlns:p14="http://schemas.microsoft.com/office/powerpoint/2010/main" val="41673509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25800" y="266700"/>
            <a:ext cx="1828800" cy="3276352"/>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124053" y="-3810320"/>
            <a:ext cx="7464832" cy="900733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17347">
            <a:off x="387261" y="8064314"/>
            <a:ext cx="3049301" cy="2439441"/>
          </a:xfrm>
          <a:prstGeom prst="rect">
            <a:avLst/>
          </a:prstGeom>
        </p:spPr>
      </p:pic>
      <p:sp>
        <p:nvSpPr>
          <p:cNvPr id="26" name="Rounded Rectangle 25"/>
          <p:cNvSpPr/>
          <p:nvPr/>
        </p:nvSpPr>
        <p:spPr>
          <a:xfrm>
            <a:off x="2147422" y="1708795"/>
            <a:ext cx="3352800" cy="1219200"/>
          </a:xfrm>
          <a:prstGeom prst="roundRect">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3</a:t>
            </a:r>
            <a:endParaRPr lang="en-US" sz="40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943600" y="1634985"/>
            <a:ext cx="10217599" cy="193899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 + </a:t>
            </a:r>
            <a:r>
              <a:rPr lang="en-US" sz="4000" dirty="0">
                <a:latin typeface="Arial" panose="020B0604020202020204" pitchFamily="34" charset="0"/>
                <a:cs typeface="Arial" panose="020B0604020202020204" pitchFamily="34" charset="0"/>
              </a:rPr>
              <a:t>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a:t>
            </a:r>
          </a:p>
        </p:txBody>
      </p:sp>
      <p:sp>
        <p:nvSpPr>
          <p:cNvPr id="3" name="Rectangle 2"/>
          <p:cNvSpPr/>
          <p:nvPr/>
        </p:nvSpPr>
        <p:spPr>
          <a:xfrm>
            <a:off x="2216727" y="3892073"/>
            <a:ext cx="13716000" cy="4708981"/>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phát biểu định lí P ⇒ Q. Nêu giả thiết, kết luận của định lí và phát biểu định lí này dưới dạng điều kiện cần, điều kiện đủ</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phát biểu mệnh đề </a:t>
            </a:r>
            <a:r>
              <a:rPr lang="vi-VN" sz="4000" dirty="0" smtClean="0">
                <a:latin typeface="Arial" panose="020B0604020202020204" pitchFamily="34" charset="0"/>
                <a:cs typeface="Arial" panose="020B0604020202020204" pitchFamily="34" charset="0"/>
              </a:rPr>
              <a:t>đả</a:t>
            </a:r>
            <a:r>
              <a:rPr lang="en-US" sz="4000" dirty="0" smtClean="0">
                <a:latin typeface="Arial" panose="020B0604020202020204" pitchFamily="34" charset="0"/>
                <a:cs typeface="Arial" panose="020B0604020202020204" pitchFamily="34" charset="0"/>
              </a:rPr>
              <a:t>o</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của mệnh đề P ⇒ Q rồi xác định tính đúng sai của mệnh đề đảo này.</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14458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0" end="0"/>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2539407" y="8854406"/>
            <a:ext cx="7464832" cy="9007339"/>
          </a:xfrm>
          <a:prstGeom prst="rect">
            <a:avLst/>
          </a:prstGeom>
        </p:spPr>
      </p:pic>
      <p:sp>
        <p:nvSpPr>
          <p:cNvPr id="3" name="Rectangle 2"/>
          <p:cNvSpPr/>
          <p:nvPr/>
        </p:nvSpPr>
        <p:spPr>
          <a:xfrm>
            <a:off x="2036863" y="1790700"/>
            <a:ext cx="14955737" cy="655564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P ⇒ Q: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Nếu</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a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b chia </a:t>
            </a:r>
            <a:r>
              <a:rPr lang="en-US" sz="4000" i="1" dirty="0" err="1">
                <a:latin typeface="Arial" panose="020B0604020202020204" pitchFamily="34" charset="0"/>
                <a:cs typeface="Arial" panose="020B0604020202020204" pitchFamily="34" charset="0"/>
              </a:rPr>
              <a:t>hết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c </a:t>
            </a:r>
            <a:r>
              <a:rPr lang="en-US" sz="4000" i="1" dirty="0" err="1">
                <a:latin typeface="Arial" panose="020B0604020202020204" pitchFamily="34" charset="0"/>
                <a:cs typeface="Arial" panose="020B0604020202020204" pitchFamily="34" charset="0"/>
              </a:rPr>
              <a:t>thì</a:t>
            </a:r>
            <a:r>
              <a:rPr lang="en-US" sz="4000" i="1" dirty="0">
                <a:latin typeface="Arial" panose="020B0604020202020204" pitchFamily="34" charset="0"/>
                <a:cs typeface="Arial" panose="020B0604020202020204" pitchFamily="34" charset="0"/>
              </a:rPr>
              <a:t>  + b chia </a:t>
            </a:r>
            <a:r>
              <a:rPr lang="en-US" sz="4000" i="1" dirty="0" err="1">
                <a:latin typeface="Arial" panose="020B0604020202020204" pitchFamily="34" charset="0"/>
                <a:cs typeface="Arial" panose="020B0604020202020204" pitchFamily="34" charset="0"/>
              </a:rPr>
              <a:t>hết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c”.</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Q: </a:t>
            </a:r>
            <a:r>
              <a:rPr lang="en-US" sz="4000" dirty="0" smtClean="0">
                <a:latin typeface="Arial" panose="020B0604020202020204" pitchFamily="34" charset="0"/>
                <a:cs typeface="Arial" panose="020B0604020202020204" pitchFamily="34" charset="0"/>
              </a:rPr>
              <a:t>“a </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c”.</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kiện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 +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a:t>
            </a: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a +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kiện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cần</a:t>
            </a:r>
            <a:r>
              <a:rPr lang="en-US" sz="4000" dirty="0">
                <a:solidFill>
                  <a:srgbClr val="C0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Q ⇒ P: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Nếu</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a + b chia </a:t>
            </a:r>
            <a:r>
              <a:rPr lang="en-US" sz="4000" i="1" dirty="0" err="1">
                <a:latin typeface="Arial" panose="020B0604020202020204" pitchFamily="34" charset="0"/>
                <a:cs typeface="Arial" panose="020B0604020202020204" pitchFamily="34" charset="0"/>
              </a:rPr>
              <a:t>hết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c </a:t>
            </a:r>
            <a:r>
              <a:rPr lang="en-US" sz="4000" i="1" dirty="0" err="1">
                <a:latin typeface="Arial" panose="020B0604020202020204" pitchFamily="34" charset="0"/>
                <a:cs typeface="Arial" panose="020B0604020202020204" pitchFamily="34" charset="0"/>
              </a:rPr>
              <a:t>thì</a:t>
            </a:r>
            <a:r>
              <a:rPr lang="en-US" sz="4000" i="1" dirty="0">
                <a:latin typeface="Arial" panose="020B0604020202020204" pitchFamily="34" charset="0"/>
                <a:cs typeface="Arial" panose="020B0604020202020204" pitchFamily="34" charset="0"/>
              </a:rPr>
              <a:t> a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b chia </a:t>
            </a:r>
            <a:r>
              <a:rPr lang="en-US" sz="4000" i="1" dirty="0" err="1">
                <a:latin typeface="Arial" panose="020B0604020202020204" pitchFamily="34" charset="0"/>
                <a:cs typeface="Arial" panose="020B0604020202020204" pitchFamily="34" charset="0"/>
              </a:rPr>
              <a:t>hết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1063" y="549031"/>
            <a:ext cx="3170010" cy="15197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8335950"/>
            <a:ext cx="2133600" cy="18378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70635">
            <a:off x="2917770" y="8152355"/>
            <a:ext cx="2170259" cy="2205038"/>
          </a:xfrm>
          <a:prstGeom prst="rect">
            <a:avLst/>
          </a:prstGeom>
        </p:spPr>
      </p:pic>
    </p:spTree>
    <p:extLst>
      <p:ext uri="{BB962C8B-B14F-4D97-AF65-F5344CB8AC3E}">
        <p14:creationId xmlns:p14="http://schemas.microsoft.com/office/powerpoint/2010/main" val="3283251827"/>
      </p:ext>
    </p:extLst>
  </p:cSld>
  <p:clrMapOvr>
    <a:masterClrMapping/>
  </p:clrMapOvr>
  <mc:AlternateContent xmlns:mc="http://schemas.openxmlformats.org/markup-compatibility/2006">
    <mc:Choice xmlns:p14="http://schemas.microsoft.com/office/powerpoint/2010/main" Requires="p14">
      <p:transition spd="slow">
        <p14:ripple dir="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034544" flipH="1">
            <a:off x="-474322" y="-963260"/>
            <a:ext cx="3873276" cy="4673636"/>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926360" flipH="1">
            <a:off x="14887426" y="6677212"/>
            <a:ext cx="3873276" cy="4673636"/>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9957" y="5372100"/>
            <a:ext cx="1908213" cy="4493141"/>
          </a:xfrm>
          <a:prstGeom prst="rect">
            <a:avLst/>
          </a:prstGeom>
        </p:spPr>
      </p:pic>
      <p:sp>
        <p:nvSpPr>
          <p:cNvPr id="16" name="TextBox 9"/>
          <p:cNvSpPr txBox="1"/>
          <p:nvPr/>
        </p:nvSpPr>
        <p:spPr>
          <a:xfrm>
            <a:off x="2057400" y="1035004"/>
            <a:ext cx="74676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4.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tương</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đương</a:t>
            </a:r>
            <a:endParaRPr lang="en-US" sz="4400" b="1" dirty="0">
              <a:solidFill>
                <a:srgbClr val="202F5A"/>
              </a:solidFill>
              <a:latin typeface="Arial" panose="020B0604020202020204" pitchFamily="34" charset="0"/>
              <a:cs typeface="Arial" panose="020B0604020202020204" pitchFamily="34" charset="0"/>
            </a:endParaRPr>
          </a:p>
        </p:txBody>
      </p:sp>
      <p:sp>
        <p:nvSpPr>
          <p:cNvPr id="17" name="Rounded Rectangle 16"/>
          <p:cNvSpPr/>
          <p:nvPr/>
        </p:nvSpPr>
        <p:spPr>
          <a:xfrm>
            <a:off x="2057400" y="2191620"/>
            <a:ext cx="1676400" cy="11430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HĐ6</a:t>
            </a:r>
            <a:endParaRPr lang="en-US" sz="40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996512" y="2399781"/>
            <a:ext cx="10638967"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2191295" y="3374404"/>
            <a:ext cx="12667705"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“Một số tự nhiên chia hết cho 5 nếu số đó có chữ số tận cùng bằng 0 hoặc 5 và ngược lại</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2892" y="3431640"/>
            <a:ext cx="1476091" cy="1489571"/>
          </a:xfrm>
          <a:prstGeom prst="rect">
            <a:avLst/>
          </a:prstGeom>
        </p:spPr>
      </p:pic>
      <mc:AlternateContent xmlns:mc="http://schemas.openxmlformats.org/markup-compatibility/2006">
        <mc:Choice xmlns:a14="http://schemas.microsoft.com/office/drawing/2010/main" Requires="a14">
          <p:sp>
            <p:nvSpPr>
              <p:cNvPr id="18" name="Rounded Rectangular Callout 17"/>
              <p:cNvSpPr/>
              <p:nvPr/>
            </p:nvSpPr>
            <p:spPr>
              <a:xfrm>
                <a:off x="3976193" y="5565334"/>
                <a:ext cx="10134600" cy="2040636"/>
              </a:xfrm>
              <a:prstGeom prst="wedgeRoundRectCallout">
                <a:avLst>
                  <a:gd name="adj1" fmla="val -54722"/>
                  <a:gd name="adj2" fmla="val 35550"/>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M</a:t>
                </a:r>
                <a:r>
                  <a:rPr lang="en-US" sz="4000" dirty="0" err="1" smtClean="0">
                    <a:solidFill>
                      <a:schemeClr val="tx1"/>
                    </a:solidFill>
                    <a:latin typeface="Arial" panose="020B0604020202020204" pitchFamily="34" charset="0"/>
                    <a:cs typeface="Arial" panose="020B0604020202020204" pitchFamily="34" charset="0"/>
                  </a:rPr>
                  <a:t>ệnh</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P </a:t>
                </a:r>
                <a14:m>
                  <m:oMath xmlns:m="http://schemas.openxmlformats.org/officeDocument/2006/math">
                    <m:r>
                      <a:rPr lang="nl-NL" sz="4000" i="0">
                        <a:solidFill>
                          <a:schemeClr val="tx1"/>
                        </a:solidFill>
                      </a:rPr>
                      <m:t>⇒</m:t>
                    </m:r>
                  </m:oMath>
                </a14:m>
                <a:r>
                  <a:rPr lang="nl-NL" sz="4000" dirty="0">
                    <a:solidFill>
                      <a:schemeClr val="tx1"/>
                    </a:solidFill>
                    <a:latin typeface="Arial" panose="020B0604020202020204" pitchFamily="34" charset="0"/>
                    <a:cs typeface="Arial" panose="020B0604020202020204" pitchFamily="34" charset="0"/>
                  </a:rPr>
                  <a:t> Q và Q </a:t>
                </a:r>
                <a14:m>
                  <m:oMath xmlns:m="http://schemas.openxmlformats.org/officeDocument/2006/math">
                    <m:r>
                      <a:rPr lang="nl-NL" sz="4000" i="0">
                        <a:solidFill>
                          <a:schemeClr val="tx1"/>
                        </a:solidFill>
                      </a:rPr>
                      <m:t>⇒</m:t>
                    </m:r>
                  </m:oMath>
                </a14:m>
                <a:r>
                  <a:rPr lang="nl-NL" sz="4000" dirty="0">
                    <a:solidFill>
                      <a:schemeClr val="tx1"/>
                    </a:solidFill>
                    <a:latin typeface="Arial" panose="020B0604020202020204" pitchFamily="34" charset="0"/>
                    <a:cs typeface="Arial" panose="020B0604020202020204" pitchFamily="34" charset="0"/>
                  </a:rPr>
                  <a:t> P đều đúng ta nói P và Q là hai mệnh đề tương đương</a:t>
                </a:r>
                <a:r>
                  <a:rPr lang="nl-NL"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mc:Choice>
        <mc:Fallback>
          <p:sp>
            <p:nvSpPr>
              <p:cNvPr id="18" name="Rounded Rectangular Callout 17"/>
              <p:cNvSpPr>
                <a:spLocks noRot="1" noChangeAspect="1" noMove="1" noResize="1" noEditPoints="1" noAdjustHandles="1" noChangeArrowheads="1" noChangeShapeType="1" noTextEdit="1"/>
              </p:cNvSpPr>
              <p:nvPr/>
            </p:nvSpPr>
            <p:spPr>
              <a:xfrm>
                <a:off x="3976193" y="5565334"/>
                <a:ext cx="10134600" cy="2040636"/>
              </a:xfrm>
              <a:prstGeom prst="wedgeRoundRectCallout">
                <a:avLst>
                  <a:gd name="adj1" fmla="val -54722"/>
                  <a:gd name="adj2" fmla="val 35550"/>
                  <a:gd name="adj3" fmla="val 16667"/>
                </a:avLst>
              </a:prstGeom>
              <a:blipFill rotWithShape="0">
                <a:blip r:embed="rId7"/>
                <a:stretch>
                  <a:fillRect r="-974" b="-3835"/>
                </a:stretch>
              </a:blipFill>
              <a:ln>
                <a:solidFill>
                  <a:schemeClr val="accent3">
                    <a:lumMod val="75000"/>
                  </a:schemeClr>
                </a:solidFill>
              </a:ln>
            </p:spPr>
            <p:txBody>
              <a:bodyPr/>
              <a:lstStyle/>
              <a:p>
                <a:r>
                  <a:rPr lang="en-US">
                    <a:noFill/>
                  </a:rPr>
                  <a:t> </a:t>
                </a:r>
              </a:p>
            </p:txBody>
          </p:sp>
        </mc:Fallback>
      </mc:AlternateContent>
      <p:pic>
        <p:nvPicPr>
          <p:cNvPr id="19" name="Picture 9"/>
          <p:cNvPicPr>
            <a:picLocks noChangeAspect="1"/>
          </p:cNvPicPr>
          <p:nvPr/>
        </p:nvPicPr>
        <p:blipFill>
          <a:blip r:embed="rId8"/>
          <a:srcRect/>
          <a:stretch>
            <a:fillRect/>
          </a:stretch>
        </p:blipFill>
        <p:spPr>
          <a:xfrm>
            <a:off x="1259697" y="5290536"/>
            <a:ext cx="1914663" cy="2575780"/>
          </a:xfrm>
          <a:prstGeom prst="rect">
            <a:avLst/>
          </a:prstGeom>
        </p:spPr>
      </p:pic>
      <p:sp>
        <p:nvSpPr>
          <p:cNvPr id="6" name="TextBox 5"/>
          <p:cNvSpPr txBox="1"/>
          <p:nvPr/>
        </p:nvSpPr>
        <p:spPr>
          <a:xfrm>
            <a:off x="2057400" y="7944454"/>
            <a:ext cx="13285492" cy="193899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ở HĐ6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Một</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số</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tự</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nhiên</a:t>
            </a:r>
            <a:r>
              <a:rPr lang="en-US" sz="4000" dirty="0" smtClean="0">
                <a:solidFill>
                  <a:schemeClr val="tx2">
                    <a:lumMod val="50000"/>
                  </a:schemeClr>
                </a:solidFill>
                <a:latin typeface="Arial" panose="020B0604020202020204" pitchFamily="34" charset="0"/>
                <a:cs typeface="Arial" panose="020B0604020202020204" pitchFamily="34" charset="0"/>
              </a:rPr>
              <a:t> chia </a:t>
            </a:r>
            <a:r>
              <a:rPr lang="en-US" sz="4000" dirty="0" err="1" smtClean="0">
                <a:solidFill>
                  <a:schemeClr val="tx2">
                    <a:lumMod val="50000"/>
                  </a:schemeClr>
                </a:solidFill>
                <a:latin typeface="Arial" panose="020B0604020202020204" pitchFamily="34" charset="0"/>
                <a:cs typeface="Arial" panose="020B0604020202020204" pitchFamily="34" charset="0"/>
              </a:rPr>
              <a:t>hết</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cho</a:t>
            </a:r>
            <a:r>
              <a:rPr lang="en-US" sz="4000" dirty="0" smtClean="0">
                <a:solidFill>
                  <a:schemeClr val="tx2">
                    <a:lumMod val="50000"/>
                  </a:schemeClr>
                </a:solidFill>
                <a:latin typeface="Arial" panose="020B0604020202020204" pitchFamily="34" charset="0"/>
                <a:cs typeface="Arial" panose="020B0604020202020204" pitchFamily="34" charset="0"/>
              </a:rPr>
              <a:t> 5 </a:t>
            </a:r>
            <a:r>
              <a:rPr lang="en-US" sz="4000" dirty="0" err="1" smtClean="0">
                <a:solidFill>
                  <a:schemeClr val="tx2">
                    <a:lumMod val="50000"/>
                  </a:schemeClr>
                </a:solidFill>
                <a:latin typeface="Arial" panose="020B0604020202020204" pitchFamily="34" charset="0"/>
                <a:cs typeface="Arial" panose="020B0604020202020204" pitchFamily="34" charset="0"/>
              </a:rPr>
              <a:t>nếu</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và</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chỉ</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nếu</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số</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tận</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cùng</a:t>
            </a:r>
            <a:r>
              <a:rPr lang="en-US" sz="4000" dirty="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bằng</a:t>
            </a:r>
            <a:r>
              <a:rPr lang="en-US" sz="4000" dirty="0" smtClean="0">
                <a:solidFill>
                  <a:schemeClr val="tx2">
                    <a:lumMod val="50000"/>
                  </a:schemeClr>
                </a:solidFill>
                <a:latin typeface="Arial" panose="020B0604020202020204" pitchFamily="34" charset="0"/>
                <a:cs typeface="Arial" panose="020B0604020202020204" pitchFamily="34" charset="0"/>
              </a:rPr>
              <a:t> 0 </a:t>
            </a:r>
            <a:r>
              <a:rPr lang="en-US" sz="4000" dirty="0" err="1" smtClean="0">
                <a:solidFill>
                  <a:schemeClr val="tx2">
                    <a:lumMod val="50000"/>
                  </a:schemeClr>
                </a:solidFill>
                <a:latin typeface="Arial" panose="020B0604020202020204" pitchFamily="34" charset="0"/>
                <a:cs typeface="Arial" panose="020B0604020202020204" pitchFamily="34" charset="0"/>
              </a:rPr>
              <a:t>hoặc</a:t>
            </a:r>
            <a:r>
              <a:rPr lang="en-US" sz="4000" dirty="0" smtClean="0">
                <a:solidFill>
                  <a:schemeClr val="tx2">
                    <a:lumMod val="50000"/>
                  </a:schemeClr>
                </a:solidFill>
                <a:latin typeface="Arial" panose="020B0604020202020204" pitchFamily="34" charset="0"/>
                <a:cs typeface="Arial" panose="020B0604020202020204" pitchFamily="34" charset="0"/>
              </a:rPr>
              <a:t> 5</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960096"/>
      </p:ext>
    </p:extLst>
  </p:cSld>
  <p:clrMapOvr>
    <a:masterClrMapping/>
  </p:clrMapOvr>
  <mc:AlternateContent xmlns:mc="http://schemas.openxmlformats.org/markup-compatibility/2006">
    <mc:Choice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p:tgtEl>
                                          <p:spTgt spid="18"/>
                                        </p:tgtEl>
                                        <p:attrNameLst>
                                          <p:attrName>ppt_y</p:attrName>
                                        </p:attrNameLst>
                                      </p:cBhvr>
                                      <p:tavLst>
                                        <p:tav tm="0">
                                          <p:val>
                                            <p:strVal val="#ppt_y+#ppt_h*1.125000"/>
                                          </p:val>
                                        </p:tav>
                                        <p:tav tm="100000">
                                          <p:val>
                                            <p:strVal val="#ppt_y"/>
                                          </p:val>
                                        </p:tav>
                                      </p:tavLst>
                                    </p:anim>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strVal val="#ppt_w+.3"/>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 grpId="0"/>
      <p:bldP spid="3" grpId="0"/>
      <p:bldP spid="18"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6412687" y="-1191499"/>
            <a:ext cx="3496335" cy="33127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432801" y="8706464"/>
            <a:ext cx="2940627" cy="2786244"/>
          </a:xfrm>
          <a:prstGeom prst="rect">
            <a:avLst/>
          </a:prstGeom>
        </p:spPr>
      </p:pic>
      <p:grpSp>
        <p:nvGrpSpPr>
          <p:cNvPr id="19" name="Group 18"/>
          <p:cNvGrpSpPr/>
          <p:nvPr/>
        </p:nvGrpSpPr>
        <p:grpSpPr>
          <a:xfrm>
            <a:off x="762000" y="1028700"/>
            <a:ext cx="15816854" cy="3603807"/>
            <a:chOff x="974679" y="893507"/>
            <a:chExt cx="15816854" cy="3603807"/>
          </a:xfrm>
        </p:grpSpPr>
        <p:sp>
          <p:nvSpPr>
            <p:cNvPr id="20" name="Rounded Rectangle 19"/>
            <p:cNvSpPr/>
            <p:nvPr/>
          </p:nvSpPr>
          <p:spPr>
            <a:xfrm>
              <a:off x="2743200" y="952500"/>
              <a:ext cx="14048333" cy="3544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10"/>
            <p:cNvPicPr>
              <a:picLocks noChangeAspect="1"/>
            </p:cNvPicPr>
            <p:nvPr/>
          </p:nvPicPr>
          <p:blipFill>
            <a:blip r:embed="rId6"/>
            <a:srcRect/>
            <a:stretch>
              <a:fillRect/>
            </a:stretch>
          </p:blipFill>
          <p:spPr>
            <a:xfrm>
              <a:off x="974679" y="893507"/>
              <a:ext cx="3021807" cy="3429000"/>
            </a:xfrm>
            <a:prstGeom prst="rect">
              <a:avLst/>
            </a:prstGeom>
          </p:spPr>
        </p:pic>
        <mc:AlternateContent xmlns:mc="http://schemas.openxmlformats.org/markup-compatibility/2006">
          <mc:Choice xmlns:a14="http://schemas.microsoft.com/office/drawing/2010/main" Requires="a14">
            <p:sp>
              <p:nvSpPr>
                <p:cNvPr id="22" name="TextBox 21"/>
                <p:cNvSpPr txBox="1"/>
                <p:nvPr/>
              </p:nvSpPr>
              <p:spPr>
                <a:xfrm>
                  <a:off x="4021886" y="1155246"/>
                  <a:ext cx="12291060" cy="2862322"/>
                </a:xfrm>
                <a:prstGeom prst="rect">
                  <a:avLst/>
                </a:prstGeom>
                <a:noFill/>
              </p:spPr>
              <p:txBody>
                <a:bodyPr wrap="square" rtlCol="0">
                  <a:spAutoFit/>
                </a:bodyPr>
                <a:lstStyle/>
                <a:p>
                  <a:pPr algn="just">
                    <a:lnSpc>
                      <a:spcPct val="150000"/>
                    </a:lnSpc>
                  </a:pPr>
                  <a:r>
                    <a:rPr lang="en-US" sz="4200" b="1" dirty="0" smtClean="0">
                      <a:solidFill>
                        <a:srgbClr val="C00000"/>
                      </a:solidFill>
                      <a:latin typeface="Arial" panose="020B0604020202020204" pitchFamily="34" charset="0"/>
                      <a:cs typeface="Arial" panose="020B0604020202020204" pitchFamily="34" charset="0"/>
                    </a:rPr>
                    <a:t>Kết </a:t>
                  </a:r>
                  <a:r>
                    <a:rPr lang="en-US" sz="4200" b="1" dirty="0" err="1" smtClean="0">
                      <a:solidFill>
                        <a:srgbClr val="C00000"/>
                      </a:solidFill>
                      <a:latin typeface="Arial" panose="020B0604020202020204" pitchFamily="34" charset="0"/>
                      <a:cs typeface="Arial" panose="020B0604020202020204" pitchFamily="34" charset="0"/>
                    </a:rPr>
                    <a:t>luận</a:t>
                  </a:r>
                  <a:r>
                    <a:rPr lang="en-US" sz="4200" b="1" dirty="0" smtClean="0">
                      <a:solidFill>
                        <a:srgbClr val="C00000"/>
                      </a:solidFill>
                      <a:latin typeface="Arial" panose="020B0604020202020204" pitchFamily="34" charset="0"/>
                      <a:cs typeface="Arial" panose="020B0604020202020204" pitchFamily="34" charset="0"/>
                    </a:rPr>
                    <a:t>:</a:t>
                  </a:r>
                </a:p>
                <a:p>
                  <a:pPr algn="just">
                    <a:lnSpc>
                      <a:spcPct val="150000"/>
                    </a:lnSpc>
                  </a:pPr>
                  <a:r>
                    <a:rPr lang="nl-NL" sz="4200" dirty="0">
                      <a:latin typeface="Arial" panose="020B0604020202020204" pitchFamily="34" charset="0"/>
                      <a:cs typeface="Arial" panose="020B0604020202020204" pitchFamily="34" charset="0"/>
                    </a:rPr>
                    <a:t>Mệnh đề </a:t>
                  </a:r>
                  <a:r>
                    <a:rPr lang="nl-NL" sz="4200" dirty="0" smtClean="0">
                      <a:latin typeface="Arial" panose="020B0604020202020204" pitchFamily="34" charset="0"/>
                      <a:cs typeface="Arial" panose="020B0604020202020204" pitchFamily="34" charset="0"/>
                    </a:rPr>
                    <a:t>“P </a:t>
                  </a:r>
                  <a:r>
                    <a:rPr lang="nl-NL" sz="4200" dirty="0">
                      <a:latin typeface="Arial" panose="020B0604020202020204" pitchFamily="34" charset="0"/>
                      <a:cs typeface="Arial" panose="020B0604020202020204" pitchFamily="34" charset="0"/>
                    </a:rPr>
                    <a:t>nếu và chỉ nếu </a:t>
                  </a:r>
                  <a:r>
                    <a:rPr lang="nl-NL" sz="4200" dirty="0" smtClean="0">
                      <a:latin typeface="Arial" panose="020B0604020202020204" pitchFamily="34" charset="0"/>
                      <a:cs typeface="Arial" panose="020B0604020202020204" pitchFamily="34" charset="0"/>
                    </a:rPr>
                    <a:t>Q” </a:t>
                  </a:r>
                  <a:r>
                    <a:rPr lang="nl-NL" sz="4200" dirty="0">
                      <a:latin typeface="Arial" panose="020B0604020202020204" pitchFamily="34" charset="0"/>
                      <a:cs typeface="Arial" panose="020B0604020202020204" pitchFamily="34" charset="0"/>
                    </a:rPr>
                    <a:t>được gọi là một mệnh đề tương đương và kí hiệu là </a:t>
                  </a:r>
                  <a14:m>
                    <m:oMath xmlns:m="http://schemas.openxmlformats.org/officeDocument/2006/math">
                      <m:r>
                        <m:rPr>
                          <m:sty m:val="p"/>
                        </m:rPr>
                        <a:rPr lang="nl-NL" sz="4200" i="0"/>
                        <m:t>P</m:t>
                      </m:r>
                      <m:r>
                        <a:rPr lang="nl-NL" sz="4200" i="0"/>
                        <m:t>⇔</m:t>
                      </m:r>
                      <m:r>
                        <m:rPr>
                          <m:sty m:val="p"/>
                        </m:rPr>
                        <a:rPr lang="nl-NL" sz="4200" i="0"/>
                        <m:t>Q</m:t>
                      </m:r>
                    </m:oMath>
                  </a14:m>
                  <a:r>
                    <a:rPr lang="nl-NL"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021886" y="1155246"/>
                  <a:ext cx="12291060" cy="2862322"/>
                </a:xfrm>
                <a:prstGeom prst="rect">
                  <a:avLst/>
                </a:prstGeom>
                <a:blipFill rotWithShape="0">
                  <a:blip r:embed="rId7"/>
                  <a:stretch>
                    <a:fillRect l="-1935" r="-1885" b="-9595"/>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 name="Rectangle 3"/>
              <p:cNvSpPr/>
              <p:nvPr/>
            </p:nvSpPr>
            <p:spPr>
              <a:xfrm>
                <a:off x="2039167" y="4958912"/>
                <a:ext cx="15031040" cy="3785652"/>
              </a:xfrm>
              <a:prstGeom prst="rect">
                <a:avLst/>
              </a:prstGeom>
            </p:spPr>
            <p:txBody>
              <a:bodyPr wrap="square">
                <a:spAutoFit/>
              </a:bodyPr>
              <a:lstStyle/>
              <a:p>
                <a:pPr algn="just">
                  <a:lnSpc>
                    <a:spcPct val="150000"/>
                  </a:lnSpc>
                </a:pPr>
                <a:r>
                  <a:rPr lang="vi-VN" sz="4000" b="1" dirty="0">
                    <a:solidFill>
                      <a:schemeClr val="tx2">
                        <a:lumMod val="50000"/>
                      </a:schemeClr>
                    </a:solidFill>
                    <a:latin typeface="Arial" panose="020B0604020202020204" pitchFamily="34" charset="0"/>
                    <a:cs typeface="Arial" panose="020B0604020202020204" pitchFamily="34" charset="0"/>
                  </a:rPr>
                  <a:t>Nhận xét:</a:t>
                </a:r>
              </a:p>
              <a:p>
                <a:pPr algn="just">
                  <a:lnSpc>
                    <a:spcPct val="150000"/>
                  </a:lnSpc>
                </a:pPr>
                <a:r>
                  <a:rPr lang="vi-VN" sz="4000" dirty="0">
                    <a:latin typeface="Arial" panose="020B0604020202020204" pitchFamily="34" charset="0"/>
                    <a:cs typeface="Arial" panose="020B0604020202020204" pitchFamily="34" charset="0"/>
                  </a:rPr>
                  <a:t>Nếu cả hai mệnh đề </a:t>
                </a:r>
                <a:r>
                  <a:rPr lang="vi-VN" sz="4000" dirty="0" smtClean="0">
                    <a:latin typeface="Arial" panose="020B0604020202020204" pitchFamily="34" charset="0"/>
                    <a:cs typeface="Arial" panose="020B0604020202020204" pitchFamily="34" charset="0"/>
                  </a:rPr>
                  <a:t>P</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Q và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P đều đúng thì mệnh đề tương đương </a:t>
                </a:r>
                <a:r>
                  <a:rPr lang="vi-VN" sz="4000" dirty="0" smtClean="0">
                    <a:latin typeface="Arial" panose="020B0604020202020204" pitchFamily="34" charset="0"/>
                    <a:cs typeface="Arial" panose="020B0604020202020204" pitchFamily="34" charset="0"/>
                  </a:rPr>
                  <a:t>P</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Q </a:t>
                </a:r>
                <a:r>
                  <a:rPr lang="vi-VN" sz="4000" dirty="0">
                    <a:latin typeface="Arial" panose="020B0604020202020204" pitchFamily="34" charset="0"/>
                    <a:cs typeface="Arial" panose="020B0604020202020204" pitchFamily="34" charset="0"/>
                  </a:rPr>
                  <a:t>đúng. Khi đó ta nói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P </a:t>
                </a:r>
                <a:r>
                  <a:rPr lang="vi-VN" sz="4000" dirty="0">
                    <a:solidFill>
                      <a:srgbClr val="C00000"/>
                    </a:solidFill>
                    <a:latin typeface="Arial" panose="020B0604020202020204" pitchFamily="34" charset="0"/>
                    <a:cs typeface="Arial" panose="020B0604020202020204" pitchFamily="34" charset="0"/>
                  </a:rPr>
                  <a:t>tương đương</a:t>
                </a:r>
                <a:r>
                  <a:rPr lang="vi-VN" sz="4000" dirty="0">
                    <a:latin typeface="Arial" panose="020B0604020202020204" pitchFamily="34" charset="0"/>
                    <a:cs typeface="Arial" panose="020B0604020202020204" pitchFamily="34" charset="0"/>
                  </a:rPr>
                  <a:t> với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hoặc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P </a:t>
                </a:r>
                <a:r>
                  <a:rPr lang="vi-VN" sz="4000" dirty="0">
                    <a:latin typeface="Arial" panose="020B0604020202020204" pitchFamily="34" charset="0"/>
                    <a:cs typeface="Arial" panose="020B0604020202020204" pitchFamily="34" charset="0"/>
                  </a:rPr>
                  <a:t>là </a:t>
                </a:r>
                <a:r>
                  <a:rPr lang="vi-VN" sz="4000" dirty="0">
                    <a:solidFill>
                      <a:srgbClr val="C00000"/>
                    </a:solidFill>
                    <a:latin typeface="Arial" panose="020B0604020202020204" pitchFamily="34" charset="0"/>
                    <a:cs typeface="Arial" panose="020B0604020202020204" pitchFamily="34" charset="0"/>
                  </a:rPr>
                  <a:t>điều kiện cần và đủ </a:t>
                </a:r>
                <a:r>
                  <a:rPr lang="vi-VN" sz="4000" dirty="0">
                    <a:latin typeface="Arial" panose="020B0604020202020204" pitchFamily="34" charset="0"/>
                    <a:cs typeface="Arial" panose="020B0604020202020204" pitchFamily="34" charset="0"/>
                  </a:rPr>
                  <a:t>để có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hoặc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P </a:t>
                </a:r>
                <a:r>
                  <a:rPr lang="vi-VN" sz="4000" dirty="0">
                    <a:latin typeface="Arial" panose="020B0604020202020204" pitchFamily="34" charset="0"/>
                    <a:cs typeface="Arial" panose="020B0604020202020204" pitchFamily="34" charset="0"/>
                  </a:rPr>
                  <a:t>khi và chỉ khi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039167" y="4958912"/>
                <a:ext cx="15031040" cy="3785652"/>
              </a:xfrm>
              <a:prstGeom prst="rect">
                <a:avLst/>
              </a:prstGeom>
              <a:blipFill rotWithShape="0">
                <a:blip r:embed="rId8"/>
                <a:stretch>
                  <a:fillRect l="-1460" r="-1460" b="-3060"/>
                </a:stretch>
              </a:blipFill>
            </p:spPr>
            <p:txBody>
              <a:bodyPr/>
              <a:lstStyle/>
              <a:p>
                <a:r>
                  <a:rPr lang="en-US">
                    <a:noFill/>
                  </a:rPr>
                  <a:t> </a:t>
                </a:r>
              </a:p>
            </p:txBody>
          </p:sp>
        </mc:Fallback>
      </mc:AlternateContent>
    </p:spTree>
    <p:extLst>
      <p:ext uri="{BB962C8B-B14F-4D97-AF65-F5344CB8AC3E}">
        <p14:creationId xmlns:p14="http://schemas.microsoft.com/office/powerpoint/2010/main" val="140151498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3"/>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2539407" y="8854406"/>
            <a:ext cx="7464832" cy="900733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055507" y="-4242621"/>
            <a:ext cx="7464832" cy="9007339"/>
          </a:xfrm>
          <a:prstGeom prst="rect">
            <a:avLst/>
          </a:prstGeom>
        </p:spPr>
      </p:pic>
      <p:sp>
        <p:nvSpPr>
          <p:cNvPr id="9" name="Rounded Rectangle 8"/>
          <p:cNvSpPr/>
          <p:nvPr/>
        </p:nvSpPr>
        <p:spPr>
          <a:xfrm>
            <a:off x="1429132" y="1181100"/>
            <a:ext cx="2306782" cy="1219200"/>
          </a:xfrm>
          <a:prstGeom prst="roundRect">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5</a:t>
            </a:r>
            <a:endParaRPr lang="en-US" sz="36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4009156" y="876300"/>
            <a:ext cx="13072277" cy="3313664"/>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smtClean="0">
                <a:latin typeface="Arial" panose="020B0604020202020204" pitchFamily="34" charset="0"/>
                <a:cs typeface="Arial" panose="020B0604020202020204" pitchFamily="34" charset="0"/>
              </a:rPr>
              <a:t>P: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smtClean="0">
                <a:latin typeface="Arial" panose="020B0604020202020204" pitchFamily="34" charset="0"/>
                <a:cs typeface="Arial" panose="020B0604020202020204" pitchFamily="34" charset="0"/>
              </a:rPr>
              <a:t>Q: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chữ</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nhật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chéo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góc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p:cNvSpPr txBox="1"/>
              <p:nvPr/>
            </p:nvSpPr>
            <p:spPr>
              <a:xfrm>
                <a:off x="1343891" y="4095557"/>
                <a:ext cx="15709833" cy="1754326"/>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đương</a:t>
                </a:r>
                <a:r>
                  <a:rPr lang="en-US" sz="3600" dirty="0" smtClean="0">
                    <a:latin typeface="Arial" panose="020B0604020202020204" pitchFamily="34" charset="0"/>
                    <a:cs typeface="Arial" panose="020B0604020202020204" pitchFamily="34" charset="0"/>
                  </a:rPr>
                  <a:t> P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Q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này</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1343891" y="4095557"/>
                <a:ext cx="15709833" cy="1754326"/>
              </a:xfrm>
              <a:prstGeom prst="rect">
                <a:avLst/>
              </a:prstGeom>
              <a:blipFill rotWithShape="0">
                <a:blip r:embed="rId6"/>
                <a:stretch>
                  <a:fillRect l="-1164" r="-1164" b="-6250"/>
                </a:stretch>
              </a:blipFill>
            </p:spPr>
            <p:txBody>
              <a:bodyPr/>
              <a:lstStyle/>
              <a:p>
                <a:r>
                  <a:rPr lang="en-US">
                    <a:noFill/>
                  </a:rPr>
                  <a:t> </a:t>
                </a:r>
              </a:p>
            </p:txBody>
          </p:sp>
        </mc:Fallback>
      </mc:AlternateContent>
      <p:grpSp>
        <p:nvGrpSpPr>
          <p:cNvPr id="12" name="Group 11"/>
          <p:cNvGrpSpPr/>
          <p:nvPr/>
        </p:nvGrpSpPr>
        <p:grpSpPr>
          <a:xfrm>
            <a:off x="7848600" y="5274377"/>
            <a:ext cx="2289464" cy="1692661"/>
            <a:chOff x="966355" y="4714871"/>
            <a:chExt cx="2289464" cy="2036566"/>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9" name="TextBox 18"/>
            <p:cNvSpPr txBox="1"/>
            <p:nvPr/>
          </p:nvSpPr>
          <p:spPr>
            <a:xfrm>
              <a:off x="966355" y="521629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TextBox 1"/>
              <p:cNvSpPr txBox="1"/>
              <p:nvPr/>
            </p:nvSpPr>
            <p:spPr>
              <a:xfrm>
                <a:off x="1343891" y="6934296"/>
                <a:ext cx="16173068" cy="2585323"/>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Mệnh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đương</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P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Q: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chỉ</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chữ</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nhật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chéo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góc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a:t>
                </a:r>
              </a:p>
              <a:p>
                <a:pPr algn="just">
                  <a:lnSpc>
                    <a:spcPct val="150000"/>
                  </a:lnSpc>
                </a:pP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P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3200" dirty="0" smtClean="0">
                    <a:latin typeface="Arial" panose="020B0604020202020204" pitchFamily="34" charset="0"/>
                    <a:cs typeface="Arial" panose="020B0604020202020204" pitchFamily="34" charset="0"/>
                  </a:rPr>
                  <a:t>Q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Q </a:t>
                </a:r>
                <a14:m>
                  <m:oMath xmlns:m="http://schemas.openxmlformats.org/officeDocument/2006/math">
                    <m:r>
                      <a:rPr lang="en-US" sz="3200" i="1">
                        <a:latin typeface="Cambria Math" panose="02040503050406030204" pitchFamily="18" charset="0"/>
                        <a:ea typeface="Cambria Math" panose="02040503050406030204" pitchFamily="18" charset="0"/>
                        <a:cs typeface="Arial" panose="020B0604020202020204" pitchFamily="34" charset="0"/>
                      </a:rPr>
                      <m:t>⟹ </m:t>
                    </m:r>
                  </m:oMath>
                </a14:m>
                <a:r>
                  <a:rPr lang="en-US" sz="3200" dirty="0" smtClean="0">
                    <a:latin typeface="Arial" panose="020B0604020202020204" pitchFamily="34" charset="0"/>
                    <a:cs typeface="Arial" panose="020B0604020202020204" pitchFamily="34" charset="0"/>
                  </a:rPr>
                  <a:t>P </a:t>
                </a:r>
                <a:r>
                  <a:rPr lang="en-US" sz="3200" dirty="0" err="1" smtClean="0">
                    <a:latin typeface="Arial" panose="020B0604020202020204" pitchFamily="34" charset="0"/>
                    <a:cs typeface="Arial" panose="020B0604020202020204" pitchFamily="34" charset="0"/>
                  </a:rPr>
                  <a:t>đều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đúng</a:t>
                </a: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1343891" y="6934296"/>
                <a:ext cx="16173068" cy="2585323"/>
              </a:xfrm>
              <a:prstGeom prst="rect">
                <a:avLst/>
              </a:prstGeom>
              <a:blipFill rotWithShape="0">
                <a:blip r:embed="rId8"/>
                <a:stretch>
                  <a:fillRect l="-1130" r="-1130" b="-4009"/>
                </a:stretch>
              </a:blipFill>
            </p:spPr>
            <p:txBody>
              <a:bodyPr/>
              <a:lstStyle/>
              <a:p>
                <a:r>
                  <a:rPr lang="en-US">
                    <a:noFill/>
                  </a:rPr>
                  <a:t> </a:t>
                </a:r>
              </a:p>
            </p:txBody>
          </p:sp>
        </mc:Fallback>
      </mc:AlternateContent>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77128" y="2400300"/>
            <a:ext cx="1279662" cy="4121509"/>
          </a:xfrm>
          <a:prstGeom prst="rect">
            <a:avLst/>
          </a:prstGeom>
        </p:spPr>
      </p:pic>
    </p:spTree>
    <p:extLst>
      <p:ext uri="{BB962C8B-B14F-4D97-AF65-F5344CB8AC3E}">
        <p14:creationId xmlns:p14="http://schemas.microsoft.com/office/powerpoint/2010/main" val="69213166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547" b="24516"/>
          <a:stretch>
            <a:fillRect/>
          </a:stretch>
        </p:blipFill>
        <p:spPr>
          <a:xfrm>
            <a:off x="13143414" y="4276442"/>
            <a:ext cx="5470259" cy="621362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7894" t="71001" b="3774"/>
          <a:stretch>
            <a:fillRect/>
          </a:stretch>
        </p:blipFill>
        <p:spPr>
          <a:xfrm>
            <a:off x="-587503" y="-439061"/>
            <a:ext cx="5839724" cy="282701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4" y="2552700"/>
            <a:ext cx="7734300" cy="7734300"/>
          </a:xfrm>
          <a:prstGeom prst="rect">
            <a:avLst/>
          </a:prstGeom>
        </p:spPr>
      </p:pic>
      <p:sp>
        <p:nvSpPr>
          <p:cNvPr id="7" name="Rounded Rectangle 6"/>
          <p:cNvSpPr/>
          <p:nvPr/>
        </p:nvSpPr>
        <p:spPr>
          <a:xfrm>
            <a:off x="1700530" y="1366520"/>
            <a:ext cx="3352800"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867400" y="1104900"/>
            <a:ext cx="10521179"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n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2.</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86600" y="3043892"/>
            <a:ext cx="9070082" cy="5805468"/>
          </a:xfrm>
          <a:prstGeom prst="rect">
            <a:avLst/>
          </a:prstGeom>
        </p:spPr>
      </p:pic>
      <p:sp>
        <p:nvSpPr>
          <p:cNvPr id="4" name="Rectangle 3"/>
          <p:cNvSpPr/>
          <p:nvPr/>
        </p:nvSpPr>
        <p:spPr>
          <a:xfrm>
            <a:off x="8311129" y="4492605"/>
            <a:ext cx="7010400" cy="2748253"/>
          </a:xfrm>
          <a:prstGeom prst="rect">
            <a:avLst/>
          </a:prstGeom>
        </p:spPr>
        <p:txBody>
          <a:bodyPr wrap="square">
            <a:spAutoFit/>
          </a:bodyPr>
          <a:lstStyle/>
          <a:p>
            <a:pPr algn="just">
              <a:lnSpc>
                <a:spcPct val="150000"/>
              </a:lnSpc>
            </a:pPr>
            <a:r>
              <a:rPr lang="en-US" sz="4000" dirty="0" err="1">
                <a:solidFill>
                  <a:srgbClr val="002060"/>
                </a:solidFill>
                <a:latin typeface="Arial" panose="020B0604020202020204" pitchFamily="34" charset="0"/>
                <a:cs typeface="Arial" panose="020B0604020202020204" pitchFamily="34" charset="0"/>
              </a:rPr>
              <a:t>Một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số</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tận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cùng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số</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chẵn</a:t>
            </a:r>
            <a:r>
              <a:rPr lang="en-US" sz="4000" dirty="0">
                <a:solidFill>
                  <a:srgbClr val="002060"/>
                </a:solidFill>
                <a:latin typeface="Arial" panose="020B0604020202020204" pitchFamily="34" charset="0"/>
                <a:cs typeface="Arial" panose="020B0604020202020204" pitchFamily="34" charset="0"/>
              </a:rPr>
              <a:t> (0, 2, 4, 6, 8) </a:t>
            </a:r>
            <a:r>
              <a:rPr lang="en-US" sz="4000" dirty="0" err="1">
                <a:solidFill>
                  <a:srgbClr val="002060"/>
                </a:solidFill>
                <a:latin typeface="Arial" panose="020B0604020202020204" pitchFamily="34" charset="0"/>
                <a:cs typeface="Arial" panose="020B0604020202020204" pitchFamily="34" charset="0"/>
              </a:rPr>
              <a:t>là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điều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kiện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cần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đủ</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để</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số</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đó</a:t>
            </a:r>
            <a:r>
              <a:rPr lang="en-US" sz="4000" dirty="0">
                <a:solidFill>
                  <a:srgbClr val="002060"/>
                </a:solidFill>
                <a:latin typeface="Arial" panose="020B0604020202020204" pitchFamily="34" charset="0"/>
                <a:cs typeface="Arial" panose="020B0604020202020204" pitchFamily="34" charset="0"/>
              </a:rPr>
              <a:t> chia </a:t>
            </a:r>
            <a:r>
              <a:rPr lang="en-US" sz="4000" dirty="0" err="1">
                <a:solidFill>
                  <a:srgbClr val="002060"/>
                </a:solidFill>
                <a:latin typeface="Arial" panose="020B0604020202020204" pitchFamily="34" charset="0"/>
                <a:cs typeface="Arial" panose="020B0604020202020204" pitchFamily="34" charset="0"/>
              </a:rPr>
              <a:t>hết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cho</a:t>
            </a:r>
            <a:r>
              <a:rPr lang="en-US" sz="4000" dirty="0">
                <a:solidFill>
                  <a:srgbClr val="002060"/>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527535989"/>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8400" y="-883704"/>
            <a:ext cx="3555730" cy="28445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69262" y="-2057400"/>
            <a:ext cx="5195454" cy="492269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17581" y="5758106"/>
            <a:ext cx="2365243" cy="4237406"/>
          </a:xfrm>
          <a:prstGeom prst="rect">
            <a:avLst/>
          </a:prstGeom>
        </p:spPr>
      </p:pic>
      <p:pic>
        <p:nvPicPr>
          <p:cNvPr id="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17347">
            <a:off x="441556" y="7109572"/>
            <a:ext cx="4076942" cy="3261554"/>
          </a:xfrm>
          <a:prstGeom prst="rect">
            <a:avLst/>
          </a:prstGeom>
        </p:spPr>
      </p:pic>
      <p:sp>
        <p:nvSpPr>
          <p:cNvPr id="2" name="TextBox 1"/>
          <p:cNvSpPr txBox="1"/>
          <p:nvPr/>
        </p:nvSpPr>
        <p:spPr>
          <a:xfrm>
            <a:off x="4648200" y="2628838"/>
            <a:ext cx="8298732" cy="1323439"/>
          </a:xfrm>
          <a:prstGeom prst="rect">
            <a:avLst/>
          </a:prstGeom>
          <a:noFill/>
        </p:spPr>
        <p:txBody>
          <a:bodyPr wrap="square" rtlCol="0">
            <a:spAutoFit/>
          </a:bodyPr>
          <a:lstStyle/>
          <a:p>
            <a:pPr algn="ctr"/>
            <a:r>
              <a:rPr lang="en-US" sz="8000" b="1" dirty="0" smtClean="0">
                <a:solidFill>
                  <a:srgbClr val="C00000"/>
                </a:solidFill>
                <a:latin typeface="Arial" panose="020B0604020202020204" pitchFamily="34" charset="0"/>
                <a:cs typeface="Arial" panose="020B0604020202020204" pitchFamily="34" charset="0"/>
              </a:rPr>
              <a:t>BÀI 1: MỆNH ĐỀ</a:t>
            </a:r>
            <a:endParaRPr lang="en-US" sz="8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667000" y="4675551"/>
                <a:ext cx="13140966" cy="1200329"/>
              </a:xfrm>
              <a:prstGeom prst="rect">
                <a:avLst/>
              </a:prstGeom>
            </p:spPr>
            <p:txBody>
              <a:bodyPr wrap="square">
                <a:spAutoFit/>
              </a:bodyPr>
              <a:lstStyle/>
              <a:p>
                <a:pPr algn="ctr">
                  <a:lnSpc>
                    <a:spcPct val="150000"/>
                  </a:lnSpc>
                </a:pPr>
                <a:r>
                  <a:rPr lang="en-US" sz="5400" b="1" dirty="0" err="1" smtClean="0">
                    <a:solidFill>
                      <a:srgbClr val="002060"/>
                    </a:solidFill>
                    <a:latin typeface="Arial" panose="020B0604020202020204" pitchFamily="34" charset="0"/>
                    <a:cs typeface="Arial" panose="020B0604020202020204" pitchFamily="34" charset="0"/>
                  </a:rPr>
                  <a:t>Tiết</a:t>
                </a:r>
                <a:r>
                  <a:rPr lang="en-US" sz="5400" b="1" dirty="0" smtClean="0">
                    <a:solidFill>
                      <a:srgbClr val="002060"/>
                    </a:solidFill>
                    <a:latin typeface="Arial" panose="020B0604020202020204" pitchFamily="34" charset="0"/>
                    <a:cs typeface="Arial" panose="020B0604020202020204" pitchFamily="34" charset="0"/>
                  </a:rPr>
                  <a:t> </a:t>
                </a:r>
                <a:r>
                  <a:rPr lang="en-US" sz="5400" b="1" dirty="0" smtClean="0">
                    <a:solidFill>
                      <a:srgbClr val="002060"/>
                    </a:solidFill>
                    <a:latin typeface="Arial" panose="020B0604020202020204" pitchFamily="34" charset="0"/>
                    <a:cs typeface="Arial" panose="020B0604020202020204" pitchFamily="34" charset="0"/>
                  </a:rPr>
                  <a:t>3: </a:t>
                </a:r>
                <a:r>
                  <a:rPr lang="nl-NL" sz="5400" dirty="0" smtClean="0">
                    <a:solidFill>
                      <a:srgbClr val="002060"/>
                    </a:solidFill>
                    <a:latin typeface="Arial" panose="020B0604020202020204" pitchFamily="34" charset="0"/>
                    <a:cs typeface="Arial" panose="020B0604020202020204" pitchFamily="34" charset="0"/>
                  </a:rPr>
                  <a:t>MỆNH ĐỀ CÓ CHỨA KÍ HIỆU </a:t>
                </a:r>
                <a14:m>
                  <m:oMath xmlns:m="http://schemas.openxmlformats.org/officeDocument/2006/math">
                    <m:r>
                      <a:rPr lang="nl-NL" sz="54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54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5400" dirty="0">
                  <a:solidFill>
                    <a:srgbClr val="002060"/>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667000" y="4675551"/>
                <a:ext cx="13140966" cy="1200329"/>
              </a:xfrm>
              <a:prstGeom prst="rect">
                <a:avLst/>
              </a:prstGeom>
              <a:blipFill rotWithShape="0">
                <a:blip r:embed="rId12"/>
                <a:stretch>
                  <a:fillRect l="-2042" b="-28934"/>
                </a:stretch>
              </a:blipFill>
            </p:spPr>
            <p:txBody>
              <a:bodyPr/>
              <a:lstStyle/>
              <a:p>
                <a:r>
                  <a:rPr lang="en-US">
                    <a:noFill/>
                  </a:rPr>
                  <a:t> </a:t>
                </a:r>
              </a:p>
            </p:txBody>
          </p:sp>
        </mc:Fallback>
      </mc:AlternateContent>
    </p:spTree>
    <p:extLst>
      <p:ext uri="{BB962C8B-B14F-4D97-AF65-F5344CB8AC3E}">
        <p14:creationId xmlns:p14="http://schemas.microsoft.com/office/powerpoint/2010/main" val="1836365604"/>
      </p:ext>
    </p:extLst>
  </p:cSld>
  <p:clrMapOvr>
    <a:masterClrMapping/>
  </p:clrMapOvr>
  <p:transition spd="slow">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9377" y="-315227"/>
            <a:ext cx="2971800" cy="281578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6002000" y="7383600"/>
            <a:ext cx="3851259" cy="3649068"/>
          </a:xfrm>
          <a:prstGeom prst="rect">
            <a:avLst/>
          </a:prstGeom>
        </p:spPr>
      </p:pic>
      <mc:AlternateContent xmlns:mc="http://schemas.openxmlformats.org/markup-compatibility/2006">
        <mc:Choice xmlns:a14="http://schemas.microsoft.com/office/drawing/2010/main" Requires="a14">
          <p:sp>
            <p:nvSpPr>
              <p:cNvPr id="12" name="TextBox 9"/>
              <p:cNvSpPr txBox="1"/>
              <p:nvPr/>
            </p:nvSpPr>
            <p:spPr>
              <a:xfrm>
                <a:off x="1981200" y="941363"/>
                <a:ext cx="98298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5.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có</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chứa</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kí</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hiệu</a:t>
                </a:r>
                <a:r>
                  <a:rPr lang="en-US" sz="4400" b="1" dirty="0" smtClean="0">
                    <a:solidFill>
                      <a:srgbClr val="202F5A"/>
                    </a:solidFill>
                    <a:latin typeface="Arial" panose="020B0604020202020204" pitchFamily="34" charset="0"/>
                    <a:cs typeface="Arial" panose="020B0604020202020204" pitchFamily="34" charset="0"/>
                  </a:rPr>
                  <a:t> </a:t>
                </a:r>
                <a14:m>
                  <m:oMath xmlns:m="http://schemas.openxmlformats.org/officeDocument/2006/math">
                    <m:r>
                      <a:rPr lang="en-US" sz="4400" b="1" i="1" smtClean="0">
                        <a:solidFill>
                          <a:srgbClr val="202F5A"/>
                        </a:solidFill>
                        <a:latin typeface="Cambria Math" panose="02040503050406030204" pitchFamily="18" charset="0"/>
                        <a:ea typeface="Cambria Math" panose="02040503050406030204" pitchFamily="18" charset="0"/>
                        <a:cs typeface="Arial" panose="020B0604020202020204" pitchFamily="34" charset="0"/>
                      </a:rPr>
                      <m:t>∀</m:t>
                    </m:r>
                  </m:oMath>
                </a14:m>
                <a:r>
                  <a:rPr lang="en-US" sz="4400" b="1" dirty="0" smtClean="0">
                    <a:solidFill>
                      <a:srgbClr val="202F5A"/>
                    </a:solidFill>
                    <a:latin typeface="Arial" panose="020B0604020202020204" pitchFamily="34" charset="0"/>
                    <a:cs typeface="Arial" panose="020B0604020202020204" pitchFamily="34" charset="0"/>
                  </a:rPr>
                  <a:t>, </a:t>
                </a:r>
                <a14:m>
                  <m:oMath xmlns:m="http://schemas.openxmlformats.org/officeDocument/2006/math">
                    <m:r>
                      <a:rPr lang="en-US" sz="4400" b="1" i="1" smtClean="0">
                        <a:solidFill>
                          <a:srgbClr val="202F5A"/>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b="1" dirty="0">
                  <a:solidFill>
                    <a:srgbClr val="202F5A"/>
                  </a:solidFill>
                  <a:latin typeface="Arial" panose="020B0604020202020204" pitchFamily="34" charset="0"/>
                  <a:cs typeface="Arial" panose="020B0604020202020204" pitchFamily="34" charset="0"/>
                </a:endParaRPr>
              </a:p>
            </p:txBody>
          </p:sp>
        </mc:Choice>
        <mc:Fallback>
          <p:sp>
            <p:nvSpPr>
              <p:cNvPr id="12" name="TextBox 9"/>
              <p:cNvSpPr txBox="1">
                <a:spLocks noRot="1" noChangeAspect="1" noMove="1" noResize="1" noEditPoints="1" noAdjustHandles="1" noChangeArrowheads="1" noChangeShapeType="1" noTextEdit="1"/>
              </p:cNvSpPr>
              <p:nvPr/>
            </p:nvSpPr>
            <p:spPr>
              <a:xfrm>
                <a:off x="1981200" y="941363"/>
                <a:ext cx="9829800" cy="677108"/>
              </a:xfrm>
              <a:prstGeom prst="rect">
                <a:avLst/>
              </a:prstGeom>
              <a:blipFill rotWithShape="0">
                <a:blip r:embed="rId8"/>
                <a:stretch>
                  <a:fillRect l="-3410" t="-25225" b="-48649"/>
                </a:stretch>
              </a:blipFill>
            </p:spPr>
            <p:txBody>
              <a:bodyPr/>
              <a:lstStyle/>
              <a:p>
                <a:r>
                  <a:rPr lang="en-US">
                    <a:noFill/>
                  </a:rPr>
                  <a:t> </a:t>
                </a:r>
              </a:p>
            </p:txBody>
          </p:sp>
        </mc:Fallback>
      </mc:AlternateContent>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1184" y="1836318"/>
            <a:ext cx="1666867" cy="2347025"/>
          </a:xfrm>
          <a:prstGeom prst="rect">
            <a:avLst/>
          </a:prstGeom>
        </p:spPr>
      </p:pic>
      <mc:AlternateContent xmlns:mc="http://schemas.openxmlformats.org/markup-compatibility/2006">
        <mc:Choice xmlns:a14="http://schemas.microsoft.com/office/drawing/2010/main" Requires="a14">
          <p:sp>
            <p:nvSpPr>
              <p:cNvPr id="4" name="Rounded Rectangular Callout 3"/>
              <p:cNvSpPr/>
              <p:nvPr/>
            </p:nvSpPr>
            <p:spPr>
              <a:xfrm>
                <a:off x="6367106" y="1840266"/>
                <a:ext cx="7812078" cy="2362200"/>
              </a:xfrm>
              <a:prstGeom prst="wedgeRoundRectCallout">
                <a:avLst>
                  <a:gd name="adj1" fmla="val -56642"/>
                  <a:gd name="adj2" fmla="val -6122"/>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lumMod val="95000"/>
                        <a:lumOff val="5000"/>
                      </a:schemeClr>
                    </a:solidFill>
                    <a:latin typeface="Arial" panose="020B0604020202020204" pitchFamily="34" charset="0"/>
                    <a:cs typeface="Arial" panose="020B0604020202020204" pitchFamily="34" charset="0"/>
                  </a:rPr>
                  <a:t>Kí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hiệu</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4000" i="1" smtClean="0">
                        <a:solidFill>
                          <a:schemeClr val="tx1">
                            <a:lumMod val="95000"/>
                            <a:lumOff val="5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đọc</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là</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với</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mọi</a:t>
                </a:r>
                <a:r>
                  <a:rPr lang="en-US" sz="4000" dirty="0" smtClean="0">
                    <a:solidFill>
                      <a:schemeClr val="tx1">
                        <a:lumMod val="95000"/>
                        <a:lumOff val="5000"/>
                      </a:schemeClr>
                    </a:solidFill>
                    <a:latin typeface="Arial" panose="020B0604020202020204" pitchFamily="34" charset="0"/>
                    <a:cs typeface="Arial" panose="020B0604020202020204" pitchFamily="34" charset="0"/>
                  </a:rPr>
                  <a:t>”;</a:t>
                </a:r>
              </a:p>
              <a:p>
                <a:pPr algn="ctr">
                  <a:lnSpc>
                    <a:spcPct val="150000"/>
                  </a:lnSpc>
                </a:pPr>
                <a:r>
                  <a:rPr lang="en-US" sz="4000" dirty="0" err="1" smtClean="0">
                    <a:solidFill>
                      <a:schemeClr val="tx1">
                        <a:lumMod val="95000"/>
                        <a:lumOff val="5000"/>
                      </a:schemeClr>
                    </a:solidFill>
                    <a:latin typeface="Arial" panose="020B0604020202020204" pitchFamily="34" charset="0"/>
                    <a:cs typeface="Arial" panose="020B0604020202020204" pitchFamily="34" charset="0"/>
                  </a:rPr>
                  <a:t>Kí</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hiệu</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4000" i="1" smtClean="0">
                        <a:solidFill>
                          <a:schemeClr val="tx1">
                            <a:lumMod val="95000"/>
                            <a:lumOff val="5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đọc</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là</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tồn</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tại</a:t>
                </a:r>
                <a:r>
                  <a:rPr lang="en-US" sz="4000" dirty="0" smtClean="0">
                    <a:solidFill>
                      <a:schemeClr val="tx1">
                        <a:lumMod val="95000"/>
                        <a:lumOff val="5000"/>
                      </a:schemeClr>
                    </a:solidFill>
                    <a:latin typeface="Arial" panose="020B0604020202020204" pitchFamily="34" charset="0"/>
                    <a:cs typeface="Arial" panose="020B0604020202020204" pitchFamily="34" charset="0"/>
                  </a:rPr>
                  <a:t>”.</a:t>
                </a:r>
                <a:endParaRPr lang="en-US" sz="4000" dirty="0">
                  <a:solidFill>
                    <a:schemeClr val="tx1">
                      <a:lumMod val="95000"/>
                      <a:lumOff val="5000"/>
                    </a:schemeClr>
                  </a:solidFill>
                  <a:latin typeface="Arial" panose="020B0604020202020204" pitchFamily="34" charset="0"/>
                  <a:cs typeface="Arial" panose="020B0604020202020204" pitchFamily="34" charset="0"/>
                </a:endParaRPr>
              </a:p>
            </p:txBody>
          </p:sp>
        </mc:Choice>
        <mc:Fallback>
          <p:sp>
            <p:nvSpPr>
              <p:cNvPr id="4" name="Rounded Rectangular Callout 3"/>
              <p:cNvSpPr>
                <a:spLocks noRot="1" noChangeAspect="1" noMove="1" noResize="1" noEditPoints="1" noAdjustHandles="1" noChangeArrowheads="1" noChangeShapeType="1" noTextEdit="1"/>
              </p:cNvSpPr>
              <p:nvPr/>
            </p:nvSpPr>
            <p:spPr>
              <a:xfrm>
                <a:off x="6367106" y="1840266"/>
                <a:ext cx="7812078" cy="2362200"/>
              </a:xfrm>
              <a:prstGeom prst="wedgeRoundRectCallout">
                <a:avLst>
                  <a:gd name="adj1" fmla="val -56642"/>
                  <a:gd name="adj2" fmla="val -6122"/>
                  <a:gd name="adj3" fmla="val 16667"/>
                </a:avLst>
              </a:prstGeom>
              <a:blipFill rotWithShape="0">
                <a:blip r:embed="rId10"/>
                <a:stretch>
                  <a:fillRect/>
                </a:stretch>
              </a:blipFill>
              <a:ln>
                <a:solidFill>
                  <a:srgbClr val="C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2108874" y="4924001"/>
                <a:ext cx="4876800"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P: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0” </a:t>
                </a:r>
                <a:endParaRPr lang="en-US" sz="4000" dirty="0">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2108874" y="4924001"/>
                <a:ext cx="4876800" cy="1015663"/>
              </a:xfrm>
              <a:prstGeom prst="rect">
                <a:avLst/>
              </a:prstGeom>
              <a:blipFill rotWithShape="0">
                <a:blip r:embed="rId11"/>
                <a:stretch>
                  <a:fillRect l="-4375"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p:cNvSpPr txBox="1"/>
              <p:nvPr/>
            </p:nvSpPr>
            <p:spPr>
              <a:xfrm>
                <a:off x="12108874" y="6096280"/>
                <a:ext cx="4876800" cy="101566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ℚ</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2” </a:t>
                </a:r>
                <a:endParaRPr lang="en-US" sz="4000" dirty="0">
                  <a:latin typeface="Arial" panose="020B0604020202020204" pitchFamily="34" charset="0"/>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12108874" y="6096280"/>
                <a:ext cx="4876800" cy="1015663"/>
              </a:xfrm>
              <a:prstGeom prst="rect">
                <a:avLst/>
              </a:prstGeom>
              <a:blipFill rotWithShape="0">
                <a:blip r:embed="rId12"/>
                <a:stretch>
                  <a:fillRect l="-4375" b="-13772"/>
                </a:stretch>
              </a:blipFill>
            </p:spPr>
            <p:txBody>
              <a:bodyPr/>
              <a:lstStyle/>
              <a:p>
                <a:r>
                  <a:rPr lang="en-US">
                    <a:noFill/>
                  </a:rPr>
                  <a:t> </a:t>
                </a:r>
              </a:p>
            </p:txBody>
          </p:sp>
        </mc:Fallback>
      </mc:AlternateContent>
      <p:sp>
        <p:nvSpPr>
          <p:cNvPr id="7" name="TextBox 6"/>
          <p:cNvSpPr txBox="1"/>
          <p:nvPr/>
        </p:nvSpPr>
        <p:spPr>
          <a:xfrm>
            <a:off x="1219200" y="4074357"/>
            <a:ext cx="1828800" cy="707886"/>
          </a:xfrm>
          <a:prstGeom prst="rect">
            <a:avLst/>
          </a:prstGeom>
          <a:noFill/>
        </p:spPr>
        <p:txBody>
          <a:bodyPr wrap="square" rtlCol="0">
            <a:spAutoFit/>
          </a:bodyPr>
          <a:lstStyle/>
          <a:p>
            <a:r>
              <a:rPr lang="en-US" sz="4000" b="1" u="sng" dirty="0" err="1" smtClean="0">
                <a:solidFill>
                  <a:srgbClr val="C00000"/>
                </a:solidFill>
                <a:latin typeface="Arial" panose="020B0604020202020204" pitchFamily="34" charset="0"/>
                <a:cs typeface="Arial" panose="020B0604020202020204" pitchFamily="34" charset="0"/>
              </a:rPr>
              <a:t>Ví</a:t>
            </a:r>
            <a:r>
              <a:rPr lang="en-US" sz="4000" b="1" u="sng" dirty="0" smtClean="0">
                <a:solidFill>
                  <a:srgbClr val="C00000"/>
                </a:solidFill>
                <a:latin typeface="Arial" panose="020B0604020202020204" pitchFamily="34" charset="0"/>
                <a:cs typeface="Arial" panose="020B0604020202020204" pitchFamily="34" charset="0"/>
              </a:rPr>
              <a:t> </a:t>
            </a:r>
            <a:r>
              <a:rPr lang="en-US" sz="4000" b="1" u="sng" dirty="0" err="1" smtClean="0">
                <a:solidFill>
                  <a:srgbClr val="C00000"/>
                </a:solidFill>
                <a:latin typeface="Arial" panose="020B0604020202020204" pitchFamily="34" charset="0"/>
                <a:cs typeface="Arial" panose="020B0604020202020204" pitchFamily="34" charset="0"/>
              </a:rPr>
              <a:t>dụ</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1226127" y="4970168"/>
            <a:ext cx="10577947"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a:t>
            </a:r>
            <a:r>
              <a:rPr lang="en-US" sz="4000" dirty="0" err="1" smtClean="0">
                <a:latin typeface="Arial" panose="020B0604020202020204" pitchFamily="34" charset="0"/>
                <a:cs typeface="Arial" panose="020B0604020202020204" pitchFamily="34" charset="0"/>
              </a:rPr>
              <a:t>Mọi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thực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âm</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9" name="TextBox 18"/>
          <p:cNvSpPr txBox="1"/>
          <p:nvPr/>
        </p:nvSpPr>
        <p:spPr>
          <a:xfrm>
            <a:off x="1246909" y="6028266"/>
            <a:ext cx="9112982" cy="193899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hữu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95640" y="8191500"/>
            <a:ext cx="1651468" cy="1446952"/>
          </a:xfrm>
          <a:prstGeom prst="rect">
            <a:avLst/>
          </a:prstGeom>
        </p:spPr>
      </p:pic>
      <p:sp>
        <p:nvSpPr>
          <p:cNvPr id="10" name="TextBox 9"/>
          <p:cNvSpPr txBox="1"/>
          <p:nvPr/>
        </p:nvSpPr>
        <p:spPr>
          <a:xfrm>
            <a:off x="2895600" y="8191500"/>
            <a:ext cx="12337474" cy="901593"/>
          </a:xfrm>
          <a:prstGeom prst="rect">
            <a:avLst/>
          </a:prstGeom>
          <a:noFill/>
        </p:spPr>
        <p:txBody>
          <a:bodyPr wrap="square" rtlCol="0">
            <a:spAutoFit/>
          </a:bodyPr>
          <a:lstStyle/>
          <a:p>
            <a:pPr algn="just">
              <a:lnSpc>
                <a:spcPct val="150000"/>
              </a:lnSpc>
            </a:pP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xác</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định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tính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đúng</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sai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của</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hai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mệnh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đề</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trên</a:t>
            </a:r>
            <a:r>
              <a:rPr lang="en-US" sz="4000" i="1" dirty="0" smtClean="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pic>
        <p:nvPicPr>
          <p:cNvPr id="28" name="Picture 5">
            <a:extLst>
              <a:ext uri="{FF2B5EF4-FFF2-40B4-BE49-F238E27FC236}">
                <a16:creationId xmlns:a16="http://schemas.microsoft.com/office/drawing/2014/main" xmlns="" id="{31EA41D2-9796-7E4F-2882-9DC49D5A8C0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862489" y="4977375"/>
            <a:ext cx="853046" cy="742494"/>
          </a:xfrm>
          <a:prstGeom prst="rect">
            <a:avLst/>
          </a:prstGeom>
        </p:spPr>
      </p:pic>
      <p:pic>
        <p:nvPicPr>
          <p:cNvPr id="29"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855562" y="6496539"/>
            <a:ext cx="850122" cy="757381"/>
          </a:xfrm>
          <a:prstGeom prst="rect">
            <a:avLst/>
          </a:prstGeom>
        </p:spPr>
      </p:pic>
    </p:spTree>
    <p:extLst>
      <p:ext uri="{BB962C8B-B14F-4D97-AF65-F5344CB8AC3E}">
        <p14:creationId xmlns:p14="http://schemas.microsoft.com/office/powerpoint/2010/main" val="118875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strVal val="#ppt_w+.3"/>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animEffect transition="in" filter="fade">
                                      <p:cBhvr>
                                        <p:cTn id="34" dur="500"/>
                                        <p:tgtEl>
                                          <p:spTgt spid="19"/>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strVal val="#ppt_w+.3"/>
                                          </p:val>
                                        </p:tav>
                                        <p:tav tm="100000">
                                          <p:val>
                                            <p:strVal val="#ppt_w"/>
                                          </p:val>
                                        </p:tav>
                                      </p:tavLst>
                                    </p:anim>
                                    <p:anim calcmode="lin" valueType="num">
                                      <p:cBhvr>
                                        <p:cTn id="38" dur="500" fill="hold"/>
                                        <p:tgtEl>
                                          <p:spTgt spid="17"/>
                                        </p:tgtEl>
                                        <p:attrNameLst>
                                          <p:attrName>ppt_h</p:attrName>
                                        </p:attrNameLst>
                                      </p:cBhvr>
                                      <p:tavLst>
                                        <p:tav tm="0">
                                          <p:val>
                                            <p:strVal val="#ppt_h"/>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6" grpId="0"/>
      <p:bldP spid="17" grpId="0"/>
      <p:bldP spid="7" grpId="0"/>
      <p:bldP spid="8" grpId="0"/>
      <p:bldP spid="1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1064779" y="-9712288"/>
            <a:ext cx="10120920" cy="122122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386289" y="7007296"/>
            <a:ext cx="3494329" cy="3310877"/>
          </a:xfrm>
          <a:prstGeom prst="rect">
            <a:avLst/>
          </a:prstGeom>
        </p:spPr>
      </p:pic>
      <p:sp>
        <p:nvSpPr>
          <p:cNvPr id="11" name="Rounded Rectangle 10"/>
          <p:cNvSpPr/>
          <p:nvPr/>
        </p:nvSpPr>
        <p:spPr>
          <a:xfrm>
            <a:off x="1267691" y="1358902"/>
            <a:ext cx="3352800"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Luyện</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tập</a:t>
            </a:r>
            <a:r>
              <a:rPr lang="en-US" sz="4000" b="1" dirty="0" smtClean="0">
                <a:solidFill>
                  <a:prstClr val="white"/>
                </a:solidFill>
                <a:latin typeface="Arial" panose="020B0604020202020204" pitchFamily="34" charset="0"/>
                <a:cs typeface="Arial" panose="020B0604020202020204" pitchFamily="34" charset="0"/>
              </a:rPr>
              <a:t> </a:t>
            </a:r>
            <a:r>
              <a:rPr lang="en-US" sz="4000" b="1" dirty="0" smtClean="0">
                <a:solidFill>
                  <a:prstClr val="white"/>
                </a:solidFill>
                <a:latin typeface="Arial" panose="020B0604020202020204" pitchFamily="34" charset="0"/>
                <a:cs typeface="Arial" panose="020B0604020202020204" pitchFamily="34" charset="0"/>
              </a:rPr>
              <a:t>5</a:t>
            </a:r>
            <a:endParaRPr lang="en-US" sz="4000" b="1" dirty="0">
              <a:solidFill>
                <a:prstClr val="white"/>
              </a:solidFill>
              <a:latin typeface="Arial" panose="020B0604020202020204" pitchFamily="34" charset="0"/>
              <a:cs typeface="Arial" panose="020B0604020202020204" pitchFamily="34" charset="0"/>
            </a:endParaRPr>
          </a:p>
        </p:txBody>
      </p:sp>
      <p:grpSp>
        <p:nvGrpSpPr>
          <p:cNvPr id="15" name="Group 14"/>
          <p:cNvGrpSpPr/>
          <p:nvPr/>
        </p:nvGrpSpPr>
        <p:grpSpPr>
          <a:xfrm>
            <a:off x="1799359" y="3992147"/>
            <a:ext cx="2289464" cy="2036566"/>
            <a:chOff x="966355" y="4714871"/>
            <a:chExt cx="2289464" cy="203656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05" y="7862573"/>
            <a:ext cx="2070931" cy="1904888"/>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46440">
            <a:off x="2654741" y="8705458"/>
            <a:ext cx="1502653" cy="1979105"/>
          </a:xfrm>
          <a:prstGeom prst="rect">
            <a:avLst/>
          </a:prstGeom>
        </p:spPr>
      </p:pic>
      <mc:AlternateContent xmlns:mc="http://schemas.openxmlformats.org/markup-compatibility/2006">
        <mc:Choice xmlns:a14="http://schemas.microsoft.com/office/drawing/2010/main" Requires="a14">
          <p:sp>
            <p:nvSpPr>
              <p:cNvPr id="4" name="TextBox 3"/>
              <p:cNvSpPr txBox="1"/>
              <p:nvPr/>
            </p:nvSpPr>
            <p:spPr>
              <a:xfrm>
                <a:off x="4865254" y="1129825"/>
                <a:ext cx="12268200"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hay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+ 1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0</a:t>
                </a:r>
                <a:endParaRPr lang="en-US" sz="4000" dirty="0">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4865254" y="1129825"/>
                <a:ext cx="12268200" cy="2862322"/>
              </a:xfrm>
              <a:prstGeom prst="rect">
                <a:avLst/>
              </a:prstGeom>
              <a:blipFill rotWithShape="0">
                <a:blip r:embed="rId9"/>
                <a:stretch>
                  <a:fillRect l="-1739" r="-1739" b="-4255"/>
                </a:stretch>
              </a:blipFill>
            </p:spPr>
            <p:txBody>
              <a:bodyPr/>
              <a:lstStyle/>
              <a:p>
                <a:r>
                  <a:rPr lang="en-US">
                    <a:noFill/>
                  </a:rPr>
                  <a:t> </a:t>
                </a:r>
              </a:p>
            </p:txBody>
          </p:sp>
        </mc:Fallback>
      </mc:AlternateContent>
      <p:sp>
        <p:nvSpPr>
          <p:cNvPr id="5" name="Rectangle 4"/>
          <p:cNvSpPr/>
          <p:nvPr/>
        </p:nvSpPr>
        <p:spPr>
          <a:xfrm>
            <a:off x="4648200" y="4891896"/>
            <a:ext cx="11125200" cy="286232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Với </a:t>
            </a:r>
            <a:r>
              <a:rPr lang="vi-VN" sz="4000" dirty="0">
                <a:latin typeface="Arial" panose="020B0604020202020204" pitchFamily="34" charset="0"/>
                <a:cs typeface="Arial" panose="020B0604020202020204" pitchFamily="34" charset="0"/>
              </a:rPr>
              <a:t>mọi số thực, tổng bình phương của nó và 1 luôn nhỏ hơn hoặc bằng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Mệnh đề sai.</a:t>
            </a:r>
          </a:p>
        </p:txBody>
      </p:sp>
    </p:spTree>
    <p:extLst>
      <p:ext uri="{BB962C8B-B14F-4D97-AF65-F5344CB8AC3E}">
        <p14:creationId xmlns:p14="http://schemas.microsoft.com/office/powerpoint/2010/main" val="108951738"/>
      </p:ext>
    </p:extLst>
  </p:cSld>
  <p:clrMapOvr>
    <a:masterClrMapping/>
  </p:clrMapOvr>
  <mc:AlternateContent xmlns:mc="http://schemas.openxmlformats.org/markup-compatibility/2006">
    <mc:Choice xmlns:p14="http://schemas.microsoft.com/office/powerpoint/2010/main" Requires="p14">
      <p:transition spd="slow" p14:dur="125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V="1">
            <a:off x="13260492" y="-4055950"/>
            <a:ext cx="8427807" cy="101693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05335" y="-2461346"/>
            <a:ext cx="5195454" cy="492269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20199" y="6515100"/>
            <a:ext cx="3054196" cy="3152718"/>
          </a:xfrm>
          <a:prstGeom prst="rect">
            <a:avLst/>
          </a:prstGeom>
        </p:spPr>
      </p:pic>
      <p:sp>
        <p:nvSpPr>
          <p:cNvPr id="14" name="TextBox 9"/>
          <p:cNvSpPr txBox="1"/>
          <p:nvPr/>
        </p:nvSpPr>
        <p:spPr>
          <a:xfrm>
            <a:off x="1831237" y="1281851"/>
            <a:ext cx="98298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1.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chứa</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biến</a:t>
            </a:r>
            <a:r>
              <a:rPr lang="en-US" sz="4400" b="1" dirty="0" smtClean="0">
                <a:solidFill>
                  <a:srgbClr val="202F5A"/>
                </a:solidFill>
                <a:latin typeface="Arial" panose="020B0604020202020204" pitchFamily="34" charset="0"/>
                <a:cs typeface="Arial" panose="020B0604020202020204" pitchFamily="34" charset="0"/>
              </a:rPr>
              <a:t> </a:t>
            </a:r>
            <a:endParaRPr lang="en-US" sz="4400" b="1" dirty="0">
              <a:solidFill>
                <a:srgbClr val="202F5A"/>
              </a:solidFill>
              <a:latin typeface="Arial" panose="020B0604020202020204" pitchFamily="34" charset="0"/>
              <a:cs typeface="Arial" panose="020B0604020202020204" pitchFamily="34" charset="0"/>
            </a:endParaRPr>
          </a:p>
        </p:txBody>
      </p:sp>
      <p:sp>
        <p:nvSpPr>
          <p:cNvPr id="15" name="TextBox 14"/>
          <p:cNvSpPr txBox="1"/>
          <p:nvPr/>
        </p:nvSpPr>
        <p:spPr>
          <a:xfrm>
            <a:off x="1838164" y="2358598"/>
            <a:ext cx="3114836"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a.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endParaRPr lang="en-US" sz="40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838164" y="3466123"/>
            <a:ext cx="1590836" cy="9906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HĐ1</a:t>
            </a:r>
            <a:endParaRPr lang="en-US" sz="40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1865873" y="5429826"/>
            <a:ext cx="12192000" cy="378565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ở </a:t>
            </a:r>
            <a:r>
              <a:rPr lang="en-US" sz="4000" dirty="0" err="1" smtClean="0">
                <a:latin typeface="Arial" panose="020B0604020202020204" pitchFamily="34" charset="0"/>
                <a:cs typeface="Arial" panose="020B0604020202020204" pitchFamily="34" charset="0"/>
              </a:rPr>
              <a:t>tình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huống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mở</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đầu</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9"/>
          <a:stretch>
            <a:fillRect/>
          </a:stretch>
        </p:blipFill>
        <p:spPr>
          <a:xfrm>
            <a:off x="5344484" y="2539258"/>
            <a:ext cx="9796481" cy="27913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V="1">
            <a:off x="13260492" y="-4055950"/>
            <a:ext cx="8427807" cy="101693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3400" y="-495300"/>
            <a:ext cx="2743200" cy="259918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71044" y="7886700"/>
            <a:ext cx="2094552" cy="2162118"/>
          </a:xfrm>
          <a:prstGeom prst="rect">
            <a:avLst/>
          </a:prstGeom>
        </p:spPr>
      </p:pic>
      <p:sp>
        <p:nvSpPr>
          <p:cNvPr id="5" name="Rectangle 4"/>
          <p:cNvSpPr/>
          <p:nvPr/>
        </p:nvSpPr>
        <p:spPr>
          <a:xfrm>
            <a:off x="4188134" y="1134386"/>
            <a:ext cx="12115800" cy="193899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Mọi</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nhiên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nhân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với</a:t>
            </a:r>
            <a:r>
              <a:rPr lang="en-US" sz="4000" i="1" dirty="0">
                <a:latin typeface="Arial" panose="020B0604020202020204" pitchFamily="34" charset="0"/>
                <a:cs typeface="Arial" panose="020B0604020202020204" pitchFamily="34" charset="0"/>
              </a:rPr>
              <a:t> 1 </a:t>
            </a:r>
            <a:r>
              <a:rPr lang="en-US" sz="4000" i="1" dirty="0" err="1">
                <a:latin typeface="Arial" panose="020B0604020202020204" pitchFamily="34" charset="0"/>
                <a:cs typeface="Arial" panose="020B0604020202020204" pitchFamily="34" charset="0"/>
              </a:rPr>
              <a:t>thì</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bằng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chính</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4200" y="3314700"/>
            <a:ext cx="12496800" cy="2972807"/>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5000" y="961402"/>
            <a:ext cx="2058706" cy="2078791"/>
          </a:xfrm>
          <a:prstGeom prst="rect">
            <a:avLst/>
          </a:prstGeom>
        </p:spPr>
      </p:pic>
      <p:sp>
        <p:nvSpPr>
          <p:cNvPr id="10" name="Rectangle 9"/>
          <p:cNvSpPr/>
          <p:nvPr/>
        </p:nvSpPr>
        <p:spPr>
          <a:xfrm>
            <a:off x="6764410" y="6937931"/>
            <a:ext cx="5219699"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P: </a:t>
            </a:r>
            <a:r>
              <a:rPr lang="en-US" sz="4400" dirty="0" smtClean="0">
                <a:latin typeface="Arial" panose="020B0604020202020204" pitchFamily="34" charset="0"/>
                <a:cs typeface="Arial" panose="020B0604020202020204" pitchFamily="34" charset="0"/>
              </a:rPr>
              <a:t>“∀n ∈ N, n. 1 = n”</a:t>
            </a:r>
            <a:endParaRPr lang="en-US" sz="4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r="15626" b="-577"/>
          <a:stretch/>
        </p:blipFill>
        <p:spPr>
          <a:xfrm>
            <a:off x="4222771" y="8278174"/>
            <a:ext cx="1603066" cy="990600"/>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6755823" y="8388754"/>
                <a:ext cx="5242141" cy="769441"/>
              </a:xfrm>
              <a:prstGeom prst="rect">
                <a:avLst/>
              </a:prstGeom>
            </p:spPr>
            <p:txBody>
              <a:bodyPr wrap="none">
                <a:spAutoFit/>
              </a:bodyPr>
              <a:lstStyle/>
              <a:p>
                <a14:m>
                  <m:oMath xmlns:m="http://schemas.openxmlformats.org/officeDocument/2006/math">
                    <m:acc>
                      <m:accPr>
                        <m:chr m:val="̅"/>
                        <m:ctrlPr>
                          <a:rPr lang="en-US" sz="4400" i="1" smtClean="0">
                            <a:latin typeface="Cambria Math" panose="02040503050406030204" pitchFamily="18" charset="0"/>
                            <a:cs typeface="Arial" panose="020B0604020202020204" pitchFamily="34" charset="0"/>
                          </a:rPr>
                        </m:ctrlPr>
                      </m:accPr>
                      <m:e>
                        <m:r>
                          <m:rPr>
                            <m:sty m:val="p"/>
                          </m:rPr>
                          <a:rPr lang="en-US" sz="4400" b="0" i="0" smtClean="0">
                            <a:latin typeface="Cambria Math" panose="02040503050406030204" pitchFamily="18" charset="0"/>
                            <a:cs typeface="Arial" panose="020B0604020202020204" pitchFamily="34" charset="0"/>
                          </a:rPr>
                          <m:t>P</m:t>
                        </m:r>
                      </m:e>
                    </m:acc>
                  </m:oMath>
                </a14:m>
                <a:r>
                  <a:rPr lang="en-US" sz="4400" dirty="0" smtClean="0">
                    <a:latin typeface="Arial" panose="020B0604020202020204" pitchFamily="34" charset="0"/>
                    <a:cs typeface="Arial" panose="020B0604020202020204" pitchFamily="34" charset="0"/>
                  </a:rPr>
                  <a:t>: “∀n ∈ N, n. 1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400" dirty="0" smtClean="0">
                    <a:latin typeface="Arial" panose="020B0604020202020204" pitchFamily="34" charset="0"/>
                    <a:cs typeface="Arial" panose="020B0604020202020204" pitchFamily="34" charset="0"/>
                  </a:rPr>
                  <a:t> n”</a:t>
                </a:r>
                <a:endParaRPr lang="en-US" sz="4400" dirty="0">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6755823" y="8388754"/>
                <a:ext cx="5242141" cy="769441"/>
              </a:xfrm>
              <a:prstGeom prst="rect">
                <a:avLst/>
              </a:prstGeom>
              <a:blipFill rotWithShape="0">
                <a:blip r:embed="rId12"/>
                <a:stretch>
                  <a:fillRect t="-16667" r="-3837" b="-37302"/>
                </a:stretch>
              </a:blipFill>
            </p:spPr>
            <p:txBody>
              <a:bodyPr/>
              <a:lstStyle/>
              <a:p>
                <a:r>
                  <a:rPr lang="en-US">
                    <a:noFill/>
                  </a:rPr>
                  <a:t> </a:t>
                </a:r>
              </a:p>
            </p:txBody>
          </p:sp>
        </mc:Fallback>
      </mc:AlternateContent>
    </p:spTree>
    <p:extLst>
      <p:ext uri="{BB962C8B-B14F-4D97-AF65-F5344CB8AC3E}">
        <p14:creationId xmlns:p14="http://schemas.microsoft.com/office/powerpoint/2010/main" val="28493384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45129">
            <a:off x="15716373" y="84198"/>
            <a:ext cx="3024981" cy="24199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0" y="-12700"/>
            <a:ext cx="2286000" cy="216598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15294424" y="7658100"/>
            <a:ext cx="3024056" cy="2865293"/>
          </a:xfrm>
          <a:prstGeom prst="rect">
            <a:avLst/>
          </a:prstGeom>
        </p:spPr>
      </p:pic>
      <p:sp>
        <p:nvSpPr>
          <p:cNvPr id="7" name="Rounded Rectangle 6"/>
          <p:cNvSpPr/>
          <p:nvPr/>
        </p:nvSpPr>
        <p:spPr>
          <a:xfrm>
            <a:off x="2518756" y="1111045"/>
            <a:ext cx="2306782" cy="1219200"/>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6</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TextBox 1"/>
              <p:cNvSpPr txBox="1"/>
              <p:nvPr/>
            </p:nvSpPr>
            <p:spPr>
              <a:xfrm>
                <a:off x="5074920" y="751149"/>
                <a:ext cx="10189024"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P: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+ 1 = 0”</a:t>
                </a:r>
                <a:endParaRPr lang="en-US" sz="4000" dirty="0">
                  <a:latin typeface="Arial" panose="020B0604020202020204" pitchFamily="34" charset="0"/>
                  <a:cs typeface="Arial" panose="020B0604020202020204" pitchFamily="34"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5074920" y="751149"/>
                <a:ext cx="10189024" cy="2862322"/>
              </a:xfrm>
              <a:prstGeom prst="rect">
                <a:avLst/>
              </a:prstGeom>
              <a:blipFill rotWithShape="0">
                <a:blip r:embed="rId10"/>
                <a:stretch>
                  <a:fillRect l="-2154" r="-2095" b="-4255"/>
                </a:stretch>
              </a:blipFill>
            </p:spPr>
            <p:txBody>
              <a:bodyPr/>
              <a:lstStyle/>
              <a:p>
                <a:r>
                  <a:rPr lang="en-US">
                    <a:noFill/>
                  </a:rPr>
                  <a:t> </a:t>
                </a:r>
              </a:p>
            </p:txBody>
          </p:sp>
        </mc:Fallback>
      </mc:AlternateContent>
      <p:sp>
        <p:nvSpPr>
          <p:cNvPr id="3" name="TextBox 2"/>
          <p:cNvSpPr txBox="1"/>
          <p:nvPr/>
        </p:nvSpPr>
        <p:spPr>
          <a:xfrm>
            <a:off x="1919007" y="4579173"/>
            <a:ext cx="14887445" cy="4144661"/>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P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Tồn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0”.</a:t>
            </a:r>
          </a:p>
          <a:p>
            <a:pPr algn="just">
              <a:lnSpc>
                <a:spcPct val="150000"/>
              </a:lnSpc>
            </a:pPr>
            <a:r>
              <a:rPr lang="en-US" sz="3600" dirty="0" err="1" smtClean="0">
                <a:latin typeface="Arial" panose="020B0604020202020204" pitchFamily="34" charset="0"/>
                <a:cs typeface="Arial" panose="020B0604020202020204" pitchFamily="34" charset="0"/>
              </a:rPr>
              <a:t>Phủ</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P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tồn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0”, </a:t>
            </a:r>
            <a:r>
              <a:rPr lang="en-US" sz="3600" dirty="0" err="1" smtClean="0">
                <a:latin typeface="Arial" panose="020B0604020202020204" pitchFamily="34" charset="0"/>
                <a:cs typeface="Arial" panose="020B0604020202020204" pitchFamily="34" charset="0"/>
              </a:rPr>
              <a:t>tức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3600" dirty="0" err="1" smtClean="0">
                <a:latin typeface="Arial" panose="020B0604020202020204" pitchFamily="34" charset="0"/>
                <a:cs typeface="Arial" panose="020B0604020202020204" pitchFamily="34" charset="0"/>
              </a:rPr>
              <a:t>Mọi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cộng</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khác</a:t>
            </a:r>
            <a:r>
              <a:rPr lang="en-US" sz="3600" dirty="0" smtClean="0">
                <a:latin typeface="Arial" panose="020B0604020202020204" pitchFamily="34" charset="0"/>
                <a:cs typeface="Arial" panose="020B0604020202020204" pitchFamily="34" charset="0"/>
              </a:rPr>
              <a:t> 0”.</a:t>
            </a:r>
            <a:endParaRPr lang="en-US" sz="3600" dirty="0">
              <a:latin typeface="Arial" panose="020B0604020202020204" pitchFamily="34" charset="0"/>
              <a:cs typeface="Arial" panose="020B0604020202020204" pitchFamily="34" charset="0"/>
            </a:endParaRPr>
          </a:p>
        </p:txBody>
      </p:sp>
      <p:grpSp>
        <p:nvGrpSpPr>
          <p:cNvPr id="8" name="Group 7"/>
          <p:cNvGrpSpPr/>
          <p:nvPr/>
        </p:nvGrpSpPr>
        <p:grpSpPr>
          <a:xfrm>
            <a:off x="1602624" y="2864795"/>
            <a:ext cx="2304704" cy="1602619"/>
            <a:chOff x="966355" y="4714871"/>
            <a:chExt cx="2304704" cy="1602619"/>
          </a:xfrm>
        </p:grpSpPr>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355" y="4714871"/>
              <a:ext cx="2289464" cy="1602619"/>
            </a:xfrm>
            <a:prstGeom prst="rect">
              <a:avLst/>
            </a:prstGeom>
          </p:spPr>
        </p:pic>
        <p:sp>
          <p:nvSpPr>
            <p:cNvPr id="10" name="TextBox 9"/>
            <p:cNvSpPr txBox="1"/>
            <p:nvPr/>
          </p:nvSpPr>
          <p:spPr>
            <a:xfrm>
              <a:off x="981595" y="504047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2" name="Rectangle 11"/>
              <p:cNvSpPr/>
              <p:nvPr/>
            </p:nvSpPr>
            <p:spPr>
              <a:xfrm>
                <a:off x="5211784" y="8915533"/>
                <a:ext cx="4952568" cy="70807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bar>
                        <m:barPr>
                          <m:pos m:val="top"/>
                          <m:ctrlPr>
                            <a:rPr lang="en-US" sz="3600" smtClean="0">
                              <a:latin typeface="Cambria Math" panose="02040503050406030204" pitchFamily="18" charset="0"/>
                            </a:rPr>
                          </m:ctrlPr>
                        </m:barPr>
                        <m:e>
                          <m:r>
                            <m:rPr>
                              <m:sty m:val="p"/>
                            </m:rPr>
                            <a:rPr lang="en-US" sz="3600" i="0">
                              <a:latin typeface="Cambria Math" panose="02040503050406030204" pitchFamily="18" charset="0"/>
                            </a:rPr>
                            <m:t>P</m:t>
                          </m:r>
                        </m:e>
                      </m:bar>
                      <m:func>
                        <m:funcPr>
                          <m:ctrlPr>
                            <a:rPr lang="en-US" sz="3600" i="1">
                              <a:latin typeface="Cambria Math" panose="02040503050406030204" pitchFamily="18" charset="0"/>
                            </a:rPr>
                          </m:ctrlPr>
                        </m:funcPr>
                        <m:fName>
                          <m:r>
                            <a:rPr lang="en-US" sz="3600" b="0" i="1" smtClean="0">
                              <a:latin typeface="Cambria Math" panose="02040503050406030204" pitchFamily="18" charset="0"/>
                            </a:rPr>
                            <m:t>: </m:t>
                          </m:r>
                        </m:fName>
                        <m:e>
                          <m:r>
                            <a:rPr lang="en-US" sz="3600" i="0">
                              <a:latin typeface="Cambria Math" panose="02040503050406030204" pitchFamily="18" charset="0"/>
                            </a:rPr>
                            <m:t>∀</m:t>
                          </m:r>
                        </m:e>
                      </m:func>
                      <m:r>
                        <a:rPr lang="en-US" sz="3600" i="1">
                          <a:latin typeface="Cambria Math" panose="02040503050406030204" pitchFamily="18" charset="0"/>
                        </a:rPr>
                        <m:t>𝑥</m:t>
                      </m:r>
                      <m:r>
                        <a:rPr lang="en-US" sz="3600" i="0">
                          <a:latin typeface="Cambria Math" panose="02040503050406030204" pitchFamily="18" charset="0"/>
                        </a:rPr>
                        <m:t>∈</m:t>
                      </m:r>
                      <m:r>
                        <a:rPr lang="en-US" sz="3600" i="0">
                          <a:latin typeface="Cambria Math" panose="02040503050406030204" pitchFamily="18" charset="0"/>
                        </a:rPr>
                        <m:t>ℝ</m:t>
                      </m:r>
                      <m:r>
                        <a:rPr lang="en-US" sz="3600" i="0">
                          <a:latin typeface="Cambria Math" panose="02040503050406030204" pitchFamily="18" charset="0"/>
                        </a:rPr>
                        <m:t>,</m:t>
                      </m:r>
                      <m:sSup>
                        <m:sSupPr>
                          <m:ctrlPr>
                            <a:rPr lang="en-US" sz="3600" i="1">
                              <a:latin typeface="Cambria Math" panose="02040503050406030204" pitchFamily="18" charset="0"/>
                            </a:rPr>
                          </m:ctrlPr>
                        </m:sSupPr>
                        <m:e>
                          <m:r>
                            <a:rPr lang="en-US" sz="3600" i="1">
                              <a:latin typeface="Cambria Math" panose="02040503050406030204" pitchFamily="18" charset="0"/>
                            </a:rPr>
                            <m:t>𝑥</m:t>
                          </m:r>
                        </m:e>
                        <m:sup>
                          <m:r>
                            <a:rPr lang="en-US" sz="3600" i="0">
                              <a:latin typeface="Cambria Math" panose="02040503050406030204" pitchFamily="18" charset="0"/>
                            </a:rPr>
                            <m:t>2</m:t>
                          </m:r>
                        </m:sup>
                      </m:sSup>
                      <m:r>
                        <a:rPr lang="en-US" sz="3600" i="0">
                          <a:latin typeface="Cambria Math" panose="02040503050406030204" pitchFamily="18" charset="0"/>
                        </a:rPr>
                        <m:t>+1≠0</m:t>
                      </m:r>
                    </m:oMath>
                  </m:oMathPara>
                </a14:m>
                <a:endParaRPr lang="en-US" sz="3600" dirty="0">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211784" y="8915533"/>
                <a:ext cx="4952568" cy="708079"/>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10164352" y="8946408"/>
                <a:ext cx="4343400" cy="646331"/>
              </a:xfrm>
              <a:prstGeom prst="rect">
                <a:avLst/>
              </a:prstGeom>
              <a:noFill/>
            </p:spPr>
            <p:txBody>
              <a:bodyPr wrap="square" rtlCol="0">
                <a:spAutoFit/>
              </a:bodyPr>
              <a:lstStyle/>
              <a:p>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endParaRPr lang="en-US" sz="3600" dirty="0">
                  <a:latin typeface="Arial" panose="020B0604020202020204" pitchFamily="34" charset="0"/>
                  <a:cs typeface="Arial" panose="020B0604020202020204"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0164352" y="8946408"/>
                <a:ext cx="4343400" cy="646331"/>
              </a:xfrm>
              <a:prstGeom prst="rect">
                <a:avLst/>
              </a:prstGeom>
              <a:blipFill rotWithShape="0">
                <a:blip r:embed="rId13"/>
                <a:stretch>
                  <a:fillRect t="-15094" b="-34906"/>
                </a:stretch>
              </a:blipFill>
            </p:spPr>
            <p:txBody>
              <a:bodyPr/>
              <a:lstStyle/>
              <a:p>
                <a:r>
                  <a:rPr lang="en-US">
                    <a:noFill/>
                  </a:rPr>
                  <a:t> </a:t>
                </a:r>
              </a:p>
            </p:txBody>
          </p:sp>
        </mc:Fallback>
      </mc:AlternateContent>
    </p:spTree>
    <p:extLst>
      <p:ext uri="{BB962C8B-B14F-4D97-AF65-F5344CB8AC3E}">
        <p14:creationId xmlns:p14="http://schemas.microsoft.com/office/powerpoint/2010/main" val="317389677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325600" y="-311729"/>
            <a:ext cx="2277456" cy="2157889"/>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6510" b="23882"/>
          <a:stretch>
            <a:fillRect/>
          </a:stretch>
        </p:blipFill>
        <p:spPr>
          <a:xfrm>
            <a:off x="11582400" y="3984044"/>
            <a:ext cx="6918619" cy="6307716"/>
          </a:xfrm>
          <a:prstGeom prst="rect">
            <a:avLst/>
          </a:prstGeom>
        </p:spPr>
      </p:pic>
      <p:pic>
        <p:nvPicPr>
          <p:cNvPr id="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5081" t="73707"/>
          <a:stretch>
            <a:fillRect/>
          </a:stretch>
        </p:blipFill>
        <p:spPr>
          <a:xfrm>
            <a:off x="-1066800" y="-218898"/>
            <a:ext cx="4869699" cy="1972229"/>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4519986" y="8496300"/>
            <a:ext cx="2083070" cy="197370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6964" y="3178949"/>
            <a:ext cx="3380234" cy="6818747"/>
          </a:xfrm>
          <a:prstGeom prst="rect">
            <a:avLst/>
          </a:prstGeom>
        </p:spPr>
      </p:pic>
      <p:sp>
        <p:nvSpPr>
          <p:cNvPr id="8" name="Rounded Rectangle 7"/>
          <p:cNvSpPr/>
          <p:nvPr/>
        </p:nvSpPr>
        <p:spPr>
          <a:xfrm>
            <a:off x="1212099" y="1565163"/>
            <a:ext cx="3352800" cy="1219200"/>
          </a:xfrm>
          <a:prstGeom prst="roundRect">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Luyện</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tập</a:t>
            </a:r>
            <a:r>
              <a:rPr lang="en-US" sz="4000" b="1" dirty="0" smtClean="0">
                <a:solidFill>
                  <a:prstClr val="white"/>
                </a:solidFill>
                <a:latin typeface="Arial" panose="020B0604020202020204" pitchFamily="34" charset="0"/>
                <a:cs typeface="Arial" panose="020B0604020202020204" pitchFamily="34" charset="0"/>
              </a:rPr>
              <a:t> </a:t>
            </a:r>
            <a:r>
              <a:rPr lang="en-US" sz="4000" b="1" dirty="0">
                <a:solidFill>
                  <a:prstClr val="white"/>
                </a:solidFill>
                <a:latin typeface="Arial" panose="020B0604020202020204" pitchFamily="34" charset="0"/>
                <a:cs typeface="Arial" panose="020B0604020202020204" pitchFamily="34" charset="0"/>
              </a:rPr>
              <a:t>6</a:t>
            </a:r>
          </a:p>
        </p:txBody>
      </p:sp>
      <p:sp>
        <p:nvSpPr>
          <p:cNvPr id="4" name="Rectangle 3"/>
          <p:cNvSpPr/>
          <p:nvPr/>
        </p:nvSpPr>
        <p:spPr>
          <a:xfrm>
            <a:off x="4876800" y="1565163"/>
            <a:ext cx="12031056" cy="655564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Trong tiết học môn Toán, Nam phát biểu: “Mọi số thực đều có bình phương khác 1”.</a:t>
            </a:r>
          </a:p>
          <a:p>
            <a:pPr algn="just">
              <a:lnSpc>
                <a:spcPct val="150000"/>
              </a:lnSpc>
            </a:pPr>
            <a:r>
              <a:rPr lang="vi-VN" sz="4000" dirty="0" smtClean="0">
                <a:latin typeface="Arial" panose="020B0604020202020204" pitchFamily="34" charset="0"/>
                <a:cs typeface="Arial" panose="020B0604020202020204" pitchFamily="34" charset="0"/>
              </a:rPr>
              <a:t>Mai </a:t>
            </a:r>
            <a:r>
              <a:rPr lang="vi-VN" sz="4000" dirty="0">
                <a:latin typeface="Arial" panose="020B0604020202020204" pitchFamily="34" charset="0"/>
                <a:cs typeface="Arial" panose="020B0604020202020204" pitchFamily="34" charset="0"/>
              </a:rPr>
              <a:t>phát biểu: “Có một số thực mà bình phương của nó bằng 1”.</a:t>
            </a: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cho biết bạn nào phát biểu đúng.</a:t>
            </a: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Dùng kí hiệu ∀,∃ để viết lại các phát biểu của Nam và Mai dưới dạng mệnh đề.</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045879"/>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grpSp>
        <p:nvGrpSpPr>
          <p:cNvPr id="22" name="Group 21"/>
          <p:cNvGrpSpPr/>
          <p:nvPr/>
        </p:nvGrpSpPr>
        <p:grpSpPr>
          <a:xfrm>
            <a:off x="7671020" y="3582482"/>
            <a:ext cx="2482145" cy="1805803"/>
            <a:chOff x="1311628" y="5710651"/>
            <a:chExt cx="2482145" cy="1805803"/>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2" name="Rectangle 1"/>
          <p:cNvSpPr/>
          <p:nvPr/>
        </p:nvSpPr>
        <p:spPr>
          <a:xfrm>
            <a:off x="4876800" y="5524500"/>
            <a:ext cx="9144000" cy="3785652"/>
          </a:xfrm>
          <a:prstGeom prst="rect">
            <a:avLst/>
          </a:prstGeom>
        </p:spPr>
        <p:txBody>
          <a:bodyPr>
            <a:spAutoFit/>
          </a:bodyPr>
          <a:lstStyle/>
          <a:p>
            <a:pPr algn="just">
              <a:lnSpc>
                <a:spcPct val="150000"/>
              </a:lnSpc>
            </a:pPr>
            <a:r>
              <a:rPr lang="en-US" sz="4000" dirty="0">
                <a:latin typeface="Arial" panose="020B0604020202020204" pitchFamily="34" charset="0"/>
                <a:cs typeface="Arial" panose="020B0604020202020204" pitchFamily="34" charset="0"/>
              </a:rPr>
              <a:t>a) Nam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Mai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p>
          <a:p>
            <a:pPr algn="just">
              <a:lnSpc>
                <a:spcPct val="150000"/>
              </a:lnSpc>
            </a:pP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Nam: </a:t>
            </a:r>
            <a:r>
              <a:rPr lang="en-US" sz="4000" dirty="0" smtClean="0">
                <a:latin typeface="Arial" panose="020B0604020202020204" pitchFamily="34" charset="0"/>
                <a:cs typeface="Arial" panose="020B0604020202020204" pitchFamily="34" charset="0"/>
              </a:rPr>
              <a:t>“∀x ∈ R, x</a:t>
            </a:r>
            <a:r>
              <a:rPr lang="en-US" sz="4000" baseline="30000" dirty="0" smtClean="0">
                <a:latin typeface="Arial" panose="020B0604020202020204" pitchFamily="34" charset="0"/>
                <a:cs typeface="Arial" panose="020B0604020202020204" pitchFamily="34" charset="0"/>
              </a:rPr>
              <a:t>2 </a:t>
            </a:r>
            <a:r>
              <a:rPr lang="en-US" sz="4000" dirty="0" smtClean="0">
                <a:latin typeface="Arial" panose="020B0604020202020204" pitchFamily="34" charset="0"/>
                <a:cs typeface="Arial" panose="020B0604020202020204" pitchFamily="34" charset="0"/>
              </a:rPr>
              <a:t>≠ 1”.</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Mai: "</a:t>
            </a:r>
            <a:r>
              <a:rPr lang="en-US" sz="4000" dirty="0" smtClean="0">
                <a:latin typeface="Arial" panose="020B0604020202020204" pitchFamily="34" charset="0"/>
                <a:cs typeface="Arial" panose="020B0604020202020204" pitchFamily="34" charset="0"/>
              </a:rPr>
              <a:t>∃ x ∈ R,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1”.</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1745986" y="1108625"/>
            <a:ext cx="14332214"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Nam phát biểu: “Mọi số thực đều có bình phương khác 1”.</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Mai phát biểu: “Có một số thực mà bình phương của nó bằng 1”.</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6049" y="4518403"/>
            <a:ext cx="3156268" cy="7354391"/>
          </a:xfrm>
          <a:prstGeom prst="rect">
            <a:avLst/>
          </a:prstGeom>
        </p:spPr>
      </p:pic>
    </p:spTree>
    <p:extLst>
      <p:ext uri="{BB962C8B-B14F-4D97-AF65-F5344CB8AC3E}">
        <p14:creationId xmlns:p14="http://schemas.microsoft.com/office/powerpoint/2010/main" val="13900847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8421" y="935182"/>
            <a:ext cx="3765726" cy="180533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935182"/>
            <a:ext cx="1444877" cy="177409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74155">
            <a:off x="3376399" y="418397"/>
            <a:ext cx="1902117" cy="1932599"/>
          </a:xfrm>
          <a:prstGeom prst="rect">
            <a:avLst/>
          </a:prstGeom>
        </p:spPr>
      </p:pic>
      <p:sp>
        <p:nvSpPr>
          <p:cNvPr id="11" name="TextBox 10"/>
          <p:cNvSpPr txBox="1"/>
          <p:nvPr/>
        </p:nvSpPr>
        <p:spPr>
          <a:xfrm>
            <a:off x="4648200" y="2740515"/>
            <a:ext cx="8298732" cy="1323439"/>
          </a:xfrm>
          <a:prstGeom prst="rect">
            <a:avLst/>
          </a:prstGeom>
          <a:noFill/>
        </p:spPr>
        <p:txBody>
          <a:bodyPr wrap="square" rtlCol="0">
            <a:spAutoFit/>
          </a:bodyPr>
          <a:lstStyle/>
          <a:p>
            <a:pPr algn="ctr"/>
            <a:r>
              <a:rPr lang="en-US" sz="8000" b="1" dirty="0" smtClean="0">
                <a:solidFill>
                  <a:srgbClr val="C00000"/>
                </a:solidFill>
                <a:latin typeface="Arial" panose="020B0604020202020204" pitchFamily="34" charset="0"/>
                <a:cs typeface="Arial" panose="020B0604020202020204" pitchFamily="34" charset="0"/>
              </a:rPr>
              <a:t>BÀI 1: MỆNH ĐỀ</a:t>
            </a:r>
            <a:endParaRPr lang="en-US" sz="80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1575081" y="4914900"/>
            <a:ext cx="14785723" cy="2585323"/>
          </a:xfrm>
          <a:prstGeom prst="rect">
            <a:avLst/>
          </a:prstGeom>
        </p:spPr>
        <p:txBody>
          <a:bodyPr wrap="square">
            <a:spAutoFit/>
          </a:bodyPr>
          <a:lstStyle/>
          <a:p>
            <a:pPr algn="ctr">
              <a:lnSpc>
                <a:spcPct val="150000"/>
              </a:lnSpc>
            </a:pPr>
            <a:r>
              <a:rPr lang="en-US" sz="5400" b="1" dirty="0" err="1" smtClean="0">
                <a:solidFill>
                  <a:srgbClr val="002060"/>
                </a:solidFill>
                <a:latin typeface="Arial" panose="020B0604020202020204" pitchFamily="34" charset="0"/>
                <a:cs typeface="Arial" panose="020B0604020202020204" pitchFamily="34" charset="0"/>
              </a:rPr>
              <a:t>Tiết</a:t>
            </a:r>
            <a:r>
              <a:rPr lang="en-US" sz="5400" b="1" dirty="0" smtClean="0">
                <a:solidFill>
                  <a:srgbClr val="002060"/>
                </a:solidFill>
                <a:latin typeface="Arial" panose="020B0604020202020204" pitchFamily="34" charset="0"/>
                <a:cs typeface="Arial" panose="020B0604020202020204" pitchFamily="34" charset="0"/>
              </a:rPr>
              <a:t> </a:t>
            </a:r>
            <a:r>
              <a:rPr lang="en-US" sz="5400" b="1" dirty="0">
                <a:solidFill>
                  <a:srgbClr val="002060"/>
                </a:solidFill>
                <a:latin typeface="Arial" panose="020B0604020202020204" pitchFamily="34" charset="0"/>
                <a:cs typeface="Arial" panose="020B0604020202020204" pitchFamily="34" charset="0"/>
              </a:rPr>
              <a:t>4</a:t>
            </a:r>
            <a:r>
              <a:rPr lang="en-US" sz="5400" b="1" dirty="0" smtClean="0">
                <a:solidFill>
                  <a:srgbClr val="002060"/>
                </a:solidFill>
                <a:latin typeface="Arial" panose="020B0604020202020204" pitchFamily="34" charset="0"/>
                <a:cs typeface="Arial" panose="020B0604020202020204" pitchFamily="34" charset="0"/>
              </a:rPr>
              <a:t>: </a:t>
            </a:r>
            <a:r>
              <a:rPr lang="fr-FR" sz="5400" dirty="0">
                <a:latin typeface="Arial" panose="020B0604020202020204" pitchFamily="34" charset="0"/>
                <a:cs typeface="Arial" panose="020B0604020202020204" pitchFamily="34" charset="0"/>
              </a:rPr>
              <a:t>CHỮA BÀI TẬP VÀ TÌM HIỂU LỊCH SỬ TOÁN HỌC VỀ LOGIC MỆNH ĐỀ</a:t>
            </a:r>
            <a:endParaRPr lang="en-US" sz="5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728391"/>
      </p:ext>
    </p:extLst>
  </p:cSld>
  <p:clrMapOvr>
    <a:masterClrMapping/>
  </p:clrMapOvr>
  <p:transition spd="slow">
    <p:blinds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773" y="2578909"/>
            <a:ext cx="1301853" cy="20515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sp>
        <p:nvSpPr>
          <p:cNvPr id="2" name="TextBox 1"/>
          <p:cNvSpPr txBox="1"/>
          <p:nvPr/>
        </p:nvSpPr>
        <p:spPr>
          <a:xfrm>
            <a:off x="4038600" y="985815"/>
            <a:ext cx="9753600" cy="1107996"/>
          </a:xfrm>
          <a:prstGeom prst="rect">
            <a:avLst/>
          </a:prstGeom>
          <a:noFill/>
        </p:spPr>
        <p:txBody>
          <a:bodyPr wrap="square" rtlCol="0">
            <a:spAutoFit/>
          </a:bodyPr>
          <a:lstStyle/>
          <a:p>
            <a:pPr algn="ctr"/>
            <a:r>
              <a:rPr lang="en-US" sz="6600" b="1" dirty="0" smtClean="0">
                <a:solidFill>
                  <a:schemeClr val="tx2">
                    <a:lumMod val="75000"/>
                  </a:schemeClr>
                </a:solidFill>
                <a:latin typeface="Arial" panose="020B0604020202020204" pitchFamily="34" charset="0"/>
                <a:cs typeface="Arial" panose="020B0604020202020204" pitchFamily="34" charset="0"/>
              </a:rPr>
              <a:t>LUYỆN TẬP</a:t>
            </a:r>
            <a:endParaRPr lang="en-US" sz="6600" b="1" dirty="0">
              <a:solidFill>
                <a:schemeClr val="tx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2063853" y="2093811"/>
            <a:ext cx="14968453" cy="4708981"/>
          </a:xfrm>
          <a:prstGeom prst="rect">
            <a:avLst/>
          </a:prstGeom>
          <a:noFill/>
        </p:spPr>
        <p:txBody>
          <a:bodyPr wrap="square" rtlCol="0">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1.1 (SGK - tr11)</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Trung Quốc là nước đông dân nhất trên thế </a:t>
            </a:r>
            <a:r>
              <a:rPr lang="vi-VN" sz="4000" dirty="0" smtClean="0">
                <a:latin typeface="Arial" panose="020B0604020202020204" pitchFamily="34" charset="0"/>
                <a:cs typeface="Arial" panose="020B0604020202020204" pitchFamily="34" charset="0"/>
              </a:rPr>
              <a:t>giới</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Bạn học trường nào?</a:t>
            </a:r>
          </a:p>
          <a:p>
            <a:pPr algn="just">
              <a:lnSpc>
                <a:spcPct val="150000"/>
              </a:lnSpc>
            </a:pP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Không được làm việc riêng trong giờ học</a:t>
            </a:r>
          </a:p>
          <a:p>
            <a:pPr algn="just">
              <a:lnSpc>
                <a:spcPct val="150000"/>
              </a:lnSpc>
            </a:pP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Tôi sẽ sút bóng trúng xà ngang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grpSp>
        <p:nvGrpSpPr>
          <p:cNvPr id="12" name="Group 11"/>
          <p:cNvGrpSpPr/>
          <p:nvPr/>
        </p:nvGrpSpPr>
        <p:grpSpPr>
          <a:xfrm>
            <a:off x="1028700" y="6868168"/>
            <a:ext cx="2482145" cy="1805803"/>
            <a:chOff x="1311628" y="5710651"/>
            <a:chExt cx="2482145" cy="1805803"/>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15" name="TextBox 14"/>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3811650" y="6802792"/>
            <a:ext cx="12039600" cy="2748253"/>
          </a:xfrm>
          <a:prstGeom prst="rect">
            <a:avLst/>
          </a:prstGeom>
        </p:spPr>
        <p:txBody>
          <a:bodyPr wrap="square">
            <a:spAutoFit/>
          </a:bodyPr>
          <a:lstStyle/>
          <a:p>
            <a:pPr algn="just">
              <a:lnSpc>
                <a:spcPct val="150000"/>
              </a:lnSpc>
            </a:pPr>
            <a:r>
              <a:rPr lang="vi-VN" sz="4000" dirty="0">
                <a:solidFill>
                  <a:srgbClr val="002060"/>
                </a:solidFill>
                <a:latin typeface="Arial" panose="020B0604020202020204" pitchFamily="34" charset="0"/>
                <a:cs typeface="Arial" panose="020B0604020202020204" pitchFamily="34" charset="0"/>
              </a:rPr>
              <a:t>Câu a là mệnh đề. Câu b, c, d không phải mệnh đề, chúng là câu hỏi, câu cầu khiến và câu không xác định được tính đúng sai.</a:t>
            </a:r>
            <a:endParaRPr 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5895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35400" y="74145"/>
            <a:ext cx="1514797" cy="271380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124053" y="-3810320"/>
            <a:ext cx="7464832" cy="900733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17347">
            <a:off x="350824" y="8198677"/>
            <a:ext cx="2534889" cy="2027911"/>
          </a:xfrm>
          <a:prstGeom prst="rect">
            <a:avLst/>
          </a:prstGeom>
        </p:spPr>
      </p:pic>
      <p:pic>
        <p:nvPicPr>
          <p:cNvPr id="15" name="Picture 9"/>
          <p:cNvPicPr>
            <a:picLocks noChangeAspect="1"/>
          </p:cNvPicPr>
          <p:nvPr/>
        </p:nvPicPr>
        <p:blipFill>
          <a:blip r:embed="rId10"/>
          <a:srcRect/>
          <a:stretch>
            <a:fillRect/>
          </a:stretch>
        </p:blipFill>
        <p:spPr>
          <a:xfrm>
            <a:off x="646241" y="663707"/>
            <a:ext cx="1980190" cy="2663933"/>
          </a:xfrm>
          <a:prstGeom prst="rect">
            <a:avLst/>
          </a:prstGeom>
        </p:spPr>
      </p:pic>
      <mc:AlternateContent xmlns:mc="http://schemas.openxmlformats.org/markup-compatibility/2006">
        <mc:Choice xmlns:a14="http://schemas.microsoft.com/office/drawing/2010/main" Requires="a14">
          <p:sp>
            <p:nvSpPr>
              <p:cNvPr id="9" name="TextBox 8"/>
              <p:cNvSpPr txBox="1"/>
              <p:nvPr/>
            </p:nvSpPr>
            <p:spPr>
              <a:xfrm>
                <a:off x="2937653" y="1930232"/>
                <a:ext cx="13597747" cy="6612003"/>
              </a:xfrm>
              <a:prstGeom prst="rect">
                <a:avLst/>
              </a:prstGeom>
              <a:noFill/>
            </p:spPr>
            <p:txBody>
              <a:bodyPr wrap="square" rtlCol="0">
                <a:spAutoFit/>
              </a:bodyPr>
              <a:lstStyle/>
              <a:p>
                <a:pPr algn="just">
                  <a:lnSpc>
                    <a:spcPct val="150000"/>
                  </a:lnSpc>
                </a:pPr>
                <a:r>
                  <a:rPr lang="en-US" sz="4400" b="1" dirty="0" smtClean="0">
                    <a:latin typeface="Arial" panose="020B0604020202020204" pitchFamily="34" charset="0"/>
                    <a:cs typeface="Arial" panose="020B0604020202020204" pitchFamily="34" charset="0"/>
                  </a:rPr>
                  <a:t>Bài 1.2 (SGK - tr11) </a:t>
                </a:r>
                <a:r>
                  <a:rPr lang="en-US" sz="4400" dirty="0" err="1" smtClean="0">
                    <a:latin typeface="Arial" panose="020B0604020202020204" pitchFamily="34" charset="0"/>
                    <a:cs typeface="Arial" panose="020B0604020202020204" pitchFamily="34" charset="0"/>
                  </a:rPr>
                  <a:t>Xác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định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tính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của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mỗi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mệnh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đề</a:t>
                </a:r>
                <a:r>
                  <a:rPr lang="en-US" sz="4400" dirty="0" smtClean="0">
                    <a:latin typeface="Arial" panose="020B0604020202020204" pitchFamily="34" charset="0"/>
                    <a:cs typeface="Arial" panose="020B0604020202020204" pitchFamily="34" charset="0"/>
                  </a:rPr>
                  <a:t>: </a:t>
                </a:r>
              </a:p>
              <a:p>
                <a:pPr algn="just">
                  <a:lnSpc>
                    <a:spcPct val="150000"/>
                  </a:lnSpc>
                </a:pP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14:m>
                  <m:oMath xmlns:m="http://schemas.openxmlformats.org/officeDocument/2006/math">
                    <m:r>
                      <m:rPr>
                        <m:sty m:val="p"/>
                      </m:rPr>
                      <a:rPr lang="en-US" sz="4400" i="0" smtClean="0">
                        <a:latin typeface="Cambria Math" panose="02040503050406030204" pitchFamily="18" charset="0"/>
                        <a:ea typeface="Cambria Math" panose="02040503050406030204" pitchFamily="18" charset="0"/>
                        <a:cs typeface="Arial" panose="020B0604020202020204" pitchFamily="34" charset="0"/>
                      </a:rPr>
                      <m:t>π</m:t>
                    </m:r>
                  </m:oMath>
                </a14:m>
                <a:r>
                  <a:rPr lang="en-US" sz="4400" dirty="0" smtClean="0">
                    <a:latin typeface="Arial" panose="020B0604020202020204" pitchFamily="34" charset="0"/>
                    <a:cs typeface="Arial" panose="020B0604020202020204" pitchFamily="34" charset="0"/>
                  </a:rPr>
                  <a:t> &gt; </a:t>
                </a:r>
                <a14:m>
                  <m:oMath xmlns:m="http://schemas.openxmlformats.org/officeDocument/2006/math">
                    <m:f>
                      <m:fPr>
                        <m:ctrlPr>
                          <a:rPr lang="en-US"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10</m:t>
                        </m:r>
                      </m:num>
                      <m:den>
                        <m:r>
                          <a:rPr lang="en-US" sz="4400" b="0" i="1" smtClean="0">
                            <a:latin typeface="Cambria Math" panose="02040503050406030204" pitchFamily="18" charset="0"/>
                            <a:cs typeface="Arial" panose="020B0604020202020204" pitchFamily="34" charset="0"/>
                          </a:rPr>
                          <m:t>3</m:t>
                        </m:r>
                      </m:den>
                    </m:f>
                  </m:oMath>
                </a14:m>
                <a:r>
                  <a:rPr lang="en-US" sz="4400" dirty="0" smtClean="0">
                    <a:latin typeface="Arial" panose="020B0604020202020204" pitchFamily="34" charset="0"/>
                    <a:cs typeface="Arial" panose="020B0604020202020204" pitchFamily="34" charset="0"/>
                  </a:rPr>
                  <a:t>;</a:t>
                </a:r>
              </a:p>
              <a:p>
                <a:pPr algn="just">
                  <a:lnSpc>
                    <a:spcPct val="150000"/>
                  </a:lnSpc>
                </a:pPr>
                <a:r>
                  <a:rPr lang="vi-VN" sz="4400" dirty="0" smtClean="0">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Phương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trình</a:t>
                </a:r>
                <a:r>
                  <a:rPr lang="en-US" sz="4400" dirty="0" smtClean="0">
                    <a:latin typeface="Arial" panose="020B0604020202020204" pitchFamily="34" charset="0"/>
                    <a:cs typeface="Arial" panose="020B0604020202020204" pitchFamily="34" charset="0"/>
                  </a:rPr>
                  <a:t> 3x + 7 = 0 </a:t>
                </a:r>
                <a:r>
                  <a:rPr lang="en-US" sz="4400" dirty="0" err="1" smtClean="0">
                    <a:latin typeface="Arial" panose="020B0604020202020204" pitchFamily="34" charset="0"/>
                    <a:cs typeface="Arial" panose="020B0604020202020204" pitchFamily="34" charset="0"/>
                  </a:rPr>
                  <a:t>có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nghiệm</a:t>
                </a:r>
                <a:r>
                  <a:rPr lang="en-US" sz="4400" dirty="0" smtClean="0">
                    <a:latin typeface="Arial" panose="020B0604020202020204" pitchFamily="34" charset="0"/>
                    <a:cs typeface="Arial" panose="020B0604020202020204" pitchFamily="34" charset="0"/>
                  </a:rPr>
                  <a:t>;</a:t>
                </a:r>
              </a:p>
              <a:p>
                <a:pPr algn="just">
                  <a:lnSpc>
                    <a:spcPct val="150000"/>
                  </a:lnSpc>
                </a:pPr>
                <a:r>
                  <a:rPr lang="vi-VN" sz="4400" dirty="0" smtClean="0">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ít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nhất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cộng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với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chính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bằng</a:t>
                </a:r>
                <a:r>
                  <a:rPr lang="en-US" sz="4400" dirty="0" smtClean="0">
                    <a:latin typeface="Arial" panose="020B0604020202020204" pitchFamily="34" charset="0"/>
                    <a:cs typeface="Arial" panose="020B0604020202020204" pitchFamily="34" charset="0"/>
                  </a:rPr>
                  <a:t> 0;</a:t>
                </a:r>
                <a:endParaRPr lang="vi-VN" sz="4400" dirty="0">
                  <a:latin typeface="Arial" panose="020B0604020202020204" pitchFamily="34" charset="0"/>
                  <a:cs typeface="Arial" panose="020B0604020202020204" pitchFamily="34" charset="0"/>
                </a:endParaRPr>
              </a:p>
              <a:p>
                <a:pPr algn="just">
                  <a:lnSpc>
                    <a:spcPct val="150000"/>
                  </a:lnSpc>
                </a:pPr>
                <a:r>
                  <a:rPr lang="vi-VN" sz="4400" dirty="0" smtClean="0">
                    <a:latin typeface="Arial" panose="020B0604020202020204" pitchFamily="34" charset="0"/>
                    <a:cs typeface="Arial" panose="020B0604020202020204" pitchFamily="34" charset="0"/>
                  </a:rPr>
                  <a:t>d</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2 022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hợp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2937653" y="1930232"/>
                <a:ext cx="13597747" cy="6612003"/>
              </a:xfrm>
              <a:prstGeom prst="rect">
                <a:avLst/>
              </a:prstGeom>
              <a:blipFill rotWithShape="0">
                <a:blip r:embed="rId11"/>
                <a:stretch>
                  <a:fillRect l="-1838" r="-1793" b="-1568"/>
                </a:stretch>
              </a:blipFill>
            </p:spPr>
            <p:txBody>
              <a:bodyPr/>
              <a:lstStyle/>
              <a:p>
                <a:r>
                  <a:rPr lang="en-US">
                    <a:noFill/>
                  </a:rPr>
                  <a:t> </a:t>
                </a:r>
              </a:p>
            </p:txBody>
          </p:sp>
        </mc:Fallback>
      </mc:AlternateContent>
      <p:pic>
        <p:nvPicPr>
          <p:cNvPr id="11" name="Picture 5">
            <a:extLst>
              <a:ext uri="{FF2B5EF4-FFF2-40B4-BE49-F238E27FC236}">
                <a16:creationId xmlns:a16="http://schemas.microsoft.com/office/drawing/2014/main" xmlns=""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030200" y="5448300"/>
            <a:ext cx="853046" cy="742494"/>
          </a:xfrm>
          <a:prstGeom prst="rect">
            <a:avLst/>
          </a:prstGeom>
        </p:spPr>
      </p:pic>
      <p:pic>
        <p:nvPicPr>
          <p:cNvPr id="1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058246" y="4311175"/>
            <a:ext cx="850122" cy="757381"/>
          </a:xfrm>
          <a:prstGeom prst="rect">
            <a:avLst/>
          </a:prstGeom>
        </p:spPr>
      </p:pic>
      <p:pic>
        <p:nvPicPr>
          <p:cNvPr id="13" name="Picture 5">
            <a:extLst>
              <a:ext uri="{FF2B5EF4-FFF2-40B4-BE49-F238E27FC236}">
                <a16:creationId xmlns:a16="http://schemas.microsoft.com/office/drawing/2014/main" xmlns=""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859000" y="6541622"/>
            <a:ext cx="853046" cy="742494"/>
          </a:xfrm>
          <a:prstGeom prst="rect">
            <a:avLst/>
          </a:prstGeom>
        </p:spPr>
      </p:pic>
      <p:pic>
        <p:nvPicPr>
          <p:cNvPr id="14" name="Picture 5">
            <a:extLst>
              <a:ext uri="{FF2B5EF4-FFF2-40B4-BE49-F238E27FC236}">
                <a16:creationId xmlns:a16="http://schemas.microsoft.com/office/drawing/2014/main" xmlns=""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10415" y="7592291"/>
            <a:ext cx="853046" cy="742494"/>
          </a:xfrm>
          <a:prstGeom prst="rect">
            <a:avLst/>
          </a:prstGeom>
        </p:spPr>
      </p:pic>
    </p:spTree>
    <p:extLst>
      <p:ext uri="{BB962C8B-B14F-4D97-AF65-F5344CB8AC3E}">
        <p14:creationId xmlns:p14="http://schemas.microsoft.com/office/powerpoint/2010/main" val="119520686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sp>
        <p:nvSpPr>
          <p:cNvPr id="3" name="Rounded Rectangle 2"/>
          <p:cNvSpPr/>
          <p:nvPr/>
        </p:nvSpPr>
        <p:spPr>
          <a:xfrm>
            <a:off x="1043940" y="809100"/>
            <a:ext cx="16253460" cy="8677800"/>
          </a:xfrm>
          <a:prstGeom prst="roundRect">
            <a:avLst>
              <a:gd name="adj" fmla="val 1245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392120"/>
            <a:ext cx="2671218" cy="143974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8119" y="6055589"/>
            <a:ext cx="1985017" cy="4673062"/>
          </a:xfrm>
          <a:prstGeom prst="rect">
            <a:avLst/>
          </a:prstGeom>
        </p:spPr>
      </p:pic>
      <p:sp>
        <p:nvSpPr>
          <p:cNvPr id="8" name="Rectangle 7"/>
          <p:cNvSpPr/>
          <p:nvPr/>
        </p:nvSpPr>
        <p:spPr>
          <a:xfrm>
            <a:off x="2040299" y="871365"/>
            <a:ext cx="14726897" cy="4247317"/>
          </a:xfrm>
          <a:prstGeom prst="rect">
            <a:avLst/>
          </a:prstGeom>
        </p:spPr>
        <p:txBody>
          <a:bodyPr wrap="square">
            <a:spAutoFit/>
          </a:bodyPr>
          <a:lstStyle/>
          <a:p>
            <a:pPr algn="just">
              <a:lnSpc>
                <a:spcPct val="150000"/>
              </a:lnSpc>
            </a:pPr>
            <a:r>
              <a:rPr lang="vi-VN" sz="3600" b="1" dirty="0">
                <a:solidFill>
                  <a:srgbClr val="C00000"/>
                </a:solidFill>
                <a:latin typeface="Arial" panose="020B0604020202020204" pitchFamily="34" charset="0"/>
                <a:cs typeface="Arial" panose="020B0604020202020204" pitchFamily="34" charset="0"/>
              </a:rPr>
              <a:t>Bài </a:t>
            </a:r>
            <a:r>
              <a:rPr lang="vi-VN" sz="3600" b="1" dirty="0" smtClean="0">
                <a:solidFill>
                  <a:srgbClr val="C00000"/>
                </a:solidFill>
                <a:latin typeface="Arial" panose="020B0604020202020204" pitchFamily="34" charset="0"/>
                <a:cs typeface="Arial" panose="020B0604020202020204" pitchFamily="34" charset="0"/>
              </a:rPr>
              <a:t>1.3</a:t>
            </a:r>
            <a:r>
              <a:rPr lang="en-US" sz="3600" b="1" dirty="0" smtClean="0">
                <a:solidFill>
                  <a:srgbClr val="C00000"/>
                </a:solidFill>
                <a:latin typeface="Arial" panose="020B0604020202020204" pitchFamily="34" charset="0"/>
                <a:cs typeface="Arial" panose="020B0604020202020204" pitchFamily="34" charset="0"/>
              </a:rPr>
              <a:t> (SGK - tr11) </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Cho hai câu sau</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P: “Tam giác ABC là tam giác vuông</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Q: “Tam giác ABC có một góc bằng tổng hai góc còn lại</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Hãy phát biểu mệnh đề tương đương P ⇔ Q và xác định tính đúng sai của mệnh đề này.</a:t>
            </a:r>
            <a:endParaRPr lang="en-US" sz="3600" dirty="0">
              <a:latin typeface="Arial" panose="020B0604020202020204" pitchFamily="34" charset="0"/>
              <a:cs typeface="Arial" panose="020B0604020202020204" pitchFamily="34" charset="0"/>
            </a:endParaRPr>
          </a:p>
        </p:txBody>
      </p:sp>
      <p:sp>
        <p:nvSpPr>
          <p:cNvPr id="11" name="Rectangle 10"/>
          <p:cNvSpPr/>
          <p:nvPr/>
        </p:nvSpPr>
        <p:spPr>
          <a:xfrm>
            <a:off x="3715158" y="5148000"/>
            <a:ext cx="12321540" cy="4247317"/>
          </a:xfrm>
          <a:prstGeom prst="rect">
            <a:avLst/>
          </a:prstGeom>
        </p:spPr>
        <p:txBody>
          <a:bodyPr wrap="square">
            <a:spAutoFit/>
          </a:bodyPr>
          <a:lstStyle/>
          <a:p>
            <a:pPr algn="just">
              <a:lnSpc>
                <a:spcPct val="150000"/>
              </a:lnSpc>
            </a:pPr>
            <a:r>
              <a:rPr lang="en-US" sz="3600" dirty="0" err="1">
                <a:solidFill>
                  <a:srgbClr val="002060"/>
                </a:solidFill>
                <a:latin typeface="Arial" panose="020B0604020202020204" pitchFamily="34" charset="0"/>
                <a:cs typeface="Arial" panose="020B0604020202020204" pitchFamily="34" charset="0"/>
              </a:rPr>
              <a:t>Mệnh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đề</a:t>
            </a:r>
            <a:r>
              <a:rPr lang="en-US"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P ⇔ Q</a:t>
            </a:r>
            <a:r>
              <a:rPr lang="en-US"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a:t>
            </a:r>
            <a:r>
              <a:rPr lang="en-US" sz="3600" i="1" dirty="0" smtClean="0">
                <a:solidFill>
                  <a:srgbClr val="002060"/>
                </a:solidFill>
                <a:latin typeface="Arial" panose="020B0604020202020204" pitchFamily="34" charset="0"/>
                <a:cs typeface="Arial" panose="020B0604020202020204" pitchFamily="34" charset="0"/>
              </a:rPr>
              <a:t>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là</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vuông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khi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chỉ</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khi</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có</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một</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bằng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tổng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hai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còn</a:t>
            </a:r>
            <a:r>
              <a:rPr lang="en-US" sz="3600" i="1" dirty="0">
                <a:solidFill>
                  <a:srgbClr val="002060"/>
                </a:solidFill>
                <a:latin typeface="Arial" panose="020B0604020202020204" pitchFamily="34" charset="0"/>
                <a:cs typeface="Arial" panose="020B0604020202020204" pitchFamily="34" charset="0"/>
              </a:rPr>
              <a:t> </a:t>
            </a:r>
            <a:r>
              <a:rPr lang="en-US" sz="3600" i="1" dirty="0" err="1" smtClean="0">
                <a:solidFill>
                  <a:srgbClr val="002060"/>
                </a:solidFill>
                <a:latin typeface="Arial" panose="020B0604020202020204" pitchFamily="34" charset="0"/>
                <a:cs typeface="Arial" panose="020B0604020202020204" pitchFamily="34" charset="0"/>
              </a:rPr>
              <a:t>lại</a:t>
            </a:r>
            <a:r>
              <a:rPr lang="en-US" sz="3600" dirty="0" smtClean="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Ngoài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ra</a:t>
            </a:r>
            <a:r>
              <a:rPr lang="en-US" sz="3600" dirty="0">
                <a:solidFill>
                  <a:srgbClr val="002060"/>
                </a:solidFill>
                <a:latin typeface="Arial" panose="020B0604020202020204" pitchFamily="34" charset="0"/>
                <a:cs typeface="Arial" panose="020B0604020202020204" pitchFamily="34" charset="0"/>
              </a:rPr>
              <a:t> ta </a:t>
            </a:r>
            <a:r>
              <a:rPr lang="en-US" sz="3600" dirty="0" err="1">
                <a:solidFill>
                  <a:srgbClr val="002060"/>
                </a:solidFill>
                <a:latin typeface="Arial" panose="020B0604020202020204" pitchFamily="34" charset="0"/>
                <a:cs typeface="Arial" panose="020B0604020202020204" pitchFamily="34" charset="0"/>
              </a:rPr>
              <a:t>cũng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có</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thể</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nói</a:t>
            </a:r>
            <a:r>
              <a:rPr lang="en-US"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a:t>
            </a:r>
            <a:r>
              <a:rPr lang="en-US" sz="3600" i="1" dirty="0" smtClean="0">
                <a:solidFill>
                  <a:srgbClr val="002060"/>
                </a:solidFill>
                <a:latin typeface="Arial" panose="020B0604020202020204" pitchFamily="34" charset="0"/>
                <a:cs typeface="Arial" panose="020B0604020202020204" pitchFamily="34" charset="0"/>
              </a:rPr>
              <a:t>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có</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một</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bằng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tổng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hai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còn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lại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là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điều</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kiện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cần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đủ</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để</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là</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t>
            </a:r>
            <a:r>
              <a:rPr lang="en-US" sz="3600" i="1" dirty="0" err="1" smtClean="0">
                <a:solidFill>
                  <a:srgbClr val="002060"/>
                </a:solidFill>
                <a:latin typeface="Arial" panose="020B0604020202020204" pitchFamily="34" charset="0"/>
                <a:cs typeface="Arial" panose="020B0604020202020204" pitchFamily="34" charset="0"/>
              </a:rPr>
              <a:t>vuông</a:t>
            </a:r>
            <a:r>
              <a:rPr lang="en-US" sz="3600" dirty="0" smtClean="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Đây</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là</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mệnh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đề</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đúng</a:t>
            </a:r>
            <a:r>
              <a:rPr lang="en-US" sz="3600" dirty="0">
                <a:solidFill>
                  <a:srgbClr val="002060"/>
                </a:solidFill>
                <a:latin typeface="Arial" panose="020B0604020202020204" pitchFamily="34" charset="0"/>
                <a:cs typeface="Arial" panose="020B0604020202020204" pitchFamily="34" charset="0"/>
              </a:rPr>
              <a:t>.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379" y="5118682"/>
            <a:ext cx="1358358" cy="1545378"/>
          </a:xfrm>
          <a:prstGeom prst="rect">
            <a:avLst/>
          </a:prstGeom>
        </p:spPr>
      </p:pic>
    </p:spTree>
    <p:extLst>
      <p:ext uri="{BB962C8B-B14F-4D97-AF65-F5344CB8AC3E}">
        <p14:creationId xmlns:p14="http://schemas.microsoft.com/office/powerpoint/2010/main" val="629972040"/>
      </p:ext>
    </p:extLst>
  </p:cSld>
  <p:clrMapOvr>
    <a:masterClrMapping/>
  </p:clrMapOvr>
  <mc:AlternateContent xmlns:mc="http://schemas.openxmlformats.org/markup-compatibility/2006">
    <mc:Choice xmlns:p14="http://schemas.microsoft.com/office/powerpoint/2010/main" Requires="p14">
      <p:transition spd="slow">
        <p14:ripple dir="l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anim calcmode="lin" valueType="num">
                                      <p:cBhvr>
                                        <p:cTn id="20" dur="750" fill="hold"/>
                                        <p:tgtEl>
                                          <p:spTgt spid="11"/>
                                        </p:tgtEl>
                                        <p:attrNameLst>
                                          <p:attrName>ppt_x</p:attrName>
                                        </p:attrNameLst>
                                      </p:cBhvr>
                                      <p:tavLst>
                                        <p:tav tm="0">
                                          <p:val>
                                            <p:strVal val="#ppt_x"/>
                                          </p:val>
                                        </p:tav>
                                        <p:tav tm="100000">
                                          <p:val>
                                            <p:strVal val="#ppt_x"/>
                                          </p:val>
                                        </p:tav>
                                      </p:tavLst>
                                    </p:anim>
                                    <p:anim calcmode="lin" valueType="num">
                                      <p:cBhvr>
                                        <p:cTn id="21"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034544" flipH="1">
            <a:off x="-474322" y="-963260"/>
            <a:ext cx="3873276" cy="4673636"/>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926360" flipH="1">
            <a:off x="14887426" y="6677212"/>
            <a:ext cx="3873276" cy="467363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782799" y="2331157"/>
            <a:ext cx="3200400" cy="745722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963" y="5272380"/>
            <a:ext cx="1908213" cy="4493141"/>
          </a:xfrm>
          <a:prstGeom prst="rect">
            <a:avLst/>
          </a:prstGeom>
        </p:spPr>
      </p:pic>
      <p:sp>
        <p:nvSpPr>
          <p:cNvPr id="2" name="Rectangle 1"/>
          <p:cNvSpPr/>
          <p:nvPr/>
        </p:nvSpPr>
        <p:spPr>
          <a:xfrm>
            <a:off x="2758438" y="2042405"/>
            <a:ext cx="12009121" cy="5632311"/>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vi-VN" sz="4000" b="1" dirty="0" smtClean="0">
                <a:latin typeface="Arial" panose="020B0604020202020204" pitchFamily="34" charset="0"/>
                <a:cs typeface="Arial" panose="020B0604020202020204" pitchFamily="34" charset="0"/>
              </a:rPr>
              <a:t>1.4</a:t>
            </a:r>
            <a:r>
              <a:rPr lang="en-US" sz="4000" b="1" dirty="0" smtClean="0">
                <a:latin typeface="Arial" panose="020B0604020202020204" pitchFamily="34" charset="0"/>
                <a:cs typeface="Arial" panose="020B0604020202020204" pitchFamily="34" charset="0"/>
              </a:rPr>
              <a:t> (SGK-tr11)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Phát biểu mệnh đề đảo của mỗi mệnh đề sau và xác định tính đúng sai của chúng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P: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Nếu </a:t>
            </a:r>
            <a:r>
              <a:rPr lang="vi-VN" sz="4000" dirty="0">
                <a:latin typeface="Arial" panose="020B0604020202020204" pitchFamily="34" charset="0"/>
                <a:cs typeface="Arial" panose="020B0604020202020204" pitchFamily="34" charset="0"/>
              </a:rPr>
              <a:t>số tự nhiên n có chữ số tận cùng là 5 thì n chia hết cho 5</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Q: “Nếu tứ giác ABCD là hình chữ nhật thì tứ giác ABCD có hai đường chéo bằng nhau”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821201"/>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grpSp>
        <p:nvGrpSpPr>
          <p:cNvPr id="19" name="Group 18"/>
          <p:cNvGrpSpPr/>
          <p:nvPr/>
        </p:nvGrpSpPr>
        <p:grpSpPr>
          <a:xfrm>
            <a:off x="533400" y="1181100"/>
            <a:ext cx="16383001" cy="8305800"/>
            <a:chOff x="974679" y="893507"/>
            <a:chExt cx="16383001" cy="8305800"/>
          </a:xfrm>
        </p:grpSpPr>
        <p:sp>
          <p:nvSpPr>
            <p:cNvPr id="20" name="Rounded Rectangle 19"/>
            <p:cNvSpPr/>
            <p:nvPr/>
          </p:nvSpPr>
          <p:spPr>
            <a:xfrm>
              <a:off x="2346280" y="952500"/>
              <a:ext cx="15011400" cy="8246807"/>
            </a:xfrm>
            <a:prstGeom prst="roundRect">
              <a:avLst>
                <a:gd name="adj" fmla="val 80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10"/>
            <p:cNvPicPr>
              <a:picLocks noChangeAspect="1"/>
            </p:cNvPicPr>
            <p:nvPr/>
          </p:nvPicPr>
          <p:blipFill>
            <a:blip r:embed="rId2"/>
            <a:srcRect/>
            <a:stretch>
              <a:fillRect/>
            </a:stretch>
          </p:blipFill>
          <p:spPr>
            <a:xfrm>
              <a:off x="974679" y="893507"/>
              <a:ext cx="3021807" cy="3429000"/>
            </a:xfrm>
            <a:prstGeom prst="rect">
              <a:avLst/>
            </a:prstGeom>
          </p:spPr>
        </p:pic>
      </p:grpSp>
      <p:pic>
        <p:nvPicPr>
          <p:cNvPr id="1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66039" y="8152771"/>
            <a:ext cx="2940627" cy="2786244"/>
          </a:xfrm>
          <a:prstGeom prst="rect">
            <a:avLst/>
          </a:prstGeom>
        </p:spPr>
      </p:pic>
      <p:sp>
        <p:nvSpPr>
          <p:cNvPr id="4" name="Rectangle 3"/>
          <p:cNvSpPr/>
          <p:nvPr/>
        </p:nvSpPr>
        <p:spPr>
          <a:xfrm>
            <a:off x="3124200" y="3543300"/>
            <a:ext cx="12877800" cy="470898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Mệnh </a:t>
            </a:r>
            <a:r>
              <a:rPr lang="vi-VN" sz="4000" b="1" dirty="0" smtClean="0">
                <a:latin typeface="Arial" panose="020B0604020202020204" pitchFamily="34" charset="0"/>
                <a:cs typeface="Arial" panose="020B0604020202020204" pitchFamily="34" charset="0"/>
              </a:rPr>
              <a:t>đ</a:t>
            </a:r>
            <a:r>
              <a:rPr lang="en-US" sz="4000" b="1" dirty="0" smtClean="0">
                <a:latin typeface="Arial" panose="020B0604020202020204" pitchFamily="34" charset="0"/>
                <a:cs typeface="Arial" panose="020B0604020202020204" pitchFamily="34" charset="0"/>
              </a:rPr>
              <a:t>ề</a:t>
            </a:r>
            <a:r>
              <a:rPr lang="vi-VN" sz="4000" b="1" dirty="0" smtClean="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đảo của </a:t>
            </a:r>
            <a:r>
              <a:rPr lang="vi-VN" sz="4000" b="1" dirty="0" smtClean="0">
                <a:latin typeface="Arial" panose="020B0604020202020204" pitchFamily="34" charset="0"/>
                <a:cs typeface="Arial" panose="020B0604020202020204" pitchFamily="34" charset="0"/>
              </a:rPr>
              <a:t>P: </a:t>
            </a:r>
            <a:r>
              <a:rPr lang="en-US" sz="4000" dirty="0" smtClean="0">
                <a:latin typeface="Arial" panose="020B0604020202020204" pitchFamily="34" charset="0"/>
                <a:cs typeface="Arial" panose="020B0604020202020204" pitchFamily="34" charset="0"/>
              </a:rPr>
              <a:t>“</a:t>
            </a:r>
            <a:r>
              <a:rPr lang="vi-VN" sz="4000" i="1" dirty="0" smtClean="0">
                <a:latin typeface="Arial" panose="020B0604020202020204" pitchFamily="34" charset="0"/>
                <a:cs typeface="Arial" panose="020B0604020202020204" pitchFamily="34" charset="0"/>
              </a:rPr>
              <a:t>Nếu </a:t>
            </a:r>
            <a:r>
              <a:rPr lang="vi-VN" sz="4000" i="1" dirty="0">
                <a:latin typeface="Arial" panose="020B0604020202020204" pitchFamily="34" charset="0"/>
                <a:cs typeface="Arial" panose="020B0604020202020204" pitchFamily="34" charset="0"/>
              </a:rPr>
              <a:t>số tự nhiên n chia hết cho 5 thì n có chữ số </a:t>
            </a:r>
            <a:r>
              <a:rPr lang="vi-VN" sz="4000" i="1" dirty="0" smtClean="0">
                <a:latin typeface="Arial" panose="020B0604020202020204" pitchFamily="34" charset="0"/>
                <a:cs typeface="Arial" panose="020B0604020202020204" pitchFamily="34" charset="0"/>
              </a:rPr>
              <a:t>t</a:t>
            </a:r>
            <a:r>
              <a:rPr lang="en-US" sz="4000" i="1" dirty="0" smtClean="0">
                <a:latin typeface="Arial" panose="020B0604020202020204" pitchFamily="34" charset="0"/>
                <a:cs typeface="Arial" panose="020B0604020202020204" pitchFamily="34" charset="0"/>
              </a:rPr>
              <a:t>ậ</a:t>
            </a:r>
            <a:r>
              <a:rPr lang="vi-VN" sz="4000" i="1" dirty="0" smtClean="0">
                <a:latin typeface="Arial" panose="020B0604020202020204" pitchFamily="34" charset="0"/>
                <a:cs typeface="Arial" panose="020B0604020202020204" pitchFamily="34" charset="0"/>
              </a:rPr>
              <a:t>n </a:t>
            </a:r>
            <a:r>
              <a:rPr lang="vi-VN" sz="4000" i="1" dirty="0">
                <a:latin typeface="Arial" panose="020B0604020202020204" pitchFamily="34" charset="0"/>
                <a:cs typeface="Arial" panose="020B0604020202020204" pitchFamily="34" charset="0"/>
              </a:rPr>
              <a:t>cùng là </a:t>
            </a:r>
            <a:r>
              <a:rPr lang="vi-VN" sz="4000" i="1"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Mệnh đề này sai.</a:t>
            </a:r>
          </a:p>
          <a:p>
            <a:pPr algn="just">
              <a:lnSpc>
                <a:spcPct val="150000"/>
              </a:lnSpc>
            </a:pPr>
            <a:r>
              <a:rPr lang="vi-VN" sz="4000" b="1" dirty="0">
                <a:latin typeface="Arial" panose="020B0604020202020204" pitchFamily="34" charset="0"/>
                <a:cs typeface="Arial" panose="020B0604020202020204" pitchFamily="34" charset="0"/>
              </a:rPr>
              <a:t>Mệnh đề đảo của </a:t>
            </a:r>
            <a:r>
              <a:rPr lang="vi-VN" sz="4000" b="1" dirty="0" smtClean="0">
                <a:latin typeface="Arial" panose="020B0604020202020204" pitchFamily="34" charset="0"/>
                <a:cs typeface="Arial" panose="020B0604020202020204" pitchFamily="34" charset="0"/>
              </a:rPr>
              <a:t>Q: </a:t>
            </a:r>
            <a:r>
              <a:rPr lang="en-US" sz="4000" dirty="0" smtClean="0">
                <a:latin typeface="Arial" panose="020B0604020202020204" pitchFamily="34" charset="0"/>
                <a:cs typeface="Arial" panose="020B0604020202020204" pitchFamily="34" charset="0"/>
              </a:rPr>
              <a:t>“</a:t>
            </a:r>
            <a:r>
              <a:rPr lang="vi-VN" sz="4000" i="1" dirty="0" smtClean="0">
                <a:latin typeface="Arial" panose="020B0604020202020204" pitchFamily="34" charset="0"/>
                <a:cs typeface="Arial" panose="020B0604020202020204" pitchFamily="34" charset="0"/>
              </a:rPr>
              <a:t>Nếu </a:t>
            </a:r>
            <a:r>
              <a:rPr lang="vi-VN" sz="4000" i="1" dirty="0">
                <a:latin typeface="Arial" panose="020B0604020202020204" pitchFamily="34" charset="0"/>
                <a:cs typeface="Arial" panose="020B0604020202020204" pitchFamily="34" charset="0"/>
              </a:rPr>
              <a:t>tứ giác ABCD có hai đường chéo bằng nhau thì tứ giác ABCD là hình chữ </a:t>
            </a:r>
            <a:r>
              <a:rPr lang="vi-VN" sz="4000" i="1" dirty="0" smtClean="0">
                <a:latin typeface="Arial" panose="020B0604020202020204" pitchFamily="34" charset="0"/>
                <a:cs typeface="Arial" panose="020B0604020202020204" pitchFamily="34" charset="0"/>
              </a:rPr>
              <a:t>nhật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Mệnh đề này sai.</a:t>
            </a:r>
          </a:p>
        </p:txBody>
      </p:sp>
      <p:grpSp>
        <p:nvGrpSpPr>
          <p:cNvPr id="12" name="Group 11"/>
          <p:cNvGrpSpPr/>
          <p:nvPr/>
        </p:nvGrpSpPr>
        <p:grpSpPr>
          <a:xfrm>
            <a:off x="7694483" y="1547906"/>
            <a:ext cx="2289464" cy="1692661"/>
            <a:chOff x="966355" y="4714871"/>
            <a:chExt cx="2289464" cy="2036566"/>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4" name="TextBox 13"/>
            <p:cNvSpPr txBox="1"/>
            <p:nvPr/>
          </p:nvSpPr>
          <p:spPr>
            <a:xfrm>
              <a:off x="966355" y="521629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5"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5621000" y="-482846"/>
            <a:ext cx="3496335" cy="3312778"/>
          </a:xfrm>
          <a:prstGeom prst="rect">
            <a:avLst/>
          </a:prstGeom>
        </p:spPr>
      </p:pic>
    </p:spTree>
    <p:extLst>
      <p:ext uri="{BB962C8B-B14F-4D97-AF65-F5344CB8AC3E}">
        <p14:creationId xmlns:p14="http://schemas.microsoft.com/office/powerpoint/2010/main" val="15854115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443501" y="1240844"/>
            <a:ext cx="10639367" cy="303154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020800" y="-1052989"/>
            <a:ext cx="3429000" cy="3248977"/>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16510" b="23882"/>
          <a:stretch>
            <a:fillRect/>
          </a:stretch>
        </p:blipFill>
        <p:spPr>
          <a:xfrm>
            <a:off x="11582400" y="3984044"/>
            <a:ext cx="6918619" cy="6307716"/>
          </a:xfrm>
          <a:prstGeom prst="rect">
            <a:avLst/>
          </a:prstGeom>
        </p:spPr>
      </p:pic>
      <p:pic>
        <p:nvPicPr>
          <p:cNvPr id="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5081" t="73707"/>
          <a:stretch>
            <a:fillRect/>
          </a:stretch>
        </p:blipFill>
        <p:spPr>
          <a:xfrm>
            <a:off x="-1066800" y="-218898"/>
            <a:ext cx="4869699" cy="1972229"/>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3733696" y="8107955"/>
            <a:ext cx="3045974" cy="2886061"/>
          </a:xfrm>
          <a:prstGeom prst="rect">
            <a:avLst/>
          </a:prstGeom>
        </p:spPr>
      </p:pic>
      <p:sp>
        <p:nvSpPr>
          <p:cNvPr id="11" name="Rectangle 10"/>
          <p:cNvSpPr/>
          <p:nvPr/>
        </p:nvSpPr>
        <p:spPr>
          <a:xfrm>
            <a:off x="3802899" y="4686300"/>
            <a:ext cx="12268200" cy="378565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Có</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6 con </a:t>
            </a:r>
            <a:r>
              <a:rPr lang="en-US" sz="4000" i="1" dirty="0" err="1">
                <a:latin typeface="Arial" panose="020B0604020202020204" pitchFamily="34" charset="0"/>
                <a:cs typeface="Arial" panose="020B0604020202020204" pitchFamily="34" charset="0"/>
              </a:rPr>
              <a:t>vật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xuất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vẽ</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Có</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5 con </a:t>
            </a:r>
            <a:r>
              <a:rPr lang="en-US" sz="4000" i="1" dirty="0" err="1">
                <a:latin typeface="Arial" panose="020B0604020202020204" pitchFamily="34" charset="0"/>
                <a:cs typeface="Arial" panose="020B0604020202020204" pitchFamily="34" charset="0"/>
              </a:rPr>
              <a:t>vật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xuất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vẽ</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Có</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bao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nhiêu</a:t>
            </a:r>
            <a:r>
              <a:rPr lang="en-US" sz="4000" i="1" dirty="0">
                <a:latin typeface="Arial" panose="020B0604020202020204" pitchFamily="34" charset="0"/>
                <a:cs typeface="Arial" panose="020B0604020202020204" pitchFamily="34" charset="0"/>
              </a:rPr>
              <a:t> con </a:t>
            </a:r>
            <a:r>
              <a:rPr lang="en-US" sz="4000" i="1" dirty="0" err="1">
                <a:latin typeface="Arial" panose="020B0604020202020204" pitchFamily="34" charset="0"/>
                <a:cs typeface="Arial" panose="020B0604020202020204" pitchFamily="34" charset="0"/>
              </a:rPr>
              <a:t>vật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xuất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vẽ</a:t>
            </a:r>
            <a:r>
              <a:rPr lang="en-US" sz="4000" i="1"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en-US" sz="4000" i="1" dirty="0" smtClean="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917" y="1943100"/>
            <a:ext cx="3508359" cy="70772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2539407" y="8854406"/>
            <a:ext cx="7464832" cy="9007339"/>
          </a:xfrm>
          <a:prstGeom prst="rect">
            <a:avLst/>
          </a:prstGeom>
        </p:spPr>
      </p:pic>
      <p:sp>
        <p:nvSpPr>
          <p:cNvPr id="3" name="Rectangle 2"/>
          <p:cNvSpPr/>
          <p:nvPr/>
        </p:nvSpPr>
        <p:spPr>
          <a:xfrm>
            <a:off x="1905000" y="952500"/>
            <a:ext cx="14803337" cy="4708981"/>
          </a:xfrm>
          <a:prstGeom prst="rect">
            <a:avLst/>
          </a:prstGeom>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1.5 (SGK-tr11).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a</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&lt; </a:t>
            </a:r>
            <a:r>
              <a:rPr lang="en-US" sz="4000" dirty="0" smtClean="0">
                <a:latin typeface="Arial" panose="020B0604020202020204" pitchFamily="34" charset="0"/>
                <a:cs typeface="Arial" panose="020B0604020202020204" pitchFamily="34" charset="0"/>
              </a:rPr>
              <a:t>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Q: “</a:t>
            </a:r>
            <a:r>
              <a:rPr lang="en-US" sz="4000" dirty="0" smtClean="0">
                <a:latin typeface="Arial" panose="020B0604020202020204" pitchFamily="34" charset="0"/>
                <a:cs typeface="Arial" panose="020B0604020202020204" pitchFamily="34" charset="0"/>
              </a:rPr>
              <a:t>0 &lt; a &lt; </a:t>
            </a:r>
            <a:r>
              <a:rPr lang="en-US" sz="4000" dirty="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 Q</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b.</a:t>
            </a:r>
          </a:p>
        </p:txBody>
      </p:sp>
      <p:sp>
        <p:nvSpPr>
          <p:cNvPr id="4" name="Rectangle 3"/>
          <p:cNvSpPr/>
          <p:nvPr/>
        </p:nvSpPr>
        <p:spPr>
          <a:xfrm>
            <a:off x="4925291" y="6078642"/>
            <a:ext cx="13335000"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smtClean="0">
                <a:latin typeface="Arial" panose="020B0604020202020204" pitchFamily="34" charset="0"/>
                <a:cs typeface="Arial" panose="020B0604020202020204" pitchFamily="34" charset="0"/>
              </a:rPr>
              <a:t>P ⇒ Q: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&lt; 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0 &lt; a &lt; b”.</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 ⇒ P: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0 &lt; a &lt; b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&lt; 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P ⇒ Q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 ⇒ P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p:txBody>
      </p:sp>
      <p:grpSp>
        <p:nvGrpSpPr>
          <p:cNvPr id="6" name="Group 5"/>
          <p:cNvGrpSpPr/>
          <p:nvPr/>
        </p:nvGrpSpPr>
        <p:grpSpPr>
          <a:xfrm>
            <a:off x="1905000" y="5985131"/>
            <a:ext cx="2289464" cy="1692661"/>
            <a:chOff x="966355" y="4714871"/>
            <a:chExt cx="2289464" cy="2036566"/>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8" name="TextBox 7"/>
            <p:cNvSpPr txBox="1"/>
            <p:nvPr/>
          </p:nvSpPr>
          <p:spPr>
            <a:xfrm>
              <a:off x="966355" y="521629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7871" y="2324100"/>
            <a:ext cx="3261638" cy="156366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65" y="7509803"/>
            <a:ext cx="1881298" cy="2372893"/>
          </a:xfrm>
          <a:prstGeom prst="rect">
            <a:avLst/>
          </a:prstGeom>
        </p:spPr>
      </p:pic>
    </p:spTree>
    <p:extLst>
      <p:ext uri="{BB962C8B-B14F-4D97-AF65-F5344CB8AC3E}">
        <p14:creationId xmlns:p14="http://schemas.microsoft.com/office/powerpoint/2010/main" val="2733363316"/>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3000" y="-1028699"/>
            <a:ext cx="3352800" cy="317677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5163800" y="7505700"/>
            <a:ext cx="4693227" cy="4446833"/>
          </a:xfrm>
          <a:prstGeom prst="rect">
            <a:avLst/>
          </a:prstGeom>
        </p:spPr>
      </p:pic>
      <p:grpSp>
        <p:nvGrpSpPr>
          <p:cNvPr id="27" name="Group 26"/>
          <p:cNvGrpSpPr/>
          <p:nvPr/>
        </p:nvGrpSpPr>
        <p:grpSpPr>
          <a:xfrm>
            <a:off x="1456898" y="4199103"/>
            <a:ext cx="2289464" cy="2036566"/>
            <a:chOff x="966355" y="4714871"/>
            <a:chExt cx="2289464" cy="2036566"/>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25" name="TextBox 24"/>
            <p:cNvSpPr txBox="1"/>
            <p:nvPr/>
          </p:nvSpPr>
          <p:spPr>
            <a:xfrm>
              <a:off x="966355" y="5229504"/>
              <a:ext cx="2289464"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sp>
        <p:nvSpPr>
          <p:cNvPr id="3" name="Rectangle 2"/>
          <p:cNvSpPr/>
          <p:nvPr/>
        </p:nvSpPr>
        <p:spPr>
          <a:xfrm>
            <a:off x="2133313" y="1377635"/>
            <a:ext cx="14436436" cy="3139321"/>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a:t>
            </a:r>
            <a:r>
              <a:rPr lang="en-US" sz="4400" b="1" dirty="0" smtClean="0">
                <a:latin typeface="Arial" panose="020B0604020202020204" pitchFamily="34" charset="0"/>
                <a:cs typeface="Arial" panose="020B0604020202020204" pitchFamily="34" charset="0"/>
              </a:rPr>
              <a:t>1.6 (SGK-tr11).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phủ</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nó</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pPr algn="ctr">
              <a:lnSpc>
                <a:spcPct val="150000"/>
              </a:lnSpc>
            </a:pPr>
            <a:r>
              <a:rPr lang="en-US" sz="4400" dirty="0">
                <a:latin typeface="Arial" panose="020B0604020202020204" pitchFamily="34" charset="0"/>
                <a:cs typeface="Arial" panose="020B0604020202020204" pitchFamily="34" charset="0"/>
              </a:rPr>
              <a:t>Q: “∃</a:t>
            </a:r>
            <a:r>
              <a:rPr lang="en-US" sz="4400" dirty="0" smtClean="0">
                <a:latin typeface="Arial" panose="020B0604020202020204" pitchFamily="34" charset="0"/>
                <a:cs typeface="Arial" panose="020B0604020202020204" pitchFamily="34" charset="0"/>
              </a:rPr>
              <a:t>n ∈ N</a:t>
            </a:r>
            <a:r>
              <a:rPr lang="en-US" sz="4400" dirty="0">
                <a:latin typeface="Arial" panose="020B0604020202020204" pitchFamily="34" charset="0"/>
                <a:cs typeface="Arial" panose="020B0604020202020204" pitchFamily="34" charset="0"/>
              </a:rPr>
              <a:t>, n chia </a:t>
            </a:r>
            <a:r>
              <a:rPr lang="en-US" sz="4400" dirty="0" err="1">
                <a:latin typeface="Arial" panose="020B0604020202020204" pitchFamily="34" charset="0"/>
                <a:cs typeface="Arial" panose="020B0604020202020204" pitchFamily="34" charset="0"/>
              </a:rPr>
              <a:t>hết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n </a:t>
            </a:r>
            <a:r>
              <a:rPr lang="en-US" sz="4400" dirty="0" smtClean="0">
                <a:latin typeface="Arial" panose="020B0604020202020204" pitchFamily="34" charset="0"/>
                <a:cs typeface="Arial" panose="020B0604020202020204" pitchFamily="34" charset="0"/>
              </a:rPr>
              <a:t>+ 1</a:t>
            </a:r>
            <a:r>
              <a:rPr lang="en-US" sz="4400" dirty="0">
                <a:latin typeface="Arial" panose="020B0604020202020204" pitchFamily="34" charset="0"/>
                <a:cs typeface="Arial" panose="020B0604020202020204" pitchFamily="34" charset="0"/>
              </a:rPr>
              <a:t>”</a:t>
            </a:r>
          </a:p>
        </p:txBody>
      </p:sp>
      <p:sp>
        <p:nvSpPr>
          <p:cNvPr id="4" name="Rectangle 3"/>
          <p:cNvSpPr/>
          <p:nvPr/>
        </p:nvSpPr>
        <p:spPr>
          <a:xfrm>
            <a:off x="3746362" y="5917816"/>
            <a:ext cx="13042889"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Q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phủ</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Q</a:t>
            </a:r>
            <a:r>
              <a:rPr lang="en-US" sz="4400" dirty="0" smtClean="0">
                <a:latin typeface="Arial" panose="020B0604020202020204" pitchFamily="34" charset="0"/>
                <a:cs typeface="Arial" panose="020B0604020202020204" pitchFamily="34" charset="0"/>
              </a:rPr>
              <a:t>: “∀n ∈ N, n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chia </a:t>
            </a:r>
            <a:r>
              <a:rPr lang="en-US" sz="4400" dirty="0" err="1">
                <a:latin typeface="Arial" panose="020B0604020202020204" pitchFamily="34" charset="0"/>
                <a:cs typeface="Arial" panose="020B0604020202020204" pitchFamily="34" charset="0"/>
              </a:rPr>
              <a:t>hết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n + 1”.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2830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1064779" y="-9712288"/>
            <a:ext cx="10120920" cy="122122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316200" y="7429181"/>
            <a:ext cx="3646054" cy="3454636"/>
          </a:xfrm>
          <a:prstGeom prst="rect">
            <a:avLst/>
          </a:prstGeom>
        </p:spPr>
      </p:pic>
      <p:grpSp>
        <p:nvGrpSpPr>
          <p:cNvPr id="15" name="Group 14"/>
          <p:cNvGrpSpPr/>
          <p:nvPr/>
        </p:nvGrpSpPr>
        <p:grpSpPr>
          <a:xfrm>
            <a:off x="4234295" y="6410898"/>
            <a:ext cx="2289464" cy="2036566"/>
            <a:chOff x="966355" y="4714871"/>
            <a:chExt cx="2289464" cy="203656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05" y="7862573"/>
            <a:ext cx="2070931" cy="1904888"/>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46440">
            <a:off x="2654741" y="8705458"/>
            <a:ext cx="1502653" cy="1979105"/>
          </a:xfrm>
          <a:prstGeom prst="rect">
            <a:avLst/>
          </a:prstGeom>
        </p:spPr>
      </p:pic>
      <p:sp>
        <p:nvSpPr>
          <p:cNvPr id="4" name="Rectangle 3"/>
          <p:cNvSpPr/>
          <p:nvPr/>
        </p:nvSpPr>
        <p:spPr>
          <a:xfrm>
            <a:off x="1938483" y="1002393"/>
            <a:ext cx="13405426" cy="5170646"/>
          </a:xfrm>
          <a:prstGeom prst="rect">
            <a:avLst/>
          </a:prstGeom>
        </p:spPr>
        <p:txBody>
          <a:bodyPr wrap="square">
            <a:spAutoFit/>
          </a:bodyPr>
          <a:lstStyle/>
          <a:p>
            <a:pPr algn="just">
              <a:lnSpc>
                <a:spcPct val="150000"/>
              </a:lnSpc>
            </a:pP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1.7 (SGK-tr11): </a:t>
            </a:r>
            <a:r>
              <a:rPr lang="vi-VN" sz="4400" dirty="0" smtClean="0">
                <a:latin typeface="Arial" panose="020B0604020202020204" pitchFamily="34" charset="0"/>
                <a:cs typeface="Arial" panose="020B0604020202020204" pitchFamily="34" charset="0"/>
              </a:rPr>
              <a:t>Dùng </a:t>
            </a:r>
            <a:r>
              <a:rPr lang="vi-VN" sz="4400" dirty="0">
                <a:latin typeface="Arial" panose="020B0604020202020204" pitchFamily="34" charset="0"/>
                <a:cs typeface="Arial" panose="020B0604020202020204" pitchFamily="34" charset="0"/>
              </a:rPr>
              <a:t>kí hiệu ∀,∃ để viết các mệnh đề sau</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150000"/>
              </a:lnSpc>
            </a:pPr>
            <a:r>
              <a:rPr lang="vi-VN" sz="4400" dirty="0">
                <a:latin typeface="Arial" panose="020B0604020202020204" pitchFamily="34" charset="0"/>
                <a:cs typeface="Arial" panose="020B0604020202020204" pitchFamily="34" charset="0"/>
              </a:rPr>
              <a:t>P: “Mọi số tự nhiên đều có bình phương lớn hơn hoặc bằng chính nó</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150000"/>
              </a:lnSpc>
            </a:pPr>
            <a:r>
              <a:rPr lang="vi-VN" sz="4400" dirty="0">
                <a:latin typeface="Arial" panose="020B0604020202020204" pitchFamily="34" charset="0"/>
                <a:cs typeface="Arial" panose="020B0604020202020204" pitchFamily="34" charset="0"/>
              </a:rPr>
              <a:t>Q: “Có một số thực cộng với chính nó bằng 0</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7401791" y="6453946"/>
                <a:ext cx="7239000" cy="2123658"/>
              </a:xfrm>
              <a:prstGeom prst="rect">
                <a:avLst/>
              </a:prstGeom>
            </p:spPr>
            <p:txBody>
              <a:bodyPr wrap="square">
                <a:spAutoFit/>
              </a:bodyPr>
              <a:lstStyle/>
              <a:p>
                <a:pPr algn="just">
                  <a:lnSpc>
                    <a:spcPct val="150000"/>
                  </a:lnSpc>
                </a:pPr>
                <a:r>
                  <a:rPr lang="pt-BR" sz="4400" dirty="0">
                    <a:latin typeface="Arial" panose="020B0604020202020204" pitchFamily="34" charset="0"/>
                    <a:cs typeface="Arial" panose="020B0604020202020204" pitchFamily="34" charset="0"/>
                  </a:rPr>
                  <a:t>a) ∀</a:t>
                </a:r>
                <a:r>
                  <a:rPr lang="pt-BR" sz="4400" dirty="0" smtClean="0">
                    <a:latin typeface="Arial" panose="020B0604020202020204" pitchFamily="34" charset="0"/>
                    <a:cs typeface="Arial" panose="020B0604020202020204" pitchFamily="34" charset="0"/>
                  </a:rPr>
                  <a:t>n ∈ </a:t>
                </a:r>
                <a14:m>
                  <m:oMath xmlns:m="http://schemas.openxmlformats.org/officeDocument/2006/math">
                    <m:r>
                      <a:rPr lang="pt-BR" sz="4400" i="1" smtClean="0">
                        <a:latin typeface="Cambria Math" panose="02040503050406030204" pitchFamily="18" charset="0"/>
                        <a:ea typeface="Cambria Math" panose="02040503050406030204" pitchFamily="18" charset="0"/>
                        <a:cs typeface="Arial" panose="020B0604020202020204" pitchFamily="34" charset="0"/>
                      </a:rPr>
                      <m:t>ℕ</m:t>
                    </m:r>
                  </m:oMath>
                </a14:m>
                <a:r>
                  <a:rPr lang="pt-BR" sz="4400" dirty="0" smtClean="0">
                    <a:latin typeface="Arial" panose="020B0604020202020204" pitchFamily="34" charset="0"/>
                    <a:cs typeface="Arial" panose="020B0604020202020204" pitchFamily="34" charset="0"/>
                  </a:rPr>
                  <a:t>, n</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n</a:t>
                </a:r>
                <a:endParaRPr lang="pt-BR" sz="4400" dirty="0">
                  <a:latin typeface="Arial" panose="020B0604020202020204" pitchFamily="34" charset="0"/>
                  <a:cs typeface="Arial" panose="020B0604020202020204" pitchFamily="34" charset="0"/>
                </a:endParaRPr>
              </a:p>
              <a:p>
                <a:pPr algn="just">
                  <a:lnSpc>
                    <a:spcPct val="150000"/>
                  </a:lnSpc>
                </a:pPr>
                <a:r>
                  <a:rPr lang="pt-BR" sz="4400" dirty="0">
                    <a:latin typeface="Arial" panose="020B0604020202020204" pitchFamily="34" charset="0"/>
                    <a:cs typeface="Arial" panose="020B0604020202020204" pitchFamily="34" charset="0"/>
                  </a:rPr>
                  <a:t>b) ∃</a:t>
                </a:r>
                <a:r>
                  <a:rPr lang="pt-BR" sz="4400" dirty="0" smtClean="0">
                    <a:latin typeface="Arial" panose="020B0604020202020204" pitchFamily="34" charset="0"/>
                    <a:cs typeface="Arial" panose="020B0604020202020204" pitchFamily="34" charset="0"/>
                  </a:rPr>
                  <a:t>x ∈ </a:t>
                </a:r>
                <a14:m>
                  <m:oMath xmlns:m="http://schemas.openxmlformats.org/officeDocument/2006/math">
                    <m:r>
                      <a:rPr lang="pt-BR" sz="4400" i="1" smtClean="0">
                        <a:latin typeface="Cambria Math" panose="02040503050406030204" pitchFamily="18" charset="0"/>
                        <a:ea typeface="Cambria Math" panose="02040503050406030204" pitchFamily="18" charset="0"/>
                        <a:cs typeface="Arial" panose="020B0604020202020204" pitchFamily="34" charset="0"/>
                      </a:rPr>
                      <m:t>ℝ</m:t>
                    </m:r>
                  </m:oMath>
                </a14:m>
                <a:r>
                  <a:rPr lang="pt-BR" sz="4400" dirty="0" smtClean="0">
                    <a:latin typeface="Arial" panose="020B0604020202020204" pitchFamily="34" charset="0"/>
                    <a:cs typeface="Arial" panose="020B0604020202020204" pitchFamily="34" charset="0"/>
                  </a:rPr>
                  <a:t>, x + x = 0</a:t>
                </a:r>
                <a:r>
                  <a:rPr lang="pt-BR" sz="4400" dirty="0">
                    <a:latin typeface="Arial" panose="020B0604020202020204" pitchFamily="34" charset="0"/>
                    <a:cs typeface="Arial" panose="020B0604020202020204" pitchFamily="34" charset="0"/>
                  </a:rPr>
                  <a:t>.</a:t>
                </a:r>
              </a:p>
            </p:txBody>
          </p:sp>
        </mc:Choice>
        <mc:Fallback>
          <p:sp>
            <p:nvSpPr>
              <p:cNvPr id="5" name="Rectangle 4"/>
              <p:cNvSpPr>
                <a:spLocks noRot="1" noChangeAspect="1" noMove="1" noResize="1" noEditPoints="1" noAdjustHandles="1" noChangeArrowheads="1" noChangeShapeType="1" noTextEdit="1"/>
              </p:cNvSpPr>
              <p:nvPr/>
            </p:nvSpPr>
            <p:spPr>
              <a:xfrm>
                <a:off x="7401791" y="6453946"/>
                <a:ext cx="7239000" cy="2123658"/>
              </a:xfrm>
              <a:prstGeom prst="rect">
                <a:avLst/>
              </a:prstGeom>
              <a:blipFill rotWithShape="0">
                <a:blip r:embed="rId9"/>
                <a:stretch>
                  <a:fillRect l="-3367" b="-7184"/>
                </a:stretch>
              </a:blipFill>
            </p:spPr>
            <p:txBody>
              <a:bodyPr/>
              <a:lstStyle/>
              <a:p>
                <a:r>
                  <a:rPr lang="en-US">
                    <a:noFill/>
                  </a:rPr>
                  <a:t> </a:t>
                </a:r>
              </a:p>
            </p:txBody>
          </p:sp>
        </mc:Fallback>
      </mc:AlternateContent>
    </p:spTree>
    <p:extLst>
      <p:ext uri="{BB962C8B-B14F-4D97-AF65-F5344CB8AC3E}">
        <p14:creationId xmlns:p14="http://schemas.microsoft.com/office/powerpoint/2010/main" val="3711796757"/>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2421657"/>
            <a:ext cx="1355659" cy="1499623"/>
          </a:xfrm>
          <a:prstGeom prst="rect">
            <a:avLst/>
          </a:prstGeom>
        </p:spPr>
      </p:pic>
      <p:sp>
        <p:nvSpPr>
          <p:cNvPr id="2" name="TextBox 1"/>
          <p:cNvSpPr txBox="1"/>
          <p:nvPr/>
        </p:nvSpPr>
        <p:spPr>
          <a:xfrm>
            <a:off x="0" y="985815"/>
            <a:ext cx="18288000" cy="1107996"/>
          </a:xfrm>
          <a:prstGeom prst="rect">
            <a:avLst/>
          </a:prstGeom>
          <a:solidFill>
            <a:schemeClr val="bg1"/>
          </a:solidFill>
        </p:spPr>
        <p:txBody>
          <a:bodyPr wrap="square" rtlCol="0">
            <a:spAutoFit/>
          </a:bodyPr>
          <a:lstStyle/>
          <a:p>
            <a:pPr algn="ctr"/>
            <a:r>
              <a:rPr lang="en-US" sz="6600" b="1" dirty="0" smtClean="0">
                <a:solidFill>
                  <a:srgbClr val="1F497D">
                    <a:lumMod val="75000"/>
                  </a:srgbClr>
                </a:solidFill>
                <a:latin typeface="Arial" panose="020B0604020202020204" pitchFamily="34" charset="0"/>
                <a:cs typeface="Arial" panose="020B0604020202020204" pitchFamily="34" charset="0"/>
              </a:rPr>
              <a:t>VẬN DỤNG</a:t>
            </a:r>
            <a:endParaRPr lang="en-US" sz="6600" b="1" dirty="0">
              <a:solidFill>
                <a:srgbClr val="1F497D">
                  <a:lumMod val="75000"/>
                </a:srgbClr>
              </a:solidFill>
              <a:latin typeface="Arial" panose="020B0604020202020204" pitchFamily="34" charset="0"/>
              <a:cs typeface="Arial" panose="020B0604020202020204" pitchFamily="34" charset="0"/>
            </a:endParaRPr>
          </a:p>
        </p:txBody>
      </p:sp>
      <p:sp>
        <p:nvSpPr>
          <p:cNvPr id="3" name="Rectangle 2"/>
          <p:cNvSpPr/>
          <p:nvPr/>
        </p:nvSpPr>
        <p:spPr>
          <a:xfrm>
            <a:off x="2478793" y="2269471"/>
            <a:ext cx="137922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Lôgic mệnh đề lần đầu tiên được phát triển một cách có hệ thống bởi nhà triết học Hy Lạp Aristotle hơn 2300 năm trước và được thảo luận bởi nhà toán học người Anh George Boole vào năm 1854 trong cuốn sách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The </a:t>
            </a:r>
            <a:r>
              <a:rPr lang="vi-VN" sz="4000" dirty="0">
                <a:latin typeface="Arial" panose="020B0604020202020204" pitchFamily="34" charset="0"/>
                <a:cs typeface="Arial" panose="020B0604020202020204" pitchFamily="34" charset="0"/>
              </a:rPr>
              <a:t>Laws of </a:t>
            </a:r>
            <a:r>
              <a:rPr lang="vi-VN" sz="4000" dirty="0" smtClean="0">
                <a:latin typeface="Arial" panose="020B0604020202020204" pitchFamily="34" charset="0"/>
                <a:cs typeface="Arial" panose="020B0604020202020204" pitchFamily="34" charset="0"/>
              </a:rPr>
              <a:t>Think</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9" name="Group 8"/>
          <p:cNvGrpSpPr/>
          <p:nvPr/>
        </p:nvGrpSpPr>
        <p:grpSpPr>
          <a:xfrm>
            <a:off x="5181600" y="6207309"/>
            <a:ext cx="7620000" cy="3913590"/>
            <a:chOff x="5181600" y="6207309"/>
            <a:chExt cx="7620000" cy="391359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6207309"/>
              <a:ext cx="4438650" cy="391359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4893" y="6211720"/>
              <a:ext cx="3426707" cy="3883601"/>
            </a:xfrm>
            <a:prstGeom prst="rect">
              <a:avLst/>
            </a:prstGeom>
          </p:spPr>
        </p:pic>
      </p:gr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146" y="6617223"/>
            <a:ext cx="3991595" cy="3432772"/>
          </a:xfrm>
          <a:prstGeom prst="rect">
            <a:avLst/>
          </a:prstGeom>
        </p:spPr>
      </p:pic>
    </p:spTree>
    <p:extLst>
      <p:ext uri="{BB962C8B-B14F-4D97-AF65-F5344CB8AC3E}">
        <p14:creationId xmlns:p14="http://schemas.microsoft.com/office/powerpoint/2010/main" val="9594656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1"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4)">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571">
            <a:off x="13434009" y="5827207"/>
            <a:ext cx="6756651" cy="8152821"/>
          </a:xfrm>
          <a:prstGeom prst="rect">
            <a:avLst/>
          </a:prstGeom>
        </p:spPr>
      </p:pic>
      <p:sp>
        <p:nvSpPr>
          <p:cNvPr id="2" name="Rectangle 1"/>
          <p:cNvSpPr/>
          <p:nvPr/>
        </p:nvSpPr>
        <p:spPr>
          <a:xfrm>
            <a:off x="6177331" y="1293496"/>
            <a:ext cx="92202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Aristotle - triết gia cổ Hy Lạp, được trích dẫn là người tiên phong đặt nền móng cho môn luận lí học (lôgics).</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332" y="550135"/>
            <a:ext cx="3191467" cy="407005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2596" y="4620194"/>
            <a:ext cx="4648200" cy="5267960"/>
          </a:xfrm>
          <a:prstGeom prst="ellipse">
            <a:avLst/>
          </a:prstGeom>
          <a:ln>
            <a:noFill/>
          </a:ln>
          <a:effectLst>
            <a:softEdge rad="112500"/>
          </a:effectLst>
        </p:spPr>
      </p:pic>
      <p:sp>
        <p:nvSpPr>
          <p:cNvPr id="6" name="Rectangle 5"/>
          <p:cNvSpPr/>
          <p:nvPr/>
        </p:nvSpPr>
        <p:spPr>
          <a:xfrm>
            <a:off x="2499124" y="5600700"/>
            <a:ext cx="9144000" cy="2748253"/>
          </a:xfrm>
          <a:prstGeom prst="rect">
            <a:avLst/>
          </a:prstGeom>
        </p:spPr>
        <p:txBody>
          <a:bodyPr>
            <a:spAutoFit/>
          </a:bodyPr>
          <a:lstStyle/>
          <a:p>
            <a:pPr algn="just">
              <a:lnSpc>
                <a:spcPct val="150000"/>
              </a:lnSpc>
            </a:pPr>
            <a:r>
              <a:rPr lang="vi-VN" sz="4000" dirty="0">
                <a:latin typeface="Arial" panose="020B0604020202020204" pitchFamily="34" charset="0"/>
                <a:cs typeface="Arial" panose="020B0604020202020204" pitchFamily="34" charset="0"/>
              </a:rPr>
              <a:t>George Boole là triết gia thế kỉ XIX. Đối tượng nghiên cứu chính của ông là: Toán học, lôgic, triết học.</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57641" y="833745"/>
            <a:ext cx="1709385" cy="189091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864" y="6695922"/>
            <a:ext cx="1353600" cy="3055534"/>
          </a:xfrm>
          <a:prstGeom prst="rect">
            <a:avLst/>
          </a:prstGeom>
        </p:spPr>
      </p:pic>
    </p:spTree>
    <p:extLst>
      <p:ext uri="{BB962C8B-B14F-4D97-AF65-F5344CB8AC3E}">
        <p14:creationId xmlns:p14="http://schemas.microsoft.com/office/powerpoint/2010/main" val="3952673435"/>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406204" y="3985154"/>
            <a:ext cx="15351638" cy="4201150"/>
          </a:xfrm>
          <a:prstGeom prst="rect">
            <a:avLst/>
          </a:prstGeom>
          <a:noFill/>
        </p:spPr>
        <p:txBody>
          <a:bodyPr wrap="none" lIns="137160" tIns="68580" rIns="137160" bIns="68580">
            <a:spAutoFit/>
          </a:bodyPr>
          <a:lstStyle/>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4" y="1"/>
            <a:ext cx="4773179" cy="3586133"/>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6363308" y="8186303"/>
            <a:ext cx="1219200" cy="1219200"/>
          </a:xfrm>
          <a:prstGeom prst="rect">
            <a:avLst/>
          </a:prstGeom>
        </p:spPr>
      </p:pic>
    </p:spTree>
    <p:extLst>
      <p:ext uri="{BB962C8B-B14F-4D97-AF65-F5344CB8AC3E}">
        <p14:creationId xmlns:p14="http://schemas.microsoft.com/office/powerpoint/2010/main" val="31495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0" y="10632"/>
            <a:ext cx="13715999"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cxnSp>
        <p:nvCxnSpPr>
          <p:cNvPr id="3" name="Straight Connector 2"/>
          <p:cNvCxnSpPr>
            <a:endCxn id="8" idx="1"/>
          </p:cNvCxnSpPr>
          <p:nvPr/>
        </p:nvCxnSpPr>
        <p:spPr>
          <a:xfrm>
            <a:off x="2785840"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54140"/>
            <a:ext cx="1692329" cy="46435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40"/>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endParaRPr lang="en-US" sz="4001" b="1" dirty="0">
              <a:solidFill>
                <a:prstClr val="white"/>
              </a:solidFill>
              <a:latin typeface="Arial" panose="020B0604020202020204" pitchFamily="34" charset="0"/>
              <a:cs typeface="Arial" panose="020B0604020202020204" pitchFamily="34" charset="0"/>
              <a:sym typeface="Arial"/>
            </a:endParaRPr>
          </a:p>
        </p:txBody>
      </p:sp>
      <p:cxnSp>
        <p:nvCxnSpPr>
          <p:cNvPr id="6" name="Straight Connector 5"/>
          <p:cNvCxnSpPr>
            <a:stCxn id="8" idx="1"/>
          </p:cNvCxnSpPr>
          <p:nvPr/>
        </p:nvCxnSpPr>
        <p:spPr>
          <a:xfrm flipH="1">
            <a:off x="2787314" y="5154134"/>
            <a:ext cx="1712099"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4"/>
            <a:ext cx="1692329"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3" y="2723471"/>
            <a:ext cx="29497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sp>
        <p:nvSpPr>
          <p:cNvPr id="9" name="Left Bracket 8"/>
          <p:cNvSpPr/>
          <p:nvPr/>
        </p:nvSpPr>
        <p:spPr>
          <a:xfrm rot="10800000">
            <a:off x="13505909" y="2723471"/>
            <a:ext cx="28523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10" name="Group 9"/>
          <p:cNvGrpSpPr/>
          <p:nvPr/>
        </p:nvGrpSpPr>
        <p:grpSpPr>
          <a:xfrm>
            <a:off x="4124809" y="4763852"/>
            <a:ext cx="763925" cy="763925"/>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13" name="Group 12"/>
          <p:cNvGrpSpPr/>
          <p:nvPr/>
        </p:nvGrpSpPr>
        <p:grpSpPr>
          <a:xfrm>
            <a:off x="13392527" y="4761746"/>
            <a:ext cx="763925" cy="763925"/>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770389" y="458384"/>
            <a:ext cx="12713082" cy="257177"/>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2770389" y="9754879"/>
            <a:ext cx="12713082" cy="257177"/>
          </a:xfrm>
          <a:prstGeom prst="rect">
            <a:avLst/>
          </a:prstGeom>
          <a:noFill/>
          <a:ln w="9525">
            <a:noFill/>
            <a:miter lim="800000"/>
            <a:headEnd/>
            <a:tailEnd/>
          </a:ln>
        </p:spPr>
      </p:pic>
      <p:grpSp>
        <p:nvGrpSpPr>
          <p:cNvPr id="17" name="Group 16"/>
          <p:cNvGrpSpPr/>
          <p:nvPr/>
        </p:nvGrpSpPr>
        <p:grpSpPr>
          <a:xfrm>
            <a:off x="2457355" y="9506216"/>
            <a:ext cx="763925" cy="763925"/>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0" name="Group 19"/>
          <p:cNvGrpSpPr/>
          <p:nvPr/>
        </p:nvGrpSpPr>
        <p:grpSpPr>
          <a:xfrm>
            <a:off x="15056539" y="9506216"/>
            <a:ext cx="763925" cy="763925"/>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3" name="Group 22"/>
          <p:cNvGrpSpPr/>
          <p:nvPr/>
        </p:nvGrpSpPr>
        <p:grpSpPr>
          <a:xfrm>
            <a:off x="2457355" y="175586"/>
            <a:ext cx="763925" cy="763925"/>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6" name="Group 25"/>
          <p:cNvGrpSpPr/>
          <p:nvPr/>
        </p:nvGrpSpPr>
        <p:grpSpPr>
          <a:xfrm>
            <a:off x="15056539" y="175586"/>
            <a:ext cx="763925" cy="763925"/>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8349067" y="8927759"/>
            <a:ext cx="685800" cy="685800"/>
          </a:xfrm>
          <a:prstGeom prst="rect">
            <a:avLst/>
          </a:prstGeom>
        </p:spPr>
      </p:pic>
      <p:sp>
        <p:nvSpPr>
          <p:cNvPr id="16" name="Rectangle 15"/>
          <p:cNvSpPr/>
          <p:nvPr/>
        </p:nvSpPr>
        <p:spPr>
          <a:xfrm>
            <a:off x="4927456" y="2783481"/>
            <a:ext cx="8426351" cy="4709944"/>
          </a:xfrm>
          <a:prstGeom prst="rect">
            <a:avLst/>
          </a:prstGeom>
        </p:spPr>
        <p:txBody>
          <a:bodyPr wrap="square">
            <a:spAutoFit/>
          </a:bodyPr>
          <a:lstStyle/>
          <a:p>
            <a:pPr algn="just" defTabSz="1828755">
              <a:lnSpc>
                <a:spcPct val="150000"/>
              </a:lnSpc>
              <a:buClr>
                <a:srgbClr val="000000"/>
              </a:buClr>
            </a:pPr>
            <a:r>
              <a:rPr lang="vi-VN" sz="4001" kern="0" dirty="0">
                <a:solidFill>
                  <a:prstClr val="white"/>
                </a:solidFill>
                <a:latin typeface="Arial" panose="020B0604020202020204" pitchFamily="34" charset="0"/>
                <a:cs typeface="Arial" panose="020B0604020202020204" pitchFamily="34" charset="0"/>
                <a:sym typeface="Arial"/>
              </a:rPr>
              <a:t>Với mỗi câu hỏi,</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trong</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vòng</a:t>
            </a:r>
            <a:r>
              <a:rPr lang="en-US" sz="4001" kern="0" dirty="0">
                <a:solidFill>
                  <a:prstClr val="white"/>
                </a:solidFill>
                <a:latin typeface="Arial" panose="020B0604020202020204" pitchFamily="34" charset="0"/>
                <a:cs typeface="Arial" panose="020B0604020202020204" pitchFamily="34" charset="0"/>
                <a:sym typeface="Arial"/>
              </a:rPr>
              <a:t> 10s</a:t>
            </a:r>
            <a:r>
              <a:rPr lang="vi-VN" sz="4001" kern="0" dirty="0">
                <a:solidFill>
                  <a:prstClr val="white"/>
                </a:solidFill>
                <a:latin typeface="Arial" panose="020B0604020202020204" pitchFamily="34" charset="0"/>
                <a:cs typeface="Arial" panose="020B0604020202020204" pitchFamily="34" charset="0"/>
                <a:sym typeface="Arial"/>
              </a:rPr>
              <a:t> </a:t>
            </a:r>
            <a:r>
              <a:rPr lang="en-US" sz="4001" kern="0" dirty="0" err="1" smtClean="0">
                <a:solidFill>
                  <a:prstClr val="white"/>
                </a:solidFill>
                <a:latin typeface="Arial" panose="020B0604020202020204" pitchFamily="34" charset="0"/>
                <a:cs typeface="Arial" panose="020B0604020202020204" pitchFamily="34" charset="0"/>
                <a:sym typeface="Arial"/>
              </a:rPr>
              <a:t>bạn</a:t>
            </a:r>
            <a:r>
              <a:rPr lang="vi-VN" sz="4001" kern="0" dirty="0" smtClean="0">
                <a:solidFill>
                  <a:prstClr val="white"/>
                </a:solidFill>
                <a:latin typeface="Arial" panose="020B0604020202020204" pitchFamily="34" charset="0"/>
                <a:cs typeface="Arial" panose="020B0604020202020204" pitchFamily="34" charset="0"/>
                <a:sym typeface="Arial"/>
              </a:rPr>
              <a:t> </a:t>
            </a:r>
            <a:r>
              <a:rPr lang="vi-VN" sz="4001" kern="0" dirty="0">
                <a:solidFill>
                  <a:prstClr val="white"/>
                </a:solidFill>
                <a:latin typeface="Arial" panose="020B0604020202020204" pitchFamily="34" charset="0"/>
                <a:cs typeface="Arial" panose="020B0604020202020204" pitchFamily="34" charset="0"/>
                <a:sym typeface="Arial"/>
              </a:rPr>
              <a:t>nào bấm chuông trước được giành quyền trả lời trước. </a:t>
            </a:r>
            <a:r>
              <a:rPr lang="vi-VN" sz="4001" kern="0" dirty="0">
                <a:solidFill>
                  <a:prstClr val="white"/>
                </a:solidFill>
                <a:latin typeface="Arial" panose="020B0604020202020204" pitchFamily="34" charset="0"/>
                <a:cs typeface="Arial" panose="020B0604020202020204" pitchFamily="34" charset="0"/>
                <a:sym typeface="Arial"/>
              </a:rPr>
              <a:t>Trả lời sai sẽ nhường</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quyền</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trả</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lời</a:t>
            </a:r>
            <a:r>
              <a:rPr lang="vi-VN" sz="4001" kern="0" dirty="0">
                <a:solidFill>
                  <a:prstClr val="white"/>
                </a:solidFill>
                <a:latin typeface="Arial" panose="020B0604020202020204" pitchFamily="34" charset="0"/>
                <a:cs typeface="Arial" panose="020B0604020202020204" pitchFamily="34" charset="0"/>
                <a:sym typeface="Arial"/>
              </a:rPr>
              <a:t> cho các </a:t>
            </a:r>
            <a:r>
              <a:rPr lang="en-US" sz="4001" kern="0" dirty="0" err="1" smtClean="0">
                <a:solidFill>
                  <a:prstClr val="white"/>
                </a:solidFill>
                <a:latin typeface="Arial" panose="020B0604020202020204" pitchFamily="34" charset="0"/>
                <a:cs typeface="Arial" panose="020B0604020202020204" pitchFamily="34" charset="0"/>
                <a:sym typeface="Arial"/>
              </a:rPr>
              <a:t>bạn</a:t>
            </a:r>
            <a:r>
              <a:rPr lang="vi-VN" sz="4001" kern="0" dirty="0" smtClean="0">
                <a:solidFill>
                  <a:prstClr val="white"/>
                </a:solidFill>
                <a:latin typeface="Arial" panose="020B0604020202020204" pitchFamily="34" charset="0"/>
                <a:cs typeface="Arial" panose="020B0604020202020204" pitchFamily="34" charset="0"/>
                <a:sym typeface="Arial"/>
              </a:rPr>
              <a:t> </a:t>
            </a:r>
            <a:r>
              <a:rPr lang="vi-VN" sz="4001" kern="0" dirty="0">
                <a:solidFill>
                  <a:prstClr val="white"/>
                </a:solidFill>
                <a:latin typeface="Arial" panose="020B0604020202020204" pitchFamily="34" charset="0"/>
                <a:cs typeface="Arial" panose="020B0604020202020204" pitchFamily="34" charset="0"/>
                <a:sym typeface="Arial"/>
              </a:rPr>
              <a:t>còn lại. </a:t>
            </a:r>
            <a:endParaRPr lang="en-US" sz="4001"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552233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3"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4"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1141433"/>
            <a:ext cx="12418260"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err="1">
                <a:solidFill>
                  <a:srgbClr val="FFFF00"/>
                </a:solidFill>
                <a:latin typeface="Arial" panose="020B0604020202020204" pitchFamily="34" charset="0"/>
                <a:cs typeface="Arial" panose="020B0604020202020204" pitchFamily="34" charset="0"/>
              </a:rPr>
              <a:t>Câu</a:t>
            </a:r>
            <a:r>
              <a:rPr lang="fr-FR" sz="4000" b="1" dirty="0">
                <a:solidFill>
                  <a:srgbClr val="FFFF00"/>
                </a:solidFill>
                <a:latin typeface="Arial" panose="020B0604020202020204" pitchFamily="34" charset="0"/>
                <a:cs typeface="Arial" panose="020B0604020202020204" pitchFamily="34" charset="0"/>
              </a:rPr>
              <a:t> 1.</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Trong</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các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câu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sau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câu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nào</a:t>
            </a:r>
            <a:r>
              <a:rPr lang="fr-FR" sz="4000" dirty="0">
                <a:solidFill>
                  <a:srgbClr val="FFFF00"/>
                </a:solidFill>
                <a:latin typeface="Arial" panose="020B0604020202020204" pitchFamily="34" charset="0"/>
                <a:cs typeface="Arial" panose="020B0604020202020204" pitchFamily="34" charset="0"/>
              </a:rPr>
              <a:t> là </a:t>
            </a:r>
            <a:r>
              <a:rPr lang="fr-FR" sz="4000" dirty="0" err="1">
                <a:solidFill>
                  <a:srgbClr val="FFFF00"/>
                </a:solidFill>
                <a:latin typeface="Arial" panose="020B0604020202020204" pitchFamily="34" charset="0"/>
                <a:cs typeface="Arial" panose="020B0604020202020204" pitchFamily="34" charset="0"/>
              </a:rPr>
              <a:t>mệnh</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đề</a:t>
            </a:r>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fr-FR" sz="4000" dirty="0" smtClean="0">
                <a:solidFill>
                  <a:srgbClr val="FFFF00"/>
                </a:solidFill>
                <a:latin typeface="Arial" panose="020B0604020202020204" pitchFamily="34" charset="0"/>
                <a:cs typeface="Arial" panose="020B0604020202020204" pitchFamily="34" charset="0"/>
              </a:rPr>
              <a:t>15 </a:t>
            </a:r>
            <a:r>
              <a:rPr lang="fr-FR" sz="4000" dirty="0">
                <a:solidFill>
                  <a:srgbClr val="FFFF00"/>
                </a:solidFill>
                <a:latin typeface="Arial" panose="020B0604020202020204" pitchFamily="34" charset="0"/>
                <a:cs typeface="Arial" panose="020B0604020202020204" pitchFamily="34" charset="0"/>
              </a:rPr>
              <a:t>là </a:t>
            </a:r>
            <a:r>
              <a:rPr lang="fr-FR" sz="4000" dirty="0" err="1">
                <a:solidFill>
                  <a:srgbClr val="FFFF00"/>
                </a:solidFill>
                <a:latin typeface="Arial" panose="020B0604020202020204" pitchFamily="34" charset="0"/>
                <a:cs typeface="Arial" panose="020B0604020202020204" pitchFamily="34" charset="0"/>
              </a:rPr>
              <a:t>số</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nguyên</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tố</a:t>
            </a:r>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B</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Không</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được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đi</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học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muộn</a:t>
            </a:r>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a:solidFill>
                  <a:srgbClr val="FFFF00"/>
                </a:solidFill>
                <a:latin typeface="Arial" panose="020B0604020202020204" pitchFamily="34" charset="0"/>
                <a:cs typeface="Arial" panose="020B0604020202020204" pitchFamily="34" charset="0"/>
              </a:rPr>
              <a:t>C. </a:t>
            </a:r>
            <a:r>
              <a:rPr lang="fr-FR" sz="4000" dirty="0" err="1">
                <a:solidFill>
                  <a:srgbClr val="FFFF00"/>
                </a:solidFill>
                <a:latin typeface="Arial" panose="020B0604020202020204" pitchFamily="34" charset="0"/>
                <a:cs typeface="Arial" panose="020B0604020202020204" pitchFamily="34" charset="0"/>
              </a:rPr>
              <a:t>Hôm</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nay</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trời</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nắng</a:t>
            </a:r>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D</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Bạn</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có</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đói</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không</a:t>
            </a:r>
            <a:r>
              <a:rPr lang="fr-FR" sz="4000"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A</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7212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rgbClr val="FFFF00"/>
                    </a:solidFill>
                    <a:latin typeface="Arial" panose="020B0604020202020204" pitchFamily="34" charset="0"/>
                    <a:cs typeface="Arial" panose="020B0604020202020204" pitchFamily="34" charset="0"/>
                  </a:rPr>
                  <a:t>Trong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các</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mệnh</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đề</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sau</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đây</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mệnh</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đề</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nào</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đúng</a:t>
                </a:r>
                <a:r>
                  <a:rPr lang="en-US" sz="4000" dirty="0">
                    <a:solidFill>
                      <a:srgbClr val="FFFF00"/>
                    </a:solidFill>
                    <a:latin typeface="Arial" panose="020B0604020202020204" pitchFamily="34" charset="0"/>
                    <a:cs typeface="Arial" panose="020B0604020202020204" pitchFamily="34" charset="0"/>
                  </a:rPr>
                  <a:t>?</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A. </a:t>
                </a:r>
                <a:r>
                  <a:rPr lang="en-US" sz="4000" dirty="0" err="1">
                    <a:solidFill>
                      <a:srgbClr val="FFFF00"/>
                    </a:solidFill>
                    <a:latin typeface="Arial" panose="020B0604020202020204" pitchFamily="34" charset="0"/>
                    <a:cs typeface="Arial" panose="020B0604020202020204" pitchFamily="34" charset="0"/>
                  </a:rPr>
                  <a:t>Không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có</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số</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chẵn</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nào</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là</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số</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nguyên</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tố</a:t>
                </a:r>
                <a:r>
                  <a:rPr lang="en-US" sz="4000" dirty="0">
                    <a:solidFill>
                      <a:srgbClr val="FFFF00"/>
                    </a:solidFill>
                    <a:latin typeface="Arial" panose="020B0604020202020204" pitchFamily="34" charset="0"/>
                    <a:cs typeface="Arial" panose="020B0604020202020204" pitchFamily="34" charset="0"/>
                  </a:rPr>
                  <a:t>.</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B. </a:t>
                </a:r>
                <a14:m>
                  <m:oMath xmlns:m="http://schemas.openxmlformats.org/officeDocument/2006/math">
                    <m:r>
                      <a:rPr lang="en-US" sz="4000" i="1">
                        <a:solidFill>
                          <a:srgbClr val="FFFF00"/>
                        </a:solidFill>
                      </a:rPr>
                      <m:t>∀</m:t>
                    </m:r>
                    <m:r>
                      <a:rPr lang="en-US" sz="4000" i="1">
                        <a:solidFill>
                          <a:srgbClr val="FFFF00"/>
                        </a:solidFill>
                      </a:rPr>
                      <m:t>𝑥</m:t>
                    </m:r>
                    <m:r>
                      <a:rPr lang="en-US" sz="4000" i="1">
                        <a:solidFill>
                          <a:srgbClr val="FFFF00"/>
                        </a:solidFill>
                      </a:rPr>
                      <m:t>∈</m:t>
                    </m:r>
                    <m:r>
                      <a:rPr lang="en-US" sz="4000" i="1">
                        <a:solidFill>
                          <a:srgbClr val="FFFF00"/>
                        </a:solidFill>
                      </a:rPr>
                      <m:t>ℝ</m:t>
                    </m:r>
                    <m:r>
                      <a:rPr lang="en-US" sz="4000" i="1">
                        <a:solidFill>
                          <a:srgbClr val="FFFF00"/>
                        </a:solidFill>
                      </a:rPr>
                      <m:t>, −</m:t>
                    </m:r>
                    <m:sSup>
                      <m:sSupPr>
                        <m:ctrlPr>
                          <a:rPr lang="en-US" sz="4000" i="1">
                            <a:solidFill>
                              <a:srgbClr val="FFFF00"/>
                            </a:solidFill>
                          </a:rPr>
                        </m:ctrlPr>
                      </m:sSupPr>
                      <m:e>
                        <m:r>
                          <a:rPr lang="en-US" sz="4000" i="1">
                            <a:solidFill>
                              <a:srgbClr val="FFFF00"/>
                            </a:solidFill>
                          </a:rPr>
                          <m:t>𝑥</m:t>
                        </m:r>
                      </m:e>
                      <m:sup>
                        <m:r>
                          <a:rPr lang="en-US" sz="4000" i="1">
                            <a:solidFill>
                              <a:srgbClr val="FFFF00"/>
                            </a:solidFill>
                          </a:rPr>
                          <m:t>2</m:t>
                        </m:r>
                      </m:sup>
                    </m:sSup>
                    <m:r>
                      <a:rPr lang="en-US" sz="4000" i="1">
                        <a:solidFill>
                          <a:srgbClr val="FFFF00"/>
                        </a:solidFill>
                      </a:rPr>
                      <m:t>&lt;0.</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4000" i="1">
                        <a:solidFill>
                          <a:srgbClr val="FFFF00"/>
                        </a:solidFill>
                      </a:rPr>
                      <m:t>∃</m:t>
                    </m:r>
                    <m:r>
                      <a:rPr lang="en-US" sz="4000" i="1">
                        <a:solidFill>
                          <a:srgbClr val="FFFF00"/>
                        </a:solidFill>
                      </a:rPr>
                      <m:t>𝑛</m:t>
                    </m:r>
                    <m:r>
                      <a:rPr lang="en-US" sz="4000" i="1">
                        <a:solidFill>
                          <a:srgbClr val="FFFF00"/>
                        </a:solidFill>
                      </a:rPr>
                      <m:t>∈</m:t>
                    </m:r>
                    <m:r>
                      <a:rPr lang="en-US" sz="4000" i="1">
                        <a:solidFill>
                          <a:srgbClr val="FFFF00"/>
                        </a:solidFill>
                      </a:rPr>
                      <m:t>ℕ</m:t>
                    </m:r>
                    <m:r>
                      <a:rPr lang="en-US" sz="4000" i="1">
                        <a:solidFill>
                          <a:srgbClr val="FFFF00"/>
                        </a:solidFill>
                      </a:rPr>
                      <m:t>, </m:t>
                    </m:r>
                    <m:r>
                      <a:rPr lang="en-US" sz="4000" i="1">
                        <a:solidFill>
                          <a:srgbClr val="FFFF00"/>
                        </a:solidFill>
                      </a:rPr>
                      <m:t>𝑛</m:t>
                    </m:r>
                    <m:d>
                      <m:dPr>
                        <m:ctrlPr>
                          <a:rPr lang="en-US" sz="4000" i="1">
                            <a:solidFill>
                              <a:srgbClr val="FFFF00"/>
                            </a:solidFill>
                          </a:rPr>
                        </m:ctrlPr>
                      </m:dPr>
                      <m:e>
                        <m:r>
                          <a:rPr lang="en-US" sz="4000" i="1">
                            <a:solidFill>
                              <a:srgbClr val="FFFF00"/>
                            </a:solidFill>
                          </a:rPr>
                          <m:t>𝑛</m:t>
                        </m:r>
                        <m:r>
                          <a:rPr lang="en-US" sz="4000" i="1">
                            <a:solidFill>
                              <a:srgbClr val="FFFF00"/>
                            </a:solidFill>
                          </a:rPr>
                          <m:t>+11</m:t>
                        </m:r>
                      </m:e>
                    </m:d>
                    <m:r>
                      <a:rPr lang="en-US" sz="4000" i="1">
                        <a:solidFill>
                          <a:srgbClr val="FFFF00"/>
                        </a:solidFill>
                      </a:rPr>
                      <m:t>+6</m:t>
                    </m:r>
                  </m:oMath>
                </a14:m>
                <a:r>
                  <a:rPr lang="en-US" sz="4000" dirty="0">
                    <a:solidFill>
                      <a:srgbClr val="FFFF00"/>
                    </a:solidFill>
                    <a:latin typeface="Arial" panose="020B0604020202020204" pitchFamily="34" charset="0"/>
                    <a:cs typeface="Arial" panose="020B0604020202020204" pitchFamily="34" charset="0"/>
                  </a:rPr>
                  <a:t> chia </a:t>
                </a:r>
                <a:r>
                  <a:rPr lang="en-US" sz="4000" dirty="0" err="1">
                    <a:solidFill>
                      <a:srgbClr val="FFFF00"/>
                    </a:solidFill>
                    <a:latin typeface="Arial" panose="020B0604020202020204" pitchFamily="34" charset="0"/>
                    <a:cs typeface="Arial" panose="020B0604020202020204" pitchFamily="34" charset="0"/>
                  </a:rPr>
                  <a:t>hết</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cho</a:t>
                </a:r>
                <a:r>
                  <a:rPr lang="en-US" sz="4000" dirty="0">
                    <a:solidFill>
                      <a:srgbClr val="FFFF00"/>
                    </a:solidFill>
                    <a:latin typeface="Arial" panose="020B0604020202020204" pitchFamily="34" charset="0"/>
                    <a:cs typeface="Arial" panose="020B0604020202020204" pitchFamily="34" charset="0"/>
                  </a:rPr>
                  <a:t> </a:t>
                </a:r>
                <a:r>
                  <a:rPr lang="en-US" sz="4000" dirty="0" smtClean="0">
                    <a:solidFill>
                      <a:srgbClr val="FFFF00"/>
                    </a:solidFill>
                    <a:latin typeface="Arial" panose="020B0604020202020204" pitchFamily="34" charset="0"/>
                    <a:cs typeface="Arial" panose="020B0604020202020204" pitchFamily="34" charset="0"/>
                  </a:rPr>
                  <a:t>11</a:t>
                </a:r>
                <a14:m>
                  <m:oMath xmlns:m="http://schemas.openxmlformats.org/officeDocument/2006/math">
                    <m:r>
                      <a:rPr lang="en-US" sz="4000" i="1">
                        <a:solidFill>
                          <a:srgbClr val="FFFF00"/>
                        </a:solidFill>
                      </a:rPr>
                      <m:t>.</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D. </a:t>
                </a:r>
                <a:r>
                  <a:rPr lang="en-US" sz="4000" dirty="0" err="1">
                    <a:solidFill>
                      <a:srgbClr val="FFFF00"/>
                    </a:solidFill>
                    <a:latin typeface="Arial" panose="020B0604020202020204" pitchFamily="34" charset="0"/>
                    <a:cs typeface="Arial" panose="020B0604020202020204" pitchFamily="34" charset="0"/>
                  </a:rPr>
                  <a:t>Phương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trình</a:t>
                </a:r>
                <a:r>
                  <a:rPr lang="en-US" sz="4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4000" i="1">
                        <a:solidFill>
                          <a:srgbClr val="FFFF00"/>
                        </a:solidFill>
                      </a:rPr>
                      <m:t>3</m:t>
                    </m:r>
                    <m:sSup>
                      <m:sSupPr>
                        <m:ctrlPr>
                          <a:rPr lang="en-US" sz="4000" i="1">
                            <a:solidFill>
                              <a:srgbClr val="FFFF00"/>
                            </a:solidFill>
                          </a:rPr>
                        </m:ctrlPr>
                      </m:sSupPr>
                      <m:e>
                        <m:r>
                          <a:rPr lang="en-US" sz="4000" i="1">
                            <a:solidFill>
                              <a:srgbClr val="FFFF00"/>
                            </a:solidFill>
                          </a:rPr>
                          <m:t>𝑥</m:t>
                        </m:r>
                      </m:e>
                      <m:sup>
                        <m:r>
                          <a:rPr lang="en-US" sz="4000" i="1">
                            <a:solidFill>
                              <a:srgbClr val="FFFF00"/>
                            </a:solidFill>
                          </a:rPr>
                          <m:t>2</m:t>
                        </m:r>
                      </m:sup>
                    </m:sSup>
                    <m:r>
                      <a:rPr lang="en-US" sz="4000" i="1">
                        <a:solidFill>
                          <a:srgbClr val="FFFF00"/>
                        </a:solidFill>
                      </a:rPr>
                      <m:t>−6=0</m:t>
                    </m:r>
                  </m:oMath>
                </a14:m>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có</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nghiệm</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hữu</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tỉ</a:t>
                </a:r>
                <a:r>
                  <a:rPr lang="en-US" sz="4000"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616294" y="1126559"/>
                <a:ext cx="12233327" cy="4328190"/>
              </a:xfrm>
              <a:prstGeom prst="rect">
                <a:avLst/>
              </a:prstGeom>
              <a:blipFill rotWithShape="0">
                <a:blip r:embed="rId7"/>
                <a:stretch>
                  <a:fillRect l="-1744" t="-2394" b="-7606"/>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sp>
        <p:nvSpPr>
          <p:cNvPr id="35" name="Parallelogram 34"/>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3886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595746" y="763476"/>
                <a:ext cx="13138307" cy="498095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smtClean="0">
                    <a:solidFill>
                      <a:srgbClr val="FFFF00"/>
                    </a:solidFill>
                    <a:latin typeface="Arial" panose="020B0604020202020204" pitchFamily="34" charset="0"/>
                    <a:cs typeface="Arial" panose="020B0604020202020204" pitchFamily="34" charset="0"/>
                  </a:rPr>
                  <a:t>Cho </a:t>
                </a:r>
                <a:r>
                  <a:rPr lang="vi-VN" sz="3600" dirty="0">
                    <a:solidFill>
                      <a:srgbClr val="FFFF00"/>
                    </a:solidFill>
                    <a:latin typeface="Arial" panose="020B0604020202020204" pitchFamily="34" charset="0"/>
                    <a:cs typeface="Arial" panose="020B0604020202020204" pitchFamily="34" charset="0"/>
                  </a:rPr>
                  <a:t>mệnh đề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x</a:t>
                </a:r>
                <a:r>
                  <a:rPr lang="en-US" sz="3600" baseline="30000" dirty="0">
                    <a:solidFill>
                      <a:srgbClr val="FFFF00"/>
                    </a:solidFill>
                    <a:latin typeface="Arial" panose="020B0604020202020204" pitchFamily="34" charset="0"/>
                    <a:cs typeface="Arial" panose="020B0604020202020204" pitchFamily="34" charset="0"/>
                  </a:rPr>
                  <a:t>2</a:t>
                </a:r>
                <a:r>
                  <a:rPr lang="en-US" sz="3600" dirty="0">
                    <a:solidFill>
                      <a:srgbClr val="FFFF00"/>
                    </a:solidFill>
                    <a:latin typeface="Arial" panose="020B0604020202020204" pitchFamily="34" charset="0"/>
                    <a:cs typeface="Arial" panose="020B0604020202020204" pitchFamily="34" charset="0"/>
                  </a:rPr>
                  <a:t> – 2x – m</a:t>
                </a:r>
                <a:r>
                  <a:rPr lang="en-US" sz="3600" baseline="30000" dirty="0">
                    <a:solidFill>
                      <a:srgbClr val="FFFF00"/>
                    </a:solidFill>
                    <a:latin typeface="Arial" panose="020B0604020202020204" pitchFamily="34" charset="0"/>
                    <a:cs typeface="Arial" panose="020B0604020202020204" pitchFamily="34" charset="0"/>
                  </a:rPr>
                  <a:t>2</a:t>
                </a:r>
                <a:r>
                  <a:rPr lang="en-US" sz="3600" dirty="0">
                    <a:solidFill>
                      <a:srgbClr val="FFFF00"/>
                    </a:solidFill>
                    <a:latin typeface="Arial" panose="020B0604020202020204" pitchFamily="34" charset="0"/>
                    <a:cs typeface="Arial" panose="020B0604020202020204" pitchFamily="34" charset="0"/>
                  </a:rPr>
                  <a:t> = 0 </a:t>
                </a:r>
                <a:r>
                  <a:rPr lang="en-US" sz="3600" dirty="0" err="1">
                    <a:solidFill>
                      <a:srgbClr val="FFFF00"/>
                    </a:solidFill>
                    <a:latin typeface="Arial" panose="020B0604020202020204" pitchFamily="34" charset="0"/>
                    <a:cs typeface="Arial" panose="020B0604020202020204" pitchFamily="34" charset="0"/>
                  </a:rPr>
                  <a:t>có</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nghiệm</a:t>
                </a:r>
                <a:r>
                  <a:rPr lang="en-US" sz="3600" dirty="0">
                    <a:solidFill>
                      <a:srgbClr val="FFFF00"/>
                    </a:solidFill>
                    <a:latin typeface="Arial" panose="020B0604020202020204" pitchFamily="34" charset="0"/>
                    <a:cs typeface="Arial" panose="020B0604020202020204" pitchFamily="34" charset="0"/>
                  </a:rPr>
                  <a:t>"</a:t>
                </a:r>
                <a:r>
                  <a:rPr lang="vi-VN" sz="3600" dirty="0">
                    <a:solidFill>
                      <a:srgbClr val="FFFF00"/>
                    </a:solidFill>
                    <a:latin typeface="Arial" panose="020B0604020202020204" pitchFamily="34" charset="0"/>
                    <a:cs typeface="Arial" panose="020B0604020202020204" pitchFamily="34" charset="0"/>
                  </a:rPr>
                  <a:t>. Phủ định của mệnh đề này là:</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A.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r>
                      <a:rPr lang="en-US" sz="3600" i="1">
                        <a:solidFill>
                          <a:srgbClr val="FFFF00"/>
                        </a:solidFill>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rPr>
                        </m:ctrlPr>
                      </m:sSupPr>
                      <m:e>
                        <m:r>
                          <a:rPr lang="en-US" sz="3600" i="1">
                            <a:solidFill>
                              <a:srgbClr val="FFFF00"/>
                            </a:solidFill>
                          </a:rPr>
                          <m:t>𝑥</m:t>
                        </m:r>
                      </m:e>
                      <m:sup>
                        <m:r>
                          <a:rPr lang="en-US" sz="3600" i="1">
                            <a:solidFill>
                              <a:srgbClr val="FFFF00"/>
                            </a:solidFill>
                          </a:rPr>
                          <m:t>2</m:t>
                        </m:r>
                      </m:sup>
                    </m:sSup>
                    <m:r>
                      <a:rPr lang="en-US" sz="3600" i="1">
                        <a:solidFill>
                          <a:srgbClr val="FFFF00"/>
                        </a:solidFill>
                      </a:rPr>
                      <m:t>−2</m:t>
                    </m:r>
                    <m:r>
                      <a:rPr lang="en-US" sz="3600" i="1">
                        <a:solidFill>
                          <a:srgbClr val="FFFF00"/>
                        </a:solidFill>
                      </a:rPr>
                      <m:t>𝑥</m:t>
                    </m:r>
                    <m:r>
                      <a:rPr lang="en-US" sz="3600" i="1">
                        <a:solidFill>
                          <a:srgbClr val="FFFF00"/>
                        </a:solidFill>
                      </a:rPr>
                      <m:t>−</m:t>
                    </m:r>
                    <m:sSup>
                      <m:sSupPr>
                        <m:ctrlPr>
                          <a:rPr lang="en-US" sz="3600" i="1">
                            <a:solidFill>
                              <a:srgbClr val="FFFF00"/>
                            </a:solidFill>
                          </a:rPr>
                        </m:ctrlPr>
                      </m:sSupPr>
                      <m:e>
                        <m:r>
                          <a:rPr lang="en-US" sz="3600" i="1">
                            <a:solidFill>
                              <a:srgbClr val="FFFF00"/>
                            </a:solidFill>
                          </a:rPr>
                          <m:t>𝑚</m:t>
                        </m:r>
                      </m:e>
                      <m:sup>
                        <m:r>
                          <a:rPr lang="en-US" sz="3600" i="1">
                            <a:solidFill>
                              <a:srgbClr val="FFFF00"/>
                            </a:solidFill>
                          </a:rPr>
                          <m:t>2</m:t>
                        </m:r>
                      </m:sup>
                    </m:sSup>
                    <m:r>
                      <a:rPr lang="en-US" sz="3600" i="1">
                        <a:solidFill>
                          <a:srgbClr val="FFFF00"/>
                        </a:solidFill>
                      </a:rPr>
                      <m:t>=0</m:t>
                    </m:r>
                  </m:oMath>
                </a14:m>
                <a:r>
                  <a:rPr lang="en-US" sz="3600" dirty="0" smtClean="0">
                    <a:solidFill>
                      <a:srgbClr val="FFFF00"/>
                    </a:solidFill>
                    <a:latin typeface="Arial" panose="020B0604020202020204" pitchFamily="34" charset="0"/>
                    <a:cs typeface="Arial" panose="020B0604020202020204" pitchFamily="34" charset="0"/>
                  </a:rPr>
                  <a:t> </a:t>
                </a:r>
                <a:r>
                  <a:rPr lang="vi-VN" sz="3600" dirty="0">
                    <a:solidFill>
                      <a:srgbClr val="FFFF00"/>
                    </a:solidFill>
                    <a:latin typeface="Arial" panose="020B0604020202020204" pitchFamily="34" charset="0"/>
                    <a:cs typeface="Arial" panose="020B0604020202020204" pitchFamily="34" charset="0"/>
                  </a:rPr>
                  <a:t>vô nghiệm” .</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B.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r>
                      <a:rPr lang="en-US" sz="3600" i="1">
                        <a:solidFill>
                          <a:srgbClr val="FFFF00"/>
                        </a:solidFill>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rPr>
                        </m:ctrlPr>
                      </m:sSupPr>
                      <m:e>
                        <m:r>
                          <a:rPr lang="en-US" sz="3600" i="1">
                            <a:solidFill>
                              <a:srgbClr val="FFFF00"/>
                            </a:solidFill>
                          </a:rPr>
                          <m:t>𝑥</m:t>
                        </m:r>
                      </m:e>
                      <m:sup>
                        <m:r>
                          <a:rPr lang="en-US" sz="3600" i="1">
                            <a:solidFill>
                              <a:srgbClr val="FFFF00"/>
                            </a:solidFill>
                          </a:rPr>
                          <m:t>2</m:t>
                        </m:r>
                      </m:sup>
                    </m:sSup>
                    <m:r>
                      <a:rPr lang="en-US" sz="3600" i="1">
                        <a:solidFill>
                          <a:srgbClr val="FFFF00"/>
                        </a:solidFill>
                      </a:rPr>
                      <m:t>−2</m:t>
                    </m:r>
                    <m:r>
                      <a:rPr lang="en-US" sz="3600" i="1">
                        <a:solidFill>
                          <a:srgbClr val="FFFF00"/>
                        </a:solidFill>
                      </a:rPr>
                      <m:t>𝑥</m:t>
                    </m:r>
                    <m:r>
                      <a:rPr lang="en-US" sz="3600" i="1">
                        <a:solidFill>
                          <a:srgbClr val="FFFF00"/>
                        </a:solidFill>
                      </a:rPr>
                      <m:t>−</m:t>
                    </m:r>
                    <m:sSup>
                      <m:sSupPr>
                        <m:ctrlPr>
                          <a:rPr lang="en-US" sz="3600" i="1">
                            <a:solidFill>
                              <a:srgbClr val="FFFF00"/>
                            </a:solidFill>
                          </a:rPr>
                        </m:ctrlPr>
                      </m:sSupPr>
                      <m:e>
                        <m:r>
                          <a:rPr lang="en-US" sz="3600" i="1">
                            <a:solidFill>
                              <a:srgbClr val="FFFF00"/>
                            </a:solidFill>
                          </a:rPr>
                          <m:t>𝑚</m:t>
                        </m:r>
                      </m:e>
                      <m:sup>
                        <m:r>
                          <a:rPr lang="en-US" sz="3600" i="1">
                            <a:solidFill>
                              <a:srgbClr val="FFFF00"/>
                            </a:solidFill>
                          </a:rPr>
                          <m:t>2</m:t>
                        </m:r>
                      </m:sup>
                    </m:sSup>
                    <m:r>
                      <a:rPr lang="en-US" sz="3600" i="1">
                        <a:solidFill>
                          <a:srgbClr val="FFFF00"/>
                        </a:solidFill>
                      </a:rPr>
                      <m:t>=0</m:t>
                    </m:r>
                  </m:oMath>
                </a14:m>
                <a:r>
                  <a:rPr lang="en-US" sz="3600" dirty="0" smtClean="0">
                    <a:solidFill>
                      <a:srgbClr val="FFFF00"/>
                    </a:solidFill>
                    <a:latin typeface="Arial" panose="020B0604020202020204" pitchFamily="34" charset="0"/>
                    <a:cs typeface="Arial" panose="020B0604020202020204" pitchFamily="34" charset="0"/>
                  </a:rPr>
                  <a:t> </a:t>
                </a:r>
                <a:r>
                  <a:rPr lang="vi-VN" sz="3600" dirty="0">
                    <a:solidFill>
                      <a:srgbClr val="FFFF00"/>
                    </a:solidFill>
                    <a:latin typeface="Arial" panose="020B0604020202020204" pitchFamily="34" charset="0"/>
                    <a:cs typeface="Arial" panose="020B0604020202020204" pitchFamily="34" charset="0"/>
                  </a:rPr>
                  <a:t>có nghiệm kép”. </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r>
                      <a:rPr lang="en-US" sz="3600" i="1">
                        <a:solidFill>
                          <a:srgbClr val="FFFF00"/>
                        </a:solidFill>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rPr>
                        </m:ctrlPr>
                      </m:sSupPr>
                      <m:e>
                        <m:r>
                          <a:rPr lang="en-US" sz="3600" i="1">
                            <a:solidFill>
                              <a:srgbClr val="FFFF00"/>
                            </a:solidFill>
                          </a:rPr>
                          <m:t>𝑥</m:t>
                        </m:r>
                      </m:e>
                      <m:sup>
                        <m:r>
                          <a:rPr lang="en-US" sz="3600" i="1">
                            <a:solidFill>
                              <a:srgbClr val="FFFF00"/>
                            </a:solidFill>
                          </a:rPr>
                          <m:t>2</m:t>
                        </m:r>
                      </m:sup>
                    </m:sSup>
                    <m:r>
                      <a:rPr lang="en-US" sz="3600" i="1">
                        <a:solidFill>
                          <a:srgbClr val="FFFF00"/>
                        </a:solidFill>
                      </a:rPr>
                      <m:t>−2</m:t>
                    </m:r>
                    <m:r>
                      <a:rPr lang="en-US" sz="3600" i="1">
                        <a:solidFill>
                          <a:srgbClr val="FFFF00"/>
                        </a:solidFill>
                      </a:rPr>
                      <m:t>𝑥</m:t>
                    </m:r>
                    <m:r>
                      <a:rPr lang="en-US" sz="3600" i="1">
                        <a:solidFill>
                          <a:srgbClr val="FFFF00"/>
                        </a:solidFill>
                      </a:rPr>
                      <m:t>−</m:t>
                    </m:r>
                    <m:sSup>
                      <m:sSupPr>
                        <m:ctrlPr>
                          <a:rPr lang="en-US" sz="3600" i="1">
                            <a:solidFill>
                              <a:srgbClr val="FFFF00"/>
                            </a:solidFill>
                          </a:rPr>
                        </m:ctrlPr>
                      </m:sSupPr>
                      <m:e>
                        <m:r>
                          <a:rPr lang="en-US" sz="3600" i="1">
                            <a:solidFill>
                              <a:srgbClr val="FFFF00"/>
                            </a:solidFill>
                          </a:rPr>
                          <m:t>𝑚</m:t>
                        </m:r>
                      </m:e>
                      <m:sup>
                        <m:r>
                          <a:rPr lang="en-US" sz="3600" i="1">
                            <a:solidFill>
                              <a:srgbClr val="FFFF00"/>
                            </a:solidFill>
                          </a:rPr>
                          <m:t>2</m:t>
                        </m:r>
                      </m:sup>
                    </m:sSup>
                    <m:r>
                      <a:rPr lang="en-US" sz="3600" i="1">
                        <a:solidFill>
                          <a:srgbClr val="FFFF00"/>
                        </a:solidFill>
                      </a:rPr>
                      <m:t>=0</m:t>
                    </m:r>
                  </m:oMath>
                </a14:m>
                <a:r>
                  <a:rPr lang="vi-VN" sz="3600" dirty="0">
                    <a:solidFill>
                      <a:srgbClr val="FFFF00"/>
                    </a:solidFill>
                    <a:latin typeface="Arial" panose="020B0604020202020204" pitchFamily="34" charset="0"/>
                    <a:cs typeface="Arial" panose="020B0604020202020204" pitchFamily="34" charset="0"/>
                  </a:rPr>
                  <a:t> vô nghiệm” .</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D.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r>
                      <a:rPr lang="en-US" sz="3600" i="1">
                        <a:solidFill>
                          <a:srgbClr val="FFFF00"/>
                        </a:solidFill>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rPr>
                        </m:ctrlPr>
                      </m:sSupPr>
                      <m:e>
                        <m:r>
                          <a:rPr lang="en-US" sz="3600" i="1">
                            <a:solidFill>
                              <a:srgbClr val="FFFF00"/>
                            </a:solidFill>
                          </a:rPr>
                          <m:t>𝑥</m:t>
                        </m:r>
                      </m:e>
                      <m:sup>
                        <m:r>
                          <a:rPr lang="en-US" sz="3600" i="1">
                            <a:solidFill>
                              <a:srgbClr val="FFFF00"/>
                            </a:solidFill>
                          </a:rPr>
                          <m:t>2</m:t>
                        </m:r>
                      </m:sup>
                    </m:sSup>
                    <m:r>
                      <a:rPr lang="en-US" sz="3600" i="1">
                        <a:solidFill>
                          <a:srgbClr val="FFFF00"/>
                        </a:solidFill>
                      </a:rPr>
                      <m:t>−2</m:t>
                    </m:r>
                    <m:r>
                      <a:rPr lang="en-US" sz="3600" i="1">
                        <a:solidFill>
                          <a:srgbClr val="FFFF00"/>
                        </a:solidFill>
                      </a:rPr>
                      <m:t>𝑥</m:t>
                    </m:r>
                    <m:r>
                      <a:rPr lang="en-US" sz="3600" i="1">
                        <a:solidFill>
                          <a:srgbClr val="FFFF00"/>
                        </a:solidFill>
                      </a:rPr>
                      <m:t>−</m:t>
                    </m:r>
                    <m:sSup>
                      <m:sSupPr>
                        <m:ctrlPr>
                          <a:rPr lang="en-US" sz="3600" i="1">
                            <a:solidFill>
                              <a:srgbClr val="FFFF00"/>
                            </a:solidFill>
                          </a:rPr>
                        </m:ctrlPr>
                      </m:sSupPr>
                      <m:e>
                        <m:r>
                          <a:rPr lang="en-US" sz="3600" i="1">
                            <a:solidFill>
                              <a:srgbClr val="FFFF00"/>
                            </a:solidFill>
                          </a:rPr>
                          <m:t>𝑚</m:t>
                        </m:r>
                      </m:e>
                      <m:sup>
                        <m:r>
                          <a:rPr lang="en-US" sz="3600" i="1">
                            <a:solidFill>
                              <a:srgbClr val="FFFF00"/>
                            </a:solidFill>
                          </a:rPr>
                          <m:t>2</m:t>
                        </m:r>
                      </m:sup>
                    </m:sSup>
                    <m:r>
                      <a:rPr lang="en-US" sz="3600" i="1">
                        <a:solidFill>
                          <a:srgbClr val="FFFF00"/>
                        </a:solidFill>
                      </a:rPr>
                      <m:t>=0</m:t>
                    </m:r>
                  </m:oMath>
                </a14:m>
                <a:r>
                  <a:rPr lang="en-US" sz="3600" dirty="0">
                    <a:solidFill>
                      <a:srgbClr val="FFFF00"/>
                    </a:solidFill>
                    <a:latin typeface="Arial" panose="020B0604020202020204" pitchFamily="34" charset="0"/>
                    <a:cs typeface="Arial" panose="020B0604020202020204" pitchFamily="34" charset="0"/>
                  </a:rPr>
                  <a:t> </a:t>
                </a:r>
                <a:r>
                  <a:rPr lang="vi-VN" sz="3600" dirty="0">
                    <a:solidFill>
                      <a:srgbClr val="FFFF00"/>
                    </a:solidFill>
                    <a:latin typeface="Arial" panose="020B0604020202020204" pitchFamily="34" charset="0"/>
                    <a:cs typeface="Arial" panose="020B0604020202020204" pitchFamily="34" charset="0"/>
                  </a:rPr>
                  <a:t>có nghiệm kép”. </a:t>
                </a:r>
                <a:endParaRPr lang="en-US" sz="36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595746" y="763476"/>
                <a:ext cx="13138307" cy="4980957"/>
              </a:xfrm>
              <a:prstGeom prst="rect">
                <a:avLst/>
              </a:prstGeom>
              <a:blipFill rotWithShape="0">
                <a:blip r:embed="rId7"/>
                <a:stretch>
                  <a:fillRect l="-1439" r="-1392" b="-3794"/>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7481790" y="98785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1" name="Parallelogram 40">
            <a:extLst>
              <a:ext uri="{FF2B5EF4-FFF2-40B4-BE49-F238E27FC236}">
                <a16:creationId xmlns:a16="http://schemas.microsoft.com/office/drawing/2014/main" xmlns="" id="{B5BB0C9A-65F0-33F4-FD76-AD8F15DE4E1B}"/>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90874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1"/>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1"/>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67800" y="1562100"/>
            <a:ext cx="11207426" cy="112074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11909" y="-8962201"/>
            <a:ext cx="11207426" cy="1120742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421" y="935182"/>
            <a:ext cx="3765726" cy="180533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3878" y="7581900"/>
            <a:ext cx="1444877" cy="1774090"/>
          </a:xfrm>
          <a:prstGeom prst="rect">
            <a:avLst/>
          </a:prstGeom>
        </p:spPr>
      </p:pic>
      <p:sp>
        <p:nvSpPr>
          <p:cNvPr id="16" name="Rounded Rectangular Callout 15"/>
          <p:cNvSpPr/>
          <p:nvPr/>
        </p:nvSpPr>
        <p:spPr>
          <a:xfrm>
            <a:off x="3810000" y="952500"/>
            <a:ext cx="10210800" cy="2050314"/>
          </a:xfrm>
          <a:prstGeom prst="wedgeRoundRectCallout">
            <a:avLst>
              <a:gd name="adj1" fmla="val -54415"/>
              <a:gd name="adj2" fmla="val 3827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lumMod val="95000"/>
                    <a:lumOff val="5000"/>
                  </a:schemeClr>
                </a:solidFill>
                <a:latin typeface="Arial" panose="020B0604020202020204" pitchFamily="34" charset="0"/>
                <a:cs typeface="Arial" panose="020B0604020202020204" pitchFamily="34" charset="0"/>
              </a:rPr>
              <a:t>Những câu không xác </a:t>
            </a:r>
            <a:r>
              <a:rPr lang="vi-VN" sz="4000" dirty="0" smtClean="0">
                <a:solidFill>
                  <a:schemeClr val="tx1">
                    <a:lumMod val="95000"/>
                    <a:lumOff val="5000"/>
                  </a:schemeClr>
                </a:solidFill>
                <a:latin typeface="Arial" panose="020B0604020202020204" pitchFamily="34" charset="0"/>
                <a:cs typeface="Arial" panose="020B0604020202020204" pitchFamily="34" charset="0"/>
              </a:rPr>
              <a:t>đ</a:t>
            </a:r>
            <a:r>
              <a:rPr lang="en-US" sz="4000" dirty="0">
                <a:solidFill>
                  <a:schemeClr val="tx1">
                    <a:lumMod val="95000"/>
                    <a:lumOff val="5000"/>
                  </a:schemeClr>
                </a:solidFill>
                <a:latin typeface="Arial" panose="020B0604020202020204" pitchFamily="34" charset="0"/>
                <a:cs typeface="Arial" panose="020B0604020202020204" pitchFamily="34" charset="0"/>
              </a:rPr>
              <a:t>ị</a:t>
            </a:r>
            <a:r>
              <a:rPr lang="vi-VN" sz="4000" dirty="0" smtClean="0">
                <a:solidFill>
                  <a:schemeClr val="tx1">
                    <a:lumMod val="95000"/>
                    <a:lumOff val="5000"/>
                  </a:schemeClr>
                </a:solidFill>
                <a:latin typeface="Arial" panose="020B0604020202020204" pitchFamily="34" charset="0"/>
                <a:cs typeface="Arial" panose="020B0604020202020204" pitchFamily="34" charset="0"/>
              </a:rPr>
              <a:t>nh </a:t>
            </a:r>
            <a:r>
              <a:rPr lang="vi-VN" sz="4000" dirty="0">
                <a:solidFill>
                  <a:schemeClr val="tx1">
                    <a:lumMod val="95000"/>
                    <a:lumOff val="5000"/>
                  </a:schemeClr>
                </a:solidFill>
                <a:latin typeface="Arial" panose="020B0604020202020204" pitchFamily="34" charset="0"/>
                <a:cs typeface="Arial" panose="020B0604020202020204" pitchFamily="34" charset="0"/>
              </a:rPr>
              <a:t>được tính đúng sai không phải là mệnh đề.</a:t>
            </a:r>
            <a:endParaRPr lang="en-US" sz="4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354" y="736976"/>
            <a:ext cx="2436025" cy="2459791"/>
          </a:xfrm>
          <a:prstGeom prst="rect">
            <a:avLst/>
          </a:prstGeom>
        </p:spPr>
      </p:pic>
      <p:sp>
        <p:nvSpPr>
          <p:cNvPr id="18" name="Pentagon 17"/>
          <p:cNvSpPr/>
          <p:nvPr/>
        </p:nvSpPr>
        <p:spPr>
          <a:xfrm>
            <a:off x="0" y="3848100"/>
            <a:ext cx="3505200" cy="1219200"/>
          </a:xfrm>
          <a:prstGeom prst="homePlate">
            <a:avLst>
              <a:gd name="adj" fmla="val 5170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KẾT LUẬN</a:t>
            </a:r>
            <a:endParaRPr lang="en-US" sz="40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4107422" y="3612414"/>
            <a:ext cx="10591800"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sp>
        <p:nvSpPr>
          <p:cNvPr id="20" name="Oval Callout 19"/>
          <p:cNvSpPr/>
          <p:nvPr/>
        </p:nvSpPr>
        <p:spPr>
          <a:xfrm>
            <a:off x="2181629" y="5943392"/>
            <a:ext cx="2281499" cy="1371600"/>
          </a:xfrm>
          <a:prstGeom prst="wedgeEllipseCallout">
            <a:avLst>
              <a:gd name="adj1" fmla="val 34663"/>
              <a:gd name="adj2" fmla="val 5340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94304" y="6423081"/>
            <a:ext cx="9162939" cy="1824923"/>
          </a:xfrm>
          <a:prstGeom prst="rect">
            <a:avLst/>
          </a:prstGeom>
        </p:spPr>
        <p:txBody>
          <a:bodyPr wrap="square">
            <a:spAutoFit/>
          </a:bodyPr>
          <a:lstStyle/>
          <a:p>
            <a:pPr algn="just">
              <a:lnSpc>
                <a:spcPct val="150000"/>
              </a:lnSpc>
            </a:pPr>
            <a:r>
              <a:rPr lang="vi-VN" sz="4000" dirty="0">
                <a:solidFill>
                  <a:srgbClr val="002060"/>
                </a:solidFill>
                <a:latin typeface="Arial" panose="020B0604020202020204" pitchFamily="34" charset="0"/>
                <a:cs typeface="Arial" panose="020B0604020202020204" pitchFamily="34" charset="0"/>
              </a:rPr>
              <a:t>Người ta thường sử dụng các chữ cái P, Q, R, ... để biểu thị các mệnh đề.</a:t>
            </a:r>
            <a:endParaRPr lang="en-US" sz="4000" dirty="0">
              <a:solidFill>
                <a:srgbClr val="00206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74155">
            <a:off x="13748164" y="8128279"/>
            <a:ext cx="1902117" cy="1932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 calcmode="lin" valueType="num">
                                      <p:cBhvr additive="base">
                                        <p:cTn id="20"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9">
                                            <p:txEl>
                                              <p:pRg st="0" end="0"/>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 calcmode="lin" valueType="num">
                                      <p:cBhvr additive="base">
                                        <p:cTn id="24"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smtClean="0">
                    <a:solidFill>
                      <a:srgbClr val="FFFF00"/>
                    </a:solidFill>
                    <a:latin typeface="Arial" panose="020B0604020202020204" pitchFamily="34" charset="0"/>
                    <a:cs typeface="Arial" panose="020B0604020202020204" pitchFamily="34" charset="0"/>
                  </a:rPr>
                  <a:t>Tìm </a:t>
                </a:r>
                <a:r>
                  <a:rPr lang="vi-VN" sz="4000" dirty="0">
                    <a:solidFill>
                      <a:srgbClr val="FFFF00"/>
                    </a:solidFill>
                    <a:latin typeface="Arial" panose="020B0604020202020204" pitchFamily="34" charset="0"/>
                    <a:cs typeface="Arial" panose="020B0604020202020204" pitchFamily="34" charset="0"/>
                  </a:rPr>
                  <a:t>mệnh đề đúng:</a:t>
                </a:r>
                <a:endParaRPr lang="en-US" sz="4000" dirty="0">
                  <a:solidFill>
                    <a:srgbClr val="FFFF00"/>
                  </a:solidFill>
                  <a:latin typeface="Arial" panose="020B0604020202020204" pitchFamily="34" charset="0"/>
                  <a:cs typeface="Arial" panose="020B0604020202020204" pitchFamily="34" charset="0"/>
                </a:endParaRPr>
              </a:p>
              <a:p>
                <a:pPr algn="just">
                  <a:lnSpc>
                    <a:spcPct val="150000"/>
                  </a:lnSpc>
                </a:pPr>
                <a:r>
                  <a:rPr lang="en-US" sz="4000" dirty="0">
                    <a:solidFill>
                      <a:srgbClr val="FFFF00"/>
                    </a:solidFill>
                    <a:latin typeface="Arial" panose="020B0604020202020204" pitchFamily="34" charset="0"/>
                    <a:cs typeface="Arial" panose="020B0604020202020204" pitchFamily="34" charset="0"/>
                  </a:rPr>
                  <a:t>A. “</a:t>
                </a:r>
                <a14:m>
                  <m:oMath xmlns:m="http://schemas.openxmlformats.org/officeDocument/2006/math">
                    <m:r>
                      <a:rPr lang="en-US" sz="4000" i="1">
                        <a:solidFill>
                          <a:srgbClr val="FFFF00"/>
                        </a:solidFill>
                      </a:rPr>
                      <m:t>3+5≤7</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B. “</a:t>
                </a:r>
                <a14:m>
                  <m:oMath xmlns:m="http://schemas.openxmlformats.org/officeDocument/2006/math">
                    <m:r>
                      <a:rPr lang="en-US" sz="4000" i="1">
                        <a:solidFill>
                          <a:srgbClr val="FFFF00"/>
                        </a:solidFill>
                      </a:rPr>
                      <m:t>2&gt;1⇒</m:t>
                    </m:r>
                    <m:rad>
                      <m:radPr>
                        <m:degHide m:val="on"/>
                        <m:ctrlPr>
                          <a:rPr lang="en-US" sz="4000" i="1">
                            <a:solidFill>
                              <a:srgbClr val="FFFF00"/>
                            </a:solidFill>
                          </a:rPr>
                        </m:ctrlPr>
                      </m:radPr>
                      <m:deg/>
                      <m:e>
                        <m:r>
                          <a:rPr lang="en-US" sz="4000" i="1">
                            <a:solidFill>
                              <a:srgbClr val="FFFF00"/>
                            </a:solidFill>
                          </a:rPr>
                          <m:t>2</m:t>
                        </m:r>
                      </m:e>
                    </m:rad>
                    <m:r>
                      <a:rPr lang="en-US" sz="4000" i="1">
                        <a:solidFill>
                          <a:srgbClr val="FFFF00"/>
                        </a:solidFill>
                      </a:rPr>
                      <m:t>&gt;1</m:t>
                    </m:r>
                  </m:oMath>
                </a14:m>
                <a:r>
                  <a:rPr lang="en-US" sz="4000" dirty="0">
                    <a:solidFill>
                      <a:srgbClr val="FFFF00"/>
                    </a:solidFill>
                    <a:latin typeface="Arial" panose="020B0604020202020204" pitchFamily="34" charset="0"/>
                    <a:cs typeface="Arial" panose="020B0604020202020204" pitchFamily="34" charset="0"/>
                  </a:rPr>
                  <a:t>”.</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4000" i="1">
                        <a:solidFill>
                          <a:srgbClr val="FFFF00"/>
                        </a:solidFill>
                      </a:rPr>
                      <m:t>∀</m:t>
                    </m:r>
                    <m:r>
                      <a:rPr lang="en-US" sz="4000" i="1">
                        <a:solidFill>
                          <a:srgbClr val="FFFF00"/>
                        </a:solidFill>
                      </a:rPr>
                      <m:t>𝑥</m:t>
                    </m:r>
                    <m:r>
                      <a:rPr lang="en-US" sz="4000" i="1">
                        <a:solidFill>
                          <a:srgbClr val="FFFF00"/>
                        </a:solidFill>
                      </a:rPr>
                      <m:t>∈</m:t>
                    </m:r>
                    <m:r>
                      <a:rPr lang="en-US" sz="4000" i="1">
                        <a:solidFill>
                          <a:srgbClr val="FFFF00"/>
                        </a:solidFill>
                      </a:rPr>
                      <m:t>ℝ</m:t>
                    </m:r>
                    <m:func>
                      <m:funcPr>
                        <m:ctrlPr>
                          <a:rPr lang="en-US" sz="4000" i="1">
                            <a:solidFill>
                              <a:srgbClr val="FFFF00"/>
                            </a:solidFill>
                          </a:rPr>
                        </m:ctrlPr>
                      </m:funcPr>
                      <m:fName>
                        <m:sSup>
                          <m:sSupPr>
                            <m:ctrlPr>
                              <a:rPr lang="en-US" sz="4000" i="1">
                                <a:solidFill>
                                  <a:srgbClr val="FFFF00"/>
                                </a:solidFill>
                              </a:rPr>
                            </m:ctrlPr>
                          </m:sSupPr>
                          <m:e>
                            <m:r>
                              <a:rPr lang="en-US" sz="4000" i="1">
                                <a:solidFill>
                                  <a:srgbClr val="FFFF00"/>
                                </a:solidFill>
                              </a:rPr>
                              <m:t>:</m:t>
                            </m:r>
                            <m:r>
                              <a:rPr lang="en-US" sz="4000" i="1">
                                <a:solidFill>
                                  <a:srgbClr val="FFFF00"/>
                                </a:solidFill>
                              </a:rPr>
                              <m:t>𝑥</m:t>
                            </m:r>
                          </m:e>
                          <m:sup>
                            <m:r>
                              <a:rPr lang="en-US" sz="4000" i="1">
                                <a:solidFill>
                                  <a:srgbClr val="FFFF00"/>
                                </a:solidFill>
                              </a:rPr>
                              <m:t>2</m:t>
                            </m:r>
                          </m:sup>
                        </m:sSup>
                      </m:fName>
                      <m:e>
                        <m:r>
                          <a:rPr lang="en-US" sz="4000" i="1">
                            <a:solidFill>
                              <a:srgbClr val="FFFF00"/>
                            </a:solidFill>
                          </a:rPr>
                          <m:t>&gt;</m:t>
                        </m:r>
                      </m:e>
                    </m:func>
                    <m:r>
                      <a:rPr lang="en-US" sz="4000" i="1">
                        <a:solidFill>
                          <a:srgbClr val="FFFF00"/>
                        </a:solidFill>
                      </a:rPr>
                      <m:t>0</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D. “</a:t>
                </a:r>
                <a14:m>
                  <m:oMath xmlns:m="http://schemas.openxmlformats.org/officeDocument/2006/math">
                    <m:r>
                      <a:rPr lang="en-US" sz="4000" i="1">
                        <a:solidFill>
                          <a:srgbClr val="FFFF00"/>
                        </a:solidFill>
                      </a:rPr>
                      <m:t>𝛥</m:t>
                    </m:r>
                    <m:r>
                      <a:rPr lang="en-US" sz="4000" i="1">
                        <a:solidFill>
                          <a:srgbClr val="FFFF00"/>
                        </a:solidFill>
                      </a:rPr>
                      <m:t>𝐴𝐵𝐶</m:t>
                    </m:r>
                  </m:oMath>
                </a14:m>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vuông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tại</a:t>
                </a:r>
                <a:r>
                  <a:rPr lang="en-US" sz="4000" dirty="0">
                    <a:solidFill>
                      <a:srgbClr val="FFFF00"/>
                    </a:solidFill>
                    <a:latin typeface="Arial" panose="020B0604020202020204" pitchFamily="34" charset="0"/>
                    <a:cs typeface="Arial" panose="020B0604020202020204" pitchFamily="34" charset="0"/>
                  </a:rPr>
                  <a:t> </a:t>
                </a:r>
                <a:r>
                  <a:rPr lang="en-US" sz="4000" i="1" dirty="0">
                    <a:solidFill>
                      <a:srgbClr val="FFFF00"/>
                    </a:solidFill>
                    <a:latin typeface="Arial" panose="020B0604020202020204" pitchFamily="34" charset="0"/>
                    <a:cs typeface="Arial" panose="020B0604020202020204" pitchFamily="34" charset="0"/>
                  </a:rPr>
                  <a:t>A</a:t>
                </a:r>
                <a:r>
                  <a:rPr lang="en-US" sz="4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4000" i="1">
                        <a:solidFill>
                          <a:srgbClr val="FFFF00"/>
                        </a:solidFill>
                      </a:rPr>
                      <m:t>⇔</m:t>
                    </m:r>
                    <m:r>
                      <a:rPr lang="en-US" sz="4000" i="1">
                        <a:solidFill>
                          <a:srgbClr val="FFFF00"/>
                        </a:solidFill>
                      </a:rPr>
                      <m:t>𝐴</m:t>
                    </m:r>
                    <m:sSup>
                      <m:sSupPr>
                        <m:ctrlPr>
                          <a:rPr lang="en-US" sz="4000" i="1">
                            <a:solidFill>
                              <a:srgbClr val="FFFF00"/>
                            </a:solidFill>
                          </a:rPr>
                        </m:ctrlPr>
                      </m:sSupPr>
                      <m:e>
                        <m:r>
                          <a:rPr lang="en-US" sz="4000" i="1">
                            <a:solidFill>
                              <a:srgbClr val="FFFF00"/>
                            </a:solidFill>
                          </a:rPr>
                          <m:t>𝐵</m:t>
                        </m:r>
                      </m:e>
                      <m:sup>
                        <m:r>
                          <a:rPr lang="en-US" sz="4000" i="1">
                            <a:solidFill>
                              <a:srgbClr val="FFFF00"/>
                            </a:solidFill>
                          </a:rPr>
                          <m:t>2</m:t>
                        </m:r>
                      </m:sup>
                    </m:sSup>
                    <m:r>
                      <a:rPr lang="en-US" sz="4000" i="1">
                        <a:solidFill>
                          <a:srgbClr val="FFFF00"/>
                        </a:solidFill>
                      </a:rPr>
                      <m:t>+</m:t>
                    </m:r>
                    <m:r>
                      <a:rPr lang="en-US" sz="4000" i="1">
                        <a:solidFill>
                          <a:srgbClr val="FFFF00"/>
                        </a:solidFill>
                      </a:rPr>
                      <m:t>𝐵</m:t>
                    </m:r>
                    <m:sSup>
                      <m:sSupPr>
                        <m:ctrlPr>
                          <a:rPr lang="en-US" sz="4000" i="1">
                            <a:solidFill>
                              <a:srgbClr val="FFFF00"/>
                            </a:solidFill>
                          </a:rPr>
                        </m:ctrlPr>
                      </m:sSupPr>
                      <m:e>
                        <m:r>
                          <a:rPr lang="en-US" sz="4000" i="1">
                            <a:solidFill>
                              <a:srgbClr val="FFFF00"/>
                            </a:solidFill>
                          </a:rPr>
                          <m:t>𝐶</m:t>
                        </m:r>
                      </m:e>
                      <m:sup>
                        <m:r>
                          <a:rPr lang="en-US" sz="4000" i="1">
                            <a:solidFill>
                              <a:srgbClr val="FFFF00"/>
                            </a:solidFill>
                          </a:rPr>
                          <m:t>2</m:t>
                        </m:r>
                      </m:sup>
                    </m:sSup>
                    <m:r>
                      <a:rPr lang="en-US" sz="4000" i="1">
                        <a:solidFill>
                          <a:srgbClr val="FFFF00"/>
                        </a:solidFill>
                      </a:rPr>
                      <m:t>=</m:t>
                    </m:r>
                    <m:r>
                      <a:rPr lang="en-US" sz="4000" i="1">
                        <a:solidFill>
                          <a:srgbClr val="FFFF00"/>
                        </a:solidFill>
                      </a:rPr>
                      <m:t>𝐴</m:t>
                    </m:r>
                    <m:sSup>
                      <m:sSupPr>
                        <m:ctrlPr>
                          <a:rPr lang="en-US" sz="4000" i="1">
                            <a:solidFill>
                              <a:srgbClr val="FFFF00"/>
                            </a:solidFill>
                          </a:rPr>
                        </m:ctrlPr>
                      </m:sSupPr>
                      <m:e>
                        <m:r>
                          <a:rPr lang="en-US" sz="4000" i="1">
                            <a:solidFill>
                              <a:srgbClr val="FFFF00"/>
                            </a:solidFill>
                          </a:rPr>
                          <m:t>𝐶</m:t>
                        </m:r>
                      </m:e>
                      <m:sup>
                        <m:r>
                          <a:rPr lang="en-US" sz="4000" i="1">
                            <a:solidFill>
                              <a:srgbClr val="FFFF00"/>
                            </a:solidFill>
                          </a:rPr>
                          <m:t>2</m:t>
                        </m:r>
                      </m:sup>
                    </m:sSup>
                  </m:oMath>
                </a14:m>
                <a:r>
                  <a:rPr lang="en-US" sz="4000" dirty="0" smtClean="0">
                    <a:solidFill>
                      <a:srgbClr val="FFFF00"/>
                    </a:solidFill>
                    <a:latin typeface="Arial" panose="020B0604020202020204" pitchFamily="34" charset="0"/>
                    <a:cs typeface="Arial" panose="020B0604020202020204" pitchFamily="34" charset="0"/>
                  </a:rPr>
                  <a:t>”.</a:t>
                </a:r>
                <a:r>
                  <a:rPr lang="en-US" sz="4001" dirty="0" smtClean="0">
                    <a:solidFill>
                      <a:srgbClr val="FFFF00"/>
                    </a:solidFill>
                    <a:latin typeface="Arial" panose="020B0604020202020204" pitchFamily="34" charset="0"/>
                    <a:cs typeface="Arial" panose="020B0604020202020204" pitchFamily="34" charset="0"/>
                    <a:sym typeface="Arial"/>
                  </a:rPr>
                  <a:t>   </a:t>
                </a:r>
                <a:endParaRPr lang="en-US" sz="4001" dirty="0">
                  <a:solidFill>
                    <a:srgbClr val="FFFF00"/>
                  </a:solidFill>
                  <a:latin typeface="Arial" panose="020B0604020202020204" pitchFamily="34" charset="0"/>
                  <a:cs typeface="Arial" panose="020B0604020202020204" pitchFamily="34" charset="0"/>
                  <a:sym typeface="Arial"/>
                </a:endParaRPr>
              </a:p>
            </p:txBody>
          </p:sp>
        </mc:Choice>
        <mc:Fallback>
          <p:sp>
            <p:nvSpPr>
              <p:cNvPr id="60" name="Rectangle 59"/>
              <p:cNvSpPr>
                <a:spLocks noRot="1" noChangeAspect="1" noMove="1" noResize="1" noEditPoints="1" noAdjustHandles="1" noChangeArrowheads="1" noChangeShapeType="1" noTextEdit="1"/>
              </p:cNvSpPr>
              <p:nvPr/>
            </p:nvSpPr>
            <p:spPr>
              <a:xfrm>
                <a:off x="4616294" y="1126559"/>
                <a:ext cx="12233327" cy="4328190"/>
              </a:xfrm>
              <a:prstGeom prst="rect">
                <a:avLst/>
              </a:prstGeom>
              <a:blipFill rotWithShape="0">
                <a:blip r:embed="rId7"/>
                <a:stretch>
                  <a:fillRect l="-1744" t="-4225" b="-9014"/>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B</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xmlns="" id="{89A0EA39-193C-783B-D520-E1F9AE9BDABB}"/>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289778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3" y="1126559"/>
                <a:ext cx="12048392"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Trong </a:t>
                </a:r>
                <a:r>
                  <a:rPr lang="fr-FR" sz="4000" dirty="0" err="1">
                    <a:solidFill>
                      <a:srgbClr val="FFFF00"/>
                    </a:solidFill>
                    <a:latin typeface="Arial" panose="020B0604020202020204" pitchFamily="34" charset="0"/>
                    <a:cs typeface="Arial" panose="020B0604020202020204" pitchFamily="34" charset="0"/>
                  </a:rPr>
                  <a:t>các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mệnh</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đề</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sau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tìm</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mệnh</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đề</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đúng</a:t>
                </a:r>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fr-FR" sz="4000" dirty="0" smtClean="0">
                    <a:solidFill>
                      <a:srgbClr val="FFFF00"/>
                    </a:solidFill>
                    <a:latin typeface="Arial" panose="020B0604020202020204" pitchFamily="34" charset="0"/>
                    <a:cs typeface="Arial" panose="020B0604020202020204" pitchFamily="34" charset="0"/>
                  </a:rPr>
                  <a:t>“</a:t>
                </a:r>
                <a14:m>
                  <m:oMath xmlns:m="http://schemas.openxmlformats.org/officeDocument/2006/math">
                    <m:r>
                      <a:rPr lang="en-US" sz="4000" i="0">
                        <a:solidFill>
                          <a:srgbClr val="FFFF00"/>
                        </a:solidFill>
                      </a:rPr>
                      <m:t>∀</m:t>
                    </m:r>
                    <m:r>
                      <m:rPr>
                        <m:sty m:val="p"/>
                      </m:rPr>
                      <a:rPr lang="en-US" sz="4000" i="0">
                        <a:solidFill>
                          <a:srgbClr val="FFFF00"/>
                        </a:solidFill>
                      </a:rPr>
                      <m:t>x</m:t>
                    </m:r>
                    <m:r>
                      <a:rPr lang="en-US" sz="4000" i="0">
                        <a:solidFill>
                          <a:srgbClr val="FFFF00"/>
                        </a:solidFill>
                      </a:rPr>
                      <m:t>∈</m:t>
                    </m:r>
                    <m:r>
                      <a:rPr lang="en-US" sz="4000" i="0">
                        <a:solidFill>
                          <a:srgbClr val="FFFF00"/>
                        </a:solidFill>
                      </a:rPr>
                      <m:t>ℝ</m:t>
                    </m:r>
                    <m:func>
                      <m:funcPr>
                        <m:ctrlPr>
                          <a:rPr lang="en-US" sz="4000">
                            <a:solidFill>
                              <a:srgbClr val="FFFF00"/>
                            </a:solidFill>
                          </a:rPr>
                        </m:ctrlPr>
                      </m:funcPr>
                      <m:fName>
                        <m:r>
                          <a:rPr lang="en-US" sz="4000" i="0">
                            <a:solidFill>
                              <a:srgbClr val="FFFF00"/>
                            </a:solidFill>
                          </a:rPr>
                          <m:t>:</m:t>
                        </m:r>
                      </m:fName>
                      <m:e>
                        <m:d>
                          <m:dPr>
                            <m:begChr m:val="|"/>
                            <m:endChr m:val="|"/>
                            <m:ctrlPr>
                              <a:rPr lang="en-US" sz="4000">
                                <a:solidFill>
                                  <a:srgbClr val="FFFF00"/>
                                </a:solidFill>
                              </a:rPr>
                            </m:ctrlPr>
                          </m:dPr>
                          <m:e>
                            <m:r>
                              <m:rPr>
                                <m:sty m:val="p"/>
                              </m:rPr>
                              <a:rPr lang="en-US" sz="4000" i="0">
                                <a:solidFill>
                                  <a:srgbClr val="FFFF00"/>
                                </a:solidFill>
                              </a:rPr>
                              <m:t>x</m:t>
                            </m:r>
                          </m:e>
                        </m:d>
                      </m:e>
                    </m:func>
                    <m:r>
                      <a:rPr lang="en-US" sz="4000" i="0">
                        <a:solidFill>
                          <a:srgbClr val="FFFF00"/>
                        </a:solidFill>
                      </a:rPr>
                      <m:t>&lt;3⇔</m:t>
                    </m:r>
                    <m:r>
                      <m:rPr>
                        <m:sty m:val="p"/>
                      </m:rPr>
                      <a:rPr lang="en-US" sz="4000" i="0">
                        <a:solidFill>
                          <a:srgbClr val="FFFF00"/>
                        </a:solidFill>
                      </a:rPr>
                      <m:t>x</m:t>
                    </m:r>
                    <m:r>
                      <a:rPr lang="en-US" sz="4000" i="0">
                        <a:solidFill>
                          <a:srgbClr val="FFFF00"/>
                        </a:solidFill>
                      </a:rPr>
                      <m:t>&lt;3</m:t>
                    </m:r>
                  </m:oMath>
                </a14:m>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fr-FR" sz="4000" dirty="0" smtClean="0">
                    <a:solidFill>
                      <a:srgbClr val="FFFF00"/>
                    </a:solidFill>
                    <a:latin typeface="Arial" panose="020B0604020202020204" pitchFamily="34" charset="0"/>
                    <a:cs typeface="Arial" panose="020B0604020202020204" pitchFamily="34" charset="0"/>
                  </a:rPr>
                  <a:t>“</a:t>
                </a:r>
                <a14:m>
                  <m:oMath xmlns:m="http://schemas.openxmlformats.org/officeDocument/2006/math">
                    <m:r>
                      <a:rPr lang="en-US" sz="4000" i="0">
                        <a:solidFill>
                          <a:srgbClr val="FFFF00"/>
                        </a:solidFill>
                      </a:rPr>
                      <m:t>∀</m:t>
                    </m:r>
                    <m:r>
                      <m:rPr>
                        <m:sty m:val="p"/>
                      </m:rPr>
                      <a:rPr lang="en-US" sz="4000" i="0">
                        <a:solidFill>
                          <a:srgbClr val="FFFF00"/>
                        </a:solidFill>
                      </a:rPr>
                      <m:t>n</m:t>
                    </m:r>
                    <m:r>
                      <a:rPr lang="en-US" sz="4000" i="0">
                        <a:solidFill>
                          <a:srgbClr val="FFFF00"/>
                        </a:solidFill>
                      </a:rPr>
                      <m:t>∈</m:t>
                    </m:r>
                    <m:r>
                      <a:rPr lang="en-US" sz="4000" i="0">
                        <a:solidFill>
                          <a:srgbClr val="FFFF00"/>
                        </a:solidFill>
                      </a:rPr>
                      <m:t>ℕ</m:t>
                    </m:r>
                    <m:func>
                      <m:funcPr>
                        <m:ctrlPr>
                          <a:rPr lang="en-US" sz="4000">
                            <a:solidFill>
                              <a:srgbClr val="FFFF00"/>
                            </a:solidFill>
                          </a:rPr>
                        </m:ctrlPr>
                      </m:funcPr>
                      <m:fName>
                        <m:sSup>
                          <m:sSupPr>
                            <m:ctrlPr>
                              <a:rPr lang="en-US" sz="4000">
                                <a:solidFill>
                                  <a:srgbClr val="FFFF00"/>
                                </a:solidFill>
                              </a:rPr>
                            </m:ctrlPr>
                          </m:sSupPr>
                          <m:e>
                            <m:r>
                              <a:rPr lang="en-US" sz="4000" i="0">
                                <a:solidFill>
                                  <a:srgbClr val="FFFF00"/>
                                </a:solidFill>
                              </a:rPr>
                              <m:t>:</m:t>
                            </m:r>
                            <m:r>
                              <m:rPr>
                                <m:sty m:val="p"/>
                              </m:rPr>
                              <a:rPr lang="en-US" sz="4000" i="0">
                                <a:solidFill>
                                  <a:srgbClr val="FFFF00"/>
                                </a:solidFill>
                              </a:rPr>
                              <m:t>n</m:t>
                            </m:r>
                          </m:e>
                          <m:sup>
                            <m:r>
                              <a:rPr lang="en-US" sz="4000" i="0">
                                <a:solidFill>
                                  <a:srgbClr val="FFFF00"/>
                                </a:solidFill>
                              </a:rPr>
                              <m:t>2</m:t>
                            </m:r>
                          </m:sup>
                        </m:sSup>
                      </m:fName>
                      <m:e>
                        <m:r>
                          <a:rPr lang="en-US" sz="4000" i="0">
                            <a:solidFill>
                              <a:srgbClr val="FFFF00"/>
                            </a:solidFill>
                          </a:rPr>
                          <m:t>≥</m:t>
                        </m:r>
                      </m:e>
                    </m:func>
                    <m:r>
                      <a:rPr lang="en-US" sz="4000" i="0">
                        <a:solidFill>
                          <a:srgbClr val="FFFF00"/>
                        </a:solidFill>
                      </a:rPr>
                      <m:t>1</m:t>
                    </m:r>
                  </m:oMath>
                </a14:m>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4000" i="0">
                        <a:solidFill>
                          <a:srgbClr val="FFFF00"/>
                        </a:solidFill>
                      </a:rPr>
                      <m:t>∀</m:t>
                    </m:r>
                    <m:r>
                      <m:rPr>
                        <m:sty m:val="p"/>
                      </m:rPr>
                      <a:rPr lang="en-US" sz="4000" i="0">
                        <a:solidFill>
                          <a:srgbClr val="FFFF00"/>
                        </a:solidFill>
                      </a:rPr>
                      <m:t>x</m:t>
                    </m:r>
                    <m:r>
                      <a:rPr lang="en-US" sz="4000" i="0">
                        <a:solidFill>
                          <a:srgbClr val="FFFF00"/>
                        </a:solidFill>
                      </a:rPr>
                      <m:t>∈</m:t>
                    </m:r>
                    <m:r>
                      <a:rPr lang="en-US" sz="4000" i="0">
                        <a:solidFill>
                          <a:srgbClr val="FFFF00"/>
                        </a:solidFill>
                      </a:rPr>
                      <m:t>ℝ</m:t>
                    </m:r>
                    <m:sSup>
                      <m:sSupPr>
                        <m:ctrlPr>
                          <a:rPr lang="en-US" sz="4000">
                            <a:solidFill>
                              <a:srgbClr val="FFFF00"/>
                            </a:solidFill>
                          </a:rPr>
                        </m:ctrlPr>
                      </m:sSupPr>
                      <m:e>
                        <m:func>
                          <m:funcPr>
                            <m:ctrlPr>
                              <a:rPr lang="en-US" sz="4000">
                                <a:solidFill>
                                  <a:srgbClr val="FFFF00"/>
                                </a:solidFill>
                              </a:rPr>
                            </m:ctrlPr>
                          </m:funcPr>
                          <m:fName>
                            <m:r>
                              <a:rPr lang="en-US" sz="4000" i="0">
                                <a:solidFill>
                                  <a:srgbClr val="FFFF00"/>
                                </a:solidFill>
                              </a:rPr>
                              <m:t>:</m:t>
                            </m:r>
                          </m:fName>
                          <m:e>
                            <m:d>
                              <m:dPr>
                                <m:ctrlPr>
                                  <a:rPr lang="en-US" sz="4000">
                                    <a:solidFill>
                                      <a:srgbClr val="FFFF00"/>
                                    </a:solidFill>
                                  </a:rPr>
                                </m:ctrlPr>
                              </m:dPr>
                              <m:e>
                                <m:r>
                                  <m:rPr>
                                    <m:sty m:val="p"/>
                                  </m:rPr>
                                  <a:rPr lang="en-US" sz="4000" i="0">
                                    <a:solidFill>
                                      <a:srgbClr val="FFFF00"/>
                                    </a:solidFill>
                                  </a:rPr>
                                  <m:t>x</m:t>
                                </m:r>
                                <m:r>
                                  <a:rPr lang="en-US" sz="4000" i="0">
                                    <a:solidFill>
                                      <a:srgbClr val="FFFF00"/>
                                    </a:solidFill>
                                  </a:rPr>
                                  <m:t>−1</m:t>
                                </m:r>
                              </m:e>
                            </m:d>
                          </m:e>
                        </m:func>
                      </m:e>
                      <m:sup>
                        <m:r>
                          <a:rPr lang="en-US" sz="4000" i="0">
                            <a:solidFill>
                              <a:srgbClr val="FFFF00"/>
                            </a:solidFill>
                          </a:rPr>
                          <m:t>2</m:t>
                        </m:r>
                      </m:sup>
                    </m:sSup>
                    <m:r>
                      <a:rPr lang="en-US" sz="4000" i="0">
                        <a:solidFill>
                          <a:srgbClr val="FFFF00"/>
                        </a:solidFill>
                      </a:rPr>
                      <m:t>≠</m:t>
                    </m:r>
                    <m:r>
                      <m:rPr>
                        <m:sty m:val="p"/>
                      </m:rPr>
                      <a:rPr lang="en-US" sz="4000" i="0">
                        <a:solidFill>
                          <a:srgbClr val="FFFF00"/>
                        </a:solidFill>
                      </a:rPr>
                      <m:t>x</m:t>
                    </m:r>
                    <m:r>
                      <a:rPr lang="en-US" sz="4000" i="0">
                        <a:solidFill>
                          <a:srgbClr val="FFFF00"/>
                        </a:solidFill>
                      </a:rPr>
                      <m:t>−1</m:t>
                    </m:r>
                  </m:oMath>
                </a14:m>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D</a:t>
                </a:r>
                <a:r>
                  <a:rPr lang="fr-FR" sz="4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4000" i="0">
                        <a:solidFill>
                          <a:srgbClr val="FFFF00"/>
                        </a:solidFill>
                      </a:rPr>
                      <m:t>∃</m:t>
                    </m:r>
                    <m:r>
                      <m:rPr>
                        <m:sty m:val="p"/>
                      </m:rPr>
                      <a:rPr lang="en-US" sz="4000" i="0">
                        <a:solidFill>
                          <a:srgbClr val="FFFF00"/>
                        </a:solidFill>
                      </a:rPr>
                      <m:t>n</m:t>
                    </m:r>
                    <m:r>
                      <a:rPr lang="en-US" sz="4000" i="0">
                        <a:solidFill>
                          <a:srgbClr val="FFFF00"/>
                        </a:solidFill>
                      </a:rPr>
                      <m:t>∈</m:t>
                    </m:r>
                    <m:r>
                      <a:rPr lang="en-US" sz="4000" i="0">
                        <a:solidFill>
                          <a:srgbClr val="FFFF00"/>
                        </a:solidFill>
                      </a:rPr>
                      <m:t>ℕ</m:t>
                    </m:r>
                    <m:func>
                      <m:funcPr>
                        <m:ctrlPr>
                          <a:rPr lang="en-US" sz="4000">
                            <a:solidFill>
                              <a:srgbClr val="FFFF00"/>
                            </a:solidFill>
                          </a:rPr>
                        </m:ctrlPr>
                      </m:funcPr>
                      <m:fName>
                        <m:sSup>
                          <m:sSupPr>
                            <m:ctrlPr>
                              <a:rPr lang="en-US" sz="4000">
                                <a:solidFill>
                                  <a:srgbClr val="FFFF00"/>
                                </a:solidFill>
                              </a:rPr>
                            </m:ctrlPr>
                          </m:sSupPr>
                          <m:e>
                            <m:r>
                              <a:rPr lang="en-US" sz="4000" i="0">
                                <a:solidFill>
                                  <a:srgbClr val="FFFF00"/>
                                </a:solidFill>
                              </a:rPr>
                              <m:t>:</m:t>
                            </m:r>
                            <m:r>
                              <m:rPr>
                                <m:sty m:val="p"/>
                              </m:rPr>
                              <a:rPr lang="en-US" sz="4000" i="0">
                                <a:solidFill>
                                  <a:srgbClr val="FFFF00"/>
                                </a:solidFill>
                              </a:rPr>
                              <m:t>n</m:t>
                            </m:r>
                          </m:e>
                          <m:sup>
                            <m:r>
                              <a:rPr lang="en-US" sz="4000" i="0">
                                <a:solidFill>
                                  <a:srgbClr val="FFFF00"/>
                                </a:solidFill>
                              </a:rPr>
                              <m:t>2</m:t>
                            </m:r>
                          </m:sup>
                        </m:sSup>
                      </m:fName>
                      <m:e>
                        <m:r>
                          <a:rPr lang="en-US" sz="4000" i="0">
                            <a:solidFill>
                              <a:srgbClr val="FFFF00"/>
                            </a:solidFill>
                          </a:rPr>
                          <m:t>+</m:t>
                        </m:r>
                      </m:e>
                    </m:func>
                    <m:r>
                      <a:rPr lang="en-US" sz="4000" i="0">
                        <a:solidFill>
                          <a:srgbClr val="FFFF00"/>
                        </a:solidFill>
                      </a:rPr>
                      <m:t>1=1</m:t>
                    </m:r>
                  </m:oMath>
                </a14:m>
                <a:r>
                  <a:rPr lang="fr-FR" sz="4000"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616293" y="1126559"/>
                <a:ext cx="12048392" cy="4328190"/>
              </a:xfrm>
              <a:prstGeom prst="rect">
                <a:avLst/>
              </a:prstGeom>
              <a:blipFill rotWithShape="0">
                <a:blip r:embed="rId7"/>
                <a:stretch>
                  <a:fillRect l="-1770" t="-2676" b="-7887"/>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smtClean="0">
                  <a:solidFill>
                    <a:prstClr val="white"/>
                  </a:solidFill>
                  <a:latin typeface="Arial" panose="020B0604020202020204" pitchFamily="34" charset="0"/>
                  <a:cs typeface="Arial" panose="020B0604020202020204" pitchFamily="34" charset="0"/>
                  <a:sym typeface="Arial"/>
                </a:rPr>
                <a:t>D</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xmlns=""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201741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3" y="1126559"/>
            <a:ext cx="12048392"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400" dirty="0" err="1" smtClean="0">
                <a:solidFill>
                  <a:srgbClr val="FFFF00"/>
                </a:solidFill>
                <a:latin typeface="Arial" panose="020B0604020202020204" pitchFamily="34" charset="0"/>
                <a:cs typeface="Arial" panose="020B0604020202020204" pitchFamily="34" charset="0"/>
              </a:rPr>
              <a:t>Xét</a:t>
            </a:r>
            <a:r>
              <a:rPr lang="fr-FR" sz="4400" dirty="0" smtClean="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mệnh</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đề</a:t>
            </a:r>
            <a:r>
              <a:rPr lang="fr-FR" sz="4400" dirty="0">
                <a:solidFill>
                  <a:srgbClr val="FFFF00"/>
                </a:solidFill>
                <a:latin typeface="Arial" panose="020B0604020202020204" pitchFamily="34" charset="0"/>
                <a:cs typeface="Arial" panose="020B0604020202020204" pitchFamily="34" charset="0"/>
              </a:rPr>
              <a:t> </a:t>
            </a:r>
            <a:r>
              <a:rPr lang="fr-FR" sz="4400" dirty="0">
                <a:solidFill>
                  <a:srgbClr val="FFFF00"/>
                </a:solidFill>
                <a:latin typeface="Arial" panose="020B0604020202020204" pitchFamily="34" charset="0"/>
                <a:cs typeface="Arial" panose="020B0604020202020204" pitchFamily="34" charset="0"/>
              </a:rPr>
              <a:t>"</a:t>
            </a:r>
            <a:r>
              <a:rPr lang="fr-FR" sz="4400" dirty="0" smtClean="0">
                <a:solidFill>
                  <a:srgbClr val="FFFF00"/>
                </a:solidFill>
                <a:latin typeface="Arial" panose="020B0604020202020204" pitchFamily="34" charset="0"/>
                <a:cs typeface="Arial" panose="020B0604020202020204" pitchFamily="34" charset="0"/>
              </a:rPr>
              <a:t>n </a:t>
            </a:r>
            <a:r>
              <a:rPr lang="fr-FR" sz="4400" dirty="0">
                <a:solidFill>
                  <a:srgbClr val="FFFF00"/>
                </a:solidFill>
                <a:latin typeface="Arial" panose="020B0604020202020204" pitchFamily="34" charset="0"/>
                <a:cs typeface="Arial" panose="020B0604020202020204" pitchFamily="34" charset="0"/>
              </a:rPr>
              <a:t>chia </a:t>
            </a:r>
            <a:r>
              <a:rPr lang="fr-FR" sz="4400" dirty="0" err="1">
                <a:solidFill>
                  <a:srgbClr val="FFFF00"/>
                </a:solidFill>
                <a:latin typeface="Arial" panose="020B0604020202020204" pitchFamily="34" charset="0"/>
                <a:cs typeface="Arial" panose="020B0604020202020204" pitchFamily="34" charset="0"/>
              </a:rPr>
              <a:t>hết</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cho</a:t>
            </a:r>
            <a:r>
              <a:rPr lang="fr-FR" sz="4400" dirty="0">
                <a:solidFill>
                  <a:srgbClr val="FFFF00"/>
                </a:solidFill>
                <a:latin typeface="Arial" panose="020B0604020202020204" pitchFamily="34" charset="0"/>
                <a:cs typeface="Arial" panose="020B0604020202020204" pitchFamily="34" charset="0"/>
              </a:rPr>
              <a:t> 12", </a:t>
            </a:r>
            <a:r>
              <a:rPr lang="fr-FR" sz="4400" dirty="0" err="1">
                <a:solidFill>
                  <a:srgbClr val="FFFF00"/>
                </a:solidFill>
                <a:latin typeface="Arial" panose="020B0604020202020204" pitchFamily="34" charset="0"/>
                <a:cs typeface="Arial" panose="020B0604020202020204" pitchFamily="34" charset="0"/>
              </a:rPr>
              <a:t>với</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giá</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trị</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nào</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của</a:t>
            </a:r>
            <a:r>
              <a:rPr lang="fr-FR" sz="4400" dirty="0">
                <a:solidFill>
                  <a:srgbClr val="FFFF00"/>
                </a:solidFill>
                <a:latin typeface="Arial" panose="020B0604020202020204" pitchFamily="34" charset="0"/>
                <a:cs typeface="Arial" panose="020B0604020202020204" pitchFamily="34" charset="0"/>
              </a:rPr>
              <a:t> n </a:t>
            </a:r>
            <a:r>
              <a:rPr lang="fr-FR" sz="4400" dirty="0" err="1">
                <a:solidFill>
                  <a:srgbClr val="FFFF00"/>
                </a:solidFill>
                <a:latin typeface="Arial" panose="020B0604020202020204" pitchFamily="34" charset="0"/>
                <a:cs typeface="Arial" panose="020B0604020202020204" pitchFamily="34" charset="0"/>
              </a:rPr>
              <a:t>thì</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mệnh</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đề</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đúng</a:t>
            </a:r>
            <a:r>
              <a:rPr lang="fr-FR" sz="4400" dirty="0">
                <a:solidFill>
                  <a:srgbClr val="FFFF00"/>
                </a:solidFill>
                <a:latin typeface="Arial" panose="020B0604020202020204" pitchFamily="34" charset="0"/>
                <a:cs typeface="Arial" panose="020B0604020202020204" pitchFamily="34" charset="0"/>
              </a:rPr>
              <a:t>:</a:t>
            </a:r>
            <a:endParaRPr lang="en-US" sz="4400" dirty="0">
              <a:solidFill>
                <a:srgbClr val="FFFF00"/>
              </a:solidFill>
              <a:latin typeface="Arial" panose="020B0604020202020204" pitchFamily="34" charset="0"/>
              <a:cs typeface="Arial" panose="020B0604020202020204" pitchFamily="34" charset="0"/>
            </a:endParaRPr>
          </a:p>
          <a:p>
            <a:pPr algn="just">
              <a:lnSpc>
                <a:spcPct val="150000"/>
              </a:lnSpc>
            </a:pPr>
            <a:r>
              <a:rPr lang="fr-FR" sz="4400" dirty="0" smtClean="0">
                <a:solidFill>
                  <a:srgbClr val="FFFF00"/>
                </a:solidFill>
                <a:latin typeface="Arial" panose="020B0604020202020204" pitchFamily="34" charset="0"/>
                <a:cs typeface="Arial" panose="020B0604020202020204" pitchFamily="34" charset="0"/>
              </a:rPr>
              <a:t>A. 48                              B</a:t>
            </a:r>
            <a:r>
              <a:rPr lang="fr-FR" sz="4400" dirty="0">
                <a:solidFill>
                  <a:srgbClr val="FFFF00"/>
                </a:solidFill>
                <a:latin typeface="Arial" panose="020B0604020202020204" pitchFamily="34" charset="0"/>
                <a:cs typeface="Arial" panose="020B0604020202020204" pitchFamily="34" charset="0"/>
              </a:rPr>
              <a:t>. 4                        </a:t>
            </a:r>
            <a:endParaRPr lang="fr-FR" sz="44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400" dirty="0" smtClean="0">
                <a:solidFill>
                  <a:srgbClr val="FFFF00"/>
                </a:solidFill>
                <a:latin typeface="Arial" panose="020B0604020202020204" pitchFamily="34" charset="0"/>
                <a:cs typeface="Arial" panose="020B0604020202020204" pitchFamily="34" charset="0"/>
              </a:rPr>
              <a:t>C</a:t>
            </a:r>
            <a:r>
              <a:rPr lang="fr-FR" sz="4400" dirty="0">
                <a:solidFill>
                  <a:srgbClr val="FFFF00"/>
                </a:solidFill>
                <a:latin typeface="Arial" panose="020B0604020202020204" pitchFamily="34" charset="0"/>
                <a:cs typeface="Arial" panose="020B0604020202020204" pitchFamily="34" charset="0"/>
              </a:rPr>
              <a:t>. </a:t>
            </a:r>
            <a:r>
              <a:rPr lang="fr-FR" sz="4400" dirty="0" smtClean="0">
                <a:solidFill>
                  <a:srgbClr val="FFFF00"/>
                </a:solidFill>
                <a:latin typeface="Arial" panose="020B0604020202020204" pitchFamily="34" charset="0"/>
                <a:cs typeface="Arial" panose="020B0604020202020204" pitchFamily="34" charset="0"/>
              </a:rPr>
              <a:t>3                                D</a:t>
            </a:r>
            <a:r>
              <a:rPr lang="fr-FR" sz="4400" dirty="0">
                <a:solidFill>
                  <a:srgbClr val="FFFF00"/>
                </a:solidFill>
                <a:latin typeface="Arial" panose="020B0604020202020204" pitchFamily="34" charset="0"/>
                <a:cs typeface="Arial" panose="020B0604020202020204" pitchFamily="34" charset="0"/>
              </a:rPr>
              <a:t>. </a:t>
            </a:r>
            <a:r>
              <a:rPr lang="fr-FR" sz="4400" dirty="0" smtClean="0">
                <a:solidFill>
                  <a:srgbClr val="FFFF00"/>
                </a:solidFill>
                <a:latin typeface="Arial" panose="020B0604020202020204" pitchFamily="34" charset="0"/>
                <a:cs typeface="Arial" panose="020B0604020202020204" pitchFamily="34" charset="0"/>
              </a:rPr>
              <a:t>88</a:t>
            </a:r>
            <a:endParaRPr lang="en-US" sz="44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a:solidFill>
                    <a:prstClr val="white"/>
                  </a:solidFill>
                  <a:latin typeface="Arial" panose="020B0604020202020204" pitchFamily="34" charset="0"/>
                  <a:cs typeface="Arial" panose="020B0604020202020204" pitchFamily="34" charset="0"/>
                  <a:sym typeface="Arial"/>
                </a:rPr>
                <a:t>A</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6</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xmlns=""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8927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2" y="1126559"/>
                <a:ext cx="12048393"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smtClean="0">
                    <a:solidFill>
                      <a:srgbClr val="FFFF00"/>
                    </a:solidFill>
                    <a:latin typeface="Arial" panose="020B0604020202020204" pitchFamily="34" charset="0"/>
                    <a:cs typeface="Arial" panose="020B0604020202020204" pitchFamily="34" charset="0"/>
                  </a:rPr>
                  <a:t>Phủ </a:t>
                </a:r>
                <a:r>
                  <a:rPr lang="en-US" sz="3600" dirty="0" err="1">
                    <a:solidFill>
                      <a:srgbClr val="FFFF00"/>
                    </a:solidFill>
                    <a:latin typeface="Arial" panose="020B0604020202020204" pitchFamily="34" charset="0"/>
                    <a:cs typeface="Arial" panose="020B0604020202020204" pitchFamily="34" charset="0"/>
                  </a:rPr>
                  <a:t>định</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của</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mệnh</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đề</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r>
                      <m:rPr>
                        <m:sty m:val="p"/>
                      </m:rPr>
                      <a:rPr lang="en-US" sz="3600" i="0">
                        <a:solidFill>
                          <a:srgbClr val="FFFF00"/>
                        </a:solidFill>
                      </a:rPr>
                      <m:t>P</m:t>
                    </m:r>
                    <m:d>
                      <m:dPr>
                        <m:ctrlPr>
                          <a:rPr lang="en-US" sz="3600">
                            <a:solidFill>
                              <a:srgbClr val="FFFF00"/>
                            </a:solidFill>
                          </a:rPr>
                        </m:ctrlPr>
                      </m:dPr>
                      <m:e>
                        <m:r>
                          <m:rPr>
                            <m:sty m:val="p"/>
                          </m:rPr>
                          <a:rPr lang="en-US" sz="3600" i="0">
                            <a:solidFill>
                              <a:srgbClr val="FFFF00"/>
                            </a:solidFill>
                          </a:rPr>
                          <m:t>x</m:t>
                        </m:r>
                      </m:e>
                    </m:d>
                    <m:func>
                      <m:funcPr>
                        <m:ctrlPr>
                          <a:rPr lang="en-US" sz="3600">
                            <a:solidFill>
                              <a:srgbClr val="FFFF00"/>
                            </a:solidFill>
                          </a:rPr>
                        </m:ctrlPr>
                      </m:funcPr>
                      <m:fName>
                        <m:r>
                          <a:rPr lang="en-US" sz="3600" i="0">
                            <a:solidFill>
                              <a:srgbClr val="FFFF00"/>
                            </a:solidFill>
                          </a:rPr>
                          <m:t>:"</m:t>
                        </m:r>
                      </m:fName>
                      <m:e>
                        <m:r>
                          <a:rPr lang="en-US" sz="3600" i="0">
                            <a:solidFill>
                              <a:srgbClr val="FFFF00"/>
                            </a:solidFill>
                          </a:rPr>
                          <m:t>∃</m:t>
                        </m:r>
                      </m:e>
                    </m:func>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là</a:t>
                </a:r>
                <a:endParaRPr lang="en-US" sz="36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14:m>
                  <m:oMath xmlns:m="http://schemas.openxmlformats.org/officeDocument/2006/math">
                    <m:r>
                      <a:rPr lang="en-US" sz="3600" i="0">
                        <a:solidFill>
                          <a:srgbClr val="FFFF00"/>
                        </a:solidFill>
                      </a:rPr>
                      <m:t>"∃</m:t>
                    </m:r>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r>
                  <a:rPr lang="en-US" sz="3600" dirty="0">
                    <a:solidFill>
                      <a:srgbClr val="FFFF00"/>
                    </a:solidFill>
                    <a:latin typeface="Arial" panose="020B0604020202020204" pitchFamily="34" charset="0"/>
                    <a:cs typeface="Arial" panose="020B0604020202020204" pitchFamily="34" charset="0"/>
                  </a:rPr>
                  <a:t>	</a:t>
                </a:r>
                <a:endParaRPr lang="en-US" sz="3600" dirty="0" smtClean="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14:m>
                  <m:oMath xmlns:m="http://schemas.openxmlformats.org/officeDocument/2006/math">
                    <m:r>
                      <a:rPr lang="en-US" sz="3600" i="0">
                        <a:solidFill>
                          <a:srgbClr val="FFFF00"/>
                        </a:solidFill>
                      </a:rPr>
                      <m:t>"∀</m:t>
                    </m:r>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en-US" sz="36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3600" i="0">
                        <a:solidFill>
                          <a:srgbClr val="FFFF00"/>
                        </a:solidFill>
                      </a:rPr>
                      <m:t>"∀</m:t>
                    </m:r>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r>
                  <a:rPr lang="en-US" sz="3600" dirty="0">
                    <a:solidFill>
                      <a:srgbClr val="FFFF00"/>
                    </a:solidFill>
                    <a:latin typeface="Arial" panose="020B0604020202020204" pitchFamily="34" charset="0"/>
                    <a:cs typeface="Arial" panose="020B0604020202020204" pitchFamily="34" charset="0"/>
                  </a:rPr>
                  <a:t>	</a:t>
                </a:r>
                <a:endParaRPr lang="en-US" sz="36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en-US" sz="3600" dirty="0" smtClean="0">
                    <a:solidFill>
                      <a:srgbClr val="FFFF00"/>
                    </a:solidFill>
                    <a:latin typeface="Arial" panose="020B0604020202020204" pitchFamily="34" charset="0"/>
                    <a:cs typeface="Arial" panose="020B0604020202020204" pitchFamily="34" charset="0"/>
                  </a:rPr>
                  <a:t>D</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3600" i="0">
                        <a:solidFill>
                          <a:srgbClr val="FFFF00"/>
                        </a:solidFill>
                      </a:rPr>
                      <m:t>"∃</m:t>
                    </m:r>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endParaRPr lang="en-US" sz="36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616292" y="1126559"/>
                <a:ext cx="12048393" cy="4328190"/>
              </a:xfrm>
              <a:prstGeom prst="rect">
                <a:avLst/>
              </a:prstGeom>
              <a:blipFill rotWithShape="0">
                <a:blip r:embed="rId7"/>
                <a:stretch>
                  <a:fillRect l="-1517" b="-2535"/>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smtClean="0">
                  <a:solidFill>
                    <a:prstClr val="white"/>
                  </a:solidFill>
                  <a:latin typeface="Arial" panose="020B0604020202020204" pitchFamily="34" charset="0"/>
                  <a:cs typeface="Arial" panose="020B0604020202020204" pitchFamily="34" charset="0"/>
                  <a:sym typeface="Arial"/>
                </a:rPr>
                <a:t>C</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7</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xmlns=""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113791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2539407" y="8854406"/>
            <a:ext cx="7464832" cy="9007339"/>
          </a:xfrm>
          <a:prstGeom prst="rect">
            <a:avLst/>
          </a:prstGeom>
        </p:spPr>
      </p:pic>
      <p:sp>
        <p:nvSpPr>
          <p:cNvPr id="4" name="TextBox 3"/>
          <p:cNvSpPr txBox="1"/>
          <p:nvPr/>
        </p:nvSpPr>
        <p:spPr>
          <a:xfrm>
            <a:off x="20782" y="1181100"/>
            <a:ext cx="18288000" cy="1107996"/>
          </a:xfrm>
          <a:prstGeom prst="rect">
            <a:avLst/>
          </a:prstGeom>
          <a:solidFill>
            <a:schemeClr val="bg1"/>
          </a:solidFill>
        </p:spPr>
        <p:txBody>
          <a:bodyPr wrap="square" rtlCol="0">
            <a:spAutoFit/>
          </a:bodyPr>
          <a:lstStyle/>
          <a:p>
            <a:pPr algn="ctr"/>
            <a:r>
              <a:rPr lang="en-US" sz="6600" b="1" dirty="0" smtClean="0">
                <a:solidFill>
                  <a:schemeClr val="accent2">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9400" y="2628900"/>
            <a:ext cx="2758850" cy="7331945"/>
          </a:xfrm>
          <a:prstGeom prst="rect">
            <a:avLst/>
          </a:prstGeom>
        </p:spPr>
      </p:pic>
      <p:sp>
        <p:nvSpPr>
          <p:cNvPr id="3" name="Oval Callout 2"/>
          <p:cNvSpPr/>
          <p:nvPr/>
        </p:nvSpPr>
        <p:spPr>
          <a:xfrm>
            <a:off x="3124200" y="3299249"/>
            <a:ext cx="1295400" cy="1066800"/>
          </a:xfrm>
          <a:prstGeom prst="wedgeEllipseCallout">
            <a:avLst>
              <a:gd name="adj1" fmla="val 44622"/>
              <a:gd name="adj2" fmla="val 50833"/>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01</a:t>
            </a:r>
            <a:endParaRPr lang="en-US" sz="4000" b="1" dirty="0">
              <a:latin typeface="Arial" panose="020B0604020202020204" pitchFamily="34" charset="0"/>
              <a:cs typeface="Arial" panose="020B0604020202020204" pitchFamily="34" charset="0"/>
            </a:endParaRPr>
          </a:p>
        </p:txBody>
      </p:sp>
      <p:sp>
        <p:nvSpPr>
          <p:cNvPr id="5" name="TextBox 4"/>
          <p:cNvSpPr txBox="1"/>
          <p:nvPr/>
        </p:nvSpPr>
        <p:spPr>
          <a:xfrm>
            <a:off x="4847105" y="3414055"/>
            <a:ext cx="6553200" cy="101566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endParaRPr lang="en-US" sz="4000" dirty="0">
              <a:latin typeface="Arial" panose="020B0604020202020204" pitchFamily="34" charset="0"/>
              <a:cs typeface="Arial" panose="020B0604020202020204" pitchFamily="34" charset="0"/>
            </a:endParaRPr>
          </a:p>
        </p:txBody>
      </p:sp>
      <p:sp>
        <p:nvSpPr>
          <p:cNvPr id="8" name="Oval Callout 7"/>
          <p:cNvSpPr/>
          <p:nvPr/>
        </p:nvSpPr>
        <p:spPr>
          <a:xfrm>
            <a:off x="3124200" y="4932039"/>
            <a:ext cx="1295400" cy="1066800"/>
          </a:xfrm>
          <a:prstGeom prst="wedgeEllipseCallout">
            <a:avLst>
              <a:gd name="adj1" fmla="val 44622"/>
              <a:gd name="adj2" fmla="val 5083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02</a:t>
            </a:r>
            <a:endParaRPr lang="en-US" sz="4000" b="1" dirty="0">
              <a:latin typeface="Arial" panose="020B0604020202020204" pitchFamily="34" charset="0"/>
              <a:cs typeface="Arial" panose="020B0604020202020204" pitchFamily="34" charset="0"/>
            </a:endParaRPr>
          </a:p>
        </p:txBody>
      </p:sp>
      <p:sp>
        <p:nvSpPr>
          <p:cNvPr id="9" name="TextBox 8"/>
          <p:cNvSpPr txBox="1"/>
          <p:nvPr/>
        </p:nvSpPr>
        <p:spPr>
          <a:xfrm>
            <a:off x="4847104" y="5046845"/>
            <a:ext cx="7268695" cy="101566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sp>
        <p:nvSpPr>
          <p:cNvPr id="10" name="Oval Callout 9"/>
          <p:cNvSpPr/>
          <p:nvPr/>
        </p:nvSpPr>
        <p:spPr>
          <a:xfrm>
            <a:off x="3124200" y="6687255"/>
            <a:ext cx="1295400" cy="1066800"/>
          </a:xfrm>
          <a:prstGeom prst="wedgeEllipseCallout">
            <a:avLst>
              <a:gd name="adj1" fmla="val 44622"/>
              <a:gd name="adj2" fmla="val 50833"/>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03</a:t>
            </a:r>
            <a:endParaRPr lang="en-US" sz="4000" b="1" dirty="0">
              <a:latin typeface="Arial" panose="020B0604020202020204" pitchFamily="34" charset="0"/>
              <a:cs typeface="Arial" panose="020B0604020202020204" pitchFamily="34" charset="0"/>
            </a:endParaRPr>
          </a:p>
        </p:txBody>
      </p:sp>
      <p:sp>
        <p:nvSpPr>
          <p:cNvPr id="11" name="TextBox 10"/>
          <p:cNvSpPr txBox="1"/>
          <p:nvPr/>
        </p:nvSpPr>
        <p:spPr>
          <a:xfrm>
            <a:off x="4847104" y="6679635"/>
            <a:ext cx="9554696"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hợp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các</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phép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toán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trên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390889"/>
            <a:ext cx="2450804" cy="160948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7880414"/>
            <a:ext cx="3153622" cy="3084056"/>
          </a:xfrm>
          <a:prstGeom prst="rect">
            <a:avLst/>
          </a:prstGeom>
        </p:spPr>
      </p:pic>
    </p:spTree>
    <p:extLst>
      <p:ext uri="{BB962C8B-B14F-4D97-AF65-F5344CB8AC3E}">
        <p14:creationId xmlns:p14="http://schemas.microsoft.com/office/powerpoint/2010/main" val="31546289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9" grpId="0"/>
      <p:bldP spid="10" grpId="0" animBg="1"/>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9289" b="3951"/>
          <a:stretch>
            <a:fillRect/>
          </a:stretch>
        </p:blipFill>
        <p:spPr>
          <a:xfrm>
            <a:off x="11691914" y="2560944"/>
            <a:ext cx="6899753" cy="821093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2516" t="62206"/>
          <a:stretch>
            <a:fillRect/>
          </a:stretch>
        </p:blipFill>
        <p:spPr>
          <a:xfrm>
            <a:off x="-96095" y="-213545"/>
            <a:ext cx="6623822" cy="3230904"/>
          </a:xfrm>
          <a:prstGeom prst="rect">
            <a:avLst/>
          </a:prstGeom>
        </p:spPr>
      </p:pic>
      <p:sp>
        <p:nvSpPr>
          <p:cNvPr id="4" name="TextBox 4"/>
          <p:cNvSpPr txBox="1"/>
          <p:nvPr/>
        </p:nvSpPr>
        <p:spPr>
          <a:xfrm>
            <a:off x="1596390" y="2593964"/>
            <a:ext cx="15006541" cy="3465179"/>
          </a:xfrm>
          <a:prstGeom prst="rect">
            <a:avLst/>
          </a:prstGeom>
        </p:spPr>
        <p:txBody>
          <a:bodyPr lIns="0" tIns="0" rIns="0" bIns="0" rtlCol="0" anchor="t">
            <a:spAutoFit/>
          </a:bodyPr>
          <a:lstStyle/>
          <a:p>
            <a:pPr algn="ctr">
              <a:lnSpc>
                <a:spcPct val="150000"/>
              </a:lnSpc>
            </a:pPr>
            <a:r>
              <a:rPr lang="en-US" sz="8000" b="1" dirty="0" smtClean="0">
                <a:solidFill>
                  <a:srgbClr val="624A3A"/>
                </a:solidFill>
                <a:latin typeface="Arial" panose="020B0604020202020204" pitchFamily="34" charset="0"/>
                <a:cs typeface="Arial" panose="020B0604020202020204" pitchFamily="34" charset="0"/>
              </a:rPr>
              <a:t>CẢM ƠN CÁC EM </a:t>
            </a:r>
          </a:p>
          <a:p>
            <a:pPr algn="ctr">
              <a:lnSpc>
                <a:spcPct val="150000"/>
              </a:lnSpc>
            </a:pPr>
            <a:r>
              <a:rPr lang="en-US" sz="8000" b="1" dirty="0" smtClean="0">
                <a:solidFill>
                  <a:srgbClr val="624A3A"/>
                </a:solidFill>
                <a:latin typeface="Arial" panose="020B0604020202020204" pitchFamily="34" charset="0"/>
                <a:cs typeface="Arial" panose="020B0604020202020204" pitchFamily="34" charset="0"/>
              </a:rPr>
              <a:t>ĐÃ LẮNG NGHE BÀI GIẢNG!</a:t>
            </a:r>
            <a:endParaRPr lang="en-US" sz="8000" b="1" dirty="0">
              <a:solidFill>
                <a:srgbClr val="624A3A"/>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653406" y="-610629"/>
            <a:ext cx="3869222" cy="366608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3200" y="6689713"/>
            <a:ext cx="4114800" cy="40240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sp>
        <p:nvSpPr>
          <p:cNvPr id="15" name="Rounded Rectangle 14"/>
          <p:cNvSpPr/>
          <p:nvPr/>
        </p:nvSpPr>
        <p:spPr>
          <a:xfrm>
            <a:off x="1963486" y="870260"/>
            <a:ext cx="2306782" cy="1219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857666" y="654024"/>
            <a:ext cx="10458533" cy="182492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7" name="TextBox 16"/>
          <p:cNvSpPr txBox="1"/>
          <p:nvPr/>
        </p:nvSpPr>
        <p:spPr>
          <a:xfrm>
            <a:off x="1963486" y="2466655"/>
            <a:ext cx="14774015" cy="3671583"/>
          </a:xfrm>
          <a:prstGeom prst="rect">
            <a:avLst/>
          </a:prstGeom>
          <a:noFill/>
        </p:spPr>
        <p:txBody>
          <a:bodyPr wrap="square" rtlCol="0">
            <a:spAutoFit/>
          </a:bodyPr>
          <a:lstStyle/>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- 5x + 2 = 0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5 &lt; 7 - 3</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bao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dấu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Đấy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ngoan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35000"/>
            <a:ext cx="1301853" cy="20515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grpSp>
        <p:nvGrpSpPr>
          <p:cNvPr id="22" name="Group 21"/>
          <p:cNvGrpSpPr/>
          <p:nvPr/>
        </p:nvGrpSpPr>
        <p:grpSpPr>
          <a:xfrm>
            <a:off x="879526" y="6339835"/>
            <a:ext cx="2482145" cy="1805803"/>
            <a:chOff x="1311628" y="5710651"/>
            <a:chExt cx="2482145" cy="1805803"/>
          </a:xfrm>
        </p:grpSpPr>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sp>
        <p:nvSpPr>
          <p:cNvPr id="23" name="TextBox 22"/>
          <p:cNvSpPr txBox="1"/>
          <p:nvPr/>
        </p:nvSpPr>
        <p:spPr>
          <a:xfrm>
            <a:off x="3474086" y="6771512"/>
            <a:ext cx="12410626" cy="274825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Vì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- 5x + 2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x = 1 </a:t>
            </a:r>
            <a:r>
              <a:rPr lang="en-US" sz="4000" dirty="0" err="1" smtClean="0">
                <a:latin typeface="Arial" panose="020B0604020202020204" pitchFamily="34" charset="0"/>
                <a:cs typeface="Arial" panose="020B0604020202020204" pitchFamily="34" charset="0"/>
              </a:rPr>
              <a:t>nên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b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Do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b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sp>
        <p:nvSpPr>
          <p:cNvPr id="15" name="Rounded Rectangle 14"/>
          <p:cNvSpPr/>
          <p:nvPr/>
        </p:nvSpPr>
        <p:spPr>
          <a:xfrm>
            <a:off x="1963486" y="870260"/>
            <a:ext cx="2306782" cy="1219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857666" y="654024"/>
            <a:ext cx="10458533" cy="182492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7" name="TextBox 16"/>
          <p:cNvSpPr txBox="1"/>
          <p:nvPr/>
        </p:nvSpPr>
        <p:spPr>
          <a:xfrm>
            <a:off x="1963486" y="2466655"/>
            <a:ext cx="14774015" cy="3671583"/>
          </a:xfrm>
          <a:prstGeom prst="rect">
            <a:avLst/>
          </a:prstGeom>
          <a:noFill/>
        </p:spPr>
        <p:txBody>
          <a:bodyPr wrap="square" rtlCol="0">
            <a:spAutoFit/>
          </a:bodyPr>
          <a:lstStyle/>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- 5x + 2 = 0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5 &lt; 7 - 3</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bao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dấu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Đấy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ngoan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35000"/>
            <a:ext cx="1301853" cy="20515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grpSp>
        <p:nvGrpSpPr>
          <p:cNvPr id="22" name="Group 21"/>
          <p:cNvGrpSpPr/>
          <p:nvPr/>
        </p:nvGrpSpPr>
        <p:grpSpPr>
          <a:xfrm>
            <a:off x="879526" y="6339835"/>
            <a:ext cx="2482145" cy="1805803"/>
            <a:chOff x="1311628" y="5710651"/>
            <a:chExt cx="2482145" cy="1805803"/>
          </a:xfrm>
        </p:grpSpPr>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sp>
        <p:nvSpPr>
          <p:cNvPr id="23" name="TextBox 22"/>
          <p:cNvSpPr txBox="1"/>
          <p:nvPr/>
        </p:nvSpPr>
        <p:spPr>
          <a:xfrm>
            <a:off x="3474086" y="6771512"/>
            <a:ext cx="12410626"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c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cảm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nêu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lên</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nói</a:t>
            </a:r>
            <a:r>
              <a:rPr lang="en-US" sz="4000" dirty="0" smtClean="0">
                <a:latin typeface="Arial" panose="020B0604020202020204" pitchFamily="34" charset="0"/>
                <a:cs typeface="Arial" panose="020B0604020202020204" pitchFamily="34" charset="0"/>
              </a:rPr>
              <a:t>. Do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Vậy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c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5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3"/>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547" b="24516"/>
          <a:stretch>
            <a:fillRect/>
          </a:stretch>
        </p:blipFill>
        <p:spPr>
          <a:xfrm>
            <a:off x="13143414" y="4276442"/>
            <a:ext cx="5470259" cy="621362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7894" t="71001" b="3774"/>
          <a:stretch>
            <a:fillRect/>
          </a:stretch>
        </p:blipFill>
        <p:spPr>
          <a:xfrm>
            <a:off x="-587503" y="-439061"/>
            <a:ext cx="5839724" cy="282701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220" y="2552700"/>
            <a:ext cx="7734300" cy="7734300"/>
          </a:xfrm>
          <a:prstGeom prst="rect">
            <a:avLst/>
          </a:prstGeom>
        </p:spPr>
      </p:pic>
      <p:sp>
        <p:nvSpPr>
          <p:cNvPr id="18" name="Rounded Rectangular Callout 17"/>
          <p:cNvSpPr/>
          <p:nvPr/>
        </p:nvSpPr>
        <p:spPr>
          <a:xfrm>
            <a:off x="4495800" y="1421095"/>
            <a:ext cx="10134600" cy="2413635"/>
          </a:xfrm>
          <a:prstGeom prst="wedgeRoundRectCallout">
            <a:avLst>
              <a:gd name="adj1" fmla="val -54722"/>
              <a:gd name="adj2" fmla="val 35550"/>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Những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nghi</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vấn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cảm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cầu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khiến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mệnh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a:t>
            </a:r>
          </a:p>
        </p:txBody>
      </p:sp>
      <p:sp>
        <p:nvSpPr>
          <p:cNvPr id="19" name="Rounded Rectangular Callout 18"/>
          <p:cNvSpPr/>
          <p:nvPr/>
        </p:nvSpPr>
        <p:spPr>
          <a:xfrm>
            <a:off x="7467599" y="4337809"/>
            <a:ext cx="9911080" cy="2413635"/>
          </a:xfrm>
          <a:prstGeom prst="wedgeRoundRectCallout">
            <a:avLst>
              <a:gd name="adj1" fmla="val -54722"/>
              <a:gd name="adj2" fmla="val 3555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dirty="0">
                <a:solidFill>
                  <a:schemeClr val="tx1"/>
                </a:solidFill>
                <a:latin typeface="Arial" panose="020B0604020202020204" pitchFamily="34" charset="0"/>
                <a:cs typeface="Arial" panose="020B0604020202020204" pitchFamily="34" charset="0"/>
              </a:rPr>
              <a:t>Những mệnh đề liên quan đến toán học được gọi là mệnh đề toán học</a:t>
            </a:r>
            <a:r>
              <a:rPr lang="nl-NL"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7813040" y="6972300"/>
            <a:ext cx="9220199" cy="193899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Ví dụ: </a:t>
            </a:r>
            <a:r>
              <a:rPr lang="vi-VN" sz="4000" dirty="0">
                <a:latin typeface="Arial" panose="020B0604020202020204" pitchFamily="34" charset="0"/>
                <a:cs typeface="Arial" panose="020B0604020202020204" pitchFamily="34" charset="0"/>
              </a:rPr>
              <a:t>Phương trình </a:t>
            </a:r>
            <a:r>
              <a:rPr lang="vi-VN"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+ 2x  + 1 = 0 có nghiệm nguyên.</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1752</TotalTime>
  <Words>4109</Words>
  <PresentationFormat>Custom</PresentationFormat>
  <Paragraphs>451</Paragraphs>
  <Slides>65</Slides>
  <Notes>9</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Calibri</vt:lpstr>
      <vt:lpstr>Times New Roman</vt:lpstr>
      <vt:lpstr>.VnBlack</vt:lpstr>
      <vt:lpstr>Arial</vt:lpstr>
      <vt:lpstr>Cambria Math</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2022-08-03T14:46:19Z</dcterms:modified>
  <dc:identifier>DAFCm-7J2_Y</dc:identifier>
</cp:coreProperties>
</file>