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8"/>
  </p:notesMasterIdLst>
  <p:sldIdLst>
    <p:sldId id="256" r:id="rId2"/>
    <p:sldId id="257" r:id="rId3"/>
    <p:sldId id="259" r:id="rId4"/>
    <p:sldId id="258" r:id="rId5"/>
    <p:sldId id="260" r:id="rId6"/>
    <p:sldId id="262" r:id="rId7"/>
    <p:sldId id="261" r:id="rId8"/>
    <p:sldId id="263" r:id="rId9"/>
    <p:sldId id="264" r:id="rId10"/>
    <p:sldId id="267" r:id="rId11"/>
    <p:sldId id="273" r:id="rId12"/>
    <p:sldId id="265" r:id="rId13"/>
    <p:sldId id="278" r:id="rId14"/>
    <p:sldId id="312" r:id="rId15"/>
    <p:sldId id="271" r:id="rId16"/>
    <p:sldId id="272" r:id="rId17"/>
    <p:sldId id="274" r:id="rId18"/>
    <p:sldId id="275" r:id="rId19"/>
    <p:sldId id="313" r:id="rId20"/>
    <p:sldId id="279" r:id="rId21"/>
    <p:sldId id="280" r:id="rId22"/>
    <p:sldId id="314" r:id="rId23"/>
    <p:sldId id="315" r:id="rId24"/>
    <p:sldId id="277" r:id="rId25"/>
    <p:sldId id="316" r:id="rId26"/>
    <p:sldId id="282" r:id="rId27"/>
    <p:sldId id="317" r:id="rId28"/>
    <p:sldId id="276" r:id="rId29"/>
    <p:sldId id="318" r:id="rId30"/>
    <p:sldId id="319" r:id="rId31"/>
    <p:sldId id="320" r:id="rId32"/>
    <p:sldId id="285" r:id="rId33"/>
    <p:sldId id="286" r:id="rId34"/>
    <p:sldId id="268" r:id="rId35"/>
    <p:sldId id="283" r:id="rId36"/>
    <p:sldId id="284" r:id="rId37"/>
    <p:sldId id="321" r:id="rId38"/>
    <p:sldId id="292" r:id="rId39"/>
    <p:sldId id="290" r:id="rId40"/>
    <p:sldId id="322" r:id="rId41"/>
    <p:sldId id="291" r:id="rId42"/>
    <p:sldId id="323" r:id="rId43"/>
    <p:sldId id="324" r:id="rId44"/>
    <p:sldId id="293" r:id="rId45"/>
    <p:sldId id="325" r:id="rId46"/>
    <p:sldId id="287" r:id="rId47"/>
    <p:sldId id="326" r:id="rId48"/>
    <p:sldId id="289" r:id="rId49"/>
    <p:sldId id="288" r:id="rId50"/>
    <p:sldId id="327" r:id="rId51"/>
    <p:sldId id="328" r:id="rId52"/>
    <p:sldId id="329" r:id="rId53"/>
    <p:sldId id="330" r:id="rId54"/>
    <p:sldId id="331" r:id="rId55"/>
    <p:sldId id="332" r:id="rId56"/>
    <p:sldId id="333" r:id="rId57"/>
    <p:sldId id="294" r:id="rId58"/>
    <p:sldId id="298" r:id="rId59"/>
    <p:sldId id="295" r:id="rId60"/>
    <p:sldId id="296" r:id="rId61"/>
    <p:sldId id="297" r:id="rId62"/>
    <p:sldId id="301" r:id="rId63"/>
    <p:sldId id="306" r:id="rId64"/>
    <p:sldId id="310" r:id="rId65"/>
    <p:sldId id="340"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09" r:id="rId81"/>
    <p:sldId id="305" r:id="rId82"/>
    <p:sldId id="307" r:id="rId83"/>
    <p:sldId id="311" r:id="rId84"/>
    <p:sldId id="334" r:id="rId85"/>
    <p:sldId id="269" r:id="rId86"/>
    <p:sldId id="270" r:id="rId87"/>
  </p:sldIdLst>
  <p:sldSz cx="18288000" cy="10287000"/>
  <p:notesSz cx="6858000" cy="9144000"/>
  <p:embeddedFontLst>
    <p:embeddedFont>
      <p:font typeface="Cambria Math" panose="02040503050406030204" pitchFamily="18" charset="0"/>
      <p:regular r:id="rId89"/>
    </p:embeddedFont>
    <p:embeddedFont>
      <p:font typeface="Calibri" panose="020F0502020204030204" pitchFamily="34" charset="0"/>
      <p:regular r:id="rId90"/>
      <p:bold r:id="rId91"/>
      <p:italic r:id="rId92"/>
      <p:boldItalic r:id="rId93"/>
    </p:embeddedFont>
    <p:embeddedFont>
      <p:font typeface="Anton" panose="020B0604020202020204" charset="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0" autoAdjust="0"/>
    <p:restoredTop sz="94622" autoAdjust="0"/>
  </p:normalViewPr>
  <p:slideViewPr>
    <p:cSldViewPr>
      <p:cViewPr>
        <p:scale>
          <a:sx n="40" d="100"/>
          <a:sy n="40" d="100"/>
        </p:scale>
        <p:origin x="19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font" Target="fonts/font1.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085C9-1870-47BC-887B-C3EAB5255B20}" type="datetimeFigureOut">
              <a:rPr lang="en-US" smtClean="0"/>
              <a:t>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400CF-DF6E-4BE3-B959-E77A93849A61}" type="slidenum">
              <a:rPr lang="en-US" smtClean="0"/>
              <a:t>‹#›</a:t>
            </a:fld>
            <a:endParaRPr lang="en-US"/>
          </a:p>
        </p:txBody>
      </p:sp>
    </p:spTree>
    <p:extLst>
      <p:ext uri="{BB962C8B-B14F-4D97-AF65-F5344CB8AC3E}">
        <p14:creationId xmlns:p14="http://schemas.microsoft.com/office/powerpoint/2010/main" val="20591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t>2</a:t>
            </a:fld>
            <a:endParaRPr lang="en-US"/>
          </a:p>
        </p:txBody>
      </p:sp>
    </p:spTree>
    <p:extLst>
      <p:ext uri="{BB962C8B-B14F-4D97-AF65-F5344CB8AC3E}">
        <p14:creationId xmlns:p14="http://schemas.microsoft.com/office/powerpoint/2010/main" val="3609438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89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7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10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12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375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659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298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11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842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02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t>5</a:t>
            </a:fld>
            <a:endParaRPr lang="en-US"/>
          </a:p>
        </p:txBody>
      </p:sp>
    </p:spTree>
    <p:extLst>
      <p:ext uri="{BB962C8B-B14F-4D97-AF65-F5344CB8AC3E}">
        <p14:creationId xmlns:p14="http://schemas.microsoft.com/office/powerpoint/2010/main" val="137487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059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609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96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685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b9d6a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0b9d6a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2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t>12</a:t>
            </a:fld>
            <a:endParaRPr lang="en-US"/>
          </a:p>
        </p:txBody>
      </p:sp>
    </p:spTree>
    <p:extLst>
      <p:ext uri="{BB962C8B-B14F-4D97-AF65-F5344CB8AC3E}">
        <p14:creationId xmlns:p14="http://schemas.microsoft.com/office/powerpoint/2010/main" val="261036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t>17</a:t>
            </a:fld>
            <a:endParaRPr lang="en-US"/>
          </a:p>
        </p:txBody>
      </p:sp>
    </p:spTree>
    <p:extLst>
      <p:ext uri="{BB962C8B-B14F-4D97-AF65-F5344CB8AC3E}">
        <p14:creationId xmlns:p14="http://schemas.microsoft.com/office/powerpoint/2010/main" val="34257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2821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158821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091251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84453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0400CF-DF6E-4BE3-B959-E77A93849A61}"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057254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6"/>
        <p:cNvGrpSpPr/>
        <p:nvPr/>
      </p:nvGrpSpPr>
      <p:grpSpPr>
        <a:xfrm>
          <a:off x="0" y="0"/>
          <a:ext cx="0" cy="0"/>
          <a:chOff x="0" y="0"/>
          <a:chExt cx="0" cy="0"/>
        </a:xfrm>
      </p:grpSpPr>
      <p:sp>
        <p:nvSpPr>
          <p:cNvPr id="57" name="Google Shape;57;p4"/>
          <p:cNvSpPr txBox="1">
            <a:spLocks noGrp="1"/>
          </p:cNvSpPr>
          <p:nvPr>
            <p:ph type="title"/>
          </p:nvPr>
        </p:nvSpPr>
        <p:spPr>
          <a:xfrm>
            <a:off x="1426450" y="1079000"/>
            <a:ext cx="15435000" cy="14148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8" name="Google Shape;58;p4"/>
          <p:cNvSpPr txBox="1">
            <a:spLocks noGrp="1"/>
          </p:cNvSpPr>
          <p:nvPr>
            <p:ph type="body" idx="1"/>
          </p:nvPr>
        </p:nvSpPr>
        <p:spPr>
          <a:xfrm>
            <a:off x="1426450" y="2493900"/>
            <a:ext cx="15435000" cy="6714000"/>
          </a:xfrm>
          <a:prstGeom prst="rect">
            <a:avLst/>
          </a:prstGeom>
        </p:spPr>
        <p:txBody>
          <a:bodyPr spcFirstLastPara="1" wrap="square" lIns="91425" tIns="91425" rIns="91425" bIns="91425" anchor="t"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pic>
        <p:nvPicPr>
          <p:cNvPr id="59" name="Google Shape;59;p4"/>
          <p:cNvPicPr preferRelativeResize="0"/>
          <p:nvPr/>
        </p:nvPicPr>
        <p:blipFill rotWithShape="1">
          <a:blip r:embed="rId2">
            <a:alphaModFix/>
          </a:blip>
          <a:srcRect/>
          <a:stretch/>
        </p:blipFill>
        <p:spPr>
          <a:xfrm rot="10800000" flipH="1">
            <a:off x="0" y="-12588"/>
            <a:ext cx="18288000" cy="10312176"/>
          </a:xfrm>
          <a:prstGeom prst="rect">
            <a:avLst/>
          </a:prstGeom>
          <a:noFill/>
          <a:ln>
            <a:noFill/>
          </a:ln>
        </p:spPr>
      </p:pic>
      <p:grpSp>
        <p:nvGrpSpPr>
          <p:cNvPr id="60" name="Google Shape;60;p4"/>
          <p:cNvGrpSpPr/>
          <p:nvPr/>
        </p:nvGrpSpPr>
        <p:grpSpPr>
          <a:xfrm rot="10800000" flipH="1">
            <a:off x="648487" y="292187"/>
            <a:ext cx="16991050" cy="4495934"/>
            <a:chOff x="245800" y="1896900"/>
            <a:chExt cx="7086100" cy="1875025"/>
          </a:xfrm>
        </p:grpSpPr>
        <p:sp>
          <p:nvSpPr>
            <p:cNvPr id="61" name="Google Shape;61;p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9" name="Google Shape;69;p4"/>
          <p:cNvGrpSpPr/>
          <p:nvPr/>
        </p:nvGrpSpPr>
        <p:grpSpPr>
          <a:xfrm flipH="1">
            <a:off x="648487" y="5486287"/>
            <a:ext cx="16991050" cy="4495934"/>
            <a:chOff x="245800" y="1896900"/>
            <a:chExt cx="7086100" cy="1875025"/>
          </a:xfrm>
        </p:grpSpPr>
        <p:sp>
          <p:nvSpPr>
            <p:cNvPr id="70" name="Google Shape;70;p4"/>
            <p:cNvSpPr/>
            <p:nvPr/>
          </p:nvSpPr>
          <p:spPr>
            <a:xfrm>
              <a:off x="335525" y="2058375"/>
              <a:ext cx="6911800" cy="1713550"/>
            </a:xfrm>
            <a:custGeom>
              <a:avLst/>
              <a:gdLst/>
              <a:ahLst/>
              <a:cxnLst/>
              <a:rect l="l" t="t" r="r" b="b"/>
              <a:pathLst>
                <a:path w="276472" h="68542" fill="none" extrusionOk="0">
                  <a:moveTo>
                    <a:pt x="513" y="1"/>
                  </a:moveTo>
                  <a:cubicBezTo>
                    <a:pt x="0" y="1026"/>
                    <a:pt x="205" y="2052"/>
                    <a:pt x="205" y="3077"/>
                  </a:cubicBezTo>
                  <a:cubicBezTo>
                    <a:pt x="205" y="3384"/>
                    <a:pt x="256" y="3743"/>
                    <a:pt x="256" y="4000"/>
                  </a:cubicBezTo>
                  <a:cubicBezTo>
                    <a:pt x="256" y="10254"/>
                    <a:pt x="256" y="16457"/>
                    <a:pt x="359" y="22711"/>
                  </a:cubicBezTo>
                  <a:cubicBezTo>
                    <a:pt x="462" y="28453"/>
                    <a:pt x="256" y="34297"/>
                    <a:pt x="462" y="40090"/>
                  </a:cubicBezTo>
                  <a:cubicBezTo>
                    <a:pt x="667" y="46652"/>
                    <a:pt x="462" y="53265"/>
                    <a:pt x="615" y="59827"/>
                  </a:cubicBezTo>
                  <a:cubicBezTo>
                    <a:pt x="667" y="61519"/>
                    <a:pt x="410" y="63159"/>
                    <a:pt x="667" y="64851"/>
                  </a:cubicBezTo>
                  <a:cubicBezTo>
                    <a:pt x="769" y="65722"/>
                    <a:pt x="923" y="65927"/>
                    <a:pt x="1794" y="65927"/>
                  </a:cubicBezTo>
                  <a:lnTo>
                    <a:pt x="12099" y="66081"/>
                  </a:lnTo>
                  <a:cubicBezTo>
                    <a:pt x="15892" y="66184"/>
                    <a:pt x="19686" y="66235"/>
                    <a:pt x="23479" y="66338"/>
                  </a:cubicBezTo>
                  <a:cubicBezTo>
                    <a:pt x="26401" y="66389"/>
                    <a:pt x="29272" y="66389"/>
                    <a:pt x="32194" y="66491"/>
                  </a:cubicBezTo>
                  <a:cubicBezTo>
                    <a:pt x="35117" y="66594"/>
                    <a:pt x="37936" y="66543"/>
                    <a:pt x="40858" y="66645"/>
                  </a:cubicBezTo>
                  <a:cubicBezTo>
                    <a:pt x="43780" y="66748"/>
                    <a:pt x="46805" y="66696"/>
                    <a:pt x="49778" y="66799"/>
                  </a:cubicBezTo>
                  <a:cubicBezTo>
                    <a:pt x="53008" y="66850"/>
                    <a:pt x="56135" y="66850"/>
                    <a:pt x="59314" y="66953"/>
                  </a:cubicBezTo>
                  <a:cubicBezTo>
                    <a:pt x="62338" y="67004"/>
                    <a:pt x="65363" y="66953"/>
                    <a:pt x="68387" y="67106"/>
                  </a:cubicBezTo>
                  <a:cubicBezTo>
                    <a:pt x="71668" y="67209"/>
                    <a:pt x="74949" y="67106"/>
                    <a:pt x="78230" y="67260"/>
                  </a:cubicBezTo>
                  <a:cubicBezTo>
                    <a:pt x="80999" y="67414"/>
                    <a:pt x="83716" y="67260"/>
                    <a:pt x="86484" y="67414"/>
                  </a:cubicBezTo>
                  <a:cubicBezTo>
                    <a:pt x="90483" y="67568"/>
                    <a:pt x="94481" y="67517"/>
                    <a:pt x="98480" y="67670"/>
                  </a:cubicBezTo>
                  <a:cubicBezTo>
                    <a:pt x="101402" y="67773"/>
                    <a:pt x="104324" y="67670"/>
                    <a:pt x="107246" y="67773"/>
                  </a:cubicBezTo>
                  <a:cubicBezTo>
                    <a:pt x="113039" y="67978"/>
                    <a:pt x="118883" y="67978"/>
                    <a:pt x="124676" y="68132"/>
                  </a:cubicBezTo>
                  <a:cubicBezTo>
                    <a:pt x="127649" y="68183"/>
                    <a:pt x="130623" y="68132"/>
                    <a:pt x="133596" y="68234"/>
                  </a:cubicBezTo>
                  <a:cubicBezTo>
                    <a:pt x="139082" y="68542"/>
                    <a:pt x="144516" y="68439"/>
                    <a:pt x="150001" y="68337"/>
                  </a:cubicBezTo>
                  <a:cubicBezTo>
                    <a:pt x="153743" y="68286"/>
                    <a:pt x="157537" y="68388"/>
                    <a:pt x="161279" y="68132"/>
                  </a:cubicBezTo>
                  <a:cubicBezTo>
                    <a:pt x="162407" y="68081"/>
                    <a:pt x="163535" y="68081"/>
                    <a:pt x="164663" y="68081"/>
                  </a:cubicBezTo>
                  <a:cubicBezTo>
                    <a:pt x="168456" y="68081"/>
                    <a:pt x="172199" y="67927"/>
                    <a:pt x="175992" y="67875"/>
                  </a:cubicBezTo>
                  <a:cubicBezTo>
                    <a:pt x="179222" y="67824"/>
                    <a:pt x="182503" y="67875"/>
                    <a:pt x="185733" y="67722"/>
                  </a:cubicBezTo>
                  <a:cubicBezTo>
                    <a:pt x="189987" y="67568"/>
                    <a:pt x="194242" y="67517"/>
                    <a:pt x="198497" y="67465"/>
                  </a:cubicBezTo>
                  <a:cubicBezTo>
                    <a:pt x="200856" y="67414"/>
                    <a:pt x="203163" y="67363"/>
                    <a:pt x="205521" y="67312"/>
                  </a:cubicBezTo>
                  <a:cubicBezTo>
                    <a:pt x="209058" y="67260"/>
                    <a:pt x="212544" y="67209"/>
                    <a:pt x="216133" y="67158"/>
                  </a:cubicBezTo>
                  <a:cubicBezTo>
                    <a:pt x="218952" y="67055"/>
                    <a:pt x="221772" y="67004"/>
                    <a:pt x="224591" y="67004"/>
                  </a:cubicBezTo>
                  <a:cubicBezTo>
                    <a:pt x="227770" y="67004"/>
                    <a:pt x="230948" y="66953"/>
                    <a:pt x="234126" y="66850"/>
                  </a:cubicBezTo>
                  <a:cubicBezTo>
                    <a:pt x="237561" y="66696"/>
                    <a:pt x="240996" y="66748"/>
                    <a:pt x="244431" y="66645"/>
                  </a:cubicBezTo>
                  <a:cubicBezTo>
                    <a:pt x="247455" y="66594"/>
                    <a:pt x="250480" y="66594"/>
                    <a:pt x="253505" y="66491"/>
                  </a:cubicBezTo>
                  <a:cubicBezTo>
                    <a:pt x="256324" y="66440"/>
                    <a:pt x="259195" y="66491"/>
                    <a:pt x="262015" y="66338"/>
                  </a:cubicBezTo>
                  <a:cubicBezTo>
                    <a:pt x="264885" y="66235"/>
                    <a:pt x="267654" y="66338"/>
                    <a:pt x="270473" y="66184"/>
                  </a:cubicBezTo>
                  <a:cubicBezTo>
                    <a:pt x="272473" y="66030"/>
                    <a:pt x="274472" y="66184"/>
                    <a:pt x="276471" y="65979"/>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71;p4"/>
            <p:cNvSpPr/>
            <p:nvPr/>
          </p:nvSpPr>
          <p:spPr>
            <a:xfrm>
              <a:off x="245800" y="1896900"/>
              <a:ext cx="2556850" cy="1730200"/>
            </a:xfrm>
            <a:custGeom>
              <a:avLst/>
              <a:gdLst/>
              <a:ahLst/>
              <a:cxnLst/>
              <a:rect l="l" t="t" r="r" b="b"/>
              <a:pathLst>
                <a:path w="102274" h="69208" fill="none" extrusionOk="0">
                  <a:moveTo>
                    <a:pt x="102274" y="69208"/>
                  </a:moveTo>
                  <a:cubicBezTo>
                    <a:pt x="102223" y="69157"/>
                    <a:pt x="102171" y="69157"/>
                    <a:pt x="102120" y="69157"/>
                  </a:cubicBezTo>
                  <a:cubicBezTo>
                    <a:pt x="98070" y="69105"/>
                    <a:pt x="94020" y="69054"/>
                    <a:pt x="89970" y="69003"/>
                  </a:cubicBezTo>
                  <a:cubicBezTo>
                    <a:pt x="86587" y="68952"/>
                    <a:pt x="83255" y="68849"/>
                    <a:pt x="79871" y="68798"/>
                  </a:cubicBezTo>
                  <a:cubicBezTo>
                    <a:pt x="77205" y="68798"/>
                    <a:pt x="74488" y="68747"/>
                    <a:pt x="71823" y="68644"/>
                  </a:cubicBezTo>
                  <a:cubicBezTo>
                    <a:pt x="68747" y="68542"/>
                    <a:pt x="65722" y="68593"/>
                    <a:pt x="62646" y="68490"/>
                  </a:cubicBezTo>
                  <a:cubicBezTo>
                    <a:pt x="59622" y="68439"/>
                    <a:pt x="56392" y="68439"/>
                    <a:pt x="53265" y="68336"/>
                  </a:cubicBezTo>
                  <a:cubicBezTo>
                    <a:pt x="50138" y="68285"/>
                    <a:pt x="47113" y="68285"/>
                    <a:pt x="44037" y="68183"/>
                  </a:cubicBezTo>
                  <a:cubicBezTo>
                    <a:pt x="41217" y="68080"/>
                    <a:pt x="38347" y="68131"/>
                    <a:pt x="35527" y="68029"/>
                  </a:cubicBezTo>
                  <a:cubicBezTo>
                    <a:pt x="32656" y="67926"/>
                    <a:pt x="29734" y="67978"/>
                    <a:pt x="26812" y="67875"/>
                  </a:cubicBezTo>
                  <a:cubicBezTo>
                    <a:pt x="23890" y="67824"/>
                    <a:pt x="21173" y="67875"/>
                    <a:pt x="18353" y="67721"/>
                  </a:cubicBezTo>
                  <a:cubicBezTo>
                    <a:pt x="14816" y="67619"/>
                    <a:pt x="11330" y="67721"/>
                    <a:pt x="7742" y="67568"/>
                  </a:cubicBezTo>
                  <a:cubicBezTo>
                    <a:pt x="5742" y="67465"/>
                    <a:pt x="3692" y="67568"/>
                    <a:pt x="1692" y="67465"/>
                  </a:cubicBezTo>
                  <a:cubicBezTo>
                    <a:pt x="770" y="67414"/>
                    <a:pt x="462" y="67157"/>
                    <a:pt x="462" y="66235"/>
                  </a:cubicBezTo>
                  <a:lnTo>
                    <a:pt x="462" y="60390"/>
                  </a:lnTo>
                  <a:cubicBezTo>
                    <a:pt x="462" y="58032"/>
                    <a:pt x="513" y="55674"/>
                    <a:pt x="462" y="53316"/>
                  </a:cubicBezTo>
                  <a:cubicBezTo>
                    <a:pt x="206" y="46703"/>
                    <a:pt x="462" y="40090"/>
                    <a:pt x="359" y="33476"/>
                  </a:cubicBezTo>
                  <a:cubicBezTo>
                    <a:pt x="154" y="26658"/>
                    <a:pt x="206" y="19840"/>
                    <a:pt x="154" y="13022"/>
                  </a:cubicBezTo>
                  <a:cubicBezTo>
                    <a:pt x="154" y="10715"/>
                    <a:pt x="1" y="8408"/>
                    <a:pt x="52" y="6101"/>
                  </a:cubicBezTo>
                  <a:cubicBezTo>
                    <a:pt x="52" y="4563"/>
                    <a:pt x="52" y="3076"/>
                    <a:pt x="103" y="1539"/>
                  </a:cubicBezTo>
                  <a:cubicBezTo>
                    <a:pt x="103" y="1026"/>
                    <a:pt x="52" y="513"/>
                    <a:pt x="1" y="1"/>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4"/>
            <p:cNvSpPr/>
            <p:nvPr/>
          </p:nvSpPr>
          <p:spPr>
            <a:xfrm>
              <a:off x="3942000" y="3579675"/>
              <a:ext cx="3389900" cy="66650"/>
            </a:xfrm>
            <a:custGeom>
              <a:avLst/>
              <a:gdLst/>
              <a:ahLst/>
              <a:cxnLst/>
              <a:rect l="l" t="t" r="r" b="b"/>
              <a:pathLst>
                <a:path w="135596" h="2666" fill="none" extrusionOk="0">
                  <a:moveTo>
                    <a:pt x="135596" y="0"/>
                  </a:moveTo>
                  <a:cubicBezTo>
                    <a:pt x="134212" y="410"/>
                    <a:pt x="132725" y="205"/>
                    <a:pt x="131289" y="257"/>
                  </a:cubicBezTo>
                  <a:cubicBezTo>
                    <a:pt x="128265" y="410"/>
                    <a:pt x="125240" y="359"/>
                    <a:pt x="122216" y="462"/>
                  </a:cubicBezTo>
                  <a:cubicBezTo>
                    <a:pt x="120319" y="564"/>
                    <a:pt x="118319" y="462"/>
                    <a:pt x="116371" y="513"/>
                  </a:cubicBezTo>
                  <a:cubicBezTo>
                    <a:pt x="113193" y="667"/>
                    <a:pt x="109963" y="667"/>
                    <a:pt x="106785" y="718"/>
                  </a:cubicBezTo>
                  <a:cubicBezTo>
                    <a:pt x="103863" y="769"/>
                    <a:pt x="100992" y="769"/>
                    <a:pt x="98070" y="872"/>
                  </a:cubicBezTo>
                  <a:cubicBezTo>
                    <a:pt x="95148" y="923"/>
                    <a:pt x="92174" y="923"/>
                    <a:pt x="89252" y="1025"/>
                  </a:cubicBezTo>
                  <a:cubicBezTo>
                    <a:pt x="86279" y="1077"/>
                    <a:pt x="83306" y="1025"/>
                    <a:pt x="80332" y="1179"/>
                  </a:cubicBezTo>
                  <a:cubicBezTo>
                    <a:pt x="76692" y="1384"/>
                    <a:pt x="73053" y="1179"/>
                    <a:pt x="69413" y="1333"/>
                  </a:cubicBezTo>
                  <a:cubicBezTo>
                    <a:pt x="66593" y="1487"/>
                    <a:pt x="63722" y="1333"/>
                    <a:pt x="60903" y="1487"/>
                  </a:cubicBezTo>
                  <a:cubicBezTo>
                    <a:pt x="58032" y="1641"/>
                    <a:pt x="55110" y="1538"/>
                    <a:pt x="52188" y="1641"/>
                  </a:cubicBezTo>
                  <a:cubicBezTo>
                    <a:pt x="49266" y="1692"/>
                    <a:pt x="46497" y="1641"/>
                    <a:pt x="43678" y="1794"/>
                  </a:cubicBezTo>
                  <a:cubicBezTo>
                    <a:pt x="40705" y="1897"/>
                    <a:pt x="37782" y="1794"/>
                    <a:pt x="34809" y="1948"/>
                  </a:cubicBezTo>
                  <a:cubicBezTo>
                    <a:pt x="31887" y="2102"/>
                    <a:pt x="28914" y="1948"/>
                    <a:pt x="25992" y="2102"/>
                  </a:cubicBezTo>
                  <a:cubicBezTo>
                    <a:pt x="23018" y="2205"/>
                    <a:pt x="20096" y="2153"/>
                    <a:pt x="17123" y="2256"/>
                  </a:cubicBezTo>
                  <a:cubicBezTo>
                    <a:pt x="14354" y="2307"/>
                    <a:pt x="11535" y="2358"/>
                    <a:pt x="8767" y="2410"/>
                  </a:cubicBezTo>
                  <a:cubicBezTo>
                    <a:pt x="6050" y="2461"/>
                    <a:pt x="3384" y="2512"/>
                    <a:pt x="667" y="2512"/>
                  </a:cubicBezTo>
                  <a:cubicBezTo>
                    <a:pt x="462" y="2563"/>
                    <a:pt x="205" y="2563"/>
                    <a:pt x="0" y="2666"/>
                  </a:cubicBezTo>
                </a:path>
              </a:pathLst>
            </a:custGeom>
            <a:noFill/>
            <a:ln w="16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4"/>
            <p:cNvSpPr/>
            <p:nvPr/>
          </p:nvSpPr>
          <p:spPr>
            <a:xfrm>
              <a:off x="3166604" y="3630178"/>
              <a:ext cx="40524" cy="27438"/>
            </a:xfrm>
            <a:custGeom>
              <a:avLst/>
              <a:gdLst/>
              <a:ahLst/>
              <a:cxnLst/>
              <a:rect l="l" t="t" r="r" b="b"/>
              <a:pathLst>
                <a:path w="3077" h="2083" extrusionOk="0">
                  <a:moveTo>
                    <a:pt x="1436" y="0"/>
                  </a:moveTo>
                  <a:cubicBezTo>
                    <a:pt x="924" y="51"/>
                    <a:pt x="514" y="359"/>
                    <a:pt x="309" y="769"/>
                  </a:cubicBezTo>
                  <a:cubicBezTo>
                    <a:pt x="52" y="1025"/>
                    <a:pt x="1" y="1436"/>
                    <a:pt x="206" y="1743"/>
                  </a:cubicBezTo>
                  <a:cubicBezTo>
                    <a:pt x="367" y="1945"/>
                    <a:pt x="624" y="2083"/>
                    <a:pt x="900" y="2083"/>
                  </a:cubicBezTo>
                  <a:cubicBezTo>
                    <a:pt x="975" y="2083"/>
                    <a:pt x="1052" y="2073"/>
                    <a:pt x="1129" y="2051"/>
                  </a:cubicBezTo>
                  <a:cubicBezTo>
                    <a:pt x="1795" y="1897"/>
                    <a:pt x="2359" y="1487"/>
                    <a:pt x="2769" y="974"/>
                  </a:cubicBezTo>
                  <a:cubicBezTo>
                    <a:pt x="3077" y="513"/>
                    <a:pt x="2923" y="205"/>
                    <a:pt x="2359" y="103"/>
                  </a:cubicBezTo>
                  <a:cubicBezTo>
                    <a:pt x="2103" y="51"/>
                    <a:pt x="1795" y="51"/>
                    <a:pt x="143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4"/>
            <p:cNvSpPr/>
            <p:nvPr/>
          </p:nvSpPr>
          <p:spPr>
            <a:xfrm>
              <a:off x="3375229" y="3627096"/>
              <a:ext cx="35124" cy="29427"/>
            </a:xfrm>
            <a:custGeom>
              <a:avLst/>
              <a:gdLst/>
              <a:ahLst/>
              <a:cxnLst/>
              <a:rect l="l" t="t" r="r" b="b"/>
              <a:pathLst>
                <a:path w="2667" h="2234" extrusionOk="0">
                  <a:moveTo>
                    <a:pt x="1539" y="1"/>
                  </a:moveTo>
                  <a:cubicBezTo>
                    <a:pt x="1157" y="1"/>
                    <a:pt x="791" y="202"/>
                    <a:pt x="565" y="542"/>
                  </a:cubicBezTo>
                  <a:cubicBezTo>
                    <a:pt x="308" y="849"/>
                    <a:pt x="1" y="1157"/>
                    <a:pt x="206" y="1567"/>
                  </a:cubicBezTo>
                  <a:cubicBezTo>
                    <a:pt x="411" y="1977"/>
                    <a:pt x="821" y="2233"/>
                    <a:pt x="1231" y="2233"/>
                  </a:cubicBezTo>
                  <a:cubicBezTo>
                    <a:pt x="1898" y="2182"/>
                    <a:pt x="2513" y="1721"/>
                    <a:pt x="2667" y="1054"/>
                  </a:cubicBezTo>
                  <a:cubicBezTo>
                    <a:pt x="2667" y="593"/>
                    <a:pt x="2410" y="183"/>
                    <a:pt x="1949" y="80"/>
                  </a:cubicBezTo>
                  <a:cubicBezTo>
                    <a:pt x="1814" y="26"/>
                    <a:pt x="1676" y="1"/>
                    <a:pt x="153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4"/>
            <p:cNvSpPr/>
            <p:nvPr/>
          </p:nvSpPr>
          <p:spPr>
            <a:xfrm>
              <a:off x="3268552" y="3632879"/>
              <a:ext cx="35124" cy="24488"/>
            </a:xfrm>
            <a:custGeom>
              <a:avLst/>
              <a:gdLst/>
              <a:ahLst/>
              <a:cxnLst/>
              <a:rect l="l" t="t" r="r" b="b"/>
              <a:pathLst>
                <a:path w="2667" h="1859" extrusionOk="0">
                  <a:moveTo>
                    <a:pt x="1724" y="0"/>
                  </a:moveTo>
                  <a:cubicBezTo>
                    <a:pt x="1626" y="0"/>
                    <a:pt x="1529" y="17"/>
                    <a:pt x="1436" y="51"/>
                  </a:cubicBezTo>
                  <a:cubicBezTo>
                    <a:pt x="1026" y="154"/>
                    <a:pt x="667" y="359"/>
                    <a:pt x="411" y="667"/>
                  </a:cubicBezTo>
                  <a:cubicBezTo>
                    <a:pt x="206" y="923"/>
                    <a:pt x="1" y="1179"/>
                    <a:pt x="155" y="1538"/>
                  </a:cubicBezTo>
                  <a:cubicBezTo>
                    <a:pt x="240" y="1752"/>
                    <a:pt x="468" y="1859"/>
                    <a:pt x="690" y="1859"/>
                  </a:cubicBezTo>
                  <a:cubicBezTo>
                    <a:pt x="734" y="1859"/>
                    <a:pt x="778" y="1854"/>
                    <a:pt x="821" y="1846"/>
                  </a:cubicBezTo>
                  <a:lnTo>
                    <a:pt x="1539" y="1846"/>
                  </a:lnTo>
                  <a:cubicBezTo>
                    <a:pt x="1693" y="1794"/>
                    <a:pt x="1846" y="1743"/>
                    <a:pt x="2000" y="1692"/>
                  </a:cubicBezTo>
                  <a:cubicBezTo>
                    <a:pt x="2410" y="1487"/>
                    <a:pt x="2667" y="974"/>
                    <a:pt x="2513" y="513"/>
                  </a:cubicBezTo>
                  <a:cubicBezTo>
                    <a:pt x="2394" y="195"/>
                    <a:pt x="2059" y="0"/>
                    <a:pt x="172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4"/>
            <p:cNvSpPr/>
            <p:nvPr/>
          </p:nvSpPr>
          <p:spPr>
            <a:xfrm>
              <a:off x="3486633" y="3632536"/>
              <a:ext cx="30976" cy="27570"/>
            </a:xfrm>
            <a:custGeom>
              <a:avLst/>
              <a:gdLst/>
              <a:ahLst/>
              <a:cxnLst/>
              <a:rect l="l" t="t" r="r" b="b"/>
              <a:pathLst>
                <a:path w="2352" h="2093" extrusionOk="0">
                  <a:moveTo>
                    <a:pt x="1385" y="1"/>
                  </a:moveTo>
                  <a:cubicBezTo>
                    <a:pt x="1167" y="1"/>
                    <a:pt x="949" y="77"/>
                    <a:pt x="769" y="231"/>
                  </a:cubicBezTo>
                  <a:cubicBezTo>
                    <a:pt x="308" y="488"/>
                    <a:pt x="0" y="1000"/>
                    <a:pt x="52" y="1564"/>
                  </a:cubicBezTo>
                  <a:cubicBezTo>
                    <a:pt x="103" y="1820"/>
                    <a:pt x="308" y="2026"/>
                    <a:pt x="564" y="2077"/>
                  </a:cubicBezTo>
                  <a:cubicBezTo>
                    <a:pt x="606" y="2087"/>
                    <a:pt x="651" y="2092"/>
                    <a:pt x="698" y="2092"/>
                  </a:cubicBezTo>
                  <a:cubicBezTo>
                    <a:pt x="1335" y="2092"/>
                    <a:pt x="2352" y="1163"/>
                    <a:pt x="2256" y="590"/>
                  </a:cubicBezTo>
                  <a:cubicBezTo>
                    <a:pt x="2256" y="436"/>
                    <a:pt x="2154" y="283"/>
                    <a:pt x="2000" y="231"/>
                  </a:cubicBezTo>
                  <a:cubicBezTo>
                    <a:pt x="1820" y="77"/>
                    <a:pt x="1603" y="1"/>
                    <a:pt x="138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4"/>
            <p:cNvSpPr/>
            <p:nvPr/>
          </p:nvSpPr>
          <p:spPr>
            <a:xfrm>
              <a:off x="3589253" y="3632879"/>
              <a:ext cx="31068" cy="24988"/>
            </a:xfrm>
            <a:custGeom>
              <a:avLst/>
              <a:gdLst/>
              <a:ahLst/>
              <a:cxnLst/>
              <a:rect l="l" t="t" r="r" b="b"/>
              <a:pathLst>
                <a:path w="2359" h="1897" extrusionOk="0">
                  <a:moveTo>
                    <a:pt x="1282" y="0"/>
                  </a:moveTo>
                  <a:cubicBezTo>
                    <a:pt x="667" y="0"/>
                    <a:pt x="103" y="410"/>
                    <a:pt x="1" y="1077"/>
                  </a:cubicBezTo>
                  <a:cubicBezTo>
                    <a:pt x="1" y="1436"/>
                    <a:pt x="565" y="1897"/>
                    <a:pt x="1026" y="1897"/>
                  </a:cubicBezTo>
                  <a:cubicBezTo>
                    <a:pt x="1539" y="1897"/>
                    <a:pt x="2308" y="1333"/>
                    <a:pt x="2308" y="923"/>
                  </a:cubicBezTo>
                  <a:cubicBezTo>
                    <a:pt x="2359" y="615"/>
                    <a:pt x="1692" y="51"/>
                    <a:pt x="12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pic>
        <p:nvPicPr>
          <p:cNvPr id="78" name="Google Shape;78;p4"/>
          <p:cNvPicPr preferRelativeResize="0"/>
          <p:nvPr/>
        </p:nvPicPr>
        <p:blipFill>
          <a:blip r:embed="rId3">
            <a:alphaModFix/>
          </a:blip>
          <a:stretch>
            <a:fillRect/>
          </a:stretch>
        </p:blipFill>
        <p:spPr>
          <a:xfrm>
            <a:off x="16716650" y="760853"/>
            <a:ext cx="2013300" cy="4147398"/>
          </a:xfrm>
          <a:prstGeom prst="rect">
            <a:avLst/>
          </a:prstGeom>
          <a:noFill/>
          <a:ln>
            <a:noFill/>
          </a:ln>
        </p:spPr>
      </p:pic>
      <p:pic>
        <p:nvPicPr>
          <p:cNvPr id="79" name="Google Shape;79;p4"/>
          <p:cNvPicPr preferRelativeResize="0"/>
          <p:nvPr/>
        </p:nvPicPr>
        <p:blipFill>
          <a:blip r:embed="rId4">
            <a:alphaModFix/>
          </a:blip>
          <a:stretch>
            <a:fillRect/>
          </a:stretch>
        </p:blipFill>
        <p:spPr>
          <a:xfrm rot="-3411980">
            <a:off x="16044601" y="1082574"/>
            <a:ext cx="816950" cy="1407668"/>
          </a:xfrm>
          <a:prstGeom prst="rect">
            <a:avLst/>
          </a:prstGeom>
          <a:noFill/>
          <a:ln>
            <a:noFill/>
          </a:ln>
        </p:spPr>
      </p:pic>
      <p:pic>
        <p:nvPicPr>
          <p:cNvPr id="80" name="Google Shape;80;p4"/>
          <p:cNvPicPr preferRelativeResize="0"/>
          <p:nvPr/>
        </p:nvPicPr>
        <p:blipFill>
          <a:blip r:embed="rId5">
            <a:alphaModFix/>
          </a:blip>
          <a:stretch>
            <a:fillRect/>
          </a:stretch>
        </p:blipFill>
        <p:spPr>
          <a:xfrm>
            <a:off x="213750" y="3956201"/>
            <a:ext cx="2148200" cy="4016498"/>
          </a:xfrm>
          <a:prstGeom prst="rect">
            <a:avLst/>
          </a:prstGeom>
          <a:noFill/>
          <a:ln>
            <a:noFill/>
          </a:ln>
        </p:spPr>
      </p:pic>
    </p:spTree>
    <p:extLst>
      <p:ext uri="{BB962C8B-B14F-4D97-AF65-F5344CB8AC3E}">
        <p14:creationId xmlns:p14="http://schemas.microsoft.com/office/powerpoint/2010/main" val="264884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39.png"/><Relationship Id="rId31" Type="http://schemas.microsoft.com/office/2007/relationships/hdphoto" Target="../media/hdphoto5.wdp"/><Relationship Id="rId4" Type="http://schemas.openxmlformats.org/officeDocument/2006/relationships/image" Target="../media/image19.png"/><Relationship Id="rId30"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2.svg"/><Relationship Id="rId1" Type="http://schemas.openxmlformats.org/officeDocument/2006/relationships/slideLayout" Target="../slideLayouts/slideLayout7.xml"/><Relationship Id="rId32" Type="http://schemas.openxmlformats.org/officeDocument/2006/relationships/image" Target="../media/image42.png"/><Relationship Id="rId31" Type="http://schemas.openxmlformats.org/officeDocument/2006/relationships/image" Target="../media/image41.png"/><Relationship Id="rId30" Type="http://schemas.openxmlformats.org/officeDocument/2006/relationships/image" Target="../media/image40.emf"/></Relationships>
</file>

<file path=ppt/slides/_rels/slide14.xml.rels><?xml version="1.0" encoding="UTF-8" standalone="yes"?>
<Relationships xmlns="http://schemas.openxmlformats.org/package/2006/relationships"><Relationship Id="rId33" Type="http://schemas.openxmlformats.org/officeDocument/2006/relationships/image" Target="../media/image45.png"/><Relationship Id="rId2" Type="http://schemas.openxmlformats.org/officeDocument/2006/relationships/image" Target="../media/image19.png"/><Relationship Id="rId29" Type="http://schemas.openxmlformats.org/officeDocument/2006/relationships/image" Target="../media/image142.svg"/><Relationship Id="rId1" Type="http://schemas.openxmlformats.org/officeDocument/2006/relationships/slideLayout" Target="../slideLayouts/slideLayout7.xml"/><Relationship Id="rId32" Type="http://schemas.openxmlformats.org/officeDocument/2006/relationships/image" Target="../media/image44.png"/><Relationship Id="rId31" Type="http://schemas.openxmlformats.org/officeDocument/2006/relationships/image" Target="../media/image43.png"/><Relationship Id="rId30"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11" Type="http://schemas.openxmlformats.org/officeDocument/2006/relationships/image" Target="../media/image46.png"/><Relationship Id="rId5" Type="http://schemas.openxmlformats.org/officeDocument/2006/relationships/image" Target="../media/image27.png"/><Relationship Id="rId10" Type="http://schemas.openxmlformats.org/officeDocument/2006/relationships/image" Target="../media/image42.sv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20.svg"/><Relationship Id="rId3" Type="http://schemas.openxmlformats.org/officeDocument/2006/relationships/image" Target="../media/image50.png"/><Relationship Id="rId2" Type="http://schemas.openxmlformats.org/officeDocument/2006/relationships/notesSlide" Target="../notesSlides/notesSlide4.xml"/><Relationship Id="rId29" Type="http://schemas.openxmlformats.org/officeDocument/2006/relationships/image" Target="../media/image140.svg"/><Relationship Id="rId1" Type="http://schemas.openxmlformats.org/officeDocument/2006/relationships/slideLayout" Target="../slideLayouts/slideLayout7.xml"/><Relationship Id="rId31" Type="http://schemas.openxmlformats.org/officeDocument/2006/relationships/image" Target="../media/image52.png"/><Relationship Id="rId4" Type="http://schemas.microsoft.com/office/2007/relationships/hdphoto" Target="../media/hdphoto6.wdp"/><Relationship Id="rId9" Type="http://schemas.openxmlformats.org/officeDocument/2006/relationships/image" Target="../media/image19.png"/><Relationship Id="rId30" Type="http://schemas.openxmlformats.org/officeDocument/2006/relationships/image" Target="../media/image51.png"/></Relationships>
</file>

<file path=ppt/slides/_rels/slide18.xml.rels><?xml version="1.0" encoding="UTF-8" standalone="yes"?>
<Relationships xmlns="http://schemas.openxmlformats.org/package/2006/relationships"><Relationship Id="rId7" Type="http://schemas.openxmlformats.org/officeDocument/2006/relationships/image" Target="../media/image19.png"/><Relationship Id="rId2" Type="http://schemas.openxmlformats.org/officeDocument/2006/relationships/image" Target="../media/image49.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600.svg"/><Relationship Id="rId32" Type="http://schemas.microsoft.com/office/2007/relationships/hdphoto" Target="../media/hdphoto7.wdp"/><Relationship Id="rId31" Type="http://schemas.openxmlformats.org/officeDocument/2006/relationships/image" Target="../media/image54.png"/><Relationship Id="rId30" Type="http://schemas.openxmlformats.org/officeDocument/2006/relationships/image" Target="../media/image53.png"/></Relationships>
</file>

<file path=ppt/slides/_rels/slide19.xml.rels><?xml version="1.0" encoding="UTF-8" standalone="yes"?>
<Relationships xmlns="http://schemas.openxmlformats.org/package/2006/relationships"><Relationship Id="rId33" Type="http://schemas.openxmlformats.org/officeDocument/2006/relationships/image" Target="../media/image57.png"/><Relationship Id="rId2" Type="http://schemas.openxmlformats.org/officeDocument/2006/relationships/image" Target="../media/image19.png"/><Relationship Id="rId29" Type="http://schemas.openxmlformats.org/officeDocument/2006/relationships/image" Target="../media/image142.svg"/><Relationship Id="rId1" Type="http://schemas.openxmlformats.org/officeDocument/2006/relationships/slideLayout" Target="../slideLayouts/slideLayout7.xml"/><Relationship Id="rId32" Type="http://schemas.openxmlformats.org/officeDocument/2006/relationships/image" Target="../media/image56.png"/><Relationship Id="rId31" Type="http://schemas.openxmlformats.org/officeDocument/2006/relationships/image" Target="../media/image55.png"/><Relationship Id="rId30"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12.png"/><Relationship Id="rId31" Type="http://schemas.microsoft.com/office/2007/relationships/hdphoto" Target="../media/hdphoto1.wdp"/><Relationship Id="rId30" Type="http://schemas.openxmlformats.org/officeDocument/2006/relationships/image" Target="../media/image11.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3.png"/><Relationship Id="rId4" Type="http://schemas.openxmlformats.org/officeDocument/2006/relationships/image" Target="../media/image250.svg"/></Relationships>
</file>

<file path=ppt/slides/_rels/slide21.xml.rels><?xml version="1.0" encoding="UTF-8" standalone="yes"?>
<Relationships xmlns="http://schemas.openxmlformats.org/package/2006/relationships"><Relationship Id="rId18" Type="http://schemas.openxmlformats.org/officeDocument/2006/relationships/image" Target="../media/image59.png"/><Relationship Id="rId3" Type="http://schemas.openxmlformats.org/officeDocument/2006/relationships/image" Target="../media/image58.png"/><Relationship Id="rId17" Type="http://schemas.openxmlformats.org/officeDocument/2006/relationships/image" Target="../media/image164.svg"/><Relationship Id="rId2" Type="http://schemas.openxmlformats.org/officeDocument/2006/relationships/image" Target="../media/image21.png"/><Relationship Id="rId1" Type="http://schemas.openxmlformats.org/officeDocument/2006/relationships/slideLayout" Target="../slideLayouts/slideLayout7.xml"/><Relationship Id="rId19" Type="http://schemas.microsoft.com/office/2007/relationships/hdphoto" Target="../media/hdphoto8.wdp"/></Relationships>
</file>

<file path=ppt/slides/_rels/slide22.xml.rels><?xml version="1.0" encoding="UTF-8" standalone="yes"?>
<Relationships xmlns="http://schemas.openxmlformats.org/package/2006/relationships"><Relationship Id="rId7" Type="http://schemas.openxmlformats.org/officeDocument/2006/relationships/image" Target="../media/image19.png"/><Relationship Id="rId2" Type="http://schemas.openxmlformats.org/officeDocument/2006/relationships/image" Target="../media/image13.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50.svg"/></Relationships>
</file>

<file path=ppt/slides/_rels/slide23.xml.rels><?xml version="1.0" encoding="UTF-8" standalone="yes"?>
<Relationships xmlns="http://schemas.openxmlformats.org/package/2006/relationships"><Relationship Id="rId7" Type="http://schemas.openxmlformats.org/officeDocument/2006/relationships/image" Target="../media/image19.png"/><Relationship Id="rId2" Type="http://schemas.openxmlformats.org/officeDocument/2006/relationships/image" Target="../media/image13.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50.sv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33" Type="http://schemas.openxmlformats.org/officeDocument/2006/relationships/image" Target="../media/image280.svg"/><Relationship Id="rId2" Type="http://schemas.openxmlformats.org/officeDocument/2006/relationships/image" Target="../media/image40.emf"/><Relationship Id="rId29" Type="http://schemas.openxmlformats.org/officeDocument/2006/relationships/image" Target="../media/image141.svg"/><Relationship Id="rId1" Type="http://schemas.openxmlformats.org/officeDocument/2006/relationships/slideLayout" Target="../slideLayouts/slideLayout7.xml"/><Relationship Id="rId32" Type="http://schemas.microsoft.com/office/2007/relationships/hdphoto" Target="../media/hdphoto9.wdp"/><Relationship Id="rId31" Type="http://schemas.openxmlformats.org/officeDocument/2006/relationships/image" Target="../media/image62.png"/><Relationship Id="rId4" Type="http://schemas.openxmlformats.org/officeDocument/2006/relationships/image" Target="../media/image19.png"/><Relationship Id="rId30"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svg"/><Relationship Id="rId1" Type="http://schemas.openxmlformats.org/officeDocument/2006/relationships/slideLayout" Target="../slideLayouts/slideLayout7.xml"/><Relationship Id="rId31" Type="http://schemas.openxmlformats.org/officeDocument/2006/relationships/image" Target="../media/image29.png"/><Relationship Id="rId30"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10.wdp"/><Relationship Id="rId4" Type="http://schemas.openxmlformats.org/officeDocument/2006/relationships/image" Target="../media/image64.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4" Type="http://schemas.openxmlformats.org/officeDocument/2006/relationships/image" Target="../media/image20.png"/><Relationship Id="rId33" Type="http://schemas.openxmlformats.org/officeDocument/2006/relationships/image" Target="../media/image16.png"/><Relationship Id="rId12" Type="http://schemas.openxmlformats.org/officeDocument/2006/relationships/image" Target="../media/image250.sv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2" Type="http://schemas.microsoft.com/office/2007/relationships/hdphoto" Target="../media/hdphoto11.wdp"/><Relationship Id="rId31" Type="http://schemas.openxmlformats.org/officeDocument/2006/relationships/image" Target="../media/image71.png"/><Relationship Id="rId10" Type="http://schemas.openxmlformats.org/officeDocument/2006/relationships/image" Target="../media/image21.svg"/><Relationship Id="rId30" Type="http://schemas.openxmlformats.org/officeDocument/2006/relationships/image" Target="../media/image40.emf"/></Relationships>
</file>

<file path=ppt/slides/_rels/slide29.xml.rels><?xml version="1.0" encoding="UTF-8" standalone="yes"?>
<Relationships xmlns="http://schemas.openxmlformats.org/package/2006/relationships"><Relationship Id="rId12" Type="http://schemas.openxmlformats.org/officeDocument/2006/relationships/image" Target="../media/image250.sv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2" Type="http://schemas.openxmlformats.org/officeDocument/2006/relationships/image" Target="../media/image72.png"/><Relationship Id="rId10" Type="http://schemas.openxmlformats.org/officeDocument/2006/relationships/image" Target="../media/image21.svg"/><Relationship Id="rId31" Type="http://schemas.openxmlformats.org/officeDocument/2006/relationships/image" Target="../media/image20.png"/><Relationship Id="rId30"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7" Type="http://schemas.openxmlformats.org/officeDocument/2006/relationships/image" Target="../media/image15.png"/><Relationship Id="rId12"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5.png"/><Relationship Id="rId5" Type="http://schemas.microsoft.com/office/2007/relationships/hdphoto" Target="../media/hdphoto12.wdp"/><Relationship Id="rId19" Type="http://schemas.openxmlformats.org/officeDocument/2006/relationships/image" Target="NUL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29" Type="http://schemas.openxmlformats.org/officeDocument/2006/relationships/image" Target="../media/image143.svg"/><Relationship Id="rId1" Type="http://schemas.openxmlformats.org/officeDocument/2006/relationships/slideLayout" Target="../slideLayouts/slideLayout7.xml"/><Relationship Id="rId4" Type="http://schemas.openxmlformats.org/officeDocument/2006/relationships/image" Target="../media/image19.png"/><Relationship Id="rId30"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9" Type="http://schemas.openxmlformats.org/officeDocument/2006/relationships/image" Target="../media/image49.png"/><Relationship Id="rId42" Type="http://schemas.openxmlformats.org/officeDocument/2006/relationships/image" Target="../media/image81.png"/><Relationship Id="rId38" Type="http://schemas.openxmlformats.org/officeDocument/2006/relationships/image" Target="../media/image19.png"/><Relationship Id="rId2" Type="http://schemas.openxmlformats.org/officeDocument/2006/relationships/image" Target="../media/image30.png"/><Relationship Id="rId29" Type="http://schemas.openxmlformats.org/officeDocument/2006/relationships/image" Target="../media/image14.svg"/><Relationship Id="rId41" Type="http://schemas.openxmlformats.org/officeDocument/2006/relationships/image" Target="../media/image80.png"/><Relationship Id="rId1" Type="http://schemas.openxmlformats.org/officeDocument/2006/relationships/slideLayout" Target="../slideLayouts/slideLayout7.xml"/><Relationship Id="rId37" Type="http://schemas.openxmlformats.org/officeDocument/2006/relationships/image" Target="../media/image87.svg"/><Relationship Id="rId40" Type="http://schemas.openxmlformats.org/officeDocument/2006/relationships/image" Target="../media/image60.svg"/><Relationship Id="rId43" Type="http://schemas.openxmlformats.org/officeDocument/2006/relationships/image" Target="../media/image82.png"/></Relationships>
</file>

<file path=ppt/slides/_rels/slide34.xml.rels><?xml version="1.0" encoding="UTF-8" standalone="yes"?>
<Relationships xmlns="http://schemas.openxmlformats.org/package/2006/relationships"><Relationship Id="rId34" Type="http://schemas.openxmlformats.org/officeDocument/2006/relationships/image" Target="../media/image20.png"/><Relationship Id="rId33" Type="http://schemas.openxmlformats.org/officeDocument/2006/relationships/image" Target="../media/image16.png"/><Relationship Id="rId12" Type="http://schemas.openxmlformats.org/officeDocument/2006/relationships/image" Target="../media/image250.svg"/><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2" Type="http://schemas.openxmlformats.org/officeDocument/2006/relationships/image" Target="../media/image85.png"/><Relationship Id="rId31" Type="http://schemas.openxmlformats.org/officeDocument/2006/relationships/image" Target="../media/image84.png"/><Relationship Id="rId10" Type="http://schemas.openxmlformats.org/officeDocument/2006/relationships/image" Target="../media/image21.svg"/><Relationship Id="rId30"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3.png"/><Relationship Id="rId4" Type="http://schemas.openxmlformats.org/officeDocument/2006/relationships/image" Target="../media/image250.svg"/></Relationships>
</file>

<file path=ppt/slides/_rels/slide36.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16.png"/><Relationship Id="rId12" Type="http://schemas.openxmlformats.org/officeDocument/2006/relationships/image" Target="../media/image250.svg"/><Relationship Id="rId17" Type="http://schemas.openxmlformats.org/officeDocument/2006/relationships/image" Target="../media/image90.png"/><Relationship Id="rId2" Type="http://schemas.openxmlformats.org/officeDocument/2006/relationships/image" Target="../media/image21.png"/><Relationship Id="rId16" Type="http://schemas.openxmlformats.org/officeDocument/2006/relationships/image" Target="../media/image89.png"/><Relationship Id="rId1" Type="http://schemas.openxmlformats.org/officeDocument/2006/relationships/slideLayout" Target="../slideLayouts/slideLayout7.xml"/><Relationship Id="rId11" Type="http://schemas.openxmlformats.org/officeDocument/2006/relationships/image" Target="../media/image20.png"/><Relationship Id="rId15" Type="http://schemas.openxmlformats.org/officeDocument/2006/relationships/image" Target="../media/image88.png"/><Relationship Id="rId10" Type="http://schemas.openxmlformats.org/officeDocument/2006/relationships/image" Target="../media/image21.svg"/><Relationship Id="rId19" Type="http://schemas.openxmlformats.org/officeDocument/2006/relationships/image" Target="../media/image92.png"/><Relationship Id="rId14" Type="http://schemas.openxmlformats.org/officeDocument/2006/relationships/image" Target="../media/image87.png"/></Relationships>
</file>

<file path=ppt/slides/_rels/slide37.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7.png"/><Relationship Id="rId3" Type="http://schemas.openxmlformats.org/officeDocument/2006/relationships/image" Target="../media/image16.png"/><Relationship Id="rId12" Type="http://schemas.openxmlformats.org/officeDocument/2006/relationships/image" Target="../media/image250.svg"/><Relationship Id="rId17" Type="http://schemas.openxmlformats.org/officeDocument/2006/relationships/image" Target="../media/image96.png"/><Relationship Id="rId2" Type="http://schemas.openxmlformats.org/officeDocument/2006/relationships/image" Target="../media/image21.png"/><Relationship Id="rId16"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media/image20.png"/><Relationship Id="rId15" Type="http://schemas.openxmlformats.org/officeDocument/2006/relationships/image" Target="../media/image94.png"/><Relationship Id="rId10" Type="http://schemas.openxmlformats.org/officeDocument/2006/relationships/image" Target="../media/image21.svg"/><Relationship Id="rId19" Type="http://schemas.openxmlformats.org/officeDocument/2006/relationships/image" Target="../media/image98.png"/><Relationship Id="rId1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29" Type="http://schemas.openxmlformats.org/officeDocument/2006/relationships/image" Target="../media/image140.svg"/><Relationship Id="rId1" Type="http://schemas.openxmlformats.org/officeDocument/2006/relationships/slideLayout" Target="../slideLayouts/slideLayout7.xml"/><Relationship Id="rId11" Type="http://schemas.openxmlformats.org/officeDocument/2006/relationships/image" Target="../media/image19.png"/><Relationship Id="rId10" Type="http://schemas.openxmlformats.org/officeDocument/2006/relationships/image" Target="../media/image21.svg"/><Relationship Id="rId31" Type="http://schemas.openxmlformats.org/officeDocument/2006/relationships/image" Target="../media/image101.jpg"/><Relationship Id="rId30"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29" Type="http://schemas.openxmlformats.org/officeDocument/2006/relationships/image" Target="../media/image14.sv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9" Type="http://schemas.openxmlformats.org/officeDocument/2006/relationships/image" Target="../media/image103.png"/><Relationship Id="rId38" Type="http://schemas.openxmlformats.org/officeDocument/2006/relationships/image" Target="../media/image102.pn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7" Type="http://schemas.openxmlformats.org/officeDocument/2006/relationships/image" Target="../media/image87.svg"/><Relationship Id="rId40" Type="http://schemas.openxmlformats.org/officeDocument/2006/relationships/image" Target="../media/image104.png"/><Relationship Id="rId32" Type="http://schemas.openxmlformats.org/officeDocument/2006/relationships/image" Target="NULL"/><Relationship Id="rId30" Type="http://schemas.openxmlformats.org/officeDocument/2006/relationships/image" Target="../media/image30.png"/></Relationships>
</file>

<file path=ppt/slides/_rels/slide41.xml.rels><?xml version="1.0" encoding="UTF-8" standalone="yes"?>
<Relationships xmlns="http://schemas.openxmlformats.org/package/2006/relationships"><Relationship Id="rId39" Type="http://schemas.openxmlformats.org/officeDocument/2006/relationships/image" Target="../media/image104.png"/><Relationship Id="rId38" Type="http://schemas.openxmlformats.org/officeDocument/2006/relationships/image" Target="../media/image105.pn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7" Type="http://schemas.openxmlformats.org/officeDocument/2006/relationships/image" Target="../media/image87.svg"/><Relationship Id="rId32" Type="http://schemas.openxmlformats.org/officeDocument/2006/relationships/image" Target="NULL"/><Relationship Id="rId30" Type="http://schemas.openxmlformats.org/officeDocument/2006/relationships/image" Target="../media/image30.png"/></Relationships>
</file>

<file path=ppt/slides/_rels/slide42.xml.rels><?xml version="1.0" encoding="UTF-8" standalone="yes"?>
<Relationships xmlns="http://schemas.openxmlformats.org/package/2006/relationships"><Relationship Id="rId39" Type="http://schemas.openxmlformats.org/officeDocument/2006/relationships/image" Target="../media/image106.png"/><Relationship Id="rId38" Type="http://schemas.openxmlformats.org/officeDocument/2006/relationships/image" Target="../media/image104.pn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7" Type="http://schemas.openxmlformats.org/officeDocument/2006/relationships/image" Target="../media/image87.svg"/><Relationship Id="rId32" Type="http://schemas.openxmlformats.org/officeDocument/2006/relationships/image" Target="NULL"/><Relationship Id="rId40" Type="http://schemas.openxmlformats.org/officeDocument/2006/relationships/image" Target="../media/image107.png"/><Relationship Id="rId30"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42.svg"/></Relationships>
</file>

<file path=ppt/slides/_rels/slide44.xml.rels><?xml version="1.0" encoding="UTF-8" standalone="yes"?>
<Relationships xmlns="http://schemas.openxmlformats.org/package/2006/relationships"><Relationship Id="rId39" Type="http://schemas.openxmlformats.org/officeDocument/2006/relationships/image" Target="../media/image49.png"/><Relationship Id="rId42" Type="http://schemas.openxmlformats.org/officeDocument/2006/relationships/image" Target="../media/image110.png"/><Relationship Id="rId38" Type="http://schemas.openxmlformats.org/officeDocument/2006/relationships/image" Target="../media/image19.png"/><Relationship Id="rId2" Type="http://schemas.openxmlformats.org/officeDocument/2006/relationships/image" Target="../media/image30.png"/><Relationship Id="rId29" Type="http://schemas.openxmlformats.org/officeDocument/2006/relationships/image" Target="../media/image14.svg"/><Relationship Id="rId41" Type="http://schemas.openxmlformats.org/officeDocument/2006/relationships/image" Target="../media/image109.png"/><Relationship Id="rId1" Type="http://schemas.openxmlformats.org/officeDocument/2006/relationships/slideLayout" Target="../slideLayouts/slideLayout7.xml"/><Relationship Id="rId37" Type="http://schemas.openxmlformats.org/officeDocument/2006/relationships/image" Target="../media/image87.svg"/><Relationship Id="rId40" Type="http://schemas.openxmlformats.org/officeDocument/2006/relationships/image" Target="../media/image60.svg"/><Relationship Id="rId43" Type="http://schemas.openxmlformats.org/officeDocument/2006/relationships/image" Target="../media/image111.png"/></Relationships>
</file>

<file path=ppt/slides/_rels/slide45.xml.rels><?xml version="1.0" encoding="UTF-8" standalone="yes"?>
<Relationships xmlns="http://schemas.openxmlformats.org/package/2006/relationships"><Relationship Id="rId39" Type="http://schemas.openxmlformats.org/officeDocument/2006/relationships/image" Target="../media/image49.png"/><Relationship Id="rId42" Type="http://schemas.openxmlformats.org/officeDocument/2006/relationships/image" Target="../media/image112.png"/><Relationship Id="rId38" Type="http://schemas.openxmlformats.org/officeDocument/2006/relationships/image" Target="../media/image19.png"/><Relationship Id="rId46" Type="http://schemas.openxmlformats.org/officeDocument/2006/relationships/image" Target="../media/image116.png"/><Relationship Id="rId2" Type="http://schemas.openxmlformats.org/officeDocument/2006/relationships/image" Target="../media/image30.png"/><Relationship Id="rId29" Type="http://schemas.openxmlformats.org/officeDocument/2006/relationships/image" Target="../media/image14.svg"/><Relationship Id="rId41" Type="http://schemas.openxmlformats.org/officeDocument/2006/relationships/image" Target="../media/image111.png"/><Relationship Id="rId1" Type="http://schemas.openxmlformats.org/officeDocument/2006/relationships/slideLayout" Target="../slideLayouts/slideLayout7.xml"/><Relationship Id="rId37" Type="http://schemas.openxmlformats.org/officeDocument/2006/relationships/image" Target="../media/image87.svg"/><Relationship Id="rId40" Type="http://schemas.openxmlformats.org/officeDocument/2006/relationships/image" Target="../media/image60.svg"/><Relationship Id="rId45" Type="http://schemas.openxmlformats.org/officeDocument/2006/relationships/image" Target="../media/image115.png"/><Relationship Id="rId44" Type="http://schemas.openxmlformats.org/officeDocument/2006/relationships/image" Target="../media/image114.png"/><Relationship Id="rId43" Type="http://schemas.openxmlformats.org/officeDocument/2006/relationships/image" Target="../media/image113.png"/></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2" Type="http://schemas.openxmlformats.org/officeDocument/2006/relationships/image" Target="../media/image118.png"/><Relationship Id="rId31" Type="http://schemas.microsoft.com/office/2007/relationships/hdphoto" Target="../media/hdphoto13.wdp"/><Relationship Id="rId30" Type="http://schemas.openxmlformats.org/officeDocument/2006/relationships/image" Target="../media/image117.png"/></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2" Type="http://schemas.openxmlformats.org/officeDocument/2006/relationships/image" Target="../media/image119.png"/><Relationship Id="rId31" Type="http://schemas.microsoft.com/office/2007/relationships/hdphoto" Target="../media/hdphoto13.wdp"/><Relationship Id="rId30"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3.png"/><Relationship Id="rId4" Type="http://schemas.openxmlformats.org/officeDocument/2006/relationships/image" Target="../media/image250.svg"/></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0" Type="http://schemas.openxmlformats.org/officeDocument/2006/relationships/image" Target="../media/image120.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25.svg"/></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1" Type="http://schemas.openxmlformats.org/officeDocument/2006/relationships/image" Target="../media/image122.jpg"/><Relationship Id="rId30" Type="http://schemas.openxmlformats.org/officeDocument/2006/relationships/image" Target="../media/image121.jpg"/></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0" Type="http://schemas.openxmlformats.org/officeDocument/2006/relationships/image" Target="../media/image123.png"/></Relationships>
</file>

<file path=ppt/slides/_rels/slide52.xml.rels><?xml version="1.0" encoding="UTF-8" standalone="yes"?>
<Relationships xmlns="http://schemas.openxmlformats.org/package/2006/relationships"><Relationship Id="rId33" Type="http://schemas.openxmlformats.org/officeDocument/2006/relationships/image" Target="NULL"/><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1" Type="http://schemas.openxmlformats.org/officeDocument/2006/relationships/image" Target="../media/image125.png"/><Relationship Id="rId30" Type="http://schemas.openxmlformats.org/officeDocument/2006/relationships/image" Target="../media/image124.jpg"/></Relationships>
</file>

<file path=ppt/slides/_rels/slide53.xml.rels><?xml version="1.0" encoding="UTF-8" standalone="yes"?>
<Relationships xmlns="http://schemas.openxmlformats.org/package/2006/relationships"><Relationship Id="rId33" Type="http://schemas.openxmlformats.org/officeDocument/2006/relationships/image" Target="NULL"/><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1" Type="http://schemas.openxmlformats.org/officeDocument/2006/relationships/image" Target="../media/image125.png"/><Relationship Id="rId30" Type="http://schemas.openxmlformats.org/officeDocument/2006/relationships/image" Target="../media/image126.jpg"/></Relationships>
</file>

<file path=ppt/slides/_rels/slide54.xml.rels><?xml version="1.0" encoding="UTF-8" standalone="yes"?>
<Relationships xmlns="http://schemas.openxmlformats.org/package/2006/relationships"><Relationship Id="rId34" Type="http://schemas.openxmlformats.org/officeDocument/2006/relationships/image" Target="../media/image127.jpg"/><Relationship Id="rId33" Type="http://schemas.openxmlformats.org/officeDocument/2006/relationships/image" Target="NULL"/><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0" Type="http://schemas.openxmlformats.org/officeDocument/2006/relationships/image" Target="../media/image125.png"/></Relationships>
</file>

<file path=ppt/slides/_rels/slide55.xml.rels><?xml version="1.0" encoding="UTF-8" standalone="yes"?>
<Relationships xmlns="http://schemas.openxmlformats.org/package/2006/relationships"><Relationship Id="rId34" Type="http://schemas.openxmlformats.org/officeDocument/2006/relationships/image" Target="../media/image128.jpg"/><Relationship Id="rId33" Type="http://schemas.openxmlformats.org/officeDocument/2006/relationships/image" Target="NULL"/><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0" Type="http://schemas.openxmlformats.org/officeDocument/2006/relationships/image" Target="../media/image125.png"/></Relationships>
</file>

<file path=ppt/slides/_rels/slide56.xml.rels><?xml version="1.0" encoding="UTF-8" standalone="yes"?>
<Relationships xmlns="http://schemas.openxmlformats.org/package/2006/relationships"><Relationship Id="rId34" Type="http://schemas.openxmlformats.org/officeDocument/2006/relationships/image" Target="../media/image129.jpg"/><Relationship Id="rId33" Type="http://schemas.openxmlformats.org/officeDocument/2006/relationships/image" Target="NULL"/><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0" Type="http://schemas.openxmlformats.org/officeDocument/2006/relationships/image" Target="../media/image125.png"/></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2" Type="http://schemas.openxmlformats.org/officeDocument/2006/relationships/image" Target="../media/image132.png"/><Relationship Id="rId31" Type="http://schemas.openxmlformats.org/officeDocument/2006/relationships/image" Target="../media/image131.jpg"/><Relationship Id="rId30"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3.png"/><Relationship Id="rId4" Type="http://schemas.openxmlformats.org/officeDocument/2006/relationships/image" Target="../media/image250.svg"/></Relationships>
</file>

<file path=ppt/slides/_rels/slide59.xml.rels><?xml version="1.0" encoding="UTF-8" standalone="yes"?>
<Relationships xmlns="http://schemas.openxmlformats.org/package/2006/relationships"><Relationship Id="rId33" Type="http://schemas.openxmlformats.org/officeDocument/2006/relationships/image" Target="NULL"/><Relationship Id="rId2"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32" Type="http://schemas.openxmlformats.org/officeDocument/2006/relationships/image" Target="../media/image135.png"/><Relationship Id="rId31" Type="http://schemas.openxmlformats.org/officeDocument/2006/relationships/image" Target="../media/image134.png"/><Relationship Id="rId30"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42" Type="http://schemas.openxmlformats.org/officeDocument/2006/relationships/image" Target="../media/image13.png"/><Relationship Id="rId7" Type="http://schemas.openxmlformats.org/officeDocument/2006/relationships/image" Target="../media/image150.svg"/><Relationship Id="rId2" Type="http://schemas.openxmlformats.org/officeDocument/2006/relationships/image" Target="../media/image136.png"/><Relationship Id="rId41" Type="http://schemas.openxmlformats.org/officeDocument/2006/relationships/image" Target="../media/image19.png"/><Relationship Id="rId29" Type="http://schemas.openxmlformats.org/officeDocument/2006/relationships/image" Target="../media/image143.svg"/><Relationship Id="rId1" Type="http://schemas.openxmlformats.org/officeDocument/2006/relationships/slideLayout" Target="../slideLayouts/slideLayout7.xml"/><Relationship Id="rId40" Type="http://schemas.openxmlformats.org/officeDocument/2006/relationships/image" Target="NUL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8" Type="http://schemas.openxmlformats.org/officeDocument/2006/relationships/image" Target="../media/image140.png"/><Relationship Id="rId13" Type="http://schemas.microsoft.com/office/2007/relationships/hdphoto" Target="../media/hdphoto6.wdp"/><Relationship Id="rId18" Type="http://schemas.openxmlformats.org/officeDocument/2006/relationships/image" Target="../media/image150.svg"/><Relationship Id="rId7" Type="http://schemas.openxmlformats.org/officeDocument/2006/relationships/image" Target="../media/image60.svg"/><Relationship Id="rId12" Type="http://schemas.openxmlformats.org/officeDocument/2006/relationships/image" Target="../media/image142.png"/><Relationship Id="rId17" Type="http://schemas.openxmlformats.org/officeDocument/2006/relationships/image" Target="../media/image13.png"/><Relationship Id="rId2" Type="http://schemas.openxmlformats.org/officeDocument/2006/relationships/image" Target="../media/image139.png"/><Relationship Id="rId16" Type="http://schemas.openxmlformats.org/officeDocument/2006/relationships/image" Target="../media/image250.svg"/><Relationship Id="rId20"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20.png"/><Relationship Id="rId10" Type="http://schemas.openxmlformats.org/officeDocument/2006/relationships/image" Target="../media/image141.png"/><Relationship Id="rId19" Type="http://schemas.openxmlformats.org/officeDocument/2006/relationships/image" Target="../media/image143.png"/><Relationship Id="rId9" Type="http://schemas.openxmlformats.org/officeDocument/2006/relationships/image" Target="../media/image62.svg"/><Relationship Id="rId14" Type="http://schemas.openxmlformats.org/officeDocument/2006/relationships/image" Target="../media/image42.svg"/></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63.xml.rels><?xml version="1.0" encoding="UTF-8" standalone="yes"?>
<Relationships xmlns="http://schemas.openxmlformats.org/package/2006/relationships"><Relationship Id="rId39" Type="http://schemas.openxmlformats.org/officeDocument/2006/relationships/image" Target="../media/image135.png"/><Relationship Id="rId38" Type="http://schemas.openxmlformats.org/officeDocument/2006/relationships/image" Target="../media/image147.pn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7" Type="http://schemas.openxmlformats.org/officeDocument/2006/relationships/image" Target="../media/image87.svg"/><Relationship Id="rId31" Type="http://schemas.openxmlformats.org/officeDocument/2006/relationships/image" Target="NULL"/><Relationship Id="rId30"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3.png"/><Relationship Id="rId4" Type="http://schemas.openxmlformats.org/officeDocument/2006/relationships/image" Target="../media/image250.svg"/></Relationships>
</file>

<file path=ppt/slides/_rels/slide65.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3.png"/><Relationship Id="rId3" Type="http://schemas.microsoft.com/office/2007/relationships/media" Target="../media/media2.mp3"/><Relationship Id="rId7" Type="http://schemas.openxmlformats.org/officeDocument/2006/relationships/image" Target="../media/image148.png"/><Relationship Id="rId12" Type="http://schemas.openxmlformats.org/officeDocument/2006/relationships/image" Target="../media/image30.svg"/><Relationship Id="rId2" Type="http://schemas.openxmlformats.org/officeDocument/2006/relationships/audio" Target="../media/media1.mp3"/><Relationship Id="rId16" Type="http://schemas.openxmlformats.org/officeDocument/2006/relationships/image" Target="../media/image150.svg"/><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152.png"/><Relationship Id="rId5" Type="http://schemas.openxmlformats.org/officeDocument/2006/relationships/slideLayout" Target="../slideLayouts/slideLayout12.xml"/><Relationship Id="rId15" Type="http://schemas.openxmlformats.org/officeDocument/2006/relationships/image" Target="../media/image13.png"/><Relationship Id="rId10" Type="http://schemas.openxmlformats.org/officeDocument/2006/relationships/image" Target="../media/image151.png"/><Relationship Id="rId4" Type="http://schemas.openxmlformats.org/officeDocument/2006/relationships/audio" Target="../media/media2.mp3"/><Relationship Id="rId9" Type="http://schemas.openxmlformats.org/officeDocument/2006/relationships/image" Target="../media/image150.png"/><Relationship Id="rId14" Type="http://schemas.openxmlformats.org/officeDocument/2006/relationships/image" Target="../media/image50.svg"/></Relationships>
</file>

<file path=ppt/slides/_rels/slide66.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3.png"/><Relationship Id="rId3" Type="http://schemas.microsoft.com/office/2007/relationships/media" Target="../media/media2.mp3"/><Relationship Id="rId7" Type="http://schemas.openxmlformats.org/officeDocument/2006/relationships/image" Target="../media/image154.png"/><Relationship Id="rId12"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152.png"/><Relationship Id="rId5" Type="http://schemas.openxmlformats.org/officeDocument/2006/relationships/slideLayout" Target="../slideLayouts/slideLayout12.xml"/><Relationship Id="rId10" Type="http://schemas.openxmlformats.org/officeDocument/2006/relationships/image" Target="../media/image151.png"/><Relationship Id="rId4" Type="http://schemas.openxmlformats.org/officeDocument/2006/relationships/audio" Target="../media/media2.mp3"/><Relationship Id="rId9" Type="http://schemas.openxmlformats.org/officeDocument/2006/relationships/image" Target="../media/image156.png"/><Relationship Id="rId14" Type="http://schemas.openxmlformats.org/officeDocument/2006/relationships/image" Target="../media/image50.svg"/></Relationships>
</file>

<file path=ppt/slides/_rels/slide6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157.png"/><Relationship Id="rId12" Type="http://schemas.openxmlformats.org/officeDocument/2006/relationships/image" Target="../media/image1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30.svg"/><Relationship Id="rId5" Type="http://schemas.openxmlformats.org/officeDocument/2006/relationships/slideLayout" Target="../slideLayouts/slideLayout12.xml"/><Relationship Id="rId10" Type="http://schemas.openxmlformats.org/officeDocument/2006/relationships/image" Target="../media/image152.png"/><Relationship Id="rId4" Type="http://schemas.openxmlformats.org/officeDocument/2006/relationships/audio" Target="../media/media2.mp3"/><Relationship Id="rId9" Type="http://schemas.openxmlformats.org/officeDocument/2006/relationships/image" Target="../media/image151.png"/></Relationships>
</file>

<file path=ppt/slides/_rels/slide6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53.png"/><Relationship Id="rId3" Type="http://schemas.microsoft.com/office/2007/relationships/media" Target="../media/media2.mp3"/><Relationship Id="rId7" Type="http://schemas.openxmlformats.org/officeDocument/2006/relationships/image" Target="../media/image159.png"/><Relationship Id="rId12"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3.xml"/><Relationship Id="rId11" Type="http://schemas.openxmlformats.org/officeDocument/2006/relationships/image" Target="../media/image152.png"/><Relationship Id="rId5" Type="http://schemas.openxmlformats.org/officeDocument/2006/relationships/slideLayout" Target="../slideLayouts/slideLayout12.xml"/><Relationship Id="rId10" Type="http://schemas.openxmlformats.org/officeDocument/2006/relationships/image" Target="../media/image151.png"/><Relationship Id="rId4" Type="http://schemas.openxmlformats.org/officeDocument/2006/relationships/audio" Target="../media/media2.mp3"/><Relationship Id="rId9" Type="http://schemas.openxmlformats.org/officeDocument/2006/relationships/image" Target="../media/image161.png"/><Relationship Id="rId14" Type="http://schemas.openxmlformats.org/officeDocument/2006/relationships/image" Target="../media/image50.svg"/></Relationships>
</file>

<file path=ppt/slides/_rels/slide69.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162.png"/><Relationship Id="rId12" Type="http://schemas.openxmlformats.org/officeDocument/2006/relationships/image" Target="../media/image1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4.xml"/><Relationship Id="rId11" Type="http://schemas.openxmlformats.org/officeDocument/2006/relationships/image" Target="../media/image151.png"/><Relationship Id="rId5" Type="http://schemas.openxmlformats.org/officeDocument/2006/relationships/slideLayout" Target="../slideLayouts/slideLayout12.xml"/><Relationship Id="rId15" Type="http://schemas.openxmlformats.org/officeDocument/2006/relationships/image" Target="../media/image50.svg"/><Relationship Id="rId10" Type="http://schemas.openxmlformats.org/officeDocument/2006/relationships/image" Target="../media/image165.png"/><Relationship Id="rId4" Type="http://schemas.openxmlformats.org/officeDocument/2006/relationships/audio" Target="../media/media2.mp3"/><Relationship Id="rId9" Type="http://schemas.openxmlformats.org/officeDocument/2006/relationships/image" Target="../media/image164.png"/><Relationship Id="rId14" Type="http://schemas.openxmlformats.org/officeDocument/2006/relationships/image" Target="../media/image153.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42.svg"/><Relationship Id="rId4" Type="http://schemas.openxmlformats.org/officeDocument/2006/relationships/image" Target="../media/image28.sv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166.png"/><Relationship Id="rId12" Type="http://schemas.openxmlformats.org/officeDocument/2006/relationships/image" Target="../media/image1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5.xml"/><Relationship Id="rId11" Type="http://schemas.openxmlformats.org/officeDocument/2006/relationships/image" Target="../media/image151.png"/><Relationship Id="rId5" Type="http://schemas.openxmlformats.org/officeDocument/2006/relationships/slideLayout" Target="../slideLayouts/slideLayout12.xml"/><Relationship Id="rId15" Type="http://schemas.openxmlformats.org/officeDocument/2006/relationships/image" Target="../media/image50.svg"/><Relationship Id="rId10" Type="http://schemas.openxmlformats.org/officeDocument/2006/relationships/image" Target="../media/image169.png"/><Relationship Id="rId4" Type="http://schemas.openxmlformats.org/officeDocument/2006/relationships/audio" Target="../media/media2.mp3"/><Relationship Id="rId9" Type="http://schemas.openxmlformats.org/officeDocument/2006/relationships/image" Target="../media/image168.png"/><Relationship Id="rId14" Type="http://schemas.openxmlformats.org/officeDocument/2006/relationships/image" Target="../media/image153.png"/></Relationships>
</file>

<file path=ppt/slides/_rels/slide71.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170.png"/><Relationship Id="rId12" Type="http://schemas.openxmlformats.org/officeDocument/2006/relationships/image" Target="../media/image1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6.xml"/><Relationship Id="rId11" Type="http://schemas.openxmlformats.org/officeDocument/2006/relationships/image" Target="../media/image30.svg"/><Relationship Id="rId5" Type="http://schemas.openxmlformats.org/officeDocument/2006/relationships/slideLayout" Target="../slideLayouts/slideLayout12.xml"/><Relationship Id="rId10" Type="http://schemas.openxmlformats.org/officeDocument/2006/relationships/image" Target="../media/image152.png"/><Relationship Id="rId4" Type="http://schemas.openxmlformats.org/officeDocument/2006/relationships/audio" Target="../media/media2.mp3"/><Relationship Id="rId9" Type="http://schemas.openxmlformats.org/officeDocument/2006/relationships/image" Target="../media/image151.png"/></Relationships>
</file>

<file path=ppt/slides/_rels/slide72.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53.png"/><Relationship Id="rId3" Type="http://schemas.microsoft.com/office/2007/relationships/media" Target="../media/media2.mp3"/><Relationship Id="rId7" Type="http://schemas.openxmlformats.org/officeDocument/2006/relationships/image" Target="../media/image172.png"/><Relationship Id="rId12" Type="http://schemas.openxmlformats.org/officeDocument/2006/relationships/image" Target="../media/image3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7.xml"/><Relationship Id="rId11" Type="http://schemas.openxmlformats.org/officeDocument/2006/relationships/image" Target="../media/image152.png"/><Relationship Id="rId5" Type="http://schemas.openxmlformats.org/officeDocument/2006/relationships/slideLayout" Target="../slideLayouts/slideLayout12.xml"/><Relationship Id="rId10" Type="http://schemas.openxmlformats.org/officeDocument/2006/relationships/image" Target="../media/image151.png"/><Relationship Id="rId4" Type="http://schemas.openxmlformats.org/officeDocument/2006/relationships/audio" Target="../media/media2.mp3"/><Relationship Id="rId9" Type="http://schemas.openxmlformats.org/officeDocument/2006/relationships/image" Target="../media/image174.png"/><Relationship Id="rId14" Type="http://schemas.openxmlformats.org/officeDocument/2006/relationships/image" Target="../media/image50.svg"/></Relationships>
</file>

<file path=ppt/slides/_rels/slide7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175.png"/><Relationship Id="rId12" Type="http://schemas.openxmlformats.org/officeDocument/2006/relationships/image" Target="../media/image1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8.xml"/><Relationship Id="rId11" Type="http://schemas.openxmlformats.org/officeDocument/2006/relationships/image" Target="../media/image30.svg"/><Relationship Id="rId5" Type="http://schemas.openxmlformats.org/officeDocument/2006/relationships/slideLayout" Target="../slideLayouts/slideLayout12.xml"/><Relationship Id="rId4" Type="http://schemas.openxmlformats.org/officeDocument/2006/relationships/audio" Target="../media/media2.mp3"/><Relationship Id="rId9" Type="http://schemas.openxmlformats.org/officeDocument/2006/relationships/image" Target="../media/image152.png"/></Relationships>
</file>

<file path=ppt/slides/_rels/slide74.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176.png"/><Relationship Id="rId12" Type="http://schemas.openxmlformats.org/officeDocument/2006/relationships/image" Target="../media/image1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11" Type="http://schemas.openxmlformats.org/officeDocument/2006/relationships/image" Target="../media/image151.png"/><Relationship Id="rId5" Type="http://schemas.openxmlformats.org/officeDocument/2006/relationships/slideLayout" Target="../slideLayouts/slideLayout12.xml"/><Relationship Id="rId15" Type="http://schemas.openxmlformats.org/officeDocument/2006/relationships/image" Target="../media/image50.svg"/><Relationship Id="rId10" Type="http://schemas.openxmlformats.org/officeDocument/2006/relationships/image" Target="../media/image179.png"/><Relationship Id="rId4" Type="http://schemas.openxmlformats.org/officeDocument/2006/relationships/audio" Target="../media/media2.mp3"/><Relationship Id="rId9" Type="http://schemas.openxmlformats.org/officeDocument/2006/relationships/image" Target="../media/image178.png"/><Relationship Id="rId14" Type="http://schemas.openxmlformats.org/officeDocument/2006/relationships/image" Target="../media/image153.png"/></Relationships>
</file>

<file path=ppt/slides/_rels/slide7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180.png"/><Relationship Id="rId12" Type="http://schemas.openxmlformats.org/officeDocument/2006/relationships/image" Target="../media/image1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11" Type="http://schemas.openxmlformats.org/officeDocument/2006/relationships/image" Target="../media/image151.png"/><Relationship Id="rId5" Type="http://schemas.openxmlformats.org/officeDocument/2006/relationships/slideLayout" Target="../slideLayouts/slideLayout12.xml"/><Relationship Id="rId15" Type="http://schemas.openxmlformats.org/officeDocument/2006/relationships/image" Target="../media/image50.svg"/><Relationship Id="rId10" Type="http://schemas.openxmlformats.org/officeDocument/2006/relationships/image" Target="../media/image183.png"/><Relationship Id="rId4" Type="http://schemas.openxmlformats.org/officeDocument/2006/relationships/audio" Target="../media/media2.mp3"/><Relationship Id="rId9" Type="http://schemas.openxmlformats.org/officeDocument/2006/relationships/image" Target="../media/image182.png"/><Relationship Id="rId14" Type="http://schemas.openxmlformats.org/officeDocument/2006/relationships/image" Target="../media/image153.png"/></Relationships>
</file>

<file path=ppt/slides/_rels/slide76.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184.png"/><Relationship Id="rId12" Type="http://schemas.openxmlformats.org/officeDocument/2006/relationships/image" Target="../media/image1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11" Type="http://schemas.openxmlformats.org/officeDocument/2006/relationships/image" Target="../media/image151.png"/><Relationship Id="rId5" Type="http://schemas.openxmlformats.org/officeDocument/2006/relationships/slideLayout" Target="../slideLayouts/slideLayout12.xml"/><Relationship Id="rId15" Type="http://schemas.openxmlformats.org/officeDocument/2006/relationships/image" Target="../media/image50.svg"/><Relationship Id="rId10" Type="http://schemas.openxmlformats.org/officeDocument/2006/relationships/image" Target="../media/image187.png"/><Relationship Id="rId4" Type="http://schemas.openxmlformats.org/officeDocument/2006/relationships/audio" Target="../media/media2.mp3"/><Relationship Id="rId9" Type="http://schemas.openxmlformats.org/officeDocument/2006/relationships/image" Target="../media/image186.png"/><Relationship Id="rId14" Type="http://schemas.openxmlformats.org/officeDocument/2006/relationships/image" Target="../media/image153.png"/></Relationships>
</file>

<file path=ppt/slides/_rels/slide77.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30.svg"/><Relationship Id="rId3" Type="http://schemas.microsoft.com/office/2007/relationships/media" Target="../media/media2.mp3"/><Relationship Id="rId7" Type="http://schemas.openxmlformats.org/officeDocument/2006/relationships/image" Target="../media/image188.png"/><Relationship Id="rId12" Type="http://schemas.openxmlformats.org/officeDocument/2006/relationships/image" Target="../media/image1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11" Type="http://schemas.openxmlformats.org/officeDocument/2006/relationships/image" Target="../media/image151.png"/><Relationship Id="rId5" Type="http://schemas.openxmlformats.org/officeDocument/2006/relationships/slideLayout" Target="../slideLayouts/slideLayout12.xml"/><Relationship Id="rId15" Type="http://schemas.openxmlformats.org/officeDocument/2006/relationships/image" Target="../media/image50.svg"/><Relationship Id="rId10" Type="http://schemas.openxmlformats.org/officeDocument/2006/relationships/image" Target="../media/image191.png"/><Relationship Id="rId4" Type="http://schemas.openxmlformats.org/officeDocument/2006/relationships/audio" Target="../media/media2.mp3"/><Relationship Id="rId9" Type="http://schemas.openxmlformats.org/officeDocument/2006/relationships/image" Target="../media/image190.png"/><Relationship Id="rId14" Type="http://schemas.openxmlformats.org/officeDocument/2006/relationships/image" Target="../media/image153.png"/></Relationships>
</file>

<file path=ppt/slides/_rels/slide78.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50.svg"/><Relationship Id="rId3" Type="http://schemas.microsoft.com/office/2007/relationships/media" Target="../media/media2.mp3"/><Relationship Id="rId7" Type="http://schemas.openxmlformats.org/officeDocument/2006/relationships/image" Target="../media/image192.png"/><Relationship Id="rId12" Type="http://schemas.openxmlformats.org/officeDocument/2006/relationships/image" Target="../media/image1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3.xml"/><Relationship Id="rId11" Type="http://schemas.openxmlformats.org/officeDocument/2006/relationships/image" Target="../media/image30.svg"/><Relationship Id="rId5" Type="http://schemas.openxmlformats.org/officeDocument/2006/relationships/slideLayout" Target="../slideLayouts/slideLayout12.xml"/><Relationship Id="rId10" Type="http://schemas.openxmlformats.org/officeDocument/2006/relationships/image" Target="../media/image152.png"/><Relationship Id="rId4" Type="http://schemas.openxmlformats.org/officeDocument/2006/relationships/audio" Target="../media/media2.mp3"/><Relationship Id="rId9" Type="http://schemas.openxmlformats.org/officeDocument/2006/relationships/image" Target="../media/image151.png"/></Relationships>
</file>

<file path=ppt/slides/_rels/slide79.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52.png"/><Relationship Id="rId3" Type="http://schemas.microsoft.com/office/2007/relationships/media" Target="../media/media2.mp3"/><Relationship Id="rId7" Type="http://schemas.openxmlformats.org/officeDocument/2006/relationships/image" Target="../media/image194.png"/><Relationship Id="rId12" Type="http://schemas.openxmlformats.org/officeDocument/2006/relationships/image" Target="../media/image151.png"/><Relationship Id="rId2" Type="http://schemas.openxmlformats.org/officeDocument/2006/relationships/audio" Target="../media/media1.mp3"/><Relationship Id="rId16" Type="http://schemas.openxmlformats.org/officeDocument/2006/relationships/image" Target="../media/image50.svg"/><Relationship Id="rId1" Type="http://schemas.microsoft.com/office/2007/relationships/media" Target="../media/media1.mp3"/><Relationship Id="rId6" Type="http://schemas.openxmlformats.org/officeDocument/2006/relationships/notesSlide" Target="../notesSlides/notesSlide24.xml"/><Relationship Id="rId11" Type="http://schemas.openxmlformats.org/officeDocument/2006/relationships/image" Target="../media/image198.png"/><Relationship Id="rId5" Type="http://schemas.openxmlformats.org/officeDocument/2006/relationships/slideLayout" Target="../slideLayouts/slideLayout12.xml"/><Relationship Id="rId15" Type="http://schemas.openxmlformats.org/officeDocument/2006/relationships/image" Target="../media/image153.png"/><Relationship Id="rId10" Type="http://schemas.openxmlformats.org/officeDocument/2006/relationships/image" Target="../media/image197.png"/><Relationship Id="rId4" Type="http://schemas.openxmlformats.org/officeDocument/2006/relationships/audio" Target="../media/media2.mp3"/><Relationship Id="rId9" Type="http://schemas.openxmlformats.org/officeDocument/2006/relationships/image" Target="../media/image196.png"/><Relationship Id="rId14" Type="http://schemas.openxmlformats.org/officeDocument/2006/relationships/image" Target="../media/image30.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29" Type="http://schemas.openxmlformats.org/officeDocument/2006/relationships/image" Target="../media/image14.svg"/><Relationship Id="rId1" Type="http://schemas.openxmlformats.org/officeDocument/2006/relationships/slideLayout" Target="../slideLayouts/slideLayout7.xml"/><Relationship Id="rId31" Type="http://schemas.openxmlformats.org/officeDocument/2006/relationships/image" Target="../media/image29.png"/><Relationship Id="rId30" Type="http://schemas.openxmlformats.org/officeDocument/2006/relationships/image" Target="../media/image28.png"/></Relationships>
</file>

<file path=ppt/slides/_rels/slide80.xml.rels><?xml version="1.0" encoding="UTF-8" standalone="yes"?>
<Relationships xmlns="http://schemas.openxmlformats.org/package/2006/relationships"><Relationship Id="rId39" Type="http://schemas.openxmlformats.org/officeDocument/2006/relationships/image" Target="../media/image199.png"/><Relationship Id="rId38" Type="http://schemas.openxmlformats.org/officeDocument/2006/relationships/image" Target="../media/image19.png"/><Relationship Id="rId2" Type="http://schemas.openxmlformats.org/officeDocument/2006/relationships/image" Target="../media/image30.png"/><Relationship Id="rId29" Type="http://schemas.openxmlformats.org/officeDocument/2006/relationships/image" Target="../media/image140.svg"/><Relationship Id="rId1" Type="http://schemas.openxmlformats.org/officeDocument/2006/relationships/slideLayout" Target="../slideLayouts/slideLayout7.xml"/><Relationship Id="rId37" Type="http://schemas.openxmlformats.org/officeDocument/2006/relationships/image" Target="../media/image87.sv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0.png"/><Relationship Id="rId29" Type="http://schemas.openxmlformats.org/officeDocument/2006/relationships/image" Target="../media/image140.svg"/><Relationship Id="rId1" Type="http://schemas.openxmlformats.org/officeDocument/2006/relationships/slideLayout" Target="../slideLayouts/slideLayout7.xml"/><Relationship Id="rId40" Type="http://schemas.openxmlformats.org/officeDocument/2006/relationships/image" Target="NULL"/><Relationship Id="rId30" Type="http://schemas.openxmlformats.org/officeDocument/2006/relationships/image" Target="../media/image201.png"/></Relationships>
</file>

<file path=ppt/slides/_rels/slide82.xml.rels><?xml version="1.0" encoding="UTF-8" standalone="yes"?>
<Relationships xmlns="http://schemas.openxmlformats.org/package/2006/relationships"><Relationship Id="rId38" Type="http://schemas.openxmlformats.org/officeDocument/2006/relationships/image" Target="../media/image202.jpg"/><Relationship Id="rId2" Type="http://schemas.openxmlformats.org/officeDocument/2006/relationships/image" Target="../media/image19.png"/><Relationship Id="rId29" Type="http://schemas.openxmlformats.org/officeDocument/2006/relationships/image" Target="../media/image140.svg"/><Relationship Id="rId1" Type="http://schemas.openxmlformats.org/officeDocument/2006/relationships/slideLayout" Target="../slideLayouts/slideLayout7.xml"/><Relationship Id="rId37" Type="http://schemas.openxmlformats.org/officeDocument/2006/relationships/image" Target="../media/image87.svg"/><Relationship Id="rId30"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8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85.xml.rels><?xml version="1.0" encoding="UTF-8" standalone="yes"?>
<Relationships xmlns="http://schemas.openxmlformats.org/package/2006/relationships"><Relationship Id="rId8" Type="http://schemas.openxmlformats.org/officeDocument/2006/relationships/image" Target="../media/image250.svg"/><Relationship Id="rId7" Type="http://schemas.openxmlformats.org/officeDocument/2006/relationships/image" Target="../media/image20.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3.png"/><Relationship Id="rId10" Type="http://schemas.openxmlformats.org/officeDocument/2006/relationships/image" Target="../media/image21.svg"/><Relationship Id="rId4" Type="http://schemas.openxmlformats.org/officeDocument/2006/relationships/image" Target="../media/image48.svg"/><Relationship Id="rId9" Type="http://schemas.openxmlformats.org/officeDocument/2006/relationships/image" Target="../media/image16.png"/></Relationships>
</file>

<file path=ppt/slides/_rels/slide86.xml.rels><?xml version="1.0" encoding="UTF-8" standalone="yes"?>
<Relationships xmlns="http://schemas.openxmlformats.org/package/2006/relationships"><Relationship Id="rId8" Type="http://schemas.openxmlformats.org/officeDocument/2006/relationships/image" Target="../media/image62.svg"/><Relationship Id="rId7"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4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141.png"/></Relationships>
</file>

<file path=ppt/slides/_rels/slide9.xml.rels><?xml version="1.0" encoding="UTF-8" standalone="yes"?>
<Relationships xmlns="http://schemas.openxmlformats.org/package/2006/relationships"><Relationship Id="rId39" Type="http://schemas.openxmlformats.org/officeDocument/2006/relationships/image" Target="../media/image31.png"/><Relationship Id="rId42" Type="http://schemas.openxmlformats.org/officeDocument/2006/relationships/image" Target="../media/image33.png"/><Relationship Id="rId38" Type="http://schemas.openxmlformats.org/officeDocument/2006/relationships/image" Target="../media/image19.png"/><Relationship Id="rId2" Type="http://schemas.openxmlformats.org/officeDocument/2006/relationships/image" Target="../media/image30.png"/><Relationship Id="rId29" Type="http://schemas.openxmlformats.org/officeDocument/2006/relationships/image" Target="../media/image14.svg"/><Relationship Id="rId41" Type="http://schemas.microsoft.com/office/2007/relationships/hdphoto" Target="../media/hdphoto4.wdp"/><Relationship Id="rId1" Type="http://schemas.openxmlformats.org/officeDocument/2006/relationships/slideLayout" Target="../slideLayouts/slideLayout7.xml"/><Relationship Id="rId37" Type="http://schemas.openxmlformats.org/officeDocument/2006/relationships/image" Target="../media/image87.svg"/><Relationship Id="rId40" Type="http://schemas.openxmlformats.org/officeDocument/2006/relationships/image" Target="../media/image32.png"/><Relationship Id="rId44" Type="http://schemas.openxmlformats.org/officeDocument/2006/relationships/image" Target="../media/image35.png"/><Relationship Id="rId4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99368" y="671659"/>
            <a:ext cx="2140185" cy="1956486"/>
          </a:xfrm>
          <a:prstGeom prst="rect">
            <a:avLst/>
          </a:prstGeom>
        </p:spPr>
      </p:pic>
      <p:grpSp>
        <p:nvGrpSpPr>
          <p:cNvPr id="4" name="Group 4"/>
          <p:cNvGrpSpPr/>
          <p:nvPr/>
        </p:nvGrpSpPr>
        <p:grpSpPr>
          <a:xfrm>
            <a:off x="1841084" y="1638300"/>
            <a:ext cx="14605832" cy="7931058"/>
            <a:chOff x="0" y="0"/>
            <a:chExt cx="7620000" cy="2942240"/>
          </a:xfrm>
        </p:grpSpPr>
        <p:sp>
          <p:nvSpPr>
            <p:cNvPr id="5" name="Freeform 5"/>
            <p:cNvSpPr/>
            <p:nvPr/>
          </p:nvSpPr>
          <p:spPr>
            <a:xfrm>
              <a:off x="0" y="0"/>
              <a:ext cx="7620000" cy="2939700"/>
            </a:xfrm>
            <a:custGeom>
              <a:avLst/>
              <a:gdLst/>
              <a:ahLst/>
              <a:cxnLst/>
              <a:rect l="l" t="t" r="r" b="b"/>
              <a:pathLst>
                <a:path w="7620000" h="2939700">
                  <a:moveTo>
                    <a:pt x="7620000" y="2081180"/>
                  </a:moveTo>
                  <a:lnTo>
                    <a:pt x="7620000" y="222250"/>
                  </a:lnTo>
                  <a:cubicBezTo>
                    <a:pt x="7620000" y="100330"/>
                    <a:pt x="7519670" y="0"/>
                    <a:pt x="7397750" y="0"/>
                  </a:cubicBezTo>
                  <a:lnTo>
                    <a:pt x="222250" y="0"/>
                  </a:lnTo>
                  <a:cubicBezTo>
                    <a:pt x="100330" y="0"/>
                    <a:pt x="0" y="100330"/>
                    <a:pt x="0" y="222250"/>
                  </a:cubicBezTo>
                  <a:lnTo>
                    <a:pt x="0" y="2079910"/>
                  </a:lnTo>
                  <a:cubicBezTo>
                    <a:pt x="0" y="2203100"/>
                    <a:pt x="100330" y="2302160"/>
                    <a:pt x="222250" y="2302160"/>
                  </a:cubicBezTo>
                  <a:lnTo>
                    <a:pt x="3547110" y="2302160"/>
                  </a:lnTo>
                  <a:lnTo>
                    <a:pt x="3808730" y="2939700"/>
                  </a:lnTo>
                  <a:lnTo>
                    <a:pt x="4070350" y="2302160"/>
                  </a:lnTo>
                  <a:lnTo>
                    <a:pt x="7395210" y="2302160"/>
                  </a:lnTo>
                  <a:cubicBezTo>
                    <a:pt x="7519670" y="2303430"/>
                    <a:pt x="7620000" y="2204370"/>
                    <a:pt x="7620000" y="2081180"/>
                  </a:cubicBezTo>
                  <a:lnTo>
                    <a:pt x="7620000" y="2081180"/>
                  </a:lnTo>
                  <a:close/>
                </a:path>
              </a:pathLst>
            </a:custGeom>
            <a:solidFill>
              <a:srgbClr val="497FB4"/>
            </a:solidFill>
          </p:spPr>
        </p:sp>
      </p:grpSp>
      <p:sp>
        <p:nvSpPr>
          <p:cNvPr id="8" name="AutoShape 8"/>
          <p:cNvSpPr/>
          <p:nvPr/>
        </p:nvSpPr>
        <p:spPr>
          <a:xfrm>
            <a:off x="381000" y="7283358"/>
            <a:ext cx="3195240" cy="0"/>
          </a:xfrm>
          <a:prstGeom prst="line">
            <a:avLst/>
          </a:prstGeom>
          <a:ln w="47625" cap="rnd">
            <a:solidFill>
              <a:srgbClr val="FFFFFF"/>
            </a:solidFill>
            <a:prstDash val="sysDot"/>
            <a:headEnd type="none" w="sm" len="sm"/>
            <a:tailEnd type="none" w="sm" len="sm"/>
          </a:ln>
        </p:spPr>
      </p:sp>
      <p:sp>
        <p:nvSpPr>
          <p:cNvPr id="9" name="AutoShape 9"/>
          <p:cNvSpPr/>
          <p:nvPr/>
        </p:nvSpPr>
        <p:spPr>
          <a:xfrm>
            <a:off x="14406960" y="2101758"/>
            <a:ext cx="3195240" cy="0"/>
          </a:xfrm>
          <a:prstGeom prst="line">
            <a:avLst/>
          </a:prstGeom>
          <a:ln w="47625" cap="rnd">
            <a:solidFill>
              <a:srgbClr val="FFFFFF"/>
            </a:solidFill>
            <a:prstDash val="sysDot"/>
            <a:headEnd type="none" w="sm" len="sm"/>
            <a:tailEnd type="none" w="sm" len="sm"/>
          </a:ln>
        </p:spPr>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481213" y="495898"/>
            <a:ext cx="2045020" cy="2022925"/>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0244" y="8030954"/>
            <a:ext cx="1802116" cy="169183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259610" y="7288282"/>
            <a:ext cx="2374612" cy="2080754"/>
          </a:xfrm>
          <a:prstGeom prst="rect">
            <a:avLst/>
          </a:prstGeom>
        </p:spPr>
      </p:pic>
      <p:sp>
        <p:nvSpPr>
          <p:cNvPr id="14" name="Rectangle 13"/>
          <p:cNvSpPr/>
          <p:nvPr/>
        </p:nvSpPr>
        <p:spPr>
          <a:xfrm>
            <a:off x="685800" y="2265564"/>
            <a:ext cx="16633465" cy="4408194"/>
          </a:xfrm>
          <a:prstGeom prst="rect">
            <a:avLst/>
          </a:prstGeom>
        </p:spPr>
        <p:txBody>
          <a:bodyPr wrap="square">
            <a:spAutoFit/>
          </a:bodyPr>
          <a:lstStyle/>
          <a:p>
            <a:pPr algn="ctr">
              <a:lnSpc>
                <a:spcPct val="150000"/>
              </a:lnSpc>
              <a:defRPr/>
            </a:pPr>
            <a:r>
              <a:rPr lang="en-US" sz="6500" b="1" kern="0" smtClean="0">
                <a:solidFill>
                  <a:schemeClr val="bg1"/>
                </a:solidFill>
                <a:latin typeface="Arial"/>
                <a:cs typeface="Arial"/>
                <a:sym typeface="Anton"/>
              </a:rPr>
              <a:t>CHÀO MỪNG CÁC EM </a:t>
            </a:r>
          </a:p>
          <a:p>
            <a:pPr algn="ctr">
              <a:lnSpc>
                <a:spcPct val="150000"/>
              </a:lnSpc>
              <a:defRPr/>
            </a:pPr>
            <a:r>
              <a:rPr lang="en-US" sz="6500" b="1" kern="0" smtClean="0">
                <a:solidFill>
                  <a:schemeClr val="bg1"/>
                </a:solidFill>
                <a:latin typeface="Arial"/>
                <a:cs typeface="Arial"/>
                <a:sym typeface="Anton"/>
              </a:rPr>
              <a:t>ĐẾN VỚI BUỔI HỌC </a:t>
            </a:r>
          </a:p>
          <a:p>
            <a:pPr algn="ctr">
              <a:lnSpc>
                <a:spcPct val="150000"/>
              </a:lnSpc>
              <a:defRPr/>
            </a:pPr>
            <a:r>
              <a:rPr lang="en-US" sz="6500" b="1" kern="0" smtClean="0">
                <a:solidFill>
                  <a:schemeClr val="bg1"/>
                </a:solidFill>
                <a:latin typeface="Arial"/>
                <a:cs typeface="Arial"/>
                <a:sym typeface="Anton"/>
              </a:rPr>
              <a:t>NGÀY HÔM NAY!</a:t>
            </a:r>
            <a:endParaRPr lang="en-US" sz="6500" kern="0">
              <a:solidFill>
                <a:schemeClr val="bg1"/>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t="7786" b="7786"/>
          <a:stretch>
            <a:fillRect/>
          </a:stretch>
        </p:blipFill>
        <p:spPr>
          <a:xfrm>
            <a:off x="0" y="0"/>
            <a:ext cx="18288000" cy="10287000"/>
          </a:xfrm>
          <a:prstGeom prst="rect">
            <a:avLst/>
          </a:prstGeom>
        </p:spPr>
      </p:pic>
      <p:grpSp>
        <p:nvGrpSpPr>
          <p:cNvPr id="4" name="Group 4"/>
          <p:cNvGrpSpPr/>
          <p:nvPr/>
        </p:nvGrpSpPr>
        <p:grpSpPr>
          <a:xfrm>
            <a:off x="533400" y="571500"/>
            <a:ext cx="17221200" cy="9067800"/>
            <a:chOff x="0" y="0"/>
            <a:chExt cx="2662746" cy="1511301"/>
          </a:xfrm>
        </p:grpSpPr>
        <p:sp>
          <p:nvSpPr>
            <p:cNvPr id="5" name="Freeform 5"/>
            <p:cNvSpPr/>
            <p:nvPr/>
          </p:nvSpPr>
          <p:spPr>
            <a:xfrm>
              <a:off x="0" y="0"/>
              <a:ext cx="2662746" cy="1511301"/>
            </a:xfrm>
            <a:custGeom>
              <a:avLst/>
              <a:gdLst/>
              <a:ahLst/>
              <a:cxnLst/>
              <a:rect l="l" t="t" r="r" b="b"/>
              <a:pathLst>
                <a:path w="2662746" h="1511301">
                  <a:moveTo>
                    <a:pt x="2538286" y="1511301"/>
                  </a:moveTo>
                  <a:lnTo>
                    <a:pt x="124460" y="1511301"/>
                  </a:lnTo>
                  <a:cubicBezTo>
                    <a:pt x="55880" y="1511301"/>
                    <a:pt x="0" y="1455421"/>
                    <a:pt x="0" y="1386841"/>
                  </a:cubicBezTo>
                  <a:lnTo>
                    <a:pt x="0" y="124460"/>
                  </a:lnTo>
                  <a:cubicBezTo>
                    <a:pt x="0" y="55880"/>
                    <a:pt x="55880" y="0"/>
                    <a:pt x="124460" y="0"/>
                  </a:cubicBezTo>
                  <a:lnTo>
                    <a:pt x="2538286" y="0"/>
                  </a:lnTo>
                  <a:cubicBezTo>
                    <a:pt x="2606866" y="0"/>
                    <a:pt x="2662746" y="55880"/>
                    <a:pt x="2662746" y="124460"/>
                  </a:cubicBezTo>
                  <a:lnTo>
                    <a:pt x="2662746" y="1386841"/>
                  </a:lnTo>
                  <a:cubicBezTo>
                    <a:pt x="2662746" y="1455421"/>
                    <a:pt x="2606866" y="1511301"/>
                    <a:pt x="2538286" y="1511301"/>
                  </a:cubicBezTo>
                  <a:close/>
                </a:path>
              </a:pathLst>
            </a:custGeom>
            <a:solidFill>
              <a:srgbClr val="497FB4"/>
            </a:solidFill>
          </p:spPr>
        </p:sp>
      </p:grpSp>
      <p:grpSp>
        <p:nvGrpSpPr>
          <p:cNvPr id="11" name="Group 11"/>
          <p:cNvGrpSpPr/>
          <p:nvPr/>
        </p:nvGrpSpPr>
        <p:grpSpPr>
          <a:xfrm>
            <a:off x="15621000" y="8801100"/>
            <a:ext cx="1295400" cy="500123"/>
            <a:chOff x="0" y="0"/>
            <a:chExt cx="8385740" cy="2387260"/>
          </a:xfrm>
        </p:grpSpPr>
        <p:sp>
          <p:nvSpPr>
            <p:cNvPr id="12"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solidFill>
              <a:srgbClr val="FFFFFF"/>
            </a:solidFill>
          </p:spPr>
        </p:sp>
      </p:grpSp>
      <p:grpSp>
        <p:nvGrpSpPr>
          <p:cNvPr id="17" name="Group 16"/>
          <p:cNvGrpSpPr/>
          <p:nvPr/>
        </p:nvGrpSpPr>
        <p:grpSpPr>
          <a:xfrm>
            <a:off x="6705600" y="519748"/>
            <a:ext cx="4648200" cy="1136203"/>
            <a:chOff x="7162800" y="539360"/>
            <a:chExt cx="4648200" cy="1136203"/>
          </a:xfrm>
        </p:grpSpPr>
        <p:grpSp>
          <p:nvGrpSpPr>
            <p:cNvPr id="6" name="Group 6"/>
            <p:cNvGrpSpPr/>
            <p:nvPr/>
          </p:nvGrpSpPr>
          <p:grpSpPr>
            <a:xfrm>
              <a:off x="7162800" y="539360"/>
              <a:ext cx="4648200" cy="1136203"/>
              <a:chOff x="0" y="0"/>
              <a:chExt cx="8385740" cy="2387260"/>
            </a:xfrm>
          </p:grpSpPr>
          <p:sp>
            <p:nvSpPr>
              <p:cNvPr id="7"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solidFill>
                <a:srgbClr val="FFFFFF"/>
              </a:solidFill>
            </p:spPr>
          </p:sp>
        </p:grpSp>
        <p:sp>
          <p:nvSpPr>
            <p:cNvPr id="16" name="Rectangle 15"/>
            <p:cNvSpPr/>
            <p:nvPr/>
          </p:nvSpPr>
          <p:spPr>
            <a:xfrm>
              <a:off x="7315200" y="539360"/>
              <a:ext cx="4316579" cy="1002710"/>
            </a:xfrm>
            <a:prstGeom prst="rect">
              <a:avLst/>
            </a:prstGeom>
          </p:spPr>
          <p:txBody>
            <a:bodyPr wrap="square">
              <a:spAutoFit/>
            </a:bodyPr>
            <a:lstStyle/>
            <a:p>
              <a:pPr lvl="0" algn="ctr">
                <a:lnSpc>
                  <a:spcPct val="150000"/>
                </a:lnSpc>
                <a:spcAft>
                  <a:spcPts val="800"/>
                </a:spcAft>
              </a:pPr>
              <a:r>
                <a:rPr lang="nl-NL" sz="4500" b="1" dirty="0" smtClean="0">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atin typeface="Arial" panose="020B0604020202020204" pitchFamily="34" charset="0"/>
                <a:ea typeface="Calibri" panose="020F0502020204030204" pitchFamily="34" charset="0"/>
                <a:cs typeface="Arial" panose="020B0604020202020204" pitchFamily="34" charset="0"/>
              </a:endParaRPr>
            </a:p>
          </p:txBody>
        </p:sp>
      </p:grpSp>
      <p:sp>
        <p:nvSpPr>
          <p:cNvPr id="13" name="Rectangle 12"/>
          <p:cNvSpPr/>
          <p:nvPr/>
        </p:nvSpPr>
        <p:spPr>
          <a:xfrm>
            <a:off x="1143000" y="1732151"/>
            <a:ext cx="16078200" cy="4478149"/>
          </a:xfrm>
          <a:prstGeom prst="rect">
            <a:avLst/>
          </a:prstGeom>
        </p:spPr>
        <p:txBody>
          <a:bodyPr wrap="square">
            <a:spAutoFit/>
          </a:bodyPr>
          <a:lstStyle/>
          <a:p>
            <a:pPr marL="30480" marR="30480" algn="just">
              <a:lnSpc>
                <a:spcPct val="150000"/>
              </a:lnSpc>
            </a:pPr>
            <a:r>
              <a:rPr lang="en-US" sz="3800" dirty="0" err="1">
                <a:solidFill>
                  <a:schemeClr val="bg1"/>
                </a:solidFill>
                <a:latin typeface="Arial" panose="020B0604020202020204" pitchFamily="34" charset="0"/>
                <a:ea typeface="Times New Roman" panose="02020603050405020304" pitchFamily="18" charset="0"/>
              </a:rPr>
              <a:t>Trên</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bàn</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bida</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hình</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elip</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có</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một</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lỗ</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thu</a:t>
            </a:r>
            <a:r>
              <a:rPr lang="en-US" sz="3800" dirty="0">
                <a:solidFill>
                  <a:schemeClr val="bg1"/>
                </a:solidFill>
                <a:latin typeface="Arial" panose="020B0604020202020204" pitchFamily="34" charset="0"/>
                <a:ea typeface="Times New Roman" panose="02020603050405020304" pitchFamily="18" charset="0"/>
              </a:rPr>
              <a:t> bi </a:t>
            </a:r>
            <a:r>
              <a:rPr lang="en-US" sz="3800" dirty="0" err="1">
                <a:solidFill>
                  <a:schemeClr val="bg1"/>
                </a:solidFill>
                <a:latin typeface="Arial" panose="020B0604020202020204" pitchFamily="34" charset="0"/>
                <a:ea typeface="Times New Roman" panose="02020603050405020304" pitchFamily="18" charset="0"/>
              </a:rPr>
              <a:t>tại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một</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tiêu</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điểm</a:t>
            </a:r>
            <a:r>
              <a:rPr lang="en-US" sz="3800" dirty="0">
                <a:solidFill>
                  <a:schemeClr val="bg1"/>
                </a:solidFill>
                <a:latin typeface="Arial" panose="020B0604020202020204" pitchFamily="34" charset="0"/>
                <a:ea typeface="Times New Roman" panose="02020603050405020304" pitchFamily="18" charset="0"/>
              </a:rPr>
              <a:t> (H.7.20). </a:t>
            </a:r>
            <a:r>
              <a:rPr lang="en-US" sz="3800" dirty="0" err="1">
                <a:solidFill>
                  <a:schemeClr val="bg1"/>
                </a:solidFill>
                <a:latin typeface="Arial" panose="020B0604020202020204" pitchFamily="34" charset="0"/>
                <a:ea typeface="Times New Roman" panose="02020603050405020304" pitchFamily="18" charset="0"/>
              </a:rPr>
              <a:t>Nếu</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gậy</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chơi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tác</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động</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đủ</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mạnh</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vào</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một</a:t>
            </a:r>
            <a:r>
              <a:rPr lang="en-US" sz="3800" dirty="0">
                <a:solidFill>
                  <a:schemeClr val="bg1"/>
                </a:solidFill>
                <a:latin typeface="Arial" panose="020B0604020202020204" pitchFamily="34" charset="0"/>
                <a:ea typeface="Times New Roman" panose="02020603050405020304" pitchFamily="18" charset="0"/>
              </a:rPr>
              <a:t> bi </a:t>
            </a:r>
            <a:r>
              <a:rPr lang="en-US" sz="3800" dirty="0" err="1">
                <a:solidFill>
                  <a:schemeClr val="bg1"/>
                </a:solidFill>
                <a:latin typeface="Arial" panose="020B0604020202020204" pitchFamily="34" charset="0"/>
                <a:ea typeface="Times New Roman" panose="02020603050405020304" pitchFamily="18" charset="0"/>
              </a:rPr>
              <a:t>đặt</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tại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tiêu</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điểm</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còn</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lại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của</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bàn</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thì</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sau</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khi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va</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vào</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thành</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bàn</a:t>
            </a:r>
            <a:r>
              <a:rPr lang="en-US" sz="3800" dirty="0">
                <a:solidFill>
                  <a:schemeClr val="bg1"/>
                </a:solidFill>
                <a:latin typeface="Arial" panose="020B0604020202020204" pitchFamily="34" charset="0"/>
                <a:ea typeface="Times New Roman" panose="02020603050405020304" pitchFamily="18" charset="0"/>
              </a:rPr>
              <a:t>, bi </a:t>
            </a:r>
            <a:r>
              <a:rPr lang="en-US" sz="3800" dirty="0" err="1">
                <a:solidFill>
                  <a:schemeClr val="bg1"/>
                </a:solidFill>
                <a:latin typeface="Arial" panose="020B0604020202020204" pitchFamily="34" charset="0"/>
                <a:ea typeface="Times New Roman" panose="02020603050405020304" pitchFamily="18" charset="0"/>
              </a:rPr>
              <a:t>sẽ</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bật</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lại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và</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chạy</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về</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lỗ</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thu</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bỏ</a:t>
            </a:r>
            <a:r>
              <a:rPr lang="en-US" sz="3800" dirty="0">
                <a:solidFill>
                  <a:schemeClr val="bg1"/>
                </a:solidFill>
                <a:latin typeface="Arial" panose="020B0604020202020204" pitchFamily="34" charset="0"/>
                <a:ea typeface="Times New Roman" panose="02020603050405020304" pitchFamily="18" charset="0"/>
              </a:rPr>
              <a:t> qua </a:t>
            </a:r>
            <a:r>
              <a:rPr lang="en-US" sz="3800" dirty="0" err="1">
                <a:solidFill>
                  <a:schemeClr val="bg1"/>
                </a:solidFill>
                <a:latin typeface="Arial" panose="020B0604020202020204" pitchFamily="34" charset="0"/>
                <a:ea typeface="Times New Roman" panose="02020603050405020304" pitchFamily="18" charset="0"/>
              </a:rPr>
              <a:t>các</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tác</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động</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phụ</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Hỏi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độ</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dài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quãng</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đường</a:t>
            </a:r>
            <a:r>
              <a:rPr lang="en-US" sz="3800" dirty="0">
                <a:solidFill>
                  <a:schemeClr val="bg1"/>
                </a:solidFill>
                <a:latin typeface="Arial" panose="020B0604020202020204" pitchFamily="34" charset="0"/>
                <a:ea typeface="Times New Roman" panose="02020603050405020304" pitchFamily="18" charset="0"/>
              </a:rPr>
              <a:t> bi </a:t>
            </a:r>
            <a:r>
              <a:rPr lang="en-US" sz="3800" dirty="0" err="1">
                <a:solidFill>
                  <a:schemeClr val="bg1"/>
                </a:solidFill>
                <a:latin typeface="Arial" panose="020B0604020202020204" pitchFamily="34" charset="0"/>
                <a:ea typeface="Times New Roman" panose="02020603050405020304" pitchFamily="18" charset="0"/>
              </a:rPr>
              <a:t>lăn</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từ</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điểm</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xuất</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phát</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tới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lỗ</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thu</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có</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phụ</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thuộc</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vào</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đường</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đi</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của</a:t>
            </a:r>
            <a:r>
              <a:rPr lang="en-US" sz="3800" dirty="0">
                <a:solidFill>
                  <a:schemeClr val="bg1"/>
                </a:solidFill>
                <a:latin typeface="Arial" panose="020B0604020202020204" pitchFamily="34" charset="0"/>
                <a:ea typeface="Times New Roman" panose="02020603050405020304" pitchFamily="18" charset="0"/>
              </a:rPr>
              <a:t> bi hay </a:t>
            </a:r>
            <a:r>
              <a:rPr lang="en-US" sz="3800" dirty="0" err="1">
                <a:solidFill>
                  <a:schemeClr val="bg1"/>
                </a:solidFill>
                <a:latin typeface="Arial" panose="020B0604020202020204" pitchFamily="34" charset="0"/>
                <a:ea typeface="Times New Roman" panose="02020603050405020304" pitchFamily="18" charset="0"/>
              </a:rPr>
              <a:t>không</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Vì</a:t>
            </a:r>
            <a:r>
              <a:rPr lang="en-US" sz="3800" dirty="0">
                <a:solidFill>
                  <a:schemeClr val="bg1"/>
                </a:solidFill>
                <a:latin typeface="Arial" panose="020B0604020202020204" pitchFamily="34" charset="0"/>
                <a:ea typeface="Times New Roman" panose="02020603050405020304" pitchFamily="18" charset="0"/>
              </a:rPr>
              <a:t> </a:t>
            </a:r>
            <a:r>
              <a:rPr lang="en-US" sz="3800" dirty="0" err="1">
                <a:solidFill>
                  <a:schemeClr val="bg1"/>
                </a:solidFill>
                <a:latin typeface="Arial" panose="020B0604020202020204" pitchFamily="34" charset="0"/>
                <a:ea typeface="Times New Roman" panose="02020603050405020304" pitchFamily="18" charset="0"/>
              </a:rPr>
              <a:t>sao</a:t>
            </a:r>
            <a:r>
              <a:rPr lang="en-US" sz="3800" dirty="0">
                <a:solidFill>
                  <a:schemeClr val="bg1"/>
                </a:solidFill>
                <a:latin typeface="Arial" panose="020B0604020202020204" pitchFamily="34" charset="0"/>
                <a:ea typeface="Times New Roman" panose="02020603050405020304" pitchFamily="18" charset="0"/>
              </a:rPr>
              <a:t>?</a:t>
            </a:r>
            <a:endParaRPr lang="en-US" sz="3800" dirty="0">
              <a:solidFill>
                <a:schemeClr val="bg1"/>
              </a:solidFill>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309" y="6362700"/>
            <a:ext cx="4321381" cy="2947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33400" y="609600"/>
            <a:ext cx="17145000" cy="9144000"/>
            <a:chOff x="0" y="0"/>
            <a:chExt cx="2662746" cy="1511301"/>
          </a:xfrm>
        </p:grpSpPr>
        <p:sp>
          <p:nvSpPr>
            <p:cNvPr id="5" name="Freeform 5"/>
            <p:cNvSpPr/>
            <p:nvPr/>
          </p:nvSpPr>
          <p:spPr>
            <a:xfrm>
              <a:off x="0" y="0"/>
              <a:ext cx="2662746" cy="1511301"/>
            </a:xfrm>
            <a:custGeom>
              <a:avLst/>
              <a:gdLst/>
              <a:ahLst/>
              <a:cxnLst/>
              <a:rect l="l" t="t" r="r" b="b"/>
              <a:pathLst>
                <a:path w="2662746" h="1511301">
                  <a:moveTo>
                    <a:pt x="2538286" y="1511301"/>
                  </a:moveTo>
                  <a:lnTo>
                    <a:pt x="124460" y="1511301"/>
                  </a:lnTo>
                  <a:cubicBezTo>
                    <a:pt x="55880" y="1511301"/>
                    <a:pt x="0" y="1455421"/>
                    <a:pt x="0" y="1386841"/>
                  </a:cubicBezTo>
                  <a:lnTo>
                    <a:pt x="0" y="124460"/>
                  </a:lnTo>
                  <a:cubicBezTo>
                    <a:pt x="0" y="55880"/>
                    <a:pt x="55880" y="0"/>
                    <a:pt x="124460" y="0"/>
                  </a:cubicBezTo>
                  <a:lnTo>
                    <a:pt x="2538286" y="0"/>
                  </a:lnTo>
                  <a:cubicBezTo>
                    <a:pt x="2606866" y="0"/>
                    <a:pt x="2662746" y="55880"/>
                    <a:pt x="2662746" y="124460"/>
                  </a:cubicBezTo>
                  <a:lnTo>
                    <a:pt x="2662746" y="1386841"/>
                  </a:lnTo>
                  <a:cubicBezTo>
                    <a:pt x="2662746" y="1455421"/>
                    <a:pt x="2606866" y="1511301"/>
                    <a:pt x="2538286" y="1511301"/>
                  </a:cubicBezTo>
                  <a:close/>
                </a:path>
              </a:pathLst>
            </a:custGeom>
            <a:solidFill>
              <a:srgbClr val="497FB4"/>
            </a:solidFill>
          </p:spPr>
        </p:sp>
      </p:grpSp>
      <p:grpSp>
        <p:nvGrpSpPr>
          <p:cNvPr id="11" name="Group 11"/>
          <p:cNvGrpSpPr/>
          <p:nvPr/>
        </p:nvGrpSpPr>
        <p:grpSpPr>
          <a:xfrm>
            <a:off x="16002000" y="8971701"/>
            <a:ext cx="914400" cy="347723"/>
            <a:chOff x="0" y="0"/>
            <a:chExt cx="8385740" cy="2387260"/>
          </a:xfrm>
        </p:grpSpPr>
        <p:sp>
          <p:nvSpPr>
            <p:cNvPr id="12"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solidFill>
              <a:srgbClr val="FFFFFF"/>
            </a:solidFill>
          </p:spPr>
        </p:sp>
      </p:grpSp>
      <p:sp>
        <p:nvSpPr>
          <p:cNvPr id="19" name="Oval Callout 18"/>
          <p:cNvSpPr/>
          <p:nvPr/>
        </p:nvSpPr>
        <p:spPr>
          <a:xfrm>
            <a:off x="8229600" y="963089"/>
            <a:ext cx="1752600" cy="752293"/>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mc:AlternateContent xmlns:mc="http://schemas.openxmlformats.org/markup-compatibility/2006">
        <mc:Choice xmlns:a14="http://schemas.microsoft.com/office/drawing/2010/main" Requires="a14">
          <p:sp>
            <p:nvSpPr>
              <p:cNvPr id="2" name="Rectangle 1"/>
              <p:cNvSpPr/>
              <p:nvPr/>
            </p:nvSpPr>
            <p:spPr>
              <a:xfrm>
                <a:off x="1219200" y="2034400"/>
                <a:ext cx="15773400" cy="4478149"/>
              </a:xfrm>
              <a:prstGeom prst="rect">
                <a:avLst/>
              </a:prstGeom>
            </p:spPr>
            <p:txBody>
              <a:bodyPr wrap="square">
                <a:spAutoFit/>
              </a:bodyPr>
              <a:lstStyle/>
              <a:p>
                <a:pPr algn="just">
                  <a:lnSpc>
                    <a:spcPct val="150000"/>
                  </a:lnSpc>
                  <a:spcAft>
                    <a:spcPts val="0"/>
                  </a:spcAft>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Ta có vị trí ban đầu của bi và vị trí của lỗ thu là 2 tiêu điểm của hình elip, gọi lần lượt là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Bi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lăn từ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đến một vị trí M trên hình elip rồi đi đến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Vậy </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quãng đường bi đi được là: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oMath>
                </a14:m>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Theo tính chất hình elip thì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không </a:t>
                </a: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đổi</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19200" y="2034400"/>
                <a:ext cx="15773400" cy="4478149"/>
              </a:xfrm>
              <a:prstGeom prst="rect">
                <a:avLst/>
              </a:prstGeom>
              <a:blipFill>
                <a:blip r:embed="rId2"/>
                <a:stretch>
                  <a:fillRect l="-1275" r="-1236" b="-2180"/>
                </a:stretch>
              </a:blipFill>
            </p:spPr>
            <p:txBody>
              <a:bodyPr/>
              <a:lstStyle/>
              <a:p>
                <a:r>
                  <a:rPr lang="en-US">
                    <a:noFill/>
                  </a:rPr>
                  <a:t> </a:t>
                </a:r>
              </a:p>
            </p:txBody>
          </p:sp>
        </mc:Fallback>
      </mc:AlternateContent>
      <p:sp>
        <p:nvSpPr>
          <p:cNvPr id="3" name="Rectangle 2"/>
          <p:cNvSpPr/>
          <p:nvPr/>
        </p:nvSpPr>
        <p:spPr>
          <a:xfrm>
            <a:off x="2590800" y="6573441"/>
            <a:ext cx="14249400" cy="1846659"/>
          </a:xfrm>
          <a:prstGeom prst="rect">
            <a:avLst/>
          </a:prstGeom>
        </p:spPr>
        <p:txBody>
          <a:bodyPr wrap="square">
            <a:spAutoFit/>
          </a:bodyPr>
          <a:lstStyle/>
          <a:p>
            <a:pPr lvl="0" algn="just">
              <a:lnSpc>
                <a:spcPct val="150000"/>
              </a:lnSpc>
            </a:pPr>
            <a:r>
              <a:rPr lang="nl-NL" sz="3800" dirty="0">
                <a:solidFill>
                  <a:prstClr val="white"/>
                </a:solidFill>
                <a:latin typeface="Arial" panose="020B0604020202020204" pitchFamily="34" charset="0"/>
                <a:ea typeface="Times New Roman" panose="02020603050405020304" pitchFamily="18" charset="0"/>
                <a:cs typeface="Arial" panose="020B0604020202020204" pitchFamily="34" charset="0"/>
              </a:rPr>
              <a:t>Suy ra độ dài quãng đường bi lăn từ điểm xuất phát tới lỗ thu không phụ thuộc vào đường đi của bi.</a:t>
            </a:r>
            <a:endParaRPr lang="en-US" sz="38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Right Arrow 5"/>
          <p:cNvSpPr/>
          <p:nvPr/>
        </p:nvSpPr>
        <p:spPr>
          <a:xfrm>
            <a:off x="1600200" y="6915047"/>
            <a:ext cx="609600" cy="42973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01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7200" y="332729"/>
            <a:ext cx="1072338" cy="1000771"/>
          </a:xfrm>
          <a:prstGeom prst="rect">
            <a:avLst/>
          </a:prstGeom>
        </p:spPr>
      </p:pic>
      <p:sp>
        <p:nvSpPr>
          <p:cNvPr id="24" name="TextBox 23"/>
          <p:cNvSpPr txBox="1"/>
          <p:nvPr/>
        </p:nvSpPr>
        <p:spPr>
          <a:xfrm>
            <a:off x="1676400" y="583876"/>
            <a:ext cx="3581400" cy="707886"/>
          </a:xfrm>
          <a:prstGeom prst="rect">
            <a:avLst/>
          </a:prstGeom>
          <a:noFill/>
        </p:spPr>
        <p:txBody>
          <a:bodyPr wrap="square" rtlCol="0">
            <a:spAutoFit/>
          </a:bodyPr>
          <a:lstStyle/>
          <a:p>
            <a:r>
              <a:rPr lang="nl-NL" sz="4000" b="1" dirty="0" smtClean="0">
                <a:solidFill>
                  <a:schemeClr val="tx2"/>
                </a:solidFill>
                <a:latin typeface="Arial" panose="020B0604020202020204" pitchFamily="34" charset="0"/>
                <a:cs typeface="Arial" panose="020B0604020202020204" pitchFamily="34" charset="0"/>
              </a:rPr>
              <a:t>HĐ </a:t>
            </a:r>
            <a:r>
              <a:rPr lang="vi-VN" sz="4000" b="1" dirty="0" smtClean="0">
                <a:solidFill>
                  <a:schemeClr val="tx2"/>
                </a:solidFill>
                <a:latin typeface="Arial" panose="020B0604020202020204" pitchFamily="34" charset="0"/>
                <a:cs typeface="Arial" panose="020B0604020202020204" pitchFamily="34" charset="0"/>
              </a:rPr>
              <a:t>2</a:t>
            </a:r>
            <a:r>
              <a:rPr lang="nl-NL" sz="4000" b="1" dirty="0" smtClean="0">
                <a:solidFill>
                  <a:schemeClr val="tx2"/>
                </a:solidFill>
                <a:latin typeface="Arial" panose="020B0604020202020204" pitchFamily="34" charset="0"/>
                <a:cs typeface="Arial" panose="020B0604020202020204" pitchFamily="34" charset="0"/>
              </a:rPr>
              <a:t>:</a:t>
            </a:r>
            <a:endParaRPr lang="en-US" sz="4000" dirty="0">
              <a:solidFill>
                <a:schemeClr val="tx2"/>
              </a:solidFill>
              <a:latin typeface="Arial" panose="020B0604020202020204" pitchFamily="34" charset="0"/>
              <a:cs typeface="Arial" panose="020B0604020202020204" pitchFamily="34" charset="0"/>
            </a:endParaRPr>
          </a:p>
        </p:txBody>
      </p:sp>
      <p:sp>
        <p:nvSpPr>
          <p:cNvPr id="25" name="Rounded Rectangle 24"/>
          <p:cNvSpPr/>
          <p:nvPr/>
        </p:nvSpPr>
        <p:spPr>
          <a:xfrm>
            <a:off x="-685800" y="9182100"/>
            <a:ext cx="1958340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213943" y="3269649"/>
            <a:ext cx="1639790" cy="760266"/>
          </a:xfrm>
          <a:prstGeom prst="rect">
            <a:avLst/>
          </a:prstGeom>
        </p:spPr>
      </p:pic>
      <p:sp>
        <p:nvSpPr>
          <p:cNvPr id="2" name="Rectangle 1"/>
          <p:cNvSpPr/>
          <p:nvPr/>
        </p:nvSpPr>
        <p:spPr>
          <a:xfrm>
            <a:off x="990600" y="1391841"/>
            <a:ext cx="16230600" cy="184665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rPr>
              <a:t>Xét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elip</a:t>
            </a:r>
            <a:r>
              <a:rPr lang="en-US" sz="3800" dirty="0">
                <a:solidFill>
                  <a:srgbClr val="000000"/>
                </a:solidFill>
                <a:latin typeface="Arial" panose="020B0604020202020204" pitchFamily="34" charset="0"/>
                <a:ea typeface="Times New Roman" panose="02020603050405020304" pitchFamily="18" charset="0"/>
              </a:rPr>
              <a:t> (E) </a:t>
            </a:r>
            <a:r>
              <a:rPr lang="en-US" sz="3800" dirty="0" err="1">
                <a:solidFill>
                  <a:srgbClr val="000000"/>
                </a:solidFill>
                <a:latin typeface="Arial" panose="020B0604020202020204" pitchFamily="34" charset="0"/>
                <a:ea typeface="Times New Roman" panose="02020603050405020304" pitchFamily="18" charset="0"/>
              </a:rPr>
              <a:t>với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kí</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như</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nghĩa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Chọn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hệ</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trục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tọa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Oxy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gốc</a:t>
            </a:r>
            <a:r>
              <a:rPr lang="en-US" sz="3800" dirty="0">
                <a:solidFill>
                  <a:srgbClr val="000000"/>
                </a:solidFill>
                <a:latin typeface="Arial" panose="020B0604020202020204" pitchFamily="34" charset="0"/>
                <a:ea typeface="Times New Roman" panose="02020603050405020304" pitchFamily="18" charset="0"/>
              </a:rPr>
              <a:t> O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điểm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F</a:t>
            </a:r>
            <a:r>
              <a:rPr lang="en-US" sz="3800" baseline="-25000" dirty="0">
                <a:solidFill>
                  <a:srgbClr val="000000"/>
                </a:solidFill>
                <a:latin typeface="Arial" panose="020B0604020202020204" pitchFamily="34" charset="0"/>
                <a:ea typeface="Times New Roman" panose="02020603050405020304" pitchFamily="18" charset="0"/>
              </a:rPr>
              <a:t>1</a:t>
            </a:r>
            <a:r>
              <a:rPr lang="en-US" sz="3800" dirty="0">
                <a:solidFill>
                  <a:srgbClr val="000000"/>
                </a:solidFill>
                <a:latin typeface="Arial" panose="020B0604020202020204" pitchFamily="34" charset="0"/>
                <a:ea typeface="Times New Roman" panose="02020603050405020304" pitchFamily="18" charset="0"/>
              </a:rPr>
              <a:t>F</a:t>
            </a:r>
            <a:r>
              <a:rPr lang="en-US" sz="3800" baseline="-25000" dirty="0">
                <a:solidFill>
                  <a:srgbClr val="000000"/>
                </a:solidFill>
                <a:latin typeface="Arial" panose="020B0604020202020204" pitchFamily="34" charset="0"/>
                <a:ea typeface="Times New Roman" panose="02020603050405020304" pitchFamily="18" charset="0"/>
              </a:rPr>
              <a:t>2</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tia</a:t>
            </a:r>
            <a:r>
              <a:rPr lang="en-US" sz="3800" dirty="0">
                <a:solidFill>
                  <a:srgbClr val="000000"/>
                </a:solidFill>
                <a:latin typeface="Arial" panose="020B0604020202020204" pitchFamily="34" charset="0"/>
                <a:ea typeface="Times New Roman" panose="02020603050405020304" pitchFamily="18" charset="0"/>
              </a:rPr>
              <a:t> Ox </a:t>
            </a:r>
            <a:r>
              <a:rPr lang="en-US" sz="3800" dirty="0" err="1">
                <a:solidFill>
                  <a:srgbClr val="000000"/>
                </a:solidFill>
                <a:latin typeface="Arial" panose="020B0604020202020204" pitchFamily="34" charset="0"/>
                <a:ea typeface="Times New Roman" panose="02020603050405020304" pitchFamily="18" charset="0"/>
              </a:rPr>
              <a:t>trùng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tia</a:t>
            </a:r>
            <a:r>
              <a:rPr lang="en-US" sz="3800" dirty="0">
                <a:solidFill>
                  <a:srgbClr val="000000"/>
                </a:solidFill>
                <a:latin typeface="Arial" panose="020B0604020202020204" pitchFamily="34" charset="0"/>
                <a:ea typeface="Times New Roman" panose="02020603050405020304" pitchFamily="18" charset="0"/>
              </a:rPr>
              <a:t> OF</a:t>
            </a:r>
            <a:r>
              <a:rPr lang="en-US" sz="3800" baseline="-25000" dirty="0">
                <a:solidFill>
                  <a:srgbClr val="000000"/>
                </a:solidFill>
                <a:latin typeface="Arial" panose="020B0604020202020204" pitchFamily="34" charset="0"/>
                <a:ea typeface="Times New Roman" panose="02020603050405020304" pitchFamily="18" charset="0"/>
              </a:rPr>
              <a:t>2</a:t>
            </a:r>
            <a:r>
              <a:rPr lang="en-US" sz="3800" dirty="0">
                <a:solidFill>
                  <a:srgbClr val="000000"/>
                </a:solidFill>
                <a:latin typeface="Arial" panose="020B0604020202020204" pitchFamily="34" charset="0"/>
                <a:ea typeface="Times New Roman" panose="02020603050405020304" pitchFamily="18" charset="0"/>
              </a:rPr>
              <a:t> (H.7.21).</a:t>
            </a:r>
            <a:endParaRPr lang="en-US" sz="3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0">
            <a:extLst>
              <a:ext uri="{BEBA8EAE-BF5A-486C-A8C5-ECC9F3942E4B}">
                <a14:imgProps xmlns:a14="http://schemas.microsoft.com/office/drawing/2010/main">
                  <a14:imgLayer r:embed="rId31">
                    <a14:imgEffect>
                      <a14:saturation sat="400000"/>
                    </a14:imgEffect>
                  </a14:imgLayer>
                </a14:imgProps>
              </a:ext>
              <a:ext uri="{28A0092B-C50C-407E-A947-70E740481C1C}">
                <a14:useLocalDpi xmlns:a14="http://schemas.microsoft.com/office/drawing/2010/main" val="0"/>
              </a:ext>
            </a:extLst>
          </a:blip>
          <a:stretch>
            <a:fillRect/>
          </a:stretch>
        </p:blipFill>
        <p:spPr>
          <a:xfrm>
            <a:off x="762000" y="3649782"/>
            <a:ext cx="6265427" cy="4512303"/>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7696200" y="5143500"/>
                <a:ext cx="9854101" cy="3786036"/>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a:t>
                </a:r>
                <a:r>
                  <a:rPr lang="en-US" sz="38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a:t>
                </a:r>
                <a:r>
                  <a:rPr lang="en-US" sz="38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M(x; y)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elip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ctr">
                  <a:lnSpc>
                    <a:spcPct val="150000"/>
                  </a:lnSpc>
                </a:pPr>
                <a14:m>
                  <m:oMath xmlns:m="http://schemas.openxmlformats.org/officeDocument/2006/math">
                    <m:rad>
                      <m:radPr>
                        <m:degHide m:val="on"/>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e>
                            </m:d>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𝑐</m:t>
                                </m:r>
                              </m:e>
                            </m:d>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696200" y="5143500"/>
                <a:ext cx="9854101" cy="3786036"/>
              </a:xfrm>
              <a:prstGeom prst="rect">
                <a:avLst/>
              </a:prstGeom>
              <a:blipFill>
                <a:blip r:embed="rId32"/>
                <a:stretch>
                  <a:fillRect l="-1733" r="-1671" b="-144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Left)">
                                      <p:cBhvr>
                                        <p:cTn id="7" dur="500"/>
                                        <p:tgtEl>
                                          <p:spTgt spid="2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strips(down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82294" y="411416"/>
            <a:ext cx="1639790" cy="760266"/>
          </a:xfrm>
          <a:prstGeom prst="rect">
            <a:avLst/>
          </a:prstGeom>
        </p:spPr>
      </p:pic>
      <p:sp>
        <p:nvSpPr>
          <p:cNvPr id="12" name="Oval 11"/>
          <p:cNvSpPr/>
          <p:nvPr/>
        </p:nvSpPr>
        <p:spPr>
          <a:xfrm>
            <a:off x="17265406" y="9021091"/>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30"/>
          <a:stretch>
            <a:fillRect/>
          </a:stretch>
        </p:blipFill>
        <p:spPr>
          <a:xfrm>
            <a:off x="8621165" y="5013000"/>
            <a:ext cx="1045669" cy="261000"/>
          </a:xfrm>
          <a:prstGeom prst="rect">
            <a:avLst/>
          </a:prstGeom>
        </p:spPr>
      </p:pic>
      <p:sp>
        <p:nvSpPr>
          <p:cNvPr id="24" name="Oval 23"/>
          <p:cNvSpPr/>
          <p:nvPr/>
        </p:nvSpPr>
        <p:spPr>
          <a:xfrm>
            <a:off x="-1022594" y="8929650"/>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Callout 13"/>
          <p:cNvSpPr/>
          <p:nvPr/>
        </p:nvSpPr>
        <p:spPr>
          <a:xfrm>
            <a:off x="8229600" y="544511"/>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pic>
        <p:nvPicPr>
          <p:cNvPr id="3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992600" y="685746"/>
            <a:ext cx="1639790" cy="76026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865902" y="1714500"/>
                <a:ext cx="12392897" cy="1949252"/>
              </a:xfrm>
              <a:prstGeom prst="rect">
                <a:avLst/>
              </a:prstGeom>
            </p:spPr>
            <p:txBody>
              <a:bodyPr wrap="square">
                <a:spAutoFit/>
              </a:bodyPr>
              <a:lstStyle/>
              <a:p>
                <a:pPr algn="just">
                  <a:lnSpc>
                    <a:spcPct val="150000"/>
                  </a:lnSpc>
                  <a:spcAft>
                    <a:spcPts val="800"/>
                  </a:spcAft>
                </a:pPr>
                <a:r>
                  <a:rPr lang="nl-NL" sz="3800" dirty="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mà O là trung điểm của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Tọa độ của các điểm: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;0)</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65902" y="1714500"/>
                <a:ext cx="12392897" cy="1949252"/>
              </a:xfrm>
              <a:prstGeom prst="rect">
                <a:avLst/>
              </a:prstGeom>
              <a:blipFill>
                <a:blip r:embed="rId31"/>
                <a:stretch>
                  <a:fillRect l="-1623"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902189" y="3984904"/>
                <a:ext cx="17955498" cy="5036187"/>
              </a:xfrm>
              <a:prstGeom prst="rect">
                <a:avLst/>
              </a:prstGeom>
            </p:spPr>
            <p:txBody>
              <a:bodyPr wrap="square">
                <a:spAutoFit/>
              </a:bodyPr>
              <a:lstStyle/>
              <a:p>
                <a:pPr algn="just">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Giả</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sử</a:t>
                </a:r>
                <a:r>
                  <a:rPr lang="en-US" sz="3800" dirty="0">
                    <a:latin typeface="Arial" panose="020B0604020202020204" pitchFamily="34" charset="0"/>
                    <a:ea typeface="Times New Roman" panose="02020603050405020304" pitchFamily="18" charset="0"/>
                    <a:cs typeface="Arial" panose="020B0604020202020204" pitchFamily="34" charset="0"/>
                  </a:rPr>
                  <a:t> M </a:t>
                </a:r>
                <a:r>
                  <a:rPr lang="en-US" sz="3800" dirty="0" err="1">
                    <a:latin typeface="Arial" panose="020B0604020202020204" pitchFamily="34" charset="0"/>
                    <a:ea typeface="Times New Roman" panose="02020603050405020304" pitchFamily="18" charset="0"/>
                    <a:cs typeface="Arial" panose="020B0604020202020204" pitchFamily="34" charset="0"/>
                  </a:rPr>
                  <a:t>thuộc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elip</a:t>
                </a:r>
                <a:r>
                  <a:rPr lang="en-US" sz="3800" dirty="0">
                    <a:latin typeface="Arial" panose="020B0604020202020204" pitchFamily="34" charset="0"/>
                    <a:ea typeface="Times New Roman" panose="02020603050405020304" pitchFamily="18" charset="0"/>
                    <a:cs typeface="Arial" panose="020B0604020202020204" pitchFamily="34" charset="0"/>
                  </a:rPr>
                  <a:t> (E) ta </a:t>
                </a:r>
                <a:r>
                  <a:rPr lang="en-US" sz="3800" dirty="0" err="1">
                    <a:latin typeface="Arial" panose="020B0604020202020204" pitchFamily="34" charset="0"/>
                    <a:ea typeface="Times New Roman" panose="02020603050405020304" pitchFamily="18" charset="0"/>
                    <a:cs typeface="Arial" panose="020B0604020202020204" pitchFamily="34" charset="0"/>
                  </a:rPr>
                  <a:t>chứng</a:t>
                </a:r>
                <a:r>
                  <a:rPr lang="en-US" sz="3800" dirty="0">
                    <a:latin typeface="Arial" panose="020B0604020202020204" pitchFamily="34" charset="0"/>
                    <a:ea typeface="Times New Roman" panose="02020603050405020304" pitchFamily="18" charset="0"/>
                    <a:cs typeface="Arial" panose="020B0604020202020204" pitchFamily="34" charset="0"/>
                  </a:rPr>
                  <a:t> minh</a:t>
                </a:r>
                <a:r>
                  <a:rPr lang="en-US" sz="3800" dirty="0" smtClean="0">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r>
                      <a:rPr lang="nl-NL" sz="3800" i="1">
                        <a:effectLst/>
                        <a:latin typeface="Cambria Math" panose="02040503050406030204" pitchFamily="18" charset="0"/>
                        <a:ea typeface="Times New Roman" panose="02020603050405020304" pitchFamily="18" charset="0"/>
                        <a:cs typeface="Arial" panose="020B0604020202020204" pitchFamily="34" charset="0"/>
                      </a:rPr>
                      <m:t>   (1)</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Thật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M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elip</a:t>
                </a:r>
                <a:r>
                  <a:rPr lang="en-US" sz="3800" dirty="0">
                    <a:effectLst/>
                    <a:latin typeface="Arial" panose="020B0604020202020204" pitchFamily="34" charset="0"/>
                    <a:ea typeface="Times New Roman" panose="02020603050405020304" pitchFamily="18" charset="0"/>
                    <a:cs typeface="Arial" panose="020B0604020202020204" pitchFamily="34" charset="0"/>
                  </a:rPr>
                  <a:t> (E)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nên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hay </a:t>
                </a:r>
                <a:endParaRPr lang="nl-NL" sz="38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Giả sử </a:t>
                </a:r>
                <a14:m>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e>
                            </m:d>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ta chứng minh M thuộc elip (E).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02189" y="3984904"/>
                <a:ext cx="17955498" cy="5036187"/>
              </a:xfrm>
              <a:prstGeom prst="rect">
                <a:avLst/>
              </a:prstGeom>
              <a:blipFill>
                <a:blip r:embed="rId32"/>
                <a:stretch>
                  <a:fillRect l="-1121" b="-847"/>
                </a:stretch>
              </a:blipFill>
            </p:spPr>
            <p:txBody>
              <a:bodyPr/>
              <a:lstStyle/>
              <a:p>
                <a:r>
                  <a:rPr lang="en-US">
                    <a:noFill/>
                  </a:rPr>
                  <a:t> </a:t>
                </a:r>
              </a:p>
            </p:txBody>
          </p:sp>
        </mc:Fallback>
      </mc:AlternateContent>
    </p:spTree>
    <p:extLst>
      <p:ext uri="{BB962C8B-B14F-4D97-AF65-F5344CB8AC3E}">
        <p14:creationId xmlns:p14="http://schemas.microsoft.com/office/powerpoint/2010/main" val="11740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82294" y="411416"/>
            <a:ext cx="1639790" cy="760266"/>
          </a:xfrm>
          <a:prstGeom prst="rect">
            <a:avLst/>
          </a:prstGeom>
        </p:spPr>
      </p:pic>
      <p:sp>
        <p:nvSpPr>
          <p:cNvPr id="12" name="Oval 11"/>
          <p:cNvSpPr/>
          <p:nvPr/>
        </p:nvSpPr>
        <p:spPr>
          <a:xfrm>
            <a:off x="17354402" y="9021090"/>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0"/>
          <a:stretch>
            <a:fillRect/>
          </a:stretch>
        </p:blipFill>
        <p:spPr>
          <a:xfrm>
            <a:off x="8621165" y="5013000"/>
            <a:ext cx="1045669" cy="261000"/>
          </a:xfrm>
          <a:prstGeom prst="rect">
            <a:avLst/>
          </a:prstGeom>
        </p:spPr>
      </p:pic>
      <p:sp>
        <p:nvSpPr>
          <p:cNvPr id="24" name="Oval 23"/>
          <p:cNvSpPr/>
          <p:nvPr/>
        </p:nvSpPr>
        <p:spPr>
          <a:xfrm>
            <a:off x="-946206" y="9080584"/>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Callout 13"/>
          <p:cNvSpPr/>
          <p:nvPr/>
        </p:nvSpPr>
        <p:spPr>
          <a:xfrm>
            <a:off x="8316366" y="495300"/>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361659" y="651657"/>
            <a:ext cx="1639790" cy="76026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022594" y="1562100"/>
                <a:ext cx="17955498" cy="20345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Thật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𝑐</m:t>
                                </m:r>
                              </m:e>
                            </m:d>
                          </m:e>
                          <m: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𝑦</m:t>
                            </m:r>
                          </m:e>
                          <m: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e>
                    </m:ra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𝑐</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e>
                          <m: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𝑦</m:t>
                            </m:r>
                          </m:e>
                          <m:sup>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e>
                    </m:ra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22594" y="1562100"/>
                <a:ext cx="17955498" cy="2034596"/>
              </a:xfrm>
              <a:prstGeom prst="rect">
                <a:avLst/>
              </a:prstGeom>
              <a:blipFill>
                <a:blip r:embed="rId31"/>
                <a:stretch>
                  <a:fillRect l="-11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044365" y="3830241"/>
                <a:ext cx="9144000" cy="1846659"/>
              </a:xfrm>
              <a:prstGeom prst="rect">
                <a:avLst/>
              </a:prstGeom>
            </p:spPr>
            <p:txBody>
              <a:bodyPr>
                <a:spAutoFit/>
              </a:bodyPr>
              <a:lstStyle/>
              <a:p>
                <a:pPr lvl="0">
                  <a:lnSpc>
                    <a:spcPct val="150000"/>
                  </a:lnSpc>
                  <a:defRPr/>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sSub>
                      <m:sSub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ub>
                    </m:sSub>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b>
                    </m:sSub>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defRPr/>
                </a:pP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M thuộc elip (E).</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44365" y="3830241"/>
                <a:ext cx="9144000" cy="1846659"/>
              </a:xfrm>
              <a:prstGeom prst="rect">
                <a:avLst/>
              </a:prstGeom>
              <a:blipFill>
                <a:blip r:embed="rId32"/>
                <a:stretch>
                  <a:fillRect l="-2200" b="-6601"/>
                </a:stretch>
              </a:blipFill>
            </p:spPr>
            <p:txBody>
              <a:bodyPr/>
              <a:lstStyle/>
              <a:p>
                <a:r>
                  <a:rPr lang="en-US">
                    <a:noFill/>
                  </a:rPr>
                  <a:t> </a:t>
                </a:r>
              </a:p>
            </p:txBody>
          </p:sp>
        </mc:Fallback>
      </mc:AlternateContent>
      <p:sp>
        <p:nvSpPr>
          <p:cNvPr id="11" name="Rectangle 10"/>
          <p:cNvSpPr/>
          <p:nvPr/>
        </p:nvSpPr>
        <p:spPr>
          <a:xfrm>
            <a:off x="2156624" y="7107522"/>
            <a:ext cx="15392400" cy="901593"/>
          </a:xfrm>
          <a:prstGeom prst="rect">
            <a:avLst/>
          </a:prstGeom>
        </p:spPr>
        <p:txBody>
          <a:bodyPr wrap="square">
            <a:spAutoFit/>
          </a:bodyPr>
          <a:lstStyle/>
          <a:p>
            <a:pPr algn="just">
              <a:lnSpc>
                <a:spcPct val="150000"/>
              </a:lnSpc>
            </a:pPr>
            <a:r>
              <a:rPr lang="en-US" sz="4000" b="1" u="sng" dirty="0" err="1">
                <a:latin typeface="Arial" panose="020B0604020202020204" pitchFamily="34" charset="0"/>
                <a:ea typeface="Calibri" panose="020F0502020204030204" pitchFamily="34" charset="0"/>
                <a:cs typeface="Arial" panose="020B0604020202020204" pitchFamily="34" charset="0"/>
              </a:rPr>
              <a:t>Chú</a:t>
            </a:r>
            <a:r>
              <a:rPr lang="en-US" sz="4000" b="1" u="sng" dirty="0">
                <a:latin typeface="Arial" panose="020B0604020202020204" pitchFamily="34" charset="0"/>
                <a:ea typeface="Calibri" panose="020F0502020204030204" pitchFamily="34" charset="0"/>
                <a:cs typeface="Arial" panose="020B0604020202020204" pitchFamily="34" charset="0"/>
              </a:rPr>
              <a:t> ý:</a:t>
            </a:r>
            <a:r>
              <a:rPr lang="en-US" sz="4000" b="1" dirty="0">
                <a:latin typeface="Arial" panose="020B0604020202020204" pitchFamily="34" charset="0"/>
                <a:ea typeface="Calibri" panose="020F0502020204030204" pitchFamily="34" charset="0"/>
                <a:cs typeface="Arial" panose="020B0604020202020204" pitchFamily="34" charset="0"/>
              </a:rPr>
              <a:t> </a:t>
            </a:r>
          </a:p>
        </p:txBody>
      </p:sp>
      <p:sp>
        <p:nvSpPr>
          <p:cNvPr id="13" name="Isosceles Triangle 12"/>
          <p:cNvSpPr/>
          <p:nvPr/>
        </p:nvSpPr>
        <p:spPr>
          <a:xfrm>
            <a:off x="884046" y="7199777"/>
            <a:ext cx="914400" cy="717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dirty="0" smtClean="0"/>
              <a:t>!</a:t>
            </a:r>
            <a:endParaRPr lang="en-US" sz="4500" b="1" dirty="0"/>
          </a:p>
        </p:txBody>
      </p:sp>
      <p:cxnSp>
        <p:nvCxnSpPr>
          <p:cNvPr id="15" name="Straight Connector 14"/>
          <p:cNvCxnSpPr/>
          <p:nvPr/>
        </p:nvCxnSpPr>
        <p:spPr>
          <a:xfrm>
            <a:off x="10886" y="6521907"/>
            <a:ext cx="18288000" cy="6939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 name="Rectangle 5"/>
              <p:cNvSpPr/>
              <p:nvPr/>
            </p:nvSpPr>
            <p:spPr>
              <a:xfrm>
                <a:off x="2156624" y="7971015"/>
                <a:ext cx="14334758" cy="1346266"/>
              </a:xfrm>
              <a:prstGeom prst="rect">
                <a:avLst/>
              </a:prstGeom>
            </p:spPr>
            <p:txBody>
              <a:bodyPr wrap="none">
                <a:spAutoFit/>
              </a:bodyPr>
              <a:lstStyle/>
              <a:p>
                <a:pPr algn="just">
                  <a:lnSpc>
                    <a:spcPct val="150000"/>
                  </a:lnSpc>
                  <a:spcAft>
                    <a:spcPts val="800"/>
                  </a:spcAft>
                </a:pPr>
                <a:r>
                  <a:rPr lang="nl-NL" sz="3800" dirty="0">
                    <a:latin typeface="Arial" panose="020B0604020202020204" pitchFamily="34" charset="0"/>
                    <a:ea typeface="Times New Roman" panose="02020603050405020304" pitchFamily="18" charset="0"/>
                    <a:cs typeface="Arial" panose="020B0604020202020204" pitchFamily="34" charset="0"/>
                  </a:rPr>
                  <a:t>Người ta có thể biến đổi (1) về dạng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3800" dirty="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𝑐</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156624" y="7971015"/>
                <a:ext cx="14334758" cy="1346266"/>
              </a:xfrm>
              <a:prstGeom prst="rect">
                <a:avLst/>
              </a:prstGeom>
              <a:blipFill>
                <a:blip r:embed="rId33"/>
                <a:stretch>
                  <a:fillRect l="-1404" b="-7273"/>
                </a:stretch>
              </a:blipFill>
            </p:spPr>
            <p:txBody>
              <a:bodyPr/>
              <a:lstStyle/>
              <a:p>
                <a:r>
                  <a:rPr lang="en-US">
                    <a:noFill/>
                  </a:rPr>
                  <a:t> </a:t>
                </a:r>
              </a:p>
            </p:txBody>
          </p:sp>
        </mc:Fallback>
      </mc:AlternateContent>
    </p:spTree>
    <p:extLst>
      <p:ext uri="{BB962C8B-B14F-4D97-AF65-F5344CB8AC3E}">
        <p14:creationId xmlns:p14="http://schemas.microsoft.com/office/powerpoint/2010/main" val="135621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337407" flipV="1">
            <a:off x="15521980" y="-212942"/>
            <a:ext cx="3200373" cy="1316153"/>
          </a:xfrm>
          <a:prstGeom prst="rect">
            <a:avLst/>
          </a:prstGeom>
        </p:spPr>
      </p:pic>
      <p:grpSp>
        <p:nvGrpSpPr>
          <p:cNvPr id="5" name="Group 5"/>
          <p:cNvGrpSpPr/>
          <p:nvPr/>
        </p:nvGrpSpPr>
        <p:grpSpPr>
          <a:xfrm>
            <a:off x="677746" y="1714500"/>
            <a:ext cx="16924454" cy="7521344"/>
            <a:chOff x="0" y="0"/>
            <a:chExt cx="1918193" cy="2090532"/>
          </a:xfrm>
        </p:grpSpPr>
        <p:sp>
          <p:nvSpPr>
            <p:cNvPr id="6" name="Freeform 6"/>
            <p:cNvSpPr/>
            <p:nvPr/>
          </p:nvSpPr>
          <p:spPr>
            <a:xfrm>
              <a:off x="0" y="0"/>
              <a:ext cx="1918193" cy="2090532"/>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FFFFFF"/>
            </a:solidFill>
          </p:spPr>
        </p:sp>
      </p:grpSp>
      <p:sp>
        <p:nvSpPr>
          <p:cNvPr id="12" name="TextBox 11"/>
          <p:cNvSpPr txBox="1"/>
          <p:nvPr/>
        </p:nvSpPr>
        <p:spPr>
          <a:xfrm>
            <a:off x="7414477" y="510807"/>
            <a:ext cx="3695700" cy="784830"/>
          </a:xfrm>
          <a:prstGeom prst="rect">
            <a:avLst/>
          </a:prstGeom>
          <a:noFill/>
        </p:spPr>
        <p:txBody>
          <a:bodyPr wrap="square" rtlCol="0">
            <a:spAutoFit/>
          </a:bodyPr>
          <a:lstStyle/>
          <a:p>
            <a:pPr algn="ctr"/>
            <a:r>
              <a:rPr lang="en-US" sz="4500" b="1" dirty="0" smtClean="0">
                <a:solidFill>
                  <a:prstClr val="white"/>
                </a:solidFill>
                <a:latin typeface="Arial" panose="020B0604020202020204" pitchFamily="34" charset="0"/>
                <a:cs typeface="Arial" panose="020B0604020202020204" pitchFamily="34" charset="0"/>
              </a:rPr>
              <a:t>KẾT LUẬN</a:t>
            </a:r>
            <a:endParaRPr lang="en-US" sz="4500" b="1" dirty="0">
              <a:solidFill>
                <a:prstClr val="white"/>
              </a:solidFill>
              <a:latin typeface="Arial" panose="020B0604020202020204" pitchFamily="34" charset="0"/>
              <a:cs typeface="Arial" panose="020B0604020202020204" pitchFamily="34" charset="0"/>
            </a:endParaRPr>
          </a:p>
        </p:txBody>
      </p:sp>
      <p:pic>
        <p:nvPicPr>
          <p:cNvPr id="13"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318950" y="9023389"/>
            <a:ext cx="1411373" cy="882109"/>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024637" y="1943100"/>
                <a:ext cx="16391054" cy="6908173"/>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Trong mặt phẳng toạ độ Oxy, elip có hai tiêu điểm thuộc trục hoành sao cho O là trung điểm của đoạn nối hai tiêu điểm đó thì có phương trình</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3800" dirty="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r>
                      <a:rPr lang="pt-BR" sz="3800" i="1">
                        <a:effectLst/>
                        <a:latin typeface="Cambria Math" panose="02040503050406030204" pitchFamily="18" charset="0"/>
                        <a:ea typeface="Times New Roman" panose="02020603050405020304" pitchFamily="18" charset="0"/>
                        <a:cs typeface="Arial" panose="020B0604020202020204" pitchFamily="34" charset="0"/>
                      </a:rPr>
                      <m:t>&gt;</m:t>
                    </m:r>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r>
                      <a:rPr lang="pt-BR" sz="3800" i="1">
                        <a:effectLst/>
                        <a:latin typeface="Cambria Math" panose="02040503050406030204" pitchFamily="18" charset="0"/>
                        <a:ea typeface="Times New Roman" panose="02020603050405020304" pitchFamily="18" charset="0"/>
                        <a:cs typeface="Arial" panose="020B0604020202020204" pitchFamily="34" charset="0"/>
                      </a:rPr>
                      <m:t>&gt;0   (2)</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Ngược lại, mỗi phương trình có dạng (2)  đều là phương trình của elip có hai tiêu điểm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a:rPr lang="nl-NL" sz="3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;0</m:t>
                        </m:r>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;0</m:t>
                        </m:r>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tiêu cự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tổng các khoảng cách từ mỗi điểm thuộc elip đó tới hai tiêu điểm bằng 2a.</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Phương trình (2)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 trình chính tắc của elip</a:t>
                </a:r>
                <a:r>
                  <a:rPr lang="nl-NL" sz="3800" dirty="0">
                    <a:effectLst/>
                    <a:latin typeface="Arial" panose="020B0604020202020204" pitchFamily="34" charset="0"/>
                    <a:ea typeface="Times New Roman" panose="02020603050405020304" pitchFamily="18" charset="0"/>
                    <a:cs typeface="Arial" panose="020B0604020202020204" pitchFamily="34" charset="0"/>
                  </a:rPr>
                  <a:t> tương ứng.</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024637" y="1943100"/>
                <a:ext cx="16391054" cy="6908173"/>
              </a:xfrm>
              <a:prstGeom prst="rect">
                <a:avLst/>
              </a:prstGeom>
              <a:blipFill>
                <a:blip r:embed="rId11"/>
                <a:stretch>
                  <a:fillRect l="-1227" r="-1227" b="-1059"/>
                </a:stretch>
              </a:blipFill>
            </p:spPr>
            <p:txBody>
              <a:bodyPr/>
              <a:lstStyle/>
              <a:p>
                <a:r>
                  <a:rPr lang="en-US">
                    <a:noFill/>
                  </a:rPr>
                  <a:t> </a:t>
                </a:r>
              </a:p>
            </p:txBody>
          </p:sp>
        </mc:Fallback>
      </mc:AlternateContent>
    </p:spTree>
    <p:extLst>
      <p:ext uri="{BB962C8B-B14F-4D97-AF65-F5344CB8AC3E}">
        <p14:creationId xmlns:p14="http://schemas.microsoft.com/office/powerpoint/2010/main" val="176109748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500"/>
                                        <p:tgtEl>
                                          <p:spTgt spid="10">
                                            <p:txEl>
                                              <p:pRg st="3" end="3"/>
                                            </p:txEl>
                                          </p:spTgt>
                                        </p:tgtEl>
                                      </p:cBhvr>
                                    </p:animEffect>
                                    <p:anim calcmode="lin" valueType="num">
                                      <p:cBhvr>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8665" y="571500"/>
            <a:ext cx="5562600" cy="1066800"/>
            <a:chOff x="381000" y="190500"/>
            <a:chExt cx="5562600" cy="1066800"/>
          </a:xfrm>
        </p:grpSpPr>
        <p:sp>
          <p:nvSpPr>
            <p:cNvPr id="15" name="Rectangle 14"/>
            <p:cNvSpPr/>
            <p:nvPr/>
          </p:nvSpPr>
          <p:spPr>
            <a:xfrm>
              <a:off x="3810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85800" y="190500"/>
              <a:ext cx="4974439" cy="1015663"/>
            </a:xfrm>
            <a:prstGeom prst="rect">
              <a:avLst/>
            </a:prstGeom>
          </p:spPr>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vi-VN"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tr50)</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7924800" y="4177526"/>
            <a:ext cx="1600200" cy="737374"/>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mc:AlternateContent xmlns:mc="http://schemas.openxmlformats.org/markup-compatibility/2006">
        <mc:Choice xmlns:a14="http://schemas.microsoft.com/office/drawing/2010/main" Requires="a14">
          <p:sp>
            <p:nvSpPr>
              <p:cNvPr id="3" name="Rectangle 2"/>
              <p:cNvSpPr/>
              <p:nvPr/>
            </p:nvSpPr>
            <p:spPr>
              <a:xfrm>
                <a:off x="308665" y="1528114"/>
                <a:ext cx="17598335" cy="2229778"/>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Cho </a:t>
                </a:r>
                <a:r>
                  <a:rPr lang="en-US" sz="3800" dirty="0" err="1">
                    <a:latin typeface="Arial" panose="020B0604020202020204" pitchFamily="34" charset="0"/>
                    <a:ea typeface="Calibri" panose="020F0502020204030204" pitchFamily="34" charset="0"/>
                    <a:cs typeface="Arial" panose="020B0604020202020204" pitchFamily="34" charset="0"/>
                  </a:rPr>
                  <a:t>elip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chính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tắc</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cs typeface="Arial" panose="020B0604020202020204" pitchFamily="34" charset="0"/>
                          </a:rPr>
                        </m:ctrlPr>
                      </m:fPr>
                      <m:num>
                        <m:sSup>
                          <m:sSupPr>
                            <m:ctrlPr>
                              <a:rPr lang="en-US" sz="3800" i="1">
                                <a:effectLst/>
                                <a:latin typeface="Cambria Math" panose="02040503050406030204" pitchFamily="18"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a:effectLst/>
                            <a:latin typeface="Cambria Math" panose="02040503050406030204" pitchFamily="18" charset="0"/>
                            <a:ea typeface="Calibri" panose="020F0502020204030204" pitchFamily="34" charset="0"/>
                            <a:cs typeface="Arial" panose="020B0604020202020204" pitchFamily="34" charset="0"/>
                          </a:rPr>
                          <m:t>25</m:t>
                        </m:r>
                      </m:den>
                    </m:f>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cs typeface="Arial" panose="020B0604020202020204" pitchFamily="34" charset="0"/>
                          </a:rPr>
                        </m:ctrlPr>
                      </m:fPr>
                      <m:num>
                        <m:sSup>
                          <m:sSupPr>
                            <m:ctrlPr>
                              <a:rPr lang="en-US" sz="3800" i="1">
                                <a:effectLst/>
                                <a:latin typeface="Cambria Math" panose="02040503050406030204" pitchFamily="18"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𝑦</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a:effectLst/>
                            <a:latin typeface="Cambria Math" panose="02040503050406030204" pitchFamily="18" charset="0"/>
                            <a:ea typeface="Calibri" panose="020F0502020204030204" pitchFamily="34" charset="0"/>
                            <a:cs typeface="Arial" panose="020B0604020202020204" pitchFamily="34" charset="0"/>
                          </a:rPr>
                          <m:t>16</m:t>
                        </m:r>
                      </m:den>
                    </m:f>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Tìm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cự</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elip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tổng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khoảng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từ</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mổi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elip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tới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smtClean="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08665" y="1528114"/>
                <a:ext cx="17598335" cy="2229778"/>
              </a:xfrm>
              <a:prstGeom prst="rect">
                <a:avLst/>
              </a:prstGeom>
              <a:blipFill>
                <a:blip r:embed="rId2"/>
                <a:stretch>
                  <a:fillRect l="-1143" r="-1143" b="-101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33400" y="5237931"/>
                <a:ext cx="16992600" cy="3715569"/>
              </a:xfrm>
              <a:prstGeom prst="rect">
                <a:avLst/>
              </a:prstGeom>
            </p:spPr>
            <p:txBody>
              <a:bodyPr wrap="square">
                <a:spAutoFit/>
              </a:bodyPr>
              <a:lstStyle/>
              <a:p>
                <a:pPr>
                  <a:lnSpc>
                    <a:spcPct val="150000"/>
                  </a:lnSpc>
                </a:pPr>
                <a:r>
                  <a:rPr lang="en-US" sz="3800" dirty="0" smtClean="0">
                    <a:latin typeface="Arial" panose="020B0604020202020204" pitchFamily="34" charset="0"/>
                    <a:ea typeface="Calibri" panose="020F0502020204030204" pitchFamily="34" charset="0"/>
                    <a:cs typeface="Arial" panose="020B0604020202020204" pitchFamily="34" charset="0"/>
                  </a:rPr>
                  <a:t>Ta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𝑎</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=25,</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𝑏</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=16</m:t>
                    </m:r>
                  </m:oMath>
                </a14:m>
                <a:r>
                  <a:rPr lang="en-US" sz="3800" dirty="0">
                    <a:latin typeface="Arial" panose="020B0604020202020204" pitchFamily="34" charset="0"/>
                    <a:ea typeface="Calibri" panose="020F0502020204030204" pitchFamily="34" charset="0"/>
                    <a:cs typeface="Arial" panose="020B0604020202020204" pitchFamily="34" charset="0"/>
                  </a:rPr>
                  <a:t>. </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800" i="1">
                        <a:latin typeface="Cambria Math" panose="02040503050406030204" pitchFamily="18" charset="0"/>
                        <a:ea typeface="Cambria Math" panose="02040503050406030204" pitchFamily="18" charset="0"/>
                        <a:cs typeface="Arial" panose="020B0604020202020204" pitchFamily="34" charset="0"/>
                      </a:rPr>
                      <m:t> </m:t>
                    </m:r>
                    <m:r>
                      <a:rPr lang="en-US" sz="3800" b="0" i="1" smtClean="0">
                        <a:latin typeface="Cambria Math" panose="02040503050406030204" pitchFamily="18" charset="0"/>
                        <a:ea typeface="Cambria Math" panose="02040503050406030204" pitchFamily="18" charset="0"/>
                        <a:cs typeface="Arial" panose="020B0604020202020204" pitchFamily="34" charset="0"/>
                      </a:rPr>
                      <m:t>      </m:t>
                    </m:r>
                    <m:r>
                      <a:rPr lang="en-US" sz="38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800" dirty="0" smtClean="0">
                    <a:latin typeface="Arial" panose="020B0604020202020204" pitchFamily="34" charset="0"/>
                    <a:ea typeface="Calibri" panose="020F0502020204030204" pitchFamily="34" charset="0"/>
                    <a:cs typeface="Arial" panose="020B0604020202020204" pitchFamily="34" charset="0"/>
                  </a:rPr>
                  <a:t>  Do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𝑐</m:t>
                    </m:r>
                    <m:r>
                      <a:rPr lang="en-US" sz="3800">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𝑎</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𝑏</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e>
                    </m:rad>
                    <m:r>
                      <a:rPr lang="en-US" sz="3800">
                        <a:latin typeface="Cambria Math" panose="02040503050406030204" pitchFamily="18" charset="0"/>
                        <a:ea typeface="Calibri" panose="020F0502020204030204" pitchFamily="34" charset="0"/>
                        <a:cs typeface="Arial" panose="020B0604020202020204" pitchFamily="34" charset="0"/>
                      </a:rPr>
                      <m:t>=3</m:t>
                    </m:r>
                  </m:oMath>
                </a14:m>
                <a:r>
                  <a:rPr lang="en-US" sz="3800" dirty="0">
                    <a:latin typeface="Arial" panose="020B0604020202020204" pitchFamily="34" charset="0"/>
                    <a:ea typeface="Calibri" panose="020F0502020204030204" pitchFamily="34" charset="0"/>
                    <a:cs typeface="Arial" panose="020B0604020202020204" pitchFamily="34" charset="0"/>
                  </a:rPr>
                  <a:t>. </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err="1" smtClean="0">
                    <a:latin typeface="Arial" panose="020B0604020202020204" pitchFamily="34" charset="0"/>
                    <a:ea typeface="Calibri" panose="020F0502020204030204" pitchFamily="34" charset="0"/>
                    <a:cs typeface="Arial" panose="020B0604020202020204" pitchFamily="34" charset="0"/>
                  </a:rPr>
                  <a:t>Vậy</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elip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hai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latin typeface="Cambria Math" panose="02040503050406030204" pitchFamily="18" charset="0"/>
                            <a:ea typeface="Calibri" panose="020F0502020204030204" pitchFamily="34" charset="0"/>
                            <a:cs typeface="Arial" panose="020B0604020202020204" pitchFamily="34" charset="0"/>
                          </a:rPr>
                        </m:ctrlPr>
                      </m:sSubPr>
                      <m:e>
                        <m:r>
                          <a:rPr lang="en-US" sz="3800" i="1">
                            <a:latin typeface="Cambria Math" panose="02040503050406030204" pitchFamily="18" charset="0"/>
                            <a:ea typeface="Calibri" panose="020F0502020204030204" pitchFamily="34" charset="0"/>
                            <a:cs typeface="Arial" panose="020B0604020202020204" pitchFamily="34" charset="0"/>
                          </a:rPr>
                          <m:t>𝐹</m:t>
                        </m:r>
                      </m:e>
                      <m:sub>
                        <m:r>
                          <a:rPr lang="en-US" sz="3800">
                            <a:latin typeface="Cambria Math" panose="02040503050406030204" pitchFamily="18" charset="0"/>
                            <a:ea typeface="Calibri" panose="020F0502020204030204" pitchFamily="34" charset="0"/>
                            <a:cs typeface="Arial" panose="020B0604020202020204" pitchFamily="34" charset="0"/>
                          </a:rPr>
                          <m:t>1</m:t>
                        </m:r>
                      </m:sub>
                    </m:sSub>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3;0);</m:t>
                    </m:r>
                    <m:sSub>
                      <m:sSubPr>
                        <m:ctrlPr>
                          <a:rPr lang="en-US" sz="3800" i="1">
                            <a:latin typeface="Cambria Math" panose="02040503050406030204" pitchFamily="18" charset="0"/>
                            <a:ea typeface="Calibri" panose="020F0502020204030204" pitchFamily="34" charset="0"/>
                            <a:cs typeface="Arial" panose="020B0604020202020204" pitchFamily="34" charset="0"/>
                          </a:rPr>
                        </m:ctrlPr>
                      </m:sSubPr>
                      <m:e>
                        <m:r>
                          <a:rPr lang="en-US" sz="3800" i="1">
                            <a:latin typeface="Cambria Math" panose="02040503050406030204" pitchFamily="18" charset="0"/>
                            <a:ea typeface="Calibri" panose="020F0502020204030204" pitchFamily="34" charset="0"/>
                            <a:cs typeface="Arial" panose="020B0604020202020204" pitchFamily="34" charset="0"/>
                          </a:rPr>
                          <m:t>𝐹</m:t>
                        </m:r>
                      </m:e>
                      <m:sub>
                        <m:r>
                          <a:rPr lang="en-US" sz="3800">
                            <a:latin typeface="Cambria Math" panose="02040503050406030204" pitchFamily="18" charset="0"/>
                            <a:ea typeface="Calibri" panose="020F0502020204030204" pitchFamily="34" charset="0"/>
                            <a:cs typeface="Arial" panose="020B0604020202020204" pitchFamily="34" charset="0"/>
                          </a:rPr>
                          <m:t>2</m:t>
                        </m:r>
                      </m:sub>
                    </m:sSub>
                    <m:r>
                      <a:rPr lang="en-US" sz="3800">
                        <a:latin typeface="Cambria Math" panose="02040503050406030204" pitchFamily="18" charset="0"/>
                        <a:ea typeface="Calibri" panose="020F0502020204030204" pitchFamily="34" charset="0"/>
                        <a:cs typeface="Arial" panose="020B0604020202020204" pitchFamily="34" charset="0"/>
                      </a:rPr>
                      <m:t>(3;0)</m:t>
                    </m:r>
                  </m:oMath>
                </a14:m>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latin typeface="Cambria Math" panose="02040503050406030204" pitchFamily="18" charset="0"/>
                            <a:ea typeface="Calibri" panose="020F0502020204030204" pitchFamily="34" charset="0"/>
                            <a:cs typeface="Arial" panose="020B0604020202020204" pitchFamily="34" charset="0"/>
                          </a:rPr>
                        </m:ctrlPr>
                      </m:sSubPr>
                      <m:e>
                        <m:r>
                          <a:rPr lang="en-US" sz="3800" i="1">
                            <a:latin typeface="Cambria Math" panose="02040503050406030204" pitchFamily="18" charset="0"/>
                            <a:ea typeface="Calibri" panose="020F0502020204030204" pitchFamily="34" charset="0"/>
                            <a:cs typeface="Arial" panose="020B0604020202020204" pitchFamily="34" charset="0"/>
                          </a:rPr>
                          <m:t>𝐹</m:t>
                        </m:r>
                      </m:e>
                      <m:sub>
                        <m:r>
                          <a:rPr lang="en-US" sz="3800">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latin typeface="Cambria Math" panose="02040503050406030204" pitchFamily="18" charset="0"/>
                            <a:ea typeface="Calibri" panose="020F0502020204030204" pitchFamily="34" charset="0"/>
                            <a:cs typeface="Arial" panose="020B0604020202020204" pitchFamily="34" charset="0"/>
                          </a:rPr>
                        </m:ctrlPr>
                      </m:sSubPr>
                      <m:e>
                        <m:r>
                          <a:rPr lang="en-US" sz="3800" i="1">
                            <a:latin typeface="Cambria Math" panose="02040503050406030204" pitchFamily="18" charset="0"/>
                            <a:ea typeface="Calibri" panose="020F0502020204030204" pitchFamily="34" charset="0"/>
                            <a:cs typeface="Arial" panose="020B0604020202020204" pitchFamily="34" charset="0"/>
                          </a:rPr>
                          <m:t>𝐹</m:t>
                        </m:r>
                      </m:e>
                      <m:sub>
                        <m:r>
                          <a:rPr lang="en-US" sz="3800">
                            <a:latin typeface="Cambria Math" panose="02040503050406030204" pitchFamily="18" charset="0"/>
                            <a:ea typeface="Calibri" panose="020F0502020204030204" pitchFamily="34" charset="0"/>
                            <a:cs typeface="Arial" panose="020B0604020202020204" pitchFamily="34" charset="0"/>
                          </a:rPr>
                          <m:t>2</m:t>
                        </m:r>
                      </m:sub>
                    </m:sSub>
                    <m:r>
                      <a:rPr lang="en-US" sz="3800">
                        <a:latin typeface="Cambria Math" panose="02040503050406030204" pitchFamily="18" charset="0"/>
                        <a:ea typeface="Calibri" panose="020F0502020204030204" pitchFamily="34" charset="0"/>
                        <a:cs typeface="Arial" panose="020B0604020202020204" pitchFamily="34" charset="0"/>
                      </a:rPr>
                      <m:t>=2</m:t>
                    </m:r>
                    <m:r>
                      <a:rPr lang="en-US" sz="3800" i="1">
                        <a:latin typeface="Cambria Math" panose="02040503050406030204" pitchFamily="18" charset="0"/>
                        <a:ea typeface="Calibri" panose="020F0502020204030204" pitchFamily="34" charset="0"/>
                        <a:cs typeface="Arial" panose="020B0604020202020204" pitchFamily="34" charset="0"/>
                      </a:rPr>
                      <m:t>𝑐</m:t>
                    </m:r>
                    <m:r>
                      <a:rPr lang="en-US" sz="3800">
                        <a:latin typeface="Cambria Math" panose="02040503050406030204" pitchFamily="18" charset="0"/>
                        <a:ea typeface="Calibri" panose="020F0502020204030204" pitchFamily="34" charset="0"/>
                        <a:cs typeface="Arial" panose="020B0604020202020204" pitchFamily="34" charset="0"/>
                      </a:rPr>
                      <m:t>=6</m:t>
                    </m:r>
                  </m:oMath>
                </a14:m>
                <a:r>
                  <a:rPr lang="en-US" sz="3800" dirty="0">
                    <a:latin typeface="Arial" panose="020B0604020202020204" pitchFamily="34" charset="0"/>
                    <a:ea typeface="Calibri" panose="020F0502020204030204" pitchFamily="34" charset="0"/>
                    <a:cs typeface="Arial" panose="020B0604020202020204" pitchFamily="34" charset="0"/>
                  </a:rPr>
                  <a:t>. </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smtClean="0">
                    <a:latin typeface="Arial" panose="020B0604020202020204" pitchFamily="34" charset="0"/>
                    <a:ea typeface="Calibri" panose="020F0502020204030204" pitchFamily="34" charset="0"/>
                    <a:cs typeface="Arial" panose="020B0604020202020204" pitchFamily="34" charset="0"/>
                  </a:rPr>
                  <a:t>Ta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𝑎</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elip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hai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bằng</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2</m:t>
                    </m:r>
                    <m:r>
                      <a:rPr lang="en-US" sz="3800" i="1">
                        <a:latin typeface="Cambria Math" panose="02040503050406030204" pitchFamily="18" charset="0"/>
                        <a:ea typeface="Calibri" panose="020F0502020204030204" pitchFamily="34" charset="0"/>
                        <a:cs typeface="Arial" panose="020B0604020202020204" pitchFamily="34" charset="0"/>
                      </a:rPr>
                      <m:t>𝑎</m:t>
                    </m:r>
                    <m:r>
                      <a:rPr lang="en-US" sz="3800">
                        <a:latin typeface="Cambria Math" panose="02040503050406030204" pitchFamily="18" charset="0"/>
                        <a:ea typeface="Calibri" panose="020F0502020204030204" pitchFamily="34" charset="0"/>
                        <a:cs typeface="Arial" panose="020B0604020202020204" pitchFamily="34" charset="0"/>
                      </a:rPr>
                      <m:t>=10</m:t>
                    </m:r>
                  </m:oMath>
                </a14:m>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33400" y="5237931"/>
                <a:ext cx="16992600" cy="3715569"/>
              </a:xfrm>
              <a:prstGeom prst="rect">
                <a:avLst/>
              </a:prstGeom>
              <a:blipFill>
                <a:blip r:embed="rId3"/>
                <a:stretch>
                  <a:fillRect l="-1184" b="-2787"/>
                </a:stretch>
              </a:blipFill>
            </p:spPr>
            <p:txBody>
              <a:bodyPr/>
              <a:lstStyle/>
              <a:p>
                <a:r>
                  <a:rPr lang="en-US">
                    <a:noFill/>
                  </a:rPr>
                  <a:t> </a:t>
                </a:r>
              </a:p>
            </p:txBody>
          </p:sp>
        </mc:Fallback>
      </mc:AlternateContent>
      <p:pic>
        <p:nvPicPr>
          <p:cNvPr id="21"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6259614" y="8820435"/>
            <a:ext cx="1497496" cy="1168047"/>
          </a:xfrm>
          <a:prstGeom prst="rect">
            <a:avLst/>
          </a:prstGeom>
        </p:spPr>
      </p:pic>
      <p:grpSp>
        <p:nvGrpSpPr>
          <p:cNvPr id="25" name="Group 7"/>
          <p:cNvGrpSpPr/>
          <p:nvPr/>
        </p:nvGrpSpPr>
        <p:grpSpPr>
          <a:xfrm>
            <a:off x="16002000" y="693849"/>
            <a:ext cx="1755110" cy="533400"/>
            <a:chOff x="0" y="0"/>
            <a:chExt cx="2332414" cy="751129"/>
          </a:xfrm>
        </p:grpSpPr>
        <p:sp>
          <p:nvSpPr>
            <p:cNvPr id="26"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spTree>
    <p:extLst>
      <p:ext uri="{BB962C8B-B14F-4D97-AF65-F5344CB8AC3E}">
        <p14:creationId xmlns:p14="http://schemas.microsoft.com/office/powerpoint/2010/main" val="343412497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29400" y="571500"/>
            <a:ext cx="5105400" cy="1136203"/>
            <a:chOff x="7162800" y="539360"/>
            <a:chExt cx="4648200" cy="1136203"/>
          </a:xfrm>
        </p:grpSpPr>
        <p:grpSp>
          <p:nvGrpSpPr>
            <p:cNvPr id="21" name="Group 6"/>
            <p:cNvGrpSpPr/>
            <p:nvPr/>
          </p:nvGrpSpPr>
          <p:grpSpPr>
            <a:xfrm>
              <a:off x="7162800" y="539360"/>
              <a:ext cx="4648200" cy="1136203"/>
              <a:chOff x="0" y="0"/>
              <a:chExt cx="8385740" cy="2387260"/>
            </a:xfrm>
          </p:grpSpPr>
          <p:sp>
            <p:nvSpPr>
              <p:cNvPr id="26"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25" name="Rectangle 24"/>
            <p:cNvSpPr/>
            <p:nvPr/>
          </p:nvSpPr>
          <p:spPr>
            <a:xfrm>
              <a:off x="7391400"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b="1" dirty="0" smtClean="0">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atin typeface="Arial" panose="020B0604020202020204" pitchFamily="34" charset="0"/>
                <a:ea typeface="Calibri" panose="020F0502020204030204" pitchFamily="34" charset="0"/>
                <a:cs typeface="Arial" panose="020B0604020202020204" pitchFamily="34" charset="0"/>
              </a:endParaRPr>
            </a:p>
          </p:txBody>
        </p:sp>
      </p:grpSp>
      <p:sp>
        <p:nvSpPr>
          <p:cNvPr id="27" name="Oval Callout 26"/>
          <p:cNvSpPr/>
          <p:nvPr/>
        </p:nvSpPr>
        <p:spPr>
          <a:xfrm>
            <a:off x="8458200" y="4253726"/>
            <a:ext cx="1752600" cy="813574"/>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prstClr val="black"/>
                </a:solidFill>
              </a:rPr>
              <a:t>Giải</a:t>
            </a:r>
            <a:endParaRPr lang="en-US" sz="3800" b="1">
              <a:solidFill>
                <a:prstClr val="black"/>
              </a:solidFill>
            </a:endParaRPr>
          </a:p>
        </p:txBody>
      </p:sp>
      <p:pic>
        <p:nvPicPr>
          <p:cNvPr id="49" name="Picture 3"/>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400000"/>
                    </a14:imgEffect>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16439675" y="8564979"/>
            <a:ext cx="1412274" cy="1525625"/>
          </a:xfrm>
          <a:prstGeom prst="rect">
            <a:avLst/>
          </a:prstGeom>
        </p:spPr>
      </p:pic>
      <p:grpSp>
        <p:nvGrpSpPr>
          <p:cNvPr id="50" name="Group 11"/>
          <p:cNvGrpSpPr/>
          <p:nvPr/>
        </p:nvGrpSpPr>
        <p:grpSpPr>
          <a:xfrm>
            <a:off x="16804871" y="393315"/>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533400" y="8982519"/>
            <a:ext cx="1643529" cy="7620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68948" y="1770722"/>
                <a:ext cx="16687800" cy="2229778"/>
              </a:xfrm>
              <a:prstGeom prst="rect">
                <a:avLst/>
              </a:prstGeom>
            </p:spPr>
            <p:txBody>
              <a:bodyPr wrap="square">
                <a:spAutoFit/>
              </a:bodyPr>
              <a:lstStyle/>
              <a:p>
                <a:pPr algn="just">
                  <a:lnSpc>
                    <a:spcPct val="150000"/>
                  </a:lnSpc>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100</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64</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elip</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68948" y="1770722"/>
                <a:ext cx="16687800" cy="2229778"/>
              </a:xfrm>
              <a:prstGeom prst="rect">
                <a:avLst/>
              </a:prstGeom>
              <a:blipFill>
                <a:blip r:embed="rId30"/>
                <a:stretch>
                  <a:fillRect l="-1206" r="-1206" b="-101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668948" y="5753100"/>
                <a:ext cx="16857053" cy="2056525"/>
              </a:xfrm>
              <a:prstGeom prst="rect">
                <a:avLst/>
              </a:prstGeom>
            </p:spPr>
            <p:txBody>
              <a:bodyPr wrap="square">
                <a:spAutoFit/>
              </a:bodyPr>
              <a:lstStyle/>
              <a:p>
                <a:pPr algn="just">
                  <a:lnSpc>
                    <a:spcPct val="150000"/>
                  </a:lnSpc>
                  <a:spcAft>
                    <a:spcPts val="800"/>
                  </a:spcAft>
                </a:pPr>
                <a:r>
                  <a:rPr lang="nl-NL" sz="3800" dirty="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=100, </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=64⇒</m:t>
                    </m:r>
                    <m:r>
                      <a:rPr lang="nl-NL" sz="3800" i="1">
                        <a:effectLst/>
                        <a:latin typeface="Cambria Math" panose="02040503050406030204" pitchFamily="18" charset="0"/>
                        <a:ea typeface="Calibri" panose="020F0502020204030204" pitchFamily="34" charset="0"/>
                        <a:cs typeface="Arial" panose="020B0604020202020204" pitchFamily="34" charset="0"/>
                      </a:rPr>
                      <m:t>𝑐</m:t>
                    </m:r>
                    <m:r>
                      <a:rPr lang="nl-NL" sz="3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=6</m:t>
                    </m:r>
                  </m:oMath>
                </a14:m>
                <a:r>
                  <a:rPr lang="nl-NL" sz="3800" dirty="0">
                    <a:effectLst/>
                    <a:latin typeface="Arial" panose="020B0604020202020204" pitchFamily="34" charset="0"/>
                    <a:ea typeface="Calibri" panose="020F0502020204030204" pitchFamily="34" charset="0"/>
                    <a:cs typeface="Arial" panose="020B0604020202020204" pitchFamily="34" charset="0"/>
                  </a:rPr>
                  <a:t>. </a:t>
                </a:r>
                <a:endParaRPr lang="nl-NL" sz="38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3800" dirty="0" smtClean="0">
                    <a:effectLst/>
                    <a:latin typeface="Arial" panose="020B0604020202020204" pitchFamily="34" charset="0"/>
                    <a:ea typeface="Calibri" panose="020F0502020204030204" pitchFamily="34" charset="0"/>
                    <a:cs typeface="Arial" panose="020B0604020202020204" pitchFamily="34" charset="0"/>
                  </a:rPr>
                  <a:t>Vậy </a:t>
                </a:r>
                <a:r>
                  <a:rPr lang="nl-NL" sz="3800" dirty="0">
                    <a:effectLst/>
                    <a:latin typeface="Arial" panose="020B0604020202020204" pitchFamily="34" charset="0"/>
                    <a:ea typeface="Calibri" panose="020F0502020204030204" pitchFamily="34" charset="0"/>
                    <a:cs typeface="Arial" panose="020B0604020202020204" pitchFamily="34" charset="0"/>
                  </a:rPr>
                  <a:t>elip có hai tiêu điểm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r>
                      <a:rPr lang="nl-NL" sz="3800" i="1">
                        <a:effectLst/>
                        <a:latin typeface="Cambria Math" panose="02040503050406030204" pitchFamily="18" charset="0"/>
                        <a:ea typeface="Calibri" panose="020F0502020204030204" pitchFamily="34" charset="0"/>
                        <a:cs typeface="Arial" panose="020B0604020202020204" pitchFamily="34" charset="0"/>
                      </a:rPr>
                      <m:t>(−6; 0)</m:t>
                    </m:r>
                  </m:oMath>
                </a14:m>
                <a:r>
                  <a:rPr lang="nl-NL" sz="38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r>
                      <a:rPr lang="nl-NL" sz="3800" i="1">
                        <a:effectLst/>
                        <a:latin typeface="Cambria Math" panose="02040503050406030204" pitchFamily="18" charset="0"/>
                        <a:ea typeface="Calibri" panose="020F0502020204030204" pitchFamily="34" charset="0"/>
                        <a:cs typeface="Arial" panose="020B0604020202020204" pitchFamily="34" charset="0"/>
                      </a:rPr>
                      <m:t>(6; 0)</m:t>
                    </m:r>
                  </m:oMath>
                </a14:m>
                <a:r>
                  <a:rPr lang="nl-NL" sz="3800" dirty="0">
                    <a:effectLst/>
                    <a:latin typeface="Arial" panose="020B0604020202020204" pitchFamily="34" charset="0"/>
                    <a:ea typeface="Calibri" panose="020F0502020204030204" pitchFamily="34" charset="0"/>
                    <a:cs typeface="Arial" panose="020B0604020202020204" pitchFamily="34" charset="0"/>
                  </a:rPr>
                  <a:t> </a:t>
                </a:r>
                <a:r>
                  <a:rPr lang="nl-NL" sz="3800" dirty="0" smtClean="0">
                    <a:effectLst/>
                    <a:latin typeface="Arial" panose="020B0604020202020204" pitchFamily="34" charset="0"/>
                    <a:ea typeface="Calibri" panose="020F0502020204030204" pitchFamily="34" charset="0"/>
                    <a:cs typeface="Arial" panose="020B0604020202020204" pitchFamily="34" charset="0"/>
                  </a:rPr>
                  <a:t>và </a:t>
                </a:r>
                <a:r>
                  <a:rPr lang="nl-NL" sz="3800" dirty="0">
                    <a:effectLst/>
                    <a:latin typeface="Arial" panose="020B0604020202020204" pitchFamily="34" charset="0"/>
                    <a:ea typeface="Calibri" panose="020F0502020204030204" pitchFamily="34" charset="0"/>
                    <a:cs typeface="Arial" panose="020B0604020202020204" pitchFamily="34" charset="0"/>
                  </a:rPr>
                  <a:t>tiệu cự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r>
                      <a:rPr lang="nl-NL" sz="3800" i="1">
                        <a:effectLst/>
                        <a:latin typeface="Cambria Math" panose="02040503050406030204" pitchFamily="18" charset="0"/>
                        <a:ea typeface="Calibri" panose="020F0502020204030204" pitchFamily="34" charset="0"/>
                        <a:cs typeface="Arial" panose="020B0604020202020204" pitchFamily="34" charset="0"/>
                      </a:rPr>
                      <m:t>=2</m:t>
                    </m:r>
                    <m:r>
                      <a:rPr lang="nl-NL" sz="3800" i="1">
                        <a:effectLst/>
                        <a:latin typeface="Cambria Math" panose="02040503050406030204" pitchFamily="18" charset="0"/>
                        <a:ea typeface="Calibri" panose="020F0502020204030204" pitchFamily="34" charset="0"/>
                        <a:cs typeface="Arial" panose="020B0604020202020204" pitchFamily="34" charset="0"/>
                      </a:rPr>
                      <m:t>𝑐</m:t>
                    </m:r>
                    <m:r>
                      <a:rPr lang="nl-NL" sz="3800" i="1">
                        <a:effectLst/>
                        <a:latin typeface="Cambria Math" panose="02040503050406030204" pitchFamily="18" charset="0"/>
                        <a:ea typeface="Calibri" panose="020F0502020204030204" pitchFamily="34" charset="0"/>
                        <a:cs typeface="Arial" panose="020B0604020202020204" pitchFamily="34" charset="0"/>
                      </a:rPr>
                      <m:t>=12</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68948" y="5753100"/>
                <a:ext cx="16857053" cy="2056525"/>
              </a:xfrm>
              <a:prstGeom prst="rect">
                <a:avLst/>
              </a:prstGeom>
              <a:blipFill>
                <a:blip r:embed="rId31"/>
                <a:stretch>
                  <a:fillRect l="-1193" r="-1157" b="-5638"/>
                </a:stretch>
              </a:blipFill>
            </p:spPr>
            <p:txBody>
              <a:bodyPr/>
              <a:lstStyle/>
              <a:p>
                <a:r>
                  <a:rPr lang="en-US">
                    <a:noFill/>
                  </a:rPr>
                  <a:t> </a:t>
                </a:r>
              </a:p>
            </p:txBody>
          </p:sp>
        </mc:Fallback>
      </mc:AlternateContent>
    </p:spTree>
    <p:extLst>
      <p:ext uri="{BB962C8B-B14F-4D97-AF65-F5344CB8AC3E}">
        <p14:creationId xmlns:p14="http://schemas.microsoft.com/office/powerpoint/2010/main" val="2522624335"/>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05051" y="419100"/>
            <a:ext cx="4781349" cy="1207470"/>
            <a:chOff x="1162250" y="190500"/>
            <a:chExt cx="4781349" cy="1066800"/>
          </a:xfrm>
        </p:grpSpPr>
        <p:sp>
          <p:nvSpPr>
            <p:cNvPr id="15" name="Rectangle 14"/>
            <p:cNvSpPr/>
            <p:nvPr/>
          </p:nvSpPr>
          <p:spPr>
            <a:xfrm>
              <a:off x="1162250" y="190500"/>
              <a:ext cx="478134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4500">
                <a:solidFill>
                  <a:prstClr val="white"/>
                </a:solidFill>
              </a:endParaRPr>
            </a:p>
          </p:txBody>
        </p:sp>
        <p:sp>
          <p:nvSpPr>
            <p:cNvPr id="13" name="Rectangle 12"/>
            <p:cNvSpPr/>
            <p:nvPr/>
          </p:nvSpPr>
          <p:spPr>
            <a:xfrm>
              <a:off x="1655489" y="190500"/>
              <a:ext cx="3743332" cy="1002710"/>
            </a:xfrm>
            <a:prstGeom prst="rect">
              <a:avLst/>
            </a:prstGeom>
          </p:spPr>
          <p:txBody>
            <a:bodyPr wrap="none">
              <a:spAutoFit/>
            </a:bodyPr>
            <a:lstStyle/>
            <a:p>
              <a:pPr algn="just">
                <a:lnSpc>
                  <a:spcPct val="150000"/>
                </a:lnSpc>
                <a:spcAft>
                  <a:spcPts val="800"/>
                </a:spcAft>
              </a:pPr>
              <a:r>
                <a:rPr lang="en-US" sz="4500" b="1" smtClean="0">
                  <a:solidFill>
                    <a:prstClr val="white"/>
                  </a:solidFill>
                  <a:latin typeface="Arial" panose="020B0604020202020204" pitchFamily="34" charset="0"/>
                  <a:ea typeface="Times New Roman" panose="02020603050405020304" pitchFamily="18" charset="0"/>
                  <a:cs typeface="Arial" panose="020B0604020202020204" pitchFamily="34" charset="0"/>
                </a:rPr>
                <a:t>VẬN DỤNG 1</a:t>
              </a:r>
              <a:endParaRPr lang="en-US" sz="450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6"/>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6776210" y="9105900"/>
            <a:ext cx="1219200" cy="950976"/>
          </a:xfrm>
          <a:prstGeom prst="rect">
            <a:avLst/>
          </a:prstGeom>
        </p:spPr>
      </p:pic>
      <p:pic>
        <p:nvPicPr>
          <p:cNvPr id="26" name="Picture 10"/>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17468105" y="998231"/>
            <a:ext cx="1639790" cy="760266"/>
          </a:xfrm>
          <a:prstGeom prst="rect">
            <a:avLst/>
          </a:prstGeom>
        </p:spPr>
      </p:pic>
      <p:sp>
        <p:nvSpPr>
          <p:cNvPr id="12" name="Oval 11"/>
          <p:cNvSpPr/>
          <p:nvPr/>
        </p:nvSpPr>
        <p:spPr>
          <a:xfrm>
            <a:off x="-1022595" y="9105900"/>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p:cNvSpPr/>
              <p:nvPr/>
            </p:nvSpPr>
            <p:spPr>
              <a:xfrm>
                <a:off x="766489" y="1790700"/>
                <a:ext cx="16619321" cy="3369192"/>
              </a:xfrm>
              <a:prstGeom prst="rect">
                <a:avLst/>
              </a:prstGeom>
            </p:spPr>
            <p:txBody>
              <a:bodyPr wrap="square">
                <a:spAutoFit/>
              </a:bodyPr>
              <a:lstStyle/>
              <a:p>
                <a:pPr algn="just">
                  <a:lnSpc>
                    <a:spcPct val="150000"/>
                  </a:lnSpc>
                  <a:spcAft>
                    <a:spcPts val="1200"/>
                  </a:spcAft>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vòm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ô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7.22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nửa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nằm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hoành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200"/>
                  </a:spcAft>
                </a:pP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16</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6489" y="1790700"/>
                <a:ext cx="16619321" cy="3369192"/>
              </a:xfrm>
              <a:prstGeom prst="rect">
                <a:avLst/>
              </a:prstGeom>
              <a:blipFill>
                <a:blip r:embed="rId30"/>
                <a:stretch>
                  <a:fillRect l="-1211" r="-1211"/>
                </a:stretch>
              </a:blipFill>
            </p:spPr>
            <p:txBody>
              <a:bodyPr/>
              <a:lstStyle/>
              <a:p>
                <a:r>
                  <a:rPr lang="en-US">
                    <a:noFill/>
                  </a:rPr>
                  <a:t> </a:t>
                </a:r>
              </a:p>
            </p:txBody>
          </p:sp>
        </mc:Fallback>
      </mc:AlternateContent>
      <p:pic>
        <p:nvPicPr>
          <p:cNvPr id="4" name="Picture 3"/>
          <p:cNvPicPr>
            <a:picLocks noChangeAspect="1"/>
          </p:cNvPicPr>
          <p:nvPr/>
        </p:nvPicPr>
        <p:blipFill>
          <a:blip r:embed="rId31">
            <a:extLst>
              <a:ext uri="{BEBA8EAE-BF5A-486C-A8C5-ECC9F3942E4B}">
                <a14:imgProps xmlns:a14="http://schemas.microsoft.com/office/drawing/2010/main">
                  <a14:imgLayer r:embed="rId32">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1196069" y="4755068"/>
            <a:ext cx="6608227" cy="4198432"/>
          </a:xfrm>
          <a:prstGeom prst="rect">
            <a:avLst/>
          </a:prstGeom>
        </p:spPr>
      </p:pic>
      <p:sp>
        <p:nvSpPr>
          <p:cNvPr id="5" name="Rectangle 4"/>
          <p:cNvSpPr/>
          <p:nvPr/>
        </p:nvSpPr>
        <p:spPr>
          <a:xfrm>
            <a:off x="766488" y="5165335"/>
            <a:ext cx="9901512" cy="3600986"/>
          </a:xfrm>
          <a:prstGeom prst="rect">
            <a:avLst/>
          </a:prstGeom>
        </p:spPr>
        <p:txBody>
          <a:bodyPr wrap="square">
            <a:spAutoFit/>
          </a:bodyPr>
          <a:lstStyle/>
          <a:p>
            <a:pPr marL="30480" marR="30480" lvl="0" algn="just">
              <a:lnSpc>
                <a:spcPct val="150000"/>
              </a:lnSpc>
              <a:spcAft>
                <a:spcPts val="120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rằng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vẽ</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30 cm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chiều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h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ô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thoáng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ô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thoáng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75 cm.</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3934724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82294" y="411416"/>
            <a:ext cx="1639790" cy="760266"/>
          </a:xfrm>
          <a:prstGeom prst="rect">
            <a:avLst/>
          </a:prstGeom>
        </p:spPr>
      </p:pic>
      <p:sp>
        <p:nvSpPr>
          <p:cNvPr id="12" name="Oval 11"/>
          <p:cNvSpPr/>
          <p:nvPr/>
        </p:nvSpPr>
        <p:spPr>
          <a:xfrm>
            <a:off x="17361659" y="9080583"/>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0"/>
          <a:stretch>
            <a:fillRect/>
          </a:stretch>
        </p:blipFill>
        <p:spPr>
          <a:xfrm>
            <a:off x="8621165" y="5013000"/>
            <a:ext cx="1045669" cy="261000"/>
          </a:xfrm>
          <a:prstGeom prst="rect">
            <a:avLst/>
          </a:prstGeom>
        </p:spPr>
      </p:pic>
      <p:sp>
        <p:nvSpPr>
          <p:cNvPr id="24" name="Oval 23"/>
          <p:cNvSpPr/>
          <p:nvPr/>
        </p:nvSpPr>
        <p:spPr>
          <a:xfrm>
            <a:off x="-946206" y="9080584"/>
            <a:ext cx="2045188" cy="1992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Callout 13"/>
          <p:cNvSpPr/>
          <p:nvPr/>
        </p:nvSpPr>
        <p:spPr>
          <a:xfrm>
            <a:off x="7944122" y="675395"/>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p:pic>
        <p:nvPicPr>
          <p:cNvPr id="3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361659" y="651657"/>
            <a:ext cx="1639790" cy="760266"/>
          </a:xfrm>
          <a:prstGeom prst="rect">
            <a:avLst/>
          </a:prstGeom>
        </p:spPr>
      </p:pic>
      <p:sp>
        <p:nvSpPr>
          <p:cNvPr id="2" name="Rectangle 1"/>
          <p:cNvSpPr/>
          <p:nvPr/>
        </p:nvSpPr>
        <p:spPr>
          <a:xfrm>
            <a:off x="1066800" y="1948134"/>
            <a:ext cx="15937161" cy="861133"/>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Ta có 75cm trên thực tế ứng với 2,5 đơn vị trên mặt phẳng tọa độ</a:t>
            </a:r>
            <a:r>
              <a:rPr lang="nl-NL" sz="3800" dirty="0" smtClean="0">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098981" y="3008887"/>
            <a:ext cx="15904979" cy="861133"/>
          </a:xfrm>
          <a:prstGeom prst="rect">
            <a:avLst/>
          </a:prstGeom>
        </p:spPr>
        <p:txBody>
          <a:bodyPr wrap="square">
            <a:spAutoFit/>
          </a:bodyPr>
          <a:lstStyle/>
          <a:p>
            <a:pPr lvl="0" algn="just">
              <a:lnSpc>
                <a:spcPct val="150000"/>
              </a:lnSpc>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Gọi điểm M trên elip thỏa mãn có hoành độ là </a:t>
            </a: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2,5</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1143000" y="3925013"/>
                <a:ext cx="15268078" cy="2706831"/>
              </a:xfrm>
              <a:prstGeom prst="rect">
                <a:avLst/>
              </a:prstGeom>
            </p:spPr>
            <p:txBody>
              <a:bodyPr wrap="square">
                <a:spAutoFit/>
              </a:bodyPr>
              <a:lstStyle/>
              <a:p>
                <a:pPr lvl="0" algn="just">
                  <a:lnSpc>
                    <a:spcPct val="150000"/>
                  </a:lnSpc>
                </a:pP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Mà </a:t>
                </a: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M thuộc (E) nên:</a:t>
                </a:r>
                <a:r>
                  <a:rPr lang="nl-NL" sz="38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e>
                          <m:sup>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num>
                      <m:den>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16</m:t>
                        </m:r>
                      </m:den>
                    </m:f>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num>
                      <m:den>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den>
                    </m:f>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pt-BR" sz="38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39</m:t>
                        </m:r>
                      </m:num>
                      <m:den>
                        <m:r>
                          <a:rPr lang="pt-BR"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16</m:t>
                        </m:r>
                      </m:den>
                    </m:f>
                  </m:oMath>
                </a14:m>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≈1,56</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143000" y="3925013"/>
                <a:ext cx="15268078" cy="2706831"/>
              </a:xfrm>
              <a:prstGeom prst="rect">
                <a:avLst/>
              </a:prstGeom>
              <a:blipFill>
                <a:blip r:embed="rId31"/>
                <a:stretch>
                  <a:fillRect l="-13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2115800" y="2969219"/>
                <a:ext cx="4295278" cy="969496"/>
              </a:xfrm>
              <a:prstGeom prst="rect">
                <a:avLst/>
              </a:prstGeom>
            </p:spPr>
            <p:txBody>
              <a:bodyPr wrap="none">
                <a:spAutoFit/>
              </a:bodyPr>
              <a:lstStyle/>
              <a:p>
                <a:pPr lvl="0" algn="just">
                  <a:lnSpc>
                    <a:spcPct val="150000"/>
                  </a:lnSpc>
                </a:pPr>
                <a14:m>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tọa độ </a:t>
                </a:r>
                <a14:m>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(2,5; </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115800" y="2969219"/>
                <a:ext cx="4295278" cy="969496"/>
              </a:xfrm>
              <a:prstGeom prst="rect">
                <a:avLst/>
              </a:prstGeom>
              <a:blipFill>
                <a:blip r:embed="rId32"/>
                <a:stretch>
                  <a:fillRect b="-138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143000" y="6802041"/>
                <a:ext cx="9144000" cy="1846659"/>
              </a:xfrm>
              <a:prstGeom prst="rect">
                <a:avLst/>
              </a:prstGeom>
            </p:spPr>
            <p:txBody>
              <a:bodyPr>
                <a:spAutoFit/>
              </a:bodyPr>
              <a:lstStyle/>
              <a:p>
                <a:pPr lvl="0" algn="just">
                  <a:lnSpc>
                    <a:spcPct val="150000"/>
                  </a:lnSpc>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chiều cao của ô thoáng là: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h</m:t>
                    </m:r>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 = 1,56.30=46,8 </m:t>
                    </m:r>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𝑐𝑚</m:t>
                    </m:r>
                  </m:oMath>
                </a14:m>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43000" y="6802041"/>
                <a:ext cx="9144000" cy="1846659"/>
              </a:xfrm>
              <a:prstGeom prst="rect">
                <a:avLst/>
              </a:prstGeom>
              <a:blipFill>
                <a:blip r:embed="rId33"/>
                <a:stretch>
                  <a:fillRect l="-2200" b="-6271"/>
                </a:stretch>
              </a:blipFill>
            </p:spPr>
            <p:txBody>
              <a:bodyPr/>
              <a:lstStyle/>
              <a:p>
                <a:r>
                  <a:rPr lang="en-US">
                    <a:noFill/>
                  </a:rPr>
                  <a:t> </a:t>
                </a:r>
              </a:p>
            </p:txBody>
          </p:sp>
        </mc:Fallback>
      </mc:AlternateContent>
    </p:spTree>
    <p:extLst>
      <p:ext uri="{BB962C8B-B14F-4D97-AF65-F5344CB8AC3E}">
        <p14:creationId xmlns:p14="http://schemas.microsoft.com/office/powerpoint/2010/main" val="3671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inVertical)">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fade">
                                      <p:cBhvr>
                                        <p:cTn id="4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7010399" y="597785"/>
            <a:ext cx="4648199" cy="846386"/>
          </a:xfrm>
          <a:prstGeom prst="rect">
            <a:avLst/>
          </a:prstGeom>
        </p:spPr>
        <p:txBody>
          <a:bodyPr wrap="square" lIns="0" tIns="0" rIns="0" bIns="0" rtlCol="0" anchor="t">
            <a:spAutoFit/>
          </a:bodyPr>
          <a:lstStyle/>
          <a:p>
            <a:pPr>
              <a:spcBef>
                <a:spcPct val="0"/>
              </a:spcBef>
            </a:pPr>
            <a:r>
              <a:rPr lang="en-US" sz="5500" b="1">
                <a:solidFill>
                  <a:srgbClr val="497FB4"/>
                </a:solidFill>
                <a:latin typeface="Arial" panose="020B0604020202020204" pitchFamily="34" charset="0"/>
                <a:cs typeface="Arial" panose="020B0604020202020204" pitchFamily="34" charset="0"/>
              </a:rPr>
              <a:t>KHỞI ĐỘNG</a:t>
            </a:r>
          </a:p>
        </p:txBody>
      </p:sp>
      <p:grpSp>
        <p:nvGrpSpPr>
          <p:cNvPr id="7" name="Group 7"/>
          <p:cNvGrpSpPr/>
          <p:nvPr/>
        </p:nvGrpSpPr>
        <p:grpSpPr>
          <a:xfrm>
            <a:off x="685800" y="8896398"/>
            <a:ext cx="2580809" cy="742902"/>
            <a:chOff x="0" y="0"/>
            <a:chExt cx="6171786" cy="1776588"/>
          </a:xfrm>
        </p:grpSpPr>
        <p:sp>
          <p:nvSpPr>
            <p:cNvPr id="8" name="Freeform 8"/>
            <p:cNvSpPr/>
            <p:nvPr/>
          </p:nvSpPr>
          <p:spPr>
            <a:xfrm>
              <a:off x="0" y="0"/>
              <a:ext cx="6171786" cy="1776588"/>
            </a:xfrm>
            <a:custGeom>
              <a:avLst/>
              <a:gdLst/>
              <a:ahLst/>
              <a:cxnLst/>
              <a:rect l="l" t="t" r="r" b="b"/>
              <a:pathLst>
                <a:path w="6171786" h="1776588">
                  <a:moveTo>
                    <a:pt x="6047325" y="1776588"/>
                  </a:moveTo>
                  <a:lnTo>
                    <a:pt x="124460" y="1776588"/>
                  </a:lnTo>
                  <a:cubicBezTo>
                    <a:pt x="55880" y="1776588"/>
                    <a:pt x="0" y="1720708"/>
                    <a:pt x="0" y="1652128"/>
                  </a:cubicBezTo>
                  <a:lnTo>
                    <a:pt x="0" y="124460"/>
                  </a:lnTo>
                  <a:cubicBezTo>
                    <a:pt x="0" y="55880"/>
                    <a:pt x="55880" y="0"/>
                    <a:pt x="124460" y="0"/>
                  </a:cubicBezTo>
                  <a:lnTo>
                    <a:pt x="6047326" y="0"/>
                  </a:lnTo>
                  <a:cubicBezTo>
                    <a:pt x="6115906" y="0"/>
                    <a:pt x="6171786" y="55880"/>
                    <a:pt x="6171786" y="124460"/>
                  </a:cubicBezTo>
                  <a:lnTo>
                    <a:pt x="6171786" y="1652128"/>
                  </a:lnTo>
                  <a:cubicBezTo>
                    <a:pt x="6171786" y="1720708"/>
                    <a:pt x="6115906" y="1776588"/>
                    <a:pt x="6047326" y="1776588"/>
                  </a:cubicBezTo>
                  <a:close/>
                </a:path>
              </a:pathLst>
            </a:custGeom>
            <a:solidFill>
              <a:srgbClr val="497FB4"/>
            </a:solidFill>
          </p:spPr>
        </p:sp>
      </p:grpSp>
      <p:sp>
        <p:nvSpPr>
          <p:cNvPr id="12" name="Rectangle 11"/>
          <p:cNvSpPr/>
          <p:nvPr/>
        </p:nvSpPr>
        <p:spPr>
          <a:xfrm>
            <a:off x="2039702" y="1714500"/>
            <a:ext cx="7320196" cy="1015663"/>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Arial" panose="020B0604020202020204" pitchFamily="34" charset="0"/>
              </a:rPr>
              <a:t>Các đường sau là đường gì?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Action Button: Help 13">
            <a:hlinkClick r:id="" action="ppaction://noaction" highlightClick="1"/>
          </p:cNvPr>
          <p:cNvSpPr/>
          <p:nvPr/>
        </p:nvSpPr>
        <p:spPr>
          <a:xfrm>
            <a:off x="16422442" y="629007"/>
            <a:ext cx="856658" cy="780693"/>
          </a:xfrm>
          <a:prstGeom prst="actionButtonHelp">
            <a:avLst/>
          </a:prstGeom>
          <a:solidFill>
            <a:schemeClr val="accent1"/>
          </a:solidFill>
          <a:ln w="9525"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smtClean="0">
              <a:ln>
                <a:noFill/>
              </a:ln>
              <a:solidFill>
                <a:srgbClr val="FFFFFF"/>
              </a:solidFill>
              <a:effectLst/>
              <a:uLnTx/>
              <a:uFillTx/>
              <a:latin typeface="Arial"/>
              <a:ea typeface="+mn-ea"/>
              <a:cs typeface="+mn-cs"/>
              <a:sym typeface="Arial"/>
            </a:endParaRPr>
          </a:p>
        </p:txBody>
      </p:sp>
      <p:pic>
        <p:nvPicPr>
          <p:cNvPr id="18" name="Picture 10"/>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719743" y="636627"/>
            <a:ext cx="1439486" cy="667398"/>
          </a:xfrm>
          <a:prstGeom prst="rect">
            <a:avLst/>
          </a:prstGeom>
        </p:spPr>
      </p:pic>
      <p:pic>
        <p:nvPicPr>
          <p:cNvPr id="6" name="Picture 5"/>
          <p:cNvPicPr>
            <a:picLocks noChangeAspect="1"/>
          </p:cNvPicPr>
          <p:nvPr/>
        </p:nvPicPr>
        <p:blipFill>
          <a:blip r:embed="rId30">
            <a:extLst>
              <a:ext uri="{BEBA8EAE-BF5A-486C-A8C5-ECC9F3942E4B}">
                <a14:imgProps xmlns:a14="http://schemas.microsoft.com/office/drawing/2010/main">
                  <a14:imgLayer r:embed="rId31">
                    <a14:imgEffect>
                      <a14:saturation sat="400000"/>
                    </a14:imgEffect>
                  </a14:imgLayer>
                </a14:imgProps>
              </a:ext>
              <a:ext uri="{28A0092B-C50C-407E-A947-70E740481C1C}">
                <a14:useLocalDpi xmlns:a14="http://schemas.microsoft.com/office/drawing/2010/main" val="0"/>
              </a:ext>
            </a:extLst>
          </a:blip>
          <a:stretch>
            <a:fillRect/>
          </a:stretch>
        </p:blipFill>
        <p:spPr>
          <a:xfrm>
            <a:off x="2281004" y="3058322"/>
            <a:ext cx="13639800" cy="5127017"/>
          </a:xfrm>
          <a:prstGeom prst="rect">
            <a:avLst/>
          </a:prstGeom>
        </p:spPr>
      </p:pic>
      <p:pic>
        <p:nvPicPr>
          <p:cNvPr id="17" name="Picture 3"/>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392400" y="8185339"/>
            <a:ext cx="2343901" cy="1933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38400" y="1638300"/>
            <a:ext cx="13443289" cy="5334000"/>
            <a:chOff x="2438399" y="1638300"/>
            <a:chExt cx="13443289" cy="5334000"/>
          </a:xfrm>
        </p:grpSpPr>
        <p:grpSp>
          <p:nvGrpSpPr>
            <p:cNvPr id="6" name="Group 6"/>
            <p:cNvGrpSpPr/>
            <p:nvPr/>
          </p:nvGrpSpPr>
          <p:grpSpPr>
            <a:xfrm>
              <a:off x="2438399" y="1638300"/>
              <a:ext cx="13443289" cy="5334000"/>
              <a:chOff x="-102849" y="36141"/>
              <a:chExt cx="2115061" cy="1221224"/>
            </a:xfrm>
          </p:grpSpPr>
          <p:sp>
            <p:nvSpPr>
              <p:cNvPr id="7" name="Freeform 7"/>
              <p:cNvSpPr/>
              <p:nvPr/>
            </p:nvSpPr>
            <p:spPr>
              <a:xfrm>
                <a:off x="-102849" y="36141"/>
                <a:ext cx="2115061" cy="1221224"/>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497FB4"/>
              </a:solidFill>
            </p:spPr>
          </p:sp>
        </p:grpSp>
        <p:sp>
          <p:nvSpPr>
            <p:cNvPr id="12" name="Google Shape;728;p44"/>
            <p:cNvSpPr txBox="1">
              <a:spLocks/>
            </p:cNvSpPr>
            <p:nvPr/>
          </p:nvSpPr>
          <p:spPr>
            <a:xfrm>
              <a:off x="8417858" y="2705100"/>
              <a:ext cx="1540500" cy="10524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6500" b="1" smtClean="0">
                  <a:solidFill>
                    <a:prstClr val="white"/>
                  </a:solidFill>
                  <a:latin typeface="Arial" panose="020B0604020202020204" pitchFamily="34" charset="0"/>
                  <a:cs typeface="Arial" panose="020B0604020202020204" pitchFamily="34" charset="0"/>
                </a:rPr>
                <a:t>02</a:t>
              </a:r>
              <a:endParaRPr lang="en" sz="6500" b="1">
                <a:solidFill>
                  <a:prstClr val="white"/>
                </a:solidFill>
                <a:latin typeface="Arial" panose="020B0604020202020204" pitchFamily="34" charset="0"/>
                <a:cs typeface="Arial" panose="020B0604020202020204" pitchFamily="34" charset="0"/>
              </a:endParaRPr>
            </a:p>
          </p:txBody>
        </p:sp>
        <p:cxnSp>
          <p:nvCxnSpPr>
            <p:cNvPr id="13" name="Google Shape;765;p44"/>
            <p:cNvCxnSpPr/>
            <p:nvPr/>
          </p:nvCxnSpPr>
          <p:spPr>
            <a:xfrm>
              <a:off x="8089121" y="4062300"/>
              <a:ext cx="1893079" cy="0"/>
            </a:xfrm>
            <a:prstGeom prst="straightConnector1">
              <a:avLst/>
            </a:prstGeom>
            <a:noFill/>
            <a:ln w="57150" cap="rnd" cmpd="sng">
              <a:solidFill>
                <a:schemeClr val="accent6"/>
              </a:solidFill>
              <a:prstDash val="solid"/>
              <a:round/>
              <a:headEnd type="none" w="med" len="med"/>
              <a:tailEnd type="none" w="med" len="med"/>
            </a:ln>
          </p:spPr>
        </p:cxnSp>
        <p:sp>
          <p:nvSpPr>
            <p:cNvPr id="15" name="Rectangle 14"/>
            <p:cNvSpPr/>
            <p:nvPr/>
          </p:nvSpPr>
          <p:spPr>
            <a:xfrm>
              <a:off x="7051934" y="4254114"/>
              <a:ext cx="4216218" cy="1407373"/>
            </a:xfrm>
            <a:prstGeom prst="rect">
              <a:avLst/>
            </a:prstGeom>
          </p:spPr>
          <p:txBody>
            <a:bodyPr wrap="none">
              <a:spAutoFit/>
            </a:bodyPr>
            <a:lstStyle/>
            <a:p>
              <a:pPr algn="ctr">
                <a:lnSpc>
                  <a:spcPct val="150000"/>
                </a:lnSpc>
              </a:pPr>
              <a:r>
                <a:rPr lang="nl-NL" sz="6500" b="1" dirty="0">
                  <a:solidFill>
                    <a:prstClr val="white"/>
                  </a:solidFill>
                  <a:latin typeface="Arial" panose="020B0604020202020204" pitchFamily="34" charset="0"/>
                  <a:ea typeface="Calibri" panose="020F0502020204030204" pitchFamily="34" charset="0"/>
                  <a:cs typeface="Arial" panose="020B0604020202020204" pitchFamily="34" charset="0"/>
                </a:rPr>
                <a:t>HYPEBOL</a:t>
              </a:r>
              <a:endParaRPr lang="nl-NL" sz="65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910741" flipV="1">
            <a:off x="729388" y="6540245"/>
            <a:ext cx="3954056" cy="1626106"/>
          </a:xfrm>
          <a:prstGeom prst="rect">
            <a:avLst/>
          </a:prstGeom>
        </p:spPr>
      </p:pic>
      <p:pic>
        <p:nvPicPr>
          <p:cNvPr id="20"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1399">
            <a:off x="14207459" y="6750742"/>
            <a:ext cx="3388469" cy="2443934"/>
          </a:xfrm>
          <a:prstGeom prst="rect">
            <a:avLst/>
          </a:prstGeom>
        </p:spPr>
      </p:pic>
    </p:spTree>
    <p:extLst>
      <p:ext uri="{BB962C8B-B14F-4D97-AF65-F5344CB8AC3E}">
        <p14:creationId xmlns:p14="http://schemas.microsoft.com/office/powerpoint/2010/main" val="315132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002000" y="403057"/>
            <a:ext cx="1755110" cy="533400"/>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6" name="Picture 1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14400" y="420724"/>
            <a:ext cx="1032846" cy="963915"/>
          </a:xfrm>
          <a:prstGeom prst="rect">
            <a:avLst/>
          </a:prstGeom>
        </p:spPr>
      </p:pic>
      <p:sp>
        <p:nvSpPr>
          <p:cNvPr id="17" name="TextBox 16"/>
          <p:cNvSpPr txBox="1"/>
          <p:nvPr/>
        </p:nvSpPr>
        <p:spPr>
          <a:xfrm>
            <a:off x="1969730" y="596032"/>
            <a:ext cx="3581400" cy="707886"/>
          </a:xfrm>
          <a:prstGeom prst="rect">
            <a:avLst/>
          </a:prstGeom>
          <a:noFill/>
        </p:spPr>
        <p:txBody>
          <a:bodyPr wrap="square" rtlCol="0">
            <a:spAutoFit/>
          </a:bodyPr>
          <a:lstStyle/>
          <a:p>
            <a:r>
              <a:rPr lang="nl-NL" sz="4000" b="1" dirty="0" smtClean="0">
                <a:solidFill>
                  <a:srgbClr val="1F497D"/>
                </a:solidFill>
                <a:latin typeface="Arial" panose="020B0604020202020204" pitchFamily="34" charset="0"/>
                <a:cs typeface="Arial" panose="020B0604020202020204" pitchFamily="34" charset="0"/>
              </a:rPr>
              <a:t>HĐ 3:</a:t>
            </a:r>
            <a:endParaRPr lang="en-US" sz="4000" dirty="0">
              <a:solidFill>
                <a:srgbClr val="1F497D"/>
              </a:solidFill>
              <a:latin typeface="Arial" panose="020B0604020202020204" pitchFamily="34" charset="0"/>
              <a:cs typeface="Arial" panose="020B0604020202020204" pitchFamily="34" charset="0"/>
            </a:endParaRPr>
          </a:p>
        </p:txBody>
      </p:sp>
      <p:sp>
        <p:nvSpPr>
          <p:cNvPr id="15" name="Rectangle 14"/>
          <p:cNvSpPr/>
          <p:nvPr/>
        </p:nvSpPr>
        <p:spPr>
          <a:xfrm>
            <a:off x="-306056" y="9839891"/>
            <a:ext cx="192036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58695" y="1384639"/>
            <a:ext cx="16569354" cy="3600986"/>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sớm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2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343 m/s. </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mối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248400" y="8039100"/>
            <a:ext cx="1516026" cy="2105591"/>
          </a:xfrm>
          <a:prstGeom prst="rect">
            <a:avLst/>
          </a:prstGeom>
        </p:spPr>
      </p:pic>
      <p:pic>
        <p:nvPicPr>
          <p:cNvPr id="34" name="Picture 33"/>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Effect>
                      <a14:saturation sat="400000"/>
                    </a14:imgEffect>
                    <a14:imgEffect>
                      <a14:brightnessContrast bright="20000" contrast="-40000"/>
                    </a14:imgEffect>
                  </a14:imgLayer>
                </a14:imgProps>
              </a:ext>
            </a:extLst>
          </a:blip>
          <a:stretch>
            <a:fillRect/>
          </a:stretch>
        </p:blipFill>
        <p:spPr>
          <a:xfrm>
            <a:off x="13411200" y="4827798"/>
            <a:ext cx="4552772" cy="4365204"/>
          </a:xfrm>
          <a:prstGeom prst="rect">
            <a:avLst/>
          </a:prstGeom>
        </p:spPr>
      </p:pic>
      <p:sp>
        <p:nvSpPr>
          <p:cNvPr id="10" name="Rectangle 9"/>
          <p:cNvSpPr/>
          <p:nvPr/>
        </p:nvSpPr>
        <p:spPr>
          <a:xfrm>
            <a:off x="844180" y="5066346"/>
            <a:ext cx="12186019" cy="2723823"/>
          </a:xfrm>
          <a:prstGeom prst="rect">
            <a:avLst/>
          </a:prstGeom>
        </p:spPr>
        <p:txBody>
          <a:bodyPr wrap="square">
            <a:spAutoFit/>
          </a:bodyPr>
          <a:lstStyle/>
          <a:p>
            <a:pPr marL="30480" marR="30480" lvl="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vực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thỏa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mãn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MF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MF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686 (m) hay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230191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anim calcmode="lin" valueType="num">
                                      <p:cBhvr>
                                        <p:cTn id="26" dur="500" fill="hold"/>
                                        <p:tgtEl>
                                          <p:spTgt spid="34"/>
                                        </p:tgtEl>
                                        <p:attrNameLst>
                                          <p:attrName>ppt_x</p:attrName>
                                        </p:attrNameLst>
                                      </p:cBhvr>
                                      <p:tavLst>
                                        <p:tav tm="0">
                                          <p:val>
                                            <p:strVal val="#ppt_x"/>
                                          </p:val>
                                        </p:tav>
                                        <p:tav tm="100000">
                                          <p:val>
                                            <p:strVal val="#ppt_x"/>
                                          </p:val>
                                        </p:tav>
                                      </p:tavLst>
                                    </p:anim>
                                    <p:anim calcmode="lin" valueType="num">
                                      <p:cBhvr>
                                        <p:cTn id="2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002000" y="403057"/>
            <a:ext cx="1755110" cy="533400"/>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sp>
        <p:nvSpPr>
          <p:cNvPr id="15" name="Rectangle 14"/>
          <p:cNvSpPr/>
          <p:nvPr/>
        </p:nvSpPr>
        <p:spPr>
          <a:xfrm>
            <a:off x="-306056" y="9839891"/>
            <a:ext cx="192036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409971">
            <a:off x="413857" y="8847527"/>
            <a:ext cx="1714846" cy="1236833"/>
          </a:xfrm>
          <a:prstGeom prst="rect">
            <a:avLst/>
          </a:prstGeom>
        </p:spPr>
      </p:pic>
      <p:sp>
        <p:nvSpPr>
          <p:cNvPr id="10" name="Oval Callout 9"/>
          <p:cNvSpPr/>
          <p:nvPr/>
        </p:nvSpPr>
        <p:spPr>
          <a:xfrm>
            <a:off x="8077200" y="393030"/>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08972" y="1409700"/>
            <a:ext cx="17148138" cy="7109639"/>
          </a:xfrm>
          <a:prstGeom prst="rect">
            <a:avLst/>
          </a:prstGeom>
        </p:spPr>
        <p:txBody>
          <a:bodyPr wrap="square">
            <a:spAutoFit/>
          </a:bodyPr>
          <a:lstStyle/>
          <a:p>
            <a:pPr algn="just">
              <a:lnSpc>
                <a:spcPct val="150000"/>
              </a:lnSpc>
              <a:spcAft>
                <a:spcPts val="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Giả sử nơi phát ra tín hiệu âm thanh là tại vị trí điểm M. </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đó MF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khoảng cách từ nơi phát ra tín hiệu âm thanh tới 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và MF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khoảng cách từ nơi phát ra tín hiệu âm thanh tới 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Gọi t</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thời gian âm thanh phát từ M đến 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thời gian âm thanh phát từ M đến 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Thiết bị tại 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nhận được tín hiệu âm thanh sớm hơn thiết bị tại F</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2 giây nên t</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t</a:t>
            </a:r>
            <a:r>
              <a:rPr lang="nl-NL"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2. </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343 m/s. </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0"/>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16961849" y="8805295"/>
            <a:ext cx="1639790" cy="760266"/>
          </a:xfrm>
          <a:prstGeom prst="rect">
            <a:avLst/>
          </a:prstGeom>
        </p:spPr>
      </p:pic>
    </p:spTree>
    <p:extLst>
      <p:ext uri="{BB962C8B-B14F-4D97-AF65-F5344CB8AC3E}">
        <p14:creationId xmlns:p14="http://schemas.microsoft.com/office/powerpoint/2010/main" val="17285020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002000" y="403057"/>
            <a:ext cx="1755110" cy="533400"/>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sp>
        <p:nvSpPr>
          <p:cNvPr id="15" name="Rectangle 14"/>
          <p:cNvSpPr/>
          <p:nvPr/>
        </p:nvSpPr>
        <p:spPr>
          <a:xfrm>
            <a:off x="-306056" y="9839891"/>
            <a:ext cx="192036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409971">
            <a:off x="413857" y="8847527"/>
            <a:ext cx="1714846" cy="1236833"/>
          </a:xfrm>
          <a:prstGeom prst="rect">
            <a:avLst/>
          </a:prstGeom>
        </p:spPr>
      </p:pic>
      <p:sp>
        <p:nvSpPr>
          <p:cNvPr id="10" name="Oval Callout 9"/>
          <p:cNvSpPr/>
          <p:nvPr/>
        </p:nvSpPr>
        <p:spPr>
          <a:xfrm>
            <a:off x="8462855" y="437528"/>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16229" y="1620737"/>
            <a:ext cx="16757371" cy="360098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343t</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343t</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MF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343.t</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343.t</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343(t</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t</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343. 2 = 686 (m).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mối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hệ</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khoảng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tín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âm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tới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MF</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686 (m).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0"/>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17175517" y="8692618"/>
            <a:ext cx="1639790" cy="760266"/>
          </a:xfrm>
          <a:prstGeom prst="rect">
            <a:avLst/>
          </a:prstGeom>
        </p:spPr>
      </p:pic>
      <p:sp>
        <p:nvSpPr>
          <p:cNvPr id="2" name="Rectangle 1"/>
          <p:cNvSpPr/>
          <p:nvPr/>
        </p:nvSpPr>
        <p:spPr>
          <a:xfrm>
            <a:off x="616228" y="5481402"/>
            <a:ext cx="16757371" cy="2615460"/>
          </a:xfrm>
          <a:prstGeom prst="rect">
            <a:avLst/>
          </a:prstGeom>
        </p:spPr>
        <p:txBody>
          <a:bodyPr wrap="square">
            <a:spAutoFit/>
          </a:bodyPr>
          <a:lstStyle/>
          <a:p>
            <a:pPr lvl="0" algn="just">
              <a:lnSpc>
                <a:spcPct val="150000"/>
              </a:lnSpc>
              <a:defRPr/>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vực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âm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việc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quyết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hợp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thỏa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mãn</a:t>
            </a:r>
            <a:endPar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defRPr/>
            </a:pP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MF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MF</a:t>
            </a:r>
            <a:r>
              <a:rPr lang="en-US" sz="38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 686 (m). </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91414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 y="9418230"/>
            <a:ext cx="18288000" cy="69393"/>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8621165" y="5013000"/>
            <a:ext cx="1045669" cy="261000"/>
          </a:xfrm>
          <a:prstGeom prst="rect">
            <a:avLst/>
          </a:prstGeom>
        </p:spPr>
      </p:pic>
      <p:pic>
        <p:nvPicPr>
          <p:cNvPr id="5" name="Picture 4"/>
          <p:cNvPicPr>
            <a:picLocks noChangeAspect="1"/>
          </p:cNvPicPr>
          <p:nvPr/>
        </p:nvPicPr>
        <p:blipFill>
          <a:blip r:embed="rId3"/>
          <a:stretch>
            <a:fillRect/>
          </a:stretch>
        </p:blipFill>
        <p:spPr>
          <a:xfrm>
            <a:off x="685800" y="1508236"/>
            <a:ext cx="17602201" cy="6454664"/>
          </a:xfrm>
          <a:prstGeom prst="rect">
            <a:avLst/>
          </a:prstGeom>
        </p:spPr>
      </p:pic>
      <p:pic>
        <p:nvPicPr>
          <p:cNvPr id="14" name="Picture 10"/>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19579777">
            <a:off x="301806" y="817227"/>
            <a:ext cx="1639790" cy="760266"/>
          </a:xfrm>
          <a:prstGeom prst="rect">
            <a:avLst/>
          </a:prstGeom>
        </p:spPr>
      </p:pic>
      <p:sp>
        <p:nvSpPr>
          <p:cNvPr id="16" name="TextBox 15"/>
          <p:cNvSpPr txBox="1"/>
          <p:nvPr/>
        </p:nvSpPr>
        <p:spPr>
          <a:xfrm>
            <a:off x="7277100" y="2420899"/>
            <a:ext cx="4038600" cy="784830"/>
          </a:xfrm>
          <a:prstGeom prst="rect">
            <a:avLst/>
          </a:prstGeom>
          <a:noFill/>
        </p:spPr>
        <p:txBody>
          <a:bodyPr wrap="square" rtlCol="0">
            <a:spAutoFit/>
          </a:bodyPr>
          <a:lstStyle/>
          <a:p>
            <a:pPr algn="ctr"/>
            <a:r>
              <a:rPr lang="en-US" sz="4500" b="1" dirty="0" smtClean="0">
                <a:solidFill>
                  <a:schemeClr val="bg1"/>
                </a:solidFill>
                <a:latin typeface="Arial" panose="020B0604020202020204" pitchFamily="34" charset="0"/>
                <a:cs typeface="Arial" panose="020B0604020202020204" pitchFamily="34" charset="0"/>
              </a:rPr>
              <a:t>ĐỊNH NGHĨA</a:t>
            </a:r>
            <a:endParaRPr lang="en-US" sz="45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828800" y="3622250"/>
                <a:ext cx="14935200" cy="3600986"/>
              </a:xfrm>
              <a:prstGeom prst="rect">
                <a:avLst/>
              </a:prstGeom>
            </p:spPr>
            <p:txBody>
              <a:bodyPr wrap="square">
                <a:spAutoFit/>
              </a:bodyPr>
              <a:lstStyle/>
              <a:p>
                <a:pPr algn="just">
                  <a:lnSpc>
                    <a:spcPct val="150000"/>
                  </a:lnSpc>
                  <a:spcAft>
                    <a:spcPts val="800"/>
                  </a:spcAft>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Cho hai điểm cố định và phân biệt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Đặt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số thực dương a nhỏ hơn c. Tập hợp các điểm M sao cho </a:t>
                </a:r>
                <a14:m>
                  <m:oMath xmlns:m="http://schemas.openxmlformats.org/officeDocument/2006/math">
                    <m:d>
                      <m:dPr>
                        <m:begChr m:val="|"/>
                        <m:endChr m:val="|"/>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e>
                    </m:d>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đường hypebol (hay hypebol). Hai điểm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hai tiêu điểm và </a:t>
                </a:r>
                <a14:m>
                  <m:oMath xmlns:m="http://schemas.openxmlformats.org/officeDocument/2006/math">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𝑐</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tiêu cự của hypebol đó.</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828800" y="3622250"/>
                <a:ext cx="14935200" cy="3600986"/>
              </a:xfrm>
              <a:prstGeom prst="rect">
                <a:avLst/>
              </a:prstGeom>
              <a:blipFill>
                <a:blip r:embed="rId30"/>
                <a:stretch>
                  <a:fillRect l="-1347" r="-1347" b="-2876"/>
                </a:stretch>
              </a:blipFill>
            </p:spPr>
            <p:txBody>
              <a:bodyPr/>
              <a:lstStyle/>
              <a:p>
                <a:r>
                  <a:rPr lang="en-US">
                    <a:noFill/>
                  </a:rPr>
                  <a:t> </a:t>
                </a:r>
              </a:p>
            </p:txBody>
          </p:sp>
        </mc:Fallback>
      </mc:AlternateContent>
      <p:pic>
        <p:nvPicPr>
          <p:cNvPr id="18" name="Picture 3"/>
          <p:cNvPicPr>
            <a:picLocks noChangeAspect="1"/>
          </p:cNvPicPr>
          <p:nvPr/>
        </p:nvPicPr>
        <p:blipFill>
          <a:blip r:embed="rId31">
            <a:extLst>
              <a:ext uri="{BEBA8EAE-BF5A-486C-A8C5-ECC9F3942E4B}">
                <a14:imgProps xmlns:a14="http://schemas.microsoft.com/office/drawing/2010/main">
                  <a14:imgLayer r:embed="rId32">
                    <a14:imgEffect>
                      <a14:brightnessContrast bright="-10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20700036" flipV="1">
            <a:off x="15811077" y="8348135"/>
            <a:ext cx="3147379" cy="1294359"/>
          </a:xfrm>
          <a:prstGeom prst="rect">
            <a:avLst/>
          </a:prstGeom>
        </p:spPr>
      </p:pic>
    </p:spTree>
    <p:extLst>
      <p:ext uri="{BB962C8B-B14F-4D97-AF65-F5344CB8AC3E}">
        <p14:creationId xmlns:p14="http://schemas.microsoft.com/office/powerpoint/2010/main" val="1266309861"/>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4375" y="1866900"/>
            <a:ext cx="12573000" cy="1395356"/>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781799" y="624870"/>
            <a:ext cx="63627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rPr>
              <a:t>Thách thức nhỏ: </a:t>
            </a:r>
            <a:endParaRPr kumimoji="0" lang="en-US" sz="4500" b="1" i="0" u="none" strike="noStrike" kern="1200" cap="none" spc="0" normalizeH="0" baseline="0" noProof="0" dirty="0">
              <a:ln>
                <a:noFill/>
              </a:ln>
              <a:solidFill>
                <a:srgbClr val="4F81BD"/>
              </a:solidFill>
              <a:effectLst/>
              <a:uLnTx/>
              <a:uFillTx/>
              <a:latin typeface="Arial" panose="020B0604020202020204" pitchFamily="34" charset="0"/>
              <a:ea typeface="+mn-ea"/>
              <a:cs typeface="Arial" panose="020B0604020202020204" pitchFamily="34" charset="0"/>
            </a:endParaRPr>
          </a:p>
        </p:txBody>
      </p:sp>
      <p:grpSp>
        <p:nvGrpSpPr>
          <p:cNvPr id="15" name="Group 5"/>
          <p:cNvGrpSpPr/>
          <p:nvPr/>
        </p:nvGrpSpPr>
        <p:grpSpPr>
          <a:xfrm>
            <a:off x="6019800" y="876300"/>
            <a:ext cx="304799" cy="288404"/>
            <a:chOff x="0" y="0"/>
            <a:chExt cx="6350000" cy="6350000"/>
          </a:xfrm>
          <a:solidFill>
            <a:schemeClr val="accent1"/>
          </a:solidFill>
        </p:grpSpPr>
        <p:sp>
          <p:nvSpPr>
            <p:cNvPr id="1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2" name="Group 7"/>
          <p:cNvGrpSpPr/>
          <p:nvPr/>
        </p:nvGrpSpPr>
        <p:grpSpPr>
          <a:xfrm>
            <a:off x="16428720" y="400123"/>
            <a:ext cx="1371600" cy="449494"/>
            <a:chOff x="0" y="0"/>
            <a:chExt cx="2332414" cy="751129"/>
          </a:xfrm>
        </p:grpSpPr>
        <p:sp>
          <p:nvSpPr>
            <p:cNvPr id="13"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7"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228600" y="3925431"/>
            <a:ext cx="1639790" cy="760266"/>
          </a:xfrm>
          <a:prstGeom prst="rect">
            <a:avLst/>
          </a:prstGeom>
        </p:spPr>
      </p:pic>
      <p:sp>
        <p:nvSpPr>
          <p:cNvPr id="3" name="Rectangle 2"/>
          <p:cNvSpPr/>
          <p:nvPr/>
        </p:nvSpPr>
        <p:spPr>
          <a:xfrm>
            <a:off x="3268987" y="2500256"/>
            <a:ext cx="11923777" cy="390300"/>
          </a:xfrm>
          <a:prstGeom prst="rect">
            <a:avLst/>
          </a:prstGeom>
        </p:spPr>
        <p:txBody>
          <a:bodyPr wrap="none">
            <a:spAutoFit/>
          </a:bodyPr>
          <a:lstStyle/>
          <a:p>
            <a:pPr marR="30480" lvl="0" algn="just">
              <a:lnSpc>
                <a:spcPts val="1800"/>
              </a:lnSpc>
              <a:spcAft>
                <a:spcPts val="1200"/>
              </a:spcAft>
            </a:pPr>
            <a:r>
              <a:rPr lang="en-US" sz="3800">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 sao trong định nghĩa hypebol cần điều kiện a &lt; c?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8077200" y="3894588"/>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2971800" y="4914900"/>
                <a:ext cx="12829025" cy="3686266"/>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Xét tam giác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40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4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40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40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có</a:t>
                </a:r>
                <a:r>
                  <a:rPr lang="nl-NL" sz="4000" dirty="0" smtClean="0">
                    <a:effectLst/>
                    <a:latin typeface="Arial" panose="020B0604020202020204" pitchFamily="34" charset="0"/>
                    <a:ea typeface="Calibri" panose="020F0502020204030204" pitchFamily="34" charset="0"/>
                    <a:cs typeface="Times New Roman" panose="02020603050405020304" pitchFamily="18" charset="0"/>
                  </a:rPr>
                  <a:t>:</a:t>
                </a:r>
              </a:p>
              <a:p>
                <a:pPr algn="ctr">
                  <a:lnSpc>
                    <a:spcPct val="150000"/>
                  </a:lnSpc>
                </a:pPr>
                <a:r>
                  <a:rPr lang="nl-NL" sz="40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40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40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4000" i="1">
                            <a:effectLst/>
                            <a:latin typeface="Cambria Math" panose="02040503050406030204" pitchFamily="18" charset="0"/>
                            <a:ea typeface="Times New Roman" panose="02020603050405020304" pitchFamily="18" charset="0"/>
                            <a:cs typeface="Arial" panose="020B0604020202020204" pitchFamily="34" charset="0"/>
                          </a:rPr>
                          <m:t>−</m:t>
                        </m:r>
                        <m:r>
                          <a:rPr lang="nl-NL" sz="4000" i="1">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40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4000" i="1">
                                <a:effectLst/>
                                <a:latin typeface="Cambria Math" panose="02040503050406030204" pitchFamily="18" charset="0"/>
                                <a:ea typeface="Times New Roman" panose="02020603050405020304" pitchFamily="18" charset="0"/>
                                <a:cs typeface="Arial" panose="020B0604020202020204" pitchFamily="34" charset="0"/>
                              </a:rPr>
                              <m:t>2</m:t>
                            </m:r>
                          </m:sub>
                        </m:sSub>
                      </m:e>
                    </m:d>
                    <m:r>
                      <a:rPr lang="nl-NL" sz="4000" i="1">
                        <a:effectLst/>
                        <a:latin typeface="Cambria Math" panose="02040503050406030204" pitchFamily="18" charset="0"/>
                        <a:ea typeface="Times New Roman" panose="02020603050405020304" pitchFamily="18" charset="0"/>
                        <a:cs typeface="Arial" panose="020B0604020202020204" pitchFamily="34" charset="0"/>
                      </a:rPr>
                      <m:t>=2</m:t>
                    </m:r>
                    <m:r>
                      <a:rPr lang="nl-NL" sz="4000" i="1">
                        <a:effectLst/>
                        <a:latin typeface="Cambria Math" panose="02040503050406030204" pitchFamily="18" charset="0"/>
                        <a:ea typeface="Times New Roman" panose="02020603050405020304" pitchFamily="18" charset="0"/>
                        <a:cs typeface="Arial" panose="020B0604020202020204" pitchFamily="34" charset="0"/>
                      </a:rPr>
                      <m:t>𝑎</m:t>
                    </m:r>
                    <m:r>
                      <a:rPr lang="nl-NL" sz="4000" i="1">
                        <a:effectLst/>
                        <a:latin typeface="Cambria Math" panose="02040503050406030204" pitchFamily="18" charset="0"/>
                        <a:ea typeface="Times New Roman" panose="02020603050405020304" pitchFamily="18" charset="0"/>
                        <a:cs typeface="Arial" panose="020B0604020202020204" pitchFamily="34" charset="0"/>
                      </a:rPr>
                      <m:t>&lt;</m:t>
                    </m:r>
                    <m:sSub>
                      <m:sSub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40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40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40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40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4000" i="1">
                        <a:effectLst/>
                        <a:latin typeface="Cambria Math" panose="02040503050406030204" pitchFamily="18" charset="0"/>
                        <a:ea typeface="Times New Roman" panose="02020603050405020304" pitchFamily="18" charset="0"/>
                        <a:cs typeface="Arial" panose="020B0604020202020204" pitchFamily="34" charset="0"/>
                      </a:rPr>
                      <m:t>=2</m:t>
                    </m:r>
                    <m:r>
                      <a:rPr lang="nl-NL" sz="4000" i="1">
                        <a:effectLst/>
                        <a:latin typeface="Cambria Math" panose="02040503050406030204" pitchFamily="18" charset="0"/>
                        <a:ea typeface="Times New Roman" panose="02020603050405020304" pitchFamily="18" charset="0"/>
                        <a:cs typeface="Arial" panose="020B0604020202020204" pitchFamily="34" charset="0"/>
                      </a:rPr>
                      <m:t>𝑐</m:t>
                    </m:r>
                  </m:oMath>
                </a14:m>
                <a:endParaRPr lang="nl-NL"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 </a:t>
                </a:r>
                <a:r>
                  <a:rPr lang="nl-NL"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nl-NL" sz="4000" dirty="0">
                    <a:effectLst/>
                    <a:latin typeface="Arial" panose="020B0604020202020204" pitchFamily="34" charset="0"/>
                    <a:ea typeface="Calibri" panose="020F0502020204030204" pitchFamily="34" charset="0"/>
                    <a:cs typeface="Times New Roman" panose="02020603050405020304" pitchFamily="18" charset="0"/>
                  </a:rPr>
                  <a:t>bất đẳng thức tam giác). </a:t>
                </a:r>
                <a:endParaRPr lang="nl-NL"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nl-NL" sz="4000" dirty="0" smtClean="0">
                    <a:effectLst/>
                    <a:latin typeface="Arial" panose="020B0604020202020204" pitchFamily="34" charset="0"/>
                    <a:ea typeface="Calibri" panose="020F0502020204030204" pitchFamily="34" charset="0"/>
                    <a:cs typeface="Times New Roman" panose="02020603050405020304" pitchFamily="18" charset="0"/>
                  </a:rPr>
                  <a:t>Suy </a:t>
                </a:r>
                <a:r>
                  <a:rPr lang="nl-NL" sz="4000" dirty="0">
                    <a:effectLst/>
                    <a:latin typeface="Arial" panose="020B0604020202020204" pitchFamily="34" charset="0"/>
                    <a:ea typeface="Calibri" panose="020F0502020204030204" pitchFamily="34" charset="0"/>
                    <a:cs typeface="Times New Roman" panose="02020603050405020304" pitchFamily="18" charset="0"/>
                  </a:rPr>
                  <a:t>ra: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𝑎</m:t>
                    </m:r>
                    <m:r>
                      <a:rPr lang="nl-NL" sz="4000" i="1">
                        <a:effectLst/>
                        <a:latin typeface="Cambria Math" panose="02040503050406030204" pitchFamily="18" charset="0"/>
                        <a:ea typeface="Calibri" panose="020F0502020204030204" pitchFamily="34" charset="0"/>
                        <a:cs typeface="Arial" panose="020B0604020202020204" pitchFamily="34" charset="0"/>
                      </a:rPr>
                      <m:t>&lt;</m:t>
                    </m:r>
                    <m:r>
                      <a:rPr lang="nl-NL" sz="4000" i="1">
                        <a:effectLst/>
                        <a:latin typeface="Cambria Math" panose="02040503050406030204" pitchFamily="18" charset="0"/>
                        <a:ea typeface="Calibri" panose="020F0502020204030204" pitchFamily="34" charset="0"/>
                        <a:cs typeface="Arial" panose="020B0604020202020204" pitchFamily="34" charset="0"/>
                      </a:rPr>
                      <m:t>𝑐</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971800" y="4914900"/>
                <a:ext cx="12829025" cy="3686266"/>
              </a:xfrm>
              <a:prstGeom prst="rect">
                <a:avLst/>
              </a:prstGeom>
              <a:blipFill>
                <a:blip r:embed="rId30"/>
                <a:stretch>
                  <a:fillRect l="-1711" b="-5785"/>
                </a:stretch>
              </a:blipFill>
            </p:spPr>
            <p:txBody>
              <a:bodyPr/>
              <a:lstStyle/>
              <a:p>
                <a:r>
                  <a:rPr lang="en-US">
                    <a:noFill/>
                  </a:rPr>
                  <a:t> </a:t>
                </a:r>
              </a:p>
            </p:txBody>
          </p:sp>
        </mc:Fallback>
      </mc:AlternateContent>
      <p:sp>
        <p:nvSpPr>
          <p:cNvPr id="24" name="Rounded Rectangle 23"/>
          <p:cNvSpPr/>
          <p:nvPr/>
        </p:nvSpPr>
        <p:spPr>
          <a:xfrm>
            <a:off x="-560825" y="9105900"/>
            <a:ext cx="1958340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
          <p:cNvPicPr>
            <a:picLocks noChangeAspect="1"/>
          </p:cNvPicPr>
          <p:nvPr/>
        </p:nvPicPr>
        <p:blipFill rotWithShape="1">
          <a:blip r:embed="rId31"/>
          <a:srcRect t="31482"/>
          <a:stretch/>
        </p:blipFill>
        <p:spPr>
          <a:xfrm>
            <a:off x="16154400" y="6950705"/>
            <a:ext cx="1783080" cy="2515280"/>
          </a:xfrm>
          <a:prstGeom prst="rect">
            <a:avLst/>
          </a:prstGeom>
        </p:spPr>
      </p:pic>
    </p:spTree>
    <p:extLst>
      <p:ext uri="{BB962C8B-B14F-4D97-AF65-F5344CB8AC3E}">
        <p14:creationId xmlns:p14="http://schemas.microsoft.com/office/powerpoint/2010/main" val="279431741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down)">
                                      <p:cBhvr>
                                        <p:cTn id="33" dur="500"/>
                                        <p:tgtEl>
                                          <p:spTgt spid="4">
                                            <p:txEl>
                                              <p:pRg st="1" end="1"/>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down)">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3"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362700" y="546874"/>
            <a:ext cx="5562600" cy="1066800"/>
            <a:chOff x="381000" y="190500"/>
            <a:chExt cx="5562600" cy="1066800"/>
          </a:xfrm>
        </p:grpSpPr>
        <p:sp>
          <p:nvSpPr>
            <p:cNvPr id="15" name="Rectangle 14"/>
            <p:cNvSpPr/>
            <p:nvPr/>
          </p:nvSpPr>
          <p:spPr>
            <a:xfrm>
              <a:off x="3810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85800" y="190500"/>
              <a:ext cx="4974439" cy="1015663"/>
            </a:xfrm>
            <a:prstGeom prst="rect">
              <a:avLst/>
            </a:prstGeom>
          </p:spPr>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51</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25" name="Rectangle 24"/>
          <p:cNvSpPr/>
          <p:nvPr/>
        </p:nvSpPr>
        <p:spPr>
          <a:xfrm>
            <a:off x="-533400" y="-1905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602200" y="-647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19200" y="1923514"/>
            <a:ext cx="16078200" cy="3600986"/>
          </a:xfrm>
          <a:prstGeom prst="rect">
            <a:avLst/>
          </a:prstGeom>
        </p:spPr>
        <p:txBody>
          <a:bodyPr wrap="square">
            <a:spAutoFit/>
          </a:bodyPr>
          <a:lstStyle/>
          <a:p>
            <a:pPr algn="just">
              <a:lnSpc>
                <a:spcPct val="150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tròn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nhau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Tại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vùng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giữa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người</a:t>
            </a:r>
            <a:r>
              <a:rPr lang="en-US" sz="3800" dirty="0">
                <a:latin typeface="Arial" panose="020B0604020202020204" pitchFamily="34" charset="0"/>
                <a:ea typeface="Calibri" panose="020F0502020204030204" pitchFamily="34" charset="0"/>
                <a:cs typeface="Times New Roman" panose="02020603050405020304" pitchFamily="18" charset="0"/>
              </a:rPr>
              <a:t> ta </a:t>
            </a:r>
            <a:r>
              <a:rPr lang="en-US" sz="3800" dirty="0" err="1">
                <a:latin typeface="Arial" panose="020B0604020202020204" pitchFamily="34" charset="0"/>
                <a:ea typeface="Calibri" panose="020F0502020204030204" pitchFamily="34" charset="0"/>
                <a:cs typeface="Times New Roman" panose="02020603050405020304" pitchFamily="18" charset="0"/>
              </a:rPr>
              <a:t>xác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định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tức</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cách</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từ</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mỗi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trí</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bằng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nhau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Hỏi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đường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thuộc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nhánh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hypebol</a:t>
            </a:r>
            <a:r>
              <a:rPr lang="en-US" sz="3800" dirty="0">
                <a:latin typeface="Arial" panose="020B0604020202020204" pitchFamily="34" charset="0"/>
                <a:ea typeface="Calibri" panose="020F0502020204030204" pitchFamily="34" charset="0"/>
                <a:cs typeface="Times New Roman" panose="02020603050405020304" pitchFamily="18" charset="0"/>
              </a:rPr>
              <a:t> hay </a:t>
            </a:r>
            <a:r>
              <a:rPr lang="en-US" sz="3800" dirty="0" err="1">
                <a:latin typeface="Arial" panose="020B0604020202020204" pitchFamily="34" charset="0"/>
                <a:ea typeface="Calibri" panose="020F0502020204030204" pitchFamily="34" charset="0"/>
                <a:cs typeface="Times New Roman" panose="02020603050405020304" pitchFamily="18" charset="0"/>
              </a:rPr>
              <a:t>không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295400" y="5803497"/>
            <a:ext cx="4985099" cy="4293003"/>
          </a:xfrm>
          <a:prstGeom prst="rect">
            <a:avLst/>
          </a:prstGeom>
        </p:spPr>
      </p:pic>
      <p:sp>
        <p:nvSpPr>
          <p:cNvPr id="5" name="Rectangle 4"/>
          <p:cNvSpPr/>
          <p:nvPr/>
        </p:nvSpPr>
        <p:spPr>
          <a:xfrm>
            <a:off x="6477000" y="6839277"/>
            <a:ext cx="10776300" cy="27238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Chú</a:t>
            </a:r>
            <a:r>
              <a:rPr lang="en-US" sz="3800" dirty="0">
                <a:latin typeface="Arial" panose="020B0604020202020204" pitchFamily="34" charset="0"/>
                <a:ea typeface="Calibri" panose="020F0502020204030204" pitchFamily="34" charset="0"/>
                <a:cs typeface="Times New Roman" panose="02020603050405020304" pitchFamily="18" charset="0"/>
              </a:rPr>
              <a:t> ý. </a:t>
            </a:r>
            <a:r>
              <a:rPr lang="en-US" sz="3800" dirty="0" err="1">
                <a:latin typeface="Arial" panose="020B0604020202020204" pitchFamily="34" charset="0"/>
                <a:ea typeface="Calibri" panose="020F0502020204030204" pitchFamily="34" charset="0"/>
                <a:cs typeface="Times New Roman" panose="02020603050405020304" pitchFamily="18" charset="0"/>
              </a:rPr>
              <a:t>Khoảng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trí</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tròn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bằng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trí</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tâm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smtClean="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Isosceles Triangle 22"/>
          <p:cNvSpPr/>
          <p:nvPr/>
        </p:nvSpPr>
        <p:spPr>
          <a:xfrm>
            <a:off x="16084901" y="8953500"/>
            <a:ext cx="1339500" cy="838200"/>
          </a:xfrm>
          <a:prstGeom prst="triangle">
            <a:avLst>
              <a:gd name="adj" fmla="val 49172"/>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smtClean="0">
                <a:solidFill>
                  <a:schemeClr val="bg1"/>
                </a:solidFill>
              </a:rPr>
              <a:t>!</a:t>
            </a:r>
            <a:endParaRPr lang="en-US" sz="6000" b="1">
              <a:solidFill>
                <a:schemeClr val="bg1"/>
              </a:solidFill>
            </a:endParaRPr>
          </a:p>
        </p:txBody>
      </p:sp>
    </p:spTree>
    <p:extLst>
      <p:ext uri="{BB962C8B-B14F-4D97-AF65-F5344CB8AC3E}">
        <p14:creationId xmlns:p14="http://schemas.microsoft.com/office/powerpoint/2010/main" val="31959309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33400" y="-1905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17602200" y="-647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Callout 10"/>
          <p:cNvSpPr/>
          <p:nvPr/>
        </p:nvSpPr>
        <p:spPr>
          <a:xfrm>
            <a:off x="8462855" y="437528"/>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142999" y="1485900"/>
                <a:ext cx="10287001" cy="3754874"/>
              </a:xfrm>
              <a:prstGeom prst="rect">
                <a:avLst/>
              </a:prstGeom>
            </p:spPr>
            <p:txBody>
              <a:bodyPr wrap="square">
                <a:spAutoFit/>
              </a:bodyPr>
              <a:lstStyle/>
              <a:p>
                <a:pPr>
                  <a:lnSpc>
                    <a:spcPct val="150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Giả</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sử</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đảo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tâm</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𝑂</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𝑅</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đảo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thứ</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tâm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O</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𝑅</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H</m:t>
                    </m:r>
                    <m:r>
                      <a:rPr lang="en-US" sz="3800">
                        <a:effectLst/>
                        <a:latin typeface="Cambria Math" panose="02040503050406030204" pitchFamily="18" charset="0"/>
                        <a:ea typeface="Calibri" panose="020F0502020204030204" pitchFamily="34" charset="0"/>
                        <a:cs typeface="Arial" panose="020B0604020202020204" pitchFamily="34" charset="0"/>
                      </a:rPr>
                      <m:t>.7.24)</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Do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𝑂</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𝑅</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e>
                    </m:d>
                    <m:r>
                      <a:rPr lang="en-US" sz="3800">
                        <a:effectLst/>
                        <a:latin typeface="Cambria Math" panose="02040503050406030204" pitchFamily="18" charset="0"/>
                        <a:ea typeface="Calibri" panose="020F0502020204030204" pitchFamily="34" charset="0"/>
                        <a:cs typeface="Arial" panose="020B0604020202020204" pitchFamily="34" charset="0"/>
                      </a:rPr>
                      <m:t>,</m:t>
                    </m:r>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𝑂</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𝑅</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e>
                    </m:d>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ngoài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𝑂</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𝑂</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&gt;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𝑅</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𝑅</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oMath>
                </a14:m>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42999" y="1485900"/>
                <a:ext cx="10287001" cy="3754874"/>
              </a:xfrm>
              <a:prstGeom prst="rect">
                <a:avLst/>
              </a:prstGeom>
              <a:blipFill>
                <a:blip r:embed="rId2"/>
                <a:stretch>
                  <a:fillRect l="-1896" r="-1896" b="-25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219479" y="5467412"/>
                <a:ext cx="13095515" cy="1846659"/>
              </a:xfrm>
              <a:prstGeom prst="rect">
                <a:avLst/>
              </a:prstGeom>
            </p:spPr>
            <p:txBody>
              <a:bodyPr wrap="square">
                <a:spAutoFit/>
              </a:bodyPr>
              <a:lstStyle/>
              <a:p>
                <a:pPr lvl="0">
                  <a:lnSpc>
                    <a:spcPct val="150000"/>
                  </a:lnSpc>
                  <a:spcAft>
                    <a:spcPts val="1200"/>
                  </a:spcAft>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thuộc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giới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19479" y="5467412"/>
                <a:ext cx="13095515" cy="1846659"/>
              </a:xfrm>
              <a:prstGeom prst="rect">
                <a:avLst/>
              </a:prstGeom>
              <a:blipFill>
                <a:blip r:embed="rId3"/>
                <a:stretch>
                  <a:fillRect l="-1536"/>
                </a:stretch>
              </a:blipFill>
            </p:spPr>
            <p:txBody>
              <a:bodyPr/>
              <a:lstStyle/>
              <a:p>
                <a:r>
                  <a:rPr lang="en-US">
                    <a:noFill/>
                  </a:rPr>
                  <a:t> </a:t>
                </a:r>
              </a:p>
            </p:txBody>
          </p:sp>
        </mc:Fallback>
      </mc:AlternateContent>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2290251" y="1216835"/>
            <a:ext cx="4985099" cy="4293003"/>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156997" y="7200900"/>
                <a:ext cx="7206203" cy="1123384"/>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156997" y="7200900"/>
                <a:ext cx="7206203" cy="11233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143000" y="8267700"/>
                <a:ext cx="16034100" cy="2723823"/>
              </a:xfrm>
              <a:prstGeom prst="rect">
                <a:avLst/>
              </a:prstGeom>
            </p:spPr>
            <p:txBody>
              <a:bodyPr wrap="square">
                <a:spAutoFit/>
              </a:bodyPr>
              <a:lstStyle/>
              <a:p>
                <a:pPr lvl="0">
                  <a:lnSpc>
                    <a:spcPct val="150000"/>
                  </a:lnSpc>
                  <a:spcAft>
                    <a:spcPts val="1200"/>
                  </a:spcAft>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giới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thuộc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nhánh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hypebol</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với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tiêu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trùng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trùng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𝑐</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e>
                    </m:d>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b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143000" y="8267700"/>
                <a:ext cx="16034100" cy="2723823"/>
              </a:xfrm>
              <a:prstGeom prst="rect">
                <a:avLst/>
              </a:prstGeom>
              <a:blipFill>
                <a:blip r:embed="rId7"/>
                <a:stretch>
                  <a:fillRect l="-12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292143" y="7200900"/>
                <a:ext cx="5711243" cy="969496"/>
              </a:xfrm>
              <a:prstGeom prst="rect">
                <a:avLst/>
              </a:prstGeom>
            </p:spPr>
            <p:txBody>
              <a:bodyPr wrap="none">
                <a:spAutoFit/>
              </a:bodyPr>
              <a:lstStyle/>
              <a:p>
                <a:pPr lvl="0">
                  <a:lnSpc>
                    <a:spcPct val="150000"/>
                  </a:lnSpc>
                  <a:spcAft>
                    <a:spcPts val="1200"/>
                  </a:spcAft>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𝑂</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𝑅</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9292143" y="7200900"/>
                <a:ext cx="5711243" cy="96949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09020" y="6599992"/>
                <a:ext cx="9144000" cy="677108"/>
              </a:xfrm>
              <a:prstGeom prst="rect">
                <a:avLst/>
              </a:prstGeom>
            </p:spPr>
            <p:txBody>
              <a:bodyPr>
                <a:spAutoFit/>
              </a:bodyPr>
              <a:lstStyle/>
              <a:p>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đảo</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nên</a:t>
                </a:r>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1309020" y="6599992"/>
                <a:ext cx="9144000" cy="677108"/>
              </a:xfrm>
              <a:prstGeom prst="rect">
                <a:avLst/>
              </a:prstGeom>
              <a:blipFill>
                <a:blip r:embed="rId9"/>
                <a:stretch>
                  <a:fillRect l="-2200" t="-17117" b="-33333"/>
                </a:stretch>
              </a:blipFill>
            </p:spPr>
            <p:txBody>
              <a:bodyPr/>
              <a:lstStyle/>
              <a:p>
                <a:r>
                  <a:rPr lang="en-US">
                    <a:noFill/>
                  </a:rPr>
                  <a:t> </a:t>
                </a:r>
              </a:p>
            </p:txBody>
          </p:sp>
        </mc:Fallback>
      </mc:AlternateContent>
    </p:spTree>
    <p:extLst>
      <p:ext uri="{BB962C8B-B14F-4D97-AF65-F5344CB8AC3E}">
        <p14:creationId xmlns:p14="http://schemas.microsoft.com/office/powerpoint/2010/main" val="6942818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553200" y="376278"/>
            <a:ext cx="4781349" cy="1207470"/>
            <a:chOff x="1162250" y="190500"/>
            <a:chExt cx="4781349" cy="1066800"/>
          </a:xfrm>
        </p:grpSpPr>
        <p:sp>
          <p:nvSpPr>
            <p:cNvPr id="15" name="Rectangle 14"/>
            <p:cNvSpPr/>
            <p:nvPr/>
          </p:nvSpPr>
          <p:spPr>
            <a:xfrm>
              <a:off x="1162250" y="190500"/>
              <a:ext cx="478134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4500">
                <a:solidFill>
                  <a:prstClr val="white"/>
                </a:solidFill>
              </a:endParaRPr>
            </a:p>
          </p:txBody>
        </p:sp>
        <p:sp>
          <p:nvSpPr>
            <p:cNvPr id="13" name="Rectangle 12"/>
            <p:cNvSpPr/>
            <p:nvPr/>
          </p:nvSpPr>
          <p:spPr>
            <a:xfrm>
              <a:off x="1564537" y="190500"/>
              <a:ext cx="3925242" cy="999309"/>
            </a:xfrm>
            <a:prstGeom prst="rect">
              <a:avLst/>
            </a:prstGeom>
          </p:spPr>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LUYỆN TẬP </a:t>
              </a:r>
              <a:r>
                <a:rPr lang="en-US" sz="4500" b="1" dirty="0">
                  <a:solidFill>
                    <a:prstClr val="white"/>
                  </a:solidFill>
                  <a:latin typeface="Arial" panose="020B0604020202020204" pitchFamily="34" charset="0"/>
                  <a:ea typeface="Times New Roman" panose="02020603050405020304" pitchFamily="18" charset="0"/>
                  <a:cs typeface="Arial" panose="020B0604020202020204" pitchFamily="34" charset="0"/>
                </a:rPr>
                <a:t>3</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2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579083" y="606098"/>
            <a:ext cx="1639790" cy="760266"/>
          </a:xfrm>
          <a:prstGeom prst="rect">
            <a:avLst/>
          </a:prstGeom>
        </p:spPr>
      </p:pic>
      <p:pic>
        <p:nvPicPr>
          <p:cNvPr id="4" name="Picture 3"/>
          <p:cNvPicPr>
            <a:picLocks noChangeAspect="1"/>
          </p:cNvPicPr>
          <p:nvPr/>
        </p:nvPicPr>
        <p:blipFill>
          <a:blip r:embed="rId30"/>
          <a:stretch>
            <a:fillRect/>
          </a:stretch>
        </p:blipFill>
        <p:spPr>
          <a:xfrm>
            <a:off x="8621165" y="5013000"/>
            <a:ext cx="1045669" cy="261000"/>
          </a:xfrm>
          <a:prstGeom prst="rect">
            <a:avLst/>
          </a:prstGeom>
        </p:spPr>
      </p:pic>
      <p:sp>
        <p:nvSpPr>
          <p:cNvPr id="3" name="Rectangle 2"/>
          <p:cNvSpPr/>
          <p:nvPr/>
        </p:nvSpPr>
        <p:spPr>
          <a:xfrm>
            <a:off x="869759" y="1964063"/>
            <a:ext cx="16503406" cy="2723823"/>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Cho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chữ</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nhật</a:t>
            </a:r>
            <a:r>
              <a:rPr lang="en-US" sz="3800" dirty="0">
                <a:solidFill>
                  <a:srgbClr val="000000"/>
                </a:solidFill>
                <a:latin typeface="Arial" panose="020B0604020202020204" pitchFamily="34" charset="0"/>
                <a:ea typeface="Times New Roman" panose="02020603050405020304" pitchFamily="18" charset="0"/>
              </a:rPr>
              <a:t> ABCD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M, N </a:t>
            </a:r>
            <a:r>
              <a:rPr lang="en-US" sz="3800" dirty="0" err="1">
                <a:solidFill>
                  <a:srgbClr val="000000"/>
                </a:solidFill>
                <a:latin typeface="Arial" panose="020B0604020202020204" pitchFamily="34" charset="0"/>
                <a:ea typeface="Times New Roman" panose="02020603050405020304" pitchFamily="18" charset="0"/>
              </a:rPr>
              <a:t>tương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ứng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điểm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cạnh</a:t>
            </a:r>
            <a:r>
              <a:rPr lang="en-US" sz="3800" dirty="0">
                <a:solidFill>
                  <a:srgbClr val="000000"/>
                </a:solidFill>
                <a:latin typeface="Arial" panose="020B0604020202020204" pitchFamily="34" charset="0"/>
                <a:ea typeface="Times New Roman" panose="02020603050405020304" pitchFamily="18" charset="0"/>
              </a:rPr>
              <a:t> AB, CD (H.7.25). </a:t>
            </a:r>
            <a:r>
              <a:rPr lang="en-US" sz="3800" dirty="0" err="1">
                <a:solidFill>
                  <a:srgbClr val="000000"/>
                </a:solidFill>
                <a:latin typeface="Arial" panose="020B0604020202020204" pitchFamily="34" charset="0"/>
                <a:ea typeface="Times New Roman" panose="02020603050405020304" pitchFamily="18" charset="0"/>
              </a:rPr>
              <a:t>Chứng</a:t>
            </a:r>
            <a:r>
              <a:rPr lang="en-US" sz="3800" dirty="0">
                <a:solidFill>
                  <a:srgbClr val="000000"/>
                </a:solidFill>
                <a:latin typeface="Arial" panose="020B0604020202020204" pitchFamily="34" charset="0"/>
                <a:ea typeface="Times New Roman" panose="02020603050405020304" pitchFamily="18" charset="0"/>
              </a:rPr>
              <a:t> minh </a:t>
            </a:r>
            <a:r>
              <a:rPr lang="en-US" sz="3800" dirty="0" err="1">
                <a:solidFill>
                  <a:srgbClr val="000000"/>
                </a:solidFill>
                <a:latin typeface="Arial" panose="020B0604020202020204" pitchFamily="34" charset="0"/>
                <a:ea typeface="Times New Roman" panose="02020603050405020304" pitchFamily="18" charset="0"/>
              </a:rPr>
              <a:t>rằng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bốn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điểm</a:t>
            </a:r>
            <a:r>
              <a:rPr lang="en-US" sz="3800" dirty="0">
                <a:solidFill>
                  <a:srgbClr val="000000"/>
                </a:solidFill>
                <a:latin typeface="Arial" panose="020B0604020202020204" pitchFamily="34" charset="0"/>
                <a:ea typeface="Times New Roman" panose="02020603050405020304" pitchFamily="18" charset="0"/>
              </a:rPr>
              <a:t> A, B, C, D </a:t>
            </a:r>
            <a:r>
              <a:rPr lang="en-US" sz="3800" dirty="0" err="1">
                <a:solidFill>
                  <a:srgbClr val="000000"/>
                </a:solidFill>
                <a:latin typeface="Arial" panose="020B0604020202020204" pitchFamily="34" charset="0"/>
                <a:ea typeface="Times New Roman" panose="02020603050405020304" pitchFamily="18" charset="0"/>
              </a:rPr>
              <a:t>cùng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thuộc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hypebol</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tiêu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điểm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M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N.</a:t>
            </a:r>
            <a:endParaRPr lang="en-US" sz="3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1">
            <a:extLst>
              <a:ext uri="{BEBA8EAE-BF5A-486C-A8C5-ECC9F3942E4B}">
                <a14:imgProps xmlns:a14="http://schemas.microsoft.com/office/drawing/2010/main">
                  <a14:imgLayer r:embed="rId32">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476070" y="4854411"/>
            <a:ext cx="5638800" cy="3759200"/>
          </a:xfrm>
          <a:prstGeom prst="rect">
            <a:avLst/>
          </a:prstGeom>
        </p:spPr>
      </p:pic>
      <p:sp>
        <p:nvSpPr>
          <p:cNvPr id="18" name="Rectangle 17"/>
          <p:cNvSpPr/>
          <p:nvPr/>
        </p:nvSpPr>
        <p:spPr>
          <a:xfrm>
            <a:off x="-306358" y="9029700"/>
            <a:ext cx="1920365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8"/>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98069">
            <a:off x="207647" y="8171093"/>
            <a:ext cx="1616352" cy="2055772"/>
          </a:xfrm>
          <a:prstGeom prst="rect">
            <a:avLst/>
          </a:prstGeom>
        </p:spPr>
      </p:pic>
      <p:pic>
        <p:nvPicPr>
          <p:cNvPr id="20" name="Picture 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510753" flipV="1">
            <a:off x="16078660" y="8657660"/>
            <a:ext cx="2632553" cy="1082637"/>
          </a:xfrm>
          <a:prstGeom prst="rect">
            <a:avLst/>
          </a:prstGeom>
        </p:spPr>
      </p:pic>
    </p:spTree>
    <p:extLst>
      <p:ext uri="{BB962C8B-B14F-4D97-AF65-F5344CB8AC3E}">
        <p14:creationId xmlns:p14="http://schemas.microsoft.com/office/powerpoint/2010/main" val="6825316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308412">
            <a:off x="-579083" y="606098"/>
            <a:ext cx="1639790" cy="760266"/>
          </a:xfrm>
          <a:prstGeom prst="rect">
            <a:avLst/>
          </a:prstGeom>
        </p:spPr>
      </p:pic>
      <p:pic>
        <p:nvPicPr>
          <p:cNvPr id="19" name="Picture 8"/>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98069">
            <a:off x="17168977" y="91759"/>
            <a:ext cx="974906" cy="1239943"/>
          </a:xfrm>
          <a:prstGeom prst="rect">
            <a:avLst/>
          </a:prstGeom>
        </p:spPr>
      </p:pic>
      <p:pic>
        <p:nvPicPr>
          <p:cNvPr id="20" name="Picture 3"/>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510753" flipV="1">
            <a:off x="16564435" y="9385876"/>
            <a:ext cx="2632553" cy="1082637"/>
          </a:xfrm>
          <a:prstGeom prst="rect">
            <a:avLst/>
          </a:prstGeom>
        </p:spPr>
      </p:pic>
      <p:sp>
        <p:nvSpPr>
          <p:cNvPr id="12" name="Oval Callout 11"/>
          <p:cNvSpPr/>
          <p:nvPr/>
        </p:nvSpPr>
        <p:spPr>
          <a:xfrm>
            <a:off x="8462855" y="392111"/>
            <a:ext cx="1665834" cy="712789"/>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143001" y="1308735"/>
                <a:ext cx="15686313" cy="8863965"/>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Do M, N tương ứng là trung điểm của các cạnh AB, CD và tính chất hình chữ nhật ABCD ta có: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𝐵𝑀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𝐶𝑁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𝐴𝑀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𝐷𝑁</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𝐵𝑀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𝐷𝑁</m:t>
                    </m:r>
                    <m:r>
                      <a:rPr lang="nl-NL" sz="3800" i="1">
                        <a:effectLst/>
                        <a:latin typeface="Cambria Math" panose="02040503050406030204" pitchFamily="18" charset="0"/>
                        <a:ea typeface="Times New Roman" panose="02020603050405020304" pitchFamily="18" charset="0"/>
                        <a:cs typeface="Arial" panose="020B0604020202020204" pitchFamily="34" charset="0"/>
                      </a:rPr>
                      <m:t>, </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𝐷𝑁</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𝐵𝑀𝐷𝑁</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hình bình hành</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𝐷𝑀</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Tương tự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𝐶𝑀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𝐴𝑁</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Ta chứng minh được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𝐵𝑀𝑁𝐶</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hình chữ nhật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𝐶𝑀</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𝐶𝑀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𝐴𝑁</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Từ đó: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𝐵𝑀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𝐶𝑁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𝐶𝑀</m:t>
                    </m:r>
                    <m:r>
                      <a:rPr lang="nl-NL" sz="3800" i="1">
                        <a:effectLst/>
                        <a:latin typeface="Cambria Math" panose="02040503050406030204" pitchFamily="18" charset="0"/>
                        <a:ea typeface="Times New Roman" panose="02020603050405020304" pitchFamily="18" charset="0"/>
                        <a:cs typeface="Arial" panose="020B0604020202020204" pitchFamily="34" charset="0"/>
                      </a:rPr>
                      <m:t>|= |</m:t>
                    </m:r>
                    <m:r>
                      <a:rPr lang="nl-NL" sz="3800" i="1">
                        <a:effectLst/>
                        <a:latin typeface="Cambria Math" panose="02040503050406030204" pitchFamily="18" charset="0"/>
                        <a:ea typeface="Times New Roman" panose="02020603050405020304" pitchFamily="18" charset="0"/>
                        <a:cs typeface="Arial" panose="020B0604020202020204" pitchFamily="34" charset="0"/>
                      </a:rPr>
                      <m:t>𝐴𝑁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𝐴𝑀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𝐷𝑁</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𝐷𝑀</m:t>
                    </m:r>
                    <m:r>
                      <a:rPr lang="nl-NL" sz="3800" i="1">
                        <a:effectLst/>
                        <a:latin typeface="Cambria Math" panose="02040503050406030204" pitchFamily="18" charset="0"/>
                        <a:ea typeface="Times New Roman" panose="02020603050405020304" pitchFamily="18" charset="0"/>
                        <a:cs typeface="Arial" panose="020B0604020202020204" pitchFamily="34" charset="0"/>
                      </a:rPr>
                      <m:t>|&gt;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𝑀𝑁</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nl-NL" sz="38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smtClean="0">
                    <a:effectLst/>
                    <a:latin typeface="Arial" panose="020B0604020202020204" pitchFamily="34" charset="0"/>
                    <a:ea typeface="Times New Roman" panose="02020603050405020304" pitchFamily="18" charset="0"/>
                    <a:cs typeface="Arial" panose="020B0604020202020204" pitchFamily="34" charset="0"/>
                  </a:rPr>
                  <a:t>(</a:t>
                </a:r>
                <a:r>
                  <a:rPr lang="nl-NL" sz="3800" dirty="0">
                    <a:effectLst/>
                    <a:latin typeface="Arial" panose="020B0604020202020204" pitchFamily="34" charset="0"/>
                    <a:ea typeface="Times New Roman" panose="02020603050405020304" pitchFamily="18" charset="0"/>
                    <a:cs typeface="Arial" panose="020B0604020202020204" pitchFamily="34" charset="0"/>
                  </a:rPr>
                  <a:t>bất đẳng thức tam giác).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nl-NL" sz="38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nl-NL" sz="3800" i="1">
                        <a:effectLst/>
                        <a:latin typeface="Cambria Math" panose="02040503050406030204" pitchFamily="18" charset="0"/>
                        <a:ea typeface="Calibri" panose="020F0502020204030204" pitchFamily="34" charset="0"/>
                        <a:cs typeface="Arial" panose="020B0604020202020204" pitchFamily="34" charset="0"/>
                      </a:rPr>
                      <m:t>𝐴</m:t>
                    </m:r>
                    <m:r>
                      <a:rPr lang="nl-NL" sz="3800" i="1">
                        <a:effectLst/>
                        <a:latin typeface="Cambria Math" panose="02040503050406030204" pitchFamily="18" charset="0"/>
                        <a:ea typeface="Calibri" panose="020F0502020204030204" pitchFamily="34" charset="0"/>
                        <a:cs typeface="Arial" panose="020B0604020202020204" pitchFamily="34" charset="0"/>
                      </a:rPr>
                      <m:t>, </m:t>
                    </m:r>
                    <m:r>
                      <a:rPr lang="nl-NL" sz="3800" i="1">
                        <a:effectLst/>
                        <a:latin typeface="Cambria Math" panose="02040503050406030204" pitchFamily="18" charset="0"/>
                        <a:ea typeface="Calibri" panose="020F0502020204030204" pitchFamily="34" charset="0"/>
                        <a:cs typeface="Arial" panose="020B0604020202020204" pitchFamily="34" charset="0"/>
                      </a:rPr>
                      <m:t>𝐵</m:t>
                    </m:r>
                    <m:r>
                      <a:rPr lang="nl-NL" sz="3800" i="1">
                        <a:effectLst/>
                        <a:latin typeface="Cambria Math" panose="02040503050406030204" pitchFamily="18" charset="0"/>
                        <a:ea typeface="Calibri" panose="020F0502020204030204" pitchFamily="34" charset="0"/>
                        <a:cs typeface="Arial" panose="020B0604020202020204" pitchFamily="34" charset="0"/>
                      </a:rPr>
                      <m:t>, </m:t>
                    </m:r>
                    <m:r>
                      <a:rPr lang="nl-NL" sz="3800" i="1">
                        <a:effectLst/>
                        <a:latin typeface="Cambria Math" panose="02040503050406030204" pitchFamily="18" charset="0"/>
                        <a:ea typeface="Calibri" panose="020F0502020204030204" pitchFamily="34" charset="0"/>
                        <a:cs typeface="Arial" panose="020B0604020202020204" pitchFamily="34" charset="0"/>
                      </a:rPr>
                      <m:t>𝐶</m:t>
                    </m:r>
                    <m:r>
                      <a:rPr lang="nl-NL" sz="3800" i="1">
                        <a:effectLst/>
                        <a:latin typeface="Cambria Math" panose="02040503050406030204" pitchFamily="18" charset="0"/>
                        <a:ea typeface="Calibri" panose="020F0502020204030204" pitchFamily="34" charset="0"/>
                        <a:cs typeface="Arial" panose="020B0604020202020204" pitchFamily="34" charset="0"/>
                      </a:rPr>
                      <m:t>, </m:t>
                    </m:r>
                    <m:r>
                      <a:rPr lang="nl-NL" sz="3800" i="1">
                        <a:effectLst/>
                        <a:latin typeface="Cambria Math" panose="02040503050406030204" pitchFamily="18" charset="0"/>
                        <a:ea typeface="Calibri" panose="020F0502020204030204" pitchFamily="34" charset="0"/>
                        <a:cs typeface="Arial" panose="020B0604020202020204" pitchFamily="34" charset="0"/>
                      </a:rPr>
                      <m:t>𝐷</m:t>
                    </m:r>
                  </m:oMath>
                </a14:m>
                <a:r>
                  <a:rPr lang="nl-NL" sz="3800" dirty="0">
                    <a:effectLst/>
                    <a:latin typeface="Arial" panose="020B0604020202020204" pitchFamily="34" charset="0"/>
                    <a:ea typeface="Calibri" panose="020F0502020204030204" pitchFamily="34" charset="0"/>
                    <a:cs typeface="Arial" panose="020B0604020202020204" pitchFamily="34" charset="0"/>
                  </a:rPr>
                  <a:t> cùng thuộc một hypebol có hai tiêu điểm là </a:t>
                </a:r>
                <a14:m>
                  <m:oMath xmlns:m="http://schemas.openxmlformats.org/officeDocument/2006/math">
                    <m:r>
                      <a:rPr lang="nl-NL" sz="3800" i="1">
                        <a:effectLst/>
                        <a:latin typeface="Cambria Math" panose="02040503050406030204" pitchFamily="18" charset="0"/>
                        <a:ea typeface="Calibri" panose="020F0502020204030204" pitchFamily="34" charset="0"/>
                        <a:cs typeface="Arial" panose="020B0604020202020204" pitchFamily="34" charset="0"/>
                      </a:rPr>
                      <m:t>𝑀</m:t>
                    </m:r>
                  </m:oMath>
                </a14:m>
                <a:r>
                  <a:rPr lang="nl-NL" sz="38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3800" i="1">
                        <a:effectLst/>
                        <a:latin typeface="Cambria Math" panose="02040503050406030204" pitchFamily="18" charset="0"/>
                        <a:ea typeface="Calibri" panose="020F0502020204030204" pitchFamily="34" charset="0"/>
                        <a:cs typeface="Arial" panose="020B0604020202020204" pitchFamily="34" charset="0"/>
                      </a:rPr>
                      <m:t>𝑁</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43001" y="1308735"/>
                <a:ext cx="15686313" cy="8863965"/>
              </a:xfrm>
              <a:prstGeom prst="rect">
                <a:avLst/>
              </a:prstGeom>
              <a:blipFill>
                <a:blip r:embed="rId32"/>
                <a:stretch>
                  <a:fillRect l="-1283" r="-1244" b="-550"/>
                </a:stretch>
              </a:blipFill>
            </p:spPr>
            <p:txBody>
              <a:bodyPr/>
              <a:lstStyle/>
              <a:p>
                <a:r>
                  <a:rPr lang="en-US">
                    <a:noFill/>
                  </a:rPr>
                  <a:t> </a:t>
                </a:r>
              </a:p>
            </p:txBody>
          </p:sp>
        </mc:Fallback>
      </mc:AlternateContent>
    </p:spTree>
    <p:extLst>
      <p:ext uri="{BB962C8B-B14F-4D97-AF65-F5344CB8AC3E}">
        <p14:creationId xmlns:p14="http://schemas.microsoft.com/office/powerpoint/2010/main" val="34634203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fade">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25464" y="1409700"/>
            <a:ext cx="14084672" cy="7467600"/>
            <a:chOff x="0" y="0"/>
            <a:chExt cx="4764445" cy="1763528"/>
          </a:xfrm>
        </p:grpSpPr>
        <p:sp>
          <p:nvSpPr>
            <p:cNvPr id="4" name="Freeform 4"/>
            <p:cNvSpPr/>
            <p:nvPr/>
          </p:nvSpPr>
          <p:spPr>
            <a:xfrm>
              <a:off x="0" y="0"/>
              <a:ext cx="4764445" cy="1763528"/>
            </a:xfrm>
            <a:custGeom>
              <a:avLst/>
              <a:gdLst/>
              <a:ahLst/>
              <a:cxnLst/>
              <a:rect l="l" t="t" r="r" b="b"/>
              <a:pathLst>
                <a:path w="4764445" h="1763528">
                  <a:moveTo>
                    <a:pt x="4639985" y="1763528"/>
                  </a:moveTo>
                  <a:lnTo>
                    <a:pt x="124460" y="1763528"/>
                  </a:lnTo>
                  <a:cubicBezTo>
                    <a:pt x="55880" y="1763528"/>
                    <a:pt x="0" y="1707648"/>
                    <a:pt x="0" y="1639068"/>
                  </a:cubicBezTo>
                  <a:lnTo>
                    <a:pt x="0" y="124460"/>
                  </a:lnTo>
                  <a:cubicBezTo>
                    <a:pt x="0" y="55880"/>
                    <a:pt x="55880" y="0"/>
                    <a:pt x="124460" y="0"/>
                  </a:cubicBezTo>
                  <a:lnTo>
                    <a:pt x="4639985" y="0"/>
                  </a:lnTo>
                  <a:cubicBezTo>
                    <a:pt x="4708565" y="0"/>
                    <a:pt x="4764445" y="55880"/>
                    <a:pt x="4764445" y="124460"/>
                  </a:cubicBezTo>
                  <a:lnTo>
                    <a:pt x="4764445" y="1639068"/>
                  </a:lnTo>
                  <a:cubicBezTo>
                    <a:pt x="4764445" y="1707648"/>
                    <a:pt x="4708565" y="1763528"/>
                    <a:pt x="4639985" y="1763528"/>
                  </a:cubicBezTo>
                  <a:close/>
                </a:path>
              </a:pathLst>
            </a:custGeom>
            <a:solidFill>
              <a:srgbClr val="497F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00000">
            <a:off x="897801" y="674761"/>
            <a:ext cx="2159957" cy="155786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55181" flipH="1">
            <a:off x="15016614" y="506819"/>
            <a:ext cx="2373012" cy="207638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700000">
            <a:off x="15488654" y="7748695"/>
            <a:ext cx="1594181" cy="208730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700000">
            <a:off x="1201516" y="7457638"/>
            <a:ext cx="1617631" cy="205740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29326" y="1545012"/>
            <a:ext cx="1162904" cy="802404"/>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flipV="1">
            <a:off x="14706314" y="7947080"/>
            <a:ext cx="1162904" cy="802404"/>
          </a:xfrm>
          <a:prstGeom prst="rect">
            <a:avLst/>
          </a:prstGeom>
        </p:spPr>
      </p:pic>
      <p:sp>
        <p:nvSpPr>
          <p:cNvPr id="12" name="Rectangle 11"/>
          <p:cNvSpPr/>
          <p:nvPr/>
        </p:nvSpPr>
        <p:spPr>
          <a:xfrm>
            <a:off x="2423022" y="1943100"/>
            <a:ext cx="13289555" cy="3093154"/>
          </a:xfrm>
          <a:prstGeom prst="rect">
            <a:avLst/>
          </a:prstGeom>
        </p:spPr>
        <p:txBody>
          <a:bodyPr wrap="square">
            <a:spAutoFit/>
          </a:bodyPr>
          <a:lstStyle/>
          <a:p>
            <a:pPr lvl="0" algn="ctr">
              <a:lnSpc>
                <a:spcPct val="150000"/>
              </a:lnSpc>
              <a:defRPr/>
            </a:pPr>
            <a:r>
              <a:rPr lang="vi-VN" sz="6500" b="1" kern="0" dirty="0">
                <a:solidFill>
                  <a:srgbClr val="FFC000"/>
                </a:solidFill>
              </a:rPr>
              <a:t>CHƯƠNG VII: PHƯƠNG PHÁP TOẠ ĐỘ TRONG MẶT PHẲNG </a:t>
            </a:r>
          </a:p>
        </p:txBody>
      </p:sp>
      <p:sp>
        <p:nvSpPr>
          <p:cNvPr id="13" name="Rectangle 12"/>
          <p:cNvSpPr/>
          <p:nvPr/>
        </p:nvSpPr>
        <p:spPr>
          <a:xfrm>
            <a:off x="3810000" y="5418772"/>
            <a:ext cx="10668000" cy="1477328"/>
          </a:xfrm>
          <a:prstGeom prst="rect">
            <a:avLst/>
          </a:prstGeom>
        </p:spPr>
        <p:txBody>
          <a:bodyPr wrap="square">
            <a:spAutoFit/>
          </a:bodyPr>
          <a:lstStyle/>
          <a:p>
            <a:pPr lvl="0" algn="ctr">
              <a:lnSpc>
                <a:spcPct val="150000"/>
              </a:lnSpc>
              <a:defRPr/>
            </a:pPr>
            <a:r>
              <a:rPr lang="en-US" sz="6000" b="1" kern="0" dirty="0">
                <a:solidFill>
                  <a:schemeClr val="bg1"/>
                </a:solidFill>
                <a:latin typeface="Arial" panose="020B0604020202020204" pitchFamily="34" charset="0"/>
                <a:ea typeface="Calibri" panose="020F0502020204030204" pitchFamily="34" charset="0"/>
                <a:cs typeface="Arial" panose="020B0604020202020204" pitchFamily="34" charset="0"/>
              </a:rPr>
              <a:t>BÀI 22: BA ĐƯỜNG CONIC</a:t>
            </a:r>
            <a:endParaRPr kumimoji="0" lang="en-US" sz="6000" b="1"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5694690" y="363083"/>
            <a:ext cx="1907510" cy="615941"/>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6" name="Picture 1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1286" y="442227"/>
            <a:ext cx="1101010" cy="1027530"/>
          </a:xfrm>
          <a:prstGeom prst="rect">
            <a:avLst/>
          </a:prstGeom>
        </p:spPr>
      </p:pic>
      <p:sp>
        <p:nvSpPr>
          <p:cNvPr id="17" name="TextBox 16"/>
          <p:cNvSpPr txBox="1"/>
          <p:nvPr/>
        </p:nvSpPr>
        <p:spPr>
          <a:xfrm>
            <a:off x="1772296" y="67105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HĐ </a:t>
            </a:r>
            <a:r>
              <a:rPr lang="nl-NL" sz="4000" b="1" dirty="0">
                <a:solidFill>
                  <a:srgbClr val="1F497D"/>
                </a:solidFill>
                <a:latin typeface="Arial" panose="020B0604020202020204" pitchFamily="34" charset="0"/>
                <a:cs typeface="Arial" panose="020B0604020202020204" pitchFamily="34" charset="0"/>
              </a:rPr>
              <a:t>4</a:t>
            </a:r>
            <a:r>
              <a:rPr kumimoji="0" lang="nl-NL" sz="4000" b="1" i="0"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762000" y="1646758"/>
                <a:ext cx="16916400" cy="4030142"/>
              </a:xfrm>
              <a:prstGeom prst="rect">
                <a:avLst/>
              </a:prstGeom>
            </p:spPr>
            <p:txBody>
              <a:bodyPr wrap="square">
                <a:spAutoFit/>
              </a:bodyPr>
              <a:lstStyle/>
              <a:p>
                <a:pPr algn="just">
                  <a:lnSpc>
                    <a:spcPct val="150000"/>
                  </a:lnSpc>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Xét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hypebol</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(H)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nghĩa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trục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Oxy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gốc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F</a:t>
                </a:r>
                <a:r>
                  <a:rPr lang="en-US" sz="38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t>
                </a:r>
                <a:r>
                  <a:rPr lang="en-US" sz="38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Ox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trùng</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OF</a:t>
                </a:r>
                <a:r>
                  <a:rPr lang="en-US" sz="38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(H.7.26).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tọa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F</a:t>
                </a:r>
                <a:r>
                  <a:rPr lang="en-US" sz="38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F</a:t>
                </a:r>
                <a:r>
                  <a:rPr lang="en-US" sz="380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Giải</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thích</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M(x; y)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d>
                      <m:dPr>
                        <m:begChr m:val="|"/>
                        <m:endChr m:val="|"/>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e>
                                </m:d>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e>
                                </m:d>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e>
                        </m:rad>
                      </m:e>
                    </m:d>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oMath>
                </a14:m>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2000" y="1646758"/>
                <a:ext cx="16916400" cy="4030142"/>
              </a:xfrm>
              <a:prstGeom prst="rect">
                <a:avLst/>
              </a:prstGeom>
              <a:blipFill>
                <a:blip r:embed="rId3"/>
                <a:stretch>
                  <a:fillRect l="-1189" r="-1189"/>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90600" y="5853901"/>
            <a:ext cx="4795031" cy="4228084"/>
          </a:xfrm>
          <a:prstGeom prst="rect">
            <a:avLst/>
          </a:prstGeom>
        </p:spPr>
      </p:pic>
      <p:sp>
        <p:nvSpPr>
          <p:cNvPr id="6" name="Oval Callout 5"/>
          <p:cNvSpPr/>
          <p:nvPr/>
        </p:nvSpPr>
        <p:spPr>
          <a:xfrm>
            <a:off x="12573000" y="6096000"/>
            <a:ext cx="4648200" cy="3162300"/>
          </a:xfrm>
          <a:prstGeom prst="wedgeEllipseCallout">
            <a:avLst>
              <a:gd name="adj1" fmla="val -56118"/>
              <a:gd name="adj2" fmla="val 12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dirty="0" smtClean="0">
                <a:latin typeface="Arial" panose="020B0604020202020204" pitchFamily="34" charset="0"/>
                <a:cs typeface="Arial" panose="020B0604020202020204" pitchFamily="34" charset="0"/>
              </a:rPr>
              <a:t>HOẠT ĐỘNG NHÓM</a:t>
            </a:r>
            <a:endParaRPr lang="en-US" sz="3800" b="1" dirty="0">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202057" y="7810500"/>
            <a:ext cx="2660936" cy="1922526"/>
          </a:xfrm>
          <a:prstGeom prst="rect">
            <a:avLst/>
          </a:prstGeom>
        </p:spPr>
      </p:pic>
    </p:spTree>
    <p:extLst>
      <p:ext uri="{BB962C8B-B14F-4D97-AF65-F5344CB8AC3E}">
        <p14:creationId xmlns:p14="http://schemas.microsoft.com/office/powerpoint/2010/main" val="175999942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5694690" y="363083"/>
            <a:ext cx="1907510" cy="615941"/>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sp>
        <p:nvSpPr>
          <p:cNvPr id="18" name="Oval Callout 17"/>
          <p:cNvSpPr/>
          <p:nvPr/>
        </p:nvSpPr>
        <p:spPr>
          <a:xfrm>
            <a:off x="381000" y="445259"/>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2209800" y="266700"/>
                <a:ext cx="10345057" cy="1949252"/>
              </a:xfrm>
              <a:prstGeom prst="rect">
                <a:avLst/>
              </a:prstGeom>
            </p:spPr>
            <p:txBody>
              <a:bodyPr wrap="square">
                <a:spAutoFit/>
              </a:bodyPr>
              <a:lstStyle/>
              <a:p>
                <a:pPr algn="just">
                  <a:lnSpc>
                    <a:spcPct val="150000"/>
                  </a:lnSpc>
                  <a:spcAft>
                    <a:spcPts val="800"/>
                  </a:spcAft>
                </a:pPr>
                <a:r>
                  <a:rPr lang="nl-NL" sz="3800" dirty="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mà O là trung điểm của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Tọa độ của các điểm: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;0)</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209800" y="266700"/>
                <a:ext cx="10345057" cy="1949252"/>
              </a:xfrm>
              <a:prstGeom prst="rect">
                <a:avLst/>
              </a:prstGeom>
              <a:blipFill>
                <a:blip r:embed="rId2"/>
                <a:stretch>
                  <a:fillRect l="-1945" b="-59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228600" y="2424156"/>
                <a:ext cx="17808470" cy="7519944"/>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Times New Roman" panose="02020603050405020304" pitchFamily="18" charset="0"/>
                    <a:cs typeface="Arial" panose="020B0604020202020204" pitchFamily="34" charset="0"/>
                  </a:rPr>
                  <a:t>b) </a:t>
                </a:r>
                <a:r>
                  <a:rPr lang="en-US" sz="3800" dirty="0" err="1" smtClean="0">
                    <a:latin typeface="Arial" panose="020B0604020202020204" pitchFamily="34" charset="0"/>
                    <a:ea typeface="Times New Roman" panose="02020603050405020304" pitchFamily="18" charset="0"/>
                    <a:cs typeface="Arial" panose="020B0604020202020204" pitchFamily="34" charset="0"/>
                  </a:rPr>
                  <a:t>Giả</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smtClean="0">
                    <a:latin typeface="Arial" panose="020B0604020202020204" pitchFamily="34" charset="0"/>
                    <a:ea typeface="Times New Roman" panose="02020603050405020304" pitchFamily="18" charset="0"/>
                    <a:cs typeface="Arial" panose="020B0604020202020204" pitchFamily="34" charset="0"/>
                  </a:rPr>
                  <a:t>sử</a:t>
                </a:r>
                <a:r>
                  <a:rPr lang="en-US" sz="3800" dirty="0" smtClean="0">
                    <a:latin typeface="Arial" panose="020B0604020202020204" pitchFamily="34" charset="0"/>
                    <a:ea typeface="Times New Roman" panose="02020603050405020304" pitchFamily="18" charset="0"/>
                    <a:cs typeface="Arial" panose="020B0604020202020204" pitchFamily="34" charset="0"/>
                  </a:rPr>
                  <a:t> M </a:t>
                </a:r>
                <a:r>
                  <a:rPr lang="en-US" sz="3800" dirty="0" err="1" smtClean="0">
                    <a:latin typeface="Arial" panose="020B0604020202020204" pitchFamily="34" charset="0"/>
                    <a:ea typeface="Times New Roman" panose="02020603050405020304" pitchFamily="18" charset="0"/>
                    <a:cs typeface="Arial" panose="020B0604020202020204" pitchFamily="34" charset="0"/>
                  </a:rPr>
                  <a:t>thuộc</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smtClean="0">
                    <a:latin typeface="Arial" panose="020B0604020202020204" pitchFamily="34" charset="0"/>
                    <a:ea typeface="Times New Roman" panose="02020603050405020304" pitchFamily="18" charset="0"/>
                    <a:cs typeface="Arial" panose="020B0604020202020204" pitchFamily="34" charset="0"/>
                  </a:rPr>
                  <a:t>hypebol</a:t>
                </a:r>
                <a:r>
                  <a:rPr lang="en-US" sz="3800" dirty="0" smtClean="0">
                    <a:latin typeface="Arial" panose="020B0604020202020204" pitchFamily="34" charset="0"/>
                    <a:ea typeface="Times New Roman" panose="02020603050405020304" pitchFamily="18" charset="0"/>
                    <a:cs typeface="Arial" panose="020B0604020202020204" pitchFamily="34" charset="0"/>
                  </a:rPr>
                  <a:t> (H) ta </a:t>
                </a:r>
                <a:r>
                  <a:rPr lang="en-US" sz="3800" dirty="0" err="1" smtClean="0">
                    <a:latin typeface="Arial" panose="020B0604020202020204" pitchFamily="34" charset="0"/>
                    <a:ea typeface="Times New Roman" panose="02020603050405020304" pitchFamily="18" charset="0"/>
                    <a:cs typeface="Arial" panose="020B0604020202020204" pitchFamily="34" charset="0"/>
                  </a:rPr>
                  <a:t>chứng</a:t>
                </a:r>
                <a:r>
                  <a:rPr lang="en-US" sz="3800" dirty="0" smtClean="0">
                    <a:latin typeface="Arial" panose="020B0604020202020204" pitchFamily="34" charset="0"/>
                    <a:ea typeface="Times New Roman" panose="02020603050405020304" pitchFamily="18" charset="0"/>
                    <a:cs typeface="Arial" panose="020B0604020202020204" pitchFamily="34" charset="0"/>
                  </a:rPr>
                  <a:t> minh:</a:t>
                </a:r>
              </a:p>
              <a:p>
                <a:pPr algn="ctr">
                  <a:lnSpc>
                    <a:spcPct val="150000"/>
                  </a:lnSpc>
                </a:pP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e>
                    </m: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r>
                      <a:rPr lang="nl-NL" sz="3800" i="1">
                        <a:effectLst/>
                        <a:latin typeface="Cambria Math" panose="02040503050406030204" pitchFamily="18" charset="0"/>
                        <a:ea typeface="Times New Roman" panose="02020603050405020304" pitchFamily="18" charset="0"/>
                        <a:cs typeface="Arial" panose="020B0604020202020204" pitchFamily="34" charset="0"/>
                      </a:rPr>
                      <m:t>   (3)</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Thật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M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elip</a:t>
                </a:r>
                <a:r>
                  <a:rPr lang="en-US" sz="3800" dirty="0">
                    <a:effectLst/>
                    <a:latin typeface="Arial" panose="020B0604020202020204" pitchFamily="34" charset="0"/>
                    <a:ea typeface="Times New Roman" panose="02020603050405020304" pitchFamily="18" charset="0"/>
                    <a:cs typeface="Arial" panose="020B0604020202020204" pitchFamily="34" charset="0"/>
                  </a:rPr>
                  <a:t> (E)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nên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e>
                    </m: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Giả sử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e>
                                </m:d>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e>
                    </m: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ta chứng minh M thuộc hypebol (H). </a:t>
                </a:r>
                <a:endParaRPr lang="en-US" sz="3800"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pPr>
                <a:endParaRPr lang="en-US" sz="3800"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e>
                                </m:d>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e>
                    </m: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e>
                    </m:d>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 M thuộc hypebol (H).</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8600" y="2424156"/>
                <a:ext cx="17808470" cy="7519944"/>
              </a:xfrm>
              <a:prstGeom prst="rect">
                <a:avLst/>
              </a:prstGeom>
              <a:blipFill>
                <a:blip r:embed="rId3"/>
                <a:stretch>
                  <a:fillRect l="-1130" r="-787" b="-892"/>
                </a:stretch>
              </a:blipFill>
            </p:spPr>
            <p:txBody>
              <a:bodyPr/>
              <a:lstStyle/>
              <a:p>
                <a:r>
                  <a:rPr lang="en-US">
                    <a:noFill/>
                  </a:rPr>
                  <a:t> </a:t>
                </a:r>
              </a:p>
            </p:txBody>
          </p:sp>
        </mc:Fallback>
      </mc:AlternateContent>
      <p:pic>
        <p:nvPicPr>
          <p:cNvPr id="11" name="Picture 10"/>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068800" y="9202057"/>
            <a:ext cx="1643529" cy="76200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1709239" y="1638300"/>
                <a:ext cx="6382260" cy="1346266"/>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just">
                  <a:lnSpc>
                    <a:spcPct val="150000"/>
                  </a:lnSpc>
                  <a:spcAft>
                    <a:spcPts val="800"/>
                  </a:spcAft>
                </a:pP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3800" dirty="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𝑐</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709239" y="1638300"/>
                <a:ext cx="6382260" cy="1346266"/>
              </a:xfrm>
              <a:prstGeom prst="rect">
                <a:avLst/>
              </a:prstGeom>
              <a:blipFill>
                <a:blip r:embed="rId30"/>
                <a:stretch>
                  <a:fillRect/>
                </a:stretch>
              </a:blipFill>
            </p:spPr>
            <p:txBody>
              <a:bodyPr/>
              <a:lstStyle/>
              <a:p>
                <a:r>
                  <a:rPr lang="en-US">
                    <a:noFill/>
                  </a:rPr>
                  <a:t> </a:t>
                </a:r>
              </a:p>
            </p:txBody>
          </p:sp>
        </mc:Fallback>
      </mc:AlternateContent>
      <p:sp>
        <p:nvSpPr>
          <p:cNvPr id="9" name="Oval 8"/>
          <p:cNvSpPr/>
          <p:nvPr/>
        </p:nvSpPr>
        <p:spPr>
          <a:xfrm>
            <a:off x="4343400" y="3314700"/>
            <a:ext cx="100584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13563600" y="3060766"/>
            <a:ext cx="304800" cy="5587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 y="6764804"/>
            <a:ext cx="2186817" cy="969496"/>
          </a:xfrm>
          <a:prstGeom prst="rect">
            <a:avLst/>
          </a:prstGeom>
        </p:spPr>
        <p:txBody>
          <a:bodyPr wrap="none">
            <a:spAutoFit/>
          </a:bodyPr>
          <a:lstStyle/>
          <a:p>
            <a:pPr lvl="0" algn="just">
              <a:lnSpc>
                <a:spcPct val="150000"/>
              </a:lnSpc>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Thật vậy:</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292027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fade">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randombar(horizontal)">
                                      <p:cBhvr>
                                        <p:cTn id="50" dur="500"/>
                                        <p:tgtEl>
                                          <p:spTgt spid="4">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9"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19802" y="276065"/>
            <a:ext cx="1837998" cy="11487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flipV="1">
            <a:off x="304800" y="9187055"/>
            <a:ext cx="1439064" cy="899415"/>
          </a:xfrm>
          <a:prstGeom prst="rect">
            <a:avLst/>
          </a:prstGeom>
        </p:spPr>
      </p:pic>
      <p:sp>
        <p:nvSpPr>
          <p:cNvPr id="17" name="TextBox 17"/>
          <p:cNvSpPr txBox="1"/>
          <p:nvPr/>
        </p:nvSpPr>
        <p:spPr>
          <a:xfrm>
            <a:off x="7924800" y="-461119"/>
            <a:ext cx="3147849" cy="1718419"/>
          </a:xfrm>
          <a:prstGeom prst="rect">
            <a:avLst/>
          </a:prstGeom>
        </p:spPr>
        <p:txBody>
          <a:bodyPr wrap="square" lIns="0" tIns="0" rIns="0" bIns="0" rtlCol="0" anchor="t">
            <a:spAutoFit/>
          </a:bodyPr>
          <a:lstStyle/>
          <a:p>
            <a:pPr>
              <a:lnSpc>
                <a:spcPts val="13362"/>
              </a:lnSpc>
              <a:spcBef>
                <a:spcPct val="0"/>
              </a:spcBef>
            </a:pPr>
            <a:r>
              <a:rPr lang="en-US" sz="4500" b="1" dirty="0" smtClean="0">
                <a:solidFill>
                  <a:srgbClr val="FFFFFF"/>
                </a:solidFill>
                <a:latin typeface="Arial" panose="020B0604020202020204" pitchFamily="34" charset="0"/>
                <a:cs typeface="Arial" panose="020B0604020202020204" pitchFamily="34" charset="0"/>
              </a:rPr>
              <a:t>KẾT LUẬN</a:t>
            </a:r>
            <a:endParaRPr lang="en-US" sz="4500" b="1" dirty="0">
              <a:solidFill>
                <a:srgbClr val="FFFFFF"/>
              </a:solidFill>
              <a:latin typeface="Arial" panose="020B0604020202020204" pitchFamily="34" charset="0"/>
              <a:cs typeface="Arial" panose="020B0604020202020204" pitchFamily="34" charset="0"/>
            </a:endParaRPr>
          </a:p>
        </p:txBody>
      </p:sp>
      <p:sp>
        <p:nvSpPr>
          <p:cNvPr id="23" name="Rounded Rectangular Callout 22"/>
          <p:cNvSpPr/>
          <p:nvPr/>
        </p:nvSpPr>
        <p:spPr>
          <a:xfrm>
            <a:off x="457200" y="1257300"/>
            <a:ext cx="17526000" cy="8229600"/>
          </a:xfrm>
          <a:prstGeom prst="wedgeRoundRectCallout">
            <a:avLst>
              <a:gd name="adj1" fmla="val -20833"/>
              <a:gd name="adj2" fmla="val 5597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838200" y="1558018"/>
                <a:ext cx="16764000" cy="7778027"/>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Trong mặt phẳng toạ độ Oxy, hypebol có hai tiêu điểm thuộc trục hoành sao cho O là trung điểm của đoạn nối hai tiêu điểm đó thì có phương trình</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3800" dirty="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r>
                      <a:rPr lang="pt-BR" sz="3800" i="1">
                        <a:effectLst/>
                        <a:latin typeface="Cambria Math" panose="02040503050406030204" pitchFamily="18" charset="0"/>
                        <a:ea typeface="Times New Roman" panose="02020603050405020304" pitchFamily="18" charset="0"/>
                        <a:cs typeface="Arial" panose="020B0604020202020204" pitchFamily="34" charset="0"/>
                      </a:rPr>
                      <m:t>&gt;0   (4)</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Ngược lại, mỗi phương trình có dạng (4)  đều là phương trình của hypebol có hai tiêu điểm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
                          <a:rPr lang="nl-NL" sz="3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;0</m:t>
                        </m:r>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;0</m:t>
                        </m:r>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tiêu cự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giá trị tuyệt đối của hiệu các khoảng cách từ mỗi điểm thuộc hypebol đó tới hai tiêu điểm bằng 2a.</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Phương trình (2)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 trình chính tắc của hypebol </a:t>
                </a:r>
                <a:r>
                  <a:rPr lang="nl-NL" sz="3800" dirty="0">
                    <a:effectLst/>
                    <a:latin typeface="Arial" panose="020B0604020202020204" pitchFamily="34" charset="0"/>
                    <a:ea typeface="Times New Roman" panose="02020603050405020304" pitchFamily="18" charset="0"/>
                    <a:cs typeface="Arial" panose="020B0604020202020204" pitchFamily="34" charset="0"/>
                  </a:rPr>
                  <a:t>tương ứng.</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8200" y="1558018"/>
                <a:ext cx="16764000" cy="7778027"/>
              </a:xfrm>
              <a:prstGeom prst="rect">
                <a:avLst/>
              </a:prstGeom>
              <a:blipFill>
                <a:blip r:embed="rId5"/>
                <a:stretch>
                  <a:fillRect l="-1200" r="-1164" b="-784"/>
                </a:stretch>
              </a:blipFill>
            </p:spPr>
            <p:txBody>
              <a:bodyPr/>
              <a:lstStyle/>
              <a:p>
                <a:r>
                  <a:rPr lang="en-US">
                    <a:noFill/>
                  </a:rPr>
                  <a:t> </a:t>
                </a:r>
              </a:p>
            </p:txBody>
          </p:sp>
        </mc:Fallback>
      </mc:AlternateContent>
    </p:spTree>
    <p:extLst>
      <p:ext uri="{BB962C8B-B14F-4D97-AF65-F5344CB8AC3E}">
        <p14:creationId xmlns:p14="http://schemas.microsoft.com/office/powerpoint/2010/main" val="11470798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91107" y="399306"/>
            <a:ext cx="5562600" cy="1066800"/>
            <a:chOff x="381000" y="190500"/>
            <a:chExt cx="5562600" cy="1066800"/>
          </a:xfrm>
        </p:grpSpPr>
        <p:sp>
          <p:nvSpPr>
            <p:cNvPr id="15" name="Rectangle 14"/>
            <p:cNvSpPr/>
            <p:nvPr/>
          </p:nvSpPr>
          <p:spPr>
            <a:xfrm>
              <a:off x="3810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85800" y="190500"/>
              <a:ext cx="4974439" cy="1015663"/>
            </a:xfrm>
            <a:prstGeom prst="rect">
              <a:avLst/>
            </a:prstGeom>
          </p:spPr>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4 (SGK –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tr52)</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8"/>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rot="10130791">
            <a:off x="16202207" y="313779"/>
            <a:ext cx="1755648" cy="665703"/>
          </a:xfrm>
          <a:prstGeom prst="rect">
            <a:avLst/>
          </a:prstGeom>
        </p:spPr>
      </p:pic>
      <p:pic>
        <p:nvPicPr>
          <p:cNvPr id="19" name="Picture 10"/>
          <p:cNvPicPr>
            <a:picLocks noChangeAspect="1"/>
          </p:cNvPicPr>
          <p:nvPr/>
        </p:nvPicPr>
        <p:blipFill>
          <a:blip r:embed="rId38"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685800" y="9567613"/>
            <a:ext cx="1639790" cy="760266"/>
          </a:xfrm>
          <a:prstGeom prst="rect">
            <a:avLst/>
          </a:prstGeom>
        </p:spPr>
      </p:pic>
      <p:pic>
        <p:nvPicPr>
          <p:cNvPr id="28" name="Picture 6"/>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flipH="1" flipV="1">
            <a:off x="17218814" y="8884486"/>
            <a:ext cx="1573696" cy="1227483"/>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467307" y="1333500"/>
                <a:ext cx="17439693" cy="3215304"/>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Cho </a:t>
                </a:r>
                <a:r>
                  <a:rPr lang="en-US" sz="3800" dirty="0" err="1">
                    <a:latin typeface="Arial" panose="020B0604020202020204" pitchFamily="34" charset="0"/>
                    <a:ea typeface="Calibri" panose="020F0502020204030204" pitchFamily="34" charset="0"/>
                    <a:cs typeface="Arial" panose="020B0604020202020204" pitchFamily="34" charset="0"/>
                  </a:rPr>
                  <a:t>hypebol</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chính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tắc</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cs typeface="Arial" panose="020B0604020202020204" pitchFamily="34" charset="0"/>
                          </a:rPr>
                        </m:ctrlPr>
                      </m:fPr>
                      <m:num>
                        <m:sSup>
                          <m:sSupPr>
                            <m:ctrlPr>
                              <a:rPr lang="en-US" sz="3800" i="1">
                                <a:effectLst/>
                                <a:latin typeface="Cambria Math" panose="02040503050406030204" pitchFamily="18"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a:effectLst/>
                            <a:latin typeface="Cambria Math" panose="02040503050406030204" pitchFamily="18" charset="0"/>
                            <a:ea typeface="Calibri" panose="020F0502020204030204" pitchFamily="34" charset="0"/>
                            <a:cs typeface="Arial" panose="020B0604020202020204" pitchFamily="34" charset="0"/>
                          </a:rPr>
                          <m:t>9</m:t>
                        </m:r>
                      </m:den>
                    </m:f>
                    <m:r>
                      <a:rPr lang="en-US"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cs typeface="Arial" panose="020B0604020202020204" pitchFamily="34" charset="0"/>
                          </a:rPr>
                        </m:ctrlPr>
                      </m:fPr>
                      <m:num>
                        <m:sSup>
                          <m:sSupPr>
                            <m:ctrlPr>
                              <a:rPr lang="en-US" sz="3800" i="1">
                                <a:effectLst/>
                                <a:latin typeface="Cambria Math" panose="02040503050406030204" pitchFamily="18" charset="0"/>
                                <a:cs typeface="Arial" panose="020B0604020202020204" pitchFamily="34" charset="0"/>
                              </a:rPr>
                            </m:ctrlPr>
                          </m:sSupPr>
                          <m:e>
                            <m:r>
                              <a:rPr lang="en-US" sz="3800" i="1">
                                <a:effectLst/>
                                <a:latin typeface="Cambria Math" panose="02040503050406030204" pitchFamily="18" charset="0"/>
                                <a:ea typeface="Calibri" panose="020F0502020204030204" pitchFamily="34" charset="0"/>
                                <a:cs typeface="Arial" panose="020B0604020202020204" pitchFamily="34" charset="0"/>
                              </a:rPr>
                              <m:t>𝑦</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a:effectLst/>
                            <a:latin typeface="Cambria Math" panose="02040503050406030204" pitchFamily="18" charset="0"/>
                            <a:ea typeface="Calibri" panose="020F0502020204030204" pitchFamily="34" charset="0"/>
                            <a:cs typeface="Arial" panose="020B0604020202020204" pitchFamily="34" charset="0"/>
                          </a:rPr>
                          <m:t>16</m:t>
                        </m:r>
                      </m:den>
                    </m:f>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Tìm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smtClean="0">
                    <a:effectLst/>
                    <a:latin typeface="Arial" panose="020B0604020202020204" pitchFamily="34" charset="0"/>
                    <a:ea typeface="Calibri" panose="020F0502020204030204" pitchFamily="34" charset="0"/>
                    <a:cs typeface="Arial" panose="020B0604020202020204" pitchFamily="34" charset="0"/>
                  </a:rPr>
                  <a:t>cự</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effectLst/>
                    <a:latin typeface="Arial" panose="020B0604020202020204" pitchFamily="34" charset="0"/>
                    <a:ea typeface="Calibri" panose="020F0502020204030204" pitchFamily="34" charset="0"/>
                    <a:cs typeface="Arial" panose="020B0604020202020204" pitchFamily="34" charset="0"/>
                  </a:rPr>
                  <a:t>của</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hypebol</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khoảng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từ</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nằm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trên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hypebol</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tới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giá</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tuyệt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đối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bao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nhiêu</a:t>
                </a:r>
                <a:r>
                  <a:rPr lang="en-US" sz="3800" dirty="0" smtClean="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67307" y="1333500"/>
                <a:ext cx="17439693" cy="3215304"/>
              </a:xfrm>
              <a:prstGeom prst="rect">
                <a:avLst/>
              </a:prstGeom>
              <a:blipFill>
                <a:blip r:embed="rId41"/>
                <a:stretch>
                  <a:fillRect l="-1153" r="-1153" b="-34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533400" y="5749248"/>
                <a:ext cx="17105864" cy="2831096"/>
              </a:xfrm>
              <a:prstGeom prst="rect">
                <a:avLst/>
              </a:prstGeom>
            </p:spPr>
            <p:txBody>
              <a:bodyPr wrap="square">
                <a:spAutoFit/>
              </a:bodyPr>
              <a:lstStyle/>
              <a:p>
                <a:pPr>
                  <a:lnSpc>
                    <a:spcPct val="150000"/>
                  </a:lnSpc>
                  <a:spcAft>
                    <a:spcPts val="0"/>
                  </a:spcAft>
                </a:pPr>
                <a:r>
                  <a:rPr lang="en-US" sz="3800" dirty="0">
                    <a:latin typeface="Arial" panose="020B0604020202020204" pitchFamily="34" charset="0"/>
                    <a:ea typeface="Times New Roman" panose="02020603050405020304" pitchFamily="18" charset="0"/>
                    <a:cs typeface="Arial" panose="020B0604020202020204" pitchFamily="34" charset="0"/>
                  </a:rPr>
                  <a:t>Ta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a:effectLst/>
                        <a:latin typeface="Cambria Math" panose="02040503050406030204" pitchFamily="18" charset="0"/>
                        <a:ea typeface="Times New Roman" panose="02020603050405020304" pitchFamily="18" charset="0"/>
                        <a:cs typeface="Arial" panose="020B0604020202020204" pitchFamily="34" charset="0"/>
                      </a:rPr>
                      <m:t>=9,</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a:effectLst/>
                        <a:latin typeface="Cambria Math" panose="02040503050406030204" pitchFamily="18" charset="0"/>
                        <a:ea typeface="Times New Roman" panose="02020603050405020304" pitchFamily="18" charset="0"/>
                        <a:cs typeface="Arial" panose="020B0604020202020204" pitchFamily="34" charset="0"/>
                      </a:rPr>
                      <m:t>=16</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nên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𝑐</m:t>
                    </m:r>
                    <m:r>
                      <a:rPr lang="en-US" sz="3800">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en-US" sz="3800">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a:effectLst/>
                        <a:latin typeface="Cambria Math" panose="02040503050406030204" pitchFamily="18" charset="0"/>
                        <a:ea typeface="Times New Roman" panose="02020603050405020304" pitchFamily="18" charset="0"/>
                        <a:cs typeface="Arial" panose="020B0604020202020204" pitchFamily="34" charset="0"/>
                      </a:rPr>
                      <m:t>=5</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800" dirty="0" err="1" smtClean="0">
                    <a:effectLst/>
                    <a:latin typeface="Arial" panose="020B0604020202020204" pitchFamily="34" charset="0"/>
                    <a:ea typeface="Times New Roman" panose="02020603050405020304" pitchFamily="18" charset="0"/>
                    <a:cs typeface="Arial" panose="020B0604020202020204" pitchFamily="34" charset="0"/>
                  </a:rPr>
                  <a:t>Vậy</a:t>
                </a:r>
                <a:r>
                  <a:rPr lang="en-US" sz="3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hypebol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hai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tiêu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en-US" sz="3800">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3800">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a:effectLst/>
                        <a:latin typeface="Cambria Math" panose="02040503050406030204" pitchFamily="18" charset="0"/>
                        <a:ea typeface="Times New Roman" panose="02020603050405020304" pitchFamily="18" charset="0"/>
                        <a:cs typeface="Arial" panose="020B0604020202020204" pitchFamily="34" charset="0"/>
                      </a:rPr>
                      <m:t>5;0),</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en-US"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en-US" sz="3800">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3800">
                        <a:effectLst/>
                        <a:latin typeface="Cambria Math" panose="02040503050406030204" pitchFamily="18" charset="0"/>
                        <a:ea typeface="Times New Roman" panose="02020603050405020304" pitchFamily="18" charset="0"/>
                        <a:cs typeface="Arial" panose="020B0604020202020204" pitchFamily="34" charset="0"/>
                      </a:rPr>
                      <m:t>(5;0)</m:t>
                    </m:r>
                  </m:oMath>
                </a14:m>
                <a:r>
                  <a:rPr lang="en-US" sz="3800" dirty="0" err="1">
                    <a:effectLst/>
                    <a:latin typeface="Arial" panose="020B0604020202020204" pitchFamily="34" charset="0"/>
                    <a:ea typeface="Times New Roman" panose="02020603050405020304" pitchFamily="18" charset="0"/>
                    <a:cs typeface="Arial" panose="020B0604020202020204" pitchFamily="34" charset="0"/>
                  </a:rPr>
                  <a:t>và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tiêu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cự</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𝑐</m:t>
                    </m:r>
                    <m:r>
                      <a:rPr lang="en-US" sz="3800">
                        <a:effectLst/>
                        <a:latin typeface="Cambria Math" panose="02040503050406030204" pitchFamily="18" charset="0"/>
                        <a:ea typeface="Times New Roman" panose="02020603050405020304" pitchFamily="18" charset="0"/>
                        <a:cs typeface="Arial" panose="020B0604020202020204" pitchFamily="34" charset="0"/>
                      </a:rPr>
                      <m:t>=10</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smtClean="0">
                    <a:effectLst/>
                    <a:latin typeface="Arial" panose="020B0604020202020204" pitchFamily="34" charset="0"/>
                    <a:ea typeface="Times New Roman" panose="02020603050405020304" pitchFamily="18" charset="0"/>
                    <a:cs typeface="Arial" panose="020B0604020202020204" pitchFamily="34" charset="0"/>
                  </a:rPr>
                  <a:t/>
                </a:r>
                <a:br>
                  <a:rPr lang="en-US" sz="3800" dirty="0" smtClean="0">
                    <a:effectLst/>
                    <a:latin typeface="Arial" panose="020B0604020202020204" pitchFamily="34" charset="0"/>
                    <a:ea typeface="Times New Roman" panose="02020603050405020304" pitchFamily="18" charset="0"/>
                    <a:cs typeface="Arial" panose="020B0604020202020204" pitchFamily="34" charset="0"/>
                  </a:rPr>
                </a:b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533400" y="5749248"/>
                <a:ext cx="17105864" cy="2831096"/>
              </a:xfrm>
              <a:prstGeom prst="rect">
                <a:avLst/>
              </a:prstGeom>
              <a:blipFill>
                <a:blip r:embed="rId42"/>
                <a:stretch>
                  <a:fillRect l="-1176"/>
                </a:stretch>
              </a:blipFill>
            </p:spPr>
            <p:txBody>
              <a:bodyPr/>
              <a:lstStyle/>
              <a:p>
                <a:r>
                  <a:rPr lang="en-US">
                    <a:noFill/>
                  </a:rPr>
                  <a:t> </a:t>
                </a:r>
              </a:p>
            </p:txBody>
          </p:sp>
        </mc:Fallback>
      </mc:AlternateContent>
      <p:sp>
        <p:nvSpPr>
          <p:cNvPr id="30" name="Oval Callout 29"/>
          <p:cNvSpPr/>
          <p:nvPr/>
        </p:nvSpPr>
        <p:spPr>
          <a:xfrm>
            <a:off x="8348953" y="4762500"/>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Rectangle 17"/>
              <p:cNvSpPr/>
              <p:nvPr/>
            </p:nvSpPr>
            <p:spPr>
              <a:xfrm>
                <a:off x="496336" y="7786189"/>
                <a:ext cx="17105864" cy="1929311"/>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Hiệu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từ</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nằm</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hypebol</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tới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hai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tiêu</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giá</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trị</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tuyệt</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đối</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9</m:t>
                        </m:r>
                      </m:e>
                    </m:rad>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oMath>
                </a14:m>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18" name="Rectangle 17"/>
              <p:cNvSpPr>
                <a:spLocks noRot="1" noChangeAspect="1" noMove="1" noResize="1" noEditPoints="1" noAdjustHandles="1" noChangeArrowheads="1" noChangeShapeType="1" noTextEdit="1"/>
              </p:cNvSpPr>
              <p:nvPr/>
            </p:nvSpPr>
            <p:spPr>
              <a:xfrm>
                <a:off x="496336" y="7786189"/>
                <a:ext cx="17105864" cy="1929311"/>
              </a:xfrm>
              <a:prstGeom prst="rect">
                <a:avLst/>
              </a:prstGeom>
              <a:blipFill>
                <a:blip r:embed="rId43"/>
                <a:stretch>
                  <a:fillRect l="-1176" r="-606" b="-5047"/>
                </a:stretch>
              </a:blipFill>
            </p:spPr>
            <p:txBody>
              <a:bodyPr/>
              <a:lstStyle/>
              <a:p>
                <a:r>
                  <a:rPr lang="en-US">
                    <a:noFill/>
                  </a:rPr>
                  <a:t> </a:t>
                </a:r>
              </a:p>
            </p:txBody>
          </p:sp>
        </mc:Fallback>
      </mc:AlternateContent>
    </p:spTree>
    <p:extLst>
      <p:ext uri="{BB962C8B-B14F-4D97-AF65-F5344CB8AC3E}">
        <p14:creationId xmlns:p14="http://schemas.microsoft.com/office/powerpoint/2010/main" val="21570656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400800" y="502097"/>
            <a:ext cx="5105400" cy="1136203"/>
            <a:chOff x="7162800" y="539360"/>
            <a:chExt cx="4648200" cy="1136203"/>
          </a:xfrm>
        </p:grpSpPr>
        <p:grpSp>
          <p:nvGrpSpPr>
            <p:cNvPr id="46" name="Group 6"/>
            <p:cNvGrpSpPr/>
            <p:nvPr/>
          </p:nvGrpSpPr>
          <p:grpSpPr>
            <a:xfrm>
              <a:off x="7162800" y="539360"/>
              <a:ext cx="4648200" cy="1136203"/>
              <a:chOff x="0" y="0"/>
              <a:chExt cx="8385740" cy="2387260"/>
            </a:xfrm>
          </p:grpSpPr>
          <p:sp>
            <p:nvSpPr>
              <p:cNvPr id="48"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b="1" dirty="0" smtClean="0">
                  <a:latin typeface="Arial" panose="020B0604020202020204" pitchFamily="34" charset="0"/>
                  <a:ea typeface="Times New Roman" panose="02020603050405020304" pitchFamily="18" charset="0"/>
                  <a:cs typeface="Arial" panose="020B0604020202020204" pitchFamily="34" charset="0"/>
                </a:rPr>
                <a:t>LUYỆN TẬP 4 </a:t>
              </a:r>
              <a:endParaRPr lang="en-US" sz="4500" dirty="0">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6657" y="313214"/>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821765" y="121097"/>
            <a:ext cx="1643529" cy="76200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602396" y="2430890"/>
                <a:ext cx="16618368" cy="677108"/>
              </a:xfrm>
              <a:prstGeom prst="rect">
                <a:avLst/>
              </a:prstGeom>
            </p:spPr>
            <p:txBody>
              <a:bodyPr wrap="square">
                <a:spAutoFit/>
              </a:bodyPr>
              <a:lstStyle/>
              <a:p>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3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prstClr val="black"/>
                    </a:solidFill>
                  </a:rPr>
                  <a:t> </a:t>
                </a:r>
                <a14:m>
                  <m:oMath xmlns:m="http://schemas.openxmlformats.org/officeDocument/2006/math">
                    <m:r>
                      <a:rPr lang="en-US" sz="3800" i="1">
                        <a:solidFill>
                          <a:prstClr val="black"/>
                        </a:solidFill>
                        <a:latin typeface="Cambria Math" panose="02040503050406030204" pitchFamily="18" charset="0"/>
                      </a:rPr>
                      <m:t>(</m:t>
                    </m:r>
                    <m:r>
                      <a:rPr lang="en-US" sz="3800" i="1">
                        <a:solidFill>
                          <a:prstClr val="black"/>
                        </a:solidFill>
                        <a:latin typeface="Cambria Math" panose="02040503050406030204" pitchFamily="18" charset="0"/>
                      </a:rPr>
                      <m:t>𝐻</m:t>
                    </m:r>
                    <m:r>
                      <a:rPr lang="en-US" sz="3800">
                        <a:solidFill>
                          <a:prstClr val="black"/>
                        </a:solidFill>
                        <a:latin typeface="Cambria Math" panose="02040503050406030204" pitchFamily="18" charset="0"/>
                      </a:rPr>
                      <m:t>)</m:t>
                    </m:r>
                  </m:oMath>
                </a14:m>
                <a:r>
                  <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602396" y="2430890"/>
                <a:ext cx="16618368" cy="677108"/>
              </a:xfrm>
              <a:prstGeom prst="rect">
                <a:avLst/>
              </a:prstGeom>
              <a:blipFill>
                <a:blip r:embed="rId30"/>
                <a:stretch>
                  <a:fillRect l="-1211" t="-17117" b="-33333"/>
                </a:stretch>
              </a:blipFill>
            </p:spPr>
            <p:txBody>
              <a:bodyPr/>
              <a:lstStyle/>
              <a:p>
                <a:r>
                  <a:rPr lang="en-US">
                    <a:noFill/>
                  </a:rPr>
                  <a:t> </a:t>
                </a:r>
              </a:p>
            </p:txBody>
          </p:sp>
        </mc:Fallback>
      </mc:AlternateContent>
      <p:sp>
        <p:nvSpPr>
          <p:cNvPr id="24" name="Oval Callout 23"/>
          <p:cNvSpPr/>
          <p:nvPr/>
        </p:nvSpPr>
        <p:spPr>
          <a:xfrm>
            <a:off x="8305800" y="3771900"/>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621252" y="4838700"/>
                <a:ext cx="15243384" cy="2825325"/>
              </a:xfrm>
              <a:prstGeom prst="rect">
                <a:avLst/>
              </a:prstGeom>
            </p:spPr>
            <p:txBody>
              <a:bodyPr wrap="square">
                <a:spAutoFit/>
              </a:bodyPr>
              <a:lstStyle/>
              <a:p>
                <a:pPr>
                  <a:lnSpc>
                    <a:spcPct val="150000"/>
                  </a:lnSpc>
                  <a:spcAft>
                    <a:spcPts val="800"/>
                  </a:spcAft>
                </a:pPr>
                <a:r>
                  <a:rPr lang="nl-NL" sz="3800" dirty="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=144, </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𝑐</m:t>
                    </m:r>
                    <m:r>
                      <a:rPr lang="nl-NL" sz="3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=13</m:t>
                    </m:r>
                  </m:oMath>
                </a14:m>
                <a:r>
                  <a:rPr lang="nl-NL" sz="3800" dirty="0">
                    <a:effectLst/>
                    <a:latin typeface="Arial" panose="020B0604020202020204" pitchFamily="34" charset="0"/>
                    <a:ea typeface="Calibri" panose="020F0502020204030204" pitchFamily="34" charset="0"/>
                    <a:cs typeface="Arial" panose="020B0604020202020204" pitchFamily="34" charset="0"/>
                  </a:rPr>
                  <a:t>. </a:t>
                </a:r>
                <a:endParaRPr lang="nl-NL"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800" dirty="0" smtClean="0">
                    <a:effectLst/>
                    <a:latin typeface="Arial" panose="020B0604020202020204" pitchFamily="34" charset="0"/>
                    <a:ea typeface="Calibri" panose="020F0502020204030204" pitchFamily="34" charset="0"/>
                    <a:cs typeface="Arial" panose="020B0604020202020204" pitchFamily="34" charset="0"/>
                  </a:rPr>
                  <a:t>Vậy </a:t>
                </a:r>
                <a:r>
                  <a:rPr lang="nl-NL" sz="3800" dirty="0">
                    <a:effectLst/>
                    <a:latin typeface="Arial" panose="020B0604020202020204" pitchFamily="34" charset="0"/>
                    <a:ea typeface="Calibri" panose="020F0502020204030204" pitchFamily="34" charset="0"/>
                    <a:cs typeface="Arial" panose="020B0604020202020204" pitchFamily="34" charset="0"/>
                  </a:rPr>
                  <a:t>elip có hai tiêu điểm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r>
                      <a:rPr lang="nl-NL" sz="3800" i="1">
                        <a:effectLst/>
                        <a:latin typeface="Cambria Math" panose="02040503050406030204" pitchFamily="18" charset="0"/>
                        <a:ea typeface="Calibri" panose="020F0502020204030204" pitchFamily="34" charset="0"/>
                        <a:cs typeface="Arial" panose="020B0604020202020204" pitchFamily="34" charset="0"/>
                      </a:rPr>
                      <m:t>(−13; 0)</m:t>
                    </m:r>
                  </m:oMath>
                </a14:m>
                <a:r>
                  <a:rPr lang="nl-NL" sz="38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r>
                      <a:rPr lang="nl-NL" sz="3800" i="1">
                        <a:effectLst/>
                        <a:latin typeface="Cambria Math" panose="02040503050406030204" pitchFamily="18" charset="0"/>
                        <a:ea typeface="Calibri" panose="020F0502020204030204" pitchFamily="34" charset="0"/>
                        <a:cs typeface="Arial" panose="020B0604020202020204" pitchFamily="34" charset="0"/>
                      </a:rPr>
                      <m:t>(13; 0)</m:t>
                    </m:r>
                  </m:oMath>
                </a14:m>
                <a:r>
                  <a:rPr lang="nl-NL" sz="3800" dirty="0">
                    <a:effectLst/>
                    <a:latin typeface="Arial" panose="020B0604020202020204" pitchFamily="34" charset="0"/>
                    <a:ea typeface="Calibri" panose="020F0502020204030204" pitchFamily="34" charset="0"/>
                    <a:cs typeface="Arial" panose="020B0604020202020204" pitchFamily="34" charset="0"/>
                  </a:rPr>
                  <a:t>  và tiệu cự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r>
                      <a:rPr lang="nl-NL" sz="3800" i="1">
                        <a:effectLst/>
                        <a:latin typeface="Cambria Math" panose="02040503050406030204" pitchFamily="18" charset="0"/>
                        <a:ea typeface="Calibri" panose="020F0502020204030204" pitchFamily="34" charset="0"/>
                        <a:cs typeface="Arial" panose="020B0604020202020204" pitchFamily="34" charset="0"/>
                      </a:rPr>
                      <m:t>=2</m:t>
                    </m:r>
                    <m:r>
                      <a:rPr lang="nl-NL" sz="3800" i="1">
                        <a:effectLst/>
                        <a:latin typeface="Cambria Math" panose="02040503050406030204" pitchFamily="18" charset="0"/>
                        <a:ea typeface="Calibri" panose="020F0502020204030204" pitchFamily="34" charset="0"/>
                        <a:cs typeface="Arial" panose="020B0604020202020204" pitchFamily="34" charset="0"/>
                      </a:rPr>
                      <m:t>𝑐</m:t>
                    </m:r>
                    <m:r>
                      <a:rPr lang="nl-NL" sz="3800" i="1">
                        <a:effectLst/>
                        <a:latin typeface="Cambria Math" panose="02040503050406030204" pitchFamily="18" charset="0"/>
                        <a:ea typeface="Calibri" panose="020F0502020204030204" pitchFamily="34" charset="0"/>
                        <a:cs typeface="Arial" panose="020B0604020202020204" pitchFamily="34" charset="0"/>
                      </a:rPr>
                      <m:t>=26</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21252" y="4838700"/>
                <a:ext cx="15243384" cy="2825325"/>
              </a:xfrm>
              <a:prstGeom prst="rect">
                <a:avLst/>
              </a:prstGeom>
              <a:blipFill>
                <a:blip r:embed="rId31"/>
                <a:stretch>
                  <a:fillRect l="-1319" b="-77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538078" y="2048969"/>
                <a:ext cx="4678909"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rPr>
                        <m:t>(</m:t>
                      </m:r>
                      <m:r>
                        <a:rPr lang="en-US" sz="3800" i="1">
                          <a:solidFill>
                            <a:prstClr val="black"/>
                          </a:solidFill>
                          <a:latin typeface="Cambria Math" panose="02040503050406030204" pitchFamily="18" charset="0"/>
                        </a:rPr>
                        <m:t>𝐻</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𝑥</m:t>
                              </m:r>
                            </m:e>
                            <m:sup>
                              <m:r>
                                <a:rPr lang="en-US" sz="3800">
                                  <a:solidFill>
                                    <a:prstClr val="black"/>
                                  </a:solidFill>
                                  <a:latin typeface="Cambria Math" panose="02040503050406030204" pitchFamily="18" charset="0"/>
                                </a:rPr>
                                <m:t>2</m:t>
                              </m:r>
                            </m:sup>
                          </m:sSup>
                        </m:num>
                        <m:den>
                          <m:r>
                            <a:rPr lang="en-US" sz="3800">
                              <a:solidFill>
                                <a:prstClr val="black"/>
                              </a:solidFill>
                              <a:latin typeface="Cambria Math" panose="02040503050406030204" pitchFamily="18" charset="0"/>
                            </a:rPr>
                            <m:t>144</m:t>
                          </m:r>
                        </m:den>
                      </m:f>
                      <m:r>
                        <m:rPr>
                          <m:nor/>
                        </m:rPr>
                        <a:rPr lang="en-US" sz="3800" i="1">
                          <a:solidFill>
                            <a:prstClr val="black"/>
                          </a:solidFill>
                          <a:latin typeface="Cambria Math" panose="02040503050406030204" pitchFamily="18" charset="0"/>
                        </a:rPr>
                        <m:t> </m:t>
                      </m:r>
                      <m:r>
                        <a:rPr lang="en-US" sz="3800">
                          <a:solidFill>
                            <a:prstClr val="black"/>
                          </a:solidFill>
                          <a:latin typeface="Cambria Math" panose="02040503050406030204" pitchFamily="18" charset="0"/>
                        </a:rPr>
                        <m:t>−</m:t>
                      </m:r>
                      <m:r>
                        <m:rPr>
                          <m:nor/>
                        </m:rPr>
                        <a:rPr lang="en-US" sz="3800" i="1">
                          <a:solidFill>
                            <a:prstClr val="black"/>
                          </a:solidFill>
                          <a:latin typeface="Cambria Math" panose="02040503050406030204" pitchFamily="18" charset="0"/>
                        </a:rPr>
                        <m:t> </m:t>
                      </m:r>
                      <m:f>
                        <m:fPr>
                          <m:ctrlPr>
                            <a:rPr lang="en-US" sz="3800" i="1">
                              <a:solidFill>
                                <a:prstClr val="black"/>
                              </a:solidFill>
                              <a:latin typeface="Cambria Math" panose="02040503050406030204" pitchFamily="18" charset="0"/>
                            </a:rPr>
                          </m:ctrlPr>
                        </m:fPr>
                        <m:num>
                          <m:sSup>
                            <m:sSupPr>
                              <m:ctrlPr>
                                <a:rPr lang="en-US" sz="3800" i="1">
                                  <a:solidFill>
                                    <a:prstClr val="black"/>
                                  </a:solidFill>
                                  <a:latin typeface="Cambria Math" panose="02040503050406030204" pitchFamily="18" charset="0"/>
                                </a:rPr>
                              </m:ctrlPr>
                            </m:sSupPr>
                            <m:e>
                              <m:r>
                                <a:rPr lang="en-US" sz="3800" i="1">
                                  <a:solidFill>
                                    <a:prstClr val="black"/>
                                  </a:solidFill>
                                  <a:latin typeface="Cambria Math" panose="02040503050406030204" pitchFamily="18" charset="0"/>
                                </a:rPr>
                                <m:t>𝑦</m:t>
                              </m:r>
                            </m:e>
                            <m:sup>
                              <m:r>
                                <a:rPr lang="en-US" sz="3800">
                                  <a:solidFill>
                                    <a:prstClr val="black"/>
                                  </a:solidFill>
                                  <a:latin typeface="Cambria Math" panose="02040503050406030204" pitchFamily="18" charset="0"/>
                                </a:rPr>
                                <m:t>2</m:t>
                              </m:r>
                            </m:sup>
                          </m:sSup>
                        </m:num>
                        <m:den>
                          <m:r>
                            <a:rPr lang="en-US" sz="3800">
                              <a:solidFill>
                                <a:prstClr val="black"/>
                              </a:solidFill>
                              <a:latin typeface="Cambria Math" panose="02040503050406030204" pitchFamily="18" charset="0"/>
                            </a:rPr>
                            <m:t>25</m:t>
                          </m:r>
                        </m:den>
                      </m:f>
                      <m:r>
                        <a:rPr lang="en-US" sz="3800">
                          <a:solidFill>
                            <a:prstClr val="black"/>
                          </a:solidFill>
                          <a:latin typeface="Cambria Math" panose="02040503050406030204" pitchFamily="18" charset="0"/>
                        </a:rPr>
                        <m:t>=1</m:t>
                      </m:r>
                    </m:oMath>
                  </m:oMathPara>
                </a14:m>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2538078" y="2048969"/>
                <a:ext cx="4678909" cy="1265731"/>
              </a:xfrm>
              <a:prstGeom prst="rect">
                <a:avLst/>
              </a:prstGeom>
              <a:blipFill>
                <a:blip r:embed="rId32"/>
                <a:stretch>
                  <a:fillRect/>
                </a:stretch>
              </a:blipFill>
            </p:spPr>
            <p:txBody>
              <a:bodyPr/>
              <a:lstStyle/>
              <a:p>
                <a:r>
                  <a:rPr lang="en-US">
                    <a:noFill/>
                  </a:rPr>
                  <a:t> </a:t>
                </a:r>
              </a:p>
            </p:txBody>
          </p:sp>
        </mc:Fallback>
      </mc:AlternateContent>
      <p:sp>
        <p:nvSpPr>
          <p:cNvPr id="28" name="Rectangle 27"/>
          <p:cNvSpPr/>
          <p:nvPr/>
        </p:nvSpPr>
        <p:spPr>
          <a:xfrm>
            <a:off x="-152400" y="9200249"/>
            <a:ext cx="1920365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 name="Picture 8"/>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98069">
            <a:off x="682788" y="8494068"/>
            <a:ext cx="1616352" cy="2055772"/>
          </a:xfrm>
          <a:prstGeom prst="rect">
            <a:avLst/>
          </a:prstGeom>
        </p:spPr>
      </p:pic>
      <p:pic>
        <p:nvPicPr>
          <p:cNvPr id="30" name="Picture 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510753" flipV="1">
            <a:off x="16232618" y="8828209"/>
            <a:ext cx="2632553" cy="10826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38400" y="1638300"/>
            <a:ext cx="13443289" cy="5334000"/>
            <a:chOff x="2438399" y="1638300"/>
            <a:chExt cx="13443289" cy="5334000"/>
          </a:xfrm>
        </p:grpSpPr>
        <p:grpSp>
          <p:nvGrpSpPr>
            <p:cNvPr id="6" name="Group 6"/>
            <p:cNvGrpSpPr/>
            <p:nvPr/>
          </p:nvGrpSpPr>
          <p:grpSpPr>
            <a:xfrm>
              <a:off x="2438399" y="1638300"/>
              <a:ext cx="13443289" cy="5334000"/>
              <a:chOff x="-102849" y="36141"/>
              <a:chExt cx="2115061" cy="1221224"/>
            </a:xfrm>
          </p:grpSpPr>
          <p:sp>
            <p:nvSpPr>
              <p:cNvPr id="7" name="Freeform 7"/>
              <p:cNvSpPr/>
              <p:nvPr/>
            </p:nvSpPr>
            <p:spPr>
              <a:xfrm>
                <a:off x="-102849" y="36141"/>
                <a:ext cx="2115061" cy="1221224"/>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497FB4"/>
              </a:solidFill>
            </p:spPr>
          </p:sp>
        </p:grpSp>
        <p:sp>
          <p:nvSpPr>
            <p:cNvPr id="12" name="Google Shape;728;p44"/>
            <p:cNvSpPr txBox="1">
              <a:spLocks/>
            </p:cNvSpPr>
            <p:nvPr/>
          </p:nvSpPr>
          <p:spPr>
            <a:xfrm>
              <a:off x="8417858" y="2683727"/>
              <a:ext cx="1540500" cy="10524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6500" b="1" smtClean="0">
                  <a:solidFill>
                    <a:prstClr val="white"/>
                  </a:solidFill>
                  <a:latin typeface="Arial" panose="020B0604020202020204" pitchFamily="34" charset="0"/>
                  <a:cs typeface="Arial" panose="020B0604020202020204" pitchFamily="34" charset="0"/>
                </a:rPr>
                <a:t>03</a:t>
              </a:r>
              <a:endParaRPr lang="en" sz="6500" b="1">
                <a:solidFill>
                  <a:prstClr val="white"/>
                </a:solidFill>
                <a:latin typeface="Arial" panose="020B0604020202020204" pitchFamily="34" charset="0"/>
                <a:cs typeface="Arial" panose="020B0604020202020204" pitchFamily="34" charset="0"/>
              </a:endParaRPr>
            </a:p>
          </p:txBody>
        </p:sp>
        <p:cxnSp>
          <p:nvCxnSpPr>
            <p:cNvPr id="13" name="Google Shape;765;p44"/>
            <p:cNvCxnSpPr/>
            <p:nvPr/>
          </p:nvCxnSpPr>
          <p:spPr>
            <a:xfrm>
              <a:off x="8089121" y="4040927"/>
              <a:ext cx="1893079" cy="0"/>
            </a:xfrm>
            <a:prstGeom prst="straightConnector1">
              <a:avLst/>
            </a:prstGeom>
            <a:noFill/>
            <a:ln w="57150" cap="rnd" cmpd="sng">
              <a:solidFill>
                <a:schemeClr val="accent6"/>
              </a:solidFill>
              <a:prstDash val="solid"/>
              <a:round/>
              <a:headEnd type="none" w="med" len="med"/>
              <a:tailEnd type="none" w="med" len="med"/>
            </a:ln>
          </p:spPr>
        </p:cxnSp>
        <p:sp>
          <p:nvSpPr>
            <p:cNvPr id="15" name="Rectangle 14"/>
            <p:cNvSpPr/>
            <p:nvPr/>
          </p:nvSpPr>
          <p:spPr>
            <a:xfrm>
              <a:off x="7036384" y="4269527"/>
              <a:ext cx="4247317" cy="1407373"/>
            </a:xfrm>
            <a:prstGeom prst="rect">
              <a:avLst/>
            </a:prstGeom>
          </p:spPr>
          <p:txBody>
            <a:bodyPr wrap="none">
              <a:spAutoFit/>
            </a:bodyPr>
            <a:lstStyle/>
            <a:p>
              <a:pPr algn="ctr">
                <a:lnSpc>
                  <a:spcPct val="150000"/>
                </a:lnSpc>
              </a:pPr>
              <a:r>
                <a:rPr lang="nl-NL" sz="6500" b="1" dirty="0">
                  <a:solidFill>
                    <a:prstClr val="white"/>
                  </a:solidFill>
                  <a:latin typeface="Arial" panose="020B0604020202020204" pitchFamily="34" charset="0"/>
                  <a:ea typeface="Calibri" panose="020F0502020204030204" pitchFamily="34" charset="0"/>
                  <a:cs typeface="Arial" panose="020B0604020202020204" pitchFamily="34" charset="0"/>
                </a:rPr>
                <a:t>PARABOL</a:t>
              </a:r>
              <a:endParaRPr lang="nl-NL" sz="65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910741" flipV="1">
            <a:off x="729388" y="6540245"/>
            <a:ext cx="3954056" cy="1626106"/>
          </a:xfrm>
          <a:prstGeom prst="rect">
            <a:avLst/>
          </a:prstGeom>
        </p:spPr>
      </p:pic>
      <p:pic>
        <p:nvPicPr>
          <p:cNvPr id="20"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1399">
            <a:off x="14207459" y="6750742"/>
            <a:ext cx="3388469" cy="2443934"/>
          </a:xfrm>
          <a:prstGeom prst="rect">
            <a:avLst/>
          </a:prstGeom>
        </p:spPr>
      </p:pic>
    </p:spTree>
    <p:extLst>
      <p:ext uri="{BB962C8B-B14F-4D97-AF65-F5344CB8AC3E}">
        <p14:creationId xmlns:p14="http://schemas.microsoft.com/office/powerpoint/2010/main" val="950259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002000" y="403057"/>
            <a:ext cx="1755110" cy="533400"/>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6" name="Picture 1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2166" y="452982"/>
            <a:ext cx="914401" cy="853375"/>
          </a:xfrm>
          <a:prstGeom prst="rect">
            <a:avLst/>
          </a:prstGeom>
        </p:spPr>
      </p:pic>
      <p:sp>
        <p:nvSpPr>
          <p:cNvPr id="17" name="TextBox 16"/>
          <p:cNvSpPr txBox="1"/>
          <p:nvPr/>
        </p:nvSpPr>
        <p:spPr>
          <a:xfrm>
            <a:off x="2209800" y="582142"/>
            <a:ext cx="3581400" cy="707886"/>
          </a:xfrm>
          <a:prstGeom prst="rect">
            <a:avLst/>
          </a:prstGeom>
          <a:noFill/>
        </p:spPr>
        <p:txBody>
          <a:bodyPr wrap="square" rtlCol="0">
            <a:spAutoFit/>
          </a:bodyPr>
          <a:lstStyle/>
          <a:p>
            <a:r>
              <a:rPr lang="nl-NL" sz="4000" b="1" dirty="0" smtClean="0">
                <a:solidFill>
                  <a:srgbClr val="1F497D"/>
                </a:solidFill>
                <a:latin typeface="Arial" panose="020B0604020202020204" pitchFamily="34" charset="0"/>
                <a:cs typeface="Arial" panose="020B0604020202020204" pitchFamily="34" charset="0"/>
              </a:rPr>
              <a:t>HĐ </a:t>
            </a:r>
            <a:r>
              <a:rPr lang="nl-NL" sz="4000" b="1" dirty="0">
                <a:solidFill>
                  <a:srgbClr val="1F497D"/>
                </a:solidFill>
                <a:latin typeface="Arial" panose="020B0604020202020204" pitchFamily="34" charset="0"/>
                <a:cs typeface="Arial" panose="020B0604020202020204" pitchFamily="34" charset="0"/>
              </a:rPr>
              <a:t>5</a:t>
            </a:r>
            <a:r>
              <a:rPr lang="nl-NL" sz="4000" b="1" dirty="0" smtClean="0">
                <a:solidFill>
                  <a:srgbClr val="1F497D"/>
                </a:solidFill>
                <a:latin typeface="Arial" panose="020B0604020202020204" pitchFamily="34" charset="0"/>
                <a:cs typeface="Arial" panose="020B0604020202020204" pitchFamily="34" charset="0"/>
              </a:rPr>
              <a:t>:</a:t>
            </a:r>
            <a:endParaRPr lang="en-US" sz="4000" dirty="0">
              <a:solidFill>
                <a:srgbClr val="1F497D"/>
              </a:solidFill>
              <a:latin typeface="Arial" panose="020B0604020202020204" pitchFamily="34" charset="0"/>
              <a:cs typeface="Arial" panose="020B0604020202020204" pitchFamily="34" charset="0"/>
            </a:endParaRPr>
          </a:p>
        </p:txBody>
      </p:sp>
      <p:pic>
        <p:nvPicPr>
          <p:cNvPr id="36"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98069">
            <a:off x="170594" y="8923842"/>
            <a:ext cx="1005235" cy="1278517"/>
          </a:xfrm>
          <a:prstGeom prst="rect">
            <a:avLst/>
          </a:prstGeom>
        </p:spPr>
      </p:pic>
      <p:pic>
        <p:nvPicPr>
          <p:cNvPr id="37"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510753" flipV="1">
            <a:off x="16984789" y="7971886"/>
            <a:ext cx="2632553" cy="108263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95400" y="1104900"/>
                <a:ext cx="15849600" cy="2208040"/>
              </a:xfrm>
              <a:prstGeom prst="rect">
                <a:avLst/>
              </a:prstGeom>
            </p:spPr>
            <p:txBody>
              <a:bodyPr wrap="square">
                <a:spAutoFit/>
              </a:bodyPr>
              <a:lstStyle/>
              <a:p>
                <a:pPr algn="just">
                  <a:lnSpc>
                    <a:spcPct val="150000"/>
                  </a:lnSpc>
                  <a:spcAft>
                    <a:spcPts val="800"/>
                  </a:spcAft>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parabol</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𝑃</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oMath>
                </a14:m>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F(0; 1)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Δ: y + 1 = 0.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M(x; y)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bất</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kì</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chứng</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minh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MF = d(M, Δ) ⇔ M(x; y)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95400" y="1104900"/>
                <a:ext cx="15849600" cy="2208040"/>
              </a:xfrm>
              <a:prstGeom prst="rect">
                <a:avLst/>
              </a:prstGeom>
              <a:blipFill>
                <a:blip r:embed="rId13"/>
                <a:stretch>
                  <a:fillRect l="-1269" r="-1231" b="-5525"/>
                </a:stretch>
              </a:blipFill>
            </p:spPr>
            <p:txBody>
              <a:bodyPr/>
              <a:lstStyle/>
              <a:p>
                <a:r>
                  <a:rPr lang="en-US">
                    <a:noFill/>
                  </a:rPr>
                  <a:t> </a:t>
                </a:r>
              </a:p>
            </p:txBody>
          </p:sp>
        </mc:Fallback>
      </mc:AlternateContent>
      <p:sp>
        <p:nvSpPr>
          <p:cNvPr id="14" name="Oval Callout 13"/>
          <p:cNvSpPr/>
          <p:nvPr/>
        </p:nvSpPr>
        <p:spPr>
          <a:xfrm>
            <a:off x="8382000" y="3619500"/>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914400" y="4674753"/>
                <a:ext cx="7086600" cy="1154547"/>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r>
                                  <a:rPr lang="nl-NL" sz="3800" i="1">
                                    <a:effectLst/>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14400" y="4674753"/>
                <a:ext cx="7086600" cy="1154547"/>
              </a:xfrm>
              <a:prstGeom prst="rect">
                <a:avLst/>
              </a:prstGeom>
              <a:blipFill>
                <a:blip r:embed="rId14"/>
                <a:stretch>
                  <a:fillRect l="-2837" b="-68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9231086" y="4640948"/>
                <a:ext cx="6296787" cy="133228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e>
                      </m:d>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d>
                            <m:dPr>
                              <m:begChr m:val="|"/>
                              <m:endChr m:val="|"/>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num>
                        <m:den>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e>
                          </m:rad>
                        </m:den>
                      </m:f>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9231086" y="4640948"/>
                <a:ext cx="6296787" cy="133228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914400" y="6295192"/>
                <a:ext cx="13411200" cy="677108"/>
              </a:xfrm>
              <a:prstGeom prst="rect">
                <a:avLst/>
              </a:prstGeom>
            </p:spPr>
            <p:txBody>
              <a:bodyPr wrap="square">
                <a:spAutoFit/>
              </a:bodyPr>
              <a:lstStyle/>
              <a:p>
                <a:pPr marL="571500" indent="-571500">
                  <a:buFont typeface="Arial" panose="020B0604020202020204" pitchFamily="34" charset="0"/>
                  <a:buChar char="•"/>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Giả sử </a:t>
                </a:r>
                <a14:m>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𝑀𝐹</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e>
                    </m:d>
                  </m:oMath>
                </a14:m>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ta chứng minh M(x;y) thuộc (P).</a:t>
                </a:r>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914400" y="6295192"/>
                <a:ext cx="13411200" cy="677108"/>
              </a:xfrm>
              <a:prstGeom prst="rect">
                <a:avLst/>
              </a:prstGeom>
              <a:blipFill>
                <a:blip r:embed="rId16"/>
                <a:stretch>
                  <a:fillRect l="-1364" t="-17117"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845365" y="7051059"/>
                <a:ext cx="11887200" cy="2031710"/>
              </a:xfrm>
              <a:prstGeom prst="rect">
                <a:avLst/>
              </a:prstGeom>
            </p:spPr>
            <p:txBody>
              <a:bodyPr wrap="square">
                <a:spAutoFit/>
              </a:bodyPr>
              <a:lstStyle/>
              <a:p>
                <a:pPr lvl="0" algn="just">
                  <a:lnSpc>
                    <a:spcPct val="150000"/>
                  </a:lnSpc>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Thật </a:t>
                </a: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𝑀𝐹</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e>
                      </m:d>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845365" y="7051059"/>
                <a:ext cx="11887200" cy="2031710"/>
              </a:xfrm>
              <a:prstGeom prst="rect">
                <a:avLst/>
              </a:prstGeom>
              <a:blipFill>
                <a:blip r:embed="rId17"/>
                <a:stretch>
                  <a:fillRect l="-16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5331998" y="9208829"/>
                <a:ext cx="6100003"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dirty="0"/>
              </a:p>
            </p:txBody>
          </p:sp>
        </mc:Choice>
        <mc:Fallback>
          <p:sp>
            <p:nvSpPr>
              <p:cNvPr id="18" name="Rectangle 17"/>
              <p:cNvSpPr>
                <a:spLocks noRot="1" noChangeAspect="1" noMove="1" noResize="1" noEditPoints="1" noAdjustHandles="1" noChangeArrowheads="1" noChangeShapeType="1" noTextEdit="1"/>
              </p:cNvSpPr>
              <p:nvPr/>
            </p:nvSpPr>
            <p:spPr>
              <a:xfrm>
                <a:off x="5331998" y="9208829"/>
                <a:ext cx="6100003"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1295956" y="8496300"/>
                <a:ext cx="6059287" cy="1734514"/>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den>
                      </m:f>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1295956" y="8496300"/>
                <a:ext cx="6059287" cy="173451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0164332"/>
      </p:ext>
    </p:extLst>
  </p:cSld>
  <p:clrMapOvr>
    <a:masterClrMapping/>
  </p:clrMapOvr>
  <mc:AlternateContent xmlns:mc="http://schemas.openxmlformats.org/markup-compatibility/2006" xmlns:p14="http://schemas.microsoft.com/office/powerpoint/2010/main">
    <mc:Choice Requires="p14">
      <p:transition spd="med" p14:dur="700">
        <p:split/>
      </p:transition>
    </mc:Choice>
    <mc:Fallback xmlns="">
      <p:transition spd="med">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4" grpId="0" animBg="1"/>
      <p:bldP spid="4" grpId="0"/>
      <p:bldP spid="6" grpId="0"/>
      <p:bldP spid="12"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6002000" y="403057"/>
            <a:ext cx="1755110" cy="533400"/>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6" name="Picture 1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2166" y="452982"/>
            <a:ext cx="914401" cy="853375"/>
          </a:xfrm>
          <a:prstGeom prst="rect">
            <a:avLst/>
          </a:prstGeom>
        </p:spPr>
      </p:pic>
      <p:sp>
        <p:nvSpPr>
          <p:cNvPr id="17" name="TextBox 16"/>
          <p:cNvSpPr txBox="1"/>
          <p:nvPr/>
        </p:nvSpPr>
        <p:spPr>
          <a:xfrm>
            <a:off x="2209800" y="58214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5</a:t>
            </a:r>
            <a:r>
              <a:rPr kumimoji="0" lang="nl-NL" sz="4000" b="1" i="0" u="none" strike="noStrike" kern="1200" cap="none" spc="0" normalizeH="0" baseline="0" noProof="0" dirty="0" smtClean="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6"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98069">
            <a:off x="170594" y="8923842"/>
            <a:ext cx="1005235" cy="1278517"/>
          </a:xfrm>
          <a:prstGeom prst="rect">
            <a:avLst/>
          </a:prstGeom>
        </p:spPr>
      </p:pic>
      <p:pic>
        <p:nvPicPr>
          <p:cNvPr id="37"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510753" flipV="1">
            <a:off x="16971724" y="8719631"/>
            <a:ext cx="2632553" cy="108263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95400" y="1104900"/>
                <a:ext cx="15849600" cy="220804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parabol</a:t>
                </a:r>
                <a14:m>
                  <m:oMath xmlns:m="http://schemas.openxmlformats.org/officeDocument/2006/math">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𝑃</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𝑦</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den>
                    </m:f>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Xét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F(0; 1)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đường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thẳng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Δ: y + 1 = 0.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M(x; y)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kì</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minh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MF = d(M, Δ) ⇔ M(x; y)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thuộc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95400" y="1104900"/>
                <a:ext cx="15849600" cy="2208040"/>
              </a:xfrm>
              <a:prstGeom prst="rect">
                <a:avLst/>
              </a:prstGeom>
              <a:blipFill>
                <a:blip r:embed="rId13"/>
                <a:stretch>
                  <a:fillRect l="-1269" r="-1231" b="-5525"/>
                </a:stretch>
              </a:blipFill>
            </p:spPr>
            <p:txBody>
              <a:bodyPr/>
              <a:lstStyle/>
              <a:p>
                <a:r>
                  <a:rPr lang="en-US">
                    <a:noFill/>
                  </a:rPr>
                  <a:t> </a:t>
                </a:r>
              </a:p>
            </p:txBody>
          </p:sp>
        </mc:Fallback>
      </mc:AlternateContent>
      <p:sp>
        <p:nvSpPr>
          <p:cNvPr id="14" name="Oval Callout 13"/>
          <p:cNvSpPr/>
          <p:nvPr/>
        </p:nvSpPr>
        <p:spPr>
          <a:xfrm>
            <a:off x="8382000" y="3619500"/>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324428" y="4543909"/>
                <a:ext cx="15668171" cy="220804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800" dirty="0" smtClean="0">
                    <a:latin typeface="Arial" panose="020B0604020202020204" pitchFamily="34" charset="0"/>
                    <a:ea typeface="Times New Roman" panose="02020603050405020304" pitchFamily="18" charset="0"/>
                    <a:cs typeface="Arial" panose="020B0604020202020204" pitchFamily="34" charset="0"/>
                  </a:rPr>
                  <a:t>Giả </a:t>
                </a:r>
                <a:r>
                  <a:rPr lang="nl-NL" sz="3800" dirty="0">
                    <a:latin typeface="Arial" panose="020B0604020202020204" pitchFamily="34" charset="0"/>
                    <a:ea typeface="Times New Roman" panose="02020603050405020304" pitchFamily="18" charset="0"/>
                    <a:cs typeface="Arial" panose="020B0604020202020204" pitchFamily="34" charset="0"/>
                  </a:rPr>
                  <a:t>sử M(x;y) thuộc (P), ta chứng minh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𝑀</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M thuộc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𝑃</m:t>
                        </m:r>
                      </m:e>
                    </m:d>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nl-NL" sz="3800" i="1">
                            <a:effectLst/>
                            <a:latin typeface="Cambria Math" panose="02040503050406030204" pitchFamily="18" charset="0"/>
                            <a:ea typeface="Times New Roman" panose="02020603050405020304" pitchFamily="18" charset="0"/>
                            <a:cs typeface="Arial" panose="020B0604020202020204" pitchFamily="34" charset="0"/>
                          </a:rPr>
                          <m:t>1</m:t>
                        </m:r>
                      </m:num>
                      <m:den>
                        <m:r>
                          <a:rPr lang="nl-NL" sz="3800" i="1">
                            <a:effectLst/>
                            <a:latin typeface="Cambria Math" panose="02040503050406030204" pitchFamily="18" charset="0"/>
                            <a:ea typeface="Times New Roman" panose="02020603050405020304" pitchFamily="18" charset="0"/>
                            <a:cs typeface="Arial" panose="020B0604020202020204" pitchFamily="34" charset="0"/>
                          </a:rPr>
                          <m:t>4</m:t>
                        </m:r>
                      </m:den>
                    </m:f>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=4</m:t>
                    </m:r>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thay vào biểu thức MF có: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24428" y="4543909"/>
                <a:ext cx="15668171" cy="2208040"/>
              </a:xfrm>
              <a:prstGeom prst="rect">
                <a:avLst/>
              </a:prstGeom>
              <a:blipFill>
                <a:blip r:embed="rId14"/>
                <a:stretch>
                  <a:fillRect l="-12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52166" y="6736558"/>
                <a:ext cx="9144000" cy="1154547"/>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𝑀𝐹</m:t>
                      </m:r>
                      <m:r>
                        <a:rPr lang="nl-NL"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52166" y="6736558"/>
                <a:ext cx="9144000" cy="115454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478224" y="6736557"/>
                <a:ext cx="4876800" cy="1154547"/>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rad>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9478224" y="6736557"/>
                <a:ext cx="4876800" cy="115454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2533502" y="6736556"/>
                <a:ext cx="5223608" cy="1154547"/>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e>
                      </m:rad>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2533502" y="6736556"/>
                <a:ext cx="5223608" cy="115454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438400" y="9114258"/>
                <a:ext cx="4648200" cy="969496"/>
              </a:xfrm>
              <a:prstGeom prst="rect">
                <a:avLst/>
              </a:prstGeom>
            </p:spPr>
            <p:txBody>
              <a:bodyPr wrap="square">
                <a:spAutoFit/>
              </a:bodyPr>
              <a:lstStyle/>
              <a:p>
                <a:pPr lvl="0" algn="just">
                  <a:lnSpc>
                    <a:spcPct val="150000"/>
                  </a:lnSpc>
                </a:pP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𝑀𝐹</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e>
                    </m:d>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438400" y="9114258"/>
                <a:ext cx="4648200" cy="969496"/>
              </a:xfrm>
              <a:prstGeom prst="rect">
                <a:avLst/>
              </a:prstGeom>
              <a:blipFill>
                <a:blip r:embed="rId18"/>
                <a:stretch>
                  <a:fillRect l="-4325" b="-138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2184400" y="8174650"/>
                <a:ext cx="4496937"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e>
                      </m:d>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e>
                      </m:d>
                    </m:oMath>
                  </m:oMathPara>
                </a14:m>
                <a:endParaRPr lang="en-US" dirty="0"/>
              </a:p>
            </p:txBody>
          </p:sp>
        </mc:Choice>
        <mc:Fallback>
          <p:sp>
            <p:nvSpPr>
              <p:cNvPr id="15" name="Rectangle 14"/>
              <p:cNvSpPr>
                <a:spLocks noRot="1" noChangeAspect="1" noMove="1" noResize="1" noEditPoints="1" noAdjustHandles="1" noChangeArrowheads="1" noChangeShapeType="1" noTextEdit="1"/>
              </p:cNvSpPr>
              <p:nvPr/>
            </p:nvSpPr>
            <p:spPr>
              <a:xfrm>
                <a:off x="2184400" y="8174650"/>
                <a:ext cx="4496937" cy="67710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56885783"/>
      </p:ext>
    </p:extLst>
  </p:cSld>
  <p:clrMapOvr>
    <a:masterClrMapping/>
  </p:clrMapOvr>
  <mc:AlternateContent xmlns:mc="http://schemas.openxmlformats.org/markup-compatibility/2006" xmlns:p14="http://schemas.microsoft.com/office/powerpoint/2010/main">
    <mc:Choice Requires="p14">
      <p:transition spd="med" p14:dur="700">
        <p:split/>
      </p:transition>
    </mc:Choice>
    <mc:Fallback xmlns="">
      <p:transition spd="med">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73052" y="495300"/>
            <a:ext cx="2617379" cy="1635862"/>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flipV="1">
            <a:off x="533400" y="7709131"/>
            <a:ext cx="3333216" cy="2083260"/>
          </a:xfrm>
          <a:prstGeom prst="rect">
            <a:avLst/>
          </a:prstGeom>
        </p:spPr>
      </p:pic>
      <p:sp>
        <p:nvSpPr>
          <p:cNvPr id="17" name="TextBox 17"/>
          <p:cNvSpPr txBox="1"/>
          <p:nvPr/>
        </p:nvSpPr>
        <p:spPr>
          <a:xfrm>
            <a:off x="7620000" y="1004400"/>
            <a:ext cx="3886200" cy="1718419"/>
          </a:xfrm>
          <a:prstGeom prst="rect">
            <a:avLst/>
          </a:prstGeom>
        </p:spPr>
        <p:txBody>
          <a:bodyPr wrap="square" lIns="0" tIns="0" rIns="0" bIns="0" rtlCol="0" anchor="t">
            <a:spAutoFit/>
          </a:bodyPr>
          <a:lstStyle/>
          <a:p>
            <a:pPr>
              <a:lnSpc>
                <a:spcPts val="13362"/>
              </a:lnSpc>
              <a:spcBef>
                <a:spcPct val="0"/>
              </a:spcBef>
            </a:pPr>
            <a:r>
              <a:rPr lang="en-US" sz="4500" b="1" dirty="0" smtClean="0">
                <a:solidFill>
                  <a:srgbClr val="FFFFFF"/>
                </a:solidFill>
                <a:latin typeface="Arial" panose="020B0604020202020204" pitchFamily="34" charset="0"/>
                <a:cs typeface="Arial" panose="020B0604020202020204" pitchFamily="34" charset="0"/>
              </a:rPr>
              <a:t>ĐỊNH NGHĨA</a:t>
            </a:r>
            <a:endParaRPr lang="en-US" sz="4500" b="1" dirty="0">
              <a:solidFill>
                <a:srgbClr val="FFFFFF"/>
              </a:solidFill>
              <a:latin typeface="Arial" panose="020B0604020202020204" pitchFamily="34" charset="0"/>
              <a:cs typeface="Arial" panose="020B0604020202020204" pitchFamily="34" charset="0"/>
            </a:endParaRPr>
          </a:p>
        </p:txBody>
      </p:sp>
      <p:sp>
        <p:nvSpPr>
          <p:cNvPr id="23" name="Rounded Rectangular Callout 22"/>
          <p:cNvSpPr/>
          <p:nvPr/>
        </p:nvSpPr>
        <p:spPr>
          <a:xfrm>
            <a:off x="457200" y="3009900"/>
            <a:ext cx="17306598" cy="3986069"/>
          </a:xfrm>
          <a:prstGeom prst="wedgeRoundRect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a14="http://schemas.microsoft.com/office/drawing/2010/main" Requires="a14">
          <p:sp>
            <p:nvSpPr>
              <p:cNvPr id="6" name="Rectangle 5"/>
              <p:cNvSpPr/>
              <p:nvPr/>
            </p:nvSpPr>
            <p:spPr>
              <a:xfrm>
                <a:off x="914400" y="3183096"/>
                <a:ext cx="16459200" cy="3600986"/>
              </a:xfrm>
              <a:prstGeom prst="rect">
                <a:avLst/>
              </a:prstGeom>
            </p:spPr>
            <p:txBody>
              <a:bodyPr wrap="square">
                <a:spAutoFit/>
              </a:bodyPr>
              <a:lstStyle/>
              <a:p>
                <a:pPr algn="just">
                  <a:lnSpc>
                    <a:spcPct val="150000"/>
                  </a:lnSpc>
                  <a:spcAft>
                    <a:spcPts val="800"/>
                  </a:spcAft>
                </a:pPr>
                <a:r>
                  <a:rPr lang="nl-NL" sz="3800" dirty="0">
                    <a:latin typeface="Arial" panose="020B0604020202020204" pitchFamily="34" charset="0"/>
                    <a:ea typeface="Times New Roman" panose="02020603050405020304" pitchFamily="18" charset="0"/>
                    <a:cs typeface="Arial" panose="020B0604020202020204" pitchFamily="34" charset="0"/>
                  </a:rPr>
                  <a:t>Cho một điểm F cố định và một đường thẳng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cố định không đi qua F. Tập hợp các điểm M cách đều F và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đường parabol </a:t>
                </a:r>
                <a:r>
                  <a:rPr lang="nl-NL" sz="3800" dirty="0">
                    <a:effectLst/>
                    <a:latin typeface="Arial" panose="020B0604020202020204" pitchFamily="34" charset="0"/>
                    <a:ea typeface="Times New Roman" panose="02020603050405020304" pitchFamily="18" charset="0"/>
                    <a:cs typeface="Arial" panose="020B0604020202020204" pitchFamily="34" charset="0"/>
                  </a:rPr>
                  <a:t>(hay parabol). Điểm F được gọi là tiêu điểm,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đường chuẩn</a:t>
                </a:r>
                <a:r>
                  <a:rPr lang="nl-NL" sz="3800" dirty="0">
                    <a:effectLst/>
                    <a:latin typeface="Arial" panose="020B0604020202020204" pitchFamily="34" charset="0"/>
                    <a:ea typeface="Times New Roman" panose="02020603050405020304" pitchFamily="18" charset="0"/>
                    <a:cs typeface="Arial" panose="020B0604020202020204" pitchFamily="34" charset="0"/>
                  </a:rPr>
                  <a:t>, khoảng cách từ F đến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tham số tiêu </a:t>
                </a:r>
                <a:r>
                  <a:rPr lang="nl-NL" sz="3800" dirty="0">
                    <a:effectLst/>
                    <a:latin typeface="Arial" panose="020B0604020202020204" pitchFamily="34" charset="0"/>
                    <a:ea typeface="Times New Roman" panose="02020603050405020304" pitchFamily="18" charset="0"/>
                    <a:cs typeface="Arial" panose="020B0604020202020204" pitchFamily="34" charset="0"/>
                  </a:rPr>
                  <a:t>của parabol đó.</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14400" y="3183096"/>
                <a:ext cx="16459200" cy="3600986"/>
              </a:xfrm>
              <a:prstGeom prst="rect">
                <a:avLst/>
              </a:prstGeom>
              <a:blipFill>
                <a:blip r:embed="rId5"/>
                <a:stretch>
                  <a:fillRect l="-1222" r="-1222" b="-2876"/>
                </a:stretch>
              </a:blipFill>
            </p:spPr>
            <p:txBody>
              <a:bodyPr/>
              <a:lstStyle/>
              <a:p>
                <a:r>
                  <a:rPr lang="en-US">
                    <a:noFill/>
                  </a:rPr>
                  <a:t> </a:t>
                </a:r>
              </a:p>
            </p:txBody>
          </p:sp>
        </mc:Fallback>
      </mc:AlternateContent>
    </p:spTree>
    <p:extLst>
      <p:ext uri="{BB962C8B-B14F-4D97-AF65-F5344CB8AC3E}">
        <p14:creationId xmlns:p14="http://schemas.microsoft.com/office/powerpoint/2010/main" val="6402265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0663" y="419100"/>
            <a:ext cx="1045737" cy="975946"/>
          </a:xfrm>
          <a:prstGeom prst="rect">
            <a:avLst/>
          </a:prstGeom>
        </p:spPr>
      </p:pic>
      <p:sp>
        <p:nvSpPr>
          <p:cNvPr id="17" name="TextBox 16"/>
          <p:cNvSpPr txBox="1"/>
          <p:nvPr/>
        </p:nvSpPr>
        <p:spPr>
          <a:xfrm>
            <a:off x="1752600" y="627943"/>
            <a:ext cx="3581400" cy="707886"/>
          </a:xfrm>
          <a:prstGeom prst="rect">
            <a:avLst/>
          </a:prstGeom>
          <a:noFill/>
        </p:spPr>
        <p:txBody>
          <a:bodyPr wrap="square" rtlCol="0">
            <a:spAutoFit/>
          </a:bodyPr>
          <a:lstStyle/>
          <a:p>
            <a:r>
              <a:rPr lang="nl-NL" sz="4000" b="1" dirty="0" smtClean="0">
                <a:solidFill>
                  <a:srgbClr val="1F497D"/>
                </a:solidFill>
                <a:latin typeface="Arial" panose="020B0604020202020204" pitchFamily="34" charset="0"/>
                <a:cs typeface="Arial" panose="020B0604020202020204" pitchFamily="34" charset="0"/>
              </a:rPr>
              <a:t>HĐ </a:t>
            </a:r>
            <a:r>
              <a:rPr lang="nl-NL" sz="4000" b="1" dirty="0">
                <a:solidFill>
                  <a:srgbClr val="1F497D"/>
                </a:solidFill>
                <a:latin typeface="Arial" panose="020B0604020202020204" pitchFamily="34" charset="0"/>
                <a:cs typeface="Arial" panose="020B0604020202020204" pitchFamily="34" charset="0"/>
              </a:rPr>
              <a:t>6</a:t>
            </a:r>
            <a:r>
              <a:rPr lang="nl-NL" sz="4000" b="1" dirty="0" smtClean="0">
                <a:solidFill>
                  <a:srgbClr val="1F497D"/>
                </a:solidFill>
                <a:latin typeface="Arial" panose="020B0604020202020204" pitchFamily="34" charset="0"/>
                <a:cs typeface="Arial" panose="020B0604020202020204" pitchFamily="34" charset="0"/>
              </a:rPr>
              <a:t>:</a:t>
            </a:r>
            <a:endParaRPr lang="en-US" sz="4000" dirty="0">
              <a:solidFill>
                <a:srgbClr val="1F497D"/>
              </a:solidFill>
              <a:latin typeface="Arial" panose="020B0604020202020204" pitchFamily="34" charset="0"/>
              <a:cs typeface="Arial" panose="020B0604020202020204" pitchFamily="34" charset="0"/>
            </a:endParaRPr>
          </a:p>
        </p:txBody>
      </p:sp>
      <p:sp>
        <p:nvSpPr>
          <p:cNvPr id="15" name="Rectangle 14"/>
          <p:cNvSpPr/>
          <p:nvPr/>
        </p:nvSpPr>
        <p:spPr>
          <a:xfrm>
            <a:off x="-381000" y="9601200"/>
            <a:ext cx="1920365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6"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98069">
            <a:off x="345355" y="8147863"/>
            <a:ext cx="1616352" cy="2055772"/>
          </a:xfrm>
          <a:prstGeom prst="rect">
            <a:avLst/>
          </a:prstGeom>
        </p:spPr>
      </p:pic>
      <p:pic>
        <p:nvPicPr>
          <p:cNvPr id="21" name="Picture 20"/>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098276" y="573829"/>
            <a:ext cx="1643529" cy="762000"/>
          </a:xfrm>
          <a:prstGeom prst="rect">
            <a:avLst/>
          </a:prstGeom>
        </p:spPr>
      </p:pic>
      <p:sp>
        <p:nvSpPr>
          <p:cNvPr id="2" name="Rectangle 1"/>
          <p:cNvSpPr/>
          <p:nvPr/>
        </p:nvSpPr>
        <p:spPr>
          <a:xfrm>
            <a:off x="1052690" y="1335829"/>
            <a:ext cx="16336276" cy="3600986"/>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chuẩn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Δ.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H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vuông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F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Δ.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hệ</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Oxy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gốc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HF,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Ox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OF (H.7.27).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030919" y="5087597"/>
                <a:ext cx="12304081" cy="3561103"/>
              </a:xfrm>
              <a:prstGeom prst="rect">
                <a:avLst/>
              </a:prstGeom>
            </p:spPr>
            <p:txBody>
              <a:bodyPr wrap="square">
                <a:spAutoFit/>
              </a:bodyPr>
              <a:lstStyle/>
              <a:p>
                <a:pPr marL="30480" marR="30480" lvl="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M(x; y)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thuộc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chỉ</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b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br>
                <a14:m>
                  <m:oMathPara xmlns:m="http://schemas.openxmlformats.org/officeDocument/2006/math">
                    <m:oMathParaPr>
                      <m:jc m:val="centerGroup"/>
                    </m:oMathParaPr>
                    <m:oMath xmlns:m="http://schemas.openxmlformats.org/officeDocument/2006/math">
                      <m:rad>
                        <m:radPr>
                          <m:degHide m:val="on"/>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𝑝</m:t>
                                      </m:r>
                                    </m:num>
                                    <m:den>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den>
                                  </m:f>
                                </m:e>
                              </m:d>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e>
                            <m:sup>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𝑝</m:t>
                              </m:r>
                            </m:num>
                            <m:den>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30919" y="5087597"/>
                <a:ext cx="12304081" cy="3561103"/>
              </a:xfrm>
              <a:prstGeom prst="rect">
                <a:avLst/>
              </a:prstGeom>
              <a:blipFill>
                <a:blip r:embed="rId30"/>
                <a:stretch>
                  <a:fillRect l="-1387" r="-347"/>
                </a:stretch>
              </a:blipFill>
            </p:spPr>
            <p:txBody>
              <a:bodyPr/>
              <a:lstStyle/>
              <a:p>
                <a:r>
                  <a:rPr lang="en-US">
                    <a:noFill/>
                  </a:rPr>
                  <a:t> </a:t>
                </a:r>
              </a:p>
            </p:txBody>
          </p:sp>
        </mc:Fallback>
      </mc:AlternateContent>
      <p:pic>
        <p:nvPicPr>
          <p:cNvPr id="8" name="Picture 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335000" y="4686300"/>
            <a:ext cx="4629150" cy="4705350"/>
          </a:xfrm>
          <a:prstGeom prst="rect">
            <a:avLst/>
          </a:prstGeom>
        </p:spPr>
      </p:pic>
    </p:spTree>
    <p:extLst>
      <p:ext uri="{BB962C8B-B14F-4D97-AF65-F5344CB8AC3E}">
        <p14:creationId xmlns:p14="http://schemas.microsoft.com/office/powerpoint/2010/main" val="24599842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981200" y="2247900"/>
            <a:ext cx="14478000" cy="7004261"/>
            <a:chOff x="0" y="0"/>
            <a:chExt cx="1784462" cy="1718416"/>
          </a:xfrm>
        </p:grpSpPr>
        <p:sp>
          <p:nvSpPr>
            <p:cNvPr id="5" name="Freeform 5"/>
            <p:cNvSpPr/>
            <p:nvPr/>
          </p:nvSpPr>
          <p:spPr>
            <a:xfrm>
              <a:off x="0" y="0"/>
              <a:ext cx="1784462" cy="1718416"/>
            </a:xfrm>
            <a:custGeom>
              <a:avLst/>
              <a:gdLst/>
              <a:ahLst/>
              <a:cxnLst/>
              <a:rect l="l" t="t" r="r" b="b"/>
              <a:pathLst>
                <a:path w="1784462" h="1718416">
                  <a:moveTo>
                    <a:pt x="1660002" y="1718415"/>
                  </a:moveTo>
                  <a:lnTo>
                    <a:pt x="124460" y="1718415"/>
                  </a:lnTo>
                  <a:cubicBezTo>
                    <a:pt x="55880" y="1718415"/>
                    <a:pt x="0" y="1662536"/>
                    <a:pt x="0" y="1593956"/>
                  </a:cubicBezTo>
                  <a:lnTo>
                    <a:pt x="0" y="124460"/>
                  </a:lnTo>
                  <a:cubicBezTo>
                    <a:pt x="0" y="55880"/>
                    <a:pt x="55880" y="0"/>
                    <a:pt x="124460" y="0"/>
                  </a:cubicBezTo>
                  <a:lnTo>
                    <a:pt x="1660002" y="0"/>
                  </a:lnTo>
                  <a:cubicBezTo>
                    <a:pt x="1728582" y="0"/>
                    <a:pt x="1784462" y="55880"/>
                    <a:pt x="1784462" y="124460"/>
                  </a:cubicBezTo>
                  <a:lnTo>
                    <a:pt x="1784462" y="1593956"/>
                  </a:lnTo>
                  <a:cubicBezTo>
                    <a:pt x="1784462" y="1662536"/>
                    <a:pt x="1728582" y="1718416"/>
                    <a:pt x="1660002" y="1718416"/>
                  </a:cubicBezTo>
                  <a:close/>
                </a:path>
              </a:pathLst>
            </a:custGeom>
            <a:solidFill>
              <a:srgbClr val="497FB4"/>
            </a:solidFill>
          </p:spPr>
        </p:sp>
      </p:grpSp>
      <p:sp>
        <p:nvSpPr>
          <p:cNvPr id="8" name="TextBox 8"/>
          <p:cNvSpPr txBox="1"/>
          <p:nvPr/>
        </p:nvSpPr>
        <p:spPr>
          <a:xfrm>
            <a:off x="5869230" y="380545"/>
            <a:ext cx="8151570" cy="1333955"/>
          </a:xfrm>
          <a:prstGeom prst="rect">
            <a:avLst/>
          </a:prstGeom>
        </p:spPr>
        <p:txBody>
          <a:bodyPr lIns="0" tIns="0" rIns="0" bIns="0" rtlCol="0" anchor="t">
            <a:spAutoFit/>
          </a:bodyPr>
          <a:lstStyle/>
          <a:p>
            <a:pPr>
              <a:lnSpc>
                <a:spcPts val="12191"/>
              </a:lnSpc>
              <a:spcBef>
                <a:spcPct val="0"/>
              </a:spcBef>
            </a:pPr>
            <a:r>
              <a:rPr lang="en-US" sz="5500" b="1">
                <a:solidFill>
                  <a:srgbClr val="497FB4"/>
                </a:solidFill>
                <a:latin typeface="Arial" panose="020B0604020202020204" pitchFamily="34" charset="0"/>
                <a:cs typeface="Arial" panose="020B0604020202020204" pitchFamily="34" charset="0"/>
              </a:rPr>
              <a:t>NỘI DUNG BÀI HỌC</a:t>
            </a:r>
          </a:p>
        </p:txBody>
      </p:sp>
      <p:sp>
        <p:nvSpPr>
          <p:cNvPr id="19" name="Google Shape;646;p41"/>
          <p:cNvSpPr txBox="1">
            <a:spLocks/>
          </p:cNvSpPr>
          <p:nvPr/>
        </p:nvSpPr>
        <p:spPr>
          <a:xfrm flipH="1">
            <a:off x="2865120" y="3101340"/>
            <a:ext cx="1026900" cy="52692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4200" b="1" smtClean="0">
                <a:solidFill>
                  <a:schemeClr val="bg1"/>
                </a:solidFill>
                <a:latin typeface="Arial" panose="020B0604020202020204" pitchFamily="34" charset="0"/>
                <a:cs typeface="Arial" panose="020B0604020202020204" pitchFamily="34" charset="0"/>
              </a:rPr>
              <a:t>01</a:t>
            </a:r>
            <a:endParaRPr lang="en" sz="4200" b="1">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212060" y="2993209"/>
            <a:ext cx="1380506" cy="738664"/>
          </a:xfrm>
          <a:prstGeom prst="rect">
            <a:avLst/>
          </a:prstGeom>
        </p:spPr>
        <p:txBody>
          <a:bodyPr wrap="none">
            <a:spAutoFit/>
          </a:bodyPr>
          <a:lstStyle/>
          <a:p>
            <a:r>
              <a:rPr lang="nl-NL" sz="4200" b="1" dirty="0" smtClean="0">
                <a:solidFill>
                  <a:schemeClr val="bg1"/>
                </a:solidFill>
                <a:latin typeface="Arial" panose="020B0604020202020204" pitchFamily="34" charset="0"/>
                <a:cs typeface="Arial" panose="020B0604020202020204" pitchFamily="34" charset="0"/>
              </a:rPr>
              <a:t>ELIP</a:t>
            </a:r>
            <a:endParaRPr lang="en-US" sz="4200" dirty="0">
              <a:solidFill>
                <a:schemeClr val="bg1"/>
              </a:solidFill>
              <a:latin typeface="Arial" panose="020B0604020202020204" pitchFamily="34" charset="0"/>
              <a:cs typeface="Arial" panose="020B0604020202020204" pitchFamily="34" charset="0"/>
            </a:endParaRPr>
          </a:p>
        </p:txBody>
      </p:sp>
      <p:sp>
        <p:nvSpPr>
          <p:cNvPr id="29" name="Google Shape;646;p41"/>
          <p:cNvSpPr txBox="1">
            <a:spLocks/>
          </p:cNvSpPr>
          <p:nvPr/>
        </p:nvSpPr>
        <p:spPr>
          <a:xfrm flipH="1">
            <a:off x="2895600" y="4305300"/>
            <a:ext cx="1026900" cy="52692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4200" b="1" smtClean="0">
                <a:solidFill>
                  <a:schemeClr val="bg1"/>
                </a:solidFill>
                <a:latin typeface="Arial" panose="020B0604020202020204" pitchFamily="34" charset="0"/>
                <a:cs typeface="Arial" panose="020B0604020202020204" pitchFamily="34" charset="0"/>
              </a:rPr>
              <a:t>02</a:t>
            </a:r>
            <a:endParaRPr lang="en" sz="4200" b="1">
              <a:solidFill>
                <a:schemeClr val="bg1"/>
              </a:solidFill>
              <a:latin typeface="Arial" panose="020B0604020202020204" pitchFamily="34" charset="0"/>
              <a:cs typeface="Arial" panose="020B0604020202020204" pitchFamily="34" charset="0"/>
            </a:endParaRPr>
          </a:p>
        </p:txBody>
      </p:sp>
      <p:sp>
        <p:nvSpPr>
          <p:cNvPr id="30" name="Rectangle 29"/>
          <p:cNvSpPr/>
          <p:nvPr/>
        </p:nvSpPr>
        <p:spPr>
          <a:xfrm>
            <a:off x="4242540" y="4212409"/>
            <a:ext cx="2787943" cy="738664"/>
          </a:xfrm>
          <a:prstGeom prst="rect">
            <a:avLst/>
          </a:prstGeom>
        </p:spPr>
        <p:txBody>
          <a:bodyPr wrap="none">
            <a:spAutoFit/>
          </a:bodyPr>
          <a:lstStyle/>
          <a:p>
            <a:r>
              <a:rPr lang="nl-NL" sz="4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HYPEBOL</a:t>
            </a:r>
            <a:endParaRPr lang="en-US" sz="4200" dirty="0">
              <a:solidFill>
                <a:schemeClr val="bg1"/>
              </a:solidFill>
              <a:latin typeface="Arial" panose="020B0604020202020204" pitchFamily="34" charset="0"/>
              <a:cs typeface="Arial" panose="020B0604020202020204" pitchFamily="34" charset="0"/>
            </a:endParaRPr>
          </a:p>
        </p:txBody>
      </p:sp>
      <p:sp>
        <p:nvSpPr>
          <p:cNvPr id="31" name="Google Shape;646;p41"/>
          <p:cNvSpPr txBox="1">
            <a:spLocks/>
          </p:cNvSpPr>
          <p:nvPr/>
        </p:nvSpPr>
        <p:spPr>
          <a:xfrm flipH="1">
            <a:off x="2895600" y="5727496"/>
            <a:ext cx="1026900" cy="52692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4200" b="1" smtClean="0">
                <a:solidFill>
                  <a:schemeClr val="bg1"/>
                </a:solidFill>
                <a:latin typeface="Arial" panose="020B0604020202020204" pitchFamily="34" charset="0"/>
                <a:cs typeface="Arial" panose="020B0604020202020204" pitchFamily="34" charset="0"/>
              </a:rPr>
              <a:t>03</a:t>
            </a:r>
            <a:endParaRPr lang="en" sz="4200" b="1">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4234542" y="5621624"/>
            <a:ext cx="2808910" cy="738664"/>
          </a:xfrm>
          <a:prstGeom prst="rect">
            <a:avLst/>
          </a:prstGeom>
        </p:spPr>
        <p:txBody>
          <a:bodyPr wrap="none">
            <a:spAutoFit/>
          </a:bodyPr>
          <a:lstStyle/>
          <a:p>
            <a:r>
              <a:rPr lang="nl-NL" sz="4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PARABOL</a:t>
            </a:r>
            <a:endParaRPr lang="en-US" sz="4200" dirty="0">
              <a:solidFill>
                <a:schemeClr val="bg1"/>
              </a:solidFill>
              <a:latin typeface="Arial" panose="020B0604020202020204" pitchFamily="34" charset="0"/>
              <a:cs typeface="Arial" panose="020B0604020202020204" pitchFamily="34" charset="0"/>
            </a:endParaRPr>
          </a:p>
        </p:txBody>
      </p:sp>
      <p:sp>
        <p:nvSpPr>
          <p:cNvPr id="36" name="Google Shape;646;p41"/>
          <p:cNvSpPr txBox="1">
            <a:spLocks/>
          </p:cNvSpPr>
          <p:nvPr/>
        </p:nvSpPr>
        <p:spPr>
          <a:xfrm flipH="1">
            <a:off x="2895600" y="7004384"/>
            <a:ext cx="1026900" cy="52692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sz="4200" b="1" smtClean="0">
                <a:solidFill>
                  <a:schemeClr val="bg1"/>
                </a:solidFill>
                <a:latin typeface="Arial" panose="020B0604020202020204" pitchFamily="34" charset="0"/>
                <a:cs typeface="Arial" panose="020B0604020202020204" pitchFamily="34" charset="0"/>
              </a:rPr>
              <a:t>04</a:t>
            </a:r>
            <a:endParaRPr lang="en" sz="4200" b="1">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4241802" y="6673639"/>
            <a:ext cx="10609327" cy="2031325"/>
          </a:xfrm>
          <a:prstGeom prst="rect">
            <a:avLst/>
          </a:prstGeom>
        </p:spPr>
        <p:txBody>
          <a:bodyPr wrap="square">
            <a:spAutoFit/>
          </a:bodyPr>
          <a:lstStyle/>
          <a:p>
            <a:pPr>
              <a:lnSpc>
                <a:spcPct val="150000"/>
              </a:lnSpc>
            </a:pPr>
            <a:r>
              <a:rPr lang="nl-NL" sz="4200" b="1" dirty="0" smtClean="0">
                <a:solidFill>
                  <a:schemeClr val="bg1"/>
                </a:solidFill>
                <a:latin typeface="Arial" panose="020B0604020202020204" pitchFamily="34" charset="0"/>
                <a:cs typeface="Arial" panose="020B0604020202020204" pitchFamily="34" charset="0"/>
              </a:rPr>
              <a:t>MỘT SỐ ỨNG DỤNG CỦA BA ĐƯỜNG CONIC</a:t>
            </a:r>
            <a:endParaRPr lang="en-US" sz="4200" dirty="0">
              <a:solidFill>
                <a:schemeClr val="bg1"/>
              </a:solidFill>
              <a:latin typeface="Arial" panose="020B0604020202020204" pitchFamily="34" charset="0"/>
              <a:cs typeface="Arial" panose="020B0604020202020204" pitchFamily="34" charset="0"/>
            </a:endParaRPr>
          </a:p>
        </p:txBody>
      </p:sp>
      <p:pic>
        <p:nvPicPr>
          <p:cNvPr id="3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952727" y="7379278"/>
            <a:ext cx="3012945" cy="2417887"/>
          </a:xfrm>
          <a:prstGeom prst="rect">
            <a:avLst/>
          </a:prstGeom>
        </p:spPr>
      </p:pic>
      <p:pic>
        <p:nvPicPr>
          <p:cNvPr id="14" name="Picture 10"/>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865271" y="547847"/>
            <a:ext cx="2846471" cy="1319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9" grpId="0"/>
      <p:bldP spid="30" grpId="0"/>
      <p:bldP spid="31" grpId="0"/>
      <p:bldP spid="32"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306800" y="263385"/>
            <a:ext cx="1643529" cy="762000"/>
          </a:xfrm>
          <a:prstGeom prst="rect">
            <a:avLst/>
          </a:prstGeom>
        </p:spPr>
      </p:pic>
      <p:pic>
        <p:nvPicPr>
          <p:cNvPr id="24" name="Picture 18"/>
          <p:cNvPicPr>
            <a:picLocks noChangeAspect="1"/>
          </p:cNvPicPr>
          <p:nvPr/>
        </p:nvPicPr>
        <p:blipFill>
          <a:blip r:embed="rId3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rot="10800000" flipH="1">
            <a:off x="-1815" y="16102"/>
            <a:ext cx="1527629" cy="665703"/>
          </a:xfrm>
          <a:prstGeom prst="rect">
            <a:avLst/>
          </a:prstGeom>
        </p:spPr>
      </p:pic>
      <p:sp>
        <p:nvSpPr>
          <p:cNvPr id="14" name="Oval Callout 13"/>
          <p:cNvSpPr/>
          <p:nvPr/>
        </p:nvSpPr>
        <p:spPr>
          <a:xfrm>
            <a:off x="8153400" y="620799"/>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762000" y="1485900"/>
                <a:ext cx="16745858" cy="44764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Do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𝑂</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trung điểm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𝐻𝐹</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𝐻𝐹</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(tham số tiêu của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tọa độ của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𝐹</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𝐹</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;0)</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 thẳng </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Δ</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đi qua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𝐻</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;0)</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 vuông góc với trục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𝑂𝑥</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có phương trình: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num>
                      <m:den>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62000" y="1485900"/>
                <a:ext cx="16745858" cy="4476418"/>
              </a:xfrm>
              <a:prstGeom prst="rect">
                <a:avLst/>
              </a:prstGeom>
              <a:blipFill>
                <a:blip r:embed="rId38"/>
                <a:stretch>
                  <a:fillRect l="-1201" r="-12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94656" y="5964078"/>
                <a:ext cx="11854543" cy="416780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𝑀𝐹</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den>
                                </m:f>
                              </m:e>
                            </m:d>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𝑦</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e>
                    </m:rad>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𝑑</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den>
                              </m:f>
                            </m:e>
                          </m:d>
                        </m:num>
                        <m:den>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e>
                                <m: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+0</m:t>
                              </m:r>
                            </m:e>
                          </m:rad>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𝑝</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den>
                          </m:f>
                        </m:e>
                      </m:d>
                    </m:oMath>
                  </m:oMathPara>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4656" y="5964078"/>
                <a:ext cx="11854543" cy="4167808"/>
              </a:xfrm>
              <a:prstGeom prst="rect">
                <a:avLst/>
              </a:prstGeom>
              <a:blipFill>
                <a:blip r:embed="rId39"/>
                <a:stretch>
                  <a:fillRect l="-1697"/>
                </a:stretch>
              </a:blipFill>
            </p:spPr>
            <p:txBody>
              <a:bodyPr/>
              <a:lstStyle/>
              <a:p>
                <a:r>
                  <a:rPr lang="en-US">
                    <a:noFill/>
                  </a:rPr>
                  <a:t> </a:t>
                </a:r>
              </a:p>
            </p:txBody>
          </p:sp>
        </mc:Fallback>
      </mc:AlternateContent>
      <p:pic>
        <p:nvPicPr>
          <p:cNvPr id="7" name="Picture 17"/>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630400" y="7277100"/>
            <a:ext cx="3028951" cy="2854786"/>
          </a:xfrm>
          <a:prstGeom prst="rect">
            <a:avLst/>
          </a:prstGeom>
        </p:spPr>
      </p:pic>
    </p:spTree>
    <p:extLst>
      <p:ext uri="{BB962C8B-B14F-4D97-AF65-F5344CB8AC3E}">
        <p14:creationId xmlns:p14="http://schemas.microsoft.com/office/powerpoint/2010/main" val="85376370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306800" y="263385"/>
            <a:ext cx="1643529" cy="762000"/>
          </a:xfrm>
          <a:prstGeom prst="rect">
            <a:avLst/>
          </a:prstGeom>
        </p:spPr>
      </p:pic>
      <p:pic>
        <p:nvPicPr>
          <p:cNvPr id="24" name="Picture 18"/>
          <p:cNvPicPr>
            <a:picLocks noChangeAspect="1"/>
          </p:cNvPicPr>
          <p:nvPr/>
        </p:nvPicPr>
        <p:blipFill>
          <a:blip r:embed="rId3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rot="10800000" flipH="1">
            <a:off x="0" y="52558"/>
            <a:ext cx="1538521" cy="665703"/>
          </a:xfrm>
          <a:prstGeom prst="rect">
            <a:avLst/>
          </a:prstGeom>
        </p:spPr>
      </p:pic>
      <p:sp>
        <p:nvSpPr>
          <p:cNvPr id="14" name="Oval Callout 13"/>
          <p:cNvSpPr/>
          <p:nvPr/>
        </p:nvSpPr>
        <p:spPr>
          <a:xfrm>
            <a:off x="8153400" y="620799"/>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1181100" y="1790700"/>
                <a:ext cx="15621000" cy="702987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800" dirty="0" smtClean="0">
                    <a:latin typeface="Arial" panose="020B0604020202020204" pitchFamily="34" charset="0"/>
                    <a:ea typeface="Times New Roman" panose="02020603050405020304" pitchFamily="18" charset="0"/>
                    <a:cs typeface="Arial" panose="020B0604020202020204" pitchFamily="34" charset="0"/>
                  </a:rPr>
                  <a:t>Giả </a:t>
                </a:r>
                <a:r>
                  <a:rPr lang="nl-NL" sz="3800" dirty="0">
                    <a:latin typeface="Arial" panose="020B0604020202020204" pitchFamily="34" charset="0"/>
                    <a:ea typeface="Times New Roman" panose="02020603050405020304" pitchFamily="18" charset="0"/>
                    <a:cs typeface="Arial" panose="020B0604020202020204" pitchFamily="34" charset="0"/>
                  </a:rPr>
                  <a:t>sử M thuộc (P), ta chứng minh</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2</m:t>
                                      </m:r>
                                    </m:den>
                                  </m:f>
                                </m:e>
                              </m:d>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den>
                          </m:f>
                        </m:e>
                      </m:d>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Thật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nl-NL" sz="3800" dirty="0">
                    <a:effectLst/>
                    <a:latin typeface="Arial" panose="020B0604020202020204" pitchFamily="34" charset="0"/>
                    <a:ea typeface="Times New Roman" panose="02020603050405020304" pitchFamily="18" charset="0"/>
                    <a:cs typeface="Arial" panose="020B0604020202020204" pitchFamily="34" charset="0"/>
                  </a:rPr>
                  <a:t>M thuộc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𝑃</m:t>
                        </m:r>
                      </m:e>
                    </m:d>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𝑑</m:t>
                    </m:r>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𝑀</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2</m:t>
                                      </m:r>
                                    </m:den>
                                  </m:f>
                                </m:e>
                              </m:d>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den>
                          </m:f>
                        </m:e>
                      </m:d>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81100" y="1790700"/>
                <a:ext cx="15621000" cy="7029873"/>
              </a:xfrm>
              <a:prstGeom prst="rect">
                <a:avLst/>
              </a:prstGeom>
              <a:blipFill>
                <a:blip r:embed="rId38"/>
                <a:stretch>
                  <a:fillRect l="-1288"/>
                </a:stretch>
              </a:blipFill>
            </p:spPr>
            <p:txBody>
              <a:bodyPr/>
              <a:lstStyle/>
              <a:p>
                <a:r>
                  <a:rPr lang="en-US">
                    <a:noFill/>
                  </a:rPr>
                  <a:t> </a:t>
                </a:r>
              </a:p>
            </p:txBody>
          </p:sp>
        </mc:Fallback>
      </mc:AlternateContent>
      <p:grpSp>
        <p:nvGrpSpPr>
          <p:cNvPr id="18" name="Group 11"/>
          <p:cNvGrpSpPr/>
          <p:nvPr/>
        </p:nvGrpSpPr>
        <p:grpSpPr>
          <a:xfrm>
            <a:off x="629223" y="9520688"/>
            <a:ext cx="1103754" cy="377766"/>
            <a:chOff x="0" y="0"/>
            <a:chExt cx="8385740" cy="2387260"/>
          </a:xfrm>
        </p:grpSpPr>
        <p:sp>
          <p:nvSpPr>
            <p:cNvPr id="19"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20" name="Picture 17"/>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630400" y="7038225"/>
            <a:ext cx="3028951" cy="2854786"/>
          </a:xfrm>
          <a:prstGeom prst="rect">
            <a:avLst/>
          </a:prstGeom>
        </p:spPr>
      </p:pic>
    </p:spTree>
    <p:extLst>
      <p:ext uri="{BB962C8B-B14F-4D97-AF65-F5344CB8AC3E}">
        <p14:creationId xmlns:p14="http://schemas.microsoft.com/office/powerpoint/2010/main" val="38671365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306800" y="263385"/>
            <a:ext cx="1643529" cy="762000"/>
          </a:xfrm>
          <a:prstGeom prst="rect">
            <a:avLst/>
          </a:prstGeom>
        </p:spPr>
      </p:pic>
      <p:pic>
        <p:nvPicPr>
          <p:cNvPr id="24" name="Picture 18"/>
          <p:cNvPicPr>
            <a:picLocks noChangeAspect="1"/>
          </p:cNvPicPr>
          <p:nvPr/>
        </p:nvPicPr>
        <p:blipFill>
          <a:blip r:embed="rId3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rot="10800000" flipH="1">
            <a:off x="0" y="52558"/>
            <a:ext cx="1538521" cy="665703"/>
          </a:xfrm>
          <a:prstGeom prst="rect">
            <a:avLst/>
          </a:prstGeom>
        </p:spPr>
      </p:pic>
      <p:sp>
        <p:nvSpPr>
          <p:cNvPr id="14" name="Oval Callout 13"/>
          <p:cNvSpPr/>
          <p:nvPr/>
        </p:nvSpPr>
        <p:spPr>
          <a:xfrm>
            <a:off x="8153400" y="620799"/>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630400" y="4373887"/>
            <a:ext cx="3028951" cy="285478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295400" y="1264048"/>
                <a:ext cx="14478000" cy="622330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800" dirty="0" smtClean="0">
                    <a:latin typeface="Arial" panose="020B0604020202020204" pitchFamily="34" charset="0"/>
                    <a:ea typeface="Times New Roman" panose="02020603050405020304" pitchFamily="18" charset="0"/>
                    <a:cs typeface="Arial" panose="020B0604020202020204" pitchFamily="34" charset="0"/>
                  </a:rPr>
                  <a:t>Giả </a:t>
                </a:r>
                <a:r>
                  <a:rPr lang="nl-NL" sz="3800" dirty="0">
                    <a:latin typeface="Arial" panose="020B0604020202020204" pitchFamily="34" charset="0"/>
                    <a:ea typeface="Times New Roman" panose="02020603050405020304" pitchFamily="18" charset="0"/>
                    <a:cs typeface="Arial" panose="020B0604020202020204" pitchFamily="34" charset="0"/>
                  </a:rPr>
                  <a:t>sử </a:t>
                </a:r>
                <a:r>
                  <a:rPr lang="en-US" sz="3800" dirty="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2</m:t>
                                    </m:r>
                                  </m:den>
                                </m:f>
                              </m:e>
                            </m:d>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den>
                        </m:f>
                      </m:e>
                    </m: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chứng</a:t>
                </a:r>
                <a:r>
                  <a:rPr lang="en-US" sz="3800" dirty="0">
                    <a:effectLst/>
                    <a:latin typeface="Arial" panose="020B0604020202020204" pitchFamily="34" charset="0"/>
                    <a:ea typeface="Times New Roman" panose="02020603050405020304" pitchFamily="18" charset="0"/>
                    <a:cs typeface="Arial" panose="020B0604020202020204" pitchFamily="34" charset="0"/>
                  </a:rPr>
                  <a:t> minh M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3800" dirty="0">
                    <a:effectLst/>
                    <a:latin typeface="Arial" panose="020B0604020202020204" pitchFamily="34" charset="0"/>
                    <a:ea typeface="Times New Roman" panose="02020603050405020304" pitchFamily="18" charset="0"/>
                    <a:cs typeface="Arial" panose="020B0604020202020204" pitchFamily="34" charset="0"/>
                  </a:rPr>
                  <a:t> (P).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Thật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2</m:t>
                                      </m:r>
                                    </m:den>
                                  </m:f>
                                </m:e>
                              </m:d>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effectLst/>
                          <a:latin typeface="Cambria Math" panose="02040503050406030204" pitchFamily="18" charset="0"/>
                          <a:ea typeface="Times New Roman" panose="02020603050405020304" pitchFamily="18" charset="0"/>
                          <a:cs typeface="Arial" panose="020B0604020202020204" pitchFamily="34" charset="0"/>
                        </a:rPr>
                        <m:t>=</m:t>
                      </m:r>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den>
                          </m:f>
                        </m:e>
                      </m:d>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𝑀𝐹</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𝑀</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M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3800" dirty="0">
                    <a:effectLst/>
                    <a:latin typeface="Arial" panose="020B0604020202020204" pitchFamily="34" charset="0"/>
                    <a:ea typeface="Times New Roman" panose="02020603050405020304" pitchFamily="18" charset="0"/>
                    <a:cs typeface="Arial" panose="020B0604020202020204" pitchFamily="34" charset="0"/>
                  </a:rPr>
                  <a:t> (P).</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95400" y="1264048"/>
                <a:ext cx="14478000" cy="6223307"/>
              </a:xfrm>
              <a:prstGeom prst="rect">
                <a:avLst/>
              </a:prstGeom>
              <a:blipFill>
                <a:blip r:embed="rId39"/>
                <a:stretch>
                  <a:fillRect l="-1389" b="-1273"/>
                </a:stretch>
              </a:blipFill>
            </p:spPr>
            <p:txBody>
              <a:bodyPr/>
              <a:lstStyle/>
              <a:p>
                <a:r>
                  <a:rPr lang="en-US">
                    <a:noFill/>
                  </a:rPr>
                  <a:t> </a:t>
                </a:r>
              </a:p>
            </p:txBody>
          </p:sp>
        </mc:Fallback>
      </mc:AlternateContent>
      <p:cxnSp>
        <p:nvCxnSpPr>
          <p:cNvPr id="4" name="Straight Connector 3"/>
          <p:cNvCxnSpPr/>
          <p:nvPr/>
        </p:nvCxnSpPr>
        <p:spPr>
          <a:xfrm>
            <a:off x="-228600" y="7734300"/>
            <a:ext cx="189738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00200" y="8117193"/>
            <a:ext cx="15392400" cy="901593"/>
          </a:xfrm>
          <a:prstGeom prst="rect">
            <a:avLst/>
          </a:prstGeom>
        </p:spPr>
        <p:txBody>
          <a:bodyPr wrap="square">
            <a:spAutoFit/>
          </a:bodyPr>
          <a:lstStyle/>
          <a:p>
            <a:pPr algn="just">
              <a:lnSpc>
                <a:spcPct val="150000"/>
              </a:lnSpc>
            </a:pPr>
            <a:r>
              <a:rPr lang="en-US" sz="4000" b="1" u="sng" dirty="0" err="1">
                <a:latin typeface="Arial" panose="020B0604020202020204" pitchFamily="34" charset="0"/>
                <a:ea typeface="Calibri" panose="020F0502020204030204" pitchFamily="34" charset="0"/>
                <a:cs typeface="Arial" panose="020B0604020202020204" pitchFamily="34" charset="0"/>
              </a:rPr>
              <a:t>Chú</a:t>
            </a:r>
            <a:r>
              <a:rPr lang="en-US" sz="4000" b="1" u="sng" dirty="0">
                <a:latin typeface="Arial" panose="020B0604020202020204" pitchFamily="34" charset="0"/>
                <a:ea typeface="Calibri" panose="020F0502020204030204" pitchFamily="34" charset="0"/>
                <a:cs typeface="Arial" panose="020B0604020202020204" pitchFamily="34" charset="0"/>
              </a:rPr>
              <a:t> ý:</a:t>
            </a:r>
            <a:r>
              <a:rPr lang="en-US" sz="4000" b="1" dirty="0">
                <a:latin typeface="Arial" panose="020B0604020202020204" pitchFamily="34" charset="0"/>
                <a:ea typeface="Calibri" panose="020F0502020204030204" pitchFamily="34" charset="0"/>
                <a:cs typeface="Arial" panose="020B0604020202020204" pitchFamily="34" charset="0"/>
              </a:rPr>
              <a:t> </a:t>
            </a:r>
          </a:p>
        </p:txBody>
      </p:sp>
      <p:sp>
        <p:nvSpPr>
          <p:cNvPr id="15" name="Isosceles Triangle 14"/>
          <p:cNvSpPr/>
          <p:nvPr/>
        </p:nvSpPr>
        <p:spPr>
          <a:xfrm>
            <a:off x="457200" y="8239928"/>
            <a:ext cx="914400" cy="717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dirty="0" smtClean="0"/>
              <a:t>!</a:t>
            </a:r>
            <a:endParaRPr lang="en-US" sz="4500" b="1" dirty="0"/>
          </a:p>
        </p:txBody>
      </p:sp>
      <mc:AlternateContent xmlns:mc="http://schemas.openxmlformats.org/markup-compatibility/2006">
        <mc:Choice xmlns:a14="http://schemas.microsoft.com/office/drawing/2010/main" Requires="a14">
          <p:sp>
            <p:nvSpPr>
              <p:cNvPr id="7" name="Rectangle 6"/>
              <p:cNvSpPr/>
              <p:nvPr/>
            </p:nvSpPr>
            <p:spPr>
              <a:xfrm>
                <a:off x="3451822" y="8204121"/>
                <a:ext cx="14216529" cy="1846659"/>
              </a:xfrm>
              <a:prstGeom prst="rect">
                <a:avLst/>
              </a:prstGeom>
            </p:spPr>
            <p:txBody>
              <a:bodyPr wrap="square">
                <a:spAutoFit/>
              </a:bodyPr>
              <a:lstStyle/>
              <a:p>
                <a:pPr algn="just">
                  <a:lnSpc>
                    <a:spcPct val="150000"/>
                  </a:lnSpc>
                  <a:spcAft>
                    <a:spcPts val="800"/>
                  </a:spcAft>
                </a:pPr>
                <a:r>
                  <a:rPr lang="en-US" sz="3800" dirty="0" err="1">
                    <a:latin typeface="Arial" panose="020B0604020202020204" pitchFamily="34" charset="0"/>
                    <a:ea typeface="Times New Roman" panose="02020603050405020304" pitchFamily="18" charset="0"/>
                    <a:cs typeface="Arial" panose="020B0604020202020204" pitchFamily="34" charset="0"/>
                  </a:rPr>
                  <a:t>Bình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hai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vế</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của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trên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rồi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rút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gọn</a:t>
                </a:r>
                <a:r>
                  <a:rPr lang="en-US" sz="3800" dirty="0">
                    <a:latin typeface="Arial" panose="020B0604020202020204" pitchFamily="34" charset="0"/>
                    <a:ea typeface="Times New Roman" panose="02020603050405020304" pitchFamily="18" charset="0"/>
                    <a:cs typeface="Arial" panose="020B0604020202020204" pitchFamily="34" charset="0"/>
                  </a:rPr>
                  <a:t>, ta </a:t>
                </a:r>
                <a:r>
                  <a:rPr lang="en-US" sz="3800" dirty="0" err="1">
                    <a:latin typeface="Arial" panose="020B0604020202020204" pitchFamily="34" charset="0"/>
                    <a:ea typeface="Times New Roman" panose="02020603050405020304" pitchFamily="18" charset="0"/>
                    <a:cs typeface="Arial" panose="020B0604020202020204" pitchFamily="34" charset="0"/>
                  </a:rPr>
                  <a:t>dễ</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smtClean="0">
                    <a:latin typeface="Arial" panose="020B0604020202020204" pitchFamily="34" charset="0"/>
                    <a:ea typeface="Times New Roman" panose="02020603050405020304" pitchFamily="18" charset="0"/>
                    <a:cs typeface="Arial" panose="020B0604020202020204" pitchFamily="34" charset="0"/>
                  </a:rPr>
                  <a:t>dàng</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nhận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được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trình</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𝑝𝑥</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451822" y="8204121"/>
                <a:ext cx="14216529" cy="1846659"/>
              </a:xfrm>
              <a:prstGeom prst="rect">
                <a:avLst/>
              </a:prstGeom>
              <a:blipFill>
                <a:blip r:embed="rId40"/>
                <a:stretch>
                  <a:fillRect l="-1415" r="-1415" b="-6271"/>
                </a:stretch>
              </a:blipFill>
            </p:spPr>
            <p:txBody>
              <a:bodyPr/>
              <a:lstStyle/>
              <a:p>
                <a:r>
                  <a:rPr lang="en-US">
                    <a:noFill/>
                  </a:rPr>
                  <a:t> </a:t>
                </a:r>
              </a:p>
            </p:txBody>
          </p:sp>
        </mc:Fallback>
      </mc:AlternateContent>
    </p:spTree>
    <p:extLst>
      <p:ext uri="{BB962C8B-B14F-4D97-AF65-F5344CB8AC3E}">
        <p14:creationId xmlns:p14="http://schemas.microsoft.com/office/powerpoint/2010/main" val="154197925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119802" y="276065"/>
            <a:ext cx="1837998" cy="11487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flipV="1">
            <a:off x="304800" y="9187055"/>
            <a:ext cx="1439064" cy="899415"/>
          </a:xfrm>
          <a:prstGeom prst="rect">
            <a:avLst/>
          </a:prstGeom>
        </p:spPr>
      </p:pic>
      <p:sp>
        <p:nvSpPr>
          <p:cNvPr id="17" name="TextBox 17"/>
          <p:cNvSpPr txBox="1"/>
          <p:nvPr/>
        </p:nvSpPr>
        <p:spPr>
          <a:xfrm>
            <a:off x="7772400" y="-114300"/>
            <a:ext cx="3962400" cy="1718419"/>
          </a:xfrm>
          <a:prstGeom prst="rect">
            <a:avLst/>
          </a:prstGeom>
        </p:spPr>
        <p:txBody>
          <a:bodyPr wrap="square" lIns="0" tIns="0" rIns="0" bIns="0" rtlCol="0" anchor="t">
            <a:spAutoFit/>
          </a:bodyPr>
          <a:lstStyle/>
          <a:p>
            <a:pPr marL="0" marR="0" lvl="0" indent="0" algn="l" defTabSz="914400" rtl="0" eaLnBrk="1" fontAlgn="auto" latinLnBrk="0" hangingPunct="1">
              <a:lnSpc>
                <a:spcPts val="13362"/>
              </a:lnSpc>
              <a:spcBef>
                <a:spcPct val="0"/>
              </a:spcBef>
              <a:spcAft>
                <a:spcPts val="0"/>
              </a:spcAft>
              <a:buClrTx/>
              <a:buSzTx/>
              <a:buFontTx/>
              <a:buNone/>
              <a:tabLst/>
              <a:defRPr/>
            </a:pPr>
            <a:r>
              <a:rPr lang="en-US" sz="4500" b="1" dirty="0" smtClean="0">
                <a:solidFill>
                  <a:srgbClr val="FFFFFF"/>
                </a:solidFill>
                <a:latin typeface="Arial" panose="020B0604020202020204" pitchFamily="34" charset="0"/>
                <a:cs typeface="Arial" panose="020B0604020202020204" pitchFamily="34" charset="0"/>
              </a:rPr>
              <a:t>ĐỊNH NGHĨA</a:t>
            </a:r>
            <a:endParaRPr kumimoji="0" lang="en-US" sz="4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ounded Rectangular Callout 22"/>
          <p:cNvSpPr/>
          <p:nvPr/>
        </p:nvSpPr>
        <p:spPr>
          <a:xfrm>
            <a:off x="381000" y="1714500"/>
            <a:ext cx="17526000" cy="7315200"/>
          </a:xfrm>
          <a:prstGeom prst="wedgeRoundRectCallout">
            <a:avLst>
              <a:gd name="adj1" fmla="val -20833"/>
              <a:gd name="adj2" fmla="val 5597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914400" y="2019300"/>
                <a:ext cx="16383000" cy="6668107"/>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Xét (P) là một parabol với tiêu điểm F, đường chuẩn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Gọi H là hình chiếu vuông góc của F trên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Khi đó, trong hệ trục toạ độ Oxy với gốc O là trung điểm của HF, tia Ox trùng tia OF, parabol (P) có phương trình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𝑝𝑥</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𝑝</m:t>
                    </m:r>
                    <m:r>
                      <a:rPr lang="nl-NL" sz="3800" i="1">
                        <a:effectLst/>
                        <a:latin typeface="Cambria Math" panose="02040503050406030204" pitchFamily="18" charset="0"/>
                        <a:ea typeface="Times New Roman" panose="02020603050405020304" pitchFamily="18" charset="0"/>
                        <a:cs typeface="Arial" panose="020B0604020202020204" pitchFamily="34" charset="0"/>
                      </a:rPr>
                      <m:t>&gt;0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(5)</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Phương trình (5)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phương trình chính tắc của parabol </a:t>
                </a:r>
                <a:r>
                  <a:rPr lang="nl-NL" sz="3800" dirty="0">
                    <a:effectLst/>
                    <a:latin typeface="Arial" panose="020B0604020202020204" pitchFamily="34" charset="0"/>
                    <a:ea typeface="Times New Roman" panose="02020603050405020304" pitchFamily="18" charset="0"/>
                    <a:cs typeface="Arial" panose="020B0604020202020204" pitchFamily="34" charset="0"/>
                  </a:rPr>
                  <a:t>(P).</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Ngược lại, mỗi phương trình dạng (5), với p&gt;0, là phương trình chính tắc của parabol có tiêu điểm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nl-NL"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nl-NL" sz="3800" i="1">
                                <a:effectLst/>
                                <a:latin typeface="Cambria Math" panose="02040503050406030204" pitchFamily="18" charset="0"/>
                                <a:ea typeface="Times New Roman" panose="02020603050405020304" pitchFamily="18" charset="0"/>
                                <a:cs typeface="Arial" panose="020B0604020202020204" pitchFamily="34" charset="0"/>
                              </a:rPr>
                              <m:t>2</m:t>
                            </m:r>
                          </m:den>
                        </m:f>
                        <m:r>
                          <a:rPr lang="nl-NL" sz="3800" i="1">
                            <a:effectLst/>
                            <a:latin typeface="Cambria Math" panose="02040503050406030204" pitchFamily="18" charset="0"/>
                            <a:ea typeface="Times New Roman" panose="02020603050405020304" pitchFamily="18" charset="0"/>
                            <a:cs typeface="Arial" panose="020B0604020202020204" pitchFamily="34" charset="0"/>
                          </a:rPr>
                          <m:t>;0</m:t>
                        </m:r>
                      </m:e>
                    </m:d>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đường chuẩn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nl-NL" sz="3800" i="1">
                            <a:effectLst/>
                            <a:latin typeface="Cambria Math" panose="02040503050406030204" pitchFamily="18" charset="0"/>
                            <a:ea typeface="Times New Roman" panose="02020603050405020304" pitchFamily="18" charset="0"/>
                            <a:cs typeface="Arial" panose="020B0604020202020204" pitchFamily="34" charset="0"/>
                          </a:rPr>
                          <m:t>𝑝</m:t>
                        </m:r>
                      </m:num>
                      <m:den>
                        <m:r>
                          <a:rPr lang="nl-NL" sz="3800" i="1">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14400" y="2019300"/>
                <a:ext cx="16383000" cy="6668107"/>
              </a:xfrm>
              <a:prstGeom prst="rect">
                <a:avLst/>
              </a:prstGeom>
              <a:blipFill>
                <a:blip r:embed="rId5"/>
                <a:stretch>
                  <a:fillRect l="-1228" r="-1190"/>
                </a:stretch>
              </a:blipFill>
            </p:spPr>
            <p:txBody>
              <a:bodyPr/>
              <a:lstStyle/>
              <a:p>
                <a:r>
                  <a:rPr lang="en-US">
                    <a:noFill/>
                  </a:rPr>
                  <a:t> </a:t>
                </a:r>
              </a:p>
            </p:txBody>
          </p:sp>
        </mc:Fallback>
      </mc:AlternateContent>
    </p:spTree>
    <p:extLst>
      <p:ext uri="{BB962C8B-B14F-4D97-AF65-F5344CB8AC3E}">
        <p14:creationId xmlns:p14="http://schemas.microsoft.com/office/powerpoint/2010/main" val="327673591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wipe(left)">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629400" y="485031"/>
            <a:ext cx="5562600" cy="1066800"/>
            <a:chOff x="381000" y="190500"/>
            <a:chExt cx="5562600" cy="1066800"/>
          </a:xfrm>
        </p:grpSpPr>
        <p:sp>
          <p:nvSpPr>
            <p:cNvPr id="15" name="Rectangle 14"/>
            <p:cNvSpPr/>
            <p:nvPr/>
          </p:nvSpPr>
          <p:spPr>
            <a:xfrm>
              <a:off x="3810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85800" y="190500"/>
              <a:ext cx="4974439" cy="1015663"/>
            </a:xfrm>
            <a:prstGeom prst="rect">
              <a:avLst/>
            </a:prstGeom>
          </p:spPr>
          <p:txBody>
            <a:bodyPr wrap="none">
              <a:spAutoFit/>
            </a:bodyPr>
            <a:lstStyle/>
            <a:p>
              <a:pPr algn="just">
                <a:lnSpc>
                  <a:spcPct val="150000"/>
                </a:lnSpc>
                <a:spcAft>
                  <a:spcPts val="800"/>
                </a:spcAft>
              </a:pPr>
              <a:r>
                <a:rPr lang="nl-NL"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Ví dụ 5</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 (SGK – </a:t>
              </a:r>
              <a:r>
                <a:rPr lang="nl-NL"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tr53)</a:t>
              </a:r>
              <a:endParaRPr lang="en-US" sz="4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8"/>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rot="10130791">
            <a:off x="16202207" y="313779"/>
            <a:ext cx="1755648" cy="665703"/>
          </a:xfrm>
          <a:prstGeom prst="rect">
            <a:avLst/>
          </a:prstGeom>
        </p:spPr>
      </p:pic>
      <p:pic>
        <p:nvPicPr>
          <p:cNvPr id="19" name="Picture 10"/>
          <p:cNvPicPr>
            <a:picLocks noChangeAspect="1"/>
          </p:cNvPicPr>
          <p:nvPr/>
        </p:nvPicPr>
        <p:blipFill>
          <a:blip r:embed="rId38"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381000" y="9029700"/>
            <a:ext cx="1639790" cy="760266"/>
          </a:xfrm>
          <a:prstGeom prst="rect">
            <a:avLst/>
          </a:prstGeom>
        </p:spPr>
      </p:pic>
      <p:pic>
        <p:nvPicPr>
          <p:cNvPr id="28" name="Picture 6"/>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flipH="1" flipV="1">
            <a:off x="-685800" y="72789"/>
            <a:ext cx="1640070" cy="1279255"/>
          </a:xfrm>
          <a:prstGeom prst="rect">
            <a:avLst/>
          </a:prstGeom>
        </p:spPr>
      </p:pic>
      <p:sp>
        <p:nvSpPr>
          <p:cNvPr id="18" name="Oval Callout 17"/>
          <p:cNvSpPr/>
          <p:nvPr/>
        </p:nvSpPr>
        <p:spPr>
          <a:xfrm>
            <a:off x="8572500" y="5060454"/>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2722119" y="1929408"/>
                <a:ext cx="15316200" cy="2723823"/>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Cho </a:t>
                </a:r>
                <a:r>
                  <a:rPr lang="en-US" sz="3800" dirty="0" err="1">
                    <a:latin typeface="Arial" panose="020B0604020202020204" pitchFamily="34" charset="0"/>
                    <a:ea typeface="Calibri" panose="020F0502020204030204" pitchFamily="34" charset="0"/>
                    <a:cs typeface="Arial" panose="020B0604020202020204" pitchFamily="34" charset="0"/>
                  </a:rPr>
                  <a:t>parabol</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𝑦</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oMath>
                </a14:m>
                <a:r>
                  <a:rPr lang="en-US" sz="3800" dirty="0">
                    <a:latin typeface="Arial" panose="020B0604020202020204" pitchFamily="34" charset="0"/>
                    <a:ea typeface="Calibri" panose="020F0502020204030204" pitchFamily="34" charset="0"/>
                    <a:cs typeface="Arial" panose="020B0604020202020204" pitchFamily="34" charset="0"/>
                  </a:rPr>
                  <a:t>.</a:t>
                </a:r>
                <a:br>
                  <a:rPr lang="en-US" sz="3800" dirty="0">
                    <a:latin typeface="Arial" panose="020B0604020202020204" pitchFamily="34" charset="0"/>
                    <a:ea typeface="Calibri" panose="020F0502020204030204" pitchFamily="34" charset="0"/>
                    <a:cs typeface="Arial" panose="020B0604020202020204" pitchFamily="34" charset="0"/>
                  </a:rPr>
                </a:b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Tìm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𝐹</m:t>
                    </m:r>
                  </m:oMath>
                </a14:m>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đường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chuẩn</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Δ</m:t>
                    </m:r>
                  </m:oMath>
                </a14:m>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Arial" panose="020B0604020202020204" pitchFamily="34" charset="0"/>
                  </a:rPr>
                  <a:t>.</a:t>
                </a:r>
                <a:br>
                  <a:rPr lang="en-US" sz="3800" dirty="0">
                    <a:latin typeface="Arial" panose="020B0604020202020204" pitchFamily="34" charset="0"/>
                    <a:ea typeface="Calibri" panose="020F0502020204030204" pitchFamily="34" charset="0"/>
                    <a:cs typeface="Arial" panose="020B0604020202020204" pitchFamily="34" charset="0"/>
                  </a:rPr>
                </a:br>
                <a:r>
                  <a:rPr lang="en-US" sz="3800" dirty="0">
                    <a:latin typeface="Arial" panose="020B0604020202020204" pitchFamily="34" charset="0"/>
                    <a:ea typeface="Calibri" panose="020F0502020204030204" pitchFamily="34" charset="0"/>
                    <a:cs typeface="Arial" panose="020B0604020202020204" pitchFamily="34" charset="0"/>
                  </a:rPr>
                  <a:t>b) </a:t>
                </a:r>
                <a:r>
                  <a:rPr lang="en-US" sz="3800" dirty="0" err="1">
                    <a:latin typeface="Arial" panose="020B0604020202020204" pitchFamily="34" charset="0"/>
                    <a:ea typeface="Calibri" panose="020F0502020204030204" pitchFamily="34" charset="0"/>
                    <a:cs typeface="Arial" panose="020B0604020202020204" pitchFamily="34" charset="0"/>
                  </a:rPr>
                  <a:t>Tìm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tới</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𝐹</m:t>
                    </m:r>
                  </m:oMath>
                </a14:m>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bằng</a:t>
                </a:r>
                <a:r>
                  <a:rPr lang="en-US" sz="3800" dirty="0">
                    <a:latin typeface="Arial" panose="020B0604020202020204" pitchFamily="34" charset="0"/>
                    <a:ea typeface="Calibri" panose="020F0502020204030204" pitchFamily="34" charset="0"/>
                    <a:cs typeface="Arial" panose="020B0604020202020204" pitchFamily="34" charset="0"/>
                  </a:rPr>
                  <a:t> 3 </a:t>
                </a:r>
                <a:r>
                  <a:rPr lang="en-US" sz="3800" dirty="0" smtClean="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722119" y="1929408"/>
                <a:ext cx="15316200" cy="2723823"/>
              </a:xfrm>
              <a:prstGeom prst="rect">
                <a:avLst/>
              </a:prstGeom>
              <a:blipFill>
                <a:blip r:embed="rId41"/>
                <a:stretch>
                  <a:fillRect l="-1314" b="-42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2279088" y="6362700"/>
                <a:ext cx="14782800" cy="1793183"/>
              </a:xfrm>
              <a:prstGeom prst="rect">
                <a:avLst/>
              </a:prstGeom>
            </p:spPr>
            <p:txBody>
              <a:bodyPr wrap="square">
                <a:spAutoFit/>
              </a:bodyPr>
              <a:lstStyle/>
              <a:p>
                <a:pPr marL="742950" indent="-742950">
                  <a:buAutoNum type="alphaLcParenR"/>
                </a:pPr>
                <a:r>
                  <a:rPr lang="en-US" sz="3800" dirty="0" smtClean="0">
                    <a:latin typeface="Arial" panose="020B0604020202020204" pitchFamily="34" charset="0"/>
                    <a:ea typeface="Calibri" panose="020F0502020204030204" pitchFamily="34" charset="0"/>
                    <a:cs typeface="Arial" panose="020B0604020202020204" pitchFamily="34" charset="0"/>
                  </a:rPr>
                  <a:t>Ta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i="1">
                        <a:effectLst/>
                        <a:latin typeface="Cambria Math" panose="02040503050406030204" pitchFamily="18" charset="0"/>
                        <a:ea typeface="Calibri" panose="020F0502020204030204" pitchFamily="34" charset="0"/>
                        <a:cs typeface="Arial" panose="020B0604020202020204" pitchFamily="34" charset="0"/>
                      </a:rPr>
                      <m:t>𝑝</m:t>
                    </m:r>
                    <m:r>
                      <a:rPr lang="en-US" sz="3800">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nên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𝑝</m:t>
                    </m:r>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smtClean="0">
                  <a:effectLst/>
                  <a:latin typeface="Arial" panose="020B0604020202020204" pitchFamily="34" charset="0"/>
                  <a:ea typeface="Calibri" panose="020F0502020204030204" pitchFamily="34" charset="0"/>
                  <a:cs typeface="Arial" panose="020B0604020202020204" pitchFamily="34" charset="0"/>
                </a:endParaRPr>
              </a:p>
              <a:p>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effectLst/>
                    <a:latin typeface="Arial" panose="020B0604020202020204" pitchFamily="34" charset="0"/>
                    <a:ea typeface="Calibri" panose="020F0502020204030204" pitchFamily="34" charset="0"/>
                    <a:cs typeface="Arial" panose="020B0604020202020204" pitchFamily="34" charset="0"/>
                  </a:rPr>
                  <a:t>Parabol</a:t>
                </a:r>
                <a:r>
                  <a:rPr lang="en-US" sz="3800" dirty="0" smtClean="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𝐹</m:t>
                    </m:r>
                    <m:d>
                      <m:dPr>
                        <m:ctrlPr>
                          <a:rPr lang="en-US" sz="3800" i="1">
                            <a:effectLst/>
                            <a:latin typeface="Cambria Math" panose="02040503050406030204" pitchFamily="18" charset="0"/>
                            <a:cs typeface="Arial" panose="020B0604020202020204" pitchFamily="34" charset="0"/>
                          </a:rPr>
                        </m:ctrlPr>
                      </m:dPr>
                      <m:e>
                        <m:f>
                          <m:fPr>
                            <m:ctrlPr>
                              <a:rPr lang="en-US" sz="3800" i="1">
                                <a:effectLst/>
                                <a:latin typeface="Cambria Math" panose="02040503050406030204" pitchFamily="18"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r>
                          <a:rPr lang="en-US" sz="3800">
                            <a:effectLst/>
                            <a:latin typeface="Cambria Math" panose="02040503050406030204" pitchFamily="18" charset="0"/>
                            <a:ea typeface="Calibri" panose="020F0502020204030204" pitchFamily="34" charset="0"/>
                            <a:cs typeface="Arial" panose="020B0604020202020204" pitchFamily="34" charset="0"/>
                          </a:rPr>
                          <m:t>;0</m:t>
                        </m:r>
                      </m:e>
                    </m:d>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đường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chuẩn</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Δ</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𝑥</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1</m:t>
                        </m:r>
                      </m:num>
                      <m:den>
                        <m:r>
                          <a:rPr lang="en-US" sz="3800">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smtClean="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279088" y="6362700"/>
                <a:ext cx="14782800" cy="1793183"/>
              </a:xfrm>
              <a:prstGeom prst="rect">
                <a:avLst/>
              </a:prstGeom>
              <a:blipFill>
                <a:blip r:embed="rId42"/>
                <a:stretch>
                  <a:fillRect l="-1237" b="-4422"/>
                </a:stretch>
              </a:blipFill>
            </p:spPr>
            <p:txBody>
              <a:bodyPr/>
              <a:lstStyle/>
              <a:p>
                <a:r>
                  <a:rPr lang="en-US">
                    <a:noFill/>
                  </a:rPr>
                  <a:t> </a:t>
                </a:r>
              </a:p>
            </p:txBody>
          </p:sp>
        </mc:Fallback>
      </mc:AlternateContent>
      <p:pic>
        <p:nvPicPr>
          <p:cNvPr id="21" name="Picture 14"/>
          <p:cNvPicPr>
            <a:picLocks noChangeAspect="1"/>
          </p:cNvPicPr>
          <p:nvPr/>
        </p:nvPicPr>
        <p:blipFill>
          <a:blip r:embed="rId43"/>
          <a:srcRect/>
          <a:stretch>
            <a:fillRect/>
          </a:stretch>
        </p:blipFill>
        <p:spPr>
          <a:xfrm>
            <a:off x="16154400" y="8343900"/>
            <a:ext cx="1567399" cy="1692199"/>
          </a:xfrm>
          <a:prstGeom prst="rect">
            <a:avLst/>
          </a:prstGeom>
        </p:spPr>
      </p:pic>
    </p:spTree>
    <p:extLst>
      <p:ext uri="{BB962C8B-B14F-4D97-AF65-F5344CB8AC3E}">
        <p14:creationId xmlns:p14="http://schemas.microsoft.com/office/powerpoint/2010/main" val="10050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8"/>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rot="10130791">
            <a:off x="16202207" y="313779"/>
            <a:ext cx="1755648" cy="665703"/>
          </a:xfrm>
          <a:prstGeom prst="rect">
            <a:avLst/>
          </a:prstGeom>
        </p:spPr>
      </p:pic>
      <p:pic>
        <p:nvPicPr>
          <p:cNvPr id="19" name="Picture 10"/>
          <p:cNvPicPr>
            <a:picLocks noChangeAspect="1"/>
          </p:cNvPicPr>
          <p:nvPr/>
        </p:nvPicPr>
        <p:blipFill>
          <a:blip r:embed="rId38"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381000" y="9029700"/>
            <a:ext cx="1639790" cy="760266"/>
          </a:xfrm>
          <a:prstGeom prst="rect">
            <a:avLst/>
          </a:prstGeom>
        </p:spPr>
      </p:pic>
      <p:pic>
        <p:nvPicPr>
          <p:cNvPr id="28" name="Picture 6"/>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flipH="1" flipV="1">
            <a:off x="-685800" y="72789"/>
            <a:ext cx="1640070" cy="1279255"/>
          </a:xfrm>
          <a:prstGeom prst="rect">
            <a:avLst/>
          </a:prstGeom>
        </p:spPr>
      </p:pic>
      <p:sp>
        <p:nvSpPr>
          <p:cNvPr id="18" name="Oval Callout 17"/>
          <p:cNvSpPr/>
          <p:nvPr/>
        </p:nvSpPr>
        <p:spPr>
          <a:xfrm>
            <a:off x="8458200" y="633991"/>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14"/>
          <p:cNvPicPr>
            <a:picLocks noChangeAspect="1"/>
          </p:cNvPicPr>
          <p:nvPr/>
        </p:nvPicPr>
        <p:blipFill>
          <a:blip r:embed="rId41"/>
          <a:srcRect/>
          <a:stretch>
            <a:fillRect/>
          </a:stretch>
        </p:blipFill>
        <p:spPr>
          <a:xfrm>
            <a:off x="16296331" y="8551964"/>
            <a:ext cx="1567399" cy="169219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25389" y="1609213"/>
                <a:ext cx="16038611" cy="1752659"/>
              </a:xfrm>
              <a:prstGeom prst="rect">
                <a:avLst/>
              </a:prstGeom>
            </p:spPr>
            <p:txBody>
              <a:bodyPr wrap="square">
                <a:spAutoFit/>
              </a:bodyPr>
              <a:lstStyle/>
              <a:p>
                <a:pPr algn="ctr">
                  <a:lnSpc>
                    <a:spcPct val="150000"/>
                  </a:lnSpc>
                </a:pPr>
                <a:r>
                  <a:rPr lang="en-US" sz="3800" dirty="0">
                    <a:latin typeface="Arial" panose="020B0604020202020204" pitchFamily="34" charset="0"/>
                    <a:ea typeface="Calibri" panose="020F0502020204030204" pitchFamily="34" charset="0"/>
                    <a:cs typeface="Arial" panose="020B0604020202020204" pitchFamily="34" charset="0"/>
                  </a:rPr>
                  <a:t>b)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𝑀</m:t>
                    </m:r>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a:effectLst/>
                                <a:latin typeface="Cambria Math" panose="02040503050406030204" pitchFamily="18" charset="0"/>
                                <a:ea typeface="Calibri" panose="020F0502020204030204" pitchFamily="34" charset="0"/>
                                <a:cs typeface="Arial" panose="020B0604020202020204" pitchFamily="34" charset="0"/>
                              </a:rPr>
                              <m:t>0</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𝑦</m:t>
                            </m:r>
                          </m:e>
                          <m:sub>
                            <m:r>
                              <a:rPr lang="en-US" sz="3800">
                                <a:effectLst/>
                                <a:latin typeface="Cambria Math" panose="02040503050406030204" pitchFamily="18" charset="0"/>
                                <a:ea typeface="Calibri" panose="020F0502020204030204" pitchFamily="34" charset="0"/>
                                <a:cs typeface="Arial" panose="020B0604020202020204" pitchFamily="34" charset="0"/>
                              </a:rPr>
                              <m:t>0</m:t>
                            </m:r>
                          </m:sub>
                        </m:sSub>
                      </m:e>
                    </m:d>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thuộc</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𝑃</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khoảng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tới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𝐹</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dirty="0">
                    <a:effectLst/>
                    <a:latin typeface="Arial" panose="020B0604020202020204" pitchFamily="34" charset="0"/>
                    <a:ea typeface="Calibri" panose="020F0502020204030204" pitchFamily="34" charset="0"/>
                    <a:cs typeface="Arial" panose="020B0604020202020204" pitchFamily="34" charset="0"/>
                  </a:rPr>
                  <a:t> 3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chỉ</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khi</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𝑦</m:t>
                        </m:r>
                      </m:e>
                      <m:sub>
                        <m:r>
                          <a:rPr lang="en-US" sz="3800">
                            <a:effectLst/>
                            <a:latin typeface="Cambria Math" panose="02040503050406030204" pitchFamily="18" charset="0"/>
                            <a:ea typeface="Calibri" panose="020F0502020204030204" pitchFamily="34" charset="0"/>
                            <a:cs typeface="Arial" panose="020B0604020202020204" pitchFamily="34" charset="0"/>
                          </a:rPr>
                          <m:t>0</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a:effectLst/>
                            <a:latin typeface="Cambria Math" panose="02040503050406030204" pitchFamily="18" charset="0"/>
                            <a:ea typeface="Calibri" panose="020F0502020204030204" pitchFamily="34" charset="0"/>
                            <a:cs typeface="Arial" panose="020B0604020202020204" pitchFamily="34" charset="0"/>
                          </a:rPr>
                          <m:t>0</m:t>
                        </m:r>
                      </m:sub>
                    </m:sSub>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𝑀𝐹</m:t>
                    </m:r>
                    <m:r>
                      <a:rPr lang="en-US" sz="3800">
                        <a:effectLst/>
                        <a:latin typeface="Cambria Math" panose="02040503050406030204" pitchFamily="18" charset="0"/>
                        <a:ea typeface="Calibri" panose="020F0502020204030204" pitchFamily="34" charset="0"/>
                        <a:cs typeface="Arial" panose="020B0604020202020204" pitchFamily="34" charset="0"/>
                      </a:rPr>
                      <m:t>=3</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25389" y="1609213"/>
                <a:ext cx="16038611" cy="1752659"/>
              </a:xfrm>
              <a:prstGeom prst="rect">
                <a:avLst/>
              </a:prstGeom>
              <a:blipFill>
                <a:blip r:embed="rId42"/>
                <a:stretch>
                  <a:fillRect b="-128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066800" y="3467100"/>
                <a:ext cx="16230600" cy="1846659"/>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𝑀𝐹</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66800" y="3467100"/>
                <a:ext cx="16230600" cy="1846659"/>
              </a:xfrm>
              <a:prstGeom prst="rect">
                <a:avLst/>
              </a:prstGeom>
              <a:blipFill>
                <a:blip r:embed="rId43"/>
                <a:stretch>
                  <a:fillRect l="-12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66800" y="4428529"/>
                <a:ext cx="16611600" cy="1398653"/>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khác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𝑑</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e>
                    </m:d>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66800" y="4428529"/>
                <a:ext cx="16611600" cy="1398653"/>
              </a:xfrm>
              <a:prstGeom prst="rect">
                <a:avLst/>
              </a:prstGeom>
              <a:blipFill>
                <a:blip r:embed="rId44"/>
                <a:stretch>
                  <a:fillRect l="-1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066800" y="5663112"/>
                <a:ext cx="16230600" cy="1489062"/>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e>
                        </m:rad>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hoặc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e>
                        </m:rad>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a14:m>
                <a:r>
                  <a:rPr lang="en-US" sz="38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66800" y="5663112"/>
                <a:ext cx="16230600" cy="1489062"/>
              </a:xfrm>
              <a:prstGeom prst="rect">
                <a:avLst/>
              </a:prstGeom>
              <a:blipFill>
                <a:blip r:embed="rId45"/>
                <a:stretch>
                  <a:fillRect l="-12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066800" y="6896100"/>
                <a:ext cx="16611600" cy="1643463"/>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thoả</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mãn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bài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toán</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toạ</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e>
                            </m:rad>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e>
                    </m:d>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11</m:t>
                                </m:r>
                              </m:e>
                            </m:rad>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e>
                    </m:d>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1066800" y="6896100"/>
                <a:ext cx="16611600" cy="1643463"/>
              </a:xfrm>
              <a:prstGeom prst="rect">
                <a:avLst/>
              </a:prstGeom>
              <a:blipFill>
                <a:blip r:embed="rId46"/>
                <a:stretch>
                  <a:fillRect l="-1211"/>
                </a:stretch>
              </a:blipFill>
            </p:spPr>
            <p:txBody>
              <a:bodyPr/>
              <a:lstStyle/>
              <a:p>
                <a:r>
                  <a:rPr lang="en-US">
                    <a:noFill/>
                  </a:rPr>
                  <a:t> </a:t>
                </a:r>
              </a:p>
            </p:txBody>
          </p:sp>
        </mc:Fallback>
      </mc:AlternateContent>
    </p:spTree>
    <p:extLst>
      <p:ext uri="{BB962C8B-B14F-4D97-AF65-F5344CB8AC3E}">
        <p14:creationId xmlns:p14="http://schemas.microsoft.com/office/powerpoint/2010/main" val="34605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650693" y="349697"/>
            <a:ext cx="5105400" cy="1136203"/>
            <a:chOff x="7162800" y="539360"/>
            <a:chExt cx="4648200" cy="1136203"/>
          </a:xfrm>
        </p:grpSpPr>
        <p:grpSp>
          <p:nvGrpSpPr>
            <p:cNvPr id="46" name="Group 6"/>
            <p:cNvGrpSpPr/>
            <p:nvPr/>
          </p:nvGrpSpPr>
          <p:grpSpPr>
            <a:xfrm>
              <a:off x="7162800" y="539360"/>
              <a:ext cx="4648200" cy="1136203"/>
              <a:chOff x="0" y="0"/>
              <a:chExt cx="8385740" cy="2387260"/>
            </a:xfrm>
          </p:grpSpPr>
          <p:sp>
            <p:nvSpPr>
              <p:cNvPr id="48"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VẬN DỤNG 2</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757591" y="694214"/>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592804" y="480297"/>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309468" y="9284987"/>
            <a:ext cx="1643529" cy="762000"/>
          </a:xfrm>
          <a:prstGeom prst="rect">
            <a:avLst/>
          </a:prstGeom>
        </p:spPr>
      </p:pic>
      <p:sp>
        <p:nvSpPr>
          <p:cNvPr id="2" name="Rectangle 1"/>
          <p:cNvSpPr/>
          <p:nvPr/>
        </p:nvSpPr>
        <p:spPr>
          <a:xfrm>
            <a:off x="312356" y="1714500"/>
            <a:ext cx="17594644" cy="2723823"/>
          </a:xfrm>
          <a:prstGeom prst="rect">
            <a:avLst/>
          </a:prstGeom>
        </p:spPr>
        <p:txBody>
          <a:bodyPr wrap="square">
            <a:spAutoFit/>
          </a:bodyPr>
          <a:lstStyle/>
          <a:p>
            <a:pPr algn="just">
              <a:lnSpc>
                <a:spcPct val="150000"/>
              </a:lnSpc>
              <a:spcAft>
                <a:spcPts val="0"/>
              </a:spcAft>
            </a:pPr>
            <a:r>
              <a:rPr lang="en-US" sz="3800" dirty="0" err="1">
                <a:solidFill>
                  <a:srgbClr val="000000"/>
                </a:solidFill>
                <a:latin typeface="Arial" panose="020B0604020202020204" pitchFamily="34" charset="0"/>
                <a:ea typeface="Times New Roman" panose="02020603050405020304" pitchFamily="18" charset="0"/>
              </a:rPr>
              <a:t>Tại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vùng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giữa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đất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liền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đảo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người</a:t>
            </a:r>
            <a:r>
              <a:rPr lang="en-US" sz="3800" dirty="0">
                <a:solidFill>
                  <a:srgbClr val="000000"/>
                </a:solidFill>
                <a:latin typeface="Arial" panose="020B0604020202020204" pitchFamily="34" charset="0"/>
                <a:ea typeface="Times New Roman" panose="02020603050405020304" pitchFamily="18" charset="0"/>
              </a:rPr>
              <a:t> ta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đường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ranh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giới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đều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đất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liền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đảo</a:t>
            </a:r>
            <a:r>
              <a:rPr lang="en-US" sz="3800" dirty="0">
                <a:solidFill>
                  <a:srgbClr val="000000"/>
                </a:solidFill>
                <a:latin typeface="Arial" panose="020B0604020202020204" pitchFamily="34" charset="0"/>
                <a:ea typeface="Times New Roman" panose="02020603050405020304" pitchFamily="18" charset="0"/>
              </a:rPr>
              <a:t> (H.7.28). </a:t>
            </a:r>
            <a:r>
              <a:rPr lang="en-US" sz="3800" dirty="0" err="1">
                <a:solidFill>
                  <a:srgbClr val="000000"/>
                </a:solidFill>
                <a:latin typeface="Arial" panose="020B0604020202020204" pitchFamily="34" charset="0"/>
                <a:ea typeface="Times New Roman" panose="02020603050405020304" pitchFamily="18" charset="0"/>
              </a:rPr>
              <a:t>Coi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bờ</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vùng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đất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liền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một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đường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thẳng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đảo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tròn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Hỏi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đường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ranh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giới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nói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gì</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Vì</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sao</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0">
            <a:extLst>
              <a:ext uri="{BEBA8EAE-BF5A-486C-A8C5-ECC9F3942E4B}">
                <a14:imgProps xmlns:a14="http://schemas.microsoft.com/office/drawing/2010/main">
                  <a14:imgLayer r:embed="rId31">
                    <a14:imgEffect>
                      <a14:saturation sat="400000"/>
                    </a14:imgEffect>
                  </a14:imgLayer>
                </a14:imgProps>
              </a:ext>
              <a:ext uri="{28A0092B-C50C-407E-A947-70E740481C1C}">
                <a14:useLocalDpi xmlns:a14="http://schemas.microsoft.com/office/drawing/2010/main" val="0"/>
              </a:ext>
            </a:extLst>
          </a:blip>
          <a:stretch>
            <a:fillRect/>
          </a:stretch>
        </p:blipFill>
        <p:spPr>
          <a:xfrm>
            <a:off x="257988" y="4728119"/>
            <a:ext cx="5761811" cy="5558881"/>
          </a:xfrm>
          <a:prstGeom prst="rect">
            <a:avLst/>
          </a:prstGeom>
        </p:spPr>
      </p:pic>
      <p:sp>
        <p:nvSpPr>
          <p:cNvPr id="25" name="Oval Callout 24"/>
          <p:cNvSpPr/>
          <p:nvPr/>
        </p:nvSpPr>
        <p:spPr>
          <a:xfrm>
            <a:off x="11049000" y="4598880"/>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6248400" y="5448300"/>
                <a:ext cx="11658600" cy="4478149"/>
              </a:xfrm>
              <a:prstGeom prst="rect">
                <a:avLst/>
              </a:prstGeom>
            </p:spPr>
            <p:txBody>
              <a:bodyPr wrap="square">
                <a:spAutoFit/>
              </a:bodyPr>
              <a:lstStyle/>
              <a:p>
                <a:pPr algn="just">
                  <a:lnSpc>
                    <a:spcPct val="150000"/>
                  </a:lnSpc>
                </a:pPr>
                <a:r>
                  <a:rPr lang="nl-NL" sz="3800" dirty="0">
                    <a:latin typeface="Arial" panose="020B0604020202020204" pitchFamily="34" charset="0"/>
                    <a:ea typeface="Calibri" panose="020F0502020204030204" pitchFamily="34" charset="0"/>
                    <a:cs typeface="Arial" panose="020B0604020202020204" pitchFamily="34" charset="0"/>
                  </a:rPr>
                  <a:t>Trong mô hình này, ta có:</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𝑀𝑂</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𝑀𝐴</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𝑅</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𝑀𝐻</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𝑅</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𝑅</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bán kính đảo).</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𝑑</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đường bờ biển. </a:t>
                </a:r>
                <a:endParaRPr lang="nl-NL" sz="38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dirty="0" smtClean="0">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là đường thẳng nằm tròn đất liền, song </a:t>
                </a:r>
                <a:r>
                  <a:rPr lang="nl-NL" sz="3800" dirty="0" smtClean="0">
                    <a:effectLst/>
                    <a:latin typeface="Arial" panose="020B0604020202020204" pitchFamily="34" charset="0"/>
                    <a:ea typeface="Times New Roman" panose="02020603050405020304" pitchFamily="18" charset="0"/>
                    <a:cs typeface="Arial" panose="020B0604020202020204" pitchFamily="34" charset="0"/>
                  </a:rPr>
                  <a:t>song </a:t>
                </a:r>
                <a:r>
                  <a:rPr lang="nl-NL" sz="3800" dirty="0">
                    <a:effectLst/>
                    <a:latin typeface="Arial" panose="020B0604020202020204" pitchFamily="34" charset="0"/>
                    <a:ea typeface="Times New Roman" panose="02020603050405020304" pitchFamily="18" charset="0"/>
                    <a:cs typeface="Arial" panose="020B0604020202020204" pitchFamily="34" charset="0"/>
                  </a:rPr>
                  <a:t>với d, cách d một khoảng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𝑅</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𝑂𝐴</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6248400" y="5448300"/>
                <a:ext cx="11658600" cy="4478149"/>
              </a:xfrm>
              <a:prstGeom prst="rect">
                <a:avLst/>
              </a:prstGeom>
              <a:blipFill>
                <a:blip r:embed="rId32"/>
                <a:stretch>
                  <a:fillRect l="-1725" r="-1673" b="-2180"/>
                </a:stretch>
              </a:blipFill>
            </p:spPr>
            <p:txBody>
              <a:bodyPr/>
              <a:lstStyle/>
              <a:p>
                <a:r>
                  <a:rPr lang="en-US">
                    <a:noFill/>
                  </a:rPr>
                  <a:t> </a:t>
                </a:r>
              </a:p>
            </p:txBody>
          </p:sp>
        </mc:Fallback>
      </mc:AlternateContent>
    </p:spTree>
    <p:extLst>
      <p:ext uri="{BB962C8B-B14F-4D97-AF65-F5344CB8AC3E}">
        <p14:creationId xmlns:p14="http://schemas.microsoft.com/office/powerpoint/2010/main" val="536683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wipe(down)">
                                      <p:cBhvr>
                                        <p:cTn id="37" dur="500"/>
                                        <p:tgtEl>
                                          <p:spTgt spid="1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4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650693" y="349697"/>
            <a:ext cx="5105400" cy="1136203"/>
            <a:chOff x="7162800" y="539360"/>
            <a:chExt cx="4648200" cy="1136203"/>
          </a:xfrm>
        </p:grpSpPr>
        <p:grpSp>
          <p:nvGrpSpPr>
            <p:cNvPr id="46" name="Group 6"/>
            <p:cNvGrpSpPr/>
            <p:nvPr/>
          </p:nvGrpSpPr>
          <p:grpSpPr>
            <a:xfrm>
              <a:off x="7162800" y="539360"/>
              <a:ext cx="4648200" cy="1136203"/>
              <a:chOff x="0" y="0"/>
              <a:chExt cx="8385740" cy="2387260"/>
            </a:xfrm>
          </p:grpSpPr>
          <p:sp>
            <p:nvSpPr>
              <p:cNvPr id="48"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 2</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757591" y="694214"/>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592804" y="480297"/>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309468" y="9284987"/>
            <a:ext cx="1643529" cy="762000"/>
          </a:xfrm>
          <a:prstGeom prst="rect">
            <a:avLst/>
          </a:prstGeom>
        </p:spPr>
      </p:pic>
      <p:sp>
        <p:nvSpPr>
          <p:cNvPr id="2" name="Rectangle 1"/>
          <p:cNvSpPr/>
          <p:nvPr/>
        </p:nvSpPr>
        <p:spPr>
          <a:xfrm>
            <a:off x="312356" y="1714500"/>
            <a:ext cx="17594644"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Tại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vùng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giữa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liền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đảo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người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phân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định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ranh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giới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đều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liền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đảo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(H.7.28).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Coi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bờ</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biển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vùng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liền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một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thẳng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đảo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tròn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Hỏi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đường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ranh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giới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nói</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trên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hình</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gì</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Vì</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sao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0">
            <a:extLst>
              <a:ext uri="{BEBA8EAE-BF5A-486C-A8C5-ECC9F3942E4B}">
                <a14:imgProps xmlns:a14="http://schemas.microsoft.com/office/drawing/2010/main">
                  <a14:imgLayer r:embed="rId31">
                    <a14:imgEffect>
                      <a14:saturation sat="400000"/>
                    </a14:imgEffect>
                  </a14:imgLayer>
                </a14:imgProps>
              </a:ext>
              <a:ext uri="{28A0092B-C50C-407E-A947-70E740481C1C}">
                <a14:useLocalDpi xmlns:a14="http://schemas.microsoft.com/office/drawing/2010/main" val="0"/>
              </a:ext>
            </a:extLst>
          </a:blip>
          <a:stretch>
            <a:fillRect/>
          </a:stretch>
        </p:blipFill>
        <p:spPr>
          <a:xfrm>
            <a:off x="228600" y="4686300"/>
            <a:ext cx="5631244" cy="5505778"/>
          </a:xfrm>
          <a:prstGeom prst="rect">
            <a:avLst/>
          </a:prstGeom>
        </p:spPr>
      </p:pic>
      <p:sp>
        <p:nvSpPr>
          <p:cNvPr id="25" name="Oval Callout 24"/>
          <p:cNvSpPr/>
          <p:nvPr/>
        </p:nvSpPr>
        <p:spPr>
          <a:xfrm>
            <a:off x="11049000" y="4704533"/>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6019800" y="5542151"/>
                <a:ext cx="11658600" cy="447814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𝑑</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𝑀𝐻</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𝑀𝐴</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𝐴𝑂</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𝑀𝑂</m:t>
                      </m:r>
                    </m:oMath>
                  </m:oMathPara>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tập hợp các điểm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thuộc đường parabol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có tiêu điểm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𝑂</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đường chuẩn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đường ranh giới cần tìm là đường parabol (P).</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6019800" y="5542151"/>
                <a:ext cx="11658600" cy="4478149"/>
              </a:xfrm>
              <a:prstGeom prst="rect">
                <a:avLst/>
              </a:prstGeom>
              <a:blipFill>
                <a:blip r:embed="rId32"/>
                <a:stretch>
                  <a:fillRect l="-1726" r="-1674" b="-2177"/>
                </a:stretch>
              </a:blipFill>
            </p:spPr>
            <p:txBody>
              <a:bodyPr/>
              <a:lstStyle/>
              <a:p>
                <a:r>
                  <a:rPr lang="en-US">
                    <a:noFill/>
                  </a:rPr>
                  <a:t> </a:t>
                </a:r>
              </a:p>
            </p:txBody>
          </p:sp>
        </mc:Fallback>
      </mc:AlternateContent>
    </p:spTree>
    <p:extLst>
      <p:ext uri="{BB962C8B-B14F-4D97-AF65-F5344CB8AC3E}">
        <p14:creationId xmlns:p14="http://schemas.microsoft.com/office/powerpoint/2010/main" val="363884996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left)">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barn(inVertical)">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03676" y="1562100"/>
            <a:ext cx="13443289" cy="7010400"/>
            <a:chOff x="2438399" y="1638300"/>
            <a:chExt cx="13443289" cy="7154945"/>
          </a:xfrm>
        </p:grpSpPr>
        <p:grpSp>
          <p:nvGrpSpPr>
            <p:cNvPr id="6" name="Group 6"/>
            <p:cNvGrpSpPr/>
            <p:nvPr/>
          </p:nvGrpSpPr>
          <p:grpSpPr>
            <a:xfrm>
              <a:off x="2438399" y="1638300"/>
              <a:ext cx="13443289" cy="7154945"/>
              <a:chOff x="-102849" y="36141"/>
              <a:chExt cx="2115061" cy="1638131"/>
            </a:xfrm>
          </p:grpSpPr>
          <p:sp>
            <p:nvSpPr>
              <p:cNvPr id="7" name="Freeform 7"/>
              <p:cNvSpPr/>
              <p:nvPr/>
            </p:nvSpPr>
            <p:spPr>
              <a:xfrm>
                <a:off x="-102849" y="36141"/>
                <a:ext cx="2115061" cy="1638131"/>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497FB4"/>
              </a:solidFill>
            </p:spPr>
          </p:sp>
        </p:grpSp>
        <p:sp>
          <p:nvSpPr>
            <p:cNvPr id="12" name="Google Shape;728;p44"/>
            <p:cNvSpPr txBox="1">
              <a:spLocks/>
            </p:cNvSpPr>
            <p:nvPr/>
          </p:nvSpPr>
          <p:spPr>
            <a:xfrm>
              <a:off x="8690509" y="2452408"/>
              <a:ext cx="1540500" cy="10524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6500" b="1" dirty="0" smtClean="0">
                  <a:solidFill>
                    <a:prstClr val="white"/>
                  </a:solidFill>
                  <a:latin typeface="Arial" panose="020B0604020202020204" pitchFamily="34" charset="0"/>
                  <a:cs typeface="Arial" panose="020B0604020202020204" pitchFamily="34" charset="0"/>
                </a:rPr>
                <a:t>04</a:t>
              </a:r>
              <a:endParaRPr lang="en" sz="6500" b="1" dirty="0">
                <a:solidFill>
                  <a:prstClr val="white"/>
                </a:solidFill>
                <a:latin typeface="Arial" panose="020B0604020202020204" pitchFamily="34" charset="0"/>
                <a:cs typeface="Arial" panose="020B0604020202020204" pitchFamily="34" charset="0"/>
              </a:endParaRPr>
            </a:p>
          </p:txBody>
        </p:sp>
        <p:cxnSp>
          <p:nvCxnSpPr>
            <p:cNvPr id="13" name="Google Shape;765;p44"/>
            <p:cNvCxnSpPr/>
            <p:nvPr/>
          </p:nvCxnSpPr>
          <p:spPr>
            <a:xfrm>
              <a:off x="8276244" y="3815892"/>
              <a:ext cx="1893079" cy="0"/>
            </a:xfrm>
            <a:prstGeom prst="straightConnector1">
              <a:avLst/>
            </a:prstGeom>
            <a:noFill/>
            <a:ln w="57150" cap="rnd" cmpd="sng">
              <a:solidFill>
                <a:schemeClr val="accent6"/>
              </a:solidFill>
              <a:prstDash val="solid"/>
              <a:round/>
              <a:headEnd type="none" w="med" len="med"/>
              <a:tailEnd type="none" w="med" len="med"/>
            </a:ln>
          </p:spPr>
        </p:cxnSp>
        <p:sp>
          <p:nvSpPr>
            <p:cNvPr id="15" name="Rectangle 14"/>
            <p:cNvSpPr/>
            <p:nvPr/>
          </p:nvSpPr>
          <p:spPr>
            <a:xfrm>
              <a:off x="3463723" y="4118507"/>
              <a:ext cx="11577708" cy="3156931"/>
            </a:xfrm>
            <a:prstGeom prst="rect">
              <a:avLst/>
            </a:prstGeom>
          </p:spPr>
          <p:txBody>
            <a:bodyPr wrap="square">
              <a:spAutoFit/>
            </a:bodyPr>
            <a:lstStyle/>
            <a:p>
              <a:pPr algn="ctr">
                <a:lnSpc>
                  <a:spcPct val="150000"/>
                </a:lnSpc>
              </a:pPr>
              <a:r>
                <a:rPr lang="vi-VN" sz="6500" b="1" dirty="0">
                  <a:solidFill>
                    <a:prstClr val="white"/>
                  </a:solidFill>
                  <a:ea typeface="Calibri" panose="020F0502020204030204" pitchFamily="34" charset="0"/>
                  <a:cs typeface="Arial" panose="020B0604020202020204" pitchFamily="34" charset="0"/>
                </a:rPr>
                <a:t>MỘT SỐ ỨNG DỤNG CỦA BA ĐƯỜNG CONIC</a:t>
              </a:r>
              <a:endParaRPr lang="vi-VN" sz="6500" b="1" dirty="0">
                <a:solidFill>
                  <a:prstClr val="white"/>
                </a:solidFill>
                <a:ea typeface="Calibri" panose="020F0502020204030204" pitchFamily="34" charset="0"/>
                <a:cs typeface="Arial" panose="020B0604020202020204" pitchFamily="34" charset="0"/>
              </a:endParaRP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910741" flipV="1">
            <a:off x="1191305" y="7646136"/>
            <a:ext cx="3248133" cy="1335795"/>
          </a:xfrm>
          <a:prstGeom prst="rect">
            <a:avLst/>
          </a:prstGeom>
        </p:spPr>
      </p:pic>
      <p:pic>
        <p:nvPicPr>
          <p:cNvPr id="20"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1047">
            <a:off x="14643058" y="7380819"/>
            <a:ext cx="2764410" cy="1993831"/>
          </a:xfrm>
          <a:prstGeom prst="rect">
            <a:avLst/>
          </a:prstGeom>
        </p:spPr>
      </p:pic>
    </p:spTree>
    <p:extLst>
      <p:ext uri="{BB962C8B-B14F-4D97-AF65-F5344CB8AC3E}">
        <p14:creationId xmlns:p14="http://schemas.microsoft.com/office/powerpoint/2010/main" val="2591930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235301" y="454020"/>
            <a:ext cx="7903509" cy="1137876"/>
            <a:chOff x="7232175" y="532563"/>
            <a:chExt cx="7195732" cy="1137876"/>
          </a:xfrm>
        </p:grpSpPr>
        <p:grpSp>
          <p:nvGrpSpPr>
            <p:cNvPr id="46" name="Group 6"/>
            <p:cNvGrpSpPr/>
            <p:nvPr/>
          </p:nvGrpSpPr>
          <p:grpSpPr>
            <a:xfrm>
              <a:off x="7232175" y="532563"/>
              <a:ext cx="7126355" cy="1136203"/>
              <a:chOff x="125158" y="-14281"/>
              <a:chExt cx="12856537" cy="2387260"/>
            </a:xfrm>
          </p:grpSpPr>
          <p:sp>
            <p:nvSpPr>
              <p:cNvPr id="48" name="Freeform 7"/>
              <p:cNvSpPr/>
              <p:nvPr/>
            </p:nvSpPr>
            <p:spPr>
              <a:xfrm>
                <a:off x="125158" y="-14281"/>
                <a:ext cx="12856537"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7036507"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pt-BR" sz="4500" b="1" dirty="0">
                  <a:solidFill>
                    <a:prstClr val="white"/>
                  </a:solidFill>
                  <a:latin typeface="Arial" panose="020B0604020202020204" pitchFamily="34" charset="0"/>
                  <a:ea typeface="Times New Roman" panose="02020603050405020304" pitchFamily="18" charset="0"/>
                  <a:cs typeface="Arial" panose="020B0604020202020204" pitchFamily="34" charset="0"/>
                </a:rPr>
                <a:t>a) Tính chất quang học</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220457" y="9077650"/>
            <a:ext cx="1643529" cy="762000"/>
          </a:xfrm>
          <a:prstGeom prst="rect">
            <a:avLst/>
          </a:prstGeom>
        </p:spPr>
      </p:pic>
      <p:sp>
        <p:nvSpPr>
          <p:cNvPr id="14" name="Rounded Rectangle 13"/>
          <p:cNvSpPr/>
          <p:nvPr/>
        </p:nvSpPr>
        <p:spPr>
          <a:xfrm>
            <a:off x="-685800" y="9823405"/>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4800" y="1867370"/>
            <a:ext cx="17618636" cy="4478149"/>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Tia sáng gặp các gương lồi lõm, đều được phản xạ theo một quy tắc được </a:t>
            </a:r>
            <a:r>
              <a:rPr lang="nl-NL" sz="3800" dirty="0" smtClean="0">
                <a:latin typeface="Arial" panose="020B0604020202020204" pitchFamily="34" charset="0"/>
                <a:ea typeface="Times New Roman" panose="02020603050405020304" pitchFamily="18" charset="0"/>
                <a:cs typeface="Arial" panose="020B0604020202020204" pitchFamily="34" charset="0"/>
              </a:rPr>
              <a:t>      xác </a:t>
            </a:r>
            <a:r>
              <a:rPr lang="nl-NL" sz="3800" dirty="0">
                <a:latin typeface="Arial" panose="020B0604020202020204" pitchFamily="34" charset="0"/>
                <a:ea typeface="Times New Roman" panose="02020603050405020304" pitchFamily="18" charset="0"/>
                <a:cs typeface="Arial" panose="020B0604020202020204" pitchFamily="34" charset="0"/>
              </a:rPr>
              <a:t>định rõ bằng hình học. Chẳng hạn:</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 Tia sáng phát ra từ một tiêu điểm của elip, parabol (đối với các gương lõm elip, hypebol) sau khi gặp elip, hypebol sẽ bị hắt lại theo một tia (tia phản xạ) nằm trên đường thẳng đi qua tiêu điểm còn lại. (H.7.29)</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419600" y="6345519"/>
            <a:ext cx="10274300" cy="3384550"/>
          </a:xfrm>
          <a:prstGeom prst="rect">
            <a:avLst/>
          </a:prstGeom>
        </p:spPr>
      </p:pic>
    </p:spTree>
    <p:extLst>
      <p:ext uri="{BB962C8B-B14F-4D97-AF65-F5344CB8AC3E}">
        <p14:creationId xmlns:p14="http://schemas.microsoft.com/office/powerpoint/2010/main" val="26279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82594" y="1638300"/>
            <a:ext cx="13443289" cy="5334000"/>
            <a:chOff x="2438399" y="1562100"/>
            <a:chExt cx="13443289" cy="5334000"/>
          </a:xfrm>
        </p:grpSpPr>
        <p:grpSp>
          <p:nvGrpSpPr>
            <p:cNvPr id="6" name="Group 6"/>
            <p:cNvGrpSpPr/>
            <p:nvPr/>
          </p:nvGrpSpPr>
          <p:grpSpPr>
            <a:xfrm>
              <a:off x="2438399" y="1562100"/>
              <a:ext cx="13443289" cy="5334000"/>
              <a:chOff x="-102849" y="18695"/>
              <a:chExt cx="2115061" cy="1221224"/>
            </a:xfrm>
          </p:grpSpPr>
          <p:sp>
            <p:nvSpPr>
              <p:cNvPr id="7" name="Freeform 7"/>
              <p:cNvSpPr/>
              <p:nvPr/>
            </p:nvSpPr>
            <p:spPr>
              <a:xfrm>
                <a:off x="-102849" y="18695"/>
                <a:ext cx="2115061" cy="1221224"/>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497FB4"/>
              </a:solidFill>
            </p:spPr>
          </p:sp>
        </p:grpSp>
        <p:sp>
          <p:nvSpPr>
            <p:cNvPr id="12" name="Google Shape;728;p44"/>
            <p:cNvSpPr txBox="1">
              <a:spLocks/>
            </p:cNvSpPr>
            <p:nvPr/>
          </p:nvSpPr>
          <p:spPr>
            <a:xfrm>
              <a:off x="8417858" y="2567100"/>
              <a:ext cx="1540500" cy="10524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 sz="6500" b="1" smtClean="0">
                  <a:solidFill>
                    <a:schemeClr val="bg1"/>
                  </a:solidFill>
                  <a:latin typeface="Arial" panose="020B0604020202020204" pitchFamily="34" charset="0"/>
                  <a:cs typeface="Arial" panose="020B0604020202020204" pitchFamily="34" charset="0"/>
                </a:rPr>
                <a:t>01</a:t>
              </a:r>
              <a:endParaRPr lang="en" sz="6500" b="1">
                <a:solidFill>
                  <a:schemeClr val="bg1"/>
                </a:solidFill>
                <a:latin typeface="Arial" panose="020B0604020202020204" pitchFamily="34" charset="0"/>
                <a:cs typeface="Arial" panose="020B0604020202020204" pitchFamily="34" charset="0"/>
              </a:endParaRPr>
            </a:p>
          </p:txBody>
        </p:sp>
        <p:cxnSp>
          <p:nvCxnSpPr>
            <p:cNvPr id="13" name="Google Shape;765;p44"/>
            <p:cNvCxnSpPr/>
            <p:nvPr/>
          </p:nvCxnSpPr>
          <p:spPr>
            <a:xfrm>
              <a:off x="8089121" y="4000500"/>
              <a:ext cx="1893079" cy="0"/>
            </a:xfrm>
            <a:prstGeom prst="straightConnector1">
              <a:avLst/>
            </a:prstGeom>
            <a:noFill/>
            <a:ln w="57150" cap="rnd" cmpd="sng">
              <a:solidFill>
                <a:schemeClr val="accent6"/>
              </a:solidFill>
              <a:prstDash val="solid"/>
              <a:round/>
              <a:headEnd type="none" w="med" len="med"/>
              <a:tailEnd type="none" w="med" len="med"/>
            </a:ln>
          </p:spPr>
        </p:cxnSp>
        <p:sp>
          <p:nvSpPr>
            <p:cNvPr id="15" name="Rectangle 14"/>
            <p:cNvSpPr/>
            <p:nvPr/>
          </p:nvSpPr>
          <p:spPr>
            <a:xfrm>
              <a:off x="8060093" y="4520996"/>
              <a:ext cx="2037737" cy="1092607"/>
            </a:xfrm>
            <a:prstGeom prst="rect">
              <a:avLst/>
            </a:prstGeom>
          </p:spPr>
          <p:txBody>
            <a:bodyPr wrap="none">
              <a:spAutoFit/>
            </a:bodyPr>
            <a:lstStyle/>
            <a:p>
              <a:r>
                <a:rPr lang="nl-NL" sz="6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ELIP</a:t>
              </a:r>
              <a:endParaRPr lang="en-US" sz="6500" dirty="0">
                <a:solidFill>
                  <a:schemeClr val="bg1"/>
                </a:solidFill>
                <a:latin typeface="Arial" panose="020B0604020202020204" pitchFamily="34" charset="0"/>
                <a:cs typeface="Arial" panose="020B0604020202020204" pitchFamily="34" charset="0"/>
              </a:endParaRP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910741" flipV="1">
            <a:off x="805671" y="6540245"/>
            <a:ext cx="3954056" cy="1626106"/>
          </a:xfrm>
          <a:prstGeom prst="rect">
            <a:avLst/>
          </a:prstGeom>
        </p:spPr>
      </p:pic>
      <p:pic>
        <p:nvPicPr>
          <p:cNvPr id="20"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1399">
            <a:off x="14283742" y="6750742"/>
            <a:ext cx="3388469" cy="244393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11"/>
          <p:cNvGrpSpPr/>
          <p:nvPr/>
        </p:nvGrpSpPr>
        <p:grpSpPr>
          <a:xfrm>
            <a:off x="17731826" y="17473"/>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516965" y="9258300"/>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910061" y="3427999"/>
            <a:ext cx="1643529" cy="762000"/>
          </a:xfrm>
          <a:prstGeom prst="rect">
            <a:avLst/>
          </a:prstGeom>
        </p:spPr>
      </p:pic>
      <p:sp>
        <p:nvSpPr>
          <p:cNvPr id="14" name="Rounded Rectangle 13"/>
          <p:cNvSpPr/>
          <p:nvPr/>
        </p:nvSpPr>
        <p:spPr>
          <a:xfrm>
            <a:off x="-762000" y="9563100"/>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212164" y="242040"/>
            <a:ext cx="17618636" cy="2615460"/>
          </a:xfrm>
          <a:prstGeom prst="rect">
            <a:avLst/>
          </a:prstGeom>
        </p:spPr>
        <p:txBody>
          <a:bodyPr wrap="square">
            <a:spAutoFit/>
          </a:bodyPr>
          <a:lstStyle/>
          <a:p>
            <a:pPr lvl="0" algn="just">
              <a:lnSpc>
                <a:spcPct val="150000"/>
              </a:lnSpc>
            </a:pPr>
            <a:r>
              <a:rPr lang="vi-VN" sz="3800" dirty="0">
                <a:solidFill>
                  <a:prstClr val="black"/>
                </a:solidFill>
                <a:ea typeface="Times New Roman" panose="02020603050405020304" pitchFamily="18" charset="0"/>
                <a:cs typeface="Arial" panose="020B0604020202020204" pitchFamily="34" charset="0"/>
              </a:rPr>
              <a:t>- Tia sáng hướng tới một tiêu điểm của elip, hypebol (đối với các gương elip, hypebol lồi), khi gặp elip, hypebol sẽ bị hắt lại theo một tia nằm trên đường thẳng đi qua tiêu điểm còn lại (H.7.30).</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042795" y="2820528"/>
            <a:ext cx="8686800" cy="3199272"/>
          </a:xfrm>
          <a:prstGeom prst="rect">
            <a:avLst/>
          </a:prstGeom>
        </p:spPr>
      </p:pic>
      <p:sp>
        <p:nvSpPr>
          <p:cNvPr id="5" name="Rectangle 4"/>
          <p:cNvSpPr/>
          <p:nvPr/>
        </p:nvSpPr>
        <p:spPr>
          <a:xfrm>
            <a:off x="304800" y="6134100"/>
            <a:ext cx="12192000" cy="2723823"/>
          </a:xfrm>
          <a:prstGeom prst="rect">
            <a:avLst/>
          </a:prstGeom>
        </p:spPr>
        <p:txBody>
          <a:bodyPr wrap="square">
            <a:spAutoFit/>
          </a:bodyPr>
          <a:lstStyle/>
          <a:p>
            <a:pPr algn="just">
              <a:lnSpc>
                <a:spcPct val="150000"/>
              </a:lnSpc>
              <a:spcAft>
                <a:spcPts val="800"/>
              </a:spcAft>
            </a:pPr>
            <a:r>
              <a:rPr lang="nl-NL" sz="3800" dirty="0">
                <a:latin typeface="Arial" panose="020B0604020202020204" pitchFamily="34" charset="0"/>
                <a:ea typeface="Times New Roman" panose="02020603050405020304" pitchFamily="18" charset="0"/>
                <a:cs typeface="Times New Roman" panose="02020603050405020304" pitchFamily="18" charset="0"/>
              </a:rPr>
              <a:t>- Với gương parabol lõm, tia sáng phát ra từ tiêu điểm khi gặp parabol sẽ bị hắt lại theo một tia vuông góc với đường chuẩn của parabol (H.7.31).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487400" y="5398270"/>
            <a:ext cx="3854450" cy="4019550"/>
          </a:xfrm>
          <a:prstGeom prst="rect">
            <a:avLst/>
          </a:prstGeom>
        </p:spPr>
      </p:pic>
    </p:spTree>
    <p:extLst>
      <p:ext uri="{BB962C8B-B14F-4D97-AF65-F5344CB8AC3E}">
        <p14:creationId xmlns:p14="http://schemas.microsoft.com/office/powerpoint/2010/main" val="328956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11"/>
          <p:cNvGrpSpPr/>
          <p:nvPr/>
        </p:nvGrpSpPr>
        <p:grpSpPr>
          <a:xfrm>
            <a:off x="16628071" y="47927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363369" y="8094070"/>
            <a:ext cx="1643529" cy="762000"/>
          </a:xfrm>
          <a:prstGeom prst="rect">
            <a:avLst/>
          </a:prstGeom>
        </p:spPr>
      </p:pic>
      <p:sp>
        <p:nvSpPr>
          <p:cNvPr id="14" name="Rounded Rectangle 13"/>
          <p:cNvSpPr/>
          <p:nvPr/>
        </p:nvSpPr>
        <p:spPr>
          <a:xfrm>
            <a:off x="-1188719" y="9663322"/>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62000" y="1273370"/>
            <a:ext cx="16748762" cy="1738296"/>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Nếu tia tới vuông góc với đường chuẩn của parabol thì tia phản xạ sẽ đi qua tiêu điểm của parabol</a:t>
            </a:r>
            <a:r>
              <a:rPr lang="nl-NL" sz="3800" dirty="0" smtClean="0">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85800" y="5989788"/>
            <a:ext cx="16687800" cy="969496"/>
          </a:xfrm>
          <a:prstGeom prst="rect">
            <a:avLst/>
          </a:prstGeom>
        </p:spPr>
        <p:txBody>
          <a:bodyPr wrap="square">
            <a:spAutoFit/>
          </a:bodyPr>
          <a:lstStyle/>
          <a:p>
            <a:pPr lvl="0" algn="just">
              <a:lnSpc>
                <a:spcPct val="150000"/>
              </a:lnSpc>
            </a:pP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Ta </a:t>
            </a: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cũng có điều tương tự đối với tín hiệu âm thanh, tín hiệu truyền từ vệ tinh.</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1508762" y="3646893"/>
            <a:ext cx="16002000" cy="184665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just">
              <a:lnSpc>
                <a:spcPct val="150000"/>
              </a:lnSpc>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Tính chất quang học trên giúp ta nhận được ánh sáng mạnh hơn khi các tia sáng hội tụ và giúp ta đổi hướng ánh sáng khi cần. </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9" name="Right Arrow 8"/>
          <p:cNvSpPr/>
          <p:nvPr/>
        </p:nvSpPr>
        <p:spPr>
          <a:xfrm>
            <a:off x="685800" y="3848100"/>
            <a:ext cx="609600" cy="45720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0"/>
          <a:stretch>
            <a:fillRect/>
          </a:stretch>
        </p:blipFill>
        <p:spPr>
          <a:xfrm flipH="1">
            <a:off x="14981000" y="6884436"/>
            <a:ext cx="2529762" cy="2798638"/>
          </a:xfrm>
          <a:prstGeom prst="rect">
            <a:avLst/>
          </a:prstGeom>
        </p:spPr>
      </p:pic>
    </p:spTree>
    <p:extLst>
      <p:ext uri="{BB962C8B-B14F-4D97-AF65-F5344CB8AC3E}">
        <p14:creationId xmlns:p14="http://schemas.microsoft.com/office/powerpoint/2010/main" val="111081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235301" y="454020"/>
            <a:ext cx="7903509" cy="1136203"/>
            <a:chOff x="7232175" y="532563"/>
            <a:chExt cx="7195732" cy="1136203"/>
          </a:xfrm>
        </p:grpSpPr>
        <p:grpSp>
          <p:nvGrpSpPr>
            <p:cNvPr id="46" name="Group 6"/>
            <p:cNvGrpSpPr/>
            <p:nvPr/>
          </p:nvGrpSpPr>
          <p:grpSpPr>
            <a:xfrm>
              <a:off x="7232175" y="532563"/>
              <a:ext cx="7126355" cy="1136203"/>
              <a:chOff x="125158" y="-14281"/>
              <a:chExt cx="12856537" cy="2387260"/>
            </a:xfrm>
          </p:grpSpPr>
          <p:sp>
            <p:nvSpPr>
              <p:cNvPr id="48" name="Freeform 7"/>
              <p:cNvSpPr/>
              <p:nvPr/>
            </p:nvSpPr>
            <p:spPr>
              <a:xfrm>
                <a:off x="125158" y="-14281"/>
                <a:ext cx="12856537"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7036507"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pt-BR" sz="4500" b="1" dirty="0">
                  <a:solidFill>
                    <a:prstClr val="white"/>
                  </a:solidFill>
                  <a:latin typeface="Arial" panose="020B0604020202020204" pitchFamily="34" charset="0"/>
                  <a:ea typeface="Times New Roman" panose="02020603050405020304" pitchFamily="18" charset="0"/>
                  <a:cs typeface="Arial" panose="020B0604020202020204" pitchFamily="34" charset="0"/>
                </a:rPr>
                <a:t>b) Một số ứng dụng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216828" y="8724301"/>
            <a:ext cx="1643529" cy="762000"/>
          </a:xfrm>
          <a:prstGeom prst="rect">
            <a:avLst/>
          </a:prstGeom>
        </p:spPr>
      </p:pic>
      <p:sp>
        <p:nvSpPr>
          <p:cNvPr id="14" name="Rounded Rectangle 13"/>
          <p:cNvSpPr/>
          <p:nvPr/>
        </p:nvSpPr>
        <p:spPr>
          <a:xfrm>
            <a:off x="-685800" y="9823405"/>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338448" y="2019300"/>
            <a:ext cx="15621013" cy="2723823"/>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 Ba đường conic:</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dirty="0" smtClean="0">
                <a:latin typeface="Arial" panose="020B0604020202020204" pitchFamily="34" charset="0"/>
                <a:ea typeface="Times New Roman" panose="02020603050405020304" pitchFamily="18" charset="0"/>
                <a:cs typeface="Arial" panose="020B0604020202020204" pitchFamily="34" charset="0"/>
              </a:rPr>
              <a:t>Khi </a:t>
            </a:r>
            <a:r>
              <a:rPr lang="nl-NL" sz="3800" dirty="0">
                <a:latin typeface="Arial" panose="020B0604020202020204" pitchFamily="34" charset="0"/>
                <a:ea typeface="Times New Roman" panose="02020603050405020304" pitchFamily="18" charset="0"/>
                <a:cs typeface="Arial" panose="020B0604020202020204" pitchFamily="34" charset="0"/>
              </a:rPr>
              <a:t>nghiêng cốc nước hình trụ, mặt nước có hình elip.</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800" dirty="0" smtClean="0">
                <a:latin typeface="Arial" panose="020B0604020202020204" pitchFamily="34" charset="0"/>
                <a:ea typeface="Times New Roman" panose="02020603050405020304" pitchFamily="18" charset="0"/>
                <a:cs typeface="Arial" panose="020B0604020202020204" pitchFamily="34" charset="0"/>
              </a:rPr>
              <a:t>Nhiều </a:t>
            </a:r>
            <a:r>
              <a:rPr lang="nl-NL" sz="3800" dirty="0">
                <a:latin typeface="Arial" panose="020B0604020202020204" pitchFamily="34" charset="0"/>
                <a:ea typeface="Times New Roman" panose="02020603050405020304" pitchFamily="18" charset="0"/>
                <a:cs typeface="Arial" panose="020B0604020202020204" pitchFamily="34" charset="0"/>
              </a:rPr>
              <a:t>công trình kiến trúc có hình elip, parabol hay hypebol.</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64598" y="5298896"/>
            <a:ext cx="6019800" cy="4013200"/>
          </a:xfrm>
          <a:prstGeom prst="rect">
            <a:avLst/>
          </a:prstGeom>
        </p:spPr>
      </p:pic>
      <p:pic>
        <p:nvPicPr>
          <p:cNvPr id="16" name="Picture 1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186329" y="7458415"/>
            <a:ext cx="1795029" cy="2108750"/>
          </a:xfrm>
          <a:prstGeom prst="rect">
            <a:avLst/>
          </a:prstGeom>
        </p:spPr>
      </p:pic>
    </p:spTree>
    <p:extLst>
      <p:ext uri="{BB962C8B-B14F-4D97-AF65-F5344CB8AC3E}">
        <p14:creationId xmlns:p14="http://schemas.microsoft.com/office/powerpoint/2010/main" val="208569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235301" y="454020"/>
            <a:ext cx="7903509" cy="1136203"/>
            <a:chOff x="7232175" y="532563"/>
            <a:chExt cx="7195732" cy="1136203"/>
          </a:xfrm>
        </p:grpSpPr>
        <p:grpSp>
          <p:nvGrpSpPr>
            <p:cNvPr id="46" name="Group 6"/>
            <p:cNvGrpSpPr/>
            <p:nvPr/>
          </p:nvGrpSpPr>
          <p:grpSpPr>
            <a:xfrm>
              <a:off x="7232175" y="532563"/>
              <a:ext cx="7126355" cy="1136203"/>
              <a:chOff x="125158" y="-14281"/>
              <a:chExt cx="12856537" cy="2387260"/>
            </a:xfrm>
          </p:grpSpPr>
          <p:sp>
            <p:nvSpPr>
              <p:cNvPr id="48" name="Freeform 7"/>
              <p:cNvSpPr/>
              <p:nvPr/>
            </p:nvSpPr>
            <p:spPr>
              <a:xfrm>
                <a:off x="125158" y="-14281"/>
                <a:ext cx="12856537"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7036507"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pt-BR"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Một số ứng dụng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205943" y="8904951"/>
            <a:ext cx="1643529" cy="762000"/>
          </a:xfrm>
          <a:prstGeom prst="rect">
            <a:avLst/>
          </a:prstGeom>
        </p:spPr>
      </p:pic>
      <p:sp>
        <p:nvSpPr>
          <p:cNvPr id="14" name="Rounded Rectangle 13"/>
          <p:cNvSpPr/>
          <p:nvPr/>
        </p:nvSpPr>
        <p:spPr>
          <a:xfrm>
            <a:off x="-685800" y="9823405"/>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338448" y="2019300"/>
            <a:ext cx="15621013" cy="2615460"/>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dirty="0" smtClean="0">
                <a:solidFill>
                  <a:prstClr val="black"/>
                </a:solidFill>
                <a:ea typeface="Times New Roman" panose="02020603050405020304" pitchFamily="18" charset="0"/>
                <a:cs typeface="Arial" panose="020B0604020202020204" pitchFamily="34" charset="0"/>
              </a:rPr>
              <a:t>Trong </a:t>
            </a:r>
            <a:r>
              <a:rPr lang="vi-VN" sz="3800" dirty="0">
                <a:solidFill>
                  <a:prstClr val="black"/>
                </a:solidFill>
                <a:ea typeface="Times New Roman" panose="02020603050405020304" pitchFamily="18" charset="0"/>
                <a:cs typeface="Arial" panose="020B0604020202020204" pitchFamily="34" charset="0"/>
              </a:rPr>
              <a:t>thiên văn học, các gương trong kính thiên văn giúp các nhà khoa học nhận được hình ảnh quan sát rõ nét hơn, ánh sáng thu được có các chỉ số phân tích rõ hơn.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95363" y="4957166"/>
            <a:ext cx="7087873" cy="4609999"/>
          </a:xfrm>
          <a:prstGeom prst="rect">
            <a:avLst/>
          </a:prstGeom>
        </p:spPr>
      </p:pic>
      <p:pic>
        <p:nvPicPr>
          <p:cNvPr id="15" name="Picture 17"/>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186329" y="7458415"/>
            <a:ext cx="1795029" cy="2108750"/>
          </a:xfrm>
          <a:prstGeom prst="rect">
            <a:avLst/>
          </a:prstGeom>
        </p:spPr>
      </p:pic>
    </p:spTree>
    <p:extLst>
      <p:ext uri="{BB962C8B-B14F-4D97-AF65-F5344CB8AC3E}">
        <p14:creationId xmlns:p14="http://schemas.microsoft.com/office/powerpoint/2010/main" val="263603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235301" y="454020"/>
            <a:ext cx="7903509" cy="1136203"/>
            <a:chOff x="7232175" y="532563"/>
            <a:chExt cx="7195732" cy="1136203"/>
          </a:xfrm>
        </p:grpSpPr>
        <p:grpSp>
          <p:nvGrpSpPr>
            <p:cNvPr id="46" name="Group 6"/>
            <p:cNvGrpSpPr/>
            <p:nvPr/>
          </p:nvGrpSpPr>
          <p:grpSpPr>
            <a:xfrm>
              <a:off x="7232175" y="532563"/>
              <a:ext cx="7126355" cy="1136203"/>
              <a:chOff x="125158" y="-14281"/>
              <a:chExt cx="12856537" cy="2387260"/>
            </a:xfrm>
          </p:grpSpPr>
          <p:sp>
            <p:nvSpPr>
              <p:cNvPr id="48" name="Freeform 7"/>
              <p:cNvSpPr/>
              <p:nvPr/>
            </p:nvSpPr>
            <p:spPr>
              <a:xfrm>
                <a:off x="125158" y="-14281"/>
                <a:ext cx="12856537"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7036507"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pt-BR"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Một số ứng dụng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205943" y="8904951"/>
            <a:ext cx="1643529" cy="762000"/>
          </a:xfrm>
          <a:prstGeom prst="rect">
            <a:avLst/>
          </a:prstGeom>
        </p:spPr>
      </p:pic>
      <p:sp>
        <p:nvSpPr>
          <p:cNvPr id="14" name="Rounded Rectangle 13"/>
          <p:cNvSpPr/>
          <p:nvPr/>
        </p:nvSpPr>
        <p:spPr>
          <a:xfrm>
            <a:off x="-685800" y="9823405"/>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338448" y="2019300"/>
            <a:ext cx="15621013" cy="2615460"/>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dirty="0">
                <a:solidFill>
                  <a:prstClr val="black"/>
                </a:solidFill>
                <a:ea typeface="Times New Roman" panose="02020603050405020304" pitchFamily="18" charset="0"/>
                <a:cs typeface="Arial" panose="020B0604020202020204" pitchFamily="34" charset="0"/>
              </a:rPr>
              <a:t>Ăng-ten vệ tinh parabol là thiết bị thu tín hiệu truyền về từ vệ tinh</a:t>
            </a:r>
            <a:r>
              <a:rPr lang="vi-VN" sz="3800" dirty="0" smtClean="0">
                <a:solidFill>
                  <a:prstClr val="black"/>
                </a:solidFill>
                <a:ea typeface="Times New Roman" panose="02020603050405020304" pitchFamily="18" charset="0"/>
                <a:cs typeface="Arial" panose="020B0604020202020204" pitchFamily="34" charset="0"/>
              </a:rPr>
              <a:t>.</a:t>
            </a:r>
            <a:r>
              <a:rPr lang="en-US" sz="3800" dirty="0" smtClean="0">
                <a:solidFill>
                  <a:prstClr val="black"/>
                </a:solidFill>
                <a:ea typeface="Times New Roman" panose="02020603050405020304" pitchFamily="18" charset="0"/>
                <a:cs typeface="Arial" panose="020B0604020202020204" pitchFamily="34" charset="0"/>
              </a:rPr>
              <a:t>  </a:t>
            </a:r>
            <a:r>
              <a:rPr lang="vi-VN" sz="3800" dirty="0" smtClean="0">
                <a:solidFill>
                  <a:prstClr val="black"/>
                </a:solidFill>
                <a:ea typeface="Times New Roman" panose="02020603050405020304" pitchFamily="18" charset="0"/>
                <a:cs typeface="Arial" panose="020B0604020202020204" pitchFamily="34" charset="0"/>
              </a:rPr>
              <a:t> </a:t>
            </a:r>
            <a:r>
              <a:rPr lang="vi-VN" sz="3800" dirty="0">
                <a:solidFill>
                  <a:prstClr val="black"/>
                </a:solidFill>
                <a:ea typeface="Times New Roman" panose="02020603050405020304" pitchFamily="18" charset="0"/>
                <a:cs typeface="Arial" panose="020B0604020202020204" pitchFamily="34" charset="0"/>
              </a:rPr>
              <a:t>Tín hiệu sau khi gặp parabol bị hắt lại và hội tụ về điểm thu được đặt tại tiêu điểm của parabol.</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186329" y="7458415"/>
            <a:ext cx="1795029" cy="2108750"/>
          </a:xfrm>
          <a:prstGeom prst="rect">
            <a:avLst/>
          </a:prstGeom>
        </p:spPr>
      </p:pic>
      <p:pic>
        <p:nvPicPr>
          <p:cNvPr id="5" name="Picture 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807530" y="5190533"/>
            <a:ext cx="5663540" cy="4247655"/>
          </a:xfrm>
          <a:prstGeom prst="rect">
            <a:avLst/>
          </a:prstGeom>
        </p:spPr>
      </p:pic>
    </p:spTree>
    <p:extLst>
      <p:ext uri="{BB962C8B-B14F-4D97-AF65-F5344CB8AC3E}">
        <p14:creationId xmlns:p14="http://schemas.microsoft.com/office/powerpoint/2010/main" val="106294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235301" y="454020"/>
            <a:ext cx="7903509" cy="1136203"/>
            <a:chOff x="7232175" y="532563"/>
            <a:chExt cx="7195732" cy="1136203"/>
          </a:xfrm>
        </p:grpSpPr>
        <p:grpSp>
          <p:nvGrpSpPr>
            <p:cNvPr id="46" name="Group 6"/>
            <p:cNvGrpSpPr/>
            <p:nvPr/>
          </p:nvGrpSpPr>
          <p:grpSpPr>
            <a:xfrm>
              <a:off x="7232175" y="532563"/>
              <a:ext cx="7126355" cy="1136203"/>
              <a:chOff x="125158" y="-14281"/>
              <a:chExt cx="12856537" cy="2387260"/>
            </a:xfrm>
          </p:grpSpPr>
          <p:sp>
            <p:nvSpPr>
              <p:cNvPr id="48" name="Freeform 7"/>
              <p:cNvSpPr/>
              <p:nvPr/>
            </p:nvSpPr>
            <p:spPr>
              <a:xfrm>
                <a:off x="125158" y="-14281"/>
                <a:ext cx="12856537"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7036507"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pt-BR"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Một số ứng dụng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950569" y="8904951"/>
            <a:ext cx="1643529" cy="762000"/>
          </a:xfrm>
          <a:prstGeom prst="rect">
            <a:avLst/>
          </a:prstGeom>
        </p:spPr>
      </p:pic>
      <p:sp>
        <p:nvSpPr>
          <p:cNvPr id="14" name="Rounded Rectangle 13"/>
          <p:cNvSpPr/>
          <p:nvPr/>
        </p:nvSpPr>
        <p:spPr>
          <a:xfrm>
            <a:off x="-762000" y="9666951"/>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338448" y="2019300"/>
            <a:ext cx="15621013" cy="86113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dirty="0">
                <a:solidFill>
                  <a:prstClr val="black"/>
                </a:solidFill>
                <a:ea typeface="Times New Roman" panose="02020603050405020304" pitchFamily="18" charset="0"/>
                <a:cs typeface="Arial" panose="020B0604020202020204" pitchFamily="34" charset="0"/>
              </a:rPr>
              <a:t>Đèn pha đáy parabol giúp ánh sáng có thể phát xa.</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400850" y="4807590"/>
            <a:ext cx="1795029" cy="2108750"/>
          </a:xfrm>
          <a:prstGeom prst="rect">
            <a:avLst/>
          </a:prstGeom>
        </p:spPr>
      </p:pic>
      <p:pic>
        <p:nvPicPr>
          <p:cNvPr id="3" name="Picture 2"/>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19800" y="3436206"/>
            <a:ext cx="5934075" cy="3480134"/>
          </a:xfrm>
          <a:prstGeom prst="rect">
            <a:avLst/>
          </a:prstGeom>
        </p:spPr>
      </p:pic>
      <p:sp>
        <p:nvSpPr>
          <p:cNvPr id="7" name="Rectangle 6"/>
          <p:cNvSpPr/>
          <p:nvPr/>
        </p:nvSpPr>
        <p:spPr>
          <a:xfrm>
            <a:off x="1338448" y="7106841"/>
            <a:ext cx="15958952" cy="1846659"/>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3800" dirty="0">
                <a:latin typeface="Arial" panose="020B0604020202020204" pitchFamily="34" charset="0"/>
                <a:ea typeface="Times New Roman" panose="02020603050405020304" pitchFamily="18" charset="0"/>
                <a:cs typeface="Times New Roman" panose="02020603050405020304" pitchFamily="18" charset="0"/>
              </a:rPr>
              <a:t>Trong y học, tia laser dùng để tán sỏi thận phát ra từ một tiêu điểm của gương elip</a:t>
            </a:r>
            <a:r>
              <a:rPr lang="nl-NL" sz="3800" dirty="0" smtClean="0">
                <a:latin typeface="Arial" panose="020B0604020202020204" pitchFamily="34" charset="0"/>
                <a:ea typeface="Times New Roman" panose="02020603050405020304" pitchFamily="18" charset="0"/>
                <a:cs typeface="Times New Roman" panose="02020603050405020304" pitchFamily="18" charset="0"/>
              </a:rPr>
              <a:t>.</a:t>
            </a:r>
            <a:endParaRPr lang="en-US" sz="3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96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235301" y="454020"/>
            <a:ext cx="7903509" cy="1136203"/>
            <a:chOff x="7232175" y="532563"/>
            <a:chExt cx="7195732" cy="1136203"/>
          </a:xfrm>
        </p:grpSpPr>
        <p:grpSp>
          <p:nvGrpSpPr>
            <p:cNvPr id="46" name="Group 6"/>
            <p:cNvGrpSpPr/>
            <p:nvPr/>
          </p:nvGrpSpPr>
          <p:grpSpPr>
            <a:xfrm>
              <a:off x="7232175" y="532563"/>
              <a:ext cx="7126355" cy="1136203"/>
              <a:chOff x="125158" y="-14281"/>
              <a:chExt cx="12856537" cy="2387260"/>
            </a:xfrm>
          </p:grpSpPr>
          <p:sp>
            <p:nvSpPr>
              <p:cNvPr id="48" name="Freeform 7"/>
              <p:cNvSpPr/>
              <p:nvPr/>
            </p:nvSpPr>
            <p:spPr>
              <a:xfrm>
                <a:off x="125158" y="-14281"/>
                <a:ext cx="12856537"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7036507"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pt-BR"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Một số ứng dụng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pic>
        <p:nvPicPr>
          <p:cNvPr id="67" name="Picture 6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950569" y="8904951"/>
            <a:ext cx="1643529" cy="762000"/>
          </a:xfrm>
          <a:prstGeom prst="rect">
            <a:avLst/>
          </a:prstGeom>
        </p:spPr>
      </p:pic>
      <p:sp>
        <p:nvSpPr>
          <p:cNvPr id="14" name="Rounded Rectangle 13"/>
          <p:cNvSpPr/>
          <p:nvPr/>
        </p:nvSpPr>
        <p:spPr>
          <a:xfrm>
            <a:off x="-762000" y="9666951"/>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338448" y="2019300"/>
            <a:ext cx="15621013" cy="86113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dirty="0">
                <a:solidFill>
                  <a:prstClr val="black"/>
                </a:solidFill>
                <a:ea typeface="Times New Roman" panose="02020603050405020304" pitchFamily="18" charset="0"/>
                <a:cs typeface="Arial" panose="020B0604020202020204" pitchFamily="34" charset="0"/>
              </a:rPr>
              <a:t>Tháp giải nhiệt hình hypebol trong lò phản ứng hạt nhân.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400850" y="4807590"/>
            <a:ext cx="1795029" cy="2108750"/>
          </a:xfrm>
          <a:prstGeom prst="rect">
            <a:avLst/>
          </a:prstGeom>
        </p:spPr>
      </p:pic>
      <p:sp>
        <p:nvSpPr>
          <p:cNvPr id="7" name="Rectangle 6"/>
          <p:cNvSpPr/>
          <p:nvPr/>
        </p:nvSpPr>
        <p:spPr>
          <a:xfrm>
            <a:off x="1338448" y="7505700"/>
            <a:ext cx="15958952" cy="1752211"/>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vi-VN" sz="3800" dirty="0">
                <a:solidFill>
                  <a:prstClr val="black"/>
                </a:solidFill>
                <a:ea typeface="Times New Roman" panose="02020603050405020304" pitchFamily="18" charset="0"/>
                <a:cs typeface="Times New Roman" panose="02020603050405020304" pitchFamily="18" charset="0"/>
              </a:rPr>
              <a:t>Các hành tinh trong hệ Mặt Trời chuyển động theo các quỹ đạo là các đường elip nhận tâm Mặt Trời là một tiêu điểm.</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715000" y="3314700"/>
            <a:ext cx="6858000" cy="3849624"/>
          </a:xfrm>
          <a:prstGeom prst="rect">
            <a:avLst/>
          </a:prstGeom>
        </p:spPr>
      </p:pic>
    </p:spTree>
    <p:extLst>
      <p:ext uri="{BB962C8B-B14F-4D97-AF65-F5344CB8AC3E}">
        <p14:creationId xmlns:p14="http://schemas.microsoft.com/office/powerpoint/2010/main" val="2720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650693" y="349697"/>
            <a:ext cx="5105400" cy="1136203"/>
            <a:chOff x="7162800" y="539360"/>
            <a:chExt cx="4648200" cy="1136203"/>
          </a:xfrm>
        </p:grpSpPr>
        <p:grpSp>
          <p:nvGrpSpPr>
            <p:cNvPr id="46" name="Group 6"/>
            <p:cNvGrpSpPr/>
            <p:nvPr/>
          </p:nvGrpSpPr>
          <p:grpSpPr>
            <a:xfrm>
              <a:off x="7162800" y="539360"/>
              <a:ext cx="4648200" cy="1136203"/>
              <a:chOff x="0" y="0"/>
              <a:chExt cx="8385740" cy="2387260"/>
            </a:xfrm>
          </p:grpSpPr>
          <p:sp>
            <p:nvSpPr>
              <p:cNvPr id="48"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3">
                <a:schemeClr val="lt1"/>
              </a:lnRef>
              <a:fillRef idx="1">
                <a:schemeClr val="accent1"/>
              </a:fillRef>
              <a:effectRef idx="1">
                <a:schemeClr val="accent1"/>
              </a:effectRef>
              <a:fontRef idx="minor">
                <a:schemeClr val="lt1"/>
              </a:fontRef>
            </p:style>
          </p:sp>
        </p:grpSp>
        <p:sp>
          <p:nvSpPr>
            <p:cNvPr id="47" name="Rectangle 46"/>
            <p:cNvSpPr/>
            <p:nvPr/>
          </p:nvSpPr>
          <p:spPr>
            <a:xfrm>
              <a:off x="7391400" y="539360"/>
              <a:ext cx="4316579"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b="1" dirty="0" smtClean="0">
                  <a:solidFill>
                    <a:prstClr val="white"/>
                  </a:solidFill>
                  <a:latin typeface="Arial" panose="020B0604020202020204" pitchFamily="34" charset="0"/>
                  <a:ea typeface="Calibri" panose="020F0502020204030204" pitchFamily="34" charset="0"/>
                  <a:cs typeface="Arial" panose="020B0604020202020204" pitchFamily="34" charset="0"/>
                </a:rPr>
                <a:t>VẬN DỤNG 3</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11"/>
          <p:cNvGrpSpPr/>
          <p:nvPr/>
        </p:nvGrpSpPr>
        <p:grpSpPr>
          <a:xfrm>
            <a:off x="16668580" y="645192"/>
            <a:ext cx="1103754" cy="377766"/>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57200" y="660065"/>
            <a:ext cx="1643529" cy="762000"/>
          </a:xfrm>
          <a:prstGeom prst="rect">
            <a:avLst/>
          </a:prstGeom>
        </p:spPr>
      </p:pic>
      <p:sp>
        <p:nvSpPr>
          <p:cNvPr id="17" name="Rectangle 16"/>
          <p:cNvSpPr/>
          <p:nvPr/>
        </p:nvSpPr>
        <p:spPr>
          <a:xfrm>
            <a:off x="15011400" y="7810500"/>
            <a:ext cx="152400" cy="186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 name="Rectangle 2"/>
              <p:cNvSpPr/>
              <p:nvPr/>
            </p:nvSpPr>
            <p:spPr>
              <a:xfrm>
                <a:off x="304800" y="1941831"/>
                <a:ext cx="11222693" cy="4092467"/>
              </a:xfrm>
              <a:prstGeom prst="rect">
                <a:avLst/>
              </a:prstGeom>
            </p:spPr>
            <p:txBody>
              <a:bodyPr wrap="square">
                <a:spAutoFit/>
              </a:bodyPr>
              <a:lstStyle/>
              <a:p>
                <a:pPr algn="just">
                  <a:lnSpc>
                    <a:spcPct val="150000"/>
                  </a:lnSpc>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Gương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máy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sỏi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thận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(H.7.33)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tắc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400</m:t>
                        </m:r>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76</m:t>
                        </m:r>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cm).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trí</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sóng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máy</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trí</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sỏi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thận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tán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04800" y="1941831"/>
                <a:ext cx="11222693" cy="4092467"/>
              </a:xfrm>
              <a:prstGeom prst="rect">
                <a:avLst/>
              </a:prstGeom>
              <a:blipFill>
                <a:blip r:embed="rId30"/>
                <a:stretch>
                  <a:fillRect l="-1793" r="-1793" b="-2385"/>
                </a:stretch>
              </a:blipFill>
            </p:spPr>
            <p:txBody>
              <a:bodyPr/>
              <a:lstStyle/>
              <a:p>
                <a:r>
                  <a:rPr lang="en-US">
                    <a:noFill/>
                  </a:rPr>
                  <a:t> </a:t>
                </a:r>
              </a:p>
            </p:txBody>
          </p:sp>
        </mc:Fallback>
      </mc:AlternateContent>
      <p:pic>
        <p:nvPicPr>
          <p:cNvPr id="5" name="Picture 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039600" y="2213908"/>
            <a:ext cx="5732734" cy="3691592"/>
          </a:xfrm>
          <a:prstGeom prst="rect">
            <a:avLst/>
          </a:prstGeom>
        </p:spPr>
      </p:pic>
      <p:sp>
        <p:nvSpPr>
          <p:cNvPr id="32" name="Oval Callout 31"/>
          <p:cNvSpPr/>
          <p:nvPr/>
        </p:nvSpPr>
        <p:spPr>
          <a:xfrm>
            <a:off x="8434158" y="6272808"/>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6200" y="7105694"/>
                <a:ext cx="18533036" cy="2838406"/>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Khoảng cách từ đầu phát sóng của máy đến vị trí của sỏi thận cần tán là tiêu cự.</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=400, </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=76</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nl-NL" sz="3800" i="1">
                        <a:effectLst/>
                        <a:latin typeface="Cambria Math" panose="02040503050406030204" pitchFamily="18" charset="0"/>
                        <a:ea typeface="Times New Roman" panose="02020603050405020304" pitchFamily="18" charset="0"/>
                        <a:cs typeface="Arial" panose="020B0604020202020204" pitchFamily="34" charset="0"/>
                      </a:rPr>
                      <m:t>=18</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nên tiêu cự là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 = 36</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nl-NL" sz="3800" dirty="0">
                    <a:effectLst/>
                    <a:latin typeface="Arial" panose="020B0604020202020204" pitchFamily="34" charset="0"/>
                    <a:ea typeface="Calibri" panose="020F0502020204030204" pitchFamily="34" charset="0"/>
                    <a:cs typeface="Arial" panose="020B0604020202020204" pitchFamily="34" charset="0"/>
                  </a:rPr>
                  <a:t>Vậy khoảng cách từ đầu phát sóng của máy đến vị trí của sỏi thận cần tán là 36 cm.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6200" y="7105694"/>
                <a:ext cx="18533036" cy="2838406"/>
              </a:xfrm>
              <a:prstGeom prst="rect">
                <a:avLst/>
              </a:prstGeom>
              <a:blipFill>
                <a:blip r:embed="rId32"/>
                <a:stretch>
                  <a:fillRect l="-1086" b="-3871"/>
                </a:stretch>
              </a:blipFill>
            </p:spPr>
            <p:txBody>
              <a:bodyPr/>
              <a:lstStyle/>
              <a:p>
                <a:r>
                  <a:rPr lang="en-US">
                    <a:noFill/>
                  </a:rPr>
                  <a:t> </a:t>
                </a:r>
              </a:p>
            </p:txBody>
          </p:sp>
        </mc:Fallback>
      </mc:AlternateContent>
    </p:spTree>
    <p:extLst>
      <p:ext uri="{BB962C8B-B14F-4D97-AF65-F5344CB8AC3E}">
        <p14:creationId xmlns:p14="http://schemas.microsoft.com/office/powerpoint/2010/main" val="34243071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wipe(down)">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38400" y="1638300"/>
            <a:ext cx="13443289" cy="5334000"/>
            <a:chOff x="2438399" y="1638300"/>
            <a:chExt cx="13443289" cy="5334000"/>
          </a:xfrm>
        </p:grpSpPr>
        <p:grpSp>
          <p:nvGrpSpPr>
            <p:cNvPr id="6" name="Group 6"/>
            <p:cNvGrpSpPr/>
            <p:nvPr/>
          </p:nvGrpSpPr>
          <p:grpSpPr>
            <a:xfrm>
              <a:off x="2438399" y="1638300"/>
              <a:ext cx="13443289" cy="5334000"/>
              <a:chOff x="-102849" y="36141"/>
              <a:chExt cx="2115061" cy="1221224"/>
            </a:xfrm>
          </p:grpSpPr>
          <p:sp>
            <p:nvSpPr>
              <p:cNvPr id="7" name="Freeform 7"/>
              <p:cNvSpPr/>
              <p:nvPr/>
            </p:nvSpPr>
            <p:spPr>
              <a:xfrm>
                <a:off x="-102849" y="36141"/>
                <a:ext cx="2115061" cy="1221224"/>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497FB4"/>
              </a:solidFill>
            </p:spPr>
          </p:sp>
        </p:grpSp>
        <p:sp>
          <p:nvSpPr>
            <p:cNvPr id="15" name="Rectangle 14"/>
            <p:cNvSpPr/>
            <p:nvPr/>
          </p:nvSpPr>
          <p:spPr>
            <a:xfrm>
              <a:off x="6629399" y="3507527"/>
              <a:ext cx="4911922" cy="1407373"/>
            </a:xfrm>
            <a:prstGeom prst="rect">
              <a:avLst/>
            </a:prstGeom>
          </p:spPr>
          <p:txBody>
            <a:bodyPr wrap="none">
              <a:spAutoFit/>
            </a:bodyPr>
            <a:lstStyle/>
            <a:p>
              <a:pPr algn="ctr">
                <a:lnSpc>
                  <a:spcPct val="150000"/>
                </a:lnSpc>
              </a:pPr>
              <a:r>
                <a:rPr lang="nl-NL" sz="6500" b="1" smtClean="0">
                  <a:solidFill>
                    <a:prstClr val="white"/>
                  </a:solidFill>
                  <a:latin typeface="Arial" panose="020B0604020202020204" pitchFamily="34" charset="0"/>
                  <a:ea typeface="Calibri" panose="020F0502020204030204" pitchFamily="34" charset="0"/>
                  <a:cs typeface="Arial" panose="020B0604020202020204" pitchFamily="34" charset="0"/>
                </a:rPr>
                <a:t>LUYỆN TẬP</a:t>
              </a:r>
              <a:endParaRPr lang="nl-NL" sz="6500" b="1">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910741" flipV="1">
            <a:off x="729388" y="6540245"/>
            <a:ext cx="3954056" cy="1626106"/>
          </a:xfrm>
          <a:prstGeom prst="rect">
            <a:avLst/>
          </a:prstGeom>
        </p:spPr>
      </p:pic>
      <p:pic>
        <p:nvPicPr>
          <p:cNvPr id="20"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1399">
            <a:off x="14207459" y="6750742"/>
            <a:ext cx="3388469" cy="2443934"/>
          </a:xfrm>
          <a:prstGeom prst="rect">
            <a:avLst/>
          </a:prstGeom>
        </p:spPr>
      </p:pic>
    </p:spTree>
    <p:extLst>
      <p:ext uri="{BB962C8B-B14F-4D97-AF65-F5344CB8AC3E}">
        <p14:creationId xmlns:p14="http://schemas.microsoft.com/office/powerpoint/2010/main" val="132693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11"/>
          <p:cNvGrpSpPr/>
          <p:nvPr/>
        </p:nvGrpSpPr>
        <p:grpSpPr>
          <a:xfrm rot="16200000">
            <a:off x="-24027" y="1732759"/>
            <a:ext cx="1437276" cy="463174"/>
            <a:chOff x="0" y="0"/>
            <a:chExt cx="8385740" cy="2387260"/>
          </a:xfrm>
        </p:grpSpPr>
        <p:sp>
          <p:nvSpPr>
            <p:cNvPr id="51"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pic>
        <p:nvPicPr>
          <p:cNvPr id="52" name="Picture 51"/>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154400" y="361179"/>
            <a:ext cx="1643529" cy="762000"/>
          </a:xfrm>
          <a:prstGeom prst="rect">
            <a:avLst/>
          </a:prstGeom>
        </p:spPr>
      </p:pic>
      <p:sp>
        <p:nvSpPr>
          <p:cNvPr id="14" name="Rounded Rectangle 13"/>
          <p:cNvSpPr/>
          <p:nvPr/>
        </p:nvSpPr>
        <p:spPr>
          <a:xfrm>
            <a:off x="-821765" y="9481083"/>
            <a:ext cx="20650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11"/>
          <p:cNvGrpSpPr/>
          <p:nvPr/>
        </p:nvGrpSpPr>
        <p:grpSpPr>
          <a:xfrm rot="16200000">
            <a:off x="-24026" y="7052967"/>
            <a:ext cx="1437276" cy="463174"/>
            <a:chOff x="0" y="0"/>
            <a:chExt cx="8385740" cy="2387260"/>
          </a:xfrm>
        </p:grpSpPr>
        <p:sp>
          <p:nvSpPr>
            <p:cNvPr id="42"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24" name="TextBox 23"/>
          <p:cNvSpPr txBox="1"/>
          <p:nvPr/>
        </p:nvSpPr>
        <p:spPr>
          <a:xfrm>
            <a:off x="7788737" y="868895"/>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7.19</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1524000" y="1885327"/>
                <a:ext cx="15760789" cy="1068626"/>
              </a:xfrm>
              <a:prstGeom prst="rect">
                <a:avLst/>
              </a:prstGeom>
            </p:spPr>
            <p:txBody>
              <a:bodyPr wrap="none">
                <a:spAutoFit/>
              </a:bodyPr>
              <a:lstStyle/>
              <a:p>
                <a:pPr>
                  <a:lnSpc>
                    <a:spcPct val="107000"/>
                  </a:lnSpc>
                  <a:spcAft>
                    <a:spcPts val="800"/>
                  </a:spcAft>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36</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elip</a:t>
                </a:r>
                <a:r>
                  <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524000" y="1885327"/>
                <a:ext cx="15760789" cy="1068626"/>
              </a:xfrm>
              <a:prstGeom prst="rect">
                <a:avLst/>
              </a:prstGeom>
              <a:blipFill>
                <a:blip r:embed="rId30"/>
                <a:stretch>
                  <a:fillRect l="-1277" r="-348" b="-9091"/>
                </a:stretch>
              </a:blipFill>
            </p:spPr>
            <p:txBody>
              <a:bodyPr/>
              <a:lstStyle/>
              <a:p>
                <a:r>
                  <a:rPr lang="en-US">
                    <a:noFill/>
                  </a:rPr>
                  <a:t> </a:t>
                </a:r>
              </a:p>
            </p:txBody>
          </p:sp>
        </mc:Fallback>
      </mc:AlternateContent>
      <p:sp>
        <p:nvSpPr>
          <p:cNvPr id="28" name="Oval Callout 27"/>
          <p:cNvSpPr/>
          <p:nvPr/>
        </p:nvSpPr>
        <p:spPr>
          <a:xfrm>
            <a:off x="8382000" y="3289713"/>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9" name="Rectangle 28"/>
              <p:cNvSpPr/>
              <p:nvPr/>
            </p:nvSpPr>
            <p:spPr>
              <a:xfrm>
                <a:off x="1752600" y="4620377"/>
                <a:ext cx="10134600" cy="3082126"/>
              </a:xfrm>
              <a:prstGeom prst="rect">
                <a:avLst/>
              </a:prstGeom>
            </p:spPr>
            <p:txBody>
              <a:bodyPr wrap="square">
                <a:spAutoFit/>
              </a:bodyPr>
              <a:lstStyle/>
              <a:p>
                <a:pPr>
                  <a:lnSpc>
                    <a:spcPct val="150000"/>
                  </a:lnSpc>
                  <a:spcAft>
                    <a:spcPts val="800"/>
                  </a:spcAft>
                </a:pPr>
                <a:r>
                  <a:rPr lang="nl-NL" sz="3800" dirty="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nl-NL" sz="3800" i="1">
                            <a:latin typeface="Cambria Math" panose="02040503050406030204" pitchFamily="18" charset="0"/>
                            <a:ea typeface="Calibri" panose="020F0502020204030204" pitchFamily="34" charset="0"/>
                            <a:cs typeface="Arial" panose="020B0604020202020204" pitchFamily="34" charset="0"/>
                          </a:rPr>
                          <m:t>𝑎</m:t>
                        </m:r>
                      </m:e>
                      <m:sup>
                        <m:r>
                          <a:rPr lang="nl-NL" sz="3800" i="1">
                            <a:latin typeface="Cambria Math" panose="02040503050406030204" pitchFamily="18" charset="0"/>
                            <a:ea typeface="Calibri" panose="020F0502020204030204" pitchFamily="34" charset="0"/>
                            <a:cs typeface="Arial" panose="020B0604020202020204" pitchFamily="34" charset="0"/>
                          </a:rPr>
                          <m:t>2</m:t>
                        </m:r>
                      </m:sup>
                    </m:sSup>
                    <m:r>
                      <a:rPr lang="nl-NL" sz="3800" i="1">
                        <a:latin typeface="Cambria Math" panose="02040503050406030204" pitchFamily="18" charset="0"/>
                        <a:ea typeface="Calibri" panose="020F0502020204030204" pitchFamily="34" charset="0"/>
                        <a:cs typeface="Arial" panose="020B0604020202020204" pitchFamily="34" charset="0"/>
                      </a:rPr>
                      <m:t>=36, </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nl-NL" sz="3800" i="1">
                            <a:latin typeface="Cambria Math" panose="02040503050406030204" pitchFamily="18" charset="0"/>
                            <a:ea typeface="Calibri" panose="020F0502020204030204" pitchFamily="34" charset="0"/>
                            <a:cs typeface="Arial" panose="020B0604020202020204" pitchFamily="34" charset="0"/>
                          </a:rPr>
                          <m:t>𝑏</m:t>
                        </m:r>
                      </m:e>
                      <m:sup>
                        <m:r>
                          <a:rPr lang="nl-NL" sz="3800" i="1">
                            <a:latin typeface="Cambria Math" panose="02040503050406030204" pitchFamily="18" charset="0"/>
                            <a:ea typeface="Calibri" panose="020F0502020204030204" pitchFamily="34" charset="0"/>
                            <a:cs typeface="Arial" panose="020B0604020202020204" pitchFamily="34" charset="0"/>
                          </a:rPr>
                          <m:t>2</m:t>
                        </m:r>
                      </m:sup>
                    </m:sSup>
                    <m:r>
                      <a:rPr lang="nl-NL" sz="3800" i="1">
                        <a:latin typeface="Cambria Math" panose="02040503050406030204" pitchFamily="18" charset="0"/>
                        <a:ea typeface="Calibri" panose="020F0502020204030204" pitchFamily="34" charset="0"/>
                        <a:cs typeface="Arial" panose="020B0604020202020204" pitchFamily="34" charset="0"/>
                      </a:rPr>
                      <m:t>=9</m:t>
                    </m:r>
                  </m:oMath>
                </a14:m>
                <a:r>
                  <a:rPr lang="nl-NL"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3800" i="1">
                        <a:latin typeface="Cambria Math" panose="02040503050406030204" pitchFamily="18" charset="0"/>
                        <a:ea typeface="Calibri" panose="020F0502020204030204" pitchFamily="34" charset="0"/>
                        <a:cs typeface="Arial" panose="020B0604020202020204" pitchFamily="34" charset="0"/>
                      </a:rPr>
                      <m:t>𝑐</m:t>
                    </m:r>
                    <m:r>
                      <a:rPr lang="nl-NL"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nl-NL" sz="3800" i="1">
                                <a:latin typeface="Cambria Math" panose="02040503050406030204" pitchFamily="18" charset="0"/>
                                <a:ea typeface="Calibri" panose="020F0502020204030204" pitchFamily="34" charset="0"/>
                                <a:cs typeface="Arial" panose="020B0604020202020204" pitchFamily="34" charset="0"/>
                              </a:rPr>
                              <m:t>𝑎</m:t>
                            </m:r>
                          </m:e>
                          <m:sup>
                            <m:r>
                              <a:rPr lang="nl-NL" sz="3800" i="1">
                                <a:latin typeface="Cambria Math" panose="02040503050406030204" pitchFamily="18" charset="0"/>
                                <a:ea typeface="Calibri" panose="020F0502020204030204" pitchFamily="34" charset="0"/>
                                <a:cs typeface="Arial" panose="020B0604020202020204" pitchFamily="34" charset="0"/>
                              </a:rPr>
                              <m:t>2</m:t>
                            </m:r>
                          </m:sup>
                        </m:sSup>
                        <m:r>
                          <a:rPr lang="nl-NL"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nl-NL" sz="3800" i="1">
                                <a:latin typeface="Cambria Math" panose="02040503050406030204" pitchFamily="18" charset="0"/>
                                <a:ea typeface="Calibri" panose="020F0502020204030204" pitchFamily="34" charset="0"/>
                                <a:cs typeface="Arial" panose="020B0604020202020204" pitchFamily="34" charset="0"/>
                              </a:rPr>
                              <m:t>𝑏</m:t>
                            </m:r>
                          </m:e>
                          <m:sup>
                            <m:r>
                              <a:rPr lang="nl-NL" sz="3800" i="1">
                                <a:latin typeface="Cambria Math" panose="02040503050406030204" pitchFamily="18" charset="0"/>
                                <a:ea typeface="Calibri" panose="020F0502020204030204" pitchFamily="34" charset="0"/>
                                <a:cs typeface="Arial" panose="020B0604020202020204" pitchFamily="34" charset="0"/>
                              </a:rPr>
                              <m:t>2</m:t>
                            </m:r>
                          </m:sup>
                        </m:sSup>
                      </m:e>
                    </m:rad>
                    <m:r>
                      <a:rPr lang="nl-NL"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nl-NL" sz="3800" i="1">
                            <a:latin typeface="Cambria Math" panose="02040503050406030204" pitchFamily="18" charset="0"/>
                            <a:ea typeface="Calibri" panose="020F0502020204030204" pitchFamily="34" charset="0"/>
                            <a:cs typeface="Arial" panose="020B0604020202020204" pitchFamily="34" charset="0"/>
                          </a:rPr>
                          <m:t>27</m:t>
                        </m:r>
                      </m:e>
                    </m:rad>
                  </m:oMath>
                </a14:m>
                <a:r>
                  <a:rPr lang="nl-NL" sz="3800" dirty="0">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800" dirty="0">
                    <a:latin typeface="Arial" panose="020B0604020202020204" pitchFamily="34" charset="0"/>
                    <a:ea typeface="Calibri" panose="020F0502020204030204" pitchFamily="34" charset="0"/>
                    <a:cs typeface="Arial" panose="020B0604020202020204" pitchFamily="34" charset="0"/>
                  </a:rPr>
                  <a:t>Tiêu điểm </a:t>
                </a:r>
                <a14:m>
                  <m:oMath xmlns:m="http://schemas.openxmlformats.org/officeDocument/2006/math">
                    <m:sSub>
                      <m:sSubPr>
                        <m:ctrlPr>
                          <a:rPr lang="en-US" sz="3800" i="1">
                            <a:latin typeface="Cambria Math" panose="02040503050406030204" pitchFamily="18" charset="0"/>
                            <a:ea typeface="Calibri" panose="020F0502020204030204" pitchFamily="34" charset="0"/>
                            <a:cs typeface="Arial" panose="020B0604020202020204" pitchFamily="34" charset="0"/>
                          </a:rPr>
                        </m:ctrlPr>
                      </m:sSubPr>
                      <m:e>
                        <m:r>
                          <a:rPr lang="nl-NL" sz="3800" i="1">
                            <a:latin typeface="Cambria Math" panose="02040503050406030204" pitchFamily="18" charset="0"/>
                            <a:ea typeface="Calibri" panose="020F0502020204030204" pitchFamily="34" charset="0"/>
                            <a:cs typeface="Arial" panose="020B0604020202020204" pitchFamily="34" charset="0"/>
                          </a:rPr>
                          <m:t>𝐹</m:t>
                        </m:r>
                      </m:e>
                      <m:sub>
                        <m:r>
                          <a:rPr lang="nl-NL" sz="3800" i="1">
                            <a:latin typeface="Cambria Math" panose="02040503050406030204" pitchFamily="18" charset="0"/>
                            <a:ea typeface="Calibri" panose="020F0502020204030204" pitchFamily="34" charset="0"/>
                            <a:cs typeface="Arial" panose="020B0604020202020204" pitchFamily="34" charset="0"/>
                          </a:rPr>
                          <m:t>1</m:t>
                        </m:r>
                      </m:sub>
                    </m:sSub>
                    <m:r>
                      <a:rPr lang="nl-NL"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nl-NL" sz="3800" i="1">
                            <a:latin typeface="Cambria Math" panose="02040503050406030204" pitchFamily="18" charset="0"/>
                            <a:ea typeface="Calibri" panose="020F0502020204030204" pitchFamily="34" charset="0"/>
                            <a:cs typeface="Arial" panose="020B0604020202020204" pitchFamily="34" charset="0"/>
                          </a:rPr>
                          <m:t>27</m:t>
                        </m:r>
                      </m:e>
                    </m:rad>
                    <m:r>
                      <a:rPr lang="nl-NL" sz="3800" i="1">
                        <a:latin typeface="Cambria Math" panose="02040503050406030204" pitchFamily="18" charset="0"/>
                        <a:ea typeface="Calibri" panose="020F0502020204030204" pitchFamily="34" charset="0"/>
                        <a:cs typeface="Arial" panose="020B0604020202020204" pitchFamily="34" charset="0"/>
                      </a:rPr>
                      <m:t>;0)</m:t>
                    </m:r>
                  </m:oMath>
                </a14:m>
                <a:r>
                  <a:rPr lang="nl-NL" sz="3800" dirty="0">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800" i="1">
                            <a:latin typeface="Cambria Math" panose="02040503050406030204" pitchFamily="18" charset="0"/>
                            <a:ea typeface="Calibri" panose="020F0502020204030204" pitchFamily="34" charset="0"/>
                            <a:cs typeface="Arial" panose="020B0604020202020204" pitchFamily="34" charset="0"/>
                          </a:rPr>
                        </m:ctrlPr>
                      </m:sSubPr>
                      <m:e>
                        <m:r>
                          <a:rPr lang="nl-NL" sz="3800" i="1">
                            <a:latin typeface="Cambria Math" panose="02040503050406030204" pitchFamily="18" charset="0"/>
                            <a:ea typeface="Calibri" panose="020F0502020204030204" pitchFamily="34" charset="0"/>
                            <a:cs typeface="Arial" panose="020B0604020202020204" pitchFamily="34" charset="0"/>
                          </a:rPr>
                          <m:t>𝐹</m:t>
                        </m:r>
                      </m:e>
                      <m:sub>
                        <m:r>
                          <a:rPr lang="nl-NL" sz="3800" i="1">
                            <a:latin typeface="Cambria Math" panose="02040503050406030204" pitchFamily="18" charset="0"/>
                            <a:ea typeface="Calibri" panose="020F0502020204030204" pitchFamily="34" charset="0"/>
                            <a:cs typeface="Arial" panose="020B0604020202020204" pitchFamily="34" charset="0"/>
                          </a:rPr>
                          <m:t>2</m:t>
                        </m:r>
                      </m:sub>
                    </m:sSub>
                    <m:r>
                      <a:rPr lang="nl-NL"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nl-NL" sz="3800" i="1">
                            <a:latin typeface="Cambria Math" panose="02040503050406030204" pitchFamily="18" charset="0"/>
                            <a:ea typeface="Calibri" panose="020F0502020204030204" pitchFamily="34" charset="0"/>
                            <a:cs typeface="Arial" panose="020B0604020202020204" pitchFamily="34" charset="0"/>
                          </a:rPr>
                          <m:t>27</m:t>
                        </m:r>
                      </m:e>
                    </m:rad>
                    <m:r>
                      <a:rPr lang="nl-NL" sz="3800" i="1">
                        <a:latin typeface="Cambria Math" panose="02040503050406030204" pitchFamily="18" charset="0"/>
                        <a:ea typeface="Calibri" panose="020F0502020204030204" pitchFamily="34" charset="0"/>
                        <a:cs typeface="Arial" panose="020B0604020202020204" pitchFamily="34" charset="0"/>
                      </a:rPr>
                      <m:t>;0)</m:t>
                    </m:r>
                  </m:oMath>
                </a14:m>
                <a:r>
                  <a:rPr lang="nl-NL" sz="3800" dirty="0">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800" dirty="0">
                    <a:latin typeface="Arial" panose="020B0604020202020204" pitchFamily="34" charset="0"/>
                    <a:ea typeface="Times New Roman" panose="02020603050405020304" pitchFamily="18" charset="0"/>
                    <a:cs typeface="Arial" panose="020B0604020202020204" pitchFamily="34" charset="0"/>
                  </a:rPr>
                  <a:t>Tiêu cự </a:t>
                </a:r>
                <a14:m>
                  <m:oMath xmlns:m="http://schemas.openxmlformats.org/officeDocument/2006/math">
                    <m:r>
                      <a:rPr lang="nl-NL" sz="3800" i="1">
                        <a:latin typeface="Cambria Math" panose="02040503050406030204" pitchFamily="18" charset="0"/>
                        <a:ea typeface="Times New Roman" panose="02020603050405020304" pitchFamily="18" charset="0"/>
                        <a:cs typeface="Arial" panose="020B0604020202020204" pitchFamily="34" charset="0"/>
                      </a:rPr>
                      <m:t>2</m:t>
                    </m:r>
                    <m:r>
                      <a:rPr lang="nl-NL" sz="3800" i="1">
                        <a:latin typeface="Cambria Math" panose="02040503050406030204" pitchFamily="18" charset="0"/>
                        <a:ea typeface="Times New Roman" panose="02020603050405020304" pitchFamily="18" charset="0"/>
                        <a:cs typeface="Arial" panose="020B0604020202020204" pitchFamily="34" charset="0"/>
                      </a:rPr>
                      <m:t>𝑐</m:t>
                    </m:r>
                    <m:r>
                      <a:rPr lang="nl-NL" sz="3800" i="1">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nl-NL" sz="3800" i="1">
                            <a:latin typeface="Cambria Math" panose="02040503050406030204" pitchFamily="18" charset="0"/>
                            <a:ea typeface="Calibri" panose="020F0502020204030204" pitchFamily="34" charset="0"/>
                            <a:cs typeface="Arial" panose="020B0604020202020204" pitchFamily="34" charset="0"/>
                          </a:rPr>
                          <m:t>27</m:t>
                        </m:r>
                      </m:e>
                    </m:rad>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1752600" y="4620377"/>
                <a:ext cx="10134600" cy="3082126"/>
              </a:xfrm>
              <a:prstGeom prst="rect">
                <a:avLst/>
              </a:prstGeom>
              <a:blipFill>
                <a:blip r:embed="rId31"/>
                <a:stretch>
                  <a:fillRect l="-1986" b="-6917"/>
                </a:stretch>
              </a:blipFill>
            </p:spPr>
            <p:txBody>
              <a:bodyPr/>
              <a:lstStyle/>
              <a:p>
                <a:r>
                  <a:rPr lang="en-US">
                    <a:noFill/>
                  </a:rPr>
                  <a:t> </a:t>
                </a:r>
              </a:p>
            </p:txBody>
          </p:sp>
        </mc:Fallback>
      </mc:AlternateContent>
      <p:pic>
        <p:nvPicPr>
          <p:cNvPr id="31" name="Picture 16"/>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flipH="1">
            <a:off x="14935200" y="6768231"/>
            <a:ext cx="2646200" cy="2306093"/>
          </a:xfrm>
          <a:prstGeom prst="rect">
            <a:avLst/>
          </a:prstGeom>
        </p:spPr>
      </p:pic>
    </p:spTree>
    <p:extLst>
      <p:ext uri="{BB962C8B-B14F-4D97-AF65-F5344CB8AC3E}">
        <p14:creationId xmlns:p14="http://schemas.microsoft.com/office/powerpoint/2010/main" val="18098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barn(inVertical)">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3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5694690" y="363083"/>
            <a:ext cx="1907510" cy="615941"/>
            <a:chOff x="0" y="0"/>
            <a:chExt cx="2332414" cy="751129"/>
          </a:xfrm>
        </p:grpSpPr>
        <p:sp>
          <p:nvSpPr>
            <p:cNvPr id="8"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6" name="Picture 15"/>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 y="342900"/>
            <a:ext cx="1101010" cy="1027530"/>
          </a:xfrm>
          <a:prstGeom prst="rect">
            <a:avLst/>
          </a:prstGeom>
        </p:spPr>
      </p:pic>
      <p:sp>
        <p:nvSpPr>
          <p:cNvPr id="17" name="TextBox 16"/>
          <p:cNvSpPr txBox="1"/>
          <p:nvPr/>
        </p:nvSpPr>
        <p:spPr>
          <a:xfrm>
            <a:off x="1939210" y="571726"/>
            <a:ext cx="3581400" cy="707886"/>
          </a:xfrm>
          <a:prstGeom prst="rect">
            <a:avLst/>
          </a:prstGeom>
          <a:noFill/>
        </p:spPr>
        <p:txBody>
          <a:bodyPr wrap="square" rtlCol="0">
            <a:spAutoFit/>
          </a:bodyPr>
          <a:lstStyle/>
          <a:p>
            <a:r>
              <a:rPr lang="nl-NL" sz="4000" b="1" dirty="0" smtClean="0">
                <a:solidFill>
                  <a:schemeClr val="tx2"/>
                </a:solidFill>
                <a:latin typeface="Arial" panose="020B0604020202020204" pitchFamily="34" charset="0"/>
                <a:cs typeface="Arial" panose="020B0604020202020204" pitchFamily="34" charset="0"/>
              </a:rPr>
              <a:t>HĐ </a:t>
            </a:r>
            <a:r>
              <a:rPr lang="nl-NL" sz="4000" b="1" dirty="0">
                <a:solidFill>
                  <a:schemeClr val="tx2"/>
                </a:solidFill>
                <a:latin typeface="Arial" panose="020B0604020202020204" pitchFamily="34" charset="0"/>
                <a:cs typeface="Arial" panose="020B0604020202020204" pitchFamily="34" charset="0"/>
              </a:rPr>
              <a:t>1</a:t>
            </a:r>
            <a:r>
              <a:rPr lang="nl-NL" sz="4000" b="1" dirty="0" smtClean="0">
                <a:solidFill>
                  <a:schemeClr val="tx2"/>
                </a:solidFill>
                <a:latin typeface="Arial" panose="020B0604020202020204" pitchFamily="34" charset="0"/>
                <a:cs typeface="Arial" panose="020B0604020202020204" pitchFamily="34" charset="0"/>
              </a:rPr>
              <a:t>:</a:t>
            </a:r>
            <a:endParaRPr lang="en-US" sz="4000" dirty="0">
              <a:solidFill>
                <a:schemeClr val="tx2"/>
              </a:solidFill>
              <a:latin typeface="Arial" panose="020B0604020202020204" pitchFamily="34" charset="0"/>
              <a:cs typeface="Arial" panose="020B0604020202020204" pitchFamily="34" charset="0"/>
            </a:endParaRPr>
          </a:p>
        </p:txBody>
      </p:sp>
      <p:sp>
        <p:nvSpPr>
          <p:cNvPr id="20" name="Rectangle 19"/>
          <p:cNvSpPr/>
          <p:nvPr/>
        </p:nvSpPr>
        <p:spPr>
          <a:xfrm>
            <a:off x="763515" y="1370933"/>
            <a:ext cx="16762485" cy="3600986"/>
          </a:xfrm>
          <a:prstGeom prst="rect">
            <a:avLst/>
          </a:prstGeom>
        </p:spPr>
        <p:txBody>
          <a:bodyPr wrap="square">
            <a:spAutoFit/>
          </a:bodyPr>
          <a:lstStyle/>
          <a:p>
            <a:pPr algn="just">
              <a:lnSpc>
                <a:spcPct val="150000"/>
              </a:lnSpc>
            </a:pPr>
            <a:r>
              <a:rPr lang="vi-VN" sz="3800" dirty="0">
                <a:solidFill>
                  <a:srgbClr val="000000"/>
                </a:solidFill>
              </a:rPr>
              <a:t>Đính hai đầu của một sợi dây không đàn hồi vào hai vị trí cố định F1, F2 trên một mặt bàn (độ dài sợi dây lớn hơn khoảng cách giữa hai điểm F1, F2 ). Kéo căng sợi dây tại một điểm M bởi một đầu bút dạ (hoặc phấn). Di chuyển đầu bút dạ để nó vẽ trên mặt bàn một đường khép kín (H.7.18).</a:t>
            </a:r>
            <a:endParaRPr lang="en-US" sz="3800" dirty="0" smtClean="0">
              <a:solidFill>
                <a:srgbClr val="000000"/>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756258" y="4924205"/>
            <a:ext cx="5415942" cy="5019895"/>
          </a:xfrm>
          <a:prstGeom prst="rect">
            <a:avLst/>
          </a:prstGeom>
        </p:spPr>
      </p:pic>
      <p:sp>
        <p:nvSpPr>
          <p:cNvPr id="4" name="Rectangle 3"/>
          <p:cNvSpPr/>
          <p:nvPr/>
        </p:nvSpPr>
        <p:spPr>
          <a:xfrm>
            <a:off x="7086600" y="6703831"/>
            <a:ext cx="10668000" cy="2723823"/>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a) Đường nhận được liên hệ với hình 7.17b.</a:t>
            </a:r>
            <a:endParaRPr lang="en-US" sz="38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b) Tổng các khoảng cách từ đầu bút tới các vị trí F</a:t>
            </a:r>
            <a:r>
              <a:rPr lang="nl-NL" sz="3800" baseline="-25000" dirty="0">
                <a:latin typeface="Arial" panose="020B0604020202020204" pitchFamily="34" charset="0"/>
                <a:ea typeface="Times New Roman" panose="02020603050405020304" pitchFamily="18" charset="0"/>
                <a:cs typeface="Arial" panose="020B0604020202020204" pitchFamily="34" charset="0"/>
              </a:rPr>
              <a:t>1</a:t>
            </a:r>
            <a:r>
              <a:rPr lang="nl-NL" sz="3800" dirty="0">
                <a:latin typeface="Arial" panose="020B0604020202020204" pitchFamily="34" charset="0"/>
                <a:ea typeface="Times New Roman" panose="02020603050405020304" pitchFamily="18" charset="0"/>
                <a:cs typeface="Arial" panose="020B0604020202020204" pitchFamily="34" charset="0"/>
              </a:rPr>
              <a:t>, F</a:t>
            </a:r>
            <a:r>
              <a:rPr lang="nl-NL" sz="3800" baseline="-25000" dirty="0">
                <a:latin typeface="Arial" panose="020B0604020202020204" pitchFamily="34" charset="0"/>
                <a:ea typeface="Times New Roman" panose="02020603050405020304" pitchFamily="18" charset="0"/>
                <a:cs typeface="Arial" panose="020B0604020202020204" pitchFamily="34" charset="0"/>
              </a:rPr>
              <a:t>2</a:t>
            </a:r>
            <a:r>
              <a:rPr lang="nl-NL" sz="3800" dirty="0">
                <a:latin typeface="Arial" panose="020B0604020202020204" pitchFamily="34" charset="0"/>
                <a:ea typeface="Times New Roman" panose="02020603050405020304" pitchFamily="18" charset="0"/>
                <a:cs typeface="Arial" panose="020B0604020202020204" pitchFamily="34" charset="0"/>
              </a:rPr>
              <a:t> không thay đổi vì nó luôn bằng độ dài dây.</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Callout 17"/>
          <p:cNvSpPr/>
          <p:nvPr/>
        </p:nvSpPr>
        <p:spPr>
          <a:xfrm>
            <a:off x="11582400" y="5526229"/>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schemeClr val="tx1"/>
                </a:solidFill>
              </a:rPr>
              <a:t>Giải</a:t>
            </a:r>
            <a:endParaRPr lang="en-US" sz="3800"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207742" y="-266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971360" y="-4191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7696200" y="656884"/>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7.20</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 y="2476500"/>
                <a:ext cx="17580838" cy="493405"/>
              </a:xfrm>
              <a:prstGeom prst="rect">
                <a:avLst/>
              </a:prstGeom>
            </p:spPr>
            <p:txBody>
              <a:bodyPr wrap="none">
                <a:spAutoFit/>
              </a:bodyPr>
              <a:lstStyle/>
              <a:p>
                <a:pPr marL="30480" marR="30480" algn="just">
                  <a:lnSpc>
                    <a:spcPts val="1800"/>
                  </a:lnSpc>
                  <a:spcAft>
                    <a:spcPts val="1200"/>
                  </a:spcAft>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Cho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hypebol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7</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oMath>
                </a14:m>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cự</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hypebol</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2476500"/>
                <a:ext cx="17580838" cy="493405"/>
              </a:xfrm>
              <a:prstGeom prst="rect">
                <a:avLst/>
              </a:prstGeom>
              <a:blipFill>
                <a:blip r:embed="rId2"/>
                <a:stretch>
                  <a:fillRect l="-971" t="-83951" b="-22222"/>
                </a:stretch>
              </a:blipFill>
            </p:spPr>
            <p:txBody>
              <a:bodyPr/>
              <a:lstStyle/>
              <a:p>
                <a:r>
                  <a:rPr lang="en-US">
                    <a:noFill/>
                  </a:rPr>
                  <a:t> </a:t>
                </a:r>
              </a:p>
            </p:txBody>
          </p:sp>
        </mc:Fallback>
      </mc:AlternateContent>
      <p:sp>
        <p:nvSpPr>
          <p:cNvPr id="45" name="Oval Callout 44"/>
          <p:cNvSpPr/>
          <p:nvPr/>
        </p:nvSpPr>
        <p:spPr>
          <a:xfrm>
            <a:off x="8193431" y="3481773"/>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1143000" y="4822541"/>
                <a:ext cx="9144000" cy="2927917"/>
              </a:xfrm>
              <a:prstGeom prst="rect">
                <a:avLst/>
              </a:prstGeom>
            </p:spPr>
            <p:txBody>
              <a:bodyPr>
                <a:spAutoFit/>
              </a:bodyPr>
              <a:lstStyle/>
              <a:p>
                <a:pPr>
                  <a:lnSpc>
                    <a:spcPct val="150000"/>
                  </a:lnSpc>
                  <a:spcAft>
                    <a:spcPts val="800"/>
                  </a:spcAft>
                </a:pPr>
                <a:r>
                  <a:rPr lang="nl-NL" sz="3800" dirty="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=7, </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=9</m:t>
                    </m:r>
                  </m:oMath>
                </a14:m>
                <a:r>
                  <a:rPr lang="nl-NL"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3800" i="1">
                        <a:effectLst/>
                        <a:latin typeface="Cambria Math" panose="02040503050406030204" pitchFamily="18" charset="0"/>
                        <a:ea typeface="Calibri" panose="020F0502020204030204" pitchFamily="34" charset="0"/>
                        <a:cs typeface="Arial" panose="020B0604020202020204" pitchFamily="34" charset="0"/>
                      </a:rPr>
                      <m:t>𝑐</m:t>
                    </m:r>
                    <m:r>
                      <a:rPr lang="nl-NL" sz="38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𝑎</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𝑏</m:t>
                            </m:r>
                          </m:e>
                          <m:sup>
                            <m:r>
                              <a:rPr lang="nl-NL" sz="3800" i="1">
                                <a:effectLst/>
                                <a:latin typeface="Cambria Math" panose="02040503050406030204" pitchFamily="18" charset="0"/>
                                <a:ea typeface="Calibri" panose="020F0502020204030204" pitchFamily="34" charset="0"/>
                                <a:cs typeface="Arial" panose="020B0604020202020204" pitchFamily="34" charset="0"/>
                              </a:rPr>
                              <m:t>2</m:t>
                            </m:r>
                          </m:sup>
                        </m:sSup>
                      </m:e>
                    </m:rad>
                    <m:r>
                      <a:rPr lang="nl-NL" sz="3800" i="1">
                        <a:effectLst/>
                        <a:latin typeface="Cambria Math" panose="02040503050406030204" pitchFamily="18" charset="0"/>
                        <a:ea typeface="Calibri" panose="020F0502020204030204" pitchFamily="34" charset="0"/>
                        <a:cs typeface="Arial" panose="020B0604020202020204" pitchFamily="34" charset="0"/>
                      </a:rPr>
                      <m:t>=4</m:t>
                    </m:r>
                  </m:oMath>
                </a14:m>
                <a:r>
                  <a:rPr lang="nl-NL"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800" dirty="0">
                    <a:effectLst/>
                    <a:latin typeface="Arial" panose="020B0604020202020204" pitchFamily="34" charset="0"/>
                    <a:ea typeface="Calibri" panose="020F0502020204030204" pitchFamily="34" charset="0"/>
                    <a:cs typeface="Arial" panose="020B0604020202020204" pitchFamily="34" charset="0"/>
                  </a:rPr>
                  <a:t>Tiêu điểm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1</m:t>
                        </m:r>
                      </m:sub>
                    </m:sSub>
                    <m:r>
                      <a:rPr lang="nl-NL" sz="3800" i="1">
                        <a:effectLst/>
                        <a:latin typeface="Cambria Math" panose="02040503050406030204" pitchFamily="18" charset="0"/>
                        <a:ea typeface="Calibri" panose="020F0502020204030204" pitchFamily="34" charset="0"/>
                        <a:cs typeface="Arial" panose="020B0604020202020204" pitchFamily="34" charset="0"/>
                      </a:rPr>
                      <m:t>(−4;0)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effectLst/>
                            <a:latin typeface="Cambria Math" panose="02040503050406030204" pitchFamily="18" charset="0"/>
                            <a:ea typeface="Calibri" panose="020F0502020204030204" pitchFamily="34" charset="0"/>
                            <a:cs typeface="Arial" panose="020B0604020202020204" pitchFamily="34" charset="0"/>
                          </a:rPr>
                          <m:t>2</m:t>
                        </m:r>
                      </m:sub>
                    </m:sSub>
                    <m:r>
                      <a:rPr lang="nl-NL" sz="3800" i="1">
                        <a:effectLst/>
                        <a:latin typeface="Cambria Math" panose="02040503050406030204" pitchFamily="18" charset="0"/>
                        <a:ea typeface="Calibri" panose="020F0502020204030204" pitchFamily="34" charset="0"/>
                        <a:cs typeface="Arial" panose="020B0604020202020204" pitchFamily="34" charset="0"/>
                      </a:rPr>
                      <m:t>(4;0)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Tiêu cự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=8</m:t>
                    </m:r>
                  </m:oMath>
                </a14:m>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43000" y="4822541"/>
                <a:ext cx="9144000" cy="2927917"/>
              </a:xfrm>
              <a:prstGeom prst="rect">
                <a:avLst/>
              </a:prstGeom>
              <a:blipFill>
                <a:blip r:embed="rId3"/>
                <a:stretch>
                  <a:fillRect l="-2200" b="-7708"/>
                </a:stretch>
              </a:blipFill>
            </p:spPr>
            <p:txBody>
              <a:bodyPr/>
              <a:lstStyle/>
              <a:p>
                <a:r>
                  <a:rPr lang="en-US">
                    <a:noFill/>
                  </a:rPr>
                  <a:t> </a:t>
                </a:r>
              </a:p>
            </p:txBody>
          </p:sp>
        </mc:Fallback>
      </mc:AlternateContent>
      <p:pic>
        <p:nvPicPr>
          <p:cNvPr id="46"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14097000" y="6286500"/>
            <a:ext cx="2844463" cy="2634683"/>
          </a:xfrm>
          <a:prstGeom prst="rect">
            <a:avLst/>
          </a:prstGeom>
        </p:spPr>
      </p:pic>
      <p:pic>
        <p:nvPicPr>
          <p:cNvPr id="47" name="Picture 46"/>
          <p:cNvPicPr>
            <a:picLocks noChangeAspect="1"/>
          </p:cNvPicPr>
          <p:nvPr/>
        </p:nvPicPr>
        <p:blipFill>
          <a:blip r:embed="rId41"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210175" y="952500"/>
            <a:ext cx="1643529" cy="762000"/>
          </a:xfrm>
          <a:prstGeom prst="rect">
            <a:avLst/>
          </a:prstGeom>
        </p:spPr>
      </p:pic>
      <p:pic>
        <p:nvPicPr>
          <p:cNvPr id="48" name="Picture 5"/>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1399">
            <a:off x="382858" y="8860285"/>
            <a:ext cx="1515498" cy="1093053"/>
          </a:xfrm>
          <a:prstGeom prst="rect">
            <a:avLst/>
          </a:prstGeom>
        </p:spPr>
      </p:pic>
      <p:pic>
        <p:nvPicPr>
          <p:cNvPr id="49" name="Picture 48"/>
          <p:cNvPicPr>
            <a:picLocks noChangeAspect="1"/>
          </p:cNvPicPr>
          <p:nvPr/>
        </p:nvPicPr>
        <p:blipFill>
          <a:blip r:embed="rId41"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49484" y="533455"/>
            <a:ext cx="1643529" cy="762000"/>
          </a:xfrm>
          <a:prstGeom prst="rect">
            <a:avLst/>
          </a:prstGeom>
        </p:spPr>
      </p:pic>
    </p:spTree>
    <p:extLst>
      <p:ext uri="{BB962C8B-B14F-4D97-AF65-F5344CB8AC3E}">
        <p14:creationId xmlns:p14="http://schemas.microsoft.com/office/powerpoint/2010/main" val="241382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P spid="4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19493" y="-1346686"/>
            <a:ext cx="22364892" cy="12355770"/>
            <a:chOff x="-2019493" y="-1346686"/>
            <a:chExt cx="22364892" cy="12355770"/>
          </a:xfrm>
        </p:grpSpPr>
        <p:sp>
          <p:nvSpPr>
            <p:cNvPr id="25" name="Rectangle 24"/>
            <p:cNvSpPr/>
            <p:nvPr/>
          </p:nvSpPr>
          <p:spPr>
            <a:xfrm>
              <a:off x="-1207742" y="-266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971360" y="-4191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rot="16200000">
              <a:off x="8439054" y="-10877646"/>
              <a:ext cx="1447800" cy="2236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rot="16200000">
              <a:off x="8439053" y="-1237553"/>
              <a:ext cx="1447800" cy="2236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57659" y="9312749"/>
              <a:ext cx="1669698" cy="1653001"/>
            </a:xfrm>
            <a:prstGeom prst="rect">
              <a:avLst/>
            </a:prstGeom>
          </p:spPr>
        </p:pic>
        <p:pic>
          <p:nvPicPr>
            <p:cNvPr id="49"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4094042" y="9224270"/>
              <a:ext cx="1797855" cy="1402327"/>
            </a:xfrm>
            <a:prstGeom prst="rect">
              <a:avLst/>
            </a:prstGeom>
          </p:spPr>
        </p:pic>
        <p:pic>
          <p:nvPicPr>
            <p:cNvPr id="50"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89067" y="9411591"/>
              <a:ext cx="1600160" cy="1597493"/>
            </a:xfrm>
            <a:prstGeom prst="rect">
              <a:avLst/>
            </a:prstGeom>
          </p:spPr>
        </p:pic>
        <p:pic>
          <p:nvPicPr>
            <p:cNvPr id="51"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7578" y="9501585"/>
              <a:ext cx="1423687" cy="1416568"/>
            </a:xfrm>
            <a:prstGeom prst="rect">
              <a:avLst/>
            </a:prstGeom>
          </p:spPr>
        </p:pic>
        <p:pic>
          <p:nvPicPr>
            <p:cNvPr id="52" name="Picture 3"/>
            <p:cNvPicPr>
              <a:picLocks noChangeAspect="1"/>
            </p:cNvPicPr>
            <p:nvPr/>
          </p:nvPicPr>
          <p:blipFill>
            <a:blip r:embed="rId12">
              <a:biLevel thresh="75000"/>
              <a:extLst>
                <a:ext uri="{BEBA8EAE-BF5A-486C-A8C5-ECC9F3942E4B}">
                  <a14:imgProps xmlns:a14="http://schemas.microsoft.com/office/drawing/2010/main">
                    <a14:imgLayer r:embed="rId1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43862">
              <a:off x="5511839" y="8944218"/>
              <a:ext cx="2237916" cy="1398698"/>
            </a:xfrm>
            <a:prstGeom prst="rect">
              <a:avLst/>
            </a:prstGeom>
          </p:spPr>
        </p:pic>
        <p:pic>
          <p:nvPicPr>
            <p:cNvPr id="53" name="Picture 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0662465" flipV="1">
              <a:off x="6643515" y="9689594"/>
              <a:ext cx="2086516" cy="858080"/>
            </a:xfrm>
            <a:prstGeom prst="rect">
              <a:avLst/>
            </a:prstGeom>
          </p:spPr>
        </p:pic>
        <p:pic>
          <p:nvPicPr>
            <p:cNvPr id="54"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11047">
              <a:off x="8627915" y="9702948"/>
              <a:ext cx="1621844" cy="1169755"/>
            </a:xfrm>
            <a:prstGeom prst="rect">
              <a:avLst/>
            </a:prstGeom>
          </p:spPr>
        </p:pic>
        <p:pic>
          <p:nvPicPr>
            <p:cNvPr id="56"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09726" y="-978155"/>
              <a:ext cx="1669698" cy="1653001"/>
            </a:xfrm>
            <a:prstGeom prst="rect">
              <a:avLst/>
            </a:prstGeom>
          </p:spPr>
        </p:pic>
        <p:pic>
          <p:nvPicPr>
            <p:cNvPr id="5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12046109" y="-1066634"/>
              <a:ext cx="1797855" cy="1402327"/>
            </a:xfrm>
            <a:prstGeom prst="rect">
              <a:avLst/>
            </a:prstGeom>
          </p:spPr>
        </p:pic>
        <p:pic>
          <p:nvPicPr>
            <p:cNvPr id="58"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641134" y="-879313"/>
              <a:ext cx="1600160" cy="1597493"/>
            </a:xfrm>
            <a:prstGeom prst="rect">
              <a:avLst/>
            </a:prstGeom>
          </p:spPr>
        </p:pic>
        <p:pic>
          <p:nvPicPr>
            <p:cNvPr id="59"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79645" y="-789319"/>
              <a:ext cx="1423687" cy="1416568"/>
            </a:xfrm>
            <a:prstGeom prst="rect">
              <a:avLst/>
            </a:prstGeom>
          </p:spPr>
        </p:pic>
        <p:pic>
          <p:nvPicPr>
            <p:cNvPr id="60" name="Picture 3"/>
            <p:cNvPicPr>
              <a:picLocks noChangeAspect="1"/>
            </p:cNvPicPr>
            <p:nvPr/>
          </p:nvPicPr>
          <p:blipFill>
            <a:blip r:embed="rId12">
              <a:biLevel thresh="75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743862">
              <a:off x="13463906" y="-1346686"/>
              <a:ext cx="2237916" cy="1398698"/>
            </a:xfrm>
            <a:prstGeom prst="rect">
              <a:avLst/>
            </a:prstGeom>
          </p:spPr>
        </p:pic>
        <p:pic>
          <p:nvPicPr>
            <p:cNvPr id="61" name="Picture 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0662465" flipV="1">
              <a:off x="14595582" y="-601310"/>
              <a:ext cx="2086516" cy="858080"/>
            </a:xfrm>
            <a:prstGeom prst="rect">
              <a:avLst/>
            </a:prstGeom>
          </p:spPr>
        </p:pic>
        <p:pic>
          <p:nvPicPr>
            <p:cNvPr id="62"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11047">
              <a:off x="16579982" y="-587956"/>
              <a:ext cx="1621844" cy="1169755"/>
            </a:xfrm>
            <a:prstGeom prst="rect">
              <a:avLst/>
            </a:prstGeom>
          </p:spPr>
        </p:pic>
      </p:grpSp>
      <p:sp>
        <p:nvSpPr>
          <p:cNvPr id="42" name="TextBox 41"/>
          <p:cNvSpPr txBox="1"/>
          <p:nvPr/>
        </p:nvSpPr>
        <p:spPr>
          <a:xfrm>
            <a:off x="7671321" y="1511772"/>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7.21</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1187883" y="2557665"/>
                <a:ext cx="15835652" cy="1738296"/>
              </a:xfrm>
              <a:prstGeom prst="rect">
                <a:avLst/>
              </a:prstGeom>
            </p:spPr>
            <p:txBody>
              <a:bodyPr wrap="square">
                <a:spAutoFit/>
              </a:bodyPr>
              <a:lstStyle/>
              <a:p>
                <a:pPr>
                  <a:lnSpc>
                    <a:spcPct val="150000"/>
                  </a:lnSpc>
                </a:pP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parabol</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phương</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3800" i="1">
                            <a:solidFill>
                              <a:srgbClr val="000000"/>
                            </a:solidFill>
                            <a:effectLst/>
                            <a:latin typeface="Cambria Math" panose="020405030504060302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𝑦</m:t>
                        </m:r>
                      </m:e>
                      <m: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đường</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parabol</a:t>
                </a:r>
                <a:endParaRPr lang="en-US" sz="3800" dirty="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87883" y="2557665"/>
                <a:ext cx="15835652" cy="1738296"/>
              </a:xfrm>
              <a:prstGeom prst="rect">
                <a:avLst/>
              </a:prstGeom>
              <a:blipFill>
                <a:blip r:embed="rId19"/>
                <a:stretch>
                  <a:fillRect l="-1270" b="-12982"/>
                </a:stretch>
              </a:blipFill>
            </p:spPr>
            <p:txBody>
              <a:bodyPr/>
              <a:lstStyle/>
              <a:p>
                <a:r>
                  <a:rPr lang="en-US">
                    <a:noFill/>
                  </a:rPr>
                  <a:t> </a:t>
                </a:r>
              </a:p>
            </p:txBody>
          </p:sp>
        </mc:Fallback>
      </mc:AlternateContent>
      <p:sp>
        <p:nvSpPr>
          <p:cNvPr id="55" name="Oval Callout 54"/>
          <p:cNvSpPr/>
          <p:nvPr/>
        </p:nvSpPr>
        <p:spPr>
          <a:xfrm>
            <a:off x="8147343" y="4758472"/>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280219" y="6066317"/>
                <a:ext cx="13462903" cy="1846659"/>
              </a:xfrm>
              <a:prstGeom prst="rect">
                <a:avLst/>
              </a:prstGeom>
            </p:spPr>
            <p:txBody>
              <a:bodyPr wrap="square">
                <a:spAutoFit/>
              </a:bodyPr>
              <a:lstStyle/>
              <a:p>
                <a:pPr>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𝑝</m:t>
                    </m:r>
                    <m:r>
                      <a:rPr lang="nl-NL" sz="3800" i="1">
                        <a:effectLst/>
                        <a:latin typeface="Cambria Math" panose="02040503050406030204" pitchFamily="18" charset="0"/>
                        <a:ea typeface="Times New Roman" panose="02020603050405020304" pitchFamily="18" charset="0"/>
                        <a:cs typeface="Arial" panose="020B0604020202020204" pitchFamily="34" charset="0"/>
                      </a:rPr>
                      <m:t>=8</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𝑝</m:t>
                    </m:r>
                    <m:r>
                      <a:rPr lang="nl-NL" sz="3800" i="1">
                        <a:effectLst/>
                        <a:latin typeface="Cambria Math" panose="02040503050406030204" pitchFamily="18" charset="0"/>
                        <a:ea typeface="Times New Roman" panose="02020603050405020304" pitchFamily="18" charset="0"/>
                        <a:cs typeface="Arial" panose="020B0604020202020204" pitchFamily="34" charset="0"/>
                      </a:rPr>
                      <m:t>=4</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Tiêu điểm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r>
                      <a:rPr lang="nl-NL" sz="3800" i="1">
                        <a:effectLst/>
                        <a:latin typeface="Cambria Math" panose="02040503050406030204" pitchFamily="18" charset="0"/>
                        <a:ea typeface="Times New Roman" panose="02020603050405020304" pitchFamily="18" charset="0"/>
                        <a:cs typeface="Arial" panose="020B0604020202020204" pitchFamily="34" charset="0"/>
                      </a:rPr>
                      <m:t>(2; 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đường chuẩn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 </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r>
                      <a:rPr lang="nl-NL" sz="3800" i="1">
                        <a:effectLst/>
                        <a:latin typeface="Cambria Math" panose="02040503050406030204" pitchFamily="18" charset="0"/>
                        <a:ea typeface="Times New Roman" panose="02020603050405020304" pitchFamily="18" charset="0"/>
                        <a:cs typeface="Arial" panose="020B0604020202020204" pitchFamily="34" charset="0"/>
                      </a:rPr>
                      <m:t> = −2</m:t>
                    </m:r>
                  </m:oMath>
                </a14:m>
                <a:r>
                  <a:rPr lang="nl-NL" sz="38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80219" y="6066317"/>
                <a:ext cx="13462903" cy="1846659"/>
              </a:xfrm>
              <a:prstGeom prst="rect">
                <a:avLst/>
              </a:prstGeom>
              <a:blipFill>
                <a:blip r:embed="rId20"/>
                <a:stretch>
                  <a:fillRect l="-1495" b="-6601"/>
                </a:stretch>
              </a:blipFill>
            </p:spPr>
            <p:txBody>
              <a:bodyPr/>
              <a:lstStyle/>
              <a:p>
                <a:r>
                  <a:rPr lang="en-US">
                    <a:noFill/>
                  </a:rPr>
                  <a:t> </a:t>
                </a:r>
              </a:p>
            </p:txBody>
          </p:sp>
        </mc:Fallback>
      </mc:AlternateContent>
    </p:spTree>
    <p:extLst>
      <p:ext uri="{BB962C8B-B14F-4D97-AF65-F5344CB8AC3E}">
        <p14:creationId xmlns:p14="http://schemas.microsoft.com/office/powerpoint/2010/main" val="318099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 grpId="0"/>
      <p:bldP spid="5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t="7786" b="7786"/>
          <a:stretch>
            <a:fillRect/>
          </a:stretch>
        </p:blipFill>
        <p:spPr>
          <a:xfrm>
            <a:off x="0" y="0"/>
            <a:ext cx="18288000" cy="10287000"/>
          </a:xfrm>
          <a:prstGeom prst="rect">
            <a:avLst/>
          </a:prstGeom>
        </p:spPr>
      </p:pic>
      <p:grpSp>
        <p:nvGrpSpPr>
          <p:cNvPr id="4" name="Group 4"/>
          <p:cNvGrpSpPr/>
          <p:nvPr/>
        </p:nvGrpSpPr>
        <p:grpSpPr>
          <a:xfrm>
            <a:off x="533400" y="609600"/>
            <a:ext cx="17221200" cy="9067800"/>
            <a:chOff x="0" y="0"/>
            <a:chExt cx="2662746" cy="1511301"/>
          </a:xfrm>
        </p:grpSpPr>
        <p:sp>
          <p:nvSpPr>
            <p:cNvPr id="5" name="Freeform 5"/>
            <p:cNvSpPr/>
            <p:nvPr/>
          </p:nvSpPr>
          <p:spPr>
            <a:xfrm>
              <a:off x="0" y="0"/>
              <a:ext cx="2662746" cy="1511301"/>
            </a:xfrm>
            <a:custGeom>
              <a:avLst/>
              <a:gdLst/>
              <a:ahLst/>
              <a:cxnLst/>
              <a:rect l="l" t="t" r="r" b="b"/>
              <a:pathLst>
                <a:path w="2662746" h="1511301">
                  <a:moveTo>
                    <a:pt x="2538286" y="1511301"/>
                  </a:moveTo>
                  <a:lnTo>
                    <a:pt x="124460" y="1511301"/>
                  </a:lnTo>
                  <a:cubicBezTo>
                    <a:pt x="55880" y="1511301"/>
                    <a:pt x="0" y="1455421"/>
                    <a:pt x="0" y="1386841"/>
                  </a:cubicBezTo>
                  <a:lnTo>
                    <a:pt x="0" y="124460"/>
                  </a:lnTo>
                  <a:cubicBezTo>
                    <a:pt x="0" y="55880"/>
                    <a:pt x="55880" y="0"/>
                    <a:pt x="124460" y="0"/>
                  </a:cubicBezTo>
                  <a:lnTo>
                    <a:pt x="2538286" y="0"/>
                  </a:lnTo>
                  <a:cubicBezTo>
                    <a:pt x="2606866" y="0"/>
                    <a:pt x="2662746" y="55880"/>
                    <a:pt x="2662746" y="124460"/>
                  </a:cubicBezTo>
                  <a:lnTo>
                    <a:pt x="2662746" y="1386841"/>
                  </a:lnTo>
                  <a:cubicBezTo>
                    <a:pt x="2662746" y="1455421"/>
                    <a:pt x="2606866" y="1511301"/>
                    <a:pt x="2538286" y="1511301"/>
                  </a:cubicBezTo>
                  <a:close/>
                </a:path>
              </a:pathLst>
            </a:custGeom>
            <a:solidFill>
              <a:srgbClr val="497FB4"/>
            </a:solidFill>
          </p:spPr>
        </p:sp>
      </p:grpSp>
      <p:grpSp>
        <p:nvGrpSpPr>
          <p:cNvPr id="11" name="Group 11"/>
          <p:cNvGrpSpPr/>
          <p:nvPr/>
        </p:nvGrpSpPr>
        <p:grpSpPr>
          <a:xfrm>
            <a:off x="15849600" y="8801100"/>
            <a:ext cx="1295400" cy="500123"/>
            <a:chOff x="0" y="0"/>
            <a:chExt cx="8385740" cy="2387260"/>
          </a:xfrm>
        </p:grpSpPr>
        <p:sp>
          <p:nvSpPr>
            <p:cNvPr id="12" name="Freeform 12"/>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solidFill>
              <a:srgbClr val="FFFFFF"/>
            </a:solidFill>
          </p:spPr>
        </p:sp>
      </p:grpSp>
      <p:grpSp>
        <p:nvGrpSpPr>
          <p:cNvPr id="6" name="Group 6"/>
          <p:cNvGrpSpPr/>
          <p:nvPr/>
        </p:nvGrpSpPr>
        <p:grpSpPr>
          <a:xfrm>
            <a:off x="7315200" y="495300"/>
            <a:ext cx="3505200" cy="1136203"/>
            <a:chOff x="0" y="0"/>
            <a:chExt cx="8385740" cy="2387260"/>
          </a:xfrm>
        </p:grpSpPr>
        <p:sp>
          <p:nvSpPr>
            <p:cNvPr id="7" name="Freeform 7"/>
            <p:cNvSpPr/>
            <p:nvPr/>
          </p:nvSpPr>
          <p:spPr>
            <a:xfrm>
              <a:off x="0" y="0"/>
              <a:ext cx="8385740" cy="2387260"/>
            </a:xfrm>
            <a:custGeom>
              <a:avLst/>
              <a:gdLst/>
              <a:ahLst/>
              <a:cxnLst/>
              <a:rect l="l" t="t" r="r" b="b"/>
              <a:pathLst>
                <a:path w="8385740" h="2387260">
                  <a:moveTo>
                    <a:pt x="8261280" y="2387260"/>
                  </a:moveTo>
                  <a:lnTo>
                    <a:pt x="124460" y="2387260"/>
                  </a:lnTo>
                  <a:cubicBezTo>
                    <a:pt x="55880" y="2387260"/>
                    <a:pt x="0" y="2331379"/>
                    <a:pt x="0" y="2262799"/>
                  </a:cubicBezTo>
                  <a:lnTo>
                    <a:pt x="0" y="124460"/>
                  </a:lnTo>
                  <a:cubicBezTo>
                    <a:pt x="0" y="55880"/>
                    <a:pt x="55880" y="0"/>
                    <a:pt x="124460" y="0"/>
                  </a:cubicBezTo>
                  <a:lnTo>
                    <a:pt x="8261280" y="0"/>
                  </a:lnTo>
                  <a:cubicBezTo>
                    <a:pt x="8329860" y="0"/>
                    <a:pt x="8385740" y="55880"/>
                    <a:pt x="8385740" y="124460"/>
                  </a:cubicBezTo>
                  <a:lnTo>
                    <a:pt x="8385740" y="2262800"/>
                  </a:lnTo>
                  <a:cubicBezTo>
                    <a:pt x="8385740" y="2331380"/>
                    <a:pt x="8329860" y="2387260"/>
                    <a:pt x="8261280" y="2387260"/>
                  </a:cubicBezTo>
                  <a:close/>
                </a:path>
              </a:pathLst>
            </a:custGeom>
            <a:solidFill>
              <a:srgbClr val="FFFFFF"/>
            </a:solidFill>
          </p:spPr>
        </p:sp>
      </p:grpSp>
      <p:sp>
        <p:nvSpPr>
          <p:cNvPr id="30" name="TextBox 29"/>
          <p:cNvSpPr txBox="1"/>
          <p:nvPr/>
        </p:nvSpPr>
        <p:spPr>
          <a:xfrm>
            <a:off x="7772400" y="709458"/>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7.22</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990601" y="1881204"/>
                <a:ext cx="16535399" cy="1738296"/>
              </a:xfrm>
              <a:prstGeom prst="rect">
                <a:avLst/>
              </a:prstGeom>
            </p:spPr>
            <p:txBody>
              <a:bodyPr wrap="square">
                <a:spAutoFit/>
              </a:bodyPr>
              <a:lstStyle/>
              <a:p>
                <a:pPr>
                  <a:lnSpc>
                    <a:spcPct val="150000"/>
                  </a:lnSpc>
                  <a:spcAft>
                    <a:spcPts val="800"/>
                  </a:spcAft>
                </a:pPr>
                <a:r>
                  <a:rPr lang="en-US"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trình</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tắc</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đi</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qua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điểm</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A(5; 0)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điểm</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𝐹</m:t>
                        </m:r>
                      </m:e>
                      <m:sub>
                        <m: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b>
                    </m:sSub>
                    <m:d>
                      <m:d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 0</m:t>
                        </m:r>
                      </m:e>
                    </m:d>
                    <m: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90601" y="1881204"/>
                <a:ext cx="16535399" cy="1738296"/>
              </a:xfrm>
              <a:prstGeom prst="rect">
                <a:avLst/>
              </a:prstGeom>
              <a:blipFill>
                <a:blip r:embed="rId3"/>
                <a:stretch>
                  <a:fillRect l="-1217" b="-12982"/>
                </a:stretch>
              </a:blipFill>
            </p:spPr>
            <p:txBody>
              <a:bodyPr/>
              <a:lstStyle/>
              <a:p>
                <a:r>
                  <a:rPr lang="en-US">
                    <a:noFill/>
                  </a:rPr>
                  <a:t> </a:t>
                </a:r>
              </a:p>
            </p:txBody>
          </p:sp>
        </mc:Fallback>
      </mc:AlternateContent>
      <p:sp>
        <p:nvSpPr>
          <p:cNvPr id="33" name="Oval Callout 32"/>
          <p:cNvSpPr/>
          <p:nvPr/>
        </p:nvSpPr>
        <p:spPr>
          <a:xfrm>
            <a:off x="8610600" y="3771900"/>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1066800" y="4381500"/>
                <a:ext cx="16306800" cy="5951053"/>
              </a:xfrm>
              <a:prstGeom prst="rect">
                <a:avLst/>
              </a:prstGeom>
            </p:spPr>
            <p:txBody>
              <a:bodyPr wrap="square">
                <a:spAutoFit/>
              </a:bodyPr>
              <a:lstStyle/>
              <a:p>
                <a:pPr>
                  <a:lnSpc>
                    <a:spcPct val="150000"/>
                  </a:lnSpc>
                </a:pPr>
                <a:r>
                  <a:rPr lang="nl-NL"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Elip (E) có dạng </a:t>
                </a:r>
                <a14:m>
                  <m:oMath xmlns:m="http://schemas.openxmlformats.org/officeDocument/2006/math">
                    <m:f>
                      <m:f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𝑎</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với a&gt;b&gt;0</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 đi qua A(5;0) nên </a:t>
                </a:r>
                <a14:m>
                  <m:oMath xmlns:m="http://schemas.openxmlformats.org/officeDocument/2006/math">
                    <m:f>
                      <m:f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5</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𝑎</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0</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𝑎</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=25</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nl-NL" sz="3800" dirty="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 đi qua </a:t>
                </a:r>
                <a14:m>
                  <m:oMath xmlns:m="http://schemas.openxmlformats.org/officeDocument/2006/math">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𝐹</m:t>
                        </m:r>
                      </m:e>
                      <m:sub>
                        <m:r>
                          <a:rPr lang="nl-NL"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sub>
                    </m:sSub>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(3;0) nên </a:t>
                </a:r>
                <a14:m>
                  <m:oMath xmlns:m="http://schemas.openxmlformats.org/officeDocument/2006/math">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𝑏</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𝑎</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𝑐</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=16</m:t>
                    </m:r>
                  </m:oMath>
                </a14:m>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Vậy phương trình chính tắc của (E): </a:t>
                </a:r>
                <a14:m>
                  <m:oMath xmlns:m="http://schemas.openxmlformats.org/officeDocument/2006/math">
                    <m:f>
                      <m:f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25</m:t>
                        </m:r>
                      </m:den>
                    </m:f>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nl-NL" sz="3800" i="1">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066800" y="4381500"/>
                <a:ext cx="16306800" cy="5951053"/>
              </a:xfrm>
              <a:prstGeom prst="rect">
                <a:avLst/>
              </a:prstGeom>
              <a:blipFill>
                <a:blip r:embed="rId4"/>
                <a:stretch>
                  <a:fillRect l="-1234"/>
                </a:stretch>
              </a:blipFill>
            </p:spPr>
            <p:txBody>
              <a:bodyPr/>
              <a:lstStyle/>
              <a:p>
                <a:r>
                  <a:rPr lang="en-US">
                    <a:noFill/>
                  </a:rPr>
                  <a:t> </a:t>
                </a:r>
              </a:p>
            </p:txBody>
          </p:sp>
        </mc:Fallback>
      </mc:AlternateContent>
    </p:spTree>
    <p:extLst>
      <p:ext uri="{BB962C8B-B14F-4D97-AF65-F5344CB8AC3E}">
        <p14:creationId xmlns:p14="http://schemas.microsoft.com/office/powerpoint/2010/main" val="299363737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down)">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500"/>
                                        <p:tgtEl>
                                          <p:spTgt spid="1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barn(inVertical)">
                                      <p:cBhvr>
                                        <p:cTn id="4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7157246" y="1409700"/>
            <a:ext cx="1643529" cy="762000"/>
          </a:xfrm>
          <a:prstGeom prst="rect">
            <a:avLst/>
          </a:prstGeom>
        </p:spPr>
      </p:pic>
      <p:pic>
        <p:nvPicPr>
          <p:cNvPr id="24" name="Picture 18"/>
          <p:cNvPicPr>
            <a:picLocks noChangeAspect="1"/>
          </p:cNvPicPr>
          <p:nvPr/>
        </p:nvPicPr>
        <p:blipFill>
          <a:blip r:embed="rId3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a:off x="36286" y="8873511"/>
            <a:ext cx="1364340" cy="665703"/>
          </a:xfrm>
          <a:prstGeom prst="rect">
            <a:avLst/>
          </a:prstGeom>
        </p:spPr>
      </p:pic>
      <p:sp>
        <p:nvSpPr>
          <p:cNvPr id="19" name="Rectangle 18"/>
          <p:cNvSpPr/>
          <p:nvPr/>
        </p:nvSpPr>
        <p:spPr>
          <a:xfrm>
            <a:off x="-120889" y="-119428"/>
            <a:ext cx="18921664" cy="115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772399" y="1665357"/>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7.23</a:t>
            </a:r>
            <a:endParaRPr lang="en-US" sz="4000" b="1" dirty="0">
              <a:latin typeface="Arial" panose="020B0604020202020204" pitchFamily="34" charset="0"/>
              <a:cs typeface="Arial" panose="020B0604020202020204" pitchFamily="34" charset="0"/>
            </a:endParaRPr>
          </a:p>
        </p:txBody>
      </p:sp>
      <p:sp>
        <p:nvSpPr>
          <p:cNvPr id="2" name="Rectangle 1"/>
          <p:cNvSpPr/>
          <p:nvPr/>
        </p:nvSpPr>
        <p:spPr>
          <a:xfrm>
            <a:off x="2533055" y="2856830"/>
            <a:ext cx="13221889" cy="686470"/>
          </a:xfrm>
          <a:prstGeom prst="rect">
            <a:avLst/>
          </a:prstGeom>
        </p:spPr>
        <p:txBody>
          <a:bodyPr wrap="none">
            <a:spAutoFit/>
          </a:bodyPr>
          <a:lstStyle/>
          <a:p>
            <a:pPr>
              <a:lnSpc>
                <a:spcPct val="107000"/>
              </a:lnSpc>
              <a:spcAft>
                <a:spcPts val="800"/>
              </a:spcAft>
            </a:pP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Lập</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phương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trình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chính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tắc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parabol</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qua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M(2;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2533055" y="5106215"/>
                <a:ext cx="12954000" cy="3600986"/>
              </a:xfrm>
              <a:prstGeom prst="rect">
                <a:avLst/>
              </a:prstGeom>
            </p:spPr>
            <p:txBody>
              <a:bodyPr wrap="square">
                <a:spAutoFit/>
              </a:bodyPr>
              <a:lstStyle/>
              <a:p>
                <a:pPr>
                  <a:lnSpc>
                    <a:spcPct val="150000"/>
                  </a:lnSpc>
                  <a:spcAft>
                    <a:spcPts val="0"/>
                  </a:spcAft>
                </a:pPr>
                <a:r>
                  <a:rPr lang="en-US" sz="3800" dirty="0" err="1">
                    <a:latin typeface="Arial" panose="020B0604020202020204" pitchFamily="34" charset="0"/>
                    <a:ea typeface="Times New Roman" panose="02020603050405020304" pitchFamily="18" charset="0"/>
                    <a:cs typeface="Arial" panose="020B0604020202020204" pitchFamily="34" charset="0"/>
                  </a:rPr>
                  <a:t>Phương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𝑃</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𝑝𝑥</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spcAft>
                    <a:spcPts val="0"/>
                  </a:spcAft>
                </a:pP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𝑃</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a:t>
                </a:r>
                <a:r>
                  <a:rPr lang="en-US" sz="3800" dirty="0">
                    <a:effectLst/>
                    <a:latin typeface="Arial" panose="020B0604020202020204" pitchFamily="34" charset="0"/>
                    <a:ea typeface="Times New Roman" panose="02020603050405020304" pitchFamily="18" charset="0"/>
                    <a:cs typeface="Arial" panose="020B0604020202020204" pitchFamily="34" charset="0"/>
                  </a:rPr>
                  <a:t> qua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𝑀</m:t>
                    </m:r>
                    <m:r>
                      <a:rPr lang="en-US" sz="3800" i="1">
                        <a:effectLst/>
                        <a:latin typeface="Cambria Math" panose="02040503050406030204" pitchFamily="18" charset="0"/>
                        <a:ea typeface="Times New Roman" panose="02020603050405020304" pitchFamily="18" charset="0"/>
                        <a:cs typeface="Arial" panose="020B0604020202020204" pitchFamily="34" charset="0"/>
                      </a:rPr>
                      <m:t>(2; 4)</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nên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4</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𝑝</m:t>
                    </m:r>
                    <m:r>
                      <a:rPr lang="nl-NL" sz="3800" i="1">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50000"/>
                  </a:lnSpc>
                  <a:spcAft>
                    <a:spcPts val="0"/>
                  </a:spcAft>
                </a:pPr>
                <a:r>
                  <a:rPr lang="en-US" sz="3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r>
                      <a:rPr lang="en-US" sz="3800" i="1">
                        <a:effectLst/>
                        <a:latin typeface="Cambria Math" panose="02040503050406030204" pitchFamily="18" charset="0"/>
                        <a:ea typeface="Times New Roman" panose="02020603050405020304" pitchFamily="18" charset="0"/>
                        <a:cs typeface="Arial" panose="020B0604020202020204" pitchFamily="34" charset="0"/>
                      </a:rPr>
                      <m:t> =8</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𝑃</m:t>
                            </m:r>
                          </m:e>
                        </m:d>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i="1">
                        <a:effectLst/>
                        <a:latin typeface="Cambria Math" panose="02040503050406030204" pitchFamily="18" charset="0"/>
                        <a:ea typeface="Times New Roman" panose="02020603050405020304" pitchFamily="18" charset="0"/>
                        <a:cs typeface="Arial" panose="020B0604020202020204" pitchFamily="34" charset="0"/>
                      </a:rPr>
                      <m:t>=8</m:t>
                    </m:r>
                    <m:r>
                      <a:rPr lang="nl-NL" sz="3800" i="1">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2533055" y="5106215"/>
                <a:ext cx="12954000" cy="3600986"/>
              </a:xfrm>
              <a:prstGeom prst="rect">
                <a:avLst/>
              </a:prstGeom>
              <a:blipFill>
                <a:blip r:embed="rId38"/>
                <a:stretch>
                  <a:fillRect l="-1553" b="-2881"/>
                </a:stretch>
              </a:blipFill>
            </p:spPr>
            <p:txBody>
              <a:bodyPr/>
              <a:lstStyle/>
              <a:p>
                <a:r>
                  <a:rPr lang="en-US">
                    <a:noFill/>
                  </a:rPr>
                  <a:t> </a:t>
                </a:r>
              </a:p>
            </p:txBody>
          </p:sp>
        </mc:Fallback>
      </mc:AlternateContent>
      <p:sp>
        <p:nvSpPr>
          <p:cNvPr id="29" name="Rectangle 28"/>
          <p:cNvSpPr/>
          <p:nvPr/>
        </p:nvSpPr>
        <p:spPr>
          <a:xfrm>
            <a:off x="-156863" y="9563100"/>
            <a:ext cx="18921664" cy="1154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Callout 30"/>
          <p:cNvSpPr/>
          <p:nvPr/>
        </p:nvSpPr>
        <p:spPr>
          <a:xfrm>
            <a:off x="8520565" y="4021072"/>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8" name="Picture 16"/>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flipH="1">
            <a:off x="14410265" y="6885800"/>
            <a:ext cx="2746981" cy="2306093"/>
          </a:xfrm>
          <a:prstGeom prst="rect">
            <a:avLst/>
          </a:prstGeom>
        </p:spPr>
      </p:pic>
    </p:spTree>
    <p:extLst>
      <p:ext uri="{BB962C8B-B14F-4D97-AF65-F5344CB8AC3E}">
        <p14:creationId xmlns:p14="http://schemas.microsoft.com/office/powerpoint/2010/main" val="19332537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P spid="3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438400" y="1638300"/>
            <a:ext cx="13443289" cy="5334000"/>
            <a:chOff x="2438399" y="1638300"/>
            <a:chExt cx="13443289" cy="5334000"/>
          </a:xfrm>
        </p:grpSpPr>
        <p:grpSp>
          <p:nvGrpSpPr>
            <p:cNvPr id="6" name="Group 6"/>
            <p:cNvGrpSpPr/>
            <p:nvPr/>
          </p:nvGrpSpPr>
          <p:grpSpPr>
            <a:xfrm>
              <a:off x="2438399" y="1638300"/>
              <a:ext cx="13443289" cy="5334000"/>
              <a:chOff x="-102849" y="36141"/>
              <a:chExt cx="2115061" cy="1221224"/>
            </a:xfrm>
          </p:grpSpPr>
          <p:sp>
            <p:nvSpPr>
              <p:cNvPr id="7" name="Freeform 7"/>
              <p:cNvSpPr/>
              <p:nvPr/>
            </p:nvSpPr>
            <p:spPr>
              <a:xfrm>
                <a:off x="-102849" y="36141"/>
                <a:ext cx="2115061" cy="1221224"/>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497FB4"/>
              </a:solidFill>
            </p:spPr>
          </p:sp>
        </p:grpSp>
        <p:sp>
          <p:nvSpPr>
            <p:cNvPr id="15" name="Rectangle 14"/>
            <p:cNvSpPr/>
            <p:nvPr/>
          </p:nvSpPr>
          <p:spPr>
            <a:xfrm>
              <a:off x="6768862" y="3507527"/>
              <a:ext cx="4633000" cy="1407373"/>
            </a:xfrm>
            <a:prstGeom prst="rect">
              <a:avLst/>
            </a:prstGeom>
          </p:spPr>
          <p:txBody>
            <a:bodyPr wrap="none">
              <a:spAutoFit/>
            </a:bodyPr>
            <a:lstStyle/>
            <a:p>
              <a:pPr algn="ctr">
                <a:lnSpc>
                  <a:spcPct val="150000"/>
                </a:lnSpc>
              </a:pPr>
              <a:r>
                <a:rPr lang="nl-NL" sz="6500" b="1" smtClean="0">
                  <a:solidFill>
                    <a:prstClr val="white"/>
                  </a:solidFill>
                  <a:latin typeface="Arial" panose="020B0604020202020204" pitchFamily="34" charset="0"/>
                  <a:ea typeface="Calibri" panose="020F0502020204030204" pitchFamily="34" charset="0"/>
                  <a:cs typeface="Arial" panose="020B0604020202020204" pitchFamily="34" charset="0"/>
                </a:rPr>
                <a:t>VẬN DỤNG</a:t>
              </a:r>
              <a:endParaRPr lang="nl-NL" sz="6500" b="1">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910741" flipV="1">
            <a:off x="729388" y="6540245"/>
            <a:ext cx="3954056" cy="1626106"/>
          </a:xfrm>
          <a:prstGeom prst="rect">
            <a:avLst/>
          </a:prstGeom>
        </p:spPr>
      </p:pic>
      <p:pic>
        <p:nvPicPr>
          <p:cNvPr id="20"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1399">
            <a:off x="14207459" y="6750742"/>
            <a:ext cx="3388469" cy="2443934"/>
          </a:xfrm>
          <a:prstGeom prst="rect">
            <a:avLst/>
          </a:prstGeom>
        </p:spPr>
      </p:pic>
    </p:spTree>
    <p:extLst>
      <p:ext uri="{BB962C8B-B14F-4D97-AF65-F5344CB8AC3E}">
        <p14:creationId xmlns:p14="http://schemas.microsoft.com/office/powerpoint/2010/main" val="1365361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405200" y="11379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411616" y="2324100"/>
                <a:ext cx="15435000" cy="189608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fr-FR" sz="40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Câu</a:t>
                </a:r>
                <a:r>
                  <a:rPr lang="fr-FR"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 1.</a:t>
                </a:r>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Đường</a:t>
                </a:r>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Elip</a:t>
                </a:r>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9</m:t>
                        </m:r>
                      </m:den>
                    </m:f>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6</m:t>
                        </m:r>
                      </m:den>
                    </m:f>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1 </a:t>
                </a:r>
                <a:r>
                  <a:rPr lang="fr-FR"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tiêu</a:t>
                </a:r>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điểm</a:t>
                </a:r>
                <a:r>
                  <a:rPr lang="fr-FR"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411616" y="2324100"/>
                <a:ext cx="15435000" cy="1896087"/>
              </a:xfrm>
              <a:prstGeom prst="roundRect">
                <a:avLst/>
              </a:prstGeom>
              <a:blipFill>
                <a:blip r:embed="rId7"/>
                <a:stretch>
                  <a:fillRect l="-82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448800" y="5284541"/>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tx1"/>
                    </a:solidFill>
                    <a:latin typeface="Arial" panose="020B0604020202020204" pitchFamily="34" charset="0"/>
                    <a:ea typeface="Times New Roman" panose="02020603050405020304" pitchFamily="18" charset="0"/>
                  </a:rPr>
                  <a:t>C.</a:t>
                </a:r>
                <a:r>
                  <a:rPr lang="fr-FR"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fr-FR"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fr-FR"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e>
                    </m:rad>
                  </m:oMath>
                </a14:m>
                <a:r>
                  <a:rPr lang="fr-FR" sz="4000" dirty="0">
                    <a:solidFill>
                      <a:schemeClr val="tx1"/>
                    </a:solidFill>
                    <a:effectLst/>
                    <a:latin typeface="Arial" panose="020B0604020202020204" pitchFamily="34" charset="0"/>
                    <a:ea typeface="Times New Roman" panose="02020603050405020304" pitchFamily="18" charset="0"/>
                  </a:rPr>
                  <a:t> ; 0)</a:t>
                </a:r>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448800" y="5284541"/>
                <a:ext cx="7404078" cy="1851998"/>
              </a:xfrm>
              <a:prstGeom prst="roundRect">
                <a:avLst/>
              </a:prstGeom>
              <a:blipFill>
                <a:blip r:embed="rId8"/>
                <a:stretch>
                  <a:fillRect/>
                </a:stretch>
              </a:blipFill>
              <a:ln>
                <a:noFill/>
              </a:ln>
            </p:spPr>
            <p:txBody>
              <a:bodyPr/>
              <a:lstStyle/>
              <a:p>
                <a:r>
                  <a:rPr lang="en-US">
                    <a:noFill/>
                  </a:rPr>
                  <a:t> </a:t>
                </a:r>
              </a:p>
            </p:txBody>
          </p:sp>
        </mc:Fallback>
      </mc:AlternateContent>
      <p:sp>
        <p:nvSpPr>
          <p:cNvPr id="10" name="Đáp án sai 1">
            <a:extLst>
              <a:ext uri="{FF2B5EF4-FFF2-40B4-BE49-F238E27FC236}">
                <a16:creationId xmlns:a16="http://schemas.microsoft.com/office/drawing/2014/main" id="{3FCD9830-5FD1-BD44-878B-228BD96CE996}"/>
              </a:ext>
            </a:extLst>
          </p:cNvPr>
          <p:cNvSpPr/>
          <p:nvPr/>
        </p:nvSpPr>
        <p:spPr>
          <a:xfrm>
            <a:off x="1411617"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rgbClr val="000000"/>
                </a:solidFill>
                <a:latin typeface="Arial" panose="020B0604020202020204" pitchFamily="34" charset="0"/>
                <a:cs typeface="Arial" panose="020B0604020202020204" pitchFamily="34" charset="0"/>
              </a:rPr>
              <a:t>B. (0 ; 3)</a:t>
            </a:r>
            <a:endParaRPr lang="vi-VN" sz="4000" noProof="1">
              <a:solidFill>
                <a:srgbClr val="000000"/>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6A919885-0285-0403-1E09-FA94D8BC080B}"/>
              </a:ext>
            </a:extLst>
          </p:cNvPr>
          <p:cNvSpPr/>
          <p:nvPr/>
        </p:nvSpPr>
        <p:spPr>
          <a:xfrm>
            <a:off x="1411616" y="511890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rgbClr val="000000"/>
                </a:solidFill>
                <a:latin typeface="Arial" panose="020B0604020202020204" pitchFamily="34" charset="0"/>
                <a:cs typeface="Arial" panose="020B0604020202020204" pitchFamily="34" charset="0"/>
              </a:rPr>
              <a:t>A. (3 ; 0)</a:t>
            </a:r>
            <a:endParaRPr lang="vi-VN" sz="4000" noProof="1">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chemeClr val="tx1"/>
                    </a:solidFill>
                    <a:latin typeface="Arial" panose="020B0604020202020204" pitchFamily="34" charset="0"/>
                    <a:ea typeface="Times New Roman" panose="02020603050405020304" pitchFamily="18" charset="0"/>
                  </a:rPr>
                  <a:t>D.</a:t>
                </a:r>
                <a:r>
                  <a:rPr lang="fr-FR"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fr-FR"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(0 ; </m:t>
                    </m:r>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fr-FR"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e>
                    </m:rad>
                  </m:oMath>
                </a14:m>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457371" y="7549939"/>
                <a:ext cx="7404078" cy="1851998"/>
              </a:xfrm>
              <a:prstGeom prst="roundRect">
                <a:avLst/>
              </a:prstGeom>
              <a:blipFill>
                <a:blip r:embed="rId9"/>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479770" y="5406764"/>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15450" y="5362102"/>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43706" y="7718551"/>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538451" y="-1274532"/>
            <a:ext cx="974726" cy="974726"/>
          </a:xfrm>
          <a:prstGeom prst="rect">
            <a:avLst/>
          </a:prstGeom>
        </p:spPr>
      </p:pic>
      <p:pic>
        <p:nvPicPr>
          <p:cNvPr id="19"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1399">
            <a:off x="15664041" y="638529"/>
            <a:ext cx="2049800" cy="1478418"/>
          </a:xfrm>
          <a:prstGeom prst="rect">
            <a:avLst/>
          </a:prstGeom>
        </p:spPr>
      </p:pic>
    </p:spTree>
    <p:extLst>
      <p:ext uri="{BB962C8B-B14F-4D97-AF65-F5344CB8AC3E}">
        <p14:creationId xmlns:p14="http://schemas.microsoft.com/office/powerpoint/2010/main" val="3882368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trips(downLeft)">
                                      <p:cBhvr>
                                        <p:cTn id="11" dur="500"/>
                                        <p:tgtEl>
                                          <p:spTgt spid="11"/>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951812" y="1925010"/>
                <a:ext cx="14074002" cy="306609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fr-FR" sz="4000" b="1" dirty="0" err="1"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a:t>
                </a:r>
                <a:r>
                  <a:rPr lang="fr-FR" sz="4000" b="1"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 2.</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Cho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Elip</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 :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den>
                    </m:f>
                    <m:r>
                      <a:rPr lang="fr-FR"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và</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có</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hoành</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1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thì</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các</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từ</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2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tiêu</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 </a:t>
                </a:r>
                <a:r>
                  <a:rPr lang="fr-FR"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fr-FR"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951812" y="1925010"/>
                <a:ext cx="14074002" cy="3066090"/>
              </a:xfrm>
              <a:prstGeom prst="roundRect">
                <a:avLst/>
              </a:prstGeom>
              <a:blipFill>
                <a:blip r:embed="rId7"/>
                <a:stretch>
                  <a:fillRect l="-476" r="-433" b="-9543"/>
                </a:stretch>
              </a:blipFill>
              <a:ln>
                <a:noFill/>
              </a:ln>
            </p:spPr>
            <p:txBody>
              <a:bodyPr/>
              <a:lstStyle/>
              <a:p>
                <a:r>
                  <a:rPr lang="en-US">
                    <a:noFill/>
                  </a:rPr>
                  <a:t> </a:t>
                </a:r>
              </a:p>
            </p:txBody>
          </p:sp>
        </mc:Fallback>
      </mc:AlternateContent>
      <p:sp>
        <p:nvSpPr>
          <p:cNvPr id="9" name="Đáp án đúng">
            <a:extLst>
              <a:ext uri="{FF2B5EF4-FFF2-40B4-BE49-F238E27FC236}">
                <a16:creationId xmlns:a16="http://schemas.microsoft.com/office/drawing/2014/main" id="{8B66CBE4-2DB9-BCF7-D1C4-281B894BFE17}"/>
              </a:ext>
            </a:extLst>
          </p:cNvPr>
          <p:cNvSpPr/>
          <p:nvPr/>
        </p:nvSpPr>
        <p:spPr>
          <a:xfrm>
            <a:off x="1098196" y="7569896"/>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rgbClr val="000000"/>
                </a:solidFill>
                <a:latin typeface="Arial" panose="020B0604020202020204" pitchFamily="34" charset="0"/>
                <a:cs typeface="Arial" panose="020B0604020202020204" pitchFamily="34" charset="0"/>
              </a:rPr>
              <a:t>B. 3,5 và 4</a:t>
            </a:r>
            <a:r>
              <a:rPr lang="en-US" sz="4000" noProof="1">
                <a:solidFill>
                  <a:srgbClr val="000000"/>
                </a:solidFill>
                <a:latin typeface="Arial" panose="020B0604020202020204" pitchFamily="34" charset="0"/>
                <a:cs typeface="Arial" panose="020B0604020202020204" pitchFamily="34" charset="0"/>
              </a:rPr>
              <a:t>, </a:t>
            </a:r>
            <a:r>
              <a:rPr lang="en-US" sz="4000" noProof="1" smtClean="0">
                <a:solidFill>
                  <a:srgbClr val="000000"/>
                </a:solidFill>
                <a:latin typeface="Arial" panose="020B0604020202020204" pitchFamily="34" charset="0"/>
                <a:cs typeface="Arial" panose="020B0604020202020204" pitchFamily="34" charset="0"/>
              </a:rPr>
              <a:t>5</a:t>
            </a:r>
            <a:endParaRPr lang="vi-VN" sz="4000" noProof="1">
              <a:solidFill>
                <a:srgbClr val="000000"/>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rgbClr val="000000"/>
                </a:solidFill>
                <a:latin typeface="Arial" panose="020B0604020202020204" pitchFamily="34" charset="0"/>
                <a:cs typeface="Arial" panose="020B0604020202020204" pitchFamily="34" charset="0"/>
              </a:rPr>
              <a:t>A. 3 và 5</a:t>
            </a:r>
            <a:endParaRPr lang="vi-VN" sz="4000" noProof="1">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9442539" y="527736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e>
                    </m:rad>
                  </m:oMath>
                </a14:m>
                <a:r>
                  <a:rPr lang="en-US" sz="4000" dirty="0">
                    <a:solidFill>
                      <a:schemeClr val="tx1"/>
                    </a:solidFill>
                    <a:effectLst/>
                    <a:latin typeface="Arial" panose="020B0604020202020204" pitchFamily="34" charset="0"/>
                    <a:ea typeface="Times New Roman" panose="02020603050405020304" pitchFamily="18" charset="0"/>
                  </a:rPr>
                  <a:t>	</a:t>
                </a:r>
                <a:endParaRPr lang="vi-VN" sz="4000" noProof="1">
                  <a:solidFill>
                    <a:schemeClr val="tx1"/>
                  </a:solidFill>
                  <a:latin typeface="Arial" panose="020B0604020202020204" pitchFamily="34" charset="0"/>
                  <a:cs typeface="Arial" panose="020B0604020202020204" pitchFamily="34"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442539" y="5277365"/>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e>
                        </m:rad>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457371" y="7549939"/>
                <a:ext cx="7404078" cy="1851998"/>
              </a:xfrm>
              <a:prstGeom prst="roundRect">
                <a:avLst/>
              </a:prstGeom>
              <a:blipFill>
                <a:blip r:embed="rId9"/>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73731" y="7595296"/>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485618" y="537880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844356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4038600" y="2299958"/>
                <a:ext cx="10392588" cy="2010626"/>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4000" b="1"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3.</a:t>
                </a:r>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Tâm sai của Elip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bằng :</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4038600" y="2299958"/>
                <a:ext cx="10392588" cy="2010626"/>
              </a:xfrm>
              <a:prstGeom prst="roundRect">
                <a:avLst/>
              </a:prstGeom>
              <a:blipFill>
                <a:blip r:embed="rId7"/>
                <a:stretch>
                  <a:fillRect l="-117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457371" y="518946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C.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e>
                        </m:rad>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den>
                    </m:f>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457371" y="5189468"/>
                <a:ext cx="7404078" cy="1851998"/>
              </a:xfrm>
              <a:prstGeom prst="roundRect">
                <a:avLst/>
              </a:prstGeom>
              <a:blipFill>
                <a:blip r:embed="rId8"/>
                <a:stretch>
                  <a:fillRect/>
                </a:stretch>
              </a:blipFill>
              <a:ln>
                <a:noFill/>
              </a:ln>
            </p:spPr>
            <p:txBody>
              <a:bodyPr/>
              <a:lstStyle/>
              <a:p>
                <a:r>
                  <a:rPr lang="en-US">
                    <a:noFill/>
                  </a:rPr>
                  <a:t> </a:t>
                </a:r>
              </a:p>
            </p:txBody>
          </p:sp>
        </mc:Fallback>
      </mc:AlternateContent>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noProof="1">
                <a:solidFill>
                  <a:srgbClr val="000000"/>
                </a:solidFill>
                <a:latin typeface="Arial" panose="020B0604020202020204" pitchFamily="34" charset="0"/>
                <a:cs typeface="Arial" panose="020B0604020202020204" pitchFamily="34" charset="0"/>
              </a:rPr>
              <a:t>A</a:t>
            </a:r>
            <a:r>
              <a:rPr lang="en-US" sz="4000" noProof="1">
                <a:solidFill>
                  <a:srgbClr val="000000"/>
                </a:solidFill>
                <a:latin typeface="Arial" panose="020B0604020202020204" pitchFamily="34" charset="0"/>
                <a:cs typeface="Arial" panose="020B0604020202020204" pitchFamily="34" charset="0"/>
              </a:rPr>
              <a:t>. </a:t>
            </a:r>
            <a:r>
              <a:rPr lang="en-US" sz="4000" noProof="1" smtClean="0">
                <a:solidFill>
                  <a:srgbClr val="000000"/>
                </a:solidFill>
                <a:latin typeface="Arial" panose="020B0604020202020204" pitchFamily="34" charset="0"/>
                <a:cs typeface="Arial" panose="020B0604020202020204" pitchFamily="34" charset="0"/>
              </a:rPr>
              <a:t>0,2</a:t>
            </a:r>
            <a:endParaRPr kumimoji="0" lang="vi-VN" sz="4000" b="0" i="0" u="none" strike="noStrike" kern="120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Arial" panose="020B0604020202020204" pitchFamily="34" charset="0"/>
                <a:ea typeface="Times New Roman" panose="02020603050405020304" pitchFamily="18" charset="0"/>
              </a:rPr>
              <a:t>B. 0, 4</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 4</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26422" y="5238150"/>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703824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524000" y="2061562"/>
                <a:ext cx="15316200" cy="232523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en-US" sz="4000" b="1"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4.</a:t>
                </a:r>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Đường thẳng nào dưới đây là 1 đường chuẩn của Elip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524000" y="2061562"/>
                <a:ext cx="15316200" cy="2325231"/>
              </a:xfrm>
              <a:prstGeom prst="roundRect">
                <a:avLst/>
              </a:prstGeom>
              <a:blipFill>
                <a:blip r:embed="rId7"/>
                <a:stretch>
                  <a:fillRect/>
                </a:stretch>
              </a:blipFill>
              <a:ln>
                <a:noFill/>
              </a:ln>
            </p:spPr>
            <p:txBody>
              <a:bodyPr/>
              <a:lstStyle/>
              <a:p>
                <a:r>
                  <a:rPr lang="en-US">
                    <a:noFill/>
                  </a:rPr>
                  <a:t> </a:t>
                </a:r>
              </a:p>
            </p:txBody>
          </p:sp>
        </mc:Fallback>
      </mc:AlternateContent>
      <p:sp>
        <p:nvSpPr>
          <p:cNvPr id="9" name="Đáp án đúng">
            <a:extLst>
              <a:ext uri="{FF2B5EF4-FFF2-40B4-BE49-F238E27FC236}">
                <a16:creationId xmlns:a16="http://schemas.microsoft.com/office/drawing/2014/main" id="{8B66CBE4-2DB9-BCF7-D1C4-281B894BFE17}"/>
              </a:ext>
            </a:extLst>
          </p:cNvPr>
          <p:cNvSpPr/>
          <p:nvPr/>
        </p:nvSpPr>
        <p:spPr>
          <a:xfrm>
            <a:off x="9628436" y="754993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Arial" panose="020B0604020202020204" pitchFamily="34" charset="0"/>
                <a:ea typeface="Times New Roman" panose="02020603050405020304" pitchFamily="18" charset="0"/>
              </a:rPr>
              <a:t>D. x + 8 = 0</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A.</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a:solidFill>
                      <a:prstClr val="black"/>
                    </a:solidFill>
                    <a:latin typeface="Arial" panose="020B0604020202020204" pitchFamily="34" charset="0"/>
                    <a:ea typeface="Times New Roman" panose="02020603050405020304" pitchFamily="18" charset="0"/>
                  </a:rPr>
                  <a:t>B.</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num>
                      <m:den>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4000" dirty="0">
                    <a:solidFill>
                      <a:prstClr val="black"/>
                    </a:solidFill>
                    <a:latin typeface="Arial" panose="020B0604020202020204" pitchFamily="34" charset="0"/>
                    <a:ea typeface="Times New Roman" panose="02020603050405020304" pitchFamily="18" charset="0"/>
                  </a:rPr>
                  <a:t>	</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9"/>
                <a:stretch>
                  <a:fillRect/>
                </a:stretch>
              </a:blipFill>
              <a:ln>
                <a:noFill/>
              </a:ln>
            </p:spPr>
            <p:txBody>
              <a:bodyPr/>
              <a:lstStyle/>
              <a:p>
                <a:r>
                  <a:rPr lang="en-US">
                    <a:noFill/>
                  </a:rPr>
                  <a:t> </a:t>
                </a:r>
              </a:p>
            </p:txBody>
          </p:sp>
        </mc:Fallback>
      </mc:AlternateContent>
      <p:sp>
        <p:nvSpPr>
          <p:cNvPr id="12" name="Đáp án sai 3">
            <a:extLst>
              <a:ext uri="{FF2B5EF4-FFF2-40B4-BE49-F238E27FC236}">
                <a16:creationId xmlns:a16="http://schemas.microsoft.com/office/drawing/2014/main" id="{2E7D83A4-3758-8699-4DD0-010A80780539}"/>
              </a:ext>
            </a:extLst>
          </p:cNvPr>
          <p:cNvSpPr/>
          <p:nvPr/>
        </p:nvSpPr>
        <p:spPr>
          <a:xfrm>
            <a:off x="9628436" y="5161563"/>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a:solidFill>
                  <a:schemeClr val="tx1"/>
                </a:solidFill>
                <a:latin typeface="Arial" panose="020B0604020202020204" pitchFamily="34" charset="0"/>
                <a:ea typeface="Times New Roman" panose="02020603050405020304" pitchFamily="18" charset="0"/>
              </a:rPr>
              <a:t>C. x + 2 = 0	</a:t>
            </a:r>
            <a:endParaRPr kumimoji="0" lang="en-US" sz="40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62708" y="7566578"/>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175692" y="516156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11675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smtClean="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p:sp>
        <p:nvSpPr>
          <p:cNvPr id="8" name="Câu hỏi">
            <a:extLst>
              <a:ext uri="{FF2B5EF4-FFF2-40B4-BE49-F238E27FC236}">
                <a16:creationId xmlns:a16="http://schemas.microsoft.com/office/drawing/2014/main" id="{4ADFFF1A-F500-CC57-185E-00F4826D0836}"/>
              </a:ext>
            </a:extLst>
          </p:cNvPr>
          <p:cNvSpPr/>
          <p:nvPr/>
        </p:nvSpPr>
        <p:spPr>
          <a:xfrm>
            <a:off x="1524000" y="2061562"/>
            <a:ext cx="15316200" cy="232523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5.</a:t>
            </a:r>
            <a:r>
              <a:rPr lang="en-US" sz="4000">
                <a:solidFill>
                  <a:schemeClr val="tx1"/>
                </a:solidFill>
                <a:latin typeface="Arial" panose="020B0604020202020204" pitchFamily="34" charset="0"/>
                <a:ea typeface="Times New Roman" panose="02020603050405020304" pitchFamily="18" charset="0"/>
                <a:cs typeface="Times New Roman" panose="02020603050405020304" pitchFamily="18" charset="0"/>
              </a:rPr>
              <a:t> Tìm phương trình chính tắc của Elip có tiêu cự bằng 6 và trục lớn bằng 10</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628436" y="754993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D.</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25</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628436" y="7549935"/>
                <a:ext cx="7404078" cy="1851998"/>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A.</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25</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B.</a:t>
                </a:r>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100</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81</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628436" y="5161563"/>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15</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chemeClr val="tx1"/>
                    </a:solidFill>
                    <a:effectLst/>
                    <a:latin typeface="Arial" panose="020B0604020202020204" pitchFamily="34" charset="0"/>
                    <a:ea typeface="Times New Roman" panose="02020603050405020304" pitchFamily="18" charset="0"/>
                  </a:rPr>
                  <a:t>	</a:t>
                </a:r>
                <a:endParaRPr kumimoji="0" lang="en-US" sz="40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628436" y="5161563"/>
                <a:ext cx="7404078" cy="185199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62708" y="7566578"/>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692" y="516156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35395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337407" flipV="1">
            <a:off x="14636387" y="235161"/>
            <a:ext cx="4479119" cy="1842037"/>
          </a:xfrm>
          <a:prstGeom prst="rect">
            <a:avLst/>
          </a:prstGeom>
        </p:spPr>
      </p:pic>
      <p:grpSp>
        <p:nvGrpSpPr>
          <p:cNvPr id="5" name="Group 5"/>
          <p:cNvGrpSpPr/>
          <p:nvPr/>
        </p:nvGrpSpPr>
        <p:grpSpPr>
          <a:xfrm>
            <a:off x="888628" y="3162300"/>
            <a:ext cx="16543454" cy="4724400"/>
            <a:chOff x="0" y="0"/>
            <a:chExt cx="1918193" cy="2090532"/>
          </a:xfrm>
        </p:grpSpPr>
        <p:sp>
          <p:nvSpPr>
            <p:cNvPr id="6" name="Freeform 6"/>
            <p:cNvSpPr/>
            <p:nvPr/>
          </p:nvSpPr>
          <p:spPr>
            <a:xfrm>
              <a:off x="0" y="0"/>
              <a:ext cx="1918193" cy="2090532"/>
            </a:xfrm>
            <a:custGeom>
              <a:avLst/>
              <a:gdLst/>
              <a:ahLst/>
              <a:cxnLst/>
              <a:rect l="l" t="t" r="r" b="b"/>
              <a:pathLst>
                <a:path w="1918193" h="2090532">
                  <a:moveTo>
                    <a:pt x="1793733" y="2090532"/>
                  </a:moveTo>
                  <a:lnTo>
                    <a:pt x="124460" y="2090532"/>
                  </a:lnTo>
                  <a:cubicBezTo>
                    <a:pt x="55880" y="2090532"/>
                    <a:pt x="0" y="2034652"/>
                    <a:pt x="0" y="1966072"/>
                  </a:cubicBezTo>
                  <a:lnTo>
                    <a:pt x="0" y="124460"/>
                  </a:lnTo>
                  <a:cubicBezTo>
                    <a:pt x="0" y="55880"/>
                    <a:pt x="55880" y="0"/>
                    <a:pt x="124460" y="0"/>
                  </a:cubicBezTo>
                  <a:lnTo>
                    <a:pt x="1793733" y="0"/>
                  </a:lnTo>
                  <a:cubicBezTo>
                    <a:pt x="1862313" y="0"/>
                    <a:pt x="1918193" y="55880"/>
                    <a:pt x="1918193" y="124460"/>
                  </a:cubicBezTo>
                  <a:lnTo>
                    <a:pt x="1918193" y="1966072"/>
                  </a:lnTo>
                  <a:cubicBezTo>
                    <a:pt x="1918193" y="2034652"/>
                    <a:pt x="1862313" y="2090532"/>
                    <a:pt x="1793733" y="2090532"/>
                  </a:cubicBezTo>
                  <a:close/>
                </a:path>
              </a:pathLst>
            </a:custGeom>
            <a:solidFill>
              <a:srgbClr val="FFFFFF"/>
            </a:solidFill>
          </p:spPr>
        </p:sp>
      </p:grpSp>
      <p:sp>
        <p:nvSpPr>
          <p:cNvPr id="12" name="TextBox 11"/>
          <p:cNvSpPr txBox="1"/>
          <p:nvPr/>
        </p:nvSpPr>
        <p:spPr>
          <a:xfrm>
            <a:off x="7162800" y="1708829"/>
            <a:ext cx="4038600" cy="784830"/>
          </a:xfrm>
          <a:prstGeom prst="rect">
            <a:avLst/>
          </a:prstGeom>
          <a:noFill/>
        </p:spPr>
        <p:txBody>
          <a:bodyPr wrap="square" rtlCol="0">
            <a:spAutoFit/>
          </a:bodyPr>
          <a:lstStyle/>
          <a:p>
            <a:pPr algn="ctr"/>
            <a:r>
              <a:rPr lang="en-US" sz="4500" b="1" dirty="0" smtClean="0">
                <a:solidFill>
                  <a:schemeClr val="bg1"/>
                </a:solidFill>
                <a:latin typeface="Arial" panose="020B0604020202020204" pitchFamily="34" charset="0"/>
                <a:cs typeface="Arial" panose="020B0604020202020204" pitchFamily="34" charset="0"/>
              </a:rPr>
              <a:t>ĐỊNH NGHĨA</a:t>
            </a:r>
            <a:endParaRPr lang="en-US" sz="45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1676400" y="3714752"/>
                <a:ext cx="15011400" cy="3600986"/>
              </a:xfrm>
              <a:prstGeom prst="rect">
                <a:avLst/>
              </a:prstGeom>
            </p:spPr>
            <p:txBody>
              <a:bodyPr wrap="square">
                <a:spAutoFit/>
              </a:bodyPr>
              <a:lstStyle/>
              <a:p>
                <a:pPr algn="just">
                  <a:lnSpc>
                    <a:spcPct val="150000"/>
                  </a:lnSpc>
                  <a:spcAft>
                    <a:spcPts val="800"/>
                  </a:spcAft>
                </a:pPr>
                <a:r>
                  <a:rPr lang="nl-NL" sz="3800" dirty="0">
                    <a:latin typeface="Arial" panose="020B0604020202020204" pitchFamily="34" charset="0"/>
                    <a:ea typeface="Times New Roman" panose="02020603050405020304" pitchFamily="18" charset="0"/>
                    <a:cs typeface="Arial" panose="020B0604020202020204" pitchFamily="34" charset="0"/>
                  </a:rPr>
                  <a:t>Cho hai điểm cố định và phân biệt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Đặt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r>
                      <a:rPr lang="nl-NL" sz="3800" i="1">
                        <a:effectLst/>
                        <a:latin typeface="Cambria Math" panose="02040503050406030204" pitchFamily="18" charset="0"/>
                        <a:ea typeface="Times New Roman" panose="02020603050405020304" pitchFamily="18" charset="0"/>
                        <a:cs typeface="Arial" panose="020B0604020202020204" pitchFamily="34" charset="0"/>
                      </a:rPr>
                      <m:t>&gt;0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Cho số thực a lớn hơn c. Tập hợp các điểm M sao cho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đường elip </a:t>
                </a:r>
                <a:r>
                  <a:rPr lang="nl-NL" sz="3800" dirty="0">
                    <a:effectLst/>
                    <a:latin typeface="Arial" panose="020B0604020202020204" pitchFamily="34" charset="0"/>
                    <a:ea typeface="Times New Roman" panose="02020603050405020304" pitchFamily="18" charset="0"/>
                    <a:cs typeface="Arial" panose="020B0604020202020204" pitchFamily="34" charset="0"/>
                  </a:rPr>
                  <a:t>(hay elip). Hai điểm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được gọi là hai </a:t>
                </a:r>
                <a:r>
                  <a:rPr lang="nl-NL" sz="3800" dirty="0" smtClean="0">
                    <a:effectLst/>
                    <a:latin typeface="Arial" panose="020B0604020202020204" pitchFamily="34" charset="0"/>
                    <a:ea typeface="Times New Roman" panose="02020603050405020304" pitchFamily="18" charset="0"/>
                    <a:cs typeface="Arial" panose="020B0604020202020204" pitchFamily="34" charset="0"/>
                  </a:rPr>
                  <a:t>   </a:t>
                </a:r>
                <a:r>
                  <a:rPr lang="nl-NL" sz="3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tiêu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điểm </a:t>
                </a:r>
                <a:r>
                  <a:rPr lang="nl-NL" sz="3800" dirty="0">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được gọi là </a:t>
                </a:r>
                <a:r>
                  <a:rPr lang="nl-NL"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tiêu cự </a:t>
                </a:r>
                <a:r>
                  <a:rPr lang="nl-NL" sz="3800" dirty="0">
                    <a:effectLst/>
                    <a:latin typeface="Arial" panose="020B0604020202020204" pitchFamily="34" charset="0"/>
                    <a:ea typeface="Times New Roman" panose="02020603050405020304" pitchFamily="18" charset="0"/>
                    <a:cs typeface="Arial" panose="020B0604020202020204" pitchFamily="34" charset="0"/>
                  </a:rPr>
                  <a:t>của elip đó.</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676400" y="3714752"/>
                <a:ext cx="15011400" cy="3600986"/>
              </a:xfrm>
              <a:prstGeom prst="rect">
                <a:avLst/>
              </a:prstGeom>
              <a:blipFill>
                <a:blip r:embed="rId5"/>
                <a:stretch>
                  <a:fillRect l="-1340" r="-1299" b="-2876"/>
                </a:stretch>
              </a:blipFill>
            </p:spPr>
            <p:txBody>
              <a:bodyPr/>
              <a:lstStyle/>
              <a:p>
                <a:r>
                  <a:rPr lang="en-US">
                    <a:noFill/>
                  </a:rPr>
                  <a:t> </a:t>
                </a:r>
              </a:p>
            </p:txBody>
          </p:sp>
        </mc:Fallback>
      </mc:AlternateContent>
      <p:pic>
        <p:nvPicPr>
          <p:cNvPr id="8"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49508">
            <a:off x="15131315" y="8321816"/>
            <a:ext cx="2245014" cy="1619216"/>
          </a:xfrm>
          <a:prstGeom prst="rect">
            <a:avLst/>
          </a:prstGeom>
        </p:spPr>
      </p:pic>
      <p:pic>
        <p:nvPicPr>
          <p:cNvPr id="9"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304800" y="8552281"/>
            <a:ext cx="2255520" cy="1409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smtClean="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524000" y="2061562"/>
                <a:ext cx="15316200" cy="232523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a:t>
                </a:r>
                <a:r>
                  <a:rPr lang="en-US" sz="40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6.</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Hyperbol</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cự</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524000" y="2061562"/>
                <a:ext cx="15316200" cy="2325231"/>
              </a:xfrm>
              <a:prstGeom prst="roundRect">
                <a:avLst/>
              </a:prstGeom>
              <a:blipFill>
                <a:blip r:embed="rId7"/>
                <a:stretch>
                  <a:fillRect l="-67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628436" y="754993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D.</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oMath>
                </a14:m>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628436" y="7549935"/>
                <a:ext cx="7404078" cy="1851998"/>
              </a:xfrm>
              <a:prstGeom prst="roundRect">
                <a:avLst/>
              </a:prstGeom>
              <a:blipFill>
                <a:blip r:embed="rId8"/>
                <a:stretch>
                  <a:fillRect/>
                </a:stretch>
              </a:blipFill>
              <a:ln>
                <a:noFill/>
              </a:ln>
            </p:spPr>
            <p:txBody>
              <a:bodyPr/>
              <a:lstStyle/>
              <a:p>
                <a:r>
                  <a:rPr lang="en-US">
                    <a:noFill/>
                  </a:rPr>
                  <a:t> </a:t>
                </a:r>
              </a:p>
            </p:txBody>
          </p:sp>
        </mc:Fallback>
      </mc:AlternateContent>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Arial" panose="020B0604020202020204" pitchFamily="34" charset="0"/>
                <a:ea typeface="Times New Roman" panose="02020603050405020304" pitchFamily="18" charset="0"/>
              </a:rPr>
              <a:t>A. 1</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oMath>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628436" y="5161563"/>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628436" y="5161563"/>
                <a:ext cx="7404078" cy="185199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62708" y="7566578"/>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692" y="516156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152654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756900"/>
            <a:ext cx="15435000" cy="1414800"/>
          </a:xfrm>
        </p:spPr>
        <p:txBody>
          <a:bodyPr/>
          <a:lstStyle/>
          <a:p>
            <a:r>
              <a:rPr lang="en-US" sz="5000" b="1" dirty="0" smtClean="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322636" y="1676255"/>
                <a:ext cx="15669964" cy="3391045"/>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4000" b="1"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a:t>
                </a:r>
                <a:r>
                  <a:rPr lang="en-US" sz="40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7.</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Cho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Hyperbol</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20</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hoành</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12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bao</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nhiêu</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322636" y="1676255"/>
                <a:ext cx="15669964" cy="3391045"/>
              </a:xfrm>
              <a:prstGeom prst="roundRect">
                <a:avLst/>
              </a:prstGeom>
              <a:blipFill>
                <a:blip r:embed="rId7"/>
                <a:stretch>
                  <a:fillRect l="-311" r="-311" b="-3957"/>
                </a:stretch>
              </a:blipFill>
              <a:ln>
                <a:noFill/>
              </a:ln>
            </p:spPr>
            <p:txBody>
              <a:bodyPr/>
              <a:lstStyle/>
              <a:p>
                <a:r>
                  <a:rPr lang="en-US">
                    <a:noFill/>
                  </a:rPr>
                  <a:t> </a:t>
                </a:r>
              </a:p>
            </p:txBody>
          </p:sp>
        </mc:Fallback>
      </mc:AlternateContent>
      <p:sp>
        <p:nvSpPr>
          <p:cNvPr id="9" name="Đáp án đúng">
            <a:extLst>
              <a:ext uri="{FF2B5EF4-FFF2-40B4-BE49-F238E27FC236}">
                <a16:creationId xmlns:a16="http://schemas.microsoft.com/office/drawing/2014/main" id="{8B66CBE4-2DB9-BCF7-D1C4-281B894BFE17}"/>
              </a:ext>
            </a:extLst>
          </p:cNvPr>
          <p:cNvSpPr/>
          <p:nvPr/>
        </p:nvSpPr>
        <p:spPr>
          <a:xfrm>
            <a:off x="9628436" y="754993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Arial" panose="020B0604020202020204" pitchFamily="34" charset="0"/>
                <a:ea typeface="Times New Roman" panose="02020603050405020304" pitchFamily="18" charset="0"/>
              </a:rPr>
              <a:t>D. 14 </a:t>
            </a:r>
            <a:r>
              <a:rPr lang="en-US" sz="4000" dirty="0" err="1">
                <a:solidFill>
                  <a:prstClr val="black"/>
                </a:solidFill>
                <a:latin typeface="Arial" panose="020B0604020202020204" pitchFamily="34" charset="0"/>
                <a:ea typeface="Times New Roman" panose="02020603050405020304" pitchFamily="18" charset="0"/>
              </a:rPr>
              <a:t>và</a:t>
            </a:r>
            <a:r>
              <a:rPr lang="en-US" sz="4000" dirty="0">
                <a:solidFill>
                  <a:prstClr val="black"/>
                </a:solidFill>
                <a:latin typeface="Arial" panose="020B0604020202020204" pitchFamily="34" charset="0"/>
                <a:ea typeface="Times New Roman" panose="02020603050405020304" pitchFamily="18" charset="0"/>
              </a:rPr>
              <a:t> 22</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8</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 10 </a:t>
            </a:r>
            <a:r>
              <a:rPr lang="en-US" sz="40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6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628436" y="5161563"/>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7</m:t>
                        </m:r>
                      </m:e>
                    </m:rad>
                  </m:oMath>
                </a14:m>
                <a:endParaRPr kumimoji="0" lang="en-US" sz="40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628436" y="5161563"/>
                <a:ext cx="7404078" cy="1851998"/>
              </a:xfrm>
              <a:prstGeom prst="roundRect">
                <a:avLst/>
              </a:prstGeom>
              <a:blipFill>
                <a:blip r:embed="rId8"/>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62708" y="7566578"/>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75692" y="516156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947936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2057400" y="2212841"/>
                <a:ext cx="14249400" cy="2549659"/>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4000" b="1" dirty="0" err="1"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a:t>
                </a:r>
                <a:r>
                  <a:rPr lang="en-US" sz="4000" b="1"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 8.</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dưới</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đây</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chuẩn</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Hyperbol</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20</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15</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2057400" y="2212841"/>
                <a:ext cx="14249400" cy="2549659"/>
              </a:xfrm>
              <a:prstGeom prst="roundRect">
                <a:avLst/>
              </a:prstGeom>
              <a:blipFill>
                <a:blip r:embed="rId7"/>
                <a:stretch>
                  <a:fillRect l="-685" r="-599"/>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457371" y="518946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35</m:t>
                            </m:r>
                          </m:e>
                        </m:rad>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7</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457371" y="5189468"/>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A.</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e>
                    </m:rad>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=0</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9"/>
                <a:stretch>
                  <a:fillRect/>
                </a:stretch>
              </a:blipFill>
              <a:ln>
                <a:noFill/>
              </a:ln>
            </p:spPr>
            <p:txBody>
              <a:bodyPr/>
              <a:lstStyle/>
              <a:p>
                <a:r>
                  <a:rPr lang="en-US">
                    <a:noFill/>
                  </a:rPr>
                  <a:t> </a:t>
                </a:r>
              </a:p>
            </p:txBody>
          </p:sp>
        </mc:Fallback>
      </mc:AlternateContent>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chemeClr val="tx1"/>
                </a:solidFill>
                <a:latin typeface="Arial" panose="020B0604020202020204" pitchFamily="34" charset="0"/>
                <a:ea typeface="Times New Roman" panose="02020603050405020304" pitchFamily="18" charset="0"/>
              </a:rPr>
              <a:t>B. x + 4 = 0	</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 x + 2 = </a:t>
            </a:r>
            <a:r>
              <a:rPr lang="en-US"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0</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26422" y="5238150"/>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28771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183862" y="2125572"/>
                <a:ext cx="16002000" cy="2549659"/>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9</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Điểm nào trong 4 điểm M(5 ; 0), N(10 ; 3</a:t>
                </a:r>
                <a14:m>
                  <m:oMath xmlns:m="http://schemas.openxmlformats.org/officeDocument/2006/math">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e>
                    </m:rad>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P(5</a:t>
                </a:r>
                <a14:m>
                  <m:oMath xmlns:m="http://schemas.openxmlformats.org/officeDocument/2006/math">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e>
                    </m:rad>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 3</a:t>
                </a:r>
                <a14:m>
                  <m:oMath xmlns:m="http://schemas.openxmlformats.org/officeDocument/2006/math">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e>
                    </m:rad>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Q(5 ; 4) nằm trên một đường tiệm cận của hyperbol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25</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r>
                      <m:rPr>
                        <m:nor/>
                      </m:rP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oMath>
                </a14:m>
                <a:endParaRPr lang="en-US"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83862" y="2125572"/>
                <a:ext cx="16002000" cy="2549659"/>
              </a:xfrm>
              <a:prstGeom prst="roundRect">
                <a:avLst/>
              </a:prstGeom>
              <a:blipFill>
                <a:blip r:embed="rId7"/>
                <a:stretch>
                  <a:fillRect l="-571" r="-571"/>
                </a:stretch>
              </a:blipFill>
              <a:ln>
                <a:noFill/>
              </a:ln>
            </p:spPr>
            <p:txBody>
              <a:bodyPr/>
              <a:lstStyle/>
              <a:p>
                <a:r>
                  <a:rPr lang="en-US">
                    <a:noFill/>
                  </a:rPr>
                  <a:t> </a:t>
                </a:r>
              </a:p>
            </p:txBody>
          </p:sp>
        </mc:Fallback>
      </mc:AlternateContent>
      <p:sp>
        <p:nvSpPr>
          <p:cNvPr id="9" name="Đáp án đúng">
            <a:extLst>
              <a:ext uri="{FF2B5EF4-FFF2-40B4-BE49-F238E27FC236}">
                <a16:creationId xmlns:a16="http://schemas.microsoft.com/office/drawing/2014/main" id="{8B66CBE4-2DB9-BCF7-D1C4-281B894BFE17}"/>
              </a:ext>
            </a:extLst>
          </p:cNvPr>
          <p:cNvSpPr/>
          <p:nvPr/>
        </p:nvSpPr>
        <p:spPr>
          <a:xfrm>
            <a:off x="9457371" y="518946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P</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a:solidFill>
                  <a:prstClr val="black"/>
                </a:solidFill>
                <a:latin typeface="Arial" panose="020B0604020202020204" pitchFamily="34" charset="0"/>
                <a:ea typeface="Times New Roman" panose="02020603050405020304" pitchFamily="18" charset="0"/>
              </a:rPr>
              <a:t>M</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26422" y="5238150"/>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94397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p:sp>
        <p:nvSpPr>
          <p:cNvPr id="8" name="Câu hỏi">
            <a:extLst>
              <a:ext uri="{FF2B5EF4-FFF2-40B4-BE49-F238E27FC236}">
                <a16:creationId xmlns:a16="http://schemas.microsoft.com/office/drawing/2014/main" id="{4ADFFF1A-F500-CC57-185E-00F4826D0836}"/>
              </a:ext>
            </a:extLst>
          </p:cNvPr>
          <p:cNvSpPr/>
          <p:nvPr/>
        </p:nvSpPr>
        <p:spPr>
          <a:xfrm>
            <a:off x="1183862" y="2125572"/>
            <a:ext cx="16002000" cy="2549659"/>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10.</a:t>
            </a:r>
            <a:r>
              <a:rPr lang="en-US" sz="4000">
                <a:solidFill>
                  <a:schemeClr val="tx1"/>
                </a:solidFill>
                <a:latin typeface="Arial" panose="020B0604020202020204" pitchFamily="34" charset="0"/>
                <a:ea typeface="Times New Roman" panose="02020603050405020304" pitchFamily="18" charset="0"/>
                <a:cs typeface="Times New Roman" panose="02020603050405020304" pitchFamily="18" charset="0"/>
              </a:rPr>
              <a:t> Tìm phương trình chính tắc của hyperbol nếu một đỉnh của hình chữ nhật cơ sở của hypepol đó là M(4 ; 3).</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457371" y="518946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457371" y="5189468"/>
                <a:ext cx="7404078" cy="1851998"/>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smtClean="0">
                    <a:solidFill>
                      <a:schemeClr val="tx1"/>
                    </a:solidFill>
                    <a:latin typeface="Arial" panose="020B0604020202020204" pitchFamily="34" charset="0"/>
                    <a:ea typeface="Times New Roman" panose="02020603050405020304" pitchFamily="18" charset="0"/>
                  </a:rPr>
                  <a:t>A.</a:t>
                </a:r>
                <a:r>
                  <a:rPr lang="en-US" sz="400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a:solidFill>
                      <a:schemeClr val="tx1"/>
                    </a:solidFill>
                    <a:effectLst/>
                    <a:latin typeface="Arial" panose="020B0604020202020204" pitchFamily="34" charset="0"/>
                    <a:ea typeface="Times New Roman" panose="02020603050405020304" pitchFamily="18" charset="0"/>
                  </a:rPr>
                  <a:t>	</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B.</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9</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chemeClr val="tx1"/>
                    </a:solidFill>
                    <a:effectLst/>
                    <a:latin typeface="Arial" panose="020B0604020202020204" pitchFamily="34" charset="0"/>
                    <a:ea typeface="Times New Roman" panose="02020603050405020304" pitchFamily="18" charset="0"/>
                  </a:rPr>
                  <a:t>	</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16</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457371" y="7549939"/>
                <a:ext cx="7404078" cy="185199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26422" y="5238150"/>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9418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p:sp>
        <p:nvSpPr>
          <p:cNvPr id="8" name="Câu hỏi">
            <a:extLst>
              <a:ext uri="{FF2B5EF4-FFF2-40B4-BE49-F238E27FC236}">
                <a16:creationId xmlns:a16="http://schemas.microsoft.com/office/drawing/2014/main" id="{4ADFFF1A-F500-CC57-185E-00F4826D0836}"/>
              </a:ext>
            </a:extLst>
          </p:cNvPr>
          <p:cNvSpPr/>
          <p:nvPr/>
        </p:nvSpPr>
        <p:spPr>
          <a:xfrm>
            <a:off x="1183862" y="2440466"/>
            <a:ext cx="16342138" cy="1407634"/>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11.</a:t>
            </a:r>
            <a:r>
              <a:rPr lang="en-US" sz="4000">
                <a:solidFill>
                  <a:schemeClr val="tx1"/>
                </a:solidFill>
                <a:latin typeface="Arial" panose="020B0604020202020204" pitchFamily="34" charset="0"/>
                <a:ea typeface="Times New Roman" panose="02020603050405020304" pitchFamily="18" charset="0"/>
                <a:cs typeface="Times New Roman" panose="02020603050405020304" pitchFamily="18" charset="0"/>
              </a:rPr>
              <a:t> Viết phương trình chính tắc của Parabol đi qua điểm A(5 ; -2).</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457371" y="518946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den>
                    </m:f>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457371" y="5189468"/>
                <a:ext cx="7404078" cy="1851998"/>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A.</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−3</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−12</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B.</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−27</m:t>
                    </m:r>
                  </m:oMath>
                </a14:m>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rPr>
                  <a:t>	</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−21</m:t>
                    </m:r>
                  </m:oMath>
                </a14:m>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457371" y="7549939"/>
                <a:ext cx="7404078" cy="185199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26422" y="5238150"/>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912383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smtClean="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p:sp>
        <p:nvSpPr>
          <p:cNvPr id="8" name="Câu hỏi">
            <a:extLst>
              <a:ext uri="{FF2B5EF4-FFF2-40B4-BE49-F238E27FC236}">
                <a16:creationId xmlns:a16="http://schemas.microsoft.com/office/drawing/2014/main" id="{4ADFFF1A-F500-CC57-185E-00F4826D0836}"/>
              </a:ext>
            </a:extLst>
          </p:cNvPr>
          <p:cNvSpPr/>
          <p:nvPr/>
        </p:nvSpPr>
        <p:spPr>
          <a:xfrm>
            <a:off x="1524000" y="2061562"/>
            <a:ext cx="15316200" cy="2325231"/>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Câu</a:t>
            </a:r>
            <a:r>
              <a:rPr lang="en-US" sz="40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12.</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Viết</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trình</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chính</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tắc</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Parabol</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biết</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tiêu</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F(5 ; 0).</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628436" y="754993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=20</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628436" y="7549935"/>
                <a:ext cx="7404078" cy="1851998"/>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A.</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smtClean="0">
                    <a:solidFill>
                      <a:schemeClr val="tx1"/>
                    </a:solidFill>
                    <a:latin typeface="Arial" panose="020B0604020202020204" pitchFamily="34" charset="0"/>
                    <a:ea typeface="Times New Roman" panose="02020603050405020304" pitchFamily="18" charset="0"/>
                  </a:rPr>
                  <a:t>B.</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=10</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4000" dirty="0">
                    <a:solidFill>
                      <a:schemeClr val="tx1"/>
                    </a:solidFill>
                    <a:effectLst/>
                    <a:latin typeface="Arial" panose="020B0604020202020204" pitchFamily="34" charset="0"/>
                    <a:ea typeface="Times New Roman" panose="02020603050405020304" pitchFamily="18" charset="0"/>
                  </a:rPr>
                  <a:t> </a:t>
                </a:r>
                <a:endParaRPr kumimoji="0" lang="en-US" sz="32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628436" y="5161563"/>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1</m:t>
                        </m:r>
                      </m:num>
                      <m:den>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5</m:t>
                        </m:r>
                      </m:den>
                    </m:f>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kumimoji="0" lang="en-US" sz="40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rPr>
                  <a:t>	</a:t>
                </a:r>
                <a:endParaRPr kumimoji="0" lang="en-US" sz="40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628436" y="5161563"/>
                <a:ext cx="7404078" cy="185199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62708" y="7566578"/>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692" y="516156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988502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p:sp>
        <p:nvSpPr>
          <p:cNvPr id="8" name="Câu hỏi">
            <a:extLst>
              <a:ext uri="{FF2B5EF4-FFF2-40B4-BE49-F238E27FC236}">
                <a16:creationId xmlns:a16="http://schemas.microsoft.com/office/drawing/2014/main" id="{4ADFFF1A-F500-CC57-185E-00F4826D0836}"/>
              </a:ext>
            </a:extLst>
          </p:cNvPr>
          <p:cNvSpPr/>
          <p:nvPr/>
        </p:nvSpPr>
        <p:spPr>
          <a:xfrm>
            <a:off x="1951812" y="1925010"/>
            <a:ext cx="14074002" cy="306609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13.</a:t>
            </a:r>
            <a:r>
              <a:rPr lang="en-US" sz="4000">
                <a:solidFill>
                  <a:schemeClr val="tx1"/>
                </a:solidFill>
                <a:latin typeface="Arial" panose="020B0604020202020204" pitchFamily="34" charset="0"/>
                <a:ea typeface="Times New Roman" panose="02020603050405020304" pitchFamily="18" charset="0"/>
                <a:cs typeface="Times New Roman" panose="02020603050405020304" pitchFamily="18" charset="0"/>
              </a:rPr>
              <a:t> Viết phương trình chính tắc của Parabol biết đường chuẩn có phương trình  x + 1 = 0.</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1098196" y="7569896"/>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B.</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4000" dirty="0">
                    <a:solidFill>
                      <a:schemeClr val="tx1"/>
                    </a:solidFill>
                    <a:effectLst/>
                    <a:latin typeface="Arial" panose="020B0604020202020204" pitchFamily="34" charset="0"/>
                    <a:ea typeface="Times New Roman" panose="02020603050405020304" pitchFamily="18" charset="0"/>
                  </a:rPr>
                  <a:t> </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1098196" y="7569896"/>
                <a:ext cx="7404078" cy="1851998"/>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A.</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9442539" y="527736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C.</a:t>
                </a:r>
                <a:r>
                  <a:rPr lang="en-US" sz="4000" dirty="0">
                    <a:solidFill>
                      <a:schemeClr val="tx1"/>
                    </a:solidFill>
                    <a:effectLst/>
                    <a:latin typeface="Arial" panose="020B0604020202020204" pitchFamily="34" charset="0"/>
                    <a:ea typeface="Times New Roman" panose="02020603050405020304" pitchFamily="18" charset="0"/>
                  </a:rPr>
                  <a:t> </a:t>
                </a:r>
                <a14:m>
                  <m:oMath xmlns:m="http://schemas.openxmlformats.org/officeDocument/2006/math">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kumimoji="0" lang="en-US" sz="40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rPr>
                  <a:t>	</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9442539" y="5277365"/>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0"/>
                  </a:spcAft>
                </a:pPr>
                <a:r>
                  <a:rPr lang="en-US" sz="4000"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D.</a:t>
                </a:r>
                <a:r>
                  <a:rPr lang="en-US" sz="4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=8</m:t>
                    </m:r>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457371" y="7549939"/>
                <a:ext cx="7404078" cy="185199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273731" y="7595296"/>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485618" y="537880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15365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183862" y="2125572"/>
                <a:ext cx="16002000" cy="2549659"/>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14.</a:t>
                </a:r>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Cho Parabol (P) có phương trình chính tắc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Một đường thẳng đi qua tiêu điểm F của (P) cắt (P) tại 2 điểm A và B, Nếu A(1 ; -2) thì tọa độ của B bằng bao nhiêu ?</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183862" y="2125572"/>
                <a:ext cx="16002000" cy="2549659"/>
              </a:xfrm>
              <a:prstGeom prst="roundRect">
                <a:avLst/>
              </a:prstGeom>
              <a:blipFill>
                <a:blip r:embed="rId7"/>
                <a:stretch>
                  <a:fillRect l="-571" t="-2392" r="-571" b="-11483"/>
                </a:stretch>
              </a:blipFill>
              <a:ln>
                <a:noFill/>
              </a:ln>
            </p:spPr>
            <p:txBody>
              <a:bodyPr/>
              <a:lstStyle/>
              <a:p>
                <a:r>
                  <a:rPr lang="en-US">
                    <a:noFill/>
                  </a:rPr>
                  <a:t> </a:t>
                </a:r>
              </a:p>
            </p:txBody>
          </p:sp>
        </mc:Fallback>
      </mc:AlternateContent>
      <p:sp>
        <p:nvSpPr>
          <p:cNvPr id="9" name="Đáp án đúng">
            <a:extLst>
              <a:ext uri="{FF2B5EF4-FFF2-40B4-BE49-F238E27FC236}">
                <a16:creationId xmlns:a16="http://schemas.microsoft.com/office/drawing/2014/main" id="{8B66CBE4-2DB9-BCF7-D1C4-281B894BFE17}"/>
              </a:ext>
            </a:extLst>
          </p:cNvPr>
          <p:cNvSpPr/>
          <p:nvPr/>
        </p:nvSpPr>
        <p:spPr>
          <a:xfrm>
            <a:off x="9457371" y="5189468"/>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black"/>
                </a:solidFill>
                <a:latin typeface="Arial" panose="020B0604020202020204" pitchFamily="34" charset="0"/>
                <a:ea typeface="Times New Roman" panose="02020603050405020304" pitchFamily="18" charset="0"/>
              </a:rPr>
              <a:t>C. (1 ; 2)</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Arial" panose="020B0604020202020204" pitchFamily="34" charset="0"/>
                <a:ea typeface="Times New Roman" panose="02020603050405020304" pitchFamily="18" charset="0"/>
              </a:rPr>
              <a:t>A. (4; 4)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smtClean="0">
                    <a:solidFill>
                      <a:schemeClr val="tx1"/>
                    </a:solidFill>
                    <a:latin typeface="Arial" panose="020B0604020202020204" pitchFamily="34" charset="0"/>
                    <a:ea typeface="Times New Roman" panose="02020603050405020304" pitchFamily="18" charset="0"/>
                  </a:rPr>
                  <a:t>B.</a:t>
                </a:r>
                <a:r>
                  <a:rPr lang="en-US" sz="4000" dirty="0">
                    <a:solidFill>
                      <a:schemeClr val="tx1"/>
                    </a:solidFill>
                    <a:effectLst/>
                    <a:latin typeface="Arial" panose="020B0604020202020204" pitchFamily="34" charset="0"/>
                    <a:ea typeface="Times New Roman" panose="02020603050405020304" pitchFamily="18" charset="0"/>
                  </a:rPr>
                  <a:t> (2 ; 2</a:t>
                </a:r>
                <a14:m>
                  <m:oMath xmlns:m="http://schemas.openxmlformats.org/officeDocument/2006/math">
                    <m:rad>
                      <m:radPr>
                        <m:degHide m:val="on"/>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4000" b="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e>
                    </m:rad>
                  </m:oMath>
                </a14:m>
                <a:r>
                  <a:rPr lang="en-US" sz="4000" dirty="0">
                    <a:solidFill>
                      <a:schemeClr val="tx1"/>
                    </a:solidFill>
                    <a:effectLst/>
                    <a:latin typeface="Arial" panose="020B0604020202020204" pitchFamily="34" charset="0"/>
                    <a:ea typeface="Times New Roman" panose="02020603050405020304" pitchFamily="18" charset="0"/>
                  </a:rPr>
                  <a:t>)</a:t>
                </a:r>
                <a:endParaRPr kumimoji="0" lang="vi-VN" sz="400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8"/>
                <a:stretch>
                  <a:fillRect/>
                </a:stretch>
              </a:blipFill>
              <a:ln>
                <a:noFill/>
              </a:ln>
            </p:spPr>
            <p:txBody>
              <a:bodyPr/>
              <a:lstStyle/>
              <a:p>
                <a:r>
                  <a:rPr lang="en-US">
                    <a:noFill/>
                  </a:rPr>
                  <a:t> </a:t>
                </a:r>
              </a:p>
            </p:txBody>
          </p:sp>
        </mc:Fallback>
      </mc:AlternateContent>
      <p:sp>
        <p:nvSpPr>
          <p:cNvPr id="12" name="Đáp án sai 3">
            <a:extLst>
              <a:ext uri="{FF2B5EF4-FFF2-40B4-BE49-F238E27FC236}">
                <a16:creationId xmlns:a16="http://schemas.microsoft.com/office/drawing/2014/main" id="{2E7D83A4-3758-8699-4DD0-010A80780539}"/>
              </a:ext>
            </a:extLst>
          </p:cNvPr>
          <p:cNvSpPr/>
          <p:nvPr/>
        </p:nvSpPr>
        <p:spPr>
          <a:xfrm>
            <a:off x="9457371" y="754993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600"/>
              </a:spcBef>
            </a:pPr>
            <a:r>
              <a:rPr lang="en-US" sz="40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 (-1 ; 2</a:t>
            </a:r>
            <a:r>
              <a:rPr lang="en-US" sz="40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26422" y="5238150"/>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485618" y="771855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128562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Title 1"/>
          <p:cNvSpPr>
            <a:spLocks noGrp="1"/>
          </p:cNvSpPr>
          <p:nvPr>
            <p:ph type="title"/>
          </p:nvPr>
        </p:nvSpPr>
        <p:spPr>
          <a:xfrm>
            <a:off x="1633800" y="909300"/>
            <a:ext cx="15435000" cy="1414800"/>
          </a:xfrm>
        </p:spPr>
        <p:txBody>
          <a:bodyPr/>
          <a:lstStyle/>
          <a:p>
            <a:r>
              <a:rPr lang="en-US" sz="5000" b="1" dirty="0" smtClean="0">
                <a:latin typeface="Arial" panose="020B0604020202020204" pitchFamily="34" charset="0"/>
                <a:cs typeface="Arial" panose="020B0604020202020204" pitchFamily="34" charset="0"/>
              </a:rPr>
              <a:t>TRÒ CHƠI TRẮC NGHIỆM</a:t>
            </a:r>
            <a:endParaRPr lang="en-US" sz="5000" b="1"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Câu hỏi">
                <a:extLst>
                  <a:ext uri="{FF2B5EF4-FFF2-40B4-BE49-F238E27FC236}">
                    <a16:creationId xmlns:a16="http://schemas.microsoft.com/office/drawing/2014/main" id="{4ADFFF1A-F500-CC57-185E-00F4826D0836}"/>
                  </a:ext>
                </a:extLst>
              </p:cNvPr>
              <p:cNvSpPr/>
              <p:nvPr/>
            </p:nvSpPr>
            <p:spPr>
              <a:xfrm>
                <a:off x="1524000" y="2061562"/>
                <a:ext cx="15316200" cy="262855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0"/>
                  </a:spcAft>
                </a:pPr>
                <a:r>
                  <a:rPr lang="en-US" sz="4000" b="1"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Câu 15.</a:t>
                </a:r>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Một điểm A thuộc Parabol (P):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4000" i="1">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4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Nếu khoảng cách từ A đến đường chuẩn bằng 5 thì khoảng cách từ A đến trục hoành bằng bao nhiêu ?</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Câu hỏi">
                <a:extLst>
                  <a:ext uri="{FF2B5EF4-FFF2-40B4-BE49-F238E27FC236}">
                    <a16:creationId xmlns:a16="http://schemas.microsoft.com/office/drawing/2014/main" id="{4ADFFF1A-F500-CC57-185E-00F4826D0836}"/>
                  </a:ext>
                </a:extLst>
              </p:cNvPr>
              <p:cNvSpPr>
                <a:spLocks noRot="1" noChangeAspect="1" noMove="1" noResize="1" noEditPoints="1" noAdjustHandles="1" noChangeArrowheads="1" noChangeShapeType="1" noTextEdit="1"/>
              </p:cNvSpPr>
              <p:nvPr/>
            </p:nvSpPr>
            <p:spPr>
              <a:xfrm>
                <a:off x="1524000" y="2061562"/>
                <a:ext cx="15316200" cy="2628550"/>
              </a:xfrm>
              <a:prstGeom prst="roundRect">
                <a:avLst/>
              </a:prstGeom>
              <a:blipFill>
                <a:blip r:embed="rId7"/>
                <a:stretch>
                  <a:fillRect l="-557" t="-696" r="-557" b="-974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8B66CBE4-2DB9-BCF7-D1C4-281B894BFE17}"/>
                  </a:ext>
                </a:extLst>
              </p:cNvPr>
              <p:cNvSpPr/>
              <p:nvPr/>
            </p:nvSpPr>
            <p:spPr>
              <a:xfrm>
                <a:off x="9628436" y="754993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Đáp án đúng">
                <a:extLst>
                  <a:ext uri="{FF2B5EF4-FFF2-40B4-BE49-F238E27FC236}">
                    <a16:creationId xmlns:a16="http://schemas.microsoft.com/office/drawing/2014/main" id="{8B66CBE4-2DB9-BCF7-D1C4-281B894BFE17}"/>
                  </a:ext>
                </a:extLst>
              </p:cNvPr>
              <p:cNvSpPr>
                <a:spLocks noRot="1" noChangeAspect="1" noMove="1" noResize="1" noEditPoints="1" noAdjustHandles="1" noChangeArrowheads="1" noChangeShapeType="1" noTextEdit="1"/>
              </p:cNvSpPr>
              <p:nvPr/>
            </p:nvSpPr>
            <p:spPr>
              <a:xfrm>
                <a:off x="9628436" y="7549935"/>
                <a:ext cx="7404078" cy="1851998"/>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3FCD9830-5FD1-BD44-878B-228BD96CE996}"/>
                  </a:ext>
                </a:extLst>
              </p:cNvPr>
              <p:cNvSpPr/>
              <p:nvPr/>
            </p:nvSpPr>
            <p:spPr>
              <a:xfrm>
                <a:off x="1098196" y="5367199"/>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oMath>
                </a14:m>
                <a:endParaRPr kumimoji="0" lang="vi-VN" sz="4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0"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098196" y="5367199"/>
                <a:ext cx="7404078" cy="1851998"/>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sai 2">
                <a:extLst>
                  <a:ext uri="{FF2B5EF4-FFF2-40B4-BE49-F238E27FC236}">
                    <a16:creationId xmlns:a16="http://schemas.microsoft.com/office/drawing/2014/main" id="{6A919885-0285-0403-1E09-FA94D8BC080B}"/>
                  </a:ext>
                </a:extLst>
              </p:cNvPr>
              <p:cNvSpPr/>
              <p:nvPr/>
            </p:nvSpPr>
            <p:spPr>
              <a:xfrm>
                <a:off x="1098196" y="7604385"/>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oMath>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098196" y="7604385"/>
                <a:ext cx="7404078" cy="1851998"/>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3">
                <a:extLst>
                  <a:ext uri="{FF2B5EF4-FFF2-40B4-BE49-F238E27FC236}">
                    <a16:creationId xmlns:a16="http://schemas.microsoft.com/office/drawing/2014/main" id="{2E7D83A4-3758-8699-4DD0-010A80780539}"/>
                  </a:ext>
                </a:extLst>
              </p:cNvPr>
              <p:cNvSpPr/>
              <p:nvPr/>
            </p:nvSpPr>
            <p:spPr>
              <a:xfrm>
                <a:off x="9628436" y="5161563"/>
                <a:ext cx="7404078" cy="185199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628436" y="5161563"/>
                <a:ext cx="7404078" cy="1851998"/>
              </a:xfrm>
              <a:prstGeom prst="roundRect">
                <a:avLst/>
              </a:prstGeom>
              <a:blipFill>
                <a:blip r:embed="rId11"/>
                <a:stretch>
                  <a:fillRect/>
                </a:stretch>
              </a:blipFill>
              <a:ln>
                <a:noFill/>
              </a:ln>
            </p:spPr>
            <p:txBody>
              <a:bodyPr/>
              <a:lstStyle/>
              <a:p>
                <a:r>
                  <a:rPr lang="en-US">
                    <a:noFill/>
                  </a:rPr>
                  <a:t> </a:t>
                </a:r>
              </a:p>
            </p:txBody>
          </p:sp>
        </mc:Fallback>
      </mc:AlternateContent>
      <p:pic>
        <p:nvPicPr>
          <p:cNvPr id="1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84725" y="-1274532"/>
            <a:ext cx="974726" cy="974726"/>
          </a:xfrm>
          <a:prstGeom prst="rect">
            <a:avLst/>
          </a:prstGeom>
        </p:spPr>
      </p:pic>
      <p:pic>
        <p:nvPicPr>
          <p:cNvPr id="14" name="Picture 5">
            <a:extLst>
              <a:ext uri="{FF2B5EF4-FFF2-40B4-BE49-F238E27FC236}">
                <a16:creationId xmlns:a16="http://schemas.microsoft.com/office/drawing/2014/main" id="{31EA41D2-9796-7E4F-2882-9DC49D5A8C0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362708" y="7566578"/>
            <a:ext cx="1706092" cy="1484988"/>
          </a:xfrm>
          <a:prstGeom prst="rect">
            <a:avLst/>
          </a:prstGeom>
        </p:spPr>
      </p:pic>
      <p:pic>
        <p:nvPicPr>
          <p:cNvPr id="15" name="Picture 14">
            <a:extLst>
              <a:ext uri="{FF2B5EF4-FFF2-40B4-BE49-F238E27FC236}">
                <a16:creationId xmlns:a16="http://schemas.microsoft.com/office/drawing/2014/main" id="{4B31FD67-694B-8D1E-89C7-5C3C61578F6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62800" y="7718553"/>
            <a:ext cx="1700244" cy="1514762"/>
          </a:xfrm>
          <a:prstGeom prst="rect">
            <a:avLst/>
          </a:prstGeom>
        </p:spPr>
      </p:pic>
      <p:pic>
        <p:nvPicPr>
          <p:cNvPr id="16" name="Picture 10">
            <a:extLst>
              <a:ext uri="{FF2B5EF4-FFF2-40B4-BE49-F238E27FC236}">
                <a16:creationId xmlns:a16="http://schemas.microsoft.com/office/drawing/2014/main" id="{A47525BE-8DC6-1E4E-AED4-3C6DAB364A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75692" y="5161563"/>
            <a:ext cx="1700244" cy="1514762"/>
          </a:xfrm>
          <a:prstGeom prst="rect">
            <a:avLst/>
          </a:prstGeom>
        </p:spPr>
      </p:pic>
      <p:pic>
        <p:nvPicPr>
          <p:cNvPr id="17" name="Picture 10">
            <a:extLst>
              <a:ext uri="{FF2B5EF4-FFF2-40B4-BE49-F238E27FC236}">
                <a16:creationId xmlns:a16="http://schemas.microsoft.com/office/drawing/2014/main" id="{65C423E0-743C-7316-FEF3-4CE8613F3E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971653" y="5526704"/>
            <a:ext cx="1700244" cy="1514762"/>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527033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9"/>
                                        </p:tgtEl>
                                        <p:attrNameLst>
                                          <p:attrName>fillcolor</p:attrName>
                                        </p:attrNameLst>
                                      </p:cBhvr>
                                      <p:to>
                                        <a:srgbClr val="92D05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3"/>
                                        </p:tgtEl>
                                      </p:cBhvr>
                                    </p:cmd>
                                  </p:childTnLst>
                                </p:cTn>
                              </p:par>
                              <p:par>
                                <p:cTn id="33" presetID="1" presetClass="entr" presetSubtype="0" fill="hold" nodeType="withEffect">
                                  <p:stCondLst>
                                    <p:cond delay="0"/>
                                  </p:stCondLst>
                                  <p:childTnLst>
                                    <p:set>
                                      <p:cBhvr>
                                        <p:cTn id="34" dur="1" fill="hold">
                                          <p:stCondLst>
                                            <p:cond delay="9"/>
                                          </p:stCondLst>
                                        </p:cTn>
                                        <p:tgtEl>
                                          <p:spTgt spid="1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18"/>
                                        </p:tgtEl>
                                      </p:cBhvr>
                                    </p:cmd>
                                  </p:childTnLst>
                                </p:cTn>
                              </p:par>
                              <p:par>
                                <p:cTn id="75" presetID="1" presetClass="entr" presetSubtype="0" fill="hold" nodeType="withEffect">
                                  <p:stCondLst>
                                    <p:cond delay="0"/>
                                  </p:stCondLst>
                                  <p:childTnLst>
                                    <p:set>
                                      <p:cBhvr>
                                        <p:cTn id="76" dur="1" fill="hold">
                                          <p:stCondLst>
                                            <p:cond delay="9"/>
                                          </p:stCondLst>
                                        </p:cTn>
                                        <p:tgtEl>
                                          <p:spTgt spid="1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3"/>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8" grpId="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4375" y="1866900"/>
            <a:ext cx="12573000" cy="1395356"/>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81799" y="624870"/>
            <a:ext cx="6362700" cy="784830"/>
          </a:xfrm>
          <a:prstGeom prst="rect">
            <a:avLst/>
          </a:prstGeom>
          <a:noFill/>
        </p:spPr>
        <p:txBody>
          <a:bodyPr wrap="square" rtlCol="0">
            <a:spAutoFit/>
          </a:bodyPr>
          <a:lstStyle/>
          <a:p>
            <a:r>
              <a:rPr lang="vi-VN" sz="4500" b="1" dirty="0">
                <a:solidFill>
                  <a:schemeClr val="accent1"/>
                </a:solidFill>
                <a:cs typeface="Arial" panose="020B0604020202020204" pitchFamily="34" charset="0"/>
              </a:rPr>
              <a:t>Thách thức nhỏ: </a:t>
            </a:r>
            <a:endParaRPr lang="en-US" sz="4500" b="1" dirty="0">
              <a:solidFill>
                <a:schemeClr val="accent1"/>
              </a:solidFill>
              <a:latin typeface="Arial" panose="020B0604020202020204" pitchFamily="34" charset="0"/>
              <a:cs typeface="Arial" panose="020B0604020202020204" pitchFamily="34" charset="0"/>
            </a:endParaRPr>
          </a:p>
        </p:txBody>
      </p:sp>
      <p:grpSp>
        <p:nvGrpSpPr>
          <p:cNvPr id="15" name="Group 5"/>
          <p:cNvGrpSpPr/>
          <p:nvPr/>
        </p:nvGrpSpPr>
        <p:grpSpPr>
          <a:xfrm>
            <a:off x="6019800" y="876300"/>
            <a:ext cx="304799" cy="288404"/>
            <a:chOff x="0" y="0"/>
            <a:chExt cx="6350000" cy="6350000"/>
          </a:xfrm>
          <a:solidFill>
            <a:schemeClr val="accent1"/>
          </a:solidFill>
        </p:grpSpPr>
        <p:sp>
          <p:nvSpPr>
            <p:cNvPr id="1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2" name="Group 7"/>
          <p:cNvGrpSpPr/>
          <p:nvPr/>
        </p:nvGrpSpPr>
        <p:grpSpPr>
          <a:xfrm>
            <a:off x="16428720" y="400123"/>
            <a:ext cx="1371600" cy="449494"/>
            <a:chOff x="0" y="0"/>
            <a:chExt cx="2332414" cy="751129"/>
          </a:xfrm>
        </p:grpSpPr>
        <p:sp>
          <p:nvSpPr>
            <p:cNvPr id="13" name="Freeform 8"/>
            <p:cNvSpPr/>
            <p:nvPr/>
          </p:nvSpPr>
          <p:spPr>
            <a:xfrm>
              <a:off x="0" y="0"/>
              <a:ext cx="2332414" cy="751129"/>
            </a:xfrm>
            <a:custGeom>
              <a:avLst/>
              <a:gdLst/>
              <a:ahLst/>
              <a:cxnLst/>
              <a:rect l="l" t="t" r="r" b="b"/>
              <a:pathLst>
                <a:path w="2332414" h="751129">
                  <a:moveTo>
                    <a:pt x="2207954" y="751129"/>
                  </a:moveTo>
                  <a:lnTo>
                    <a:pt x="124460" y="751129"/>
                  </a:lnTo>
                  <a:cubicBezTo>
                    <a:pt x="55880" y="751129"/>
                    <a:pt x="0" y="695249"/>
                    <a:pt x="0" y="626669"/>
                  </a:cubicBezTo>
                  <a:lnTo>
                    <a:pt x="0" y="124460"/>
                  </a:lnTo>
                  <a:cubicBezTo>
                    <a:pt x="0" y="55880"/>
                    <a:pt x="55880" y="0"/>
                    <a:pt x="124460" y="0"/>
                  </a:cubicBezTo>
                  <a:lnTo>
                    <a:pt x="2207954" y="0"/>
                  </a:lnTo>
                  <a:cubicBezTo>
                    <a:pt x="2276534" y="0"/>
                    <a:pt x="2332414" y="55880"/>
                    <a:pt x="2332414" y="124460"/>
                  </a:cubicBezTo>
                  <a:lnTo>
                    <a:pt x="2332414" y="626669"/>
                  </a:lnTo>
                  <a:cubicBezTo>
                    <a:pt x="2332414" y="695249"/>
                    <a:pt x="2276534" y="751129"/>
                    <a:pt x="2207954" y="751129"/>
                  </a:cubicBezTo>
                  <a:close/>
                </a:path>
              </a:pathLst>
            </a:custGeom>
            <a:solidFill>
              <a:srgbClr val="497FB4"/>
            </a:solidFill>
          </p:spPr>
        </p:sp>
      </p:grpSp>
      <p:pic>
        <p:nvPicPr>
          <p:cNvPr id="17" name="Picture 1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228600" y="3925431"/>
            <a:ext cx="1639790" cy="760266"/>
          </a:xfrm>
          <a:prstGeom prst="rect">
            <a:avLst/>
          </a:prstGeom>
        </p:spPr>
      </p:pic>
      <p:sp>
        <p:nvSpPr>
          <p:cNvPr id="3" name="Rectangle 2"/>
          <p:cNvSpPr/>
          <p:nvPr/>
        </p:nvSpPr>
        <p:spPr>
          <a:xfrm>
            <a:off x="3810000" y="2500256"/>
            <a:ext cx="10841751" cy="390300"/>
          </a:xfrm>
          <a:prstGeom prst="rect">
            <a:avLst/>
          </a:prstGeom>
        </p:spPr>
        <p:txBody>
          <a:bodyPr wrap="none">
            <a:spAutoFit/>
          </a:bodyPr>
          <a:lstStyle/>
          <a:p>
            <a:pPr marR="30480" algn="just">
              <a:lnSpc>
                <a:spcPts val="1800"/>
              </a:lnSpc>
              <a:spcAft>
                <a:spcPts val="1200"/>
              </a:spcAft>
            </a:pP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sao</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nghĩa</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elip</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cần</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điều</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kiện</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 &gt; c?</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8077200" y="3894588"/>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smtClean="0">
                <a:solidFill>
                  <a:schemeClr val="tx1"/>
                </a:solidFill>
              </a:rPr>
              <a:t>Giải</a:t>
            </a:r>
            <a:endParaRPr lang="en-US" sz="3800" b="1">
              <a:solidFill>
                <a:schemeClr val="tx1"/>
              </a:solidFill>
            </a:endParaRPr>
          </a:p>
        </p:txBody>
      </p:sp>
      <mc:AlternateContent xmlns:mc="http://schemas.openxmlformats.org/markup-compatibility/2006">
        <mc:Choice xmlns:a14="http://schemas.microsoft.com/office/drawing/2010/main" Requires="a14">
          <p:sp>
            <p:nvSpPr>
              <p:cNvPr id="4" name="Rectangle 3"/>
              <p:cNvSpPr/>
              <p:nvPr/>
            </p:nvSpPr>
            <p:spPr>
              <a:xfrm>
                <a:off x="2944375" y="5150212"/>
                <a:ext cx="12760224" cy="3600986"/>
              </a:xfrm>
              <a:prstGeom prst="rect">
                <a:avLst/>
              </a:prstGeom>
            </p:spPr>
            <p:txBody>
              <a:bodyPr wrap="none">
                <a:spAutoFit/>
              </a:bodyPr>
              <a:lstStyle/>
              <a:p>
                <a:pPr>
                  <a:lnSpc>
                    <a:spcPct val="150000"/>
                  </a:lnSpc>
                </a:pPr>
                <a:r>
                  <a:rPr lang="nl-NL" sz="3800" dirty="0">
                    <a:latin typeface="Arial" panose="020B0604020202020204" pitchFamily="34" charset="0"/>
                    <a:ea typeface="Calibri" panose="020F0502020204030204" pitchFamily="34" charset="0"/>
                    <a:cs typeface="Arial" panose="020B0604020202020204" pitchFamily="34" charset="0"/>
                  </a:rPr>
                  <a:t>Xét tam giác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oMath>
                </a14:m>
                <a:r>
                  <a:rPr lang="nl-NL" sz="3800" dirty="0">
                    <a:effectLst/>
                    <a:latin typeface="Arial" panose="020B0604020202020204" pitchFamily="34" charset="0"/>
                    <a:ea typeface="Calibri" panose="020F0502020204030204" pitchFamily="34" charset="0"/>
                    <a:cs typeface="Arial" panose="020B0604020202020204" pitchFamily="34" charset="0"/>
                  </a:rPr>
                  <a:t> có: </a:t>
                </a:r>
                <a:endParaRPr lang="nl-NL"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dirty="0">
                    <a:latin typeface="Arial" panose="020B0604020202020204" pitchFamily="34" charset="0"/>
                    <a:ea typeface="Times New Roman" panose="02020603050405020304" pitchFamily="18" charset="0"/>
                    <a:cs typeface="Arial" panose="020B0604020202020204" pitchFamily="34" charset="0"/>
                  </a:rPr>
                  <a:t> </a:t>
                </a:r>
                <a:r>
                  <a:rPr lang="nl-NL" sz="3800" dirty="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𝑎</m:t>
                    </m:r>
                    <m:r>
                      <a:rPr lang="nl-NL" sz="3800" i="1">
                        <a:effectLst/>
                        <a:latin typeface="Cambria Math" panose="02040503050406030204" pitchFamily="18" charset="0"/>
                        <a:ea typeface="Times New Roman" panose="02020603050405020304" pitchFamily="18" charset="0"/>
                        <a:cs typeface="Arial" panose="020B0604020202020204" pitchFamily="34" charset="0"/>
                      </a:rPr>
                      <m:t>&gt;</m:t>
                    </m:r>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bPr>
                      <m:e>
                        <m:r>
                          <a:rPr lang="nl-NL" sz="3800" i="1">
                            <a:effectLst/>
                            <a:latin typeface="Cambria Math" panose="02040503050406030204" pitchFamily="18" charset="0"/>
                            <a:ea typeface="Times New Roman" panose="02020603050405020304" pitchFamily="18" charset="0"/>
                            <a:cs typeface="Arial" panose="020B0604020202020204" pitchFamily="34" charset="0"/>
                          </a:rPr>
                          <m:t>𝐹</m:t>
                        </m:r>
                      </m:e>
                      <m: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sub>
                    </m:sSub>
                    <m:r>
                      <a:rPr lang="nl-NL" sz="3800" i="1">
                        <a:effectLst/>
                        <a:latin typeface="Cambria Math" panose="02040503050406030204" pitchFamily="18" charset="0"/>
                        <a:ea typeface="Times New Roman" panose="02020603050405020304" pitchFamily="18" charset="0"/>
                        <a:cs typeface="Arial" panose="020B0604020202020204" pitchFamily="34" charset="0"/>
                      </a:rPr>
                      <m:t>=2</m:t>
                    </m:r>
                    <m:r>
                      <a:rPr lang="nl-NL" sz="3800" i="1">
                        <a:effectLst/>
                        <a:latin typeface="Cambria Math" panose="02040503050406030204" pitchFamily="18" charset="0"/>
                        <a:ea typeface="Times New Roman" panose="02020603050405020304" pitchFamily="18" charset="0"/>
                        <a:cs typeface="Arial" panose="020B0604020202020204" pitchFamily="34" charset="0"/>
                      </a:rPr>
                      <m:t>𝑐</m:t>
                    </m:r>
                  </m:oMath>
                </a14:m>
                <a:endParaRPr lang="nl-NL"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dirty="0">
                    <a:latin typeface="Arial" panose="020B0604020202020204" pitchFamily="34" charset="0"/>
                    <a:ea typeface="Calibri" panose="020F0502020204030204" pitchFamily="34" charset="0"/>
                    <a:cs typeface="Arial" panose="020B0604020202020204" pitchFamily="34" charset="0"/>
                  </a:rPr>
                  <a:t> </a:t>
                </a:r>
                <a:r>
                  <a:rPr lang="nl-NL" sz="3800" dirty="0" smtClean="0">
                    <a:latin typeface="Arial" panose="020B0604020202020204" pitchFamily="34" charset="0"/>
                    <a:ea typeface="Calibri" panose="020F0502020204030204" pitchFamily="34" charset="0"/>
                    <a:cs typeface="Arial" panose="020B0604020202020204" pitchFamily="34" charset="0"/>
                  </a:rPr>
                  <a:t>                                                  </a:t>
                </a:r>
                <a:r>
                  <a:rPr lang="nl-NL" sz="3800" dirty="0" smtClean="0">
                    <a:effectLst/>
                    <a:latin typeface="Arial" panose="020B0604020202020204" pitchFamily="34" charset="0"/>
                    <a:ea typeface="Calibri" panose="020F0502020204030204" pitchFamily="34" charset="0"/>
                    <a:cs typeface="Arial" panose="020B0604020202020204" pitchFamily="34" charset="0"/>
                  </a:rPr>
                  <a:t> </a:t>
                </a:r>
                <a:r>
                  <a:rPr lang="nl-NL" sz="3800" dirty="0">
                    <a:effectLst/>
                    <a:latin typeface="Arial" panose="020B0604020202020204" pitchFamily="34" charset="0"/>
                    <a:ea typeface="Calibri" panose="020F0502020204030204" pitchFamily="34" charset="0"/>
                    <a:cs typeface="Arial" panose="020B0604020202020204" pitchFamily="34" charset="0"/>
                  </a:rPr>
                  <a:t>(bất đẳng thức tam giác). </a:t>
                </a:r>
                <a:endParaRPr lang="nl-NL"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800" dirty="0" smtClean="0">
                    <a:effectLst/>
                    <a:latin typeface="Arial" panose="020B0604020202020204" pitchFamily="34" charset="0"/>
                    <a:ea typeface="Calibri" panose="020F0502020204030204" pitchFamily="34" charset="0"/>
                    <a:cs typeface="Arial" panose="020B0604020202020204" pitchFamily="34" charset="0"/>
                  </a:rPr>
                  <a:t>Suy </a:t>
                </a:r>
                <a:r>
                  <a:rPr lang="nl-NL" sz="3800" dirty="0">
                    <a:effectLst/>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lang="nl-NL" sz="3800" i="1">
                        <a:effectLst/>
                        <a:latin typeface="Cambria Math" panose="02040503050406030204" pitchFamily="18" charset="0"/>
                        <a:ea typeface="Calibri" panose="020F0502020204030204" pitchFamily="34" charset="0"/>
                        <a:cs typeface="Arial" panose="020B0604020202020204" pitchFamily="34" charset="0"/>
                      </a:rPr>
                      <m:t>𝑎</m:t>
                    </m:r>
                    <m:r>
                      <a:rPr lang="nl-NL" sz="3800" i="1">
                        <a:effectLst/>
                        <a:latin typeface="Cambria Math" panose="02040503050406030204" pitchFamily="18" charset="0"/>
                        <a:ea typeface="Calibri" panose="020F0502020204030204" pitchFamily="34" charset="0"/>
                        <a:cs typeface="Arial" panose="020B0604020202020204" pitchFamily="34" charset="0"/>
                      </a:rPr>
                      <m:t>&gt;</m:t>
                    </m:r>
                    <m:r>
                      <a:rPr lang="nl-NL" sz="3800" i="1">
                        <a:effectLst/>
                        <a:latin typeface="Cambria Math" panose="02040503050406030204" pitchFamily="18" charset="0"/>
                        <a:ea typeface="Calibri" panose="020F0502020204030204" pitchFamily="34" charset="0"/>
                        <a:cs typeface="Arial" panose="020B0604020202020204" pitchFamily="34" charset="0"/>
                      </a:rPr>
                      <m:t>𝑐</m:t>
                    </m:r>
                  </m:oMath>
                </a14:m>
                <a:r>
                  <a:rPr lang="nl-NL"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944375" y="5150212"/>
                <a:ext cx="12760224" cy="3600986"/>
              </a:xfrm>
              <a:prstGeom prst="rect">
                <a:avLst/>
              </a:prstGeom>
              <a:blipFill>
                <a:blip r:embed="rId30"/>
                <a:stretch>
                  <a:fillRect l="-1577" r="-621" b="-2707"/>
                </a:stretch>
              </a:blipFill>
            </p:spPr>
            <p:txBody>
              <a:bodyPr/>
              <a:lstStyle/>
              <a:p>
                <a:r>
                  <a:rPr lang="en-US">
                    <a:noFill/>
                  </a:rPr>
                  <a:t> </a:t>
                </a:r>
              </a:p>
            </p:txBody>
          </p:sp>
        </mc:Fallback>
      </mc:AlternateContent>
      <p:sp>
        <p:nvSpPr>
          <p:cNvPr id="24" name="Rounded Rectangle 23"/>
          <p:cNvSpPr/>
          <p:nvPr/>
        </p:nvSpPr>
        <p:spPr>
          <a:xfrm>
            <a:off x="-560825" y="9105900"/>
            <a:ext cx="1958340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p:cNvPicPr>
          <p:nvPr/>
        </p:nvPicPr>
        <p:blipFill rotWithShape="1">
          <a:blip r:embed="rId31"/>
          <a:srcRect t="31482"/>
          <a:stretch/>
        </p:blipFill>
        <p:spPr>
          <a:xfrm>
            <a:off x="16154400" y="6950705"/>
            <a:ext cx="1783080" cy="2515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left)">
                                      <p:cBhvr>
                                        <p:cTn id="4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3" grpId="0"/>
      <p:bldP spid="2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2400" y="-1420501"/>
            <a:ext cx="18921664" cy="1839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235998" y="10023108"/>
            <a:ext cx="18921664" cy="2711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4" name="Picture 18"/>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flipH="1">
            <a:off x="16738166" y="9392774"/>
            <a:ext cx="1573897" cy="637664"/>
          </a:xfrm>
          <a:prstGeom prst="rect">
            <a:avLst/>
          </a:prstGeom>
        </p:spPr>
      </p:pic>
      <p:pic>
        <p:nvPicPr>
          <p:cNvPr id="46" name="Picture 45"/>
          <p:cNvPicPr>
            <a:picLocks noChangeAspect="1"/>
          </p:cNvPicPr>
          <p:nvPr/>
        </p:nvPicPr>
        <p:blipFill>
          <a:blip r:embed="rId38"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821765" y="386647"/>
            <a:ext cx="1643529" cy="762000"/>
          </a:xfrm>
          <a:prstGeom prst="rect">
            <a:avLst/>
          </a:prstGeom>
        </p:spPr>
      </p:pic>
      <p:sp>
        <p:nvSpPr>
          <p:cNvPr id="48" name="TextBox 47"/>
          <p:cNvSpPr txBox="1"/>
          <p:nvPr/>
        </p:nvSpPr>
        <p:spPr>
          <a:xfrm>
            <a:off x="7620000" y="767647"/>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7.24</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304800" y="1611111"/>
            <a:ext cx="17597566" cy="4478149"/>
          </a:xfrm>
          <a:prstGeom prst="rect">
            <a:avLst/>
          </a:prstGeom>
        </p:spPr>
        <p:txBody>
          <a:bodyPr wrap="square">
            <a:spAutoFit/>
          </a:bodyPr>
          <a:lstStyle/>
          <a:p>
            <a:pPr algn="just">
              <a:lnSpc>
                <a:spcPct val="150000"/>
              </a:lnSpc>
            </a:pP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trạm</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phát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vô</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tuyến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đặt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vị</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trí</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B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nhau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300 km.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thời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điểm</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trạm</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cùng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phát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tốc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292 000 km/s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để</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tàu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thủy</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lệch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thời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sớm</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hơn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B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0,0005 s.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thông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tin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thể</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xác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được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tàu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thủy</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thuộc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hybebol</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nào</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Viết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phương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trình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chính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tắc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hypebol</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đơn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vị</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kilômét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Oval Callout 48"/>
          <p:cNvSpPr/>
          <p:nvPr/>
        </p:nvSpPr>
        <p:spPr>
          <a:xfrm>
            <a:off x="8096022" y="6224838"/>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347708" y="7141378"/>
                <a:ext cx="17565544" cy="2723823"/>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Chọn hệ trục tọa độ Oxy sao cho A, B nằm trên trục Ox, tia Ox trùng với tia OB, O là trung điểm của AB. </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Nên tọa độ hai điểm là: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𝐴</m:t>
                    </m:r>
                    <m:r>
                      <a:rPr lang="nl-NL" sz="3800" i="1">
                        <a:effectLst/>
                        <a:latin typeface="Cambria Math" panose="02040503050406030204" pitchFamily="18" charset="0"/>
                        <a:ea typeface="Times New Roman" panose="02020603050405020304" pitchFamily="18" charset="0"/>
                        <a:cs typeface="Arial" panose="020B0604020202020204" pitchFamily="34" charset="0"/>
                      </a:rPr>
                      <m:t>(−150; 0)</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3800" i="1">
                        <a:effectLst/>
                        <a:latin typeface="Cambria Math" panose="02040503050406030204" pitchFamily="18" charset="0"/>
                        <a:ea typeface="Times New Roman" panose="02020603050405020304" pitchFamily="18" charset="0"/>
                        <a:cs typeface="Arial" panose="020B0604020202020204" pitchFamily="34" charset="0"/>
                      </a:rPr>
                      <m:t>𝐵</m:t>
                    </m:r>
                    <m:r>
                      <a:rPr lang="nl-NL" sz="3800" i="1">
                        <a:effectLst/>
                        <a:latin typeface="Cambria Math" panose="02040503050406030204" pitchFamily="18" charset="0"/>
                        <a:ea typeface="Times New Roman" panose="02020603050405020304" pitchFamily="18" charset="0"/>
                        <a:cs typeface="Arial" panose="020B0604020202020204" pitchFamily="34" charset="0"/>
                      </a:rPr>
                      <m:t>(150; 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47708" y="7141378"/>
                <a:ext cx="17565544" cy="2723823"/>
              </a:xfrm>
              <a:prstGeom prst="rect">
                <a:avLst/>
              </a:prstGeom>
              <a:blipFill>
                <a:blip r:embed="rId39"/>
                <a:stretch>
                  <a:fillRect l="-1145" r="-1110" b="-4251"/>
                </a:stretch>
              </a:blipFill>
            </p:spPr>
            <p:txBody>
              <a:bodyPr/>
              <a:lstStyle/>
              <a:p>
                <a:r>
                  <a:rPr lang="en-US">
                    <a:noFill/>
                  </a:rPr>
                  <a:t> </a:t>
                </a:r>
              </a:p>
            </p:txBody>
          </p:sp>
        </mc:Fallback>
      </mc:AlternateContent>
    </p:spTree>
    <p:extLst>
      <p:ext uri="{BB962C8B-B14F-4D97-AF65-F5344CB8AC3E}">
        <p14:creationId xmlns:p14="http://schemas.microsoft.com/office/powerpoint/2010/main" val="39737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 grpId="0"/>
      <p:bldP spid="4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207742" y="-266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971360" y="-4191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mc:Choice xmlns:a14="http://schemas.microsoft.com/office/drawing/2010/main" Requires="a14">
          <p:sp>
            <p:nvSpPr>
              <p:cNvPr id="2" name="Rectangle 1"/>
              <p:cNvSpPr/>
              <p:nvPr/>
            </p:nvSpPr>
            <p:spPr>
              <a:xfrm>
                <a:off x="521560" y="606172"/>
                <a:ext cx="17449800" cy="9185528"/>
              </a:xfrm>
              <a:prstGeom prst="rect">
                <a:avLst/>
              </a:prstGeom>
            </p:spPr>
            <p:txBody>
              <a:bodyPr wrap="square">
                <a:spAutoFit/>
              </a:bodyPr>
              <a:lstStyle/>
              <a:p>
                <a:pPr algn="just">
                  <a:lnSpc>
                    <a:spcPct val="150000"/>
                  </a:lnSpc>
                  <a:spcAft>
                    <a:spcPts val="0"/>
                  </a:spcAft>
                </a:pPr>
                <a:r>
                  <a:rPr lang="nl-NL" sz="3800" dirty="0">
                    <a:latin typeface="Arial" panose="020B0604020202020204" pitchFamily="34" charset="0"/>
                    <a:ea typeface="Times New Roman" panose="02020603050405020304" pitchFamily="18" charset="0"/>
                    <a:cs typeface="Arial" panose="020B0604020202020204" pitchFamily="34" charset="0"/>
                  </a:rPr>
                  <a:t>Khi đó vị trí tàu thủy là điểm M nằm trên hypebol có 2 tiêu điểm là A và B.</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Tín hiệu từ A đến sớm hơn tín hiệu từ B là 0,0005 s nên ta có:</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3800" i="1">
                            <a:effectLst/>
                            <a:latin typeface="Cambria Math" panose="02040503050406030204" pitchFamily="18" charset="0"/>
                            <a:ea typeface="Times New Roman" panose="02020603050405020304" pitchFamily="18" charset="0"/>
                            <a:cs typeface="Arial" panose="020B0604020202020204" pitchFamily="34" charset="0"/>
                          </a:rPr>
                          <m:t>𝑀𝐴</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𝑀𝐵</m:t>
                        </m:r>
                      </m:e>
                    </m:d>
                    <m:r>
                      <a:rPr lang="nl-NL" sz="3800" i="1">
                        <a:effectLst/>
                        <a:latin typeface="Cambria Math" panose="02040503050406030204" pitchFamily="18" charset="0"/>
                        <a:ea typeface="Times New Roman" panose="02020603050405020304" pitchFamily="18" charset="0"/>
                        <a:cs typeface="Arial" panose="020B0604020202020204" pitchFamily="34" charset="0"/>
                      </a:rPr>
                      <m:t>=0,0005. 292 000=146 </m:t>
                    </m:r>
                    <m:r>
                      <a:rPr lang="nl-NL" sz="3800" i="1">
                        <a:effectLst/>
                        <a:latin typeface="Cambria Math" panose="02040503050406030204" pitchFamily="18" charset="0"/>
                        <a:ea typeface="Times New Roman" panose="02020603050405020304" pitchFamily="18" charset="0"/>
                        <a:cs typeface="Arial" panose="020B0604020202020204" pitchFamily="34" charset="0"/>
                      </a:rPr>
                      <m:t>𝑘𝑚</m:t>
                    </m:r>
                  </m:oMath>
                </a14:m>
                <a:r>
                  <a:rPr lang="nl-NL"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dirty="0">
                    <a:effectLst/>
                    <a:latin typeface="Arial" panose="020B0604020202020204" pitchFamily="34" charset="0"/>
                    <a:ea typeface="Times New Roman" panose="02020603050405020304" pitchFamily="18" charset="0"/>
                    <a:cs typeface="Arial" panose="020B0604020202020204" pitchFamily="34" charset="0"/>
                  </a:rPr>
                  <a:t>Gọi phương trình chính tắc của hypebol có dạng:</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𝑏</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den>
                    </m:f>
                    <m:r>
                      <a:rPr lang="pt-BR"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3800" dirty="0">
                    <a:effectLst/>
                    <a:latin typeface="Arial" panose="020B0604020202020204" pitchFamily="34" charset="0"/>
                    <a:ea typeface="Times New Roman" panose="02020603050405020304" pitchFamily="18" charset="0"/>
                    <a:cs typeface="Arial" panose="020B0604020202020204" pitchFamily="34" charset="0"/>
                  </a:rPr>
                  <a:t> </a:t>
                </a:r>
                <a:r>
                  <a:rPr lang="nl-NL" sz="3800" dirty="0">
                    <a:effectLst/>
                    <a:latin typeface="Arial" panose="020B0604020202020204" pitchFamily="34" charset="0"/>
                    <a:ea typeface="Times New Roman" panose="02020603050405020304" pitchFamily="18" charset="0"/>
                    <a:cs typeface="Arial" panose="020B0604020202020204" pitchFamily="34" charset="0"/>
                  </a:rPr>
                  <a:t>với a, b &gt; 0.</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𝑀𝐴</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𝑀𝐵</m:t>
                    </m:r>
                    <m:r>
                      <a:rPr lang="en-US" sz="3800" i="1">
                        <a:effectLst/>
                        <a:latin typeface="Cambria Math" panose="02040503050406030204" pitchFamily="18" charset="0"/>
                        <a:ea typeface="Times New Roman" panose="02020603050405020304" pitchFamily="18" charset="0"/>
                        <a:cs typeface="Arial" panose="020B0604020202020204" pitchFamily="34" charset="0"/>
                      </a:rPr>
                      <m:t>|=146=2</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=73</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Do </a:t>
                </a:r>
                <a:r>
                  <a:rPr lang="en-US" sz="3800" dirty="0" err="1">
                    <a:effectLst/>
                    <a:latin typeface="Arial" panose="020B0604020202020204" pitchFamily="34" charset="0"/>
                    <a:ea typeface="Times New Roman" panose="02020603050405020304" pitchFamily="18" charset="0"/>
                    <a:cs typeface="Arial" panose="020B0604020202020204" pitchFamily="34" charset="0"/>
                  </a:rPr>
                  <a:t>hai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tiêu</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𝐴</m:t>
                    </m:r>
                    <m:r>
                      <a:rPr lang="en-US" sz="3800" i="1">
                        <a:effectLst/>
                        <a:latin typeface="Cambria Math" panose="02040503050406030204" pitchFamily="18" charset="0"/>
                        <a:ea typeface="Times New Roman" panose="02020603050405020304" pitchFamily="18" charset="0"/>
                        <a:cs typeface="Arial" panose="020B0604020202020204" pitchFamily="34" charset="0"/>
                      </a:rPr>
                      <m:t>(−150;0)</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a:effectLst/>
                        <a:latin typeface="Cambria Math" panose="02040503050406030204" pitchFamily="18" charset="0"/>
                        <a:ea typeface="Times New Roman" panose="02020603050405020304" pitchFamily="18" charset="0"/>
                        <a:cs typeface="Arial" panose="020B0604020202020204" pitchFamily="34" charset="0"/>
                      </a:rPr>
                      <m:t>(150;0)</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nên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𝑐</m:t>
                    </m:r>
                    <m:r>
                      <a:rPr lang="en-US" sz="3800" i="1">
                        <a:effectLst/>
                        <a:latin typeface="Cambria Math" panose="02040503050406030204" pitchFamily="18" charset="0"/>
                        <a:ea typeface="Times New Roman" panose="02020603050405020304" pitchFamily="18" charset="0"/>
                        <a:cs typeface="Arial" panose="020B0604020202020204" pitchFamily="34" charset="0"/>
                      </a:rPr>
                      <m:t>=150</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𝑐</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38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3800" i="1">
                              <a:effectLst/>
                              <a:latin typeface="Cambria Math" panose="02040503050406030204" pitchFamily="18" charset="0"/>
                              <a:ea typeface="Times New Roman" panose="02020603050405020304" pitchFamily="18" charset="0"/>
                              <a:cs typeface="Arial" panose="020B0604020202020204" pitchFamily="34" charset="0"/>
                            </a:rPr>
                            <m:t>17171</m:t>
                          </m:r>
                        </m:e>
                      </m:rad>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chính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tắc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hypebol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tìm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pt-BR" sz="3800" i="1">
                            <a:effectLst/>
                            <a:latin typeface="Cambria Math" panose="02040503050406030204" pitchFamily="18" charset="0"/>
                            <a:ea typeface="Times New Roman" panose="02020603050405020304" pitchFamily="18" charset="0"/>
                            <a:cs typeface="Arial" panose="020B0604020202020204" pitchFamily="34" charset="0"/>
                          </a:rPr>
                          <m:t>5329</m:t>
                        </m:r>
                      </m:den>
                    </m:f>
                    <m:r>
                      <a:rPr lang="pt-BR" sz="38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pt-BR" sz="3800" i="1">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pt-BR" sz="3800" i="1">
                            <a:effectLst/>
                            <a:latin typeface="Cambria Math" panose="02040503050406030204" pitchFamily="18" charset="0"/>
                            <a:ea typeface="Times New Roman" panose="02020603050405020304" pitchFamily="18" charset="0"/>
                            <a:cs typeface="Arial" panose="020B0604020202020204" pitchFamily="34" charset="0"/>
                          </a:rPr>
                          <m:t>17171</m:t>
                        </m:r>
                      </m:den>
                    </m:f>
                    <m:r>
                      <a:rPr lang="pt-BR" sz="38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21560" y="606172"/>
                <a:ext cx="17449800" cy="9185528"/>
              </a:xfrm>
              <a:prstGeom prst="rect">
                <a:avLst/>
              </a:prstGeom>
              <a:blipFill>
                <a:blip r:embed="rId2"/>
                <a:stretch>
                  <a:fillRect l="-1153"/>
                </a:stretch>
              </a:blipFill>
            </p:spPr>
            <p:txBody>
              <a:bodyPr/>
              <a:lstStyle/>
              <a:p>
                <a:r>
                  <a:rPr lang="en-US">
                    <a:noFill/>
                  </a:rPr>
                  <a:t> </a:t>
                </a:r>
              </a:p>
            </p:txBody>
          </p:sp>
        </mc:Fallback>
      </mc:AlternateContent>
      <p:pic>
        <p:nvPicPr>
          <p:cNvPr id="28" name="Picture 27"/>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868093" y="1943100"/>
            <a:ext cx="1643529" cy="762000"/>
          </a:xfrm>
          <a:prstGeom prst="rect">
            <a:avLst/>
          </a:prstGeom>
        </p:spPr>
      </p:pic>
      <p:pic>
        <p:nvPicPr>
          <p:cNvPr id="30" name="Picture 21"/>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40"/>
              </a:ext>
            </a:extLst>
          </a:blip>
          <a:srcRect/>
          <a:stretch>
            <a:fillRect/>
          </a:stretch>
        </p:blipFill>
        <p:spPr>
          <a:xfrm>
            <a:off x="16154744" y="8648700"/>
            <a:ext cx="1535113" cy="1421898"/>
          </a:xfrm>
          <a:prstGeom prst="rect">
            <a:avLst/>
          </a:prstGeom>
        </p:spPr>
      </p:pic>
    </p:spTree>
    <p:extLst>
      <p:ext uri="{BB962C8B-B14F-4D97-AF65-F5344CB8AC3E}">
        <p14:creationId xmlns:p14="http://schemas.microsoft.com/office/powerpoint/2010/main" val="363870339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5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wipe(left)">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916400" y="161038"/>
            <a:ext cx="1643529" cy="762000"/>
          </a:xfrm>
          <a:prstGeom prst="rect">
            <a:avLst/>
          </a:prstGeom>
        </p:spPr>
      </p:pic>
      <p:pic>
        <p:nvPicPr>
          <p:cNvPr id="24" name="Picture 18"/>
          <p:cNvPicPr>
            <a:picLocks noChangeAspect="1"/>
          </p:cNvPicPr>
          <p:nvPr/>
        </p:nvPicPr>
        <p:blipFill>
          <a:blip r:embed="rId30"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a:off x="12029" y="9612226"/>
            <a:ext cx="1364340" cy="665703"/>
          </a:xfrm>
          <a:prstGeom prst="rect">
            <a:avLst/>
          </a:prstGeom>
        </p:spPr>
      </p:pic>
      <p:sp>
        <p:nvSpPr>
          <p:cNvPr id="19" name="Rectangle 18"/>
          <p:cNvSpPr/>
          <p:nvPr/>
        </p:nvSpPr>
        <p:spPr>
          <a:xfrm>
            <a:off x="-152400" y="-571500"/>
            <a:ext cx="18921664" cy="758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7848600" y="625614"/>
            <a:ext cx="2590800" cy="707886"/>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7.25</a:t>
            </a:r>
            <a:endParaRPr lang="en-US" sz="4000" b="1" dirty="0">
              <a:latin typeface="Arial" panose="020B0604020202020204" pitchFamily="34" charset="0"/>
              <a:cs typeface="Arial" panose="020B0604020202020204" pitchFamily="34" charset="0"/>
            </a:endParaRPr>
          </a:p>
        </p:txBody>
      </p:sp>
      <p:sp>
        <p:nvSpPr>
          <p:cNvPr id="4" name="Rectangle 3"/>
          <p:cNvSpPr/>
          <p:nvPr/>
        </p:nvSpPr>
        <p:spPr>
          <a:xfrm>
            <a:off x="533400" y="1503500"/>
            <a:ext cx="17143856" cy="2615460"/>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Khúc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khúc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cuối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AB = 400 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parabol</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khúc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thẳng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20 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đều</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 B (H.7.34</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4249400" y="4229100"/>
            <a:ext cx="2750021" cy="5572624"/>
          </a:xfrm>
          <a:prstGeom prst="rect">
            <a:avLst/>
          </a:prstGeom>
        </p:spPr>
      </p:pic>
      <p:sp>
        <p:nvSpPr>
          <p:cNvPr id="6" name="Rectangle 5"/>
          <p:cNvSpPr/>
          <p:nvPr/>
        </p:nvSpPr>
        <p:spPr>
          <a:xfrm>
            <a:off x="533400" y="4473315"/>
            <a:ext cx="11890830" cy="3600986"/>
          </a:xfrm>
          <a:prstGeom prst="rect">
            <a:avLst/>
          </a:prstGeom>
        </p:spPr>
        <p:txBody>
          <a:bodyPr wrap="square">
            <a:spAutoFit/>
          </a:bodyPr>
          <a:lstStyle/>
          <a:p>
            <a:pPr marL="30480" marR="30480" lvl="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Lập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0480" marR="30480" lvl="0" algn="just">
              <a:lnSpc>
                <a:spcPct val="150000"/>
              </a:lnSpc>
            </a:pP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Lập</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tắc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(P),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1 km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r>
              <a:rPr 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127020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207742" y="-266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971360" y="-4191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Callout 16"/>
          <p:cNvSpPr/>
          <p:nvPr/>
        </p:nvSpPr>
        <p:spPr>
          <a:xfrm>
            <a:off x="8153400" y="419100"/>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941098" y="1257300"/>
            <a:ext cx="16356302" cy="1740989"/>
          </a:xfrm>
          <a:prstGeom prst="rect">
            <a:avLst/>
          </a:prstGeom>
        </p:spPr>
        <p:txBody>
          <a:bodyPr wrap="square">
            <a:spAutoFit/>
          </a:bodyPr>
          <a:lstStyle/>
          <a:p>
            <a:pPr algn="just">
              <a:lnSpc>
                <a:spcPct val="150000"/>
              </a:lnSpc>
            </a:pPr>
            <a:r>
              <a:rPr lang="nl-NL" sz="3800" dirty="0">
                <a:latin typeface="Arial" panose="020B0604020202020204" pitchFamily="34" charset="0"/>
                <a:ea typeface="Times New Roman" panose="02020603050405020304" pitchFamily="18" charset="0"/>
              </a:rPr>
              <a:t>Chọn hệ trục tọa độ sao cho đỉnh của parabol trùng với gốc tọa độ O(0; 0) (như hình vẽ).</a:t>
            </a:r>
            <a:endParaRPr lang="en-US" sz="3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14018" y="3467100"/>
            <a:ext cx="5410200" cy="6221730"/>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7086600" y="3252936"/>
                <a:ext cx="10366542" cy="6386364"/>
              </a:xfrm>
              <a:prstGeom prst="rect">
                <a:avLst/>
              </a:prstGeom>
            </p:spPr>
            <p:txBody>
              <a:bodyPr wrap="square">
                <a:spAutoFit/>
              </a:bodyPr>
              <a:lstStyle/>
              <a:p>
                <a:pPr algn="just">
                  <a:lnSpc>
                    <a:spcPct val="150000"/>
                  </a:lnSpc>
                  <a:spcBef>
                    <a:spcPts val="300"/>
                  </a:spcBef>
                  <a:spcAft>
                    <a:spcPts val="300"/>
                  </a:spcAft>
                </a:pPr>
                <a:r>
                  <a:rPr lang="en-US" sz="3800" dirty="0" smtClean="0">
                    <a:latin typeface="Arial" panose="020B0604020202020204" pitchFamily="34" charset="0"/>
                    <a:ea typeface="Times New Roman" panose="02020603050405020304" pitchFamily="18" charset="0"/>
                    <a:cs typeface="Arial" panose="020B0604020202020204" pitchFamily="34" charset="0"/>
                  </a:rPr>
                  <a:t>a) </a:t>
                </a:r>
                <a:r>
                  <a:rPr lang="en-US" sz="3800" dirty="0" err="1">
                    <a:latin typeface="Arial" panose="020B0604020202020204" pitchFamily="34" charset="0"/>
                    <a:ea typeface="Times New Roman" panose="02020603050405020304" pitchFamily="18" charset="0"/>
                    <a:cs typeface="Arial" panose="020B0604020202020204" pitchFamily="34" charset="0"/>
                  </a:rPr>
                  <a:t>Nếu</a:t>
                </a:r>
                <a:r>
                  <a:rPr lang="en-US" sz="3800" dirty="0">
                    <a:latin typeface="Arial" panose="020B0604020202020204" pitchFamily="34" charset="0"/>
                    <a:ea typeface="Times New Roman" panose="02020603050405020304" pitchFamily="18" charset="0"/>
                    <a:cs typeface="Arial" panose="020B0604020202020204" pitchFamily="34" charset="0"/>
                  </a:rPr>
                  <a:t> 1 </a:t>
                </a:r>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trong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mặt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phẳng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ứng</a:t>
                </a:r>
                <a:r>
                  <a:rPr lang="en-US" sz="3800" dirty="0">
                    <a:latin typeface="Arial" panose="020B0604020202020204" pitchFamily="34" charset="0"/>
                    <a:ea typeface="Times New Roman" panose="02020603050405020304" pitchFamily="18" charset="0"/>
                    <a:cs typeface="Arial" panose="020B0604020202020204" pitchFamily="34" charset="0"/>
                  </a:rPr>
                  <a:t> 1 m </a:t>
                </a:r>
                <a:r>
                  <a:rPr lang="en-US" sz="3800" dirty="0" err="1">
                    <a:latin typeface="Arial" panose="020B0604020202020204" pitchFamily="34" charset="0"/>
                    <a:ea typeface="Times New Roman" panose="02020603050405020304" pitchFamily="18" charset="0"/>
                    <a:cs typeface="Arial" panose="020B0604020202020204" pitchFamily="34" charset="0"/>
                  </a:rPr>
                  <a:t>trên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thực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tế</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thì</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điềm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là</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𝐴</m:t>
                    </m:r>
                    <m:r>
                      <a:rPr lang="en-US" sz="3800" i="1">
                        <a:effectLst/>
                        <a:latin typeface="Cambria Math" panose="02040503050406030204" pitchFamily="18" charset="0"/>
                        <a:ea typeface="Times New Roman" panose="02020603050405020304" pitchFamily="18" charset="0"/>
                        <a:cs typeface="Arial" panose="020B0604020202020204" pitchFamily="34" charset="0"/>
                      </a:rPr>
                      <m:t>(20; −200)</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𝐵</m:t>
                    </m:r>
                    <m:r>
                      <a:rPr lang="en-US" sz="3800" i="1">
                        <a:effectLst/>
                        <a:latin typeface="Cambria Math" panose="02040503050406030204" pitchFamily="18" charset="0"/>
                        <a:ea typeface="Times New Roman" panose="02020603050405020304" pitchFamily="18" charset="0"/>
                        <a:cs typeface="Arial" panose="020B0604020202020204" pitchFamily="34" charset="0"/>
                      </a:rPr>
                      <m:t>(20; 200)</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vào</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𝑝𝑥</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effectLst/>
                    <a:latin typeface="Arial" panose="020B0604020202020204" pitchFamily="34" charset="0"/>
                    <a:ea typeface="Times New Roman" panose="02020603050405020304" pitchFamily="18" charset="0"/>
                    <a:cs typeface="Arial" panose="020B0604020202020204" pitchFamily="34" charset="0"/>
                  </a:rPr>
                  <a:t> A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a:t>
                </a:r>
                <a:r>
                  <a:rPr lang="en-US" sz="3800" dirty="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200</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 = 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r>
                      <a:rPr lang="en-US" sz="3800" i="1">
                        <a:effectLst/>
                        <a:latin typeface="Cambria Math" panose="02040503050406030204" pitchFamily="18" charset="0"/>
                        <a:ea typeface="Times New Roman" panose="02020603050405020304" pitchFamily="18" charset="0"/>
                        <a:cs typeface="Arial" panose="020B0604020202020204" pitchFamily="34" charset="0"/>
                      </a:rPr>
                      <m:t>.20 </m:t>
                    </m:r>
                  </m:oMath>
                </a14:m>
                <a:endParaRPr lang="en-US" sz="3800"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Times New Roman" panose="02020603050405020304" pitchFamily="18" charset="0"/>
                          <a:cs typeface="Arial" panose="020B0604020202020204" pitchFamily="34" charset="0"/>
                        </a:rPr>
                        <m:t>⇒ 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r>
                        <a:rPr lang="en-US" sz="3800" i="1">
                          <a:effectLst/>
                          <a:latin typeface="Cambria Math" panose="02040503050406030204" pitchFamily="18" charset="0"/>
                          <a:ea typeface="Times New Roman" panose="02020603050405020304" pitchFamily="18" charset="0"/>
                          <a:cs typeface="Arial" panose="020B0604020202020204" pitchFamily="34" charset="0"/>
                        </a:rPr>
                        <m:t> = 2000</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=2000</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7086600" y="3252936"/>
                <a:ext cx="10366542" cy="6386364"/>
              </a:xfrm>
              <a:prstGeom prst="rect">
                <a:avLst/>
              </a:prstGeom>
              <a:blipFill>
                <a:blip r:embed="rId4"/>
                <a:stretch>
                  <a:fillRect l="-1941" r="-1882" b="-1815"/>
                </a:stretch>
              </a:blipFill>
            </p:spPr>
            <p:txBody>
              <a:bodyPr/>
              <a:lstStyle/>
              <a:p>
                <a:r>
                  <a:rPr lang="en-US">
                    <a:noFill/>
                  </a:rPr>
                  <a:t> </a:t>
                </a:r>
              </a:p>
            </p:txBody>
          </p:sp>
        </mc:Fallback>
      </mc:AlternateContent>
    </p:spTree>
    <p:extLst>
      <p:ext uri="{BB962C8B-B14F-4D97-AF65-F5344CB8AC3E}">
        <p14:creationId xmlns:p14="http://schemas.microsoft.com/office/powerpoint/2010/main" val="288584523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207742" y="-2667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17971360" y="-419100"/>
            <a:ext cx="1447800" cy="11125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Callout 16"/>
          <p:cNvSpPr/>
          <p:nvPr/>
        </p:nvSpPr>
        <p:spPr>
          <a:xfrm>
            <a:off x="8153400" y="419100"/>
            <a:ext cx="1638756"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941098" y="1257300"/>
            <a:ext cx="16356302" cy="17409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Chọn hệ trục tọa độ sao cho đỉnh của parabol trùng với gốc tọa độ O(0; 0) (như hình vẽ).</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14018" y="3467100"/>
            <a:ext cx="5410200" cy="622173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162800" y="3252936"/>
                <a:ext cx="10363200" cy="6386364"/>
              </a:xfrm>
              <a:prstGeom prst="rect">
                <a:avLst/>
              </a:prstGeom>
            </p:spPr>
            <p:txBody>
              <a:bodyPr wrap="square">
                <a:spAutoFit/>
              </a:bodyPr>
              <a:lstStyle/>
              <a:p>
                <a:pPr algn="just">
                  <a:lnSpc>
                    <a:spcPct val="150000"/>
                  </a:lnSpc>
                  <a:spcBef>
                    <a:spcPts val="300"/>
                  </a:spcBef>
                  <a:spcAft>
                    <a:spcPts val="300"/>
                  </a:spcAft>
                </a:pPr>
                <a:r>
                  <a:rPr lang="en-US" sz="3800" dirty="0">
                    <a:latin typeface="Arial" panose="020B0604020202020204" pitchFamily="34" charset="0"/>
                    <a:ea typeface="Times New Roman" panose="02020603050405020304" pitchFamily="18" charset="0"/>
                    <a:cs typeface="Arial" panose="020B0604020202020204" pitchFamily="34" charset="0"/>
                  </a:rPr>
                  <a:t>b) </a:t>
                </a:r>
                <a:r>
                  <a:rPr lang="en-US" sz="3800" dirty="0" err="1">
                    <a:latin typeface="Arial" panose="020B0604020202020204" pitchFamily="34" charset="0"/>
                    <a:ea typeface="Times New Roman" panose="02020603050405020304" pitchFamily="18" charset="0"/>
                    <a:cs typeface="Arial" panose="020B0604020202020204" pitchFamily="34" charset="0"/>
                  </a:rPr>
                  <a:t>Nếu</a:t>
                </a:r>
                <a:r>
                  <a:rPr lang="en-US" sz="3800" dirty="0">
                    <a:latin typeface="Arial" panose="020B0604020202020204" pitchFamily="34" charset="0"/>
                    <a:ea typeface="Times New Roman" panose="02020603050405020304" pitchFamily="18" charset="0"/>
                    <a:cs typeface="Arial" panose="020B0604020202020204" pitchFamily="34" charset="0"/>
                  </a:rPr>
                  <a:t> 1 </a:t>
                </a:r>
                <a:r>
                  <a:rPr lang="en-US" sz="3800" dirty="0" err="1">
                    <a:latin typeface="Arial" panose="020B0604020202020204" pitchFamily="34" charset="0"/>
                    <a:ea typeface="Times New Roman" panose="02020603050405020304" pitchFamily="18" charset="0"/>
                    <a:cs typeface="Arial" panose="020B0604020202020204" pitchFamily="34" charset="0"/>
                  </a:rPr>
                  <a:t>đơn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vị</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trong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mặt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phẳng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tương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ứng</a:t>
                </a:r>
                <a:r>
                  <a:rPr lang="en-US" sz="3800" dirty="0">
                    <a:latin typeface="Arial" panose="020B0604020202020204" pitchFamily="34" charset="0"/>
                    <a:ea typeface="Times New Roman" panose="02020603050405020304" pitchFamily="18" charset="0"/>
                    <a:cs typeface="Arial" panose="020B0604020202020204" pitchFamily="34" charset="0"/>
                  </a:rPr>
                  <a:t> 1 km </a:t>
                </a:r>
                <a:r>
                  <a:rPr lang="en-US" sz="3800" dirty="0" err="1">
                    <a:latin typeface="Arial" panose="020B0604020202020204" pitchFamily="34" charset="0"/>
                    <a:ea typeface="Times New Roman" panose="02020603050405020304" pitchFamily="18" charset="0"/>
                    <a:cs typeface="Arial" panose="020B0604020202020204" pitchFamily="34" charset="0"/>
                  </a:rPr>
                  <a:t>trên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thực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tế</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thì</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tọa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điềm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là</a:t>
                </a:r>
                <a:r>
                  <a:rPr lang="en-US" sz="3800" dirty="0">
                    <a:latin typeface="Arial" panose="020B0604020202020204" pitchFamily="34" charset="0"/>
                    <a:ea typeface="Times New Roman" panose="02020603050405020304" pitchFamily="18" charset="0"/>
                    <a:cs typeface="Arial" panose="020B0604020202020204" pitchFamily="34" charset="0"/>
                  </a:rPr>
                  <a:t>: A(0,02; -0,2) </a:t>
                </a:r>
                <a:r>
                  <a:rPr lang="en-US" sz="3800" dirty="0" err="1">
                    <a:latin typeface="Arial" panose="020B0604020202020204" pitchFamily="34" charset="0"/>
                    <a:ea typeface="Times New Roman" panose="02020603050405020304" pitchFamily="18" charset="0"/>
                    <a:cs typeface="Arial" panose="020B0604020202020204" pitchFamily="34" charset="0"/>
                  </a:rPr>
                  <a:t>và</a:t>
                </a:r>
                <a:r>
                  <a:rPr lang="en-US" sz="3800" dirty="0">
                    <a:latin typeface="Arial" panose="020B0604020202020204" pitchFamily="34" charset="0"/>
                    <a:ea typeface="Times New Roman" panose="02020603050405020304" pitchFamily="18" charset="0"/>
                    <a:cs typeface="Arial" panose="020B0604020202020204" pitchFamily="34" charset="0"/>
                  </a:rPr>
                  <a:t> B(0,02; 0,2) </a:t>
                </a:r>
                <a:r>
                  <a:rPr lang="en-US" sz="3800" dirty="0" err="1">
                    <a:latin typeface="Arial" panose="020B0604020202020204" pitchFamily="34" charset="0"/>
                    <a:ea typeface="Times New Roman" panose="02020603050405020304" pitchFamily="18" charset="0"/>
                    <a:cs typeface="Arial" panose="020B0604020202020204" pitchFamily="34" charset="0"/>
                  </a:rPr>
                  <a:t>thuộc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vào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parabol</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có</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dạng</a:t>
                </a:r>
                <a:r>
                  <a:rPr lang="en-US" sz="38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𝑝𝑥</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Thay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tọa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effectLst/>
                    <a:latin typeface="Arial" panose="020B0604020202020204" pitchFamily="34" charset="0"/>
                    <a:ea typeface="Times New Roman" panose="02020603050405020304" pitchFamily="18" charset="0"/>
                    <a:cs typeface="Arial" panose="020B0604020202020204" pitchFamily="34" charset="0"/>
                  </a:rPr>
                  <a:t> A </a:t>
                </a:r>
                <a:r>
                  <a:rPr lang="en-US" sz="3800" dirty="0" err="1">
                    <a:effectLst/>
                    <a:latin typeface="Arial" panose="020B0604020202020204" pitchFamily="34" charset="0"/>
                    <a:ea typeface="Times New Roman" panose="02020603050405020304" pitchFamily="18" charset="0"/>
                    <a:cs typeface="Arial" panose="020B0604020202020204" pitchFamily="34" charset="0"/>
                  </a:rPr>
                  <a:t>và</a:t>
                </a:r>
                <a:r>
                  <a:rPr lang="en-US" sz="3800" dirty="0">
                    <a:effectLst/>
                    <a:latin typeface="Arial" panose="020B0604020202020204" pitchFamily="34" charset="0"/>
                    <a:ea typeface="Times New Roman" panose="02020603050405020304" pitchFamily="18" charset="0"/>
                    <a:cs typeface="Arial" panose="020B0604020202020204" pitchFamily="34" charset="0"/>
                  </a:rPr>
                  <a:t> ta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endParaRPr lang="en-US" sz="38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0,2</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r>
                        <a:rPr lang="en-US" sz="3800" i="1">
                          <a:effectLst/>
                          <a:latin typeface="Cambria Math" panose="02040503050406030204" pitchFamily="18" charset="0"/>
                          <a:ea typeface="Times New Roman" panose="02020603050405020304" pitchFamily="18" charset="0"/>
                          <a:cs typeface="Arial" panose="020B0604020202020204" pitchFamily="34" charset="0"/>
                        </a:rPr>
                        <m:t>.0,02 ⇒ 2</m:t>
                      </m:r>
                      <m:r>
                        <a:rPr lang="en-US" sz="3800" i="1">
                          <a:effectLst/>
                          <a:latin typeface="Cambria Math" panose="02040503050406030204" pitchFamily="18" charset="0"/>
                          <a:ea typeface="Times New Roman" panose="02020603050405020304" pitchFamily="18" charset="0"/>
                          <a:cs typeface="Arial" panose="020B0604020202020204" pitchFamily="34" charset="0"/>
                        </a:rPr>
                        <m:t>𝑝</m:t>
                      </m:r>
                      <m:r>
                        <a:rPr lang="en-US" sz="3800" i="1">
                          <a:effectLst/>
                          <a:latin typeface="Cambria Math" panose="02040503050406030204" pitchFamily="18" charset="0"/>
                          <a:ea typeface="Times New Roman" panose="02020603050405020304" pitchFamily="18" charset="0"/>
                          <a:cs typeface="Arial" panose="020B0604020202020204" pitchFamily="34" charset="0"/>
                        </a:rPr>
                        <m:t> = 2</m:t>
                      </m:r>
                    </m:oMath>
                  </m:oMathPara>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en-US" sz="38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parabol</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𝑦</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162800" y="3252936"/>
                <a:ext cx="10363200" cy="6386364"/>
              </a:xfrm>
              <a:prstGeom prst="rect">
                <a:avLst/>
              </a:prstGeom>
              <a:blipFill>
                <a:blip r:embed="rId4"/>
                <a:stretch>
                  <a:fillRect l="-1941" r="-1941" b="-1815"/>
                </a:stretch>
              </a:blipFill>
            </p:spPr>
            <p:txBody>
              <a:bodyPr/>
              <a:lstStyle/>
              <a:p>
                <a:r>
                  <a:rPr lang="en-US">
                    <a:noFill/>
                  </a:rPr>
                  <a:t> </a:t>
                </a:r>
              </a:p>
            </p:txBody>
          </p:sp>
        </mc:Fallback>
      </mc:AlternateContent>
    </p:spTree>
    <p:extLst>
      <p:ext uri="{BB962C8B-B14F-4D97-AF65-F5344CB8AC3E}">
        <p14:creationId xmlns:p14="http://schemas.microsoft.com/office/powerpoint/2010/main" val="36698686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anim calcmode="lin" valueType="num">
                                      <p:cBhvr>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1000" y="3390900"/>
            <a:ext cx="5518230" cy="3657600"/>
            <a:chOff x="0" y="0"/>
            <a:chExt cx="2128509" cy="1186950"/>
          </a:xfrm>
        </p:grpSpPr>
        <p:sp>
          <p:nvSpPr>
            <p:cNvPr id="5" name="Freeform 5"/>
            <p:cNvSpPr/>
            <p:nvPr/>
          </p:nvSpPr>
          <p:spPr>
            <a:xfrm>
              <a:off x="0" y="0"/>
              <a:ext cx="2128510" cy="1186950"/>
            </a:xfrm>
            <a:custGeom>
              <a:avLst/>
              <a:gdLst/>
              <a:ahLst/>
              <a:cxnLst/>
              <a:rect l="l" t="t" r="r" b="b"/>
              <a:pathLst>
                <a:path w="2128510" h="1186950">
                  <a:moveTo>
                    <a:pt x="2004049" y="1186950"/>
                  </a:moveTo>
                  <a:lnTo>
                    <a:pt x="124460" y="1186950"/>
                  </a:lnTo>
                  <a:cubicBezTo>
                    <a:pt x="55880" y="1186950"/>
                    <a:pt x="0" y="1131070"/>
                    <a:pt x="0" y="1062490"/>
                  </a:cubicBezTo>
                  <a:lnTo>
                    <a:pt x="0" y="124460"/>
                  </a:lnTo>
                  <a:cubicBezTo>
                    <a:pt x="0" y="55880"/>
                    <a:pt x="55880" y="0"/>
                    <a:pt x="124460" y="0"/>
                  </a:cubicBezTo>
                  <a:lnTo>
                    <a:pt x="2004050" y="0"/>
                  </a:lnTo>
                  <a:cubicBezTo>
                    <a:pt x="2072629" y="0"/>
                    <a:pt x="2128510" y="55880"/>
                    <a:pt x="2128510" y="124460"/>
                  </a:cubicBezTo>
                  <a:lnTo>
                    <a:pt x="2128510" y="1062490"/>
                  </a:lnTo>
                  <a:cubicBezTo>
                    <a:pt x="2128510" y="1131070"/>
                    <a:pt x="2072629" y="1186950"/>
                    <a:pt x="2004050" y="1186950"/>
                  </a:cubicBezTo>
                  <a:close/>
                </a:path>
              </a:pathLst>
            </a:custGeom>
            <a:solidFill>
              <a:srgbClr val="497FB4"/>
            </a:solidFill>
          </p:spPr>
        </p:sp>
      </p:grpSp>
      <p:sp>
        <p:nvSpPr>
          <p:cNvPr id="17" name="Rectangle 16"/>
          <p:cNvSpPr/>
          <p:nvPr/>
        </p:nvSpPr>
        <p:spPr>
          <a:xfrm>
            <a:off x="685800" y="4067539"/>
            <a:ext cx="4727388" cy="2092881"/>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solidFill>
                  <a:srgbClr val="FFFFFF"/>
                </a:solidFill>
                <a:latin typeface="Arial"/>
                <a:ea typeface="Calibri" panose="020F0502020204030204" pitchFamily="34" charset="0"/>
                <a:cs typeface="Times New Roman" panose="02020603050405020304" pitchFamily="18" charset="0"/>
                <a:sym typeface="Arial"/>
              </a:rPr>
              <a:t>* Ghi </a:t>
            </a:r>
            <a:r>
              <a:rPr lang="pt-BR" sz="4000" kern="0">
                <a:solidFill>
                  <a:srgbClr val="FFFFFF"/>
                </a:solidFill>
                <a:latin typeface="Arial"/>
                <a:ea typeface="Calibri" panose="020F0502020204030204" pitchFamily="34" charset="0"/>
                <a:cs typeface="Times New Roman" panose="02020603050405020304" pitchFamily="18" charset="0"/>
                <a:sym typeface="Arial"/>
              </a:rPr>
              <a:t>nhớ </a:t>
            </a:r>
            <a:endParaRPr lang="pt-BR" sz="4000" kern="0" smtClean="0">
              <a:solidFill>
                <a:srgbClr val="FFFFFF"/>
              </a:solidFill>
              <a:latin typeface="Arial"/>
              <a:ea typeface="Calibri" panose="020F0502020204030204" pitchFamily="34" charset="0"/>
              <a:cs typeface="Times New Roman" panose="02020603050405020304" pitchFamily="18" charset="0"/>
              <a:sym typeface="Arial"/>
            </a:endParaRPr>
          </a:p>
          <a:p>
            <a:pPr algn="ctr">
              <a:lnSpc>
                <a:spcPct val="150000"/>
              </a:lnSpc>
              <a:spcBef>
                <a:spcPts val="600"/>
              </a:spcBef>
              <a:spcAft>
                <a:spcPts val="600"/>
              </a:spcAft>
              <a:buClr>
                <a:srgbClr val="000000"/>
              </a:buClr>
              <a:buFont typeface="Arial"/>
              <a:buNone/>
            </a:pPr>
            <a:r>
              <a:rPr lang="pt-BR" sz="4000" kern="0" smtClean="0">
                <a:solidFill>
                  <a:srgbClr val="FFFFFF"/>
                </a:solidFill>
                <a:latin typeface="Arial"/>
                <a:ea typeface="Calibri" panose="020F0502020204030204" pitchFamily="34" charset="0"/>
                <a:cs typeface="Times New Roman" panose="02020603050405020304" pitchFamily="18" charset="0"/>
                <a:sym typeface="Arial"/>
              </a:rPr>
              <a:t>kiến </a:t>
            </a:r>
            <a:r>
              <a:rPr lang="pt-BR" sz="4000" kern="0">
                <a:solidFill>
                  <a:srgbClr val="FFFFFF"/>
                </a:solidFill>
                <a:latin typeface="Arial"/>
                <a:ea typeface="Calibri" panose="020F0502020204030204" pitchFamily="34" charset="0"/>
                <a:cs typeface="Times New Roman" panose="02020603050405020304" pitchFamily="18" charset="0"/>
                <a:sym typeface="Arial"/>
              </a:rPr>
              <a:t>thức trong bài. </a:t>
            </a:r>
          </a:p>
        </p:txBody>
      </p:sp>
      <p:sp>
        <p:nvSpPr>
          <p:cNvPr id="18" name="TextBox 5"/>
          <p:cNvSpPr txBox="1"/>
          <p:nvPr/>
        </p:nvSpPr>
        <p:spPr>
          <a:xfrm>
            <a:off x="5638800" y="1333500"/>
            <a:ext cx="8381999" cy="846386"/>
          </a:xfrm>
          <a:prstGeom prst="rect">
            <a:avLst/>
          </a:prstGeom>
        </p:spPr>
        <p:txBody>
          <a:bodyPr wrap="square" lIns="0" tIns="0" rIns="0" bIns="0" rtlCol="0" anchor="t">
            <a:spAutoFit/>
          </a:bodyPr>
          <a:lstStyle/>
          <a:p>
            <a:pPr>
              <a:spcBef>
                <a:spcPct val="0"/>
              </a:spcBef>
            </a:pPr>
            <a:r>
              <a:rPr lang="en-US" sz="5500" b="1" smtClean="0">
                <a:solidFill>
                  <a:srgbClr val="497FB4"/>
                </a:solidFill>
                <a:latin typeface="Arial" panose="020B0604020202020204" pitchFamily="34" charset="0"/>
                <a:cs typeface="Arial" panose="020B0604020202020204" pitchFamily="34" charset="0"/>
              </a:rPr>
              <a:t>HƯỚNG DẪN VỀ NHÀ</a:t>
            </a:r>
            <a:endParaRPr lang="en-US" sz="5500" b="1">
              <a:solidFill>
                <a:srgbClr val="497FB4"/>
              </a:solidFill>
              <a:latin typeface="Arial" panose="020B0604020202020204" pitchFamily="34" charset="0"/>
              <a:cs typeface="Arial" panose="020B0604020202020204" pitchFamily="34" charset="0"/>
            </a:endParaRPr>
          </a:p>
        </p:txBody>
      </p:sp>
      <p:grpSp>
        <p:nvGrpSpPr>
          <p:cNvPr id="19" name="Group 4"/>
          <p:cNvGrpSpPr/>
          <p:nvPr/>
        </p:nvGrpSpPr>
        <p:grpSpPr>
          <a:xfrm>
            <a:off x="6356430" y="3390900"/>
            <a:ext cx="5518230" cy="3657600"/>
            <a:chOff x="0" y="0"/>
            <a:chExt cx="2128509" cy="1186950"/>
          </a:xfrm>
        </p:grpSpPr>
        <p:sp>
          <p:nvSpPr>
            <p:cNvPr id="20" name="Freeform 5"/>
            <p:cNvSpPr/>
            <p:nvPr/>
          </p:nvSpPr>
          <p:spPr>
            <a:xfrm>
              <a:off x="0" y="0"/>
              <a:ext cx="2128510" cy="1186950"/>
            </a:xfrm>
            <a:custGeom>
              <a:avLst/>
              <a:gdLst/>
              <a:ahLst/>
              <a:cxnLst/>
              <a:rect l="l" t="t" r="r" b="b"/>
              <a:pathLst>
                <a:path w="2128510" h="1186950">
                  <a:moveTo>
                    <a:pt x="2004049" y="1186950"/>
                  </a:moveTo>
                  <a:lnTo>
                    <a:pt x="124460" y="1186950"/>
                  </a:lnTo>
                  <a:cubicBezTo>
                    <a:pt x="55880" y="1186950"/>
                    <a:pt x="0" y="1131070"/>
                    <a:pt x="0" y="1062490"/>
                  </a:cubicBezTo>
                  <a:lnTo>
                    <a:pt x="0" y="124460"/>
                  </a:lnTo>
                  <a:cubicBezTo>
                    <a:pt x="0" y="55880"/>
                    <a:pt x="55880" y="0"/>
                    <a:pt x="124460" y="0"/>
                  </a:cubicBezTo>
                  <a:lnTo>
                    <a:pt x="2004050" y="0"/>
                  </a:lnTo>
                  <a:cubicBezTo>
                    <a:pt x="2072629" y="0"/>
                    <a:pt x="2128510" y="55880"/>
                    <a:pt x="2128510" y="124460"/>
                  </a:cubicBezTo>
                  <a:lnTo>
                    <a:pt x="2128510" y="1062490"/>
                  </a:lnTo>
                  <a:cubicBezTo>
                    <a:pt x="2128510" y="1131070"/>
                    <a:pt x="2072629" y="1186950"/>
                    <a:pt x="2004050" y="1186950"/>
                  </a:cubicBezTo>
                  <a:close/>
                </a:path>
              </a:pathLst>
            </a:custGeom>
            <a:solidFill>
              <a:srgbClr val="497FB4"/>
            </a:solidFill>
          </p:spPr>
        </p:sp>
      </p:grpSp>
      <p:sp>
        <p:nvSpPr>
          <p:cNvPr id="21" name="Rectangle 20"/>
          <p:cNvSpPr/>
          <p:nvPr/>
        </p:nvSpPr>
        <p:spPr>
          <a:xfrm>
            <a:off x="6661230" y="4067539"/>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solidFill>
                  <a:srgbClr val="FFFFFF"/>
                </a:solidFill>
                <a:latin typeface="Arial"/>
                <a:ea typeface="Calibri" panose="020F0502020204030204" pitchFamily="34" charset="0"/>
                <a:cs typeface="Times New Roman" panose="02020603050405020304" pitchFamily="18" charset="0"/>
                <a:sym typeface="Arial"/>
              </a:rPr>
              <a:t>* Hoàn thành các bài tập trong SBT. </a:t>
            </a:r>
          </a:p>
        </p:txBody>
      </p:sp>
      <p:grpSp>
        <p:nvGrpSpPr>
          <p:cNvPr id="22" name="Group 4"/>
          <p:cNvGrpSpPr/>
          <p:nvPr/>
        </p:nvGrpSpPr>
        <p:grpSpPr>
          <a:xfrm>
            <a:off x="12331860" y="3390900"/>
            <a:ext cx="5518230" cy="3657600"/>
            <a:chOff x="0" y="0"/>
            <a:chExt cx="2128509" cy="1186950"/>
          </a:xfrm>
        </p:grpSpPr>
        <p:sp>
          <p:nvSpPr>
            <p:cNvPr id="23" name="Freeform 5"/>
            <p:cNvSpPr/>
            <p:nvPr/>
          </p:nvSpPr>
          <p:spPr>
            <a:xfrm>
              <a:off x="0" y="0"/>
              <a:ext cx="2128510" cy="1186950"/>
            </a:xfrm>
            <a:custGeom>
              <a:avLst/>
              <a:gdLst/>
              <a:ahLst/>
              <a:cxnLst/>
              <a:rect l="l" t="t" r="r" b="b"/>
              <a:pathLst>
                <a:path w="2128510" h="1186950">
                  <a:moveTo>
                    <a:pt x="2004049" y="1186950"/>
                  </a:moveTo>
                  <a:lnTo>
                    <a:pt x="124460" y="1186950"/>
                  </a:lnTo>
                  <a:cubicBezTo>
                    <a:pt x="55880" y="1186950"/>
                    <a:pt x="0" y="1131070"/>
                    <a:pt x="0" y="1062490"/>
                  </a:cubicBezTo>
                  <a:lnTo>
                    <a:pt x="0" y="124460"/>
                  </a:lnTo>
                  <a:cubicBezTo>
                    <a:pt x="0" y="55880"/>
                    <a:pt x="55880" y="0"/>
                    <a:pt x="124460" y="0"/>
                  </a:cubicBezTo>
                  <a:lnTo>
                    <a:pt x="2004050" y="0"/>
                  </a:lnTo>
                  <a:cubicBezTo>
                    <a:pt x="2072629" y="0"/>
                    <a:pt x="2128510" y="55880"/>
                    <a:pt x="2128510" y="124460"/>
                  </a:cubicBezTo>
                  <a:lnTo>
                    <a:pt x="2128510" y="1062490"/>
                  </a:lnTo>
                  <a:cubicBezTo>
                    <a:pt x="2128510" y="1131070"/>
                    <a:pt x="2072629" y="1186950"/>
                    <a:pt x="2004050" y="1186950"/>
                  </a:cubicBezTo>
                  <a:close/>
                </a:path>
              </a:pathLst>
            </a:custGeom>
            <a:solidFill>
              <a:srgbClr val="497FB4"/>
            </a:solidFill>
          </p:spPr>
        </p:sp>
      </p:grpSp>
      <p:sp>
        <p:nvSpPr>
          <p:cNvPr id="24" name="Rectangle 23"/>
          <p:cNvSpPr/>
          <p:nvPr/>
        </p:nvSpPr>
        <p:spPr>
          <a:xfrm>
            <a:off x="12448416" y="3768629"/>
            <a:ext cx="5213433" cy="2902141"/>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dirty="0" smtClean="0">
                <a:solidFill>
                  <a:srgbClr val="FFFFFF"/>
                </a:solidFill>
                <a:latin typeface="Arial"/>
                <a:ea typeface="Calibri" panose="020F0502020204030204" pitchFamily="34" charset="0"/>
                <a:cs typeface="Times New Roman" panose="02020603050405020304" pitchFamily="18" charset="0"/>
                <a:sym typeface="Arial"/>
              </a:rPr>
              <a:t>* </a:t>
            </a:r>
            <a:r>
              <a:rPr lang="vi-VN" sz="4000" kern="0" dirty="0" smtClean="0">
                <a:solidFill>
                  <a:srgbClr val="FFFFFF"/>
                </a:solidFill>
                <a:latin typeface="Arial"/>
                <a:ea typeface="Calibri" panose="020F0502020204030204" pitchFamily="34" charset="0"/>
                <a:cs typeface="Times New Roman" panose="02020603050405020304" pitchFamily="18" charset="0"/>
                <a:sym typeface="Arial"/>
              </a:rPr>
              <a:t>Chuẩn </a:t>
            </a:r>
            <a:r>
              <a:rPr lang="vi-VN" sz="4000" kern="0" dirty="0">
                <a:solidFill>
                  <a:srgbClr val="FFFFFF"/>
                </a:solidFill>
                <a:latin typeface="Arial"/>
                <a:ea typeface="Calibri" panose="020F0502020204030204" pitchFamily="34" charset="0"/>
                <a:cs typeface="Times New Roman" panose="02020603050405020304" pitchFamily="18" charset="0"/>
                <a:sym typeface="Arial"/>
              </a:rPr>
              <a:t>bị trước </a:t>
            </a:r>
            <a:endParaRPr lang="en-US" sz="4000" kern="0" dirty="0" smtClean="0">
              <a:solidFill>
                <a:srgbClr val="FFFFFF"/>
              </a:solidFill>
              <a:latin typeface="Arial"/>
              <a:ea typeface="Calibri" panose="020F0502020204030204" pitchFamily="34" charset="0"/>
              <a:cs typeface="Times New Roman" panose="02020603050405020304" pitchFamily="18" charset="0"/>
              <a:sym typeface="Arial"/>
            </a:endParaRPr>
          </a:p>
          <a:p>
            <a:pPr algn="ctr">
              <a:lnSpc>
                <a:spcPct val="150000"/>
              </a:lnSpc>
              <a:spcBef>
                <a:spcPts val="600"/>
              </a:spcBef>
              <a:spcAft>
                <a:spcPts val="600"/>
              </a:spcAft>
              <a:buClr>
                <a:srgbClr val="000000"/>
              </a:buClr>
              <a:buFont typeface="Arial"/>
              <a:buNone/>
            </a:pPr>
            <a:r>
              <a:rPr lang="vi-VN" sz="4000" b="1" kern="0" dirty="0">
                <a:solidFill>
                  <a:srgbClr val="FFFFFF"/>
                </a:solidFill>
                <a:latin typeface="Arial"/>
                <a:ea typeface="Calibri" panose="020F0502020204030204" pitchFamily="34" charset="0"/>
                <a:cs typeface="Times New Roman" panose="02020603050405020304" pitchFamily="18" charset="0"/>
                <a:sym typeface="Arial"/>
              </a:rPr>
              <a:t>''Bài tập cuối chương VII".</a:t>
            </a:r>
            <a:endParaRPr lang="pt-BR" sz="4000" b="1" kern="0" dirty="0">
              <a:solidFill>
                <a:srgbClr val="FFFFFF"/>
              </a:solidFill>
              <a:latin typeface="Arial"/>
              <a:ea typeface="Calibri" panose="020F0502020204030204" pitchFamily="34" charset="0"/>
              <a:cs typeface="Times New Roman" panose="02020603050405020304" pitchFamily="18" charset="0"/>
              <a:sym typeface="Arial"/>
            </a:endParaRPr>
          </a:p>
        </p:txBody>
      </p:sp>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788" y="784992"/>
            <a:ext cx="1524000" cy="1949751"/>
          </a:xfrm>
          <a:prstGeom prst="rect">
            <a:avLst/>
          </a:prstGeom>
        </p:spPr>
      </p:pic>
      <p:pic>
        <p:nvPicPr>
          <p:cNvPr id="26"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1399">
            <a:off x="14982226" y="7995829"/>
            <a:ext cx="2465055" cy="1777922"/>
          </a:xfrm>
          <a:prstGeom prst="rect">
            <a:avLst/>
          </a:prstGeom>
        </p:spPr>
      </p:pic>
      <p:pic>
        <p:nvPicPr>
          <p:cNvPr id="27"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38570" flipV="1">
            <a:off x="16417636" y="537624"/>
            <a:ext cx="2488427" cy="1023366"/>
          </a:xfrm>
          <a:prstGeom prst="rect">
            <a:avLst/>
          </a:prstGeom>
        </p:spPr>
      </p:pic>
      <p:pic>
        <p:nvPicPr>
          <p:cNvPr id="2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275701">
            <a:off x="1155101" y="7807496"/>
            <a:ext cx="1617631" cy="2057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60632" y="2528328"/>
            <a:ext cx="13966737" cy="5230344"/>
            <a:chOff x="0" y="0"/>
            <a:chExt cx="6705915" cy="2511269"/>
          </a:xfrm>
        </p:grpSpPr>
        <p:sp>
          <p:nvSpPr>
            <p:cNvPr id="4" name="Freeform 4"/>
            <p:cNvSpPr/>
            <p:nvPr/>
          </p:nvSpPr>
          <p:spPr>
            <a:xfrm>
              <a:off x="0" y="0"/>
              <a:ext cx="6705915" cy="2511269"/>
            </a:xfrm>
            <a:custGeom>
              <a:avLst/>
              <a:gdLst/>
              <a:ahLst/>
              <a:cxnLst/>
              <a:rect l="l" t="t" r="r" b="b"/>
              <a:pathLst>
                <a:path w="6705915" h="2511269">
                  <a:moveTo>
                    <a:pt x="6440485" y="0"/>
                  </a:moveTo>
                  <a:lnTo>
                    <a:pt x="265430" y="0"/>
                  </a:lnTo>
                  <a:cubicBezTo>
                    <a:pt x="265430" y="146050"/>
                    <a:pt x="147320" y="265430"/>
                    <a:pt x="0" y="265430"/>
                  </a:cubicBezTo>
                  <a:lnTo>
                    <a:pt x="0" y="2245839"/>
                  </a:lnTo>
                  <a:cubicBezTo>
                    <a:pt x="146050" y="2245839"/>
                    <a:pt x="265430" y="2363949"/>
                    <a:pt x="265430" y="2511269"/>
                  </a:cubicBezTo>
                  <a:lnTo>
                    <a:pt x="6440485" y="2511269"/>
                  </a:lnTo>
                  <a:cubicBezTo>
                    <a:pt x="6440485" y="2365219"/>
                    <a:pt x="6558595" y="2245839"/>
                    <a:pt x="6705915" y="2245839"/>
                  </a:cubicBezTo>
                  <a:lnTo>
                    <a:pt x="6705915" y="265430"/>
                  </a:lnTo>
                  <a:cubicBezTo>
                    <a:pt x="6559865" y="265430"/>
                    <a:pt x="6440485" y="147320"/>
                    <a:pt x="6440485" y="0"/>
                  </a:cubicBezTo>
                  <a:close/>
                </a:path>
              </a:pathLst>
            </a:custGeom>
            <a:solidFill>
              <a:srgbClr val="497F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2780777" cy="275297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4428304" y="7050123"/>
            <a:ext cx="2830996" cy="220817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47337" y="548777"/>
            <a:ext cx="1600160" cy="159749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9847" y="7853922"/>
            <a:ext cx="1794135" cy="1785164"/>
          </a:xfrm>
          <a:prstGeom prst="rect">
            <a:avLst/>
          </a:prstGeom>
        </p:spPr>
      </p:pic>
      <p:sp>
        <p:nvSpPr>
          <p:cNvPr id="11" name="Rectangle 10"/>
          <p:cNvSpPr/>
          <p:nvPr/>
        </p:nvSpPr>
        <p:spPr>
          <a:xfrm>
            <a:off x="4572000" y="3607316"/>
            <a:ext cx="9144000" cy="2907784"/>
          </a:xfrm>
          <a:prstGeom prst="rect">
            <a:avLst/>
          </a:prstGeom>
        </p:spPr>
        <p:txBody>
          <a:bodyPr>
            <a:spAutoFit/>
          </a:bodyPr>
          <a:lstStyle/>
          <a:p>
            <a:pPr lvl="0" algn="ctr">
              <a:lnSpc>
                <a:spcPct val="150000"/>
              </a:lnSpc>
              <a:defRPr/>
            </a:pPr>
            <a:r>
              <a:rPr lang="en-US" sz="6500" b="1" kern="0">
                <a:ln w="0"/>
                <a:solidFill>
                  <a:srgbClr val="FF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HẸN GẶP LẠI CÁC EM </a:t>
            </a:r>
            <a:br>
              <a:rPr lang="en-US" sz="6500" b="1" kern="0">
                <a:ln w="0"/>
                <a:solidFill>
                  <a:srgbClr val="FF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br>
            <a:r>
              <a:rPr lang="en-US" sz="6500" b="1" kern="0">
                <a:ln w="0"/>
                <a:solidFill>
                  <a:srgbClr val="FFFF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Ở TIẾT HỌC SAU!</a:t>
            </a:r>
            <a:endParaRPr lang="en-US" sz="6500" b="1" kern="0">
              <a:ln w="0"/>
              <a:solidFill>
                <a:srgbClr val="FFFFFF"/>
              </a:solidFill>
              <a:effectLst>
                <a:outerShdw blurRad="38100" dist="25400" dir="5400000" algn="ctr" rotWithShape="0">
                  <a:srgbClr val="6E747A">
                    <a:alpha val="43000"/>
                  </a:srgbClr>
                </a:outerShdw>
              </a:effectLst>
              <a:latin typeface="Arial"/>
              <a:sym typeface="Arial"/>
            </a:endParaRPr>
          </a:p>
        </p:txBody>
      </p:sp>
      <p:sp>
        <p:nvSpPr>
          <p:cNvPr id="12" name="AutoShape 8"/>
          <p:cNvSpPr/>
          <p:nvPr/>
        </p:nvSpPr>
        <p:spPr>
          <a:xfrm>
            <a:off x="679847" y="7197204"/>
            <a:ext cx="3195240" cy="0"/>
          </a:xfrm>
          <a:prstGeom prst="line">
            <a:avLst/>
          </a:prstGeom>
          <a:ln w="47625" cap="rnd">
            <a:solidFill>
              <a:srgbClr val="FFFFFF"/>
            </a:solidFill>
            <a:prstDash val="sysDot"/>
            <a:headEnd type="none" w="sm" len="sm"/>
            <a:tailEnd type="none" w="sm" len="sm"/>
          </a:ln>
        </p:spPr>
      </p:sp>
      <p:sp>
        <p:nvSpPr>
          <p:cNvPr id="13" name="AutoShape 9"/>
          <p:cNvSpPr/>
          <p:nvPr/>
        </p:nvSpPr>
        <p:spPr>
          <a:xfrm>
            <a:off x="12932129" y="3086100"/>
            <a:ext cx="3195240" cy="0"/>
          </a:xfrm>
          <a:prstGeom prst="line">
            <a:avLst/>
          </a:prstGeom>
          <a:ln w="47625" cap="rnd">
            <a:solidFill>
              <a:srgbClr val="FFFFFF"/>
            </a:solidFill>
            <a:prstDash val="sysDot"/>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62000" y="202105"/>
            <a:ext cx="5562600" cy="1066800"/>
            <a:chOff x="381000" y="190500"/>
            <a:chExt cx="5562600" cy="1066800"/>
          </a:xfrm>
        </p:grpSpPr>
        <p:sp>
          <p:nvSpPr>
            <p:cNvPr id="15" name="Rectangle 14"/>
            <p:cNvSpPr/>
            <p:nvPr/>
          </p:nvSpPr>
          <p:spPr>
            <a:xfrm>
              <a:off x="3810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Rectangle 12"/>
            <p:cNvSpPr/>
            <p:nvPr/>
          </p:nvSpPr>
          <p:spPr>
            <a:xfrm>
              <a:off x="685800" y="190500"/>
              <a:ext cx="4974439" cy="1015663"/>
            </a:xfrm>
            <a:prstGeom prst="rect">
              <a:avLst/>
            </a:prstGeom>
          </p:spPr>
          <p:txBody>
            <a:bodyPr wrap="none">
              <a:spAutoFit/>
            </a:bodyPr>
            <a:lstStyle/>
            <a:p>
              <a:pPr algn="just">
                <a:lnSpc>
                  <a:spcPct val="150000"/>
                </a:lnSpc>
                <a:spcAft>
                  <a:spcPts val="800"/>
                </a:spcAft>
              </a:pPr>
              <a:r>
                <a:rPr lang="nl-NL"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1 (SGK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tr4</a:t>
              </a:r>
              <a:r>
                <a:rPr lang="vi-VN"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9</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153400" y="3516292"/>
            <a:ext cx="1676400" cy="623292"/>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schemeClr val="tx1"/>
                </a:solidFill>
              </a:rPr>
              <a:t>Giải</a:t>
            </a:r>
            <a:endParaRPr lang="en-US" sz="3800" b="1" dirty="0">
              <a:solidFill>
                <a:schemeClr val="tx1"/>
              </a:solidFill>
            </a:endParaRPr>
          </a:p>
        </p:txBody>
      </p:sp>
      <p:pic>
        <p:nvPicPr>
          <p:cNvPr id="17" name="Picture 18"/>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l="22194" b="33815"/>
          <a:stretch>
            <a:fillRect/>
          </a:stretch>
        </p:blipFill>
        <p:spPr>
          <a:xfrm flipH="1">
            <a:off x="16932612" y="9621297"/>
            <a:ext cx="1413718" cy="665703"/>
          </a:xfrm>
          <a:prstGeom prst="rect">
            <a:avLst/>
          </a:prstGeom>
        </p:spPr>
      </p:pic>
      <p:pic>
        <p:nvPicPr>
          <p:cNvPr id="19" name="Picture 10"/>
          <p:cNvPicPr>
            <a:picLocks noChangeAspect="1"/>
          </p:cNvPicPr>
          <p:nvPr/>
        </p:nvPicPr>
        <p:blipFill>
          <a:blip r:embed="rId38"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2070344">
            <a:off x="-504422" y="9756759"/>
            <a:ext cx="1639790" cy="76026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62000" y="1439938"/>
                <a:ext cx="12077700" cy="1846659"/>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Calibri" panose="020F0502020204030204" pitchFamily="34" charset="0"/>
                    <a:cs typeface="Arial" panose="020B0604020202020204" pitchFamily="34" charset="0"/>
                  </a:rPr>
                  <a:t>Cho </a:t>
                </a:r>
                <a:r>
                  <a:rPr lang="en-US" sz="3800" dirty="0" err="1">
                    <a:latin typeface="Arial" panose="020B0604020202020204" pitchFamily="34" charset="0"/>
                    <a:ea typeface="Calibri" panose="020F0502020204030204" pitchFamily="34" charset="0"/>
                    <a:cs typeface="Arial" panose="020B0604020202020204" pitchFamily="34" charset="0"/>
                  </a:rPr>
                  <a:t>lục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đều</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𝐴𝐵𝐶𝐷𝐸𝐹</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Chứng</a:t>
                </a:r>
                <a:r>
                  <a:rPr lang="en-US" sz="3800" dirty="0">
                    <a:effectLst/>
                    <a:latin typeface="Arial" panose="020B0604020202020204" pitchFamily="34" charset="0"/>
                    <a:ea typeface="Calibri" panose="020F0502020204030204" pitchFamily="34" charset="0"/>
                    <a:cs typeface="Arial" panose="020B0604020202020204" pitchFamily="34" charset="0"/>
                  </a:rPr>
                  <a:t> minh </a:t>
                </a:r>
                <a:r>
                  <a:rPr lang="en-US" sz="3800" dirty="0" err="1">
                    <a:effectLst/>
                    <a:latin typeface="Arial" panose="020B0604020202020204" pitchFamily="34" charset="0"/>
                    <a:ea typeface="Calibri" panose="020F0502020204030204" pitchFamily="34" charset="0"/>
                    <a:cs typeface="Arial" panose="020B0604020202020204" pitchFamily="34" charset="0"/>
                  </a:rPr>
                  <a:t>rằng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bốn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𝐵</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𝐶</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𝐸</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𝐹</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smtClean="0">
                    <a:effectLst/>
                    <a:latin typeface="Arial" panose="020B0604020202020204" pitchFamily="34" charset="0"/>
                    <a:ea typeface="Calibri" panose="020F0502020204030204" pitchFamily="34" charset="0"/>
                    <a:cs typeface="Arial" panose="020B0604020202020204" pitchFamily="34" charset="0"/>
                  </a:rPr>
                  <a:t>cùng </a:t>
                </a:r>
                <a:r>
                  <a:rPr lang="en-US" sz="3800" dirty="0" err="1">
                    <a:effectLst/>
                    <a:latin typeface="Arial" panose="020B0604020202020204" pitchFamily="34" charset="0"/>
                    <a:ea typeface="Calibri" panose="020F0502020204030204" pitchFamily="34" charset="0"/>
                    <a:cs typeface="Arial" panose="020B0604020202020204" pitchFamily="34" charset="0"/>
                  </a:rPr>
                  <a:t>thuộc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một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elip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tiêu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điểm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 name="Rectangle 1"/>
              <p:cNvSpPr>
                <a:spLocks noRot="1" noChangeAspect="1" noMove="1" noResize="1" noEditPoints="1" noAdjustHandles="1" noChangeArrowheads="1" noChangeShapeType="1" noTextEdit="1"/>
              </p:cNvSpPr>
              <p:nvPr/>
            </p:nvSpPr>
            <p:spPr>
              <a:xfrm>
                <a:off x="762000" y="1439938"/>
                <a:ext cx="12077700" cy="1846659"/>
              </a:xfrm>
              <a:prstGeom prst="rect">
                <a:avLst/>
              </a:prstGeom>
              <a:blipFill>
                <a:blip r:embed="rId39"/>
                <a:stretch>
                  <a:fillRect l="-1666" r="-1666" b="-6601"/>
                </a:stretch>
              </a:blipFill>
            </p:spPr>
            <p:txBody>
              <a:bodyPr/>
              <a:lstStyle/>
              <a:p>
                <a:r>
                  <a:rPr lang="en-US">
                    <a:noFill/>
                  </a:rPr>
                  <a:t> </a:t>
                </a:r>
              </a:p>
            </p:txBody>
          </p:sp>
        </mc:Fallback>
      </mc:AlternateContent>
      <p:pic>
        <p:nvPicPr>
          <p:cNvPr id="3" name="Picture 2"/>
          <p:cNvPicPr>
            <a:picLocks noChangeAspect="1"/>
          </p:cNvPicPr>
          <p:nvPr/>
        </p:nvPicPr>
        <p:blipFill>
          <a:blip r:embed="rId40" cstate="print">
            <a:extLst>
              <a:ext uri="{BEBA8EAE-BF5A-486C-A8C5-ECC9F3942E4B}">
                <a14:imgProps xmlns:a14="http://schemas.microsoft.com/office/drawing/2010/main">
                  <a14:imgLayer r:embed="rId41">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716000" y="229668"/>
            <a:ext cx="3923471" cy="4267200"/>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685800" y="4435608"/>
                <a:ext cx="16526471" cy="3600986"/>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Arial" panose="020B0604020202020204" pitchFamily="34" charset="0"/>
                  </a:rPr>
                  <a:t>Lục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đều</a:t>
                </a:r>
                <a:r>
                  <a:rPr lang="en-US" sz="3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𝐴𝐵𝐶𝐷𝐸𝐹</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cạnh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và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góc</a:t>
                </a:r>
                <a:r>
                  <a:rPr lang="en-US" sz="3800" dirty="0">
                    <a:effectLst/>
                    <a:latin typeface="Arial" panose="020B0604020202020204" pitchFamily="34" charset="0"/>
                    <a:ea typeface="Calibri" panose="020F0502020204030204" pitchFamily="34" charset="0"/>
                    <a:cs typeface="Arial" panose="020B0604020202020204" pitchFamily="34" charset="0"/>
                  </a:rPr>
                  <a:t/>
                </a:r>
                <a:br>
                  <a:rPr lang="en-US" sz="3800" dirty="0">
                    <a:effectLst/>
                    <a:latin typeface="Arial" panose="020B0604020202020204" pitchFamily="34" charset="0"/>
                    <a:ea typeface="Calibri" panose="020F0502020204030204" pitchFamily="34" charset="0"/>
                    <a:cs typeface="Arial" panose="020B0604020202020204" pitchFamily="34" charset="0"/>
                  </a:rPr>
                </a:br>
                <a:r>
                  <a:rPr lang="en-US" sz="3800" dirty="0" err="1">
                    <a:effectLst/>
                    <a:latin typeface="Arial" panose="020B0604020202020204" pitchFamily="34" charset="0"/>
                    <a:ea typeface="Calibri" panose="020F0502020204030204" pitchFamily="34" charset="0"/>
                    <a:cs typeface="Arial" panose="020B0604020202020204" pitchFamily="34" charset="0"/>
                  </a:rPr>
                  <a:t>đều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số</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120</m:t>
                        </m:r>
                      </m:e>
                      <m:sup>
                        <m:r>
                          <a:rPr lang="en-US" sz="38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3800" dirty="0">
                    <a:effectLst/>
                    <a:latin typeface="Arial" panose="020B0604020202020204" pitchFamily="34" charset="0"/>
                    <a:ea typeface="Times New Roman" panose="02020603050405020304" pitchFamily="18" charset="0"/>
                    <a:cs typeface="Arial" panose="020B0604020202020204" pitchFamily="34" charset="0"/>
                  </a:rPr>
                  <a:t>(H.7.19)</a:t>
                </a:r>
                <a:r>
                  <a:rPr lang="en-US"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smtClean="0">
                    <a:effectLst/>
                    <a:latin typeface="Arial" panose="020B0604020202020204" pitchFamily="34" charset="0"/>
                    <a:ea typeface="Calibri" panose="020F0502020204030204" pitchFamily="34" charset="0"/>
                    <a:cs typeface="Arial" panose="020B0604020202020204" pitchFamily="34" charset="0"/>
                  </a:rPr>
                  <a:t>Do </a:t>
                </a:r>
                <a:r>
                  <a:rPr lang="en-US" sz="3800" dirty="0" err="1">
                    <a:effectLst/>
                    <a:latin typeface="Arial" panose="020B0604020202020204" pitchFamily="34" charset="0"/>
                    <a:ea typeface="Calibri" panose="020F0502020204030204" pitchFamily="34" charset="0"/>
                    <a:cs typeface="Arial" panose="020B0604020202020204" pitchFamily="34" charset="0"/>
                  </a:rPr>
                  <a:t>đó</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các</a:t>
                </a:r>
                <a:r>
                  <a:rPr lang="en-US" sz="3800" dirty="0">
                    <a:effectLst/>
                    <a:latin typeface="Arial" panose="020B0604020202020204" pitchFamily="34" charset="0"/>
                    <a:ea typeface="Calibri" panose="020F0502020204030204" pitchFamily="34" charset="0"/>
                    <a:cs typeface="Arial" panose="020B0604020202020204" pitchFamily="34" charset="0"/>
                  </a:rPr>
                  <a:t> tam </a:t>
                </a:r>
                <a:r>
                  <a:rPr lang="en-US" sz="3800" dirty="0" err="1">
                    <a:effectLst/>
                    <a:latin typeface="Arial" panose="020B0604020202020204" pitchFamily="34" charset="0"/>
                    <a:ea typeface="Calibri" panose="020F0502020204030204" pitchFamily="34" charset="0"/>
                    <a:cs typeface="Arial" panose="020B0604020202020204" pitchFamily="34" charset="0"/>
                  </a:rPr>
                  <a:t>giác</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𝐵𝐶𝐷</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𝐷𝐸𝐹</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𝐸𝐹𝐴</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bằng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c.g.c</a:t>
                </a:r>
                <a:r>
                  <a:rPr lang="en-US" sz="3800" dirty="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800" dirty="0" err="1">
                    <a:effectLst/>
                    <a:latin typeface="Arial" panose="020B0604020202020204" pitchFamily="34" charset="0"/>
                    <a:ea typeface="Calibri" panose="020F0502020204030204" pitchFamily="34" charset="0"/>
                    <a:cs typeface="Arial" panose="020B0604020202020204" pitchFamily="34" charset="0"/>
                  </a:rPr>
                  <a:t>Suy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libri" panose="020F0502020204030204" pitchFamily="34" charset="0"/>
                        <a:cs typeface="Arial" panose="020B0604020202020204" pitchFamily="34" charset="0"/>
                      </a:rPr>
                      <m:t>𝐴𝐶</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𝐵𝐷</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𝐷𝐹</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i="1">
                        <a:effectLst/>
                        <a:latin typeface="Cambria Math" panose="02040503050406030204" pitchFamily="18" charset="0"/>
                        <a:ea typeface="Calibri" panose="020F0502020204030204" pitchFamily="34" charset="0"/>
                        <a:cs typeface="Arial" panose="020B0604020202020204" pitchFamily="34" charset="0"/>
                      </a:rPr>
                      <m:t>𝐴𝐸</m:t>
                    </m:r>
                  </m:oMath>
                </a14:m>
                <a:r>
                  <a:rPr lang="en-US" sz="3800" dirty="0" smtClean="0">
                    <a:effectLst/>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85800" y="4435608"/>
                <a:ext cx="16526471" cy="3600986"/>
              </a:xfrm>
              <a:prstGeom prst="rect">
                <a:avLst/>
              </a:prstGeom>
              <a:blipFill>
                <a:blip r:embed="rId42"/>
                <a:stretch>
                  <a:fillRect l="-1217" b="-28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685799" y="8153655"/>
                <a:ext cx="16526471"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ta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𝐵𝐴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𝐵𝐷</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𝐶𝐴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𝐸𝐴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𝐸𝐷</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𝐹𝐴</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𝐹𝐷</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&gt;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38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799" y="8153655"/>
                <a:ext cx="16526471" cy="969496"/>
              </a:xfrm>
              <a:prstGeom prst="rect">
                <a:avLst/>
              </a:prstGeom>
              <a:blipFill>
                <a:blip r:embed="rId43"/>
                <a:stretch>
                  <a:fillRect l="-1180"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762000" y="9143076"/>
                <a:ext cx="16170612" cy="969496"/>
              </a:xfrm>
              <a:prstGeom prst="rect">
                <a:avLst/>
              </a:prstGeom>
            </p:spPr>
            <p:txBody>
              <a:bodyPr wrap="square">
                <a:spAutoFit/>
              </a:bodyPr>
              <a:lstStyle/>
              <a:p>
                <a:pPr lvl="0">
                  <a:lnSpc>
                    <a:spcPct val="150000"/>
                  </a:lnSpc>
                </a:pP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Vậy</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𝐵</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𝐶</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𝐸</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𝐹</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thuộc</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elip</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điềm</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p:sp>
            <p:nvSpPr>
              <p:cNvPr id="6" name="Rectangle 5"/>
              <p:cNvSpPr>
                <a:spLocks noRot="1" noChangeAspect="1" noMove="1" noResize="1" noEditPoints="1" noAdjustHandles="1" noChangeArrowheads="1" noChangeShapeType="1" noTextEdit="1"/>
              </p:cNvSpPr>
              <p:nvPr/>
            </p:nvSpPr>
            <p:spPr>
              <a:xfrm>
                <a:off x="762000" y="9143076"/>
                <a:ext cx="16170612" cy="969496"/>
              </a:xfrm>
              <a:prstGeom prst="rect">
                <a:avLst/>
              </a:prstGeom>
              <a:blipFill>
                <a:blip r:embed="rId44"/>
                <a:stretch>
                  <a:fillRect l="-1244" b="-1320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down)">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3612</Words>
  <PresentationFormat>Custom</PresentationFormat>
  <Paragraphs>458</Paragraphs>
  <Slides>86</Slides>
  <Notes>24</Notes>
  <HiddenSlides>0</HiddenSlides>
  <MMClips>30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Cambria Math</vt:lpstr>
      <vt:lpstr>Calibri</vt:lpstr>
      <vt:lpstr>Times New Roman</vt:lpstr>
      <vt:lpstr>Anton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TRÒ CHƠI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2022-11-08T15:34:29Z</dcterms:modified>
  <dc:identifier>DAFNsc4mcvs</dc:identifier>
</cp:coreProperties>
</file>