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31" r:id="rId3"/>
    <p:sldId id="272" r:id="rId4"/>
    <p:sldId id="663" r:id="rId6"/>
    <p:sldId id="274" r:id="rId7"/>
    <p:sldId id="691" r:id="rId8"/>
    <p:sldId id="355" r:id="rId9"/>
    <p:sldId id="514" r:id="rId10"/>
    <p:sldId id="585" r:id="rId11"/>
    <p:sldId id="468" r:id="rId12"/>
    <p:sldId id="455" r:id="rId13"/>
    <p:sldId id="625" r:id="rId14"/>
    <p:sldId id="586" r:id="rId15"/>
    <p:sldId id="587" r:id="rId16"/>
    <p:sldId id="588" r:id="rId17"/>
    <p:sldId id="589" r:id="rId18"/>
    <p:sldId id="627" r:id="rId19"/>
    <p:sldId id="590" r:id="rId20"/>
    <p:sldId id="469" r:id="rId21"/>
    <p:sldId id="606" r:id="rId22"/>
    <p:sldId id="570" r:id="rId23"/>
    <p:sldId id="653" r:id="rId24"/>
    <p:sldId id="607" r:id="rId25"/>
    <p:sldId id="459" r:id="rId26"/>
    <p:sldId id="611" r:id="rId27"/>
    <p:sldId id="647" r:id="rId28"/>
    <p:sldId id="648" r:id="rId29"/>
    <p:sldId id="470" r:id="rId30"/>
    <p:sldId id="717" r:id="rId31"/>
    <p:sldId id="718" r:id="rId32"/>
    <p:sldId id="719" r:id="rId33"/>
    <p:sldId id="721" r:id="rId34"/>
    <p:sldId id="467" r:id="rId35"/>
    <p:sldId id="543" r:id="rId36"/>
    <p:sldId id="265" r:id="rId37"/>
  </p:sldIdLst>
  <p:sldSz cx="9144000" cy="51435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2121"/>
    <a:srgbClr val="6600CC"/>
    <a:srgbClr val="CC3300"/>
    <a:srgbClr val="006600"/>
    <a:srgbClr val="660033"/>
    <a:srgbClr val="FFFF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46"/>
    <p:restoredTop sz="94623"/>
  </p:normalViewPr>
  <p:slideViewPr>
    <p:cSldViewPr showGuides="1">
      <p:cViewPr>
        <p:scale>
          <a:sx n="84" d="100"/>
          <a:sy n="84" d="100"/>
        </p:scale>
        <p:origin x="-828" y="-132"/>
      </p:cViewPr>
      <p:guideLst>
        <p:guide orient="horz" pos="1620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endParaRPr sz="1200" b="0" strike="noStrike" noProof="1" dirty="0">
              <a:latin typeface="Arial" panose="020B0604020202020204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lvl="0" algn="r" eaLnBrk="1" fontAlgn="base" hangingPunct="1">
              <a:buNone/>
            </a:pPr>
            <a:endParaRPr sz="1200" b="0" strike="noStrike" noProof="1" dirty="0">
              <a:latin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Ro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 eaLnBrk="1" fontAlgn="base" hangingPunct="1">
              <a:buNone/>
            </a:pPr>
            <a:endParaRPr sz="1200" b="0" strike="noStrike" noProof="1" dirty="0">
              <a:latin typeface="Arial" panose="020B0604020202020204" pitchFamily="34" charset="0"/>
            </a:endParaRP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en-US" sz="1200" b="0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z="1200" b="0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b="0"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endParaRPr strike="noStrike" noProof="1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6" Type="http://schemas.microsoft.com/office/2007/relationships/media" Target="file:///G:\dia%20lop%2010\Bai%20giang%20Dan%20so%20gia%20tang%20dan%20so\Ngay%20dau%20tien%20di%20hoc%20Nhac.WAV" TargetMode="External"/><Relationship Id="rId5" Type="http://schemas.openxmlformats.org/officeDocument/2006/relationships/audio" Target="file:///G:\dia%20lop%2010\Bai%20giang%20Dan%20so%20gia%20tang%20dan%20so\Ngay%20dau%20tien%20di%20hoc%20Nhac.WAV" TargetMode="External"/><Relationship Id="rId4" Type="http://schemas.openxmlformats.org/officeDocument/2006/relationships/image" Target="../media/image2.png"/><Relationship Id="rId3" Type="http://schemas.microsoft.com/office/2007/relationships/media" Target="file:///C:\Documents%20and%20Settings\THANH\Desktop\Bai%20giang%20Dan%20so%20gia%20tang%20dan%20so\Ngay%20dau%20tien%20di%20hoc.WAV" TargetMode="External"/><Relationship Id="rId2" Type="http://schemas.openxmlformats.org/officeDocument/2006/relationships/audio" Target="file:///C:\Documents%20and%20Settings\THANH\Desktop\Bai%20giang%20Dan%20so%20gia%20tang%20dan%20so\Ngay%20dau%20tien%20di%20hoc.WAV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18.GIF"/><Relationship Id="rId10" Type="http://schemas.openxmlformats.org/officeDocument/2006/relationships/image" Target="../media/image17.GIF"/><Relationship Id="rId1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GIF"/><Relationship Id="rId1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2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18.GIF"/><Relationship Id="rId10" Type="http://schemas.openxmlformats.org/officeDocument/2006/relationships/image" Target="../media/image17.GIF"/><Relationship Id="rId1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GIF"/><Relationship Id="rId1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3.GIF"/><Relationship Id="rId3" Type="http://schemas.openxmlformats.org/officeDocument/2006/relationships/image" Target="../media/image28.GIF"/><Relationship Id="rId2" Type="http://schemas.openxmlformats.org/officeDocument/2006/relationships/hyperlink" Target="file:///D:\My%20Documents\Tau%20anh%20qua%20nui%20-%20Anh%20Tho.mp3" TargetMode="External"/><Relationship Id="rId1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18.GIF"/><Relationship Id="rId10" Type="http://schemas.openxmlformats.org/officeDocument/2006/relationships/image" Target="../media/image17.GIF"/><Relationship Id="rId1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9" name="Rectangle 4"/>
          <p:cNvSpPr/>
          <p:nvPr/>
        </p:nvSpPr>
        <p:spPr>
          <a:xfrm>
            <a:off x="457200" y="250825"/>
            <a:ext cx="8218488" cy="4606925"/>
          </a:xfrm>
          <a:prstGeom prst="rect">
            <a:avLst/>
          </a:prstGeom>
          <a:noFill/>
          <a:ln w="76200" cap="flat" cmpd="sng">
            <a:solidFill>
              <a:srgbClr val="FFFF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en-US" sz="1600" b="0" dirty="0">
              <a:latin typeface="Arial" panose="020B0604020202020204" pitchFamily="34" charset="0"/>
            </a:endParaRPr>
          </a:p>
        </p:txBody>
      </p:sp>
      <p:sp>
        <p:nvSpPr>
          <p:cNvPr id="1030" name="Rectangle 5"/>
          <p:cNvSpPr/>
          <p:nvPr/>
        </p:nvSpPr>
        <p:spPr>
          <a:xfrm>
            <a:off x="304800" y="171450"/>
            <a:ext cx="8515350" cy="472281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en-US" sz="1600" b="0" dirty="0">
              <a:latin typeface="Arial" panose="020B0604020202020204" pitchFamily="34" charset="0"/>
            </a:endParaRPr>
          </a:p>
        </p:txBody>
      </p:sp>
      <p:sp>
        <p:nvSpPr>
          <p:cNvPr id="1055" name="AutoShape 31"/>
          <p:cNvSpPr/>
          <p:nvPr/>
        </p:nvSpPr>
        <p:spPr>
          <a:xfrm rot="-5400000">
            <a:off x="6624638" y="401638"/>
            <a:ext cx="669925" cy="541337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600" h="21600">
                <a:moveTo>
                  <a:pt x="2886" y="10671"/>
                </a:moveTo>
                <a:cubicBezTo>
                  <a:pt x="2956" y="6350"/>
                  <a:pt x="6478" y="2884"/>
                  <a:pt x="10800" y="2885"/>
                </a:cubicBezTo>
                <a:cubicBezTo>
                  <a:pt x="15121" y="2885"/>
                  <a:pt x="18643" y="6350"/>
                  <a:pt x="18713" y="10671"/>
                </a:cubicBezTo>
                <a:lnTo>
                  <a:pt x="21598" y="10623"/>
                </a:lnTo>
                <a:cubicBezTo>
                  <a:pt x="21502" y="4728"/>
                  <a:pt x="16696" y="-1"/>
                  <a:pt x="10799" y="0"/>
                </a:cubicBezTo>
                <a:cubicBezTo>
                  <a:pt x="4903" y="0"/>
                  <a:pt x="97" y="4728"/>
                  <a:pt x="1" y="10623"/>
                </a:cubicBezTo>
                <a:lnTo>
                  <a:pt x="2886" y="10671"/>
                </a:lnTo>
                <a:close/>
              </a:path>
            </a:pathLst>
          </a:custGeom>
          <a:gradFill rotWithShape="1">
            <a:gsLst>
              <a:gs pos="0">
                <a:srgbClr val="C9AE78"/>
              </a:gs>
              <a:gs pos="50000">
                <a:srgbClr val="996600"/>
              </a:gs>
              <a:gs pos="100000">
                <a:srgbClr val="C9AE78"/>
              </a:gs>
            </a:gsLst>
            <a:lin ang="5400000" scaled="1"/>
            <a:tileRect/>
          </a:gradFill>
          <a:ln w="12700">
            <a:noFill/>
          </a:ln>
        </p:spPr>
        <p:txBody>
          <a:bodyPr/>
          <a:p>
            <a:endParaRPr lang="en-US"/>
          </a:p>
        </p:txBody>
      </p:sp>
      <p:sp>
        <p:nvSpPr>
          <p:cNvPr id="1056" name="Freeform 32"/>
          <p:cNvSpPr/>
          <p:nvPr/>
        </p:nvSpPr>
        <p:spPr>
          <a:xfrm>
            <a:off x="304800" y="400050"/>
            <a:ext cx="8515985" cy="4629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pathLst>
              <a:path w="2160" h="1440">
                <a:moveTo>
                  <a:pt x="0" y="0"/>
                </a:moveTo>
                <a:lnTo>
                  <a:pt x="0" y="1440"/>
                </a:lnTo>
                <a:lnTo>
                  <a:pt x="2160" y="1440"/>
                </a:lnTo>
                <a:lnTo>
                  <a:pt x="2160" y="288"/>
                </a:lnTo>
                <a:lnTo>
                  <a:pt x="1824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2700000" scaled="1"/>
            <a:tileRect/>
          </a:gra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p>
            <a:endParaRPr lang="en-US"/>
          </a:p>
        </p:txBody>
      </p:sp>
      <p:sp>
        <p:nvSpPr>
          <p:cNvPr id="1057" name="AutoShape 33"/>
          <p:cNvSpPr/>
          <p:nvPr/>
        </p:nvSpPr>
        <p:spPr>
          <a:xfrm rot="-5400000">
            <a:off x="2274888" y="436563"/>
            <a:ext cx="434975" cy="542925"/>
          </a:xfrm>
          <a:prstGeom prst="flowChartMagneticDrum">
            <a:avLst/>
          </a:prstGeom>
          <a:gradFill rotWithShape="1">
            <a:gsLst>
              <a:gs pos="0">
                <a:srgbClr val="996600"/>
              </a:gs>
              <a:gs pos="50000">
                <a:srgbClr val="D2BC8F"/>
              </a:gs>
              <a:gs pos="100000">
                <a:srgbClr val="996600"/>
              </a:gs>
            </a:gsLst>
            <a:lin ang="5400000" scaled="1"/>
            <a:tileRect/>
          </a:gradFill>
          <a:ln w="12700">
            <a:noFill/>
          </a:ln>
        </p:spPr>
        <p:txBody>
          <a:bodyPr wrap="none" anchor="ctr" anchorCtr="0"/>
          <a:p>
            <a:endParaRPr lang="en-US" sz="1600" b="0" dirty="0">
              <a:latin typeface="Arial" panose="020B0604020202020204" pitchFamily="34" charset="0"/>
            </a:endParaRPr>
          </a:p>
        </p:txBody>
      </p:sp>
      <p:sp>
        <p:nvSpPr>
          <p:cNvPr id="1058" name="Oval 34"/>
          <p:cNvSpPr/>
          <p:nvPr/>
        </p:nvSpPr>
        <p:spPr>
          <a:xfrm>
            <a:off x="2087563" y="182563"/>
            <a:ext cx="822325" cy="585787"/>
          </a:xfrm>
          <a:prstGeom prst="ellipse">
            <a:avLst/>
          </a:prstGeom>
          <a:gradFill rotWithShape="1">
            <a:gsLst>
              <a:gs pos="0">
                <a:srgbClr val="898989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</a:ln>
        </p:spPr>
        <p:txBody>
          <a:bodyPr wrap="none" anchor="ctr" anchorCtr="0"/>
          <a:p>
            <a:endParaRPr lang="en-US" sz="1600" b="0" dirty="0">
              <a:latin typeface="Arial" panose="020B0604020202020204" pitchFamily="34" charset="0"/>
            </a:endParaRPr>
          </a:p>
        </p:txBody>
      </p:sp>
      <p:sp>
        <p:nvSpPr>
          <p:cNvPr id="1059" name="AutoShape 35"/>
          <p:cNvSpPr/>
          <p:nvPr/>
        </p:nvSpPr>
        <p:spPr>
          <a:xfrm rot="-5400000">
            <a:off x="2274888" y="-166687"/>
            <a:ext cx="434975" cy="542925"/>
          </a:xfrm>
          <a:prstGeom prst="flowChartMagneticDrum">
            <a:avLst/>
          </a:prstGeom>
          <a:gradFill rotWithShape="1">
            <a:gsLst>
              <a:gs pos="0">
                <a:srgbClr val="996600"/>
              </a:gs>
              <a:gs pos="50000">
                <a:srgbClr val="D2BC8F"/>
              </a:gs>
              <a:gs pos="100000">
                <a:srgbClr val="996600"/>
              </a:gs>
            </a:gsLst>
            <a:lin ang="5400000" scaled="1"/>
            <a:tileRect/>
          </a:gradFill>
          <a:ln w="12700">
            <a:noFill/>
          </a:ln>
        </p:spPr>
        <p:txBody>
          <a:bodyPr wrap="none" anchor="ctr" anchorCtr="0"/>
          <a:p>
            <a:endParaRPr lang="en-US" sz="1600" b="0" dirty="0">
              <a:latin typeface="Arial" panose="020B0604020202020204" pitchFamily="34" charset="0"/>
            </a:endParaRPr>
          </a:p>
        </p:txBody>
      </p:sp>
      <p:sp>
        <p:nvSpPr>
          <p:cNvPr id="1060" name="AutoShape 36"/>
          <p:cNvSpPr/>
          <p:nvPr/>
        </p:nvSpPr>
        <p:spPr>
          <a:xfrm rot="-5400000">
            <a:off x="1235075" y="-354012"/>
            <a:ext cx="157163" cy="1709737"/>
          </a:xfrm>
          <a:prstGeom prst="can">
            <a:avLst>
              <a:gd name="adj" fmla="val 38931"/>
            </a:avLst>
          </a:prstGeom>
          <a:gradFill rotWithShape="1">
            <a:gsLst>
              <a:gs pos="0">
                <a:srgbClr val="996600"/>
              </a:gs>
              <a:gs pos="50000">
                <a:srgbClr val="DCCBA8"/>
              </a:gs>
              <a:gs pos="100000">
                <a:srgbClr val="996600"/>
              </a:gs>
            </a:gsLst>
            <a:lin ang="0" scaled="1"/>
            <a:tileRect/>
          </a:gradFill>
          <a:ln w="12700">
            <a:noFill/>
          </a:ln>
        </p:spPr>
        <p:txBody>
          <a:bodyPr wrap="none" anchor="ctr" anchorCtr="0"/>
          <a:p>
            <a:endParaRPr lang="en-US" sz="1600" b="0" dirty="0">
              <a:latin typeface="Arial" panose="020B0604020202020204" pitchFamily="34" charset="0"/>
            </a:endParaRPr>
          </a:p>
        </p:txBody>
      </p:sp>
      <p:sp>
        <p:nvSpPr>
          <p:cNvPr id="1061" name="AutoShape 37"/>
          <p:cNvSpPr/>
          <p:nvPr/>
        </p:nvSpPr>
        <p:spPr>
          <a:xfrm rot="5400000">
            <a:off x="5649913" y="-2371725"/>
            <a:ext cx="142875" cy="5737225"/>
          </a:xfrm>
          <a:prstGeom prst="can">
            <a:avLst>
              <a:gd name="adj" fmla="val 44801"/>
            </a:avLst>
          </a:prstGeom>
          <a:gradFill rotWithShape="1">
            <a:gsLst>
              <a:gs pos="0">
                <a:srgbClr val="996600"/>
              </a:gs>
              <a:gs pos="50000">
                <a:srgbClr val="DCCBA8"/>
              </a:gs>
              <a:gs pos="100000">
                <a:srgbClr val="996600"/>
              </a:gs>
            </a:gsLst>
            <a:lin ang="0" scaled="1"/>
            <a:tileRect/>
          </a:gradFill>
          <a:ln w="12700">
            <a:noFill/>
          </a:ln>
        </p:spPr>
        <p:txBody>
          <a:bodyPr wrap="none" anchor="ctr" anchorCtr="0"/>
          <a:p>
            <a:endParaRPr lang="en-US" sz="1600" b="0" dirty="0">
              <a:latin typeface="Arial" panose="020B0604020202020204" pitchFamily="34" charset="0"/>
            </a:endParaRPr>
          </a:p>
        </p:txBody>
      </p:sp>
      <p:sp>
        <p:nvSpPr>
          <p:cNvPr id="1062" name="AutoShape 38"/>
          <p:cNvSpPr/>
          <p:nvPr/>
        </p:nvSpPr>
        <p:spPr>
          <a:xfrm rot="5400000">
            <a:off x="6597650" y="403225"/>
            <a:ext cx="669925" cy="5429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600" h="21600">
                <a:moveTo>
                  <a:pt x="2886" y="10671"/>
                </a:moveTo>
                <a:cubicBezTo>
                  <a:pt x="2956" y="6350"/>
                  <a:pt x="6478" y="2884"/>
                  <a:pt x="10800" y="2885"/>
                </a:cubicBezTo>
                <a:cubicBezTo>
                  <a:pt x="15121" y="2885"/>
                  <a:pt x="18643" y="6350"/>
                  <a:pt x="18713" y="10671"/>
                </a:cubicBezTo>
                <a:lnTo>
                  <a:pt x="21598" y="10623"/>
                </a:lnTo>
                <a:cubicBezTo>
                  <a:pt x="21502" y="4728"/>
                  <a:pt x="16696" y="-1"/>
                  <a:pt x="10799" y="0"/>
                </a:cubicBezTo>
                <a:cubicBezTo>
                  <a:pt x="4903" y="0"/>
                  <a:pt x="97" y="4728"/>
                  <a:pt x="1" y="10623"/>
                </a:cubicBezTo>
                <a:lnTo>
                  <a:pt x="2886" y="10671"/>
                </a:lnTo>
                <a:close/>
              </a:path>
            </a:pathLst>
          </a:custGeom>
          <a:gradFill rotWithShape="1">
            <a:gsLst>
              <a:gs pos="0">
                <a:srgbClr val="C9AE78"/>
              </a:gs>
              <a:gs pos="50000">
                <a:srgbClr val="996600"/>
              </a:gs>
              <a:gs pos="100000">
                <a:srgbClr val="C9AE78"/>
              </a:gs>
            </a:gsLst>
            <a:lin ang="5400000" scaled="1"/>
            <a:tileRect/>
          </a:gradFill>
          <a:ln w="12700">
            <a:noFill/>
          </a:ln>
        </p:spPr>
        <p:txBody>
          <a:bodyPr/>
          <a:p>
            <a:endParaRPr lang="en-US"/>
          </a:p>
        </p:txBody>
      </p:sp>
      <p:sp>
        <p:nvSpPr>
          <p:cNvPr id="1063" name="Text Box 39"/>
          <p:cNvSpPr txBox="1"/>
          <p:nvPr/>
        </p:nvSpPr>
        <p:spPr>
          <a:xfrm>
            <a:off x="5984875" y="344488"/>
            <a:ext cx="6858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spcBef>
                <a:spcPct val="50000"/>
              </a:spcBef>
            </a:pPr>
            <a:endParaRPr lang="en-US" sz="1800" dirty="0">
              <a:latin typeface=".VnTime" panose="020B7200000000000000" pitchFamily="34" charset="0"/>
            </a:endParaRPr>
          </a:p>
        </p:txBody>
      </p:sp>
      <p:sp>
        <p:nvSpPr>
          <p:cNvPr id="2064" name="WordArt 44"/>
          <p:cNvSpPr>
            <a:spLocks noTextEdit="1"/>
          </p:cNvSpPr>
          <p:nvPr/>
        </p:nvSpPr>
        <p:spPr>
          <a:xfrm>
            <a:off x="1165225" y="687388"/>
            <a:ext cx="7145338" cy="15081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  <a:normAutofit/>
          </a:bodyPr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FF66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 LIỆT CHÀO MỪNG </a:t>
            </a:r>
            <a:endParaRPr lang="en-US" sz="3600" b="1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107763" dir="18900000" algn="ctr" rotWithShape="0">
                  <a:srgbClr val="FF66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65" name="WordArt 45"/>
          <p:cNvSpPr>
            <a:spLocks noTextEdit="1"/>
          </p:cNvSpPr>
          <p:nvPr/>
        </p:nvSpPr>
        <p:spPr>
          <a:xfrm>
            <a:off x="533400" y="1962150"/>
            <a:ext cx="8153400" cy="2037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2"/>
              </a:avLst>
            </a:prstTxWarp>
            <a:norm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THẦY CÔ GIÁO VỀ DỰ HỘI </a:t>
            </a:r>
            <a:r>
              <a:rPr lang="vi-V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 </a:t>
            </a:r>
            <a:endParaRPr lang="vi-V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 VIÊN GIỎI THÀNH PHỐ CẤP </a:t>
            </a:r>
            <a:r>
              <a:rPr lang="vi-V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THPT</a:t>
            </a:r>
            <a:endParaRPr lang="vi-V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 HỌC 2024 - </a:t>
            </a:r>
            <a:r>
              <a:rPr lang="vi-V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2025</a:t>
            </a:r>
            <a:endParaRPr lang="vi-V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vi-V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66" name="WordArt 46" descr="Paper bag"/>
          <p:cNvSpPr>
            <a:spLocks noTextEdit="1"/>
          </p:cNvSpPr>
          <p:nvPr/>
        </p:nvSpPr>
        <p:spPr>
          <a:xfrm>
            <a:off x="3352800" y="3643630"/>
            <a:ext cx="2066925" cy="807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1"/>
                </a:blipFill>
                <a:effectLst>
                  <a:outerShdw dist="301073" dir="12458758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 </a:t>
            </a:r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1"/>
                </a:blipFill>
                <a:effectLst>
                  <a:outerShdw dist="301073" dir="12458758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10</a:t>
            </a:r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1"/>
                </a:blipFill>
                <a:effectLst>
                  <a:outerShdw dist="301073" dir="12458758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C7</a:t>
            </a:r>
            <a:endParaRPr lang="vi-VN" altLang="en-US" sz="3600" b="1" strike="noStrike" noProof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blipFill rotWithShape="0">
                <a:blip r:embed="rId1"/>
              </a:blipFill>
              <a:effectLst>
                <a:outerShdw dist="301073" dir="12458758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ctr" eaLnBrk="0" fontAlgn="base" hangingPunct="0"/>
            <a:endParaRPr lang="vi-VN" altLang="en-US" sz="3600" b="1" strike="noStrike" noProof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blipFill rotWithShape="0">
                <a:blip r:embed="rId1"/>
              </a:blipFill>
              <a:effectLst>
                <a:outerShdw dist="301073" dir="12458758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71" name="Text Box 47"/>
          <p:cNvSpPr txBox="1"/>
          <p:nvPr/>
        </p:nvSpPr>
        <p:spPr>
          <a:xfrm>
            <a:off x="5248910" y="4171950"/>
            <a:ext cx="34696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80000"/>
              </a:lnSpc>
            </a:pPr>
            <a:r>
              <a:rPr lang="en-US" i="1" dirty="0">
                <a:solidFill>
                  <a:srgbClr val="0066FF"/>
                </a:solidFill>
                <a:latin typeface="Times New Roman" panose="02020603050405020304" pitchFamily="18" charset="0"/>
              </a:rPr>
              <a:t>Giáo viên</a:t>
            </a:r>
            <a:r>
              <a:rPr lang="en-US" i="1" dirty="0">
                <a:latin typeface="Times New Roman" panose="02020603050405020304" pitchFamily="18" charset="0"/>
              </a:rPr>
              <a:t>: Nguyễn Cao Qúy</a:t>
            </a:r>
            <a:endParaRPr lang="en-US" i="1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i="1" dirty="0">
                <a:solidFill>
                  <a:srgbClr val="0066FF"/>
                </a:solidFill>
                <a:latin typeface="Times New Roman" panose="02020603050405020304" pitchFamily="18" charset="0"/>
              </a:rPr>
              <a:t>Trường</a:t>
            </a:r>
            <a:r>
              <a:rPr lang="en-US" i="1" dirty="0">
                <a:latin typeface="Times New Roman" panose="02020603050405020304" pitchFamily="18" charset="0"/>
              </a:rPr>
              <a:t>:  THPT Nguyễn Huệ</a:t>
            </a:r>
            <a:r>
              <a:rPr lang="en-US" sz="1600" i="1" dirty="0">
                <a:latin typeface="Times New Roman" panose="02020603050405020304" pitchFamily="18" charset="0"/>
              </a:rPr>
              <a:t> </a:t>
            </a:r>
            <a:endParaRPr lang="en-US" sz="1600" i="1" dirty="0">
              <a:latin typeface="Times New Roman" panose="02020603050405020304" pitchFamily="18" charset="0"/>
            </a:endParaRPr>
          </a:p>
        </p:txBody>
      </p:sp>
      <p:pic>
        <p:nvPicPr>
          <p:cNvPr id="3093" name="Ngay dau tien di hoc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-514350"/>
            <a:ext cx="3048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6" name="Ngay dau tien di hoc Nhac.WAV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-628650"/>
            <a:ext cx="3048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192" name="Picture 24" descr="Yacht-03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3429000"/>
            <a:ext cx="1752600" cy="1022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02" fill="hold"/>
                                        <p:tgtEl>
                                          <p:spTgt spid="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6"/>
                </p:tgtEl>
              </p:cMediaNode>
            </p:audio>
          </p:childTnLst>
        </p:cTn>
      </p:par>
    </p:tnLst>
    <p:bldLst>
      <p:bldP spid="1029" grpId="0" animBg="1"/>
      <p:bldP spid="1030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3" grpId="0"/>
      <p:bldP spid="10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781800" y="3143250"/>
            <a:ext cx="1905000" cy="1543050"/>
          </a:xfrm>
          <a:prstGeom prst="cloudCallout">
            <a:avLst>
              <a:gd name="adj1" fmla="val 157250"/>
              <a:gd name="adj2" fmla="val 2885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 fontAlgn="base">
              <a:buNone/>
            </a:pPr>
            <a:r>
              <a:rPr lang="en-AU" altLang="x-none" sz="2800" strike="noStrike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5 Giây bắt đầu</a:t>
            </a:r>
            <a:endParaRPr sz="2800" strike="noStrike" noProof="1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67" name="Picture 4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AutoShape 5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0" name="Picture 7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1" name="AutoShape 8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3" name="Picture 10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4" name="AutoShape 11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6" name="Picture 13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7" name="AutoShape 14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9" name="Picture 16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80" name="AutoShape 17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934200" y="3257550"/>
            <a:ext cx="1676400" cy="1200150"/>
          </a:xfrm>
          <a:prstGeom prst="cloudCallout">
            <a:avLst>
              <a:gd name="adj1" fmla="val 84944"/>
              <a:gd name="adj2" fmla="val -2569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 hết 5 giây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48" name="Text Box 24"/>
          <p:cNvSpPr txBox="1"/>
          <p:nvPr/>
        </p:nvSpPr>
        <p:spPr>
          <a:xfrm>
            <a:off x="152400" y="1504950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Phát triển các mô hình nông nghiệp trên quy mô nhỏ nhằm tiết kiệm đất cho phát triển công nghiệp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45490" y="177800"/>
            <a:ext cx="7865110" cy="1063625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endParaRPr sz="1800" b="0" strike="noStrike" noProof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60"/>
          <p:cNvSpPr txBox="1"/>
          <p:nvPr/>
        </p:nvSpPr>
        <p:spPr>
          <a:xfrm>
            <a:off x="565785" y="317500"/>
            <a:ext cx="8053070" cy="1066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latin typeface="Times New Roman" panose="02020603050405020304" pitchFamily="18" charset="0"/>
              </a:rPr>
              <a:t>a,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Một số vấn đề phát triển nền nông nghiệp </a:t>
            </a:r>
            <a:endParaRPr lang="vi-VN" altLang="en-US" sz="3000" dirty="0">
              <a:solidFill>
                <a:srgbClr val="0000CC"/>
              </a:solidFill>
              <a:sym typeface="+mn-ea"/>
            </a:endParaRPr>
          </a:p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hiện đại trên thế giới</a:t>
            </a:r>
            <a:endParaRPr lang="vi-VN" altLang="en-US" sz="30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endParaRPr lang="vi-V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3057525" y="3257550"/>
            <a:ext cx="2877185" cy="1047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6000" dirty="0">
                <a:solidFill>
                  <a:srgbClr val="0000CC"/>
                </a:solidFill>
                <a:latin typeface="Times New Roman" panose="02020603050405020304" pitchFamily="18" charset="0"/>
              </a:rPr>
              <a:t>SAI</a:t>
            </a:r>
            <a:endParaRPr lang="vi-VN" altLang="en-US" sz="6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nimBg="1"/>
      <p:bldP spid="13314" grpId="1" bldLvl="0" animBg="1"/>
      <p:bldP spid="13360" grpId="0" bldLvl="0" animBg="1"/>
      <p:bldP spid="129048" grpId="0"/>
      <p:bldP spid="10" grpId="0" bldLvl="0" animBg="1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76200" y="1047750"/>
            <a:ext cx="8983345" cy="3387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spcBef>
                <a:spcPts val="0"/>
              </a:spcBef>
            </a:pPr>
            <a:r>
              <a:rPr lang="vi-VN" altLang="en-US" sz="4000" dirty="0">
                <a:solidFill>
                  <a:srgbClr val="0000CC"/>
                </a:solidFill>
                <a:sym typeface="+mn-ea"/>
              </a:rPr>
              <a:t>Phát triển nông nghiệp trên quy mô lớn nhằm tăng sản </a:t>
            </a:r>
            <a:r>
              <a:rPr lang="vi-VN" altLang="en-US" sz="4000" dirty="0">
                <a:solidFill>
                  <a:srgbClr val="0000CC"/>
                </a:solidFill>
                <a:sym typeface="+mn-ea"/>
              </a:rPr>
              <a:t>lượng, đáp ứng nhu cầu ngày càng tăng của con người.</a:t>
            </a:r>
            <a:endParaRPr lang="vi-VN" altLang="en-US" sz="4000" dirty="0">
              <a:solidFill>
                <a:srgbClr val="0000CC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781800" y="3143250"/>
            <a:ext cx="1905000" cy="1543050"/>
          </a:xfrm>
          <a:prstGeom prst="cloudCallout">
            <a:avLst>
              <a:gd name="adj1" fmla="val 157250"/>
              <a:gd name="adj2" fmla="val 2885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 fontAlgn="base">
              <a:buNone/>
            </a:pPr>
            <a:r>
              <a:rPr lang="en-AU" altLang="x-none" sz="2800" strike="noStrike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5 Giây bắt đầu</a:t>
            </a:r>
            <a:endParaRPr sz="2800" strike="noStrike" noProof="1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67" name="Picture 4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AutoShape 5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0" name="Picture 7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1" name="AutoShape 8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3" name="Picture 10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4" name="AutoShape 11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6" name="Picture 13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7" name="AutoShape 14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9" name="Picture 16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80" name="AutoShape 17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934200" y="3257550"/>
            <a:ext cx="1676400" cy="1200150"/>
          </a:xfrm>
          <a:prstGeom prst="cloudCallout">
            <a:avLst>
              <a:gd name="adj1" fmla="val 84944"/>
              <a:gd name="adj2" fmla="val -2569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 hết 5 giây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48" name="Text Box 24"/>
          <p:cNvSpPr txBox="1"/>
          <p:nvPr/>
        </p:nvSpPr>
        <p:spPr>
          <a:xfrm>
            <a:off x="304800" y="1428750"/>
            <a:ext cx="8686800" cy="1684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Ứng dụng mạnh mẽ công nghệ vào sản xuất nhằm nâng cao năng suất, chất lượng sản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phẩm.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45490" y="177800"/>
            <a:ext cx="7865110" cy="1063625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endParaRPr sz="1800" b="0" strike="noStrike" noProof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60"/>
          <p:cNvSpPr txBox="1"/>
          <p:nvPr/>
        </p:nvSpPr>
        <p:spPr>
          <a:xfrm>
            <a:off x="565785" y="317500"/>
            <a:ext cx="8053070" cy="1066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latin typeface="Times New Roman" panose="02020603050405020304" pitchFamily="18" charset="0"/>
              </a:rPr>
              <a:t>a,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Một số vấn đề phát triển nền nông nghiệp </a:t>
            </a:r>
            <a:endParaRPr lang="vi-VN" altLang="en-US" sz="3000" dirty="0">
              <a:solidFill>
                <a:srgbClr val="0000CC"/>
              </a:solidFill>
              <a:sym typeface="+mn-ea"/>
            </a:endParaRPr>
          </a:p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hiện đại trên thế giới</a:t>
            </a:r>
            <a:endParaRPr lang="vi-VN" altLang="en-US" sz="30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endParaRPr lang="vi-V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3048000" y="3522345"/>
            <a:ext cx="2877185" cy="9353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60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vi-VN" altLang="en-US" sz="6000" dirty="0">
                <a:solidFill>
                  <a:srgbClr val="0000CC"/>
                </a:solidFill>
                <a:latin typeface="Times New Roman" panose="02020603050405020304" pitchFamily="18" charset="0"/>
              </a:rPr>
              <a:t>ÚNG</a:t>
            </a:r>
            <a:endParaRPr lang="vi-VN" altLang="en-US" sz="6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nimBg="1"/>
      <p:bldP spid="13314" grpId="1" bldLvl="0" animBg="1"/>
      <p:bldP spid="13360" grpId="0" bldLvl="0" animBg="1"/>
      <p:bldP spid="129048" grpId="0"/>
      <p:bldP spid="10" grpId="0" bldLvl="0" animBg="1"/>
      <p:bldP spid="11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781800" y="3143250"/>
            <a:ext cx="1905000" cy="1543050"/>
          </a:xfrm>
          <a:prstGeom prst="cloudCallout">
            <a:avLst>
              <a:gd name="adj1" fmla="val 157250"/>
              <a:gd name="adj2" fmla="val 2885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 fontAlgn="base">
              <a:buNone/>
            </a:pPr>
            <a:r>
              <a:rPr lang="en-AU" altLang="x-none" sz="2800" strike="noStrike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5 Giây bắt đầu</a:t>
            </a:r>
            <a:endParaRPr sz="2800" strike="noStrike" noProof="1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67" name="Picture 4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AutoShape 5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0" name="Picture 7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1" name="AutoShape 8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3" name="Picture 10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4" name="AutoShape 11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6" name="Picture 13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7" name="AutoShape 14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9" name="Picture 16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80" name="AutoShape 17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934200" y="3257550"/>
            <a:ext cx="1676400" cy="1200150"/>
          </a:xfrm>
          <a:prstGeom prst="cloudCallout">
            <a:avLst>
              <a:gd name="adj1" fmla="val 84944"/>
              <a:gd name="adj2" fmla="val -2569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 hết 5 giây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48" name="Text Box 24"/>
          <p:cNvSpPr txBox="1"/>
          <p:nvPr/>
        </p:nvSpPr>
        <p:spPr>
          <a:xfrm>
            <a:off x="152400" y="1425575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Tăng cường hợp tác, liên kết trong sản xuất nhằm tăng hiệu quả và đảm bảo hài hòa lợi ích các bên tham gia.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45490" y="177800"/>
            <a:ext cx="7865110" cy="1063625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endParaRPr sz="1800" b="0" strike="noStrike" noProof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60"/>
          <p:cNvSpPr txBox="1"/>
          <p:nvPr/>
        </p:nvSpPr>
        <p:spPr>
          <a:xfrm>
            <a:off x="565785" y="317500"/>
            <a:ext cx="8053070" cy="1066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latin typeface="Times New Roman" panose="02020603050405020304" pitchFamily="18" charset="0"/>
              </a:rPr>
              <a:t>a,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Một số vấn đề phát triển nền nông nghiệp </a:t>
            </a:r>
            <a:endParaRPr lang="vi-VN" altLang="en-US" sz="3000" dirty="0">
              <a:solidFill>
                <a:srgbClr val="0000CC"/>
              </a:solidFill>
              <a:sym typeface="+mn-ea"/>
            </a:endParaRPr>
          </a:p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hiện đại trên thế giới</a:t>
            </a:r>
            <a:endParaRPr lang="vi-VN" altLang="en-US" sz="30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endParaRPr lang="vi-V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3057525" y="3257550"/>
            <a:ext cx="2877185" cy="1047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6000" dirty="0">
                <a:solidFill>
                  <a:srgbClr val="0000CC"/>
                </a:solidFill>
                <a:latin typeface="Times New Roman" panose="02020603050405020304" pitchFamily="18" charset="0"/>
              </a:rPr>
              <a:t>ĐÚNG</a:t>
            </a:r>
            <a:endParaRPr lang="vi-VN" altLang="en-US" sz="6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nimBg="1"/>
      <p:bldP spid="13314" grpId="1" bldLvl="0" animBg="1"/>
      <p:bldP spid="13360" grpId="0" bldLvl="0" animBg="1"/>
      <p:bldP spid="129048" grpId="0"/>
      <p:bldP spid="10" grpId="0" bldLvl="0" animBg="1"/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781800" y="3143250"/>
            <a:ext cx="1905000" cy="1543050"/>
          </a:xfrm>
          <a:prstGeom prst="cloudCallout">
            <a:avLst>
              <a:gd name="adj1" fmla="val 157250"/>
              <a:gd name="adj2" fmla="val 2885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 fontAlgn="base">
              <a:buNone/>
            </a:pPr>
            <a:r>
              <a:rPr lang="en-AU" altLang="x-none" sz="2800" strike="noStrike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5 Giây bắt đầu</a:t>
            </a:r>
            <a:endParaRPr sz="2800" strike="noStrike" noProof="1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67" name="Picture 4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AutoShape 5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0" name="Picture 7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1" name="AutoShape 8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3" name="Picture 10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4" name="AutoShape 11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6" name="Picture 13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7" name="AutoShape 14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9" name="Picture 16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80" name="AutoShape 17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934200" y="3257550"/>
            <a:ext cx="1676400" cy="1200150"/>
          </a:xfrm>
          <a:prstGeom prst="cloudCallout">
            <a:avLst>
              <a:gd name="adj1" fmla="val 84944"/>
              <a:gd name="adj2" fmla="val -2569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 hết 5 giây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48" name="Text Box 24"/>
          <p:cNvSpPr txBox="1"/>
          <p:nvPr/>
        </p:nvSpPr>
        <p:spPr>
          <a:xfrm>
            <a:off x="76200" y="1635760"/>
            <a:ext cx="8686800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Phát triển nông nghiệp thích ứng với biến đổi khí hậu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0485" y="177800"/>
            <a:ext cx="9014460" cy="1063625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endParaRPr sz="1800" b="0" strike="noStrike" noProof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60"/>
          <p:cNvSpPr txBox="1"/>
          <p:nvPr/>
        </p:nvSpPr>
        <p:spPr>
          <a:xfrm>
            <a:off x="-156845" y="317500"/>
            <a:ext cx="9462770" cy="1066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latin typeface="Times New Roman" panose="02020603050405020304" pitchFamily="18" charset="0"/>
              </a:rPr>
              <a:t>b,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Định hướng phát triển nông nghiệp trong tương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lai</a:t>
            </a:r>
            <a:endParaRPr lang="vi-VN" altLang="en-US" sz="3000" dirty="0">
              <a:solidFill>
                <a:srgbClr val="0000CC"/>
              </a:solidFill>
              <a:sym typeface="+mn-ea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3057525" y="3257550"/>
            <a:ext cx="2877185" cy="1047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6000" dirty="0">
                <a:solidFill>
                  <a:srgbClr val="0000CC"/>
                </a:solidFill>
                <a:latin typeface="Times New Roman" panose="02020603050405020304" pitchFamily="18" charset="0"/>
              </a:rPr>
              <a:t>ĐÚNG</a:t>
            </a:r>
            <a:endParaRPr lang="vi-VN" altLang="en-US" sz="6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nimBg="1"/>
      <p:bldP spid="13314" grpId="1" bldLvl="0" animBg="1"/>
      <p:bldP spid="13360" grpId="0" bldLvl="0" animBg="1"/>
      <p:bldP spid="129048" grpId="0"/>
      <p:bldP spid="10" grpId="0" bldLvl="0" animBg="1"/>
      <p:bldP spid="11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781800" y="3143250"/>
            <a:ext cx="1905000" cy="1543050"/>
          </a:xfrm>
          <a:prstGeom prst="cloudCallout">
            <a:avLst>
              <a:gd name="adj1" fmla="val 157250"/>
              <a:gd name="adj2" fmla="val 2885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 fontAlgn="base">
              <a:buNone/>
            </a:pPr>
            <a:r>
              <a:rPr lang="en-AU" altLang="x-none" sz="2800" strike="noStrike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5 Giây bắt đầu</a:t>
            </a:r>
            <a:endParaRPr sz="2800" strike="noStrike" noProof="1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67" name="Picture 4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AutoShape 5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0" name="Picture 7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1" name="AutoShape 8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3" name="Picture 10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4" name="AutoShape 11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6" name="Picture 13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7" name="AutoShape 14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9" name="Picture 16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80" name="AutoShape 17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934200" y="3257550"/>
            <a:ext cx="1676400" cy="1200150"/>
          </a:xfrm>
          <a:prstGeom prst="cloudCallout">
            <a:avLst>
              <a:gd name="adj1" fmla="val 84944"/>
              <a:gd name="adj2" fmla="val -2569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 hết 5 giây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48" name="Text Box 24"/>
          <p:cNvSpPr txBox="1"/>
          <p:nvPr/>
        </p:nvSpPr>
        <p:spPr>
          <a:xfrm>
            <a:off x="152400" y="1578610"/>
            <a:ext cx="8686800" cy="17170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Phát triển nền nông nghiệp truyền thống, sử dụng các tư liệu sản xuất sẵn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có nhằm tiết kiệm nguồn vốn.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3057525" y="3257550"/>
            <a:ext cx="2877185" cy="1047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6000" dirty="0">
                <a:solidFill>
                  <a:srgbClr val="0000CC"/>
                </a:solidFill>
                <a:latin typeface="Times New Roman" panose="02020603050405020304" pitchFamily="18" charset="0"/>
              </a:rPr>
              <a:t>SAI</a:t>
            </a:r>
            <a:endParaRPr lang="vi-VN" altLang="en-US" sz="6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70485" y="177800"/>
            <a:ext cx="9014460" cy="1063625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endParaRPr sz="1800" b="0" strike="noStrike" noProof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60"/>
          <p:cNvSpPr txBox="1"/>
          <p:nvPr/>
        </p:nvSpPr>
        <p:spPr>
          <a:xfrm>
            <a:off x="-156845" y="317500"/>
            <a:ext cx="9462770" cy="1066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latin typeface="Times New Roman" panose="02020603050405020304" pitchFamily="18" charset="0"/>
              </a:rPr>
              <a:t>b,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Định hướng phát triển nông nghiệp trong tương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lai</a:t>
            </a:r>
            <a:endParaRPr lang="vi-VN" altLang="en-US" sz="3000" dirty="0">
              <a:solidFill>
                <a:srgbClr val="0000CC"/>
              </a:solidFill>
              <a:sym typeface="+mn-ea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nimBg="1"/>
      <p:bldP spid="13314" grpId="1" bldLvl="0" animBg="1"/>
      <p:bldP spid="13360" grpId="0" bldLvl="0" animBg="1"/>
      <p:bldP spid="129048" grpId="0"/>
      <p:bldP spid="7" grpId="0"/>
      <p:bldP spid="8" grpId="0" bldLvl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Text Box 24"/>
          <p:cNvSpPr txBox="1"/>
          <p:nvPr/>
        </p:nvSpPr>
        <p:spPr>
          <a:xfrm>
            <a:off x="152400" y="488315"/>
            <a:ext cx="8718550" cy="4959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spcBef>
                <a:spcPts val="0"/>
              </a:spcBef>
            </a:pPr>
            <a:endParaRPr lang="vi-VN" altLang="en-US" sz="4000" dirty="0">
              <a:solidFill>
                <a:srgbClr val="0000CC"/>
              </a:solidFill>
              <a:sym typeface="+mn-ea"/>
            </a:endParaRPr>
          </a:p>
          <a:p>
            <a:pPr algn="ctr">
              <a:spcBef>
                <a:spcPts val="0"/>
              </a:spcBef>
            </a:pPr>
            <a:r>
              <a:rPr lang="vi-VN" altLang="en-US" sz="4000" dirty="0">
                <a:solidFill>
                  <a:srgbClr val="0000CC"/>
                </a:solidFill>
                <a:sym typeface="+mn-ea"/>
              </a:rPr>
              <a:t>- Phát triển nông nghiệp công nghệ cao, ứng dụng khoa học - công nghệ để quản lí quá trình sản xuất, tăng hiệu quả sản xuất.</a:t>
            </a:r>
            <a:endParaRPr lang="vi-VN" altLang="en-US" sz="4000" dirty="0">
              <a:solidFill>
                <a:srgbClr val="0000CC"/>
              </a:solidFill>
              <a:sym typeface="+mn-ea"/>
            </a:endParaRPr>
          </a:p>
          <a:p>
            <a:pPr algn="ctr">
              <a:spcBef>
                <a:spcPts val="0"/>
              </a:spcBef>
            </a:pPr>
            <a:endParaRPr lang="vi-VN" altLang="en-US" sz="2800" dirty="0">
              <a:solidFill>
                <a:srgbClr val="0000CC"/>
              </a:solidFill>
              <a:sym typeface="+mn-ea"/>
            </a:endParaRPr>
          </a:p>
          <a:p>
            <a:pPr algn="ctr">
              <a:spcBef>
                <a:spcPts val="0"/>
              </a:spcBef>
            </a:pP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6781800" y="3143250"/>
            <a:ext cx="1905000" cy="1543050"/>
          </a:xfrm>
          <a:prstGeom prst="cloudCallout">
            <a:avLst>
              <a:gd name="adj1" fmla="val 157250"/>
              <a:gd name="adj2" fmla="val 2885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pPr algn="ctr" fontAlgn="base">
              <a:buNone/>
            </a:pPr>
            <a:r>
              <a:rPr lang="en-AU" altLang="x-none" sz="2800" strike="noStrike" noProof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5 Giây bắt đầu</a:t>
            </a:r>
            <a:endParaRPr sz="2800" strike="noStrike" noProof="1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67" name="Picture 4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AutoShape 5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0" name="Picture 7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1" name="AutoShape 8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3" name="Picture 10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4" name="AutoShape 11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/>
          <p:cNvGrpSpPr/>
          <p:nvPr/>
        </p:nvGrpSpPr>
        <p:grpSpPr>
          <a:xfrm>
            <a:off x="228600" y="3086100"/>
            <a:ext cx="1828800" cy="1085850"/>
            <a:chOff x="4450" y="0"/>
            <a:chExt cx="1118" cy="1104"/>
          </a:xfrm>
        </p:grpSpPr>
        <p:pic>
          <p:nvPicPr>
            <p:cNvPr id="11276" name="Picture 13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7" name="AutoShape 14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228600" y="3086100"/>
            <a:ext cx="1752600" cy="1085850"/>
            <a:chOff x="4450" y="0"/>
            <a:chExt cx="1118" cy="1104"/>
          </a:xfrm>
        </p:grpSpPr>
        <p:pic>
          <p:nvPicPr>
            <p:cNvPr id="11279" name="Picture 16" descr="CLOC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50" y="0"/>
              <a:ext cx="1118" cy="11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80" name="AutoShape 17"/>
            <p:cNvSpPr/>
            <p:nvPr/>
          </p:nvSpPr>
          <p:spPr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 wrap="none" anchor="ctr" anchorCtr="0"/>
            <a:p>
              <a:pPr algn="ctr" eaLnBrk="0" hangingPunct="0"/>
              <a:r>
                <a:rPr lang="en-US" sz="6600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  <a:endParaRPr lang="en-US" sz="6600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360" name="AutoShape 48"/>
          <p:cNvSpPr>
            <a:spLocks noChangeArrowheads="1"/>
          </p:cNvSpPr>
          <p:nvPr/>
        </p:nvSpPr>
        <p:spPr bwMode="auto">
          <a:xfrm>
            <a:off x="6934200" y="3257550"/>
            <a:ext cx="1676400" cy="1200150"/>
          </a:xfrm>
          <a:prstGeom prst="cloudCallout">
            <a:avLst>
              <a:gd name="adj1" fmla="val 84944"/>
              <a:gd name="adj2" fmla="val -2569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 hết 5 giây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9048" name="Text Box 24"/>
          <p:cNvSpPr txBox="1"/>
          <p:nvPr/>
        </p:nvSpPr>
        <p:spPr>
          <a:xfrm>
            <a:off x="304800" y="1504315"/>
            <a:ext cx="8686800" cy="1753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Phát triển nông nghiệp xanh (hữu cơ), hướng đến phát triển bền vững gắn với bảo vệ môi trường.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3057525" y="3467100"/>
            <a:ext cx="2877185" cy="838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6000" dirty="0">
                <a:solidFill>
                  <a:srgbClr val="0000CC"/>
                </a:solidFill>
                <a:latin typeface="Times New Roman" panose="02020603050405020304" pitchFamily="18" charset="0"/>
              </a:rPr>
              <a:t>ĐÚNG</a:t>
            </a:r>
            <a:endParaRPr lang="vi-VN" altLang="en-US" sz="6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70485" y="177800"/>
            <a:ext cx="9014460" cy="1063625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endParaRPr sz="1800" b="0" strike="noStrike" noProof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60"/>
          <p:cNvSpPr txBox="1"/>
          <p:nvPr/>
        </p:nvSpPr>
        <p:spPr>
          <a:xfrm>
            <a:off x="-156845" y="317500"/>
            <a:ext cx="9462770" cy="1066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80000"/>
              </a:lnSpc>
            </a:pPr>
            <a:r>
              <a:rPr lang="vi-VN" altLang="en-US" sz="3000" dirty="0">
                <a:solidFill>
                  <a:srgbClr val="0000CC"/>
                </a:solidFill>
                <a:latin typeface="Times New Roman" panose="02020603050405020304" pitchFamily="18" charset="0"/>
              </a:rPr>
              <a:t>b,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Định hướng phát triển nông nghiệp trong tương </a:t>
            </a:r>
            <a:r>
              <a:rPr lang="vi-VN" altLang="en-US" sz="3000" dirty="0">
                <a:solidFill>
                  <a:srgbClr val="0000CC"/>
                </a:solidFill>
                <a:sym typeface="+mn-ea"/>
              </a:rPr>
              <a:t>lai</a:t>
            </a:r>
            <a:endParaRPr lang="vi-VN" altLang="en-US" sz="3000" dirty="0">
              <a:solidFill>
                <a:srgbClr val="0000CC"/>
              </a:solidFill>
              <a:sym typeface="+mn-ea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9" dur="1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ldLvl="0" animBg="1"/>
      <p:bldP spid="13314" grpId="1" bldLvl="0" animBg="1"/>
      <p:bldP spid="13360" grpId="0" bldLvl="0" animBg="1"/>
      <p:bldP spid="129048" grpId="0"/>
      <p:bldP spid="7" grpId="0"/>
      <p:bldP spid="8" grpId="0" bldLvl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2" descr="an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171450"/>
            <a:ext cx="1447800" cy="960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3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85850"/>
            <a:ext cx="8458200" cy="5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WordArt 4"/>
          <p:cNvSpPr>
            <a:spLocks noTextEdit="1"/>
          </p:cNvSpPr>
          <p:nvPr/>
        </p:nvSpPr>
        <p:spPr>
          <a:xfrm>
            <a:off x="1562100" y="263525"/>
            <a:ext cx="674370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2"/>
              </a:avLst>
            </a:prstTxWarp>
            <a:normAutofit/>
            <a:scene3d>
              <a:camera prst="orthographicFront"/>
              <a:lightRig rig="threePt" dir="t"/>
            </a:scene3d>
          </a:bodyPr>
          <a:p>
            <a:pPr algn="ctr" eaLnBrk="0" fontAlgn="base" hangingPunct="0"/>
            <a:r>
              <a:rPr lang="en-US" sz="36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 THI </a:t>
            </a:r>
            <a:r>
              <a:rPr lang="vi-VN" altLang="en-US" sz="36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TĂNG TỐC</a:t>
            </a:r>
            <a:endParaRPr lang="en-US" sz="36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endParaRPr lang="en-US" sz="36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0" name="AutoShape 5"/>
          <p:cNvSpPr/>
          <p:nvPr/>
        </p:nvSpPr>
        <p:spPr>
          <a:xfrm>
            <a:off x="3810000" y="1203325"/>
            <a:ext cx="1676400" cy="330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9221" name="AutoShape 6"/>
          <p:cNvSpPr/>
          <p:nvPr/>
        </p:nvSpPr>
        <p:spPr>
          <a:xfrm>
            <a:off x="3883025" y="1241425"/>
            <a:ext cx="1536700" cy="2555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7175" name="WordArt 7"/>
          <p:cNvSpPr>
            <a:spLocks noTextEdit="1"/>
          </p:cNvSpPr>
          <p:nvPr/>
        </p:nvSpPr>
        <p:spPr>
          <a:xfrm>
            <a:off x="2209800" y="1257300"/>
            <a:ext cx="1524000" cy="22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36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6" name="WordArt 8"/>
          <p:cNvSpPr>
            <a:spLocks noTextEdit="1"/>
          </p:cNvSpPr>
          <p:nvPr/>
        </p:nvSpPr>
        <p:spPr>
          <a:xfrm>
            <a:off x="5638800" y="1257300"/>
            <a:ext cx="1676400" cy="22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20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20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4" name="Picture 9" descr="star_tip_md_w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2088"/>
            <a:ext cx="91440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1" name="Text Box 11"/>
          <p:cNvSpPr txBox="1"/>
          <p:nvPr/>
        </p:nvSpPr>
        <p:spPr>
          <a:xfrm>
            <a:off x="655955" y="2647950"/>
            <a:ext cx="7726045" cy="1082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Hãy trả lời các câu hỏi 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227" name="Group 13"/>
          <p:cNvGrpSpPr/>
          <p:nvPr/>
        </p:nvGrpSpPr>
        <p:grpSpPr>
          <a:xfrm>
            <a:off x="762000" y="4114800"/>
            <a:ext cx="7340600" cy="771525"/>
            <a:chOff x="560" y="3384"/>
            <a:chExt cx="4624" cy="648"/>
          </a:xfrm>
        </p:grpSpPr>
        <p:pic>
          <p:nvPicPr>
            <p:cNvPr id="9228" name="Picture 14" descr="44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15" descr="46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0" name="Picture 16" descr="boo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1" name="Picture 17" descr="email00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2" name="Picture 18" descr="et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3" name="Picture 19" descr="glob_anm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4" name="Picture 20" descr="ani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21" descr="mu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 advClick="0">
    <p:zo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9048" name="Text Box 24"/>
          <p:cNvSpPr txBox="1"/>
          <p:nvPr/>
        </p:nvSpPr>
        <p:spPr>
          <a:xfrm>
            <a:off x="149860" y="57150"/>
            <a:ext cx="8686800" cy="155321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sym typeface="+mn-ea"/>
              </a:rPr>
              <a:t>CÂU HỎI SỐ 1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  <a:sym typeface="+mn-ea"/>
              </a:rPr>
              <a:t>Nowadays, Artificial Intelligence</a:t>
            </a:r>
            <a:r>
              <a:rPr lang="vi-VN" altLang="en-US" sz="3600" dirty="0">
                <a:solidFill>
                  <a:srgbClr val="0000CC"/>
                </a:solidFill>
                <a:sym typeface="+mn-ea"/>
              </a:rPr>
              <a:t> </a:t>
            </a:r>
            <a:r>
              <a:rPr lang="en-US" altLang="en-US" sz="3600" dirty="0">
                <a:solidFill>
                  <a:srgbClr val="0000CC"/>
                </a:solidFill>
                <a:sym typeface="+mn-ea"/>
              </a:rPr>
              <a:t>(AI) being widely applied in economic development worldwide, including agriculture. So what is Artificial Intelligence</a:t>
            </a:r>
            <a:r>
              <a:rPr lang="vi-VN" altLang="en-US" sz="3600" dirty="0">
                <a:solidFill>
                  <a:srgbClr val="0000CC"/>
                </a:solidFill>
                <a:sym typeface="+mn-ea"/>
              </a:rPr>
              <a:t> </a:t>
            </a:r>
            <a:r>
              <a:rPr lang="en-US" altLang="en-US" sz="3600" dirty="0">
                <a:solidFill>
                  <a:srgbClr val="0000CC"/>
                </a:solidFill>
                <a:sym typeface="+mn-ea"/>
              </a:rPr>
              <a:t>(AI)?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1845310" y="3486150"/>
            <a:ext cx="5088890" cy="1047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4500" dirty="0">
                <a:solidFill>
                  <a:srgbClr val="FF0000"/>
                </a:solidFill>
                <a:latin typeface="Times New Roman" panose="02020603050405020304" pitchFamily="18" charset="0"/>
              </a:rPr>
              <a:t>Trí tuệ nhân tạo</a:t>
            </a:r>
            <a:endParaRPr lang="vi-VN" altLang="en-US" sz="45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mp3-output-ttsfree(dot)com-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24800" y="5715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12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904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Line 40"/>
          <p:cNvSpPr/>
          <p:nvPr/>
        </p:nvSpPr>
        <p:spPr>
          <a:xfrm>
            <a:off x="2368550" y="1198245"/>
            <a:ext cx="5334000" cy="1588"/>
          </a:xfrm>
          <a:prstGeom prst="line">
            <a:avLst/>
          </a:prstGeom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scene3d>
            <a:camera prst="legacyObliqueTopRight">
              <a:rot lat="0" lon="0" rev="0"/>
            </a:camera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BCFF79"/>
            </a:extrusionClr>
          </a:sp3d>
        </p:spPr>
      </p:sp>
      <p:sp>
        <p:nvSpPr>
          <p:cNvPr id="5122" name="AutoShape 21" descr="Japan"/>
          <p:cNvSpPr>
            <a:spLocks noChangeAspect="1"/>
          </p:cNvSpPr>
          <p:nvPr/>
        </p:nvSpPr>
        <p:spPr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sz="1800" b="0" dirty="0">
              <a:latin typeface="Arial" panose="020B0604020202020204" pitchFamily="34" charset="0"/>
            </a:endParaRPr>
          </a:p>
        </p:txBody>
      </p:sp>
      <p:sp>
        <p:nvSpPr>
          <p:cNvPr id="5123" name="AutoShape 23" descr="Japan"/>
          <p:cNvSpPr>
            <a:spLocks noChangeAspect="1"/>
          </p:cNvSpPr>
          <p:nvPr/>
        </p:nvSpPr>
        <p:spPr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sz="1800" b="0" dirty="0">
              <a:latin typeface="Arial" panose="020B0604020202020204" pitchFamily="34" charset="0"/>
            </a:endParaRPr>
          </a:p>
        </p:txBody>
      </p:sp>
      <p:sp>
        <p:nvSpPr>
          <p:cNvPr id="5124" name="AutoShape 25" descr="Japan"/>
          <p:cNvSpPr>
            <a:spLocks noChangeAspect="1"/>
          </p:cNvSpPr>
          <p:nvPr/>
        </p:nvSpPr>
        <p:spPr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sz="1800" b="0" dirty="0">
              <a:latin typeface="Arial" panose="020B0604020202020204" pitchFamily="34" charset="0"/>
            </a:endParaRPr>
          </a:p>
        </p:txBody>
      </p:sp>
      <p:sp>
        <p:nvSpPr>
          <p:cNvPr id="4102" name="WordArt 28"/>
          <p:cNvSpPr>
            <a:spLocks noTextEdit="1"/>
          </p:cNvSpPr>
          <p:nvPr/>
        </p:nvSpPr>
        <p:spPr>
          <a:xfrm>
            <a:off x="2849245" y="485775"/>
            <a:ext cx="4542155" cy="9988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2" dir="t"/>
            </a:scene3d>
            <a:sp3d extrusionH="227000" prstMaterial="legacyPlastic">
              <a:extrusionClr>
                <a:srgbClr val="FFFF00"/>
              </a:extrusionClr>
            </a:sp3d>
          </a:bodyPr>
          <a:p>
            <a:pPr algn="ctr" eaLnBrk="0" fontAlgn="base" hangingPunct="0"/>
            <a:r>
              <a:rPr lang="en-US" sz="3600" b="1" strike="noStrike" noProof="1">
                <a:solidFill>
                  <a:srgbClr val="FF00FF">
                    <a:alpha val="63136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ĐỊA LÍ 1</a:t>
            </a:r>
            <a:r>
              <a:rPr lang="vi-VN" altLang="en-US" sz="3600" b="1" strike="noStrike" noProof="1">
                <a:solidFill>
                  <a:srgbClr val="FF00FF">
                    <a:alpha val="63136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0</a:t>
            </a:r>
            <a:endParaRPr lang="en-US" sz="3600" b="1" strike="noStrike" noProof="1">
              <a:solidFill>
                <a:srgbClr val="FF00FF">
                  <a:alpha val="63136"/>
                </a:srgb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0" fontAlgn="base" hangingPunct="0"/>
            <a:endParaRPr lang="en-US" sz="3600" b="1" strike="noStrike" noProof="1">
              <a:solidFill>
                <a:srgbClr val="FF00FF">
                  <a:alpha val="63136"/>
                </a:srgb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824" name="Line 38"/>
          <p:cNvSpPr/>
          <p:nvPr/>
        </p:nvSpPr>
        <p:spPr>
          <a:xfrm>
            <a:off x="2438400" y="285750"/>
            <a:ext cx="5334000" cy="1588"/>
          </a:xfrm>
          <a:prstGeom prst="line">
            <a:avLst/>
          </a:prstGeom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scene3d>
            <a:camera prst="legacyObliqueTopRight">
              <a:rot lat="0" lon="0" rev="0"/>
            </a:camera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BCFF79"/>
            </a:extrusionClr>
          </a:sp3d>
        </p:spPr>
      </p:sp>
      <p:sp>
        <p:nvSpPr>
          <p:cNvPr id="4104" name="WordArt 46"/>
          <p:cNvSpPr>
            <a:spLocks noTextEdit="1"/>
          </p:cNvSpPr>
          <p:nvPr/>
        </p:nvSpPr>
        <p:spPr>
          <a:xfrm>
            <a:off x="304800" y="1598295"/>
            <a:ext cx="8613775" cy="3434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3"/>
              </a:avLst>
            </a:prstTxWarp>
            <a:normAutofit/>
          </a:bodyPr>
          <a:p>
            <a:pPr algn="ctr" eaLnBrk="0" fontAlgn="base" hangingPunct="0"/>
            <a:r>
              <a:rPr 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BÀI </a:t>
            </a:r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26</a:t>
            </a:r>
            <a:r>
              <a:rPr 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: </a:t>
            </a:r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TỔ CHỨC LÃNH THỔ NÔNG </a:t>
            </a:r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NGHIỆP,</a:t>
            </a:r>
            <a:endParaRPr lang="vi-VN" altLang="en-US" sz="3600" b="1" strike="noStrike" noProof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algn="ctr" eaLnBrk="0" fontAlgn="base" hangingPunct="0"/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MỘT SỐ VẤN ĐỀ PHÁT TRIỂN NÔNG NGHIỆP HIỆN ĐẠI TRÊN THẾ GIỚI </a:t>
            </a:r>
            <a:endParaRPr lang="vi-VN" altLang="en-US" sz="3600" b="1" strike="noStrike" noProof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algn="ctr" eaLnBrk="0" fontAlgn="base" hangingPunct="0"/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VÀ ĐỊNH HƯỚNG PHÁT TRIỂN NÔNG NGHIỆP TRONG TƯƠNG </a:t>
            </a:r>
            <a:r>
              <a:rPr lang="vi-VN" altLang="en-US" sz="3600" b="1" strike="noStrike" noProof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LAI</a:t>
            </a:r>
            <a:endParaRPr lang="vi-VN" altLang="en-US" sz="3600" b="1" strike="noStrike" noProof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algn="ctr" eaLnBrk="0" fontAlgn="base" hangingPunct="0"/>
            <a:endParaRPr lang="vi-VN" altLang="en-US" sz="3600" b="1" strike="noStrike" noProof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34827" name="Picture 48" descr="smalborg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1200150"/>
            <a:ext cx="5340350" cy="6032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4828" name="Picture 49" descr="diacauxo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"/>
            <a:ext cx="14478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9" name="Picture 50" descr="smalborg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229870"/>
            <a:ext cx="5340350" cy="84455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24"/>
          <p:cNvSpPr txBox="1"/>
          <p:nvPr/>
        </p:nvSpPr>
        <p:spPr>
          <a:xfrm>
            <a:off x="381000" y="361950"/>
            <a:ext cx="8443595" cy="2491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CÂU HỎI SỐ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Quốc gia nào được đề cập đến trong </a:t>
            </a:r>
            <a:endParaRPr lang="vi-VN" altLang="en-US" sz="40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video clip </a:t>
            </a:r>
            <a:r>
              <a:rPr lang="vi-VN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sau?</a:t>
            </a:r>
            <a:endParaRPr lang="vi-VN" altLang="en-US" sz="4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Quốc gia nà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7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extBox 60"/>
          <p:cNvSpPr txBox="1"/>
          <p:nvPr/>
        </p:nvSpPr>
        <p:spPr>
          <a:xfrm>
            <a:off x="1181735" y="4095750"/>
            <a:ext cx="6488430" cy="1047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4500" dirty="0">
                <a:solidFill>
                  <a:srgbClr val="FF0000"/>
                </a:solidFill>
                <a:latin typeface="Times New Roman" panose="02020603050405020304" pitchFamily="18" charset="0"/>
              </a:rPr>
              <a:t>Israel (I-x</a:t>
            </a:r>
            <a:r>
              <a:rPr lang="vi-VN" altLang="en-US" sz="4500" dirty="0">
                <a:solidFill>
                  <a:srgbClr val="FF0000"/>
                </a:solidFill>
                <a:latin typeface="Times New Roman" panose="02020603050405020304" pitchFamily="18" charset="0"/>
              </a:rPr>
              <a:t>ra-</a:t>
            </a:r>
            <a:r>
              <a:rPr lang="vi-VN" altLang="en-US" sz="4500" dirty="0">
                <a:solidFill>
                  <a:srgbClr val="FF0000"/>
                </a:solidFill>
                <a:latin typeface="Times New Roman" panose="02020603050405020304" pitchFamily="18" charset="0"/>
              </a:rPr>
              <a:t>en)</a:t>
            </a:r>
            <a:endParaRPr lang="vi-VN" altLang="en-US" sz="45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 descr="ha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33350"/>
            <a:ext cx="7509510" cy="3872230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Text Box 24"/>
          <p:cNvSpPr txBox="1"/>
          <p:nvPr/>
        </p:nvSpPr>
        <p:spPr>
          <a:xfrm>
            <a:off x="152400" y="1094740"/>
            <a:ext cx="8718550" cy="4352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>
              <a:spcBef>
                <a:spcPts val="0"/>
              </a:spcBef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Phát triển trên quy mô lớn nhằm tăng sản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lượng, đáp ứng nhu cầu ngày càng tăng của con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người.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vi-VN" altLang="en-US" sz="2800" dirty="0">
                <a:solidFill>
                  <a:srgbClr val="0000CC"/>
                </a:solidFill>
                <a:sym typeface="+mn-ea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sym typeface="+mn-ea"/>
              </a:rPr>
              <a:t>Ứng dụng mạnh mẽ công nghệ vào sản xuất nhằm nâng cao năng suất, chất lượng sản phẩm.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vi-VN" altLang="en-US" sz="2800" dirty="0">
              <a:solidFill>
                <a:srgbClr val="0000CC"/>
              </a:solidFill>
              <a:sym typeface="+mn-ea"/>
            </a:endParaRPr>
          </a:p>
          <a:p>
            <a:pPr algn="just">
              <a:spcBef>
                <a:spcPts val="0"/>
              </a:spcBef>
            </a:pPr>
            <a:r>
              <a:rPr lang="vi-VN" altLang="en-US" sz="2800" dirty="0">
                <a:solidFill>
                  <a:srgbClr val="0000CC"/>
                </a:solidFill>
                <a:sym typeface="+mn-ea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sym typeface="+mn-ea"/>
              </a:rPr>
              <a:t>Tăng cường hợp tác, liên kết trong sản xuất nhằm tăng hiệu quả và đảm bảo hài hòa lợi ích các bên tham gia.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60"/>
          <p:cNvSpPr txBox="1"/>
          <p:nvPr/>
        </p:nvSpPr>
        <p:spPr>
          <a:xfrm>
            <a:off x="215265" y="133350"/>
            <a:ext cx="8655685" cy="1066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>
              <a:lnSpc>
                <a:spcPct val="80000"/>
              </a:lnSpc>
            </a:pP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a, </a:t>
            </a:r>
            <a:r>
              <a:rPr lang="vi-VN" altLang="en-US" sz="3000" dirty="0">
                <a:solidFill>
                  <a:srgbClr val="FF0000"/>
                </a:solidFill>
                <a:sym typeface="+mn-ea"/>
              </a:rPr>
              <a:t>Một số vấn đề phát triển nền nông nghiệp hiện đại trên thế giới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endParaRPr lang="vi-VN" alt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Text Box 24"/>
          <p:cNvSpPr txBox="1"/>
          <p:nvPr/>
        </p:nvSpPr>
        <p:spPr>
          <a:xfrm>
            <a:off x="152400" y="1094740"/>
            <a:ext cx="8718550" cy="43529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>
              <a:spcBef>
                <a:spcPts val="0"/>
              </a:spcBef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sym typeface="+mn-ea"/>
              </a:rPr>
              <a:t>Phát triển nông nghiệp thích ứng với biến đổi khí hậu.</a:t>
            </a:r>
            <a:endParaRPr lang="vi-VN" altLang="en-US" sz="2800" dirty="0">
              <a:solidFill>
                <a:srgbClr val="0000CC"/>
              </a:solidFill>
              <a:sym typeface="+mn-ea"/>
            </a:endParaRPr>
          </a:p>
          <a:p>
            <a:pPr algn="just">
              <a:spcBef>
                <a:spcPts val="0"/>
              </a:spcBef>
            </a:pPr>
            <a:endParaRPr lang="vi-VN" altLang="en-US" sz="2800" dirty="0">
              <a:solidFill>
                <a:srgbClr val="0000CC"/>
              </a:solidFill>
              <a:sym typeface="+mn-ea"/>
            </a:endParaRPr>
          </a:p>
          <a:p>
            <a:pPr algn="just">
              <a:spcBef>
                <a:spcPts val="0"/>
              </a:spcBef>
            </a:pPr>
            <a:r>
              <a:rPr lang="vi-VN" altLang="en-US" sz="2800" dirty="0">
                <a:solidFill>
                  <a:srgbClr val="0000CC"/>
                </a:solidFill>
                <a:sym typeface="+mn-ea"/>
              </a:rPr>
              <a:t>- Phát triển nông nghiệp công nghệ cao, ứng dụng khoa học - công nghệ  để quản lí quá trình sản xuất, tăng hiệu quả sản xuất.</a:t>
            </a:r>
            <a:endParaRPr lang="vi-VN" altLang="en-US" sz="2800" dirty="0">
              <a:solidFill>
                <a:srgbClr val="0000CC"/>
              </a:solidFill>
              <a:sym typeface="+mn-ea"/>
            </a:endParaRPr>
          </a:p>
          <a:p>
            <a:pPr algn="just">
              <a:spcBef>
                <a:spcPts val="0"/>
              </a:spcBef>
            </a:pPr>
            <a:endParaRPr lang="vi-VN" altLang="en-US" sz="2800" dirty="0">
              <a:solidFill>
                <a:srgbClr val="0000CC"/>
              </a:solidFill>
              <a:sym typeface="+mn-ea"/>
            </a:endParaRPr>
          </a:p>
          <a:p>
            <a:pPr algn="just">
              <a:spcBef>
                <a:spcPts val="0"/>
              </a:spcBef>
            </a:pPr>
            <a:r>
              <a:rPr lang="vi-VN" altLang="en-US" sz="2800" dirty="0">
                <a:solidFill>
                  <a:srgbClr val="0000CC"/>
                </a:solidFill>
                <a:sym typeface="+mn-ea"/>
              </a:rPr>
              <a:t>- Phát triển nông nghiệp xanh (hữu cơ), hướng đến phát triển bền vững gắn với bảo vệ môi trường.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1" name="TextBox 60"/>
          <p:cNvSpPr txBox="1"/>
          <p:nvPr/>
        </p:nvSpPr>
        <p:spPr>
          <a:xfrm>
            <a:off x="81915" y="285750"/>
            <a:ext cx="9062085" cy="661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>
              <a:lnSpc>
                <a:spcPct val="80000"/>
              </a:lnSpc>
            </a:pP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b, </a:t>
            </a:r>
            <a:r>
              <a:rPr lang="vi-VN" altLang="en-US" sz="3000" dirty="0">
                <a:solidFill>
                  <a:srgbClr val="FF0000"/>
                </a:solidFill>
                <a:sym typeface="+mn-ea"/>
              </a:rPr>
              <a:t>Định hướng phát triển nông nghiệp trong tương lai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endParaRPr lang="vi-VN" altLang="en-US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11"/>
          <p:cNvSpPr txBox="1"/>
          <p:nvPr/>
        </p:nvSpPr>
        <p:spPr>
          <a:xfrm>
            <a:off x="115570" y="133350"/>
            <a:ext cx="8974455" cy="11753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Truy cập ứng dụng Azota, quét mã QR trên màn hình để xem các thông tin phản 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hồi.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 descr="Mã QR thông tin phản hồ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1275715"/>
            <a:ext cx="4226560" cy="373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11"/>
          <p:cNvSpPr txBox="1"/>
          <p:nvPr/>
        </p:nvSpPr>
        <p:spPr>
          <a:xfrm>
            <a:off x="304800" y="133350"/>
            <a:ext cx="8488680" cy="1082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Truy cập ứng dụng Azota, quét mã QR trên màn hình để xem các video clip về nông nghiệp hiện đại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 descr="Mã QR tổng hợp các Video cli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1260" y="1352550"/>
            <a:ext cx="4333240" cy="370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2" descr="an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171450"/>
            <a:ext cx="1447800" cy="960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3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85850"/>
            <a:ext cx="8458200" cy="5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WordArt 4"/>
          <p:cNvSpPr>
            <a:spLocks noTextEdit="1"/>
          </p:cNvSpPr>
          <p:nvPr/>
        </p:nvSpPr>
        <p:spPr>
          <a:xfrm>
            <a:off x="1562100" y="263525"/>
            <a:ext cx="674370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2"/>
              </a:avLst>
            </a:prstTxWarp>
            <a:normAutofit/>
          </a:bodyPr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 THI</a:t>
            </a:r>
            <a:r>
              <a:rPr lang="vi-VN" altLang="en-US" sz="3600" b="1" strike="noStrike" noProof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VỀ ĐÍCH</a:t>
            </a:r>
            <a:endParaRPr lang="en-US" sz="3600" b="1" strike="noStrike" noProof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endParaRPr lang="en-US" sz="3600" b="1" strike="noStrike" noProof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0" name="AutoShape 5"/>
          <p:cNvSpPr/>
          <p:nvPr/>
        </p:nvSpPr>
        <p:spPr>
          <a:xfrm>
            <a:off x="3810000" y="1203325"/>
            <a:ext cx="1676400" cy="330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9221" name="AutoShape 6"/>
          <p:cNvSpPr/>
          <p:nvPr/>
        </p:nvSpPr>
        <p:spPr>
          <a:xfrm>
            <a:off x="3883025" y="1241425"/>
            <a:ext cx="1536700" cy="2555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7175" name="WordArt 7"/>
          <p:cNvSpPr>
            <a:spLocks noTextEdit="1"/>
          </p:cNvSpPr>
          <p:nvPr/>
        </p:nvSpPr>
        <p:spPr>
          <a:xfrm>
            <a:off x="987425" y="1257300"/>
            <a:ext cx="2511425" cy="3517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5000"/>
          </a:bodyPr>
          <a:p>
            <a:pPr algn="ctr"/>
            <a:r>
              <a:rPr lang="en-US" sz="36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36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6" name="WordArt 8"/>
          <p:cNvSpPr>
            <a:spLocks noTextEdit="1"/>
          </p:cNvSpPr>
          <p:nvPr/>
        </p:nvSpPr>
        <p:spPr>
          <a:xfrm>
            <a:off x="5854700" y="1225550"/>
            <a:ext cx="2864485" cy="3263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/>
            <a:r>
              <a:rPr lang="en-US" sz="20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20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4" name="Picture 9" descr="star_tip_md_w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2088"/>
            <a:ext cx="914400" cy="8112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13"/>
          <p:cNvGrpSpPr/>
          <p:nvPr/>
        </p:nvGrpSpPr>
        <p:grpSpPr>
          <a:xfrm>
            <a:off x="762000" y="4114800"/>
            <a:ext cx="7340600" cy="771525"/>
            <a:chOff x="560" y="3384"/>
            <a:chExt cx="4624" cy="648"/>
          </a:xfrm>
        </p:grpSpPr>
        <p:pic>
          <p:nvPicPr>
            <p:cNvPr id="9228" name="Picture 14" descr="44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15" descr="46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0" name="Picture 16" descr="boo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1" name="Picture 17" descr="email00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2" name="Picture 18" descr="et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3" name="Picture 19" descr="glob_anm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4" name="Picture 20" descr="ani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21" descr="mu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 Box 11"/>
          <p:cNvSpPr txBox="1"/>
          <p:nvPr/>
        </p:nvSpPr>
        <p:spPr>
          <a:xfrm>
            <a:off x="762000" y="2293620"/>
            <a:ext cx="7726045" cy="1082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HOẠT ĐỘNG DỰ </a:t>
            </a:r>
            <a:r>
              <a:rPr lang="vi-VN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ÁN</a:t>
            </a:r>
            <a:endParaRPr lang="vi-VN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1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nhó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905827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Nhó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9875" y="-19050"/>
            <a:ext cx="9388475" cy="5308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Khởi động chính thứ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234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Nhó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487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1"/>
          <p:cNvSpPr txBox="1"/>
          <p:nvPr/>
        </p:nvSpPr>
        <p:spPr>
          <a:xfrm>
            <a:off x="457200" y="1420495"/>
            <a:ext cx="8058150" cy="324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/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Gợi ý: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Tên trang trại.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Diện tích.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Sản phẩm.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Cách bố trí các khu vực trong trang trại.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Ứng dụng khoa học công nghệ trong sản xuất.</a:t>
            </a:r>
            <a:r>
              <a:rPr lang="vi-VN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vi-VN" alt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304800" y="216535"/>
            <a:ext cx="85217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3200" dirty="0">
                <a:solidFill>
                  <a:srgbClr val="6600CC"/>
                </a:solidFill>
                <a:latin typeface="Times New Roman" panose="02020603050405020304" pitchFamily="18" charset="0"/>
              </a:rPr>
              <a:t>Thảo luận nhóm: Thiết </a:t>
            </a:r>
            <a:r>
              <a:rPr lang="vi-VN" altLang="en-US" sz="3200" dirty="0">
                <a:solidFill>
                  <a:srgbClr val="6600CC"/>
                </a:solidFill>
                <a:latin typeface="Times New Roman" panose="02020603050405020304" pitchFamily="18" charset="0"/>
              </a:rPr>
              <a:t>kế sơ đồ một mô hình trang trại phát triển theo xu hướng của thế giới?</a:t>
            </a:r>
            <a:endParaRPr lang="vi-VN" altLang="en-US" sz="32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Text Box 4"/>
          <p:cNvSpPr txBox="1"/>
          <p:nvPr/>
        </p:nvSpPr>
        <p:spPr>
          <a:xfrm>
            <a:off x="2667000" y="514350"/>
            <a:ext cx="37020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vi-VN" altLang="en-US" sz="4400" dirty="0">
                <a:solidFill>
                  <a:srgbClr val="FF2121"/>
                </a:solidFill>
                <a:latin typeface="Times New Roman" panose="02020603050405020304" pitchFamily="18" charset="0"/>
              </a:rPr>
              <a:t>VẬN </a:t>
            </a:r>
            <a:r>
              <a:rPr lang="vi-VN" altLang="en-US" sz="4400" dirty="0">
                <a:solidFill>
                  <a:srgbClr val="FF2121"/>
                </a:solidFill>
                <a:latin typeface="Times New Roman" panose="02020603050405020304" pitchFamily="18" charset="0"/>
              </a:rPr>
              <a:t>DỤNG</a:t>
            </a:r>
            <a:endParaRPr lang="vi-VN" altLang="en-US" sz="4400" dirty="0">
              <a:solidFill>
                <a:srgbClr val="FF21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8" name="Text Box 6"/>
          <p:cNvSpPr txBox="1"/>
          <p:nvPr/>
        </p:nvSpPr>
        <p:spPr>
          <a:xfrm>
            <a:off x="63500" y="1200150"/>
            <a:ext cx="8909050" cy="40627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Trong những n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 gần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ây, ngành nông nghiệp của Hải Phòng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ang dần chuyển từ nền nông nghiệp truyền thống sang nền nông nghiệp hiện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ại, nông nghiệp hữu cơ, nông nghiệp xanh...Dựa vào kiến thức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ã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đư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ợc học hãy giải thích vì sao lại có sự chuyển dịch 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ó?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7" name="Picture 9" descr="Yacht-03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63500"/>
            <a:ext cx="17526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Picture 7" descr="Gob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1416685" cy="1321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Picture 5" descr="Beach_zps473dc6d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5565" y="-109220"/>
            <a:ext cx="9144000" cy="5464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5" name="Text Box 7">
            <a:hlinkClick r:id="rId2" action="ppaction://hlinkfile"/>
          </p:cNvPr>
          <p:cNvSpPr txBox="1"/>
          <p:nvPr/>
        </p:nvSpPr>
        <p:spPr>
          <a:xfrm>
            <a:off x="533400" y="1200150"/>
            <a:ext cx="8077200" cy="3429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algn="ctr">
              <a:spcBef>
                <a:spcPct val="50000"/>
              </a:spcBef>
            </a:pPr>
            <a:r>
              <a:rPr lang="en-US" sz="6000" i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các thầy cô giáo và các em học sinh!</a:t>
            </a:r>
            <a:endParaRPr lang="en-US" sz="6000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7891" name="Picture 7" descr="Gob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"/>
            <a:ext cx="1346835" cy="1010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9" descr="Yacht-03-ju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0"/>
            <a:ext cx="1752600" cy="102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Picture 10" descr="blumen-pflanzen108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9050"/>
            <a:ext cx="2057400" cy="1285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ectangle 5"/>
          <p:cNvSpPr/>
          <p:nvPr/>
        </p:nvSpPr>
        <p:spPr>
          <a:xfrm>
            <a:off x="674370" y="171450"/>
            <a:ext cx="7932420" cy="1447165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endParaRPr sz="1800" b="0" strike="noStrike" noProof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648200" y="1618615"/>
            <a:ext cx="2132965" cy="648335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TextBox 60"/>
          <p:cNvSpPr txBox="1"/>
          <p:nvPr/>
        </p:nvSpPr>
        <p:spPr>
          <a:xfrm>
            <a:off x="674370" y="285750"/>
            <a:ext cx="7794625" cy="988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2500" dirty="0">
                <a:latin typeface="Times New Roman" panose="02020603050405020304" pitchFamily="18" charset="0"/>
              </a:rPr>
              <a:t>2. MỘT SỐ VẤN ĐỀ PHÁT TRIỂN NỀN NÔNG NGHIỆP HIỆN ĐẠI VÀ ĐỊNH HƯỚNG PHÁT TRIỂN NÔNG NGHIỆP THẾ GIỚI TRONG TƯƠNG LAI</a:t>
            </a:r>
            <a:endParaRPr lang="vi-VN" altLang="en-US" sz="2500" dirty="0">
              <a:latin typeface="Times New Roman" panose="02020603050405020304" pitchFamily="18" charset="0"/>
            </a:endParaRPr>
          </a:p>
        </p:txBody>
      </p:sp>
      <p:sp>
        <p:nvSpPr>
          <p:cNvPr id="5" name="Rectangle 38"/>
          <p:cNvSpPr/>
          <p:nvPr/>
        </p:nvSpPr>
        <p:spPr>
          <a:xfrm>
            <a:off x="4572000" y="2225675"/>
            <a:ext cx="4191000" cy="26333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r>
              <a:rPr lang="vi-VN" sz="1800" b="0" strike="noStrike" noProof="1" dirty="0">
                <a:solidFill>
                  <a:srgbClr val="FFFFFF"/>
                </a:solidFill>
                <a:latin typeface="Calibri" panose="020F0502020204030204" pitchFamily="34" charset="0"/>
              </a:rPr>
              <a:t>Tt</a:t>
            </a:r>
            <a:endParaRPr lang="vi-VN" sz="1800" b="0" strike="noStrike" noProof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63" descr="Misc-04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408545" y="3456305"/>
            <a:ext cx="2684145" cy="113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63" descr="Misc-04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306445" y="3477895"/>
            <a:ext cx="2605405" cy="10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Rectangle 38"/>
          <p:cNvSpPr/>
          <p:nvPr/>
        </p:nvSpPr>
        <p:spPr>
          <a:xfrm>
            <a:off x="263525" y="2171065"/>
            <a:ext cx="3942715" cy="26638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fontAlgn="base" hangingPunct="1">
              <a:buNone/>
            </a:pPr>
            <a:r>
              <a:rPr lang="vi-VN" sz="1800" b="0" strike="noStrike" noProof="1" dirty="0">
                <a:solidFill>
                  <a:srgbClr val="FFFFFF"/>
                </a:solidFill>
                <a:latin typeface="Calibri" panose="020F0502020204030204" pitchFamily="34" charset="0"/>
              </a:rPr>
              <a:t>Tt</a:t>
            </a:r>
            <a:endParaRPr lang="vi-VN" sz="1800" b="0" strike="noStrike" noProof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63" descr="Misc-04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846070" y="3497580"/>
            <a:ext cx="2727960" cy="113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63" descr="Misc-04-ju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1059815" y="3424555"/>
            <a:ext cx="2651125" cy="11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64" descr="Misc-04-june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 flipV="1">
            <a:off x="4546600" y="2171065"/>
            <a:ext cx="4217035" cy="11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64" descr="Misc-04-june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 flipV="1">
            <a:off x="4596765" y="4805680"/>
            <a:ext cx="4166870" cy="125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64" descr="Misc-04-june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 flipV="1">
            <a:off x="228600" y="4799965"/>
            <a:ext cx="3999230" cy="123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64" descr="Misc-04-june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 flipV="1">
            <a:off x="263525" y="2139950"/>
            <a:ext cx="3942080" cy="121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TextBox 2"/>
          <p:cNvSpPr txBox="1"/>
          <p:nvPr/>
        </p:nvSpPr>
        <p:spPr>
          <a:xfrm>
            <a:off x="217805" y="2114550"/>
            <a:ext cx="4034155" cy="26263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lnSpc>
                <a:spcPct val="100000"/>
              </a:lnSpc>
            </a:pPr>
            <a:endParaRPr lang="vi-VN" altLang="en-US" sz="3600" dirty="0"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Một số vấn đề phát triển nền nông nghiệp hiện đại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trên thế giới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Box 2"/>
          <p:cNvSpPr txBox="1"/>
          <p:nvPr/>
        </p:nvSpPr>
        <p:spPr>
          <a:xfrm>
            <a:off x="4724400" y="2139950"/>
            <a:ext cx="3818255" cy="2426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lnSpc>
                <a:spcPct val="90000"/>
              </a:lnSpc>
            </a:pPr>
            <a:endParaRPr lang="vi-VN" altLang="en-US" sz="3600" dirty="0"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Định hướng phát triển nông nghiệp trong tương lai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2133600" y="1628140"/>
            <a:ext cx="2590800" cy="533400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1" grpId="0"/>
      <p:bldP spid="5" grpId="0" bldLvl="0" animBg="1"/>
      <p:bldP spid="20" grpId="0" bldLvl="0" animBg="1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TextBox 60"/>
          <p:cNvSpPr txBox="1"/>
          <p:nvPr/>
        </p:nvSpPr>
        <p:spPr>
          <a:xfrm>
            <a:off x="130175" y="285750"/>
            <a:ext cx="8804910" cy="44126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/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 HỌC TẬP</a:t>
            </a:r>
            <a:endParaRPr lang="vi-VN" altLang="en-US" sz="25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vi-VN" altLang="en-US" sz="25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vi-VN" altLang="en-US" sz="2300" dirty="0">
                <a:solidFill>
                  <a:srgbClr val="0000CC"/>
                </a:solidFill>
                <a:latin typeface="Times New Roman" panose="02020603050405020304" pitchFamily="18" charset="0"/>
              </a:rPr>
              <a:t>1. PHẦN THI KHỞI ĐỘNG:</a:t>
            </a:r>
            <a:r>
              <a:rPr lang="vi-VN" altLang="en-US" sz="2300" dirty="0">
                <a:solidFill>
                  <a:srgbClr val="FF0000"/>
                </a:solidFill>
                <a:latin typeface="Times New Roman" panose="02020603050405020304" pitchFamily="18" charset="0"/>
              </a:rPr>
              <a:t> Thi tiếp sức</a:t>
            </a:r>
            <a:endParaRPr lang="vi-VN" altLang="en-US" sz="2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vi-VN" altLang="en-US" sz="2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vi-VN" altLang="en-US" sz="2300" dirty="0">
                <a:solidFill>
                  <a:srgbClr val="0000CC"/>
                </a:solidFill>
                <a:latin typeface="Times New Roman" panose="02020603050405020304" pitchFamily="18" charset="0"/>
              </a:rPr>
              <a:t>2. PHẦN THI VƯỢT CHƯỚNG NGẠI VẬT:</a:t>
            </a:r>
            <a:r>
              <a:rPr lang="vi-VN" altLang="en-US" sz="2300" dirty="0">
                <a:solidFill>
                  <a:srgbClr val="FF0000"/>
                </a:solidFill>
                <a:latin typeface="Times New Roman" panose="02020603050405020304" pitchFamily="18" charset="0"/>
              </a:rPr>
              <a:t> Xác định ý Đúng - Sai</a:t>
            </a:r>
            <a:endParaRPr lang="vi-VN" altLang="en-US" sz="2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vi-VN" altLang="en-US" sz="2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vi-VN" altLang="en-US" sz="2300" dirty="0">
                <a:solidFill>
                  <a:srgbClr val="0000CC"/>
                </a:solidFill>
                <a:latin typeface="Times New Roman" panose="02020603050405020304" pitchFamily="18" charset="0"/>
              </a:rPr>
              <a:t>3. PHẦN THI TĂNG TỐC:</a:t>
            </a:r>
            <a:r>
              <a:rPr lang="vi-VN" altLang="en-US" sz="2300" dirty="0">
                <a:solidFill>
                  <a:srgbClr val="FF0000"/>
                </a:solidFill>
                <a:latin typeface="Times New Roman" panose="02020603050405020304" pitchFamily="18" charset="0"/>
              </a:rPr>
              <a:t> Trả lời </a:t>
            </a:r>
            <a:r>
              <a:rPr lang="vi-VN" altLang="en-US" sz="2300" dirty="0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endParaRPr lang="vi-VN" altLang="en-US" sz="2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vi-VN" altLang="en-US" sz="2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vi-VN" altLang="en-US" sz="2300" dirty="0">
                <a:solidFill>
                  <a:srgbClr val="0000CC"/>
                </a:solidFill>
                <a:latin typeface="Times New Roman" panose="02020603050405020304" pitchFamily="18" charset="0"/>
              </a:rPr>
              <a:t>4. PHẦN THI VỀ ĐÍCH:</a:t>
            </a:r>
            <a:r>
              <a:rPr lang="vi-VN" altLang="en-US" sz="2300" dirty="0">
                <a:solidFill>
                  <a:srgbClr val="FF0000"/>
                </a:solidFill>
                <a:latin typeface="Times New Roman" panose="02020603050405020304" pitchFamily="18" charset="0"/>
              </a:rPr>
              <a:t> Thuyết trình sản phẩm dự </a:t>
            </a:r>
            <a:r>
              <a:rPr lang="vi-VN" altLang="en-US" sz="2300" dirty="0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endParaRPr lang="vi-VN" altLang="en-US" sz="23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2" descr="an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171450"/>
            <a:ext cx="1447800" cy="960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3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85850"/>
            <a:ext cx="8458200" cy="5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WordArt 4"/>
          <p:cNvSpPr>
            <a:spLocks noTextEdit="1"/>
          </p:cNvSpPr>
          <p:nvPr/>
        </p:nvSpPr>
        <p:spPr>
          <a:xfrm>
            <a:off x="1562100" y="263525"/>
            <a:ext cx="6743700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2"/>
              </a:avLst>
            </a:prstTxWarp>
            <a:normAutofit/>
          </a:bodyPr>
          <a:p>
            <a:pPr algn="ctr" eaLnBrk="0" fontAlgn="base" hangingPunct="0"/>
            <a:r>
              <a:rPr lang="en-US" sz="3600" b="1" strike="noStrike" noProof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 THI </a:t>
            </a:r>
            <a:r>
              <a:rPr lang="vi-VN" altLang="en-US" sz="3600" b="1" strike="noStrike" noProof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endParaRPr lang="en-US" sz="3600" b="1" strike="noStrike" noProof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endParaRPr lang="en-US" sz="3600" b="1" strike="noStrike" noProof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0" name="AutoShape 5"/>
          <p:cNvSpPr/>
          <p:nvPr/>
        </p:nvSpPr>
        <p:spPr>
          <a:xfrm>
            <a:off x="3810000" y="1203325"/>
            <a:ext cx="1676400" cy="330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9221" name="AutoShape 6"/>
          <p:cNvSpPr/>
          <p:nvPr/>
        </p:nvSpPr>
        <p:spPr>
          <a:xfrm>
            <a:off x="3883025" y="1241425"/>
            <a:ext cx="1536700" cy="2555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7175" name="WordArt 7"/>
          <p:cNvSpPr>
            <a:spLocks noTextEdit="1"/>
          </p:cNvSpPr>
          <p:nvPr/>
        </p:nvSpPr>
        <p:spPr>
          <a:xfrm>
            <a:off x="641350" y="1257300"/>
            <a:ext cx="2952750" cy="2622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30000"/>
          </a:bodyPr>
          <a:p>
            <a:pPr algn="ctr"/>
            <a:r>
              <a:rPr lang="en-US" sz="36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36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6" name="WordArt 8"/>
          <p:cNvSpPr>
            <a:spLocks noTextEdit="1"/>
          </p:cNvSpPr>
          <p:nvPr/>
        </p:nvSpPr>
        <p:spPr>
          <a:xfrm>
            <a:off x="5638800" y="1257300"/>
            <a:ext cx="294513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50000"/>
          </a:bodyPr>
          <a:p>
            <a:pPr algn="ctr"/>
            <a:r>
              <a:rPr lang="en-US" sz="20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20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4" name="Picture 9" descr="star_tip_md_w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2088"/>
            <a:ext cx="91440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1" name="Text Box 11"/>
          <p:cNvSpPr txBox="1"/>
          <p:nvPr/>
        </p:nvSpPr>
        <p:spPr>
          <a:xfrm>
            <a:off x="149860" y="1750060"/>
            <a:ext cx="8465185" cy="20586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Hãy cho biết những sản phẩm nào sau đây là sản phẩm của ngành nông - lâm - thủy 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227" name="Group 13"/>
          <p:cNvGrpSpPr/>
          <p:nvPr/>
        </p:nvGrpSpPr>
        <p:grpSpPr>
          <a:xfrm>
            <a:off x="762000" y="4114800"/>
            <a:ext cx="7340600" cy="771525"/>
            <a:chOff x="560" y="3384"/>
            <a:chExt cx="4624" cy="648"/>
          </a:xfrm>
        </p:grpSpPr>
        <p:pic>
          <p:nvPicPr>
            <p:cNvPr id="9228" name="Picture 14" descr="44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" y="3646"/>
              <a:ext cx="672" cy="2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15" descr="46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" y="3568"/>
              <a:ext cx="384" cy="3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0" name="Picture 16" descr="boo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" y="3384"/>
              <a:ext cx="768" cy="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1" name="Picture 17" descr="email00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84" y="3591"/>
              <a:ext cx="640" cy="3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2" name="Picture 18" descr="et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6" y="3384"/>
              <a:ext cx="365" cy="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3" name="Picture 19" descr="glob_anm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0" y="3520"/>
              <a:ext cx="512" cy="5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4" name="Picture 20" descr="ani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6" y="3472"/>
              <a:ext cx="256" cy="5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21" descr="mu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9" y="3386"/>
              <a:ext cx="691" cy="61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 advClick="0">
    <p:zo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9048" name="Text Box 24"/>
          <p:cNvSpPr txBox="1"/>
          <p:nvPr/>
        </p:nvSpPr>
        <p:spPr>
          <a:xfrm>
            <a:off x="457200" y="168275"/>
            <a:ext cx="3712845" cy="49752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1. Máy cấy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lúa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2. Bí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ngô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3. Đường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mía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4. Bò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sữa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5.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Giấy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6. Củ cải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7. Dầu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8. Bánh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gạo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24"/>
          <p:cNvSpPr txBox="1"/>
          <p:nvPr/>
        </p:nvSpPr>
        <p:spPr>
          <a:xfrm>
            <a:off x="4648200" y="209550"/>
            <a:ext cx="3712845" cy="49752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9. Cây ăn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10. Mật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ong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1. Thuốc trừ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12. Tôm,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13. Trứng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gà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14. Xe gắn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máy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15. Lúa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mì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16. Nước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mắm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funk-in-kingdom-20050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05800" y="285750"/>
            <a:ext cx="419735" cy="39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4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904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9048" name="Text Box 24"/>
          <p:cNvSpPr txBox="1"/>
          <p:nvPr/>
        </p:nvSpPr>
        <p:spPr>
          <a:xfrm>
            <a:off x="533400" y="285750"/>
            <a:ext cx="3712845" cy="49752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1. Máy cấy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lúa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2. Bí ngô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3. Đường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mía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4. Bò sữa</a:t>
            </a:r>
            <a:endParaRPr lang="vi-VN" altLang="en-US" sz="36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5.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Giấy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6. Củ cải đường</a:t>
            </a:r>
            <a:endParaRPr lang="vi-VN" altLang="en-US" sz="36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7. Dầu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8. Bánh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gạo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24"/>
          <p:cNvSpPr txBox="1"/>
          <p:nvPr/>
        </p:nvSpPr>
        <p:spPr>
          <a:xfrm>
            <a:off x="4724400" y="285750"/>
            <a:ext cx="3712845" cy="49752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9. Cây ăn quả</a:t>
            </a:r>
            <a:endParaRPr lang="vi-VN" altLang="en-US" sz="36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10. Mật ong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1. Thuốc trừ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sâu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12. Tôm, cá</a:t>
            </a:r>
            <a:endParaRPr lang="vi-VN" altLang="en-US" sz="36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13. Trứng gà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14. Xe gắn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máy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15. Lúa mì</a:t>
            </a:r>
            <a:endParaRPr lang="vi-VN" altLang="en-US" sz="36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16. Nước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mắm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4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2" descr="an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171450"/>
            <a:ext cx="1447800" cy="960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3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85850"/>
            <a:ext cx="8458200" cy="5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WordArt 4"/>
          <p:cNvSpPr>
            <a:spLocks noTextEdit="1"/>
          </p:cNvSpPr>
          <p:nvPr/>
        </p:nvSpPr>
        <p:spPr>
          <a:xfrm>
            <a:off x="1485900" y="240030"/>
            <a:ext cx="6757035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2"/>
              </a:avLst>
            </a:prstTxWarp>
            <a:normAutofit/>
            <a:scene3d>
              <a:camera prst="orthographicFront"/>
              <a:lightRig rig="threePt" dir="t"/>
            </a:scene3d>
          </a:bodyPr>
          <a:p>
            <a:pPr algn="ctr" eaLnBrk="0" fontAlgn="base" hangingPunct="0"/>
            <a:r>
              <a:rPr lang="en-US" sz="28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 THI </a:t>
            </a:r>
            <a:r>
              <a:rPr lang="vi-VN" altLang="en-US" sz="28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VƯỢT CHƯỚNG NGẠI VẬT</a:t>
            </a:r>
            <a:endParaRPr lang="en-US" sz="28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endParaRPr lang="en-US" sz="28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0" name="AutoShape 5"/>
          <p:cNvSpPr/>
          <p:nvPr/>
        </p:nvSpPr>
        <p:spPr>
          <a:xfrm>
            <a:off x="3810000" y="1203325"/>
            <a:ext cx="1676400" cy="330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9221" name="AutoShape 6"/>
          <p:cNvSpPr/>
          <p:nvPr/>
        </p:nvSpPr>
        <p:spPr>
          <a:xfrm>
            <a:off x="3883025" y="1241425"/>
            <a:ext cx="1536700" cy="2555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vi-VN" altLang="x-none" sz="1800" b="0" dirty="0">
              <a:latin typeface="Arial" panose="020B0604020202020204" pitchFamily="34" charset="0"/>
            </a:endParaRPr>
          </a:p>
        </p:txBody>
      </p:sp>
      <p:sp>
        <p:nvSpPr>
          <p:cNvPr id="7175" name="WordArt 7"/>
          <p:cNvSpPr>
            <a:spLocks noTextEdit="1"/>
          </p:cNvSpPr>
          <p:nvPr/>
        </p:nvSpPr>
        <p:spPr>
          <a:xfrm>
            <a:off x="762000" y="1257300"/>
            <a:ext cx="2756535" cy="293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35000"/>
          </a:bodyPr>
          <a:p>
            <a:pPr algn="ctr"/>
            <a:r>
              <a:rPr lang="en-US" sz="36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36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6" name="WordArt 8"/>
          <p:cNvSpPr>
            <a:spLocks noTextEdit="1"/>
          </p:cNvSpPr>
          <p:nvPr/>
        </p:nvSpPr>
        <p:spPr>
          <a:xfrm>
            <a:off x="5876290" y="1257300"/>
            <a:ext cx="2538095" cy="3117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/>
            <a:r>
              <a:rPr lang="en-US" sz="2000" b="1">
                <a:solidFill>
                  <a:schemeClr val="accent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 BIẾT CHUNG</a:t>
            </a:r>
            <a:endParaRPr lang="en-US" sz="2000" b="1">
              <a:solidFill>
                <a:schemeClr val="accent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4" name="Picture 9" descr="star_tip_md_w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2088"/>
            <a:ext cx="91440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1" name="Text Box 11"/>
          <p:cNvSpPr txBox="1"/>
          <p:nvPr/>
        </p:nvSpPr>
        <p:spPr>
          <a:xfrm>
            <a:off x="100965" y="1733550"/>
            <a:ext cx="9043670" cy="3239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HÃY 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XÁC ĐỊNH Ý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ĐÚNG - SAI</a:t>
            </a:r>
            <a:r>
              <a:rPr lang="vi-VN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CỦA CÁC THÔNG TIN SAU VỀ </a:t>
            </a:r>
            <a:r>
              <a:rPr lang="vi-VN" altLang="en-US" sz="3600" dirty="0">
                <a:solidFill>
                  <a:srgbClr val="0000CC"/>
                </a:solidFill>
                <a:sym typeface="+mn-ea"/>
              </a:rPr>
              <a:t>MỘT SỐ VẤN ĐỀ PHÁT TRIỂN NỀN NÔNG NGHIỆP HIỆN ĐẠI VÀ ĐỊNH HƯỚNG PHÁT TRIỂN NÔNG NGHIỆP THẾ GIỚI TRONG TƯƠNG LAI</a:t>
            </a:r>
            <a:endParaRPr lang="vi-VN" altLang="en-US" sz="36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vi-VN" altLang="en-US" sz="3600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4706</Words>
  <Application>WPS Presentation</Application>
  <PresentationFormat/>
  <Paragraphs>302</Paragraphs>
  <Slides>34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.VnTime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trannamdt1</dc:creator>
  <cp:lastModifiedBy>Qúy Nguyễn</cp:lastModifiedBy>
  <cp:revision>138</cp:revision>
  <dcterms:created xsi:type="dcterms:W3CDTF">2015-10-20T08:36:00Z</dcterms:created>
  <dcterms:modified xsi:type="dcterms:W3CDTF">2025-02-18T21:19:23Z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4618C8E117A1435897D2BBDBD660810F_12</vt:lpwstr>
  </property>
  <property fmtid="{D5CDD505-2E9C-101B-9397-08002B2CF9AE}" pid="3" name="KSOProductBuildVer">
    <vt:lpwstr>1033-12.2.0.19805</vt:lpwstr>
  </property>
</Properties>
</file>