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1"/>
  </p:notesMasterIdLst>
  <p:sldIdLst>
    <p:sldId id="256" r:id="rId2"/>
    <p:sldId id="257" r:id="rId3"/>
    <p:sldId id="272" r:id="rId4"/>
    <p:sldId id="258" r:id="rId5"/>
    <p:sldId id="274" r:id="rId6"/>
    <p:sldId id="260" r:id="rId7"/>
    <p:sldId id="276" r:id="rId8"/>
    <p:sldId id="273" r:id="rId9"/>
    <p:sldId id="278" r:id="rId10"/>
    <p:sldId id="279" r:id="rId11"/>
    <p:sldId id="280" r:id="rId12"/>
    <p:sldId id="277" r:id="rId13"/>
    <p:sldId id="281" r:id="rId14"/>
    <p:sldId id="282" r:id="rId15"/>
    <p:sldId id="283" r:id="rId16"/>
    <p:sldId id="284" r:id="rId17"/>
    <p:sldId id="285" r:id="rId18"/>
    <p:sldId id="286" r:id="rId19"/>
    <p:sldId id="287" r:id="rId20"/>
    <p:sldId id="289" r:id="rId21"/>
    <p:sldId id="290" r:id="rId22"/>
    <p:sldId id="291" r:id="rId23"/>
    <p:sldId id="292" r:id="rId24"/>
    <p:sldId id="293" r:id="rId25"/>
    <p:sldId id="294" r:id="rId26"/>
    <p:sldId id="295" r:id="rId27"/>
    <p:sldId id="288" r:id="rId28"/>
    <p:sldId id="296" r:id="rId29"/>
    <p:sldId id="297" r:id="rId30"/>
    <p:sldId id="298" r:id="rId31"/>
    <p:sldId id="299" r:id="rId32"/>
    <p:sldId id="300" r:id="rId33"/>
    <p:sldId id="301" r:id="rId34"/>
    <p:sldId id="302" r:id="rId35"/>
    <p:sldId id="303" r:id="rId36"/>
    <p:sldId id="304" r:id="rId37"/>
    <p:sldId id="305" r:id="rId38"/>
    <p:sldId id="306" r:id="rId39"/>
    <p:sldId id="308" r:id="rId40"/>
    <p:sldId id="309" r:id="rId41"/>
    <p:sldId id="310" r:id="rId42"/>
    <p:sldId id="311" r:id="rId43"/>
    <p:sldId id="312" r:id="rId44"/>
    <p:sldId id="313" r:id="rId45"/>
    <p:sldId id="314" r:id="rId46"/>
    <p:sldId id="324" r:id="rId47"/>
    <p:sldId id="327" r:id="rId48"/>
    <p:sldId id="259" r:id="rId49"/>
    <p:sldId id="315" r:id="rId50"/>
    <p:sldId id="316" r:id="rId51"/>
    <p:sldId id="317" r:id="rId52"/>
    <p:sldId id="318" r:id="rId53"/>
    <p:sldId id="319" r:id="rId54"/>
    <p:sldId id="320" r:id="rId55"/>
    <p:sldId id="275" r:id="rId56"/>
    <p:sldId id="321" r:id="rId57"/>
    <p:sldId id="322" r:id="rId58"/>
    <p:sldId id="325" r:id="rId59"/>
    <p:sldId id="326" r:id="rId60"/>
    <p:sldId id="261" r:id="rId61"/>
    <p:sldId id="262" r:id="rId62"/>
    <p:sldId id="263" r:id="rId63"/>
    <p:sldId id="264" r:id="rId64"/>
    <p:sldId id="265" r:id="rId65"/>
    <p:sldId id="266" r:id="rId66"/>
    <p:sldId id="267" r:id="rId67"/>
    <p:sldId id="268" r:id="rId68"/>
    <p:sldId id="269" r:id="rId69"/>
    <p:sldId id="270" r:id="rId70"/>
  </p:sldIdLst>
  <p:sldSz cx="18288000" cy="10287000"/>
  <p:notesSz cx="6858000" cy="9144000"/>
  <p:embeddedFontLst>
    <p:embeddedFont>
      <p:font typeface="Calibri" panose="020F0502020204030204" pitchFamily="34" charset="0"/>
      <p:regular r:id="rId72"/>
      <p:bold r:id="rId73"/>
      <p:italic r:id="rId74"/>
      <p:boldItalic r:id="rId75"/>
    </p:embeddedFont>
    <p:embeddedFont>
      <p:font typeface="Calibri Light" panose="020F0302020204030204" pitchFamily="34" charset="0"/>
      <p:regular r:id="rId76"/>
      <p:italic r:id="rId77"/>
    </p:embeddedFont>
    <p:embeddedFont>
      <p:font typeface="Cambria Math" panose="02040503050406030204" pitchFamily="18" charset="0"/>
      <p:regular r:id="rId78"/>
    </p:embeddedFont>
    <p:embeddedFont>
      <p:font typeface="Georgia" panose="02040502050405020303" pitchFamily="18" charset="0"/>
      <p:regular r:id="rId79"/>
      <p:bold r:id="rId80"/>
      <p:italic r:id="rId81"/>
      <p:boldItalic r:id="rId82"/>
    </p:embeddedFont>
    <p:embeddedFont>
      <p:font typeface="Gochi Hand" panose="020B0604020202020204" charset="0"/>
      <p:regular r:id="rId83"/>
    </p:embeddedFont>
    <p:embeddedFont>
      <p:font typeface="KG Primary Penmanship" panose="020B0604020202020204" charset="0"/>
      <p:regular r:id="rId84"/>
    </p:embeddedFont>
    <p:embeddedFont>
      <p:font typeface="Lexend" panose="020B0604020202020204" charset="0"/>
      <p:regular r:id="rId85"/>
      <p:bold r:id="rId8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Huyền My" initials="NHM" lastIdx="1" clrIdx="0">
    <p:extLst>
      <p:ext uri="{19B8F6BF-5375-455C-9EA6-DF929625EA0E}">
        <p15:presenceInfo xmlns:p15="http://schemas.microsoft.com/office/powerpoint/2012/main" userId="Nguyễn Huyền M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E7"/>
    <a:srgbClr val="F1D7D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1234"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3.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E660D-2120-409A-9174-13AE592D245B}" type="datetimeFigureOut">
              <a:rPr lang="en-US" smtClean="0"/>
              <a:t>12/29/2022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99CA48-1B10-4CA3-921A-E7A700F8AE1A}" type="slidenum">
              <a:rPr lang="en-US" smtClean="0"/>
              <a:t>‹#›</a:t>
            </a:fld>
            <a:endParaRPr lang="en-US"/>
          </a:p>
        </p:txBody>
      </p:sp>
    </p:spTree>
    <p:extLst>
      <p:ext uri="{BB962C8B-B14F-4D97-AF65-F5344CB8AC3E}">
        <p14:creationId xmlns:p14="http://schemas.microsoft.com/office/powerpoint/2010/main" val="4208432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9CA48-1B10-4CA3-921A-E7A700F8AE1A}" type="slidenum">
              <a:rPr lang="en-US" smtClean="0"/>
              <a:t>3</a:t>
            </a:fld>
            <a:endParaRPr lang="en-US"/>
          </a:p>
        </p:txBody>
      </p:sp>
    </p:spTree>
    <p:extLst>
      <p:ext uri="{BB962C8B-B14F-4D97-AF65-F5344CB8AC3E}">
        <p14:creationId xmlns:p14="http://schemas.microsoft.com/office/powerpoint/2010/main" val="889226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9CA48-1B10-4CA3-921A-E7A700F8AE1A}" type="slidenum">
              <a:rPr lang="en-US" smtClean="0"/>
              <a:t>5</a:t>
            </a:fld>
            <a:endParaRPr lang="en-US"/>
          </a:p>
        </p:txBody>
      </p:sp>
    </p:spTree>
    <p:extLst>
      <p:ext uri="{BB962C8B-B14F-4D97-AF65-F5344CB8AC3E}">
        <p14:creationId xmlns:p14="http://schemas.microsoft.com/office/powerpoint/2010/main" val="2924629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7.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36.png"/><Relationship Id="rId2" Type="http://schemas.openxmlformats.org/officeDocument/2006/relationships/image" Target="../media/image5.pn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svg"/><Relationship Id="rId5" Type="http://schemas.openxmlformats.org/officeDocument/2006/relationships/image" Target="../media/image22.svg"/><Relationship Id="rId15" Type="http://schemas.openxmlformats.org/officeDocument/2006/relationships/image" Target="../media/image16.sv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46.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2.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svg"/><Relationship Id="rId5" Type="http://schemas.openxmlformats.org/officeDocument/2006/relationships/image" Target="../media/image35.png"/><Relationship Id="rId15" Type="http://schemas.openxmlformats.org/officeDocument/2006/relationships/image" Target="../media/image49.svg"/><Relationship Id="rId10" Type="http://schemas.openxmlformats.org/officeDocument/2006/relationships/image" Target="../media/image11.png"/><Relationship Id="rId4" Type="http://schemas.openxmlformats.org/officeDocument/2006/relationships/image" Target="../media/image34.png"/><Relationship Id="rId9" Type="http://schemas.openxmlformats.org/officeDocument/2006/relationships/image" Target="../media/image37.sv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svg"/><Relationship Id="rId12"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52.png"/><Relationship Id="rId5" Type="http://schemas.openxmlformats.org/officeDocument/2006/relationships/image" Target="../media/image10.svg"/><Relationship Id="rId10" Type="http://schemas.openxmlformats.org/officeDocument/2006/relationships/image" Target="../media/image51.png"/><Relationship Id="rId4" Type="http://schemas.openxmlformats.org/officeDocument/2006/relationships/image" Target="../media/image9.pn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4.pn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9.png"/><Relationship Id="rId5" Type="http://schemas.openxmlformats.org/officeDocument/2006/relationships/image" Target="../media/image22.sv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0.sv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svg"/><Relationship Id="rId3" Type="http://schemas.openxmlformats.org/officeDocument/2006/relationships/image" Target="../media/image16.svg"/><Relationship Id="rId7" Type="http://schemas.openxmlformats.org/officeDocument/2006/relationships/image" Target="../media/image37.svg"/><Relationship Id="rId12"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png"/><Relationship Id="rId5" Type="http://schemas.openxmlformats.org/officeDocument/2006/relationships/image" Target="../media/image4.sv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8.png"/><Relationship Id="rId3" Type="http://schemas.openxmlformats.org/officeDocument/2006/relationships/image" Target="../media/image16.svg"/><Relationship Id="rId7" Type="http://schemas.openxmlformats.org/officeDocument/2006/relationships/image" Target="../media/image37.svg"/><Relationship Id="rId12" Type="http://schemas.openxmlformats.org/officeDocument/2006/relationships/image" Target="../media/image58.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57.png"/><Relationship Id="rId5" Type="http://schemas.openxmlformats.org/officeDocument/2006/relationships/image" Target="../media/image4.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33.svg"/><Relationship Id="rId10" Type="http://schemas.openxmlformats.org/officeDocument/2006/relationships/image" Target="../media/image9.png"/><Relationship Id="rId4" Type="http://schemas.openxmlformats.org/officeDocument/2006/relationships/image" Target="../media/image32.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11.png"/><Relationship Id="rId12" Type="http://schemas.openxmlformats.org/officeDocument/2006/relationships/image" Target="../media/image5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59.png"/><Relationship Id="rId5" Type="http://schemas.openxmlformats.org/officeDocument/2006/relationships/image" Target="../media/image36.png"/><Relationship Id="rId10" Type="http://schemas.openxmlformats.org/officeDocument/2006/relationships/image" Target="../media/image22.svg"/><Relationship Id="rId4" Type="http://schemas.openxmlformats.org/officeDocument/2006/relationships/image" Target="../media/image4.sv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2.png"/><Relationship Id="rId3" Type="http://schemas.openxmlformats.org/officeDocument/2006/relationships/image" Target="../media/image24.svg"/><Relationship Id="rId7" Type="http://schemas.openxmlformats.org/officeDocument/2006/relationships/image" Target="../media/image31.svg"/><Relationship Id="rId12" Type="http://schemas.openxmlformats.org/officeDocument/2006/relationships/image" Target="../media/image49.svg"/><Relationship Id="rId2" Type="http://schemas.openxmlformats.org/officeDocument/2006/relationships/image" Target="../media/image23.png"/><Relationship Id="rId16" Type="http://schemas.openxmlformats.org/officeDocument/2006/relationships/image" Target="../media/image61.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8.png"/><Relationship Id="rId5" Type="http://schemas.openxmlformats.org/officeDocument/2006/relationships/image" Target="../media/image4.svg"/><Relationship Id="rId15" Type="http://schemas.openxmlformats.org/officeDocument/2006/relationships/image" Target="../media/image60.pn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6.svg"/><Relationship Id="rId7" Type="http://schemas.openxmlformats.org/officeDocument/2006/relationships/image" Target="../media/image36.png"/><Relationship Id="rId12" Type="http://schemas.openxmlformats.org/officeDocument/2006/relationships/image" Target="../media/image22.svg"/><Relationship Id="rId17" Type="http://schemas.openxmlformats.org/officeDocument/2006/relationships/image" Target="../media/image66.svg"/><Relationship Id="rId2" Type="http://schemas.openxmlformats.org/officeDocument/2006/relationships/image" Target="../media/image5.png"/><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64.svg"/><Relationship Id="rId10" Type="http://schemas.openxmlformats.org/officeDocument/2006/relationships/image" Target="../media/image12.svg"/><Relationship Id="rId4" Type="http://schemas.openxmlformats.org/officeDocument/2006/relationships/image" Target="../media/image34.png"/><Relationship Id="rId9" Type="http://schemas.openxmlformats.org/officeDocument/2006/relationships/image" Target="../media/image11.png"/><Relationship Id="rId1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2.svg"/><Relationship Id="rId10" Type="http://schemas.openxmlformats.org/officeDocument/2006/relationships/image" Target="../media/image23.png"/><Relationship Id="rId4" Type="http://schemas.openxmlformats.org/officeDocument/2006/relationships/image" Target="../media/image11.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10.svg"/><Relationship Id="rId3" Type="http://schemas.openxmlformats.org/officeDocument/2006/relationships/image" Target="../media/image16.svg"/><Relationship Id="rId7" Type="http://schemas.openxmlformats.org/officeDocument/2006/relationships/image" Target="../media/image37.svg"/><Relationship Id="rId12"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69.pn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0.png"/><Relationship Id="rId5" Type="http://schemas.openxmlformats.org/officeDocument/2006/relationships/image" Target="../media/image33.svg"/><Relationship Id="rId10" Type="http://schemas.openxmlformats.org/officeDocument/2006/relationships/image" Target="../media/image10.svg"/><Relationship Id="rId4" Type="http://schemas.openxmlformats.org/officeDocument/2006/relationships/image" Target="../media/image32.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svg"/><Relationship Id="rId3" Type="http://schemas.openxmlformats.org/officeDocument/2006/relationships/image" Target="../media/image22.svg"/><Relationship Id="rId7" Type="http://schemas.openxmlformats.org/officeDocument/2006/relationships/image" Target="../media/image46.png"/><Relationship Id="rId12" Type="http://schemas.openxmlformats.org/officeDocument/2006/relationships/image" Target="../media/image1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7.svg"/><Relationship Id="rId5" Type="http://schemas.openxmlformats.org/officeDocument/2006/relationships/image" Target="../media/image12.svg"/><Relationship Id="rId10" Type="http://schemas.openxmlformats.org/officeDocument/2006/relationships/image" Target="../media/image36.png"/><Relationship Id="rId4" Type="http://schemas.openxmlformats.org/officeDocument/2006/relationships/image" Target="../media/image11.png"/><Relationship Id="rId9" Type="http://schemas.openxmlformats.org/officeDocument/2006/relationships/image" Target="../media/image4.svg"/><Relationship Id="rId1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0" Type="http://schemas.openxmlformats.org/officeDocument/2006/relationships/image" Target="../media/image73.png"/><Relationship Id="rId4" Type="http://schemas.openxmlformats.org/officeDocument/2006/relationships/image" Target="../media/image3.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0.svg"/><Relationship Id="rId1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6.pn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7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0.sv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20.svg"/><Relationship Id="rId14" Type="http://schemas.openxmlformats.org/officeDocument/2006/relationships/image" Target="../media/image77.sv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58.sv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22.svg"/><Relationship Id="rId10" Type="http://schemas.openxmlformats.org/officeDocument/2006/relationships/image" Target="../media/image15.png"/><Relationship Id="rId4" Type="http://schemas.openxmlformats.org/officeDocument/2006/relationships/image" Target="../media/image21.png"/><Relationship Id="rId9" Type="http://schemas.openxmlformats.org/officeDocument/2006/relationships/image" Target="../media/image37.sv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22.svg"/><Relationship Id="rId4" Type="http://schemas.openxmlformats.org/officeDocument/2006/relationships/image" Target="../media/image4.sv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svg"/><Relationship Id="rId5" Type="http://schemas.openxmlformats.org/officeDocument/2006/relationships/image" Target="../media/image4.svg"/><Relationship Id="rId10" Type="http://schemas.openxmlformats.org/officeDocument/2006/relationships/image" Target="../media/image32.png"/><Relationship Id="rId4" Type="http://schemas.openxmlformats.org/officeDocument/2006/relationships/image" Target="../media/image3.png"/><Relationship Id="rId9" Type="http://schemas.openxmlformats.org/officeDocument/2006/relationships/image" Target="../media/image49.sv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8.png"/><Relationship Id="rId5" Type="http://schemas.openxmlformats.org/officeDocument/2006/relationships/image" Target="../media/image33.svg"/><Relationship Id="rId10" Type="http://schemas.openxmlformats.org/officeDocument/2006/relationships/image" Target="../media/image10.svg"/><Relationship Id="rId4" Type="http://schemas.openxmlformats.org/officeDocument/2006/relationships/image" Target="../media/image32.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3.png"/><Relationship Id="rId3" Type="http://schemas.openxmlformats.org/officeDocument/2006/relationships/image" Target="../media/image26.png"/><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5" Type="http://schemas.openxmlformats.org/officeDocument/2006/relationships/image" Target="../media/image25.png"/><Relationship Id="rId10" Type="http://schemas.openxmlformats.org/officeDocument/2006/relationships/image" Target="../media/image20.svg"/><Relationship Id="rId4" Type="http://schemas.openxmlformats.org/officeDocument/2006/relationships/image" Target="../media/image27.svg"/><Relationship Id="rId9" Type="http://schemas.openxmlformats.org/officeDocument/2006/relationships/image" Target="../media/image19.png"/><Relationship Id="rId14" Type="http://schemas.openxmlformats.org/officeDocument/2006/relationships/image" Target="../media/image24.sv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64.svg"/><Relationship Id="rId3" Type="http://schemas.openxmlformats.org/officeDocument/2006/relationships/image" Target="../media/image6.svg"/><Relationship Id="rId7" Type="http://schemas.openxmlformats.org/officeDocument/2006/relationships/image" Target="../media/image37.svg"/><Relationship Id="rId12"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80.svg"/><Relationship Id="rId5" Type="http://schemas.openxmlformats.org/officeDocument/2006/relationships/image" Target="../media/image4.svg"/><Relationship Id="rId10" Type="http://schemas.openxmlformats.org/officeDocument/2006/relationships/image" Target="../media/image79.png"/><Relationship Id="rId4" Type="http://schemas.openxmlformats.org/officeDocument/2006/relationships/image" Target="../media/image3.png"/><Relationship Id="rId9" Type="http://schemas.openxmlformats.org/officeDocument/2006/relationships/image" Target="../media/image22.svg"/><Relationship Id="rId1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82.png"/><Relationship Id="rId3" Type="http://schemas.openxmlformats.org/officeDocument/2006/relationships/image" Target="../media/image6.svg"/><Relationship Id="rId7" Type="http://schemas.openxmlformats.org/officeDocument/2006/relationships/image" Target="../media/image36.png"/><Relationship Id="rId12" Type="http://schemas.openxmlformats.org/officeDocument/2006/relationships/image" Target="../media/image22.svg"/><Relationship Id="rId17" Type="http://schemas.openxmlformats.org/officeDocument/2006/relationships/image" Target="../media/image24.svg"/><Relationship Id="rId2" Type="http://schemas.openxmlformats.org/officeDocument/2006/relationships/image" Target="../media/image5.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66.svg"/><Relationship Id="rId10" Type="http://schemas.openxmlformats.org/officeDocument/2006/relationships/image" Target="../media/image12.svg"/><Relationship Id="rId4" Type="http://schemas.openxmlformats.org/officeDocument/2006/relationships/image" Target="../media/image34.png"/><Relationship Id="rId9" Type="http://schemas.openxmlformats.org/officeDocument/2006/relationships/image" Target="../media/image11.png"/><Relationship Id="rId14"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4.svg"/><Relationship Id="rId7" Type="http://schemas.openxmlformats.org/officeDocument/2006/relationships/image" Target="../media/image16.svg"/><Relationship Id="rId12"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3.png"/><Relationship Id="rId5" Type="http://schemas.openxmlformats.org/officeDocument/2006/relationships/image" Target="../media/image37.svg"/><Relationship Id="rId10" Type="http://schemas.openxmlformats.org/officeDocument/2006/relationships/image" Target="../media/image85.png"/><Relationship Id="rId4" Type="http://schemas.openxmlformats.org/officeDocument/2006/relationships/image" Target="../media/image36.png"/><Relationship Id="rId9" Type="http://schemas.openxmlformats.org/officeDocument/2006/relationships/image" Target="../media/image84.svg"/></Relationships>
</file>

<file path=ppt/slides/_rels/slide3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6.png"/><Relationship Id="rId5" Type="http://schemas.openxmlformats.org/officeDocument/2006/relationships/image" Target="../media/image33.svg"/><Relationship Id="rId10" Type="http://schemas.openxmlformats.org/officeDocument/2006/relationships/image" Target="../media/image10.svg"/><Relationship Id="rId4" Type="http://schemas.openxmlformats.org/officeDocument/2006/relationships/image" Target="../media/image32.png"/><Relationship Id="rId9" Type="http://schemas.openxmlformats.org/officeDocument/2006/relationships/image" Target="../media/image9.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5.png"/><Relationship Id="rId16"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16.svg"/><Relationship Id="rId15" Type="http://schemas.openxmlformats.org/officeDocument/2006/relationships/image" Target="../media/image10.svg"/><Relationship Id="rId10"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37.svg"/><Relationship Id="rId1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sv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7.svg"/><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90.png"/><Relationship Id="rId3" Type="http://schemas.openxmlformats.org/officeDocument/2006/relationships/image" Target="../media/image22.svg"/><Relationship Id="rId7" Type="http://schemas.openxmlformats.org/officeDocument/2006/relationships/image" Target="../media/image37.svg"/><Relationship Id="rId12" Type="http://schemas.openxmlformats.org/officeDocument/2006/relationships/image" Target="../media/image2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3.png"/><Relationship Id="rId5" Type="http://schemas.openxmlformats.org/officeDocument/2006/relationships/image" Target="../media/image4.svg"/><Relationship Id="rId10" Type="http://schemas.openxmlformats.org/officeDocument/2006/relationships/image" Target="../media/image89.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91.sv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3.png"/><Relationship Id="rId3" Type="http://schemas.openxmlformats.org/officeDocument/2006/relationships/image" Target="../media/image6.svg"/><Relationship Id="rId7" Type="http://schemas.openxmlformats.org/officeDocument/2006/relationships/image" Target="../media/image37.svg"/><Relationship Id="rId12" Type="http://schemas.openxmlformats.org/officeDocument/2006/relationships/image" Target="../media/image62.png"/><Relationship Id="rId17" Type="http://schemas.openxmlformats.org/officeDocument/2006/relationships/image" Target="../media/image92.png"/><Relationship Id="rId2" Type="http://schemas.openxmlformats.org/officeDocument/2006/relationships/image" Target="../media/image5.png"/><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22.svg"/><Relationship Id="rId5" Type="http://schemas.openxmlformats.org/officeDocument/2006/relationships/image" Target="../media/image4.svg"/><Relationship Id="rId15" Type="http://schemas.openxmlformats.org/officeDocument/2006/relationships/image" Target="../media/image65.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64.sv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49.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8.png"/><Relationship Id="rId5" Type="http://schemas.openxmlformats.org/officeDocument/2006/relationships/image" Target="../media/image33.svg"/><Relationship Id="rId10" Type="http://schemas.openxmlformats.org/officeDocument/2006/relationships/image" Target="../media/image93.png"/><Relationship Id="rId4" Type="http://schemas.openxmlformats.org/officeDocument/2006/relationships/image" Target="../media/image32.png"/><Relationship Id="rId9" Type="http://schemas.openxmlformats.org/officeDocument/2006/relationships/image" Target="../media/image10.sv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svg"/><Relationship Id="rId7" Type="http://schemas.openxmlformats.org/officeDocument/2006/relationships/image" Target="../media/image20.svg"/><Relationship Id="rId12" Type="http://schemas.openxmlformats.org/officeDocument/2006/relationships/image" Target="../media/image49.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48.png"/><Relationship Id="rId5" Type="http://schemas.openxmlformats.org/officeDocument/2006/relationships/image" Target="../media/image33.svg"/><Relationship Id="rId10" Type="http://schemas.openxmlformats.org/officeDocument/2006/relationships/image" Target="../media/image94.png"/><Relationship Id="rId4" Type="http://schemas.openxmlformats.org/officeDocument/2006/relationships/image" Target="../media/image32.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3.svg"/></Relationships>
</file>

<file path=ppt/slides/_rels/slide4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9.svg"/><Relationship Id="rId5" Type="http://schemas.openxmlformats.org/officeDocument/2006/relationships/image" Target="../media/image4.sv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18.svg"/></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svg"/><Relationship Id="rId5" Type="http://schemas.openxmlformats.org/officeDocument/2006/relationships/image" Target="../media/image16.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37.svg"/><Relationship Id="rId14" Type="http://schemas.openxmlformats.org/officeDocument/2006/relationships/image" Target="../media/image10.svg"/></Relationships>
</file>

<file path=ppt/slides/_rels/slide4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png"/><Relationship Id="rId3" Type="http://schemas.openxmlformats.org/officeDocument/2006/relationships/image" Target="../media/image6.svg"/><Relationship Id="rId7" Type="http://schemas.openxmlformats.org/officeDocument/2006/relationships/image" Target="../media/image37.svg"/><Relationship Id="rId12" Type="http://schemas.openxmlformats.org/officeDocument/2006/relationships/image" Target="../media/image1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7.png"/><Relationship Id="rId5" Type="http://schemas.openxmlformats.org/officeDocument/2006/relationships/image" Target="../media/image4.svg"/><Relationship Id="rId15" Type="http://schemas.openxmlformats.org/officeDocument/2006/relationships/image" Target="../media/image96.png"/><Relationship Id="rId10" Type="http://schemas.openxmlformats.org/officeDocument/2006/relationships/image" Target="../media/image95.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22.svg"/></Relationships>
</file>

<file path=ppt/slides/_rels/slide4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7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97.png"/><Relationship Id="rId5" Type="http://schemas.openxmlformats.org/officeDocument/2006/relationships/image" Target="../media/image33.svg"/><Relationship Id="rId10" Type="http://schemas.openxmlformats.org/officeDocument/2006/relationships/image" Target="../media/image10.svg"/><Relationship Id="rId4" Type="http://schemas.openxmlformats.org/officeDocument/2006/relationships/image" Target="../media/image32.png"/><Relationship Id="rId9" Type="http://schemas.openxmlformats.org/officeDocument/2006/relationships/image" Target="../media/image9.png"/></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7.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18.svg"/><Relationship Id="rId2" Type="http://schemas.openxmlformats.org/officeDocument/2006/relationships/image" Target="../media/image5.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image" Target="../media/image16.svg"/><Relationship Id="rId15" Type="http://schemas.openxmlformats.org/officeDocument/2006/relationships/image" Target="../media/image10.svg"/><Relationship Id="rId10"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37.svg"/><Relationship Id="rId1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7.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svg"/><Relationship Id="rId5" Type="http://schemas.openxmlformats.org/officeDocument/2006/relationships/image" Target="../media/image22.svg"/><Relationship Id="rId15" Type="http://schemas.openxmlformats.org/officeDocument/2006/relationships/image" Target="../media/image16.sv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46.png"/><Relationship Id="rId14" Type="http://schemas.openxmlformats.org/officeDocument/2006/relationships/image" Target="../media/image15.png"/></Relationships>
</file>

<file path=ppt/slides/_rels/slide4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3.png"/><Relationship Id="rId7" Type="http://schemas.openxmlformats.org/officeDocument/2006/relationships/image" Target="../media/image21.png"/><Relationship Id="rId12" Type="http://schemas.openxmlformats.org/officeDocument/2006/relationships/image" Target="../media/image10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99.png"/><Relationship Id="rId5" Type="http://schemas.openxmlformats.org/officeDocument/2006/relationships/image" Target="../media/image36.png"/><Relationship Id="rId10" Type="http://schemas.openxmlformats.org/officeDocument/2006/relationships/image" Target="../media/image24.svg"/><Relationship Id="rId4" Type="http://schemas.openxmlformats.org/officeDocument/2006/relationships/image" Target="../media/image4.svg"/><Relationship Id="rId9" Type="http://schemas.openxmlformats.org/officeDocument/2006/relationships/image" Target="../media/image23.png"/></Relationships>
</file>

<file path=ppt/slides/_rels/slide49.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2.png"/></Relationships>
</file>

<file path=ppt/slides/_rels/slide5.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3.png"/><Relationship Id="rId12"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11.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6.svg"/><Relationship Id="rId9" Type="http://schemas.openxmlformats.org/officeDocument/2006/relationships/image" Target="../media/image36.png"/><Relationship Id="rId14" Type="http://schemas.openxmlformats.org/officeDocument/2006/relationships/image" Target="../media/image22.svg"/></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20.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3.png"/><Relationship Id="rId5" Type="http://schemas.openxmlformats.org/officeDocument/2006/relationships/image" Target="../media/image33.svg"/><Relationship Id="rId10" Type="http://schemas.openxmlformats.org/officeDocument/2006/relationships/image" Target="../media/image10.svg"/><Relationship Id="rId4" Type="http://schemas.openxmlformats.org/officeDocument/2006/relationships/image" Target="../media/image32.png"/><Relationship Id="rId9" Type="http://schemas.openxmlformats.org/officeDocument/2006/relationships/image" Target="../media/image9.pn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svg"/><Relationship Id="rId7" Type="http://schemas.openxmlformats.org/officeDocument/2006/relationships/image" Target="../media/image3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04.png"/><Relationship Id="rId5" Type="http://schemas.openxmlformats.org/officeDocument/2006/relationships/image" Target="../media/image4.svg"/><Relationship Id="rId10" Type="http://schemas.openxmlformats.org/officeDocument/2006/relationships/image" Target="../media/image10.svg"/><Relationship Id="rId4" Type="http://schemas.openxmlformats.org/officeDocument/2006/relationships/image" Target="../media/image3.png"/><Relationship Id="rId9" Type="http://schemas.openxmlformats.org/officeDocument/2006/relationships/image" Target="../media/image9.png"/></Relationships>
</file>

<file path=ppt/slides/_rels/slide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2.svg"/><Relationship Id="rId7" Type="http://schemas.openxmlformats.org/officeDocument/2006/relationships/image" Target="../media/image37.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svg"/><Relationship Id="rId10" Type="http://schemas.openxmlformats.org/officeDocument/2006/relationships/image" Target="../media/image105.png"/><Relationship Id="rId4" Type="http://schemas.openxmlformats.org/officeDocument/2006/relationships/image" Target="../media/image3.png"/><Relationship Id="rId9" Type="http://schemas.openxmlformats.org/officeDocument/2006/relationships/image" Target="../media/image16.svg"/></Relationships>
</file>

<file path=ppt/slides/_rels/slide5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2.svg"/><Relationship Id="rId15" Type="http://schemas.openxmlformats.org/officeDocument/2006/relationships/image" Target="../media/image107.pn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0.svg"/><Relationship Id="rId14" Type="http://schemas.openxmlformats.org/officeDocument/2006/relationships/image" Target="../media/image106.png"/></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37.svg"/><Relationship Id="rId5" Type="http://schemas.openxmlformats.org/officeDocument/2006/relationships/image" Target="../media/image22.svg"/><Relationship Id="rId15" Type="http://schemas.openxmlformats.org/officeDocument/2006/relationships/image" Target="../media/image77.svg"/><Relationship Id="rId10"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4.svg"/><Relationship Id="rId14" Type="http://schemas.openxmlformats.org/officeDocument/2006/relationships/image" Target="../media/image76.png"/></Relationships>
</file>

<file path=ppt/slides/_rels/slide5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10" Type="http://schemas.openxmlformats.org/officeDocument/2006/relationships/image" Target="../media/image109.png"/><Relationship Id="rId4" Type="http://schemas.openxmlformats.org/officeDocument/2006/relationships/image" Target="../media/image3.png"/><Relationship Id="rId9" Type="http://schemas.openxmlformats.org/officeDocument/2006/relationships/image" Target="../media/image108.png"/></Relationships>
</file>

<file path=ppt/slides/_rels/slide5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10.png"/></Relationships>
</file>

<file path=ppt/slides/_rels/slide5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11.png"/><Relationship Id="rId3" Type="http://schemas.openxmlformats.org/officeDocument/2006/relationships/image" Target="../media/image22.svg"/><Relationship Id="rId7" Type="http://schemas.openxmlformats.org/officeDocument/2006/relationships/image" Target="../media/image3.png"/><Relationship Id="rId12" Type="http://schemas.openxmlformats.org/officeDocument/2006/relationships/image" Target="../media/image1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5.png"/><Relationship Id="rId5" Type="http://schemas.openxmlformats.org/officeDocument/2006/relationships/image" Target="../media/image12.svg"/><Relationship Id="rId10" Type="http://schemas.openxmlformats.org/officeDocument/2006/relationships/image" Target="../media/image37.svg"/><Relationship Id="rId4" Type="http://schemas.openxmlformats.org/officeDocument/2006/relationships/image" Target="../media/image11.png"/><Relationship Id="rId9" Type="http://schemas.openxmlformats.org/officeDocument/2006/relationships/image" Target="../media/image36.png"/></Relationships>
</file>

<file path=ppt/slides/_rels/slide5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0.svg"/></Relationships>
</file>

<file path=ppt/slides/_rels/slide59.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0.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55.png"/><Relationship Id="rId2" Type="http://schemas.openxmlformats.org/officeDocument/2006/relationships/image" Target="../media/image5.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9.svg"/><Relationship Id="rId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3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8.svg"/><Relationship Id="rId5" Type="http://schemas.openxmlformats.org/officeDocument/2006/relationships/image" Target="../media/image24.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1.svg"/></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7.sv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4.svg"/><Relationship Id="rId5" Type="http://schemas.openxmlformats.org/officeDocument/2006/relationships/image" Target="../media/image22.svg"/><Relationship Id="rId15" Type="http://schemas.openxmlformats.org/officeDocument/2006/relationships/image" Target="../media/image16.svg"/><Relationship Id="rId10" Type="http://schemas.openxmlformats.org/officeDocument/2006/relationships/image" Target="../media/image3.png"/><Relationship Id="rId4" Type="http://schemas.openxmlformats.org/officeDocument/2006/relationships/image" Target="../media/image21.png"/><Relationship Id="rId9" Type="http://schemas.openxmlformats.org/officeDocument/2006/relationships/image" Target="../media/image46.png"/><Relationship Id="rId14" Type="http://schemas.openxmlformats.org/officeDocument/2006/relationships/image" Target="../media/image15.png"/></Relationships>
</file>

<file path=ppt/slides/_rels/slide6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0.svg"/><Relationship Id="rId3" Type="http://schemas.openxmlformats.org/officeDocument/2006/relationships/image" Target="../media/image6.svg"/><Relationship Id="rId7" Type="http://schemas.openxmlformats.org/officeDocument/2006/relationships/image" Target="../media/image33.svg"/><Relationship Id="rId12"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8.png"/><Relationship Id="rId5" Type="http://schemas.openxmlformats.org/officeDocument/2006/relationships/image" Target="../media/image22.svg"/><Relationship Id="rId10" Type="http://schemas.openxmlformats.org/officeDocument/2006/relationships/image" Target="../media/image8.png"/><Relationship Id="rId4" Type="http://schemas.openxmlformats.org/officeDocument/2006/relationships/image" Target="../media/image21.png"/><Relationship Id="rId9" Type="http://schemas.openxmlformats.org/officeDocument/2006/relationships/image" Target="../media/image20.svg"/></Relationships>
</file>

<file path=ppt/slides/_rels/slide62.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18.svg"/><Relationship Id="rId3" Type="http://schemas.openxmlformats.org/officeDocument/2006/relationships/image" Target="../media/image6.svg"/><Relationship Id="rId7" Type="http://schemas.openxmlformats.org/officeDocument/2006/relationships/image" Target="../media/image3.png"/><Relationship Id="rId12" Type="http://schemas.openxmlformats.org/officeDocument/2006/relationships/image" Target="../media/image17.png"/><Relationship Id="rId2" Type="http://schemas.openxmlformats.org/officeDocument/2006/relationships/image" Target="../media/image5.pn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55.png"/><Relationship Id="rId5" Type="http://schemas.openxmlformats.org/officeDocument/2006/relationships/image" Target="../media/image15.png"/><Relationship Id="rId15" Type="http://schemas.openxmlformats.org/officeDocument/2006/relationships/image" Target="../media/image9.png"/><Relationship Id="rId10" Type="http://schemas.openxmlformats.org/officeDocument/2006/relationships/image" Target="../media/image37.svg"/><Relationship Id="rId4" Type="http://schemas.openxmlformats.org/officeDocument/2006/relationships/image" Target="../media/image112.jpeg"/><Relationship Id="rId9" Type="http://schemas.openxmlformats.org/officeDocument/2006/relationships/image" Target="../media/image36.png"/><Relationship Id="rId14" Type="http://schemas.openxmlformats.org/officeDocument/2006/relationships/image" Target="../media/image7.png"/></Relationships>
</file>

<file path=ppt/slides/_rels/slide6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svg"/><Relationship Id="rId7" Type="http://schemas.openxmlformats.org/officeDocument/2006/relationships/image" Target="../media/image31.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72.pn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2.svg"/></Relationships>
</file>

<file path=ppt/slides/_rels/slide6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6.svg"/><Relationship Id="rId7" Type="http://schemas.openxmlformats.org/officeDocument/2006/relationships/image" Target="../media/image37.svg"/><Relationship Id="rId12" Type="http://schemas.openxmlformats.org/officeDocument/2006/relationships/image" Target="../media/image95.png"/><Relationship Id="rId2" Type="http://schemas.openxmlformats.org/officeDocument/2006/relationships/image" Target="../media/image5.png"/><Relationship Id="rId16" Type="http://schemas.openxmlformats.org/officeDocument/2006/relationships/image" Target="../media/image22.sv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113.png"/><Relationship Id="rId5" Type="http://schemas.openxmlformats.org/officeDocument/2006/relationships/image" Target="../media/image4.svg"/><Relationship Id="rId15" Type="http://schemas.openxmlformats.org/officeDocument/2006/relationships/image" Target="../media/image21.png"/><Relationship Id="rId10" Type="http://schemas.openxmlformats.org/officeDocument/2006/relationships/image" Target="../media/image28.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18.svg"/></Relationships>
</file>

<file path=ppt/slides/_rels/slide65.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5.png"/><Relationship Id="rId3" Type="http://schemas.openxmlformats.org/officeDocument/2006/relationships/image" Target="../media/image23.png"/><Relationship Id="rId7" Type="http://schemas.openxmlformats.org/officeDocument/2006/relationships/image" Target="../media/image40.png"/><Relationship Id="rId12" Type="http://schemas.openxmlformats.org/officeDocument/2006/relationships/image" Target="../media/image18.sv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16.svg"/><Relationship Id="rId4" Type="http://schemas.openxmlformats.org/officeDocument/2006/relationships/image" Target="../media/image24.svg"/><Relationship Id="rId9" Type="http://schemas.openxmlformats.org/officeDocument/2006/relationships/image" Target="../media/image115.png"/><Relationship Id="rId14" Type="http://schemas.openxmlformats.org/officeDocument/2006/relationships/image" Target="../media/image16.sv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2.svg"/><Relationship Id="rId3" Type="http://schemas.openxmlformats.org/officeDocument/2006/relationships/image" Target="../media/image37.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1.svg"/><Relationship Id="rId5" Type="http://schemas.openxmlformats.org/officeDocument/2006/relationships/image" Target="../media/image4.svg"/><Relationship Id="rId15" Type="http://schemas.openxmlformats.org/officeDocument/2006/relationships/image" Target="../media/image46.png"/><Relationship Id="rId10" Type="http://schemas.openxmlformats.org/officeDocument/2006/relationships/image" Target="../media/image30.png"/><Relationship Id="rId4" Type="http://schemas.openxmlformats.org/officeDocument/2006/relationships/image" Target="../media/image3.png"/><Relationship Id="rId9" Type="http://schemas.openxmlformats.org/officeDocument/2006/relationships/image" Target="../media/image24.svg"/><Relationship Id="rId14" Type="http://schemas.openxmlformats.org/officeDocument/2006/relationships/image" Target="../media/image28.png"/></Relationships>
</file>

<file path=ppt/slides/_rels/slide6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2.svg"/><Relationship Id="rId3" Type="http://schemas.openxmlformats.org/officeDocument/2006/relationships/image" Target="../media/image118.pn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svg"/><Relationship Id="rId5" Type="http://schemas.openxmlformats.org/officeDocument/2006/relationships/image" Target="../media/image120.png"/><Relationship Id="rId10" Type="http://schemas.openxmlformats.org/officeDocument/2006/relationships/image" Target="../media/image9.png"/><Relationship Id="rId4" Type="http://schemas.openxmlformats.org/officeDocument/2006/relationships/image" Target="../media/image119.png"/><Relationship Id="rId9" Type="http://schemas.openxmlformats.org/officeDocument/2006/relationships/image" Target="../media/image4.svg"/></Relationships>
</file>

<file path=ppt/slides/_rels/slide6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0.png"/><Relationship Id="rId3" Type="http://schemas.openxmlformats.org/officeDocument/2006/relationships/image" Target="../media/image6.svg"/><Relationship Id="rId7" Type="http://schemas.openxmlformats.org/officeDocument/2006/relationships/image" Target="../media/image4.svg"/><Relationship Id="rId12" Type="http://schemas.openxmlformats.org/officeDocument/2006/relationships/image" Target="../media/image55.png"/><Relationship Id="rId2" Type="http://schemas.openxmlformats.org/officeDocument/2006/relationships/image" Target="../media/image5.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6.svg"/><Relationship Id="rId5" Type="http://schemas.openxmlformats.org/officeDocument/2006/relationships/image" Target="../media/image2.svg"/><Relationship Id="rId15" Type="http://schemas.openxmlformats.org/officeDocument/2006/relationships/image" Target="../media/image12.sv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11.png"/></Relationships>
</file>

<file path=ppt/slides/_rels/slide6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77.svg"/><Relationship Id="rId7" Type="http://schemas.openxmlformats.org/officeDocument/2006/relationships/image" Target="../media/image122.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44.sv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4.svg"/><Relationship Id="rId7" Type="http://schemas.openxmlformats.org/officeDocument/2006/relationships/image" Target="../media/image31.svg"/><Relationship Id="rId12" Type="http://schemas.openxmlformats.org/officeDocument/2006/relationships/image" Target="../media/image42.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1.png"/><Relationship Id="rId5" Type="http://schemas.openxmlformats.org/officeDocument/2006/relationships/image" Target="../media/image4.svg"/><Relationship Id="rId10"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44.svg"/><Relationship Id="rId4" Type="http://schemas.openxmlformats.org/officeDocument/2006/relationships/image" Target="../media/image10.svg"/><Relationship Id="rId9"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9.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44.svg"/><Relationship Id="rId4" Type="http://schemas.openxmlformats.org/officeDocument/2006/relationships/image" Target="../media/image10.sv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69671">
            <a:off x="-521650" y="-784202"/>
            <a:ext cx="3695086" cy="362580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440682">
            <a:off x="15053850" y="7755235"/>
            <a:ext cx="3866404" cy="3006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5024" y="1028699"/>
            <a:ext cx="12123794" cy="8071296"/>
          </a:xfrm>
          <a:prstGeom prst="rect">
            <a:avLst/>
          </a:prstGeom>
        </p:spPr>
      </p:pic>
      <p:sp>
        <p:nvSpPr>
          <p:cNvPr id="6" name="AutoShape 6"/>
          <p:cNvSpPr/>
          <p:nvPr/>
        </p:nvSpPr>
        <p:spPr>
          <a:xfrm>
            <a:off x="6047685" y="2594942"/>
            <a:ext cx="6298473" cy="0"/>
          </a:xfrm>
          <a:prstGeom prst="line">
            <a:avLst/>
          </a:prstGeom>
          <a:ln w="19050" cap="rnd">
            <a:solidFill>
              <a:srgbClr val="9AB274"/>
            </a:solidFill>
            <a:prstDash val="sysDash"/>
            <a:headEnd type="none" w="sm" len="sm"/>
            <a:tailEnd type="none" w="sm" len="sm"/>
          </a:ln>
        </p:spPr>
      </p:sp>
      <p:sp>
        <p:nvSpPr>
          <p:cNvPr id="7" name="AutoShape 7"/>
          <p:cNvSpPr/>
          <p:nvPr/>
        </p:nvSpPr>
        <p:spPr>
          <a:xfrm>
            <a:off x="6047685" y="8052460"/>
            <a:ext cx="6298473" cy="0"/>
          </a:xfrm>
          <a:prstGeom prst="line">
            <a:avLst/>
          </a:prstGeom>
          <a:ln w="19050" cap="rnd">
            <a:solidFill>
              <a:srgbClr val="9AB274"/>
            </a:solidFill>
            <a:prstDash val="sysDash"/>
            <a:headEnd type="none" w="sm" len="sm"/>
            <a:tailEnd type="none" w="sm" len="sm"/>
          </a:ln>
        </p:spPr>
      </p:sp>
      <p:pic>
        <p:nvPicPr>
          <p:cNvPr id="8" name="Picture 8"/>
          <p:cNvPicPr>
            <a:picLocks noChangeAspect="1"/>
          </p:cNvPicPr>
          <p:nvPr/>
        </p:nvPicPr>
        <p:blipFill>
          <a:blip r:embed="rId8"/>
          <a:srcRect/>
          <a:stretch>
            <a:fillRect/>
          </a:stretch>
        </p:blipFill>
        <p:spPr>
          <a:xfrm rot="554108">
            <a:off x="1944202" y="6147763"/>
            <a:ext cx="3167770" cy="2431263"/>
          </a:xfrm>
          <a:prstGeom prst="rect">
            <a:avLst/>
          </a:prstGeom>
        </p:spPr>
      </p:pic>
      <p:pic>
        <p:nvPicPr>
          <p:cNvPr id="9" name="Picture 9"/>
          <p:cNvPicPr>
            <a:picLocks noChangeAspect="1"/>
          </p:cNvPicPr>
          <p:nvPr/>
        </p:nvPicPr>
        <p:blipFill>
          <a:blip r:embed="rId9"/>
          <a:srcRect/>
          <a:stretch>
            <a:fillRect/>
          </a:stretch>
        </p:blipFill>
        <p:spPr>
          <a:xfrm rot="847013">
            <a:off x="13113260" y="534204"/>
            <a:ext cx="2610543" cy="2303803"/>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66610">
            <a:off x="15892887" y="6497439"/>
            <a:ext cx="1361714" cy="1731909"/>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20042">
            <a:off x="1322070" y="1923847"/>
            <a:ext cx="1142540" cy="1342191"/>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591706" flipV="1">
            <a:off x="17122814" y="-1283494"/>
            <a:ext cx="1885009" cy="394766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267413" y="7665079"/>
            <a:ext cx="4695920" cy="4114800"/>
          </a:xfrm>
          <a:prstGeom prst="rect">
            <a:avLst/>
          </a:prstGeom>
        </p:spPr>
      </p:pic>
      <p:sp>
        <p:nvSpPr>
          <p:cNvPr id="16" name="Google Shape;1218;p41">
            <a:extLst>
              <a:ext uri="{FF2B5EF4-FFF2-40B4-BE49-F238E27FC236}">
                <a16:creationId xmlns:a16="http://schemas.microsoft.com/office/drawing/2014/main" id="{E4580816-06DA-40CA-A7C2-354BBBE73BF2}"/>
              </a:ext>
            </a:extLst>
          </p:cNvPr>
          <p:cNvSpPr txBox="1">
            <a:spLocks/>
          </p:cNvSpPr>
          <p:nvPr/>
        </p:nvSpPr>
        <p:spPr>
          <a:xfrm>
            <a:off x="3550210" y="2392587"/>
            <a:ext cx="1090287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en-US" sz="8000" dirty="0">
                <a:solidFill>
                  <a:schemeClr val="accent6"/>
                </a:solidFill>
                <a:latin typeface="Arial"/>
                <a:ea typeface="Lexend Medium"/>
                <a:cs typeface="Lexend Medium"/>
                <a:sym typeface="Lexend Medium"/>
              </a:rPr>
              <a:t>CHÀO MỪNG CÁC EM </a:t>
            </a:r>
            <a:br>
              <a:rPr lang="en-US" sz="8000" dirty="0">
                <a:solidFill>
                  <a:schemeClr val="accent6"/>
                </a:solidFill>
                <a:latin typeface="Arial"/>
                <a:ea typeface="Lexend Medium"/>
                <a:cs typeface="Lexend Medium"/>
                <a:sym typeface="Lexend Medium"/>
              </a:rPr>
            </a:br>
            <a:r>
              <a:rPr lang="en-US" sz="8000" dirty="0">
                <a:solidFill>
                  <a:schemeClr val="accent6"/>
                </a:solidFill>
                <a:latin typeface="Arial"/>
                <a:ea typeface="Lexend Medium"/>
                <a:cs typeface="Lexend Medium"/>
                <a:sym typeface="Lexend Medium"/>
              </a:rPr>
              <a:t>ĐẾN VỚI BÀI HỌC HÔM NAY!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692068" y="1048163"/>
            <a:ext cx="9061532" cy="8342122"/>
            <a:chOff x="0" y="0"/>
            <a:chExt cx="14727184" cy="12798384"/>
          </a:xfrm>
          <a:solidFill>
            <a:schemeClr val="accent3">
              <a:lumMod val="40000"/>
              <a:lumOff val="60000"/>
            </a:schemeClr>
          </a:solidFill>
        </p:grpSpPr>
        <p:sp>
          <p:nvSpPr>
            <p:cNvPr id="3" name="Freeform 3"/>
            <p:cNvSpPr/>
            <p:nvPr/>
          </p:nvSpPr>
          <p:spPr>
            <a:xfrm>
              <a:off x="0" y="-4262"/>
              <a:ext cx="14734930" cy="12804870"/>
            </a:xfrm>
            <a:custGeom>
              <a:avLst/>
              <a:gdLst/>
              <a:ahLst/>
              <a:cxnLst/>
              <a:rect l="l" t="t" r="r" b="b"/>
              <a:pathLst>
                <a:path w="14734930" h="12804870">
                  <a:moveTo>
                    <a:pt x="13796031" y="12793682"/>
                  </a:moveTo>
                  <a:cubicBezTo>
                    <a:pt x="13796031" y="12793682"/>
                    <a:pt x="13376278" y="12804870"/>
                    <a:pt x="12913692" y="12802248"/>
                  </a:cubicBezTo>
                  <a:cubicBezTo>
                    <a:pt x="4626114" y="12800086"/>
                    <a:pt x="1057073" y="12792261"/>
                    <a:pt x="1057073" y="12792261"/>
                  </a:cubicBezTo>
                  <a:cubicBezTo>
                    <a:pt x="812931" y="12783427"/>
                    <a:pt x="565145" y="12766446"/>
                    <a:pt x="398404" y="12708268"/>
                  </a:cubicBezTo>
                  <a:cubicBezTo>
                    <a:pt x="120505" y="12611306"/>
                    <a:pt x="0" y="12433778"/>
                    <a:pt x="0" y="3904518"/>
                  </a:cubicBezTo>
                  <a:lnTo>
                    <a:pt x="0" y="3904421"/>
                  </a:lnTo>
                  <a:cubicBezTo>
                    <a:pt x="8536" y="440430"/>
                    <a:pt x="34263" y="311302"/>
                    <a:pt x="140291" y="225758"/>
                  </a:cubicBezTo>
                  <a:cubicBezTo>
                    <a:pt x="342602" y="62530"/>
                    <a:pt x="736658" y="7673"/>
                    <a:pt x="1155311" y="7673"/>
                  </a:cubicBezTo>
                  <a:cubicBezTo>
                    <a:pt x="1155311" y="7673"/>
                    <a:pt x="1551711" y="15681"/>
                    <a:pt x="10394159" y="7673"/>
                  </a:cubicBezTo>
                  <a:cubicBezTo>
                    <a:pt x="13157350" y="0"/>
                    <a:pt x="13621279" y="7673"/>
                    <a:pt x="13621279" y="7673"/>
                  </a:cubicBezTo>
                  <a:cubicBezTo>
                    <a:pt x="13989586" y="15152"/>
                    <a:pt x="14352899" y="84484"/>
                    <a:pt x="14550639" y="207066"/>
                  </a:cubicBezTo>
                  <a:cubicBezTo>
                    <a:pt x="14701656" y="300683"/>
                    <a:pt x="14734930" y="425358"/>
                    <a:pt x="14725790" y="3904518"/>
                  </a:cubicBezTo>
                  <a:lnTo>
                    <a:pt x="14725790" y="3904615"/>
                  </a:lnTo>
                  <a:cubicBezTo>
                    <a:pt x="14725790" y="12551743"/>
                    <a:pt x="14442793" y="12765841"/>
                    <a:pt x="13796031" y="12793682"/>
                  </a:cubicBezTo>
                  <a:close/>
                </a:path>
              </a:pathLst>
            </a:custGeom>
            <a:grp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39856" y="2186988"/>
            <a:ext cx="7743344" cy="7514562"/>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10865740" y="959242"/>
            <a:ext cx="299282" cy="12668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0042">
            <a:off x="7172401" y="8061056"/>
            <a:ext cx="798954" cy="938566"/>
          </a:xfrm>
          <a:prstGeom prst="rect">
            <a:avLst/>
          </a:prstGeom>
        </p:spPr>
      </p:pic>
      <p:pic>
        <p:nvPicPr>
          <p:cNvPr id="9" name="Picture 9"/>
          <p:cNvPicPr>
            <a:picLocks noChangeAspect="1"/>
          </p:cNvPicPr>
          <p:nvPr/>
        </p:nvPicPr>
        <p:blipFill>
          <a:blip r:embed="rId8"/>
          <a:srcRect/>
          <a:stretch>
            <a:fillRect/>
          </a:stretch>
        </p:blipFill>
        <p:spPr>
          <a:xfrm>
            <a:off x="16312655" y="8612630"/>
            <a:ext cx="1597814" cy="1642996"/>
          </a:xfrm>
          <a:prstGeom prst="rect">
            <a:avLst/>
          </a:prstGeom>
        </p:spPr>
      </p:pic>
      <p:pic>
        <p:nvPicPr>
          <p:cNvPr id="10" name="Picture 10"/>
          <p:cNvPicPr>
            <a:picLocks noChangeAspect="1"/>
          </p:cNvPicPr>
          <p:nvPr/>
        </p:nvPicPr>
        <p:blipFill>
          <a:blip r:embed="rId9"/>
          <a:srcRect/>
          <a:stretch>
            <a:fillRect/>
          </a:stretch>
        </p:blipFill>
        <p:spPr>
          <a:xfrm>
            <a:off x="103019" y="-50426"/>
            <a:ext cx="1810545" cy="164306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019313" y="-3306085"/>
            <a:ext cx="4695920" cy="4114800"/>
          </a:xfrm>
          <a:prstGeom prst="rect">
            <a:avLst/>
          </a:prstGeom>
        </p:spPr>
      </p:pic>
      <p:sp>
        <p:nvSpPr>
          <p:cNvPr id="15" name="TextBox 14">
            <a:extLst>
              <a:ext uri="{FF2B5EF4-FFF2-40B4-BE49-F238E27FC236}">
                <a16:creationId xmlns:a16="http://schemas.microsoft.com/office/drawing/2014/main" id="{9ED21F4D-2887-4ECC-B55E-1346252EACBB}"/>
              </a:ext>
            </a:extLst>
          </p:cNvPr>
          <p:cNvSpPr txBox="1"/>
          <p:nvPr/>
        </p:nvSpPr>
        <p:spPr>
          <a:xfrm>
            <a:off x="1008291" y="1568917"/>
            <a:ext cx="8448710" cy="7117782"/>
          </a:xfrm>
          <a:prstGeom prst="rect">
            <a:avLst/>
          </a:prstGeom>
          <a:noFill/>
        </p:spPr>
        <p:txBody>
          <a:bodyPr wrap="square">
            <a:spAutoFit/>
          </a:bodyPr>
          <a:lstStyle/>
          <a:p>
            <a:pPr algn="just">
              <a:lnSpc>
                <a:spcPct val="150000"/>
              </a:lnSpc>
              <a:spcBef>
                <a:spcPts val="600"/>
              </a:spcBef>
              <a:spcAft>
                <a:spcPts val="800"/>
              </a:spcAft>
            </a:pPr>
            <a:r>
              <a:rPr lang="nl-NL" sz="3800" b="1" dirty="0">
                <a:effectLst/>
                <a:latin typeface="Arial" panose="020B0604020202020204" pitchFamily="34" charset="0"/>
                <a:ea typeface="Calibri" panose="020F0502020204030204" pitchFamily="34" charset="0"/>
                <a:cs typeface="Times New Roman" panose="02020603050405020304" pitchFamily="18" charset="0"/>
              </a:rPr>
              <a:t>Ví dụ 1 (SGK -</a:t>
            </a:r>
            <a:r>
              <a:rPr lang="vi-VN" sz="3800" b="1" dirty="0">
                <a:effectLst/>
                <a:latin typeface="Arial" panose="020B0604020202020204" pitchFamily="34" charset="0"/>
                <a:ea typeface="Calibri" panose="020F0502020204030204" pitchFamily="34" charset="0"/>
                <a:cs typeface="Times New Roman" panose="02020603050405020304" pitchFamily="18" charset="0"/>
              </a:rPr>
              <a:t> </a:t>
            </a:r>
            <a:r>
              <a:rPr lang="nl-NL" sz="3800" b="1" dirty="0">
                <a:effectLst/>
                <a:latin typeface="Arial" panose="020B0604020202020204" pitchFamily="34" charset="0"/>
                <a:ea typeface="Calibri" panose="020F0502020204030204" pitchFamily="34" charset="0"/>
                <a:cs typeface="Times New Roman" panose="02020603050405020304" pitchFamily="18" charset="0"/>
              </a:rPr>
              <a:t>tr 78).</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3800" dirty="0">
                <a:effectLst/>
                <a:latin typeface="Arial" panose="020B0604020202020204" pitchFamily="34" charset="0"/>
                <a:ea typeface="Calibri" panose="020F0502020204030204" pitchFamily="34" charset="0"/>
                <a:cs typeface="Times New Roman" panose="02020603050405020304" pitchFamily="18" charset="0"/>
              </a:rPr>
              <a:t>Một tổ trong l</a:t>
            </a:r>
            <a:r>
              <a:rPr lang="vi-VN" sz="3800" dirty="0">
                <a:effectLst/>
                <a:latin typeface="Arial" panose="020B0604020202020204" pitchFamily="34" charset="0"/>
                <a:ea typeface="Calibri" panose="020F0502020204030204" pitchFamily="34" charset="0"/>
                <a:cs typeface="Times New Roman" panose="02020603050405020304" pitchFamily="18" charset="0"/>
              </a:rPr>
              <a:t>ớp</a:t>
            </a:r>
            <a:r>
              <a:rPr lang="en-US" sz="3800" dirty="0">
                <a:effectLst/>
                <a:latin typeface="Arial" panose="020B0604020202020204" pitchFamily="34" charset="0"/>
                <a:ea typeface="Calibri" panose="020F0502020204030204" pitchFamily="34" charset="0"/>
                <a:cs typeface="Times New Roman" panose="02020603050405020304" pitchFamily="18" charset="0"/>
              </a:rPr>
              <a:t> 10A có ba học sinh n</a:t>
            </a:r>
            <a:r>
              <a:rPr lang="vi-VN" sz="3800" dirty="0">
                <a:effectLst/>
                <a:latin typeface="Arial" panose="020B0604020202020204" pitchFamily="34" charset="0"/>
                <a:ea typeface="Calibri" panose="020F0502020204030204" pitchFamily="34" charset="0"/>
                <a:cs typeface="Times New Roman" panose="02020603050405020304" pitchFamily="18" charset="0"/>
              </a:rPr>
              <a:t>ữ</a:t>
            </a:r>
            <a:r>
              <a:rPr lang="en-US" sz="3800" dirty="0">
                <a:effectLst/>
                <a:latin typeface="Arial" panose="020B0604020202020204" pitchFamily="34" charset="0"/>
                <a:ea typeface="Calibri" panose="020F0502020204030204" pitchFamily="34" charset="0"/>
                <a:cs typeface="Times New Roman" panose="02020603050405020304" pitchFamily="18" charset="0"/>
              </a:rPr>
              <a:t> là Hương, Hồng, Dung và bốn học sinh nam là Sơn, Tùng. Hoàng. Tiến. Giáo viên chọn ngẫu nhiên một học sinh trong tổ đó để kiểm tra vở bài tập. Phép thử ng</a:t>
            </a:r>
            <a:r>
              <a:rPr lang="vi-VN" sz="3800" dirty="0">
                <a:effectLst/>
                <a:latin typeface="Arial" panose="020B0604020202020204" pitchFamily="34" charset="0"/>
                <a:ea typeface="Calibri" panose="020F0502020204030204" pitchFamily="34" charset="0"/>
                <a:cs typeface="Times New Roman" panose="02020603050405020304" pitchFamily="18" charset="0"/>
              </a:rPr>
              <a:t>ẫu</a:t>
            </a:r>
            <a:r>
              <a:rPr lang="en-US" sz="3800" dirty="0">
                <a:effectLst/>
                <a:latin typeface="Arial" panose="020B0604020202020204" pitchFamily="34" charset="0"/>
                <a:ea typeface="Calibri" panose="020F0502020204030204" pitchFamily="34" charset="0"/>
                <a:cs typeface="Times New Roman" panose="02020603050405020304" pitchFamily="18" charset="0"/>
              </a:rPr>
              <a:t> nhiên là g</a:t>
            </a:r>
            <a:r>
              <a:rPr lang="vi-VN" sz="3800" dirty="0">
                <a:effectLst/>
                <a:latin typeface="Arial" panose="020B0604020202020204" pitchFamily="34" charset="0"/>
                <a:ea typeface="Calibri" panose="020F0502020204030204" pitchFamily="34" charset="0"/>
                <a:cs typeface="Times New Roman" panose="02020603050405020304" pitchFamily="18" charset="0"/>
              </a:rPr>
              <a:t>ì</a:t>
            </a:r>
            <a:r>
              <a:rPr lang="en-US" sz="3800" dirty="0">
                <a:effectLst/>
                <a:latin typeface="Arial" panose="020B0604020202020204" pitchFamily="34" charset="0"/>
                <a:ea typeface="Calibri" panose="020F0502020204030204" pitchFamily="34" charset="0"/>
                <a:cs typeface="Times New Roman" panose="02020603050405020304" pitchFamily="18" charset="0"/>
              </a:rPr>
              <a:t>? Mô tả không gian mẫu.</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49736CCA-13CF-4DD8-8D9E-CC4E0988A271}"/>
                  </a:ext>
                </a:extLst>
              </p:cNvPr>
              <p:cNvSpPr txBox="1"/>
              <p:nvPr/>
            </p:nvSpPr>
            <p:spPr>
              <a:xfrm>
                <a:off x="10516327" y="2186988"/>
                <a:ext cx="7466873" cy="7015190"/>
              </a:xfrm>
              <a:prstGeom prst="rect">
                <a:avLst/>
              </a:prstGeom>
              <a:noFill/>
            </p:spPr>
            <p:txBody>
              <a:bodyPr wrap="square">
                <a:spAutoFit/>
              </a:bodyPr>
              <a:lstStyle/>
              <a:p>
                <a:pPr algn="ctr">
                  <a:lnSpc>
                    <a:spcPct val="150000"/>
                  </a:lnSpc>
                </a:pPr>
                <a:r>
                  <a:rPr lang="en-US" sz="4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Phép thử ngẫu nhiên là chọn ng</a:t>
                </a:r>
                <a:r>
                  <a:rPr lang="vi-VN" sz="3800" dirty="0">
                    <a:effectLst/>
                    <a:latin typeface="Arial" panose="020B0604020202020204" pitchFamily="34" charset="0"/>
                    <a:ea typeface="Calibri" panose="020F0502020204030204" pitchFamily="34" charset="0"/>
                    <a:cs typeface="Times New Roman" panose="02020603050405020304" pitchFamily="18" charset="0"/>
                  </a:rPr>
                  <a:t>ẫu</a:t>
                </a:r>
                <a:r>
                  <a:rPr lang="en-US" sz="3800" dirty="0">
                    <a:effectLst/>
                    <a:latin typeface="Arial" panose="020B0604020202020204" pitchFamily="34" charset="0"/>
                    <a:ea typeface="Calibri" panose="020F0502020204030204" pitchFamily="34" charset="0"/>
                    <a:cs typeface="Times New Roman" panose="02020603050405020304" pitchFamily="18" charset="0"/>
                  </a:rPr>
                  <a:t> nhiên một học sinh trong tổ để kiểm tra vở bài tập.</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Không gian mẫu là tập hợp tất cả các học sinh trong tổ.</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800" dirty="0">
                    <a:effectLst/>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r>
                      <m:rPr>
                        <m:sty m:val="p"/>
                      </m:rPr>
                      <a:rPr lang="en-US" sz="3800">
                        <a:effectLst/>
                        <a:latin typeface="Cambria Math" panose="02040503050406030204" pitchFamily="18" charset="0"/>
                        <a:ea typeface="Calibri" panose="020F0502020204030204" pitchFamily="34" charset="0"/>
                        <a:cs typeface="Arial" panose="020B0604020202020204" pitchFamily="34" charset="0"/>
                      </a:rPr>
                      <m:t>Ω</m:t>
                    </m:r>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 Hương; Hồng; Dung; Son; Tùng; Hoàng; Tiến </a:t>
                </a:r>
                <a14:m>
                  <m:oMath xmlns:m="http://schemas.openxmlformats.org/officeDocument/2006/math">
                    <m:r>
                      <a:rPr lang="en-US" sz="3800">
                        <a:effectLst/>
                        <a:latin typeface="Cambria Math" panose="02040503050406030204" pitchFamily="18" charset="0"/>
                        <a:ea typeface="Calibri" panose="020F0502020204030204" pitchFamily="34" charset="0"/>
                        <a:cs typeface="Arial" panose="020B0604020202020204" pitchFamily="34" charset="0"/>
                      </a:rPr>
                      <m:t>}</m:t>
                    </m:r>
                  </m:oMath>
                </a14:m>
                <a:r>
                  <a:rPr lang="en-US" sz="3800" dirty="0">
                    <a:effectLst/>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49736CCA-13CF-4DD8-8D9E-CC4E0988A271}"/>
                  </a:ext>
                </a:extLst>
              </p:cNvPr>
              <p:cNvSpPr txBox="1">
                <a:spLocks noRot="1" noChangeAspect="1" noMove="1" noResize="1" noEditPoints="1" noAdjustHandles="1" noChangeArrowheads="1" noChangeShapeType="1" noTextEdit="1"/>
              </p:cNvSpPr>
              <p:nvPr/>
            </p:nvSpPr>
            <p:spPr>
              <a:xfrm>
                <a:off x="10516327" y="2186988"/>
                <a:ext cx="7466873" cy="7015190"/>
              </a:xfrm>
              <a:prstGeom prst="rect">
                <a:avLst/>
              </a:prstGeom>
              <a:blipFill>
                <a:blip r:embed="rId16"/>
                <a:stretch>
                  <a:fillRect l="-2694" r="-2286" b="-2954"/>
                </a:stretch>
              </a:blipFill>
            </p:spPr>
            <p:txBody>
              <a:bodyPr/>
              <a:lstStyle/>
              <a:p>
                <a:r>
                  <a:rPr lang="en-US">
                    <a:noFill/>
                  </a:rPr>
                  <a:t> </a:t>
                </a:r>
              </a:p>
            </p:txBody>
          </p:sp>
        </mc:Fallback>
      </mc:AlternateContent>
    </p:spTree>
    <p:extLst>
      <p:ext uri="{BB962C8B-B14F-4D97-AF65-F5344CB8AC3E}">
        <p14:creationId xmlns:p14="http://schemas.microsoft.com/office/powerpoint/2010/main" val="2896871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71130" y="1104900"/>
            <a:ext cx="15216411" cy="8177811"/>
          </a:xfrm>
          <a:prstGeom prst="rect">
            <a:avLst/>
          </a:prstGeom>
        </p:spPr>
      </p:pic>
      <p:pic>
        <p:nvPicPr>
          <p:cNvPr id="10" name="Picture 10"/>
          <p:cNvPicPr>
            <a:picLocks noChangeAspect="1"/>
          </p:cNvPicPr>
          <p:nvPr/>
        </p:nvPicPr>
        <p:blipFill>
          <a:blip r:embed="rId4"/>
          <a:srcRect/>
          <a:stretch>
            <a:fillRect/>
          </a:stretch>
        </p:blipFill>
        <p:spPr>
          <a:xfrm rot="664965">
            <a:off x="16021462" y="7528697"/>
            <a:ext cx="1641667" cy="2192543"/>
          </a:xfrm>
          <a:prstGeom prst="rect">
            <a:avLst/>
          </a:prstGeom>
        </p:spPr>
      </p:pic>
      <p:pic>
        <p:nvPicPr>
          <p:cNvPr id="11" name="Picture 11"/>
          <p:cNvPicPr>
            <a:picLocks noChangeAspect="1"/>
          </p:cNvPicPr>
          <p:nvPr/>
        </p:nvPicPr>
        <p:blipFill>
          <a:blip r:embed="rId5"/>
          <a:srcRect/>
          <a:stretch>
            <a:fillRect/>
          </a:stretch>
        </p:blipFill>
        <p:spPr>
          <a:xfrm rot="-143502">
            <a:off x="741725" y="293069"/>
            <a:ext cx="2019882" cy="2734188"/>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0042">
            <a:off x="5132579" y="412582"/>
            <a:ext cx="753495" cy="885163"/>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604883">
            <a:off x="10312421" y="8433766"/>
            <a:ext cx="304735" cy="1289883"/>
          </a:xfrm>
          <a:prstGeom prst="rect">
            <a:avLst/>
          </a:prstGeom>
        </p:spPr>
      </p:pic>
      <p:sp>
        <p:nvSpPr>
          <p:cNvPr id="17" name="TextBox 16">
            <a:extLst>
              <a:ext uri="{FF2B5EF4-FFF2-40B4-BE49-F238E27FC236}">
                <a16:creationId xmlns:a16="http://schemas.microsoft.com/office/drawing/2014/main" id="{B6B38C19-B6C4-4E92-BBAF-20A955322A81}"/>
              </a:ext>
            </a:extLst>
          </p:cNvPr>
          <p:cNvSpPr txBox="1"/>
          <p:nvPr/>
        </p:nvSpPr>
        <p:spPr>
          <a:xfrm>
            <a:off x="2619425" y="2622099"/>
            <a:ext cx="13311505" cy="6184193"/>
          </a:xfrm>
          <a:prstGeom prst="rect">
            <a:avLst/>
          </a:prstGeom>
          <a:noFill/>
        </p:spPr>
        <p:txBody>
          <a:bodyPr wrap="square">
            <a:spAutoFit/>
          </a:bodyPr>
          <a:lstStyle/>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Trở lại Ví dụ 1, xét hai biến cố sau:</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A: “Học sinh được gọi là một bạn nữ”;</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B: “Học sinh được gọi có tên bắt đầu bằng chữ H”.</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Hãy liệt kê các kết quả thuận lợi cho biến cố A, B.</a:t>
            </a:r>
            <a:endParaRPr lang="en-US" sz="3800" dirty="0">
              <a:effectLst/>
              <a:latin typeface="Times New Roman" panose="02020603050405020304" pitchFamily="18" charset="0"/>
              <a:ea typeface="Times New Roman" panose="02020603050405020304" pitchFamily="18" charset="0"/>
            </a:endParaRPr>
          </a:p>
          <a:p>
            <a:pPr algn="ctr">
              <a:lnSpc>
                <a:spcPct val="150000"/>
              </a:lnSpc>
            </a:pPr>
            <a:r>
              <a:rPr lang="vi-VN" sz="4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solidFill>
                  <a:srgbClr val="333333"/>
                </a:solidFill>
                <a:effectLst/>
                <a:latin typeface="Arial" panose="020B0604020202020204" pitchFamily="34" charset="0"/>
                <a:ea typeface="Times New Roman" panose="02020603050405020304" pitchFamily="18" charset="0"/>
              </a:rPr>
              <a:t>a. Kết quả thuận lợi cho biến cố A: {Hương; Hồng; Dung}.</a:t>
            </a:r>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latin typeface="Arial" panose="020B0604020202020204" pitchFamily="34" charset="0"/>
                <a:ea typeface="Calibri" panose="020F0502020204030204" pitchFamily="34" charset="0"/>
              </a:rPr>
              <a:t>b. Kết quả thuận lợi cho biến cố B: {Hương; Hồng; Hoàng}.</a:t>
            </a:r>
            <a:endParaRPr lang="en-US" sz="3800" dirty="0"/>
          </a:p>
        </p:txBody>
      </p:sp>
      <p:pic>
        <p:nvPicPr>
          <p:cNvPr id="20" name="Picture 8">
            <a:extLst>
              <a:ext uri="{FF2B5EF4-FFF2-40B4-BE49-F238E27FC236}">
                <a16:creationId xmlns:a16="http://schemas.microsoft.com/office/drawing/2014/main" id="{0592C310-4D54-4FA8-BEC1-CDFC789DFBB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233419" y="1249840"/>
            <a:ext cx="4233357" cy="1342876"/>
          </a:xfrm>
          <a:prstGeom prst="rect">
            <a:avLst/>
          </a:prstGeom>
        </p:spPr>
      </p:pic>
      <p:sp>
        <p:nvSpPr>
          <p:cNvPr id="21" name="TextBox 20">
            <a:extLst>
              <a:ext uri="{FF2B5EF4-FFF2-40B4-BE49-F238E27FC236}">
                <a16:creationId xmlns:a16="http://schemas.microsoft.com/office/drawing/2014/main" id="{14576701-7007-4CE4-B79D-E862BCEDED4F}"/>
              </a:ext>
            </a:extLst>
          </p:cNvPr>
          <p:cNvSpPr txBox="1"/>
          <p:nvPr/>
        </p:nvSpPr>
        <p:spPr>
          <a:xfrm>
            <a:off x="7467600" y="1480708"/>
            <a:ext cx="4396022" cy="830997"/>
          </a:xfrm>
          <a:prstGeom prst="rect">
            <a:avLst/>
          </a:prstGeom>
          <a:noFill/>
        </p:spPr>
        <p:txBody>
          <a:bodyPr wrap="square" rtlCol="0">
            <a:spAutoFit/>
          </a:bodyPr>
          <a:lstStyle/>
          <a:p>
            <a:pPr algn="just"/>
            <a:r>
              <a:rPr lang="vi-VN" sz="4800" b="1" dirty="0">
                <a:solidFill>
                  <a:schemeClr val="bg1"/>
                </a:solidFill>
              </a:rPr>
              <a:t>Hoạt động 1</a:t>
            </a:r>
            <a:endParaRPr lang="en-US" sz="4800" b="1" dirty="0">
              <a:solidFill>
                <a:schemeClr val="bg1"/>
              </a:solidFill>
            </a:endParaRPr>
          </a:p>
        </p:txBody>
      </p:sp>
    </p:spTree>
    <p:extLst>
      <p:ext uri="{BB962C8B-B14F-4D97-AF65-F5344CB8AC3E}">
        <p14:creationId xmlns:p14="http://schemas.microsoft.com/office/powerpoint/2010/main" val="3865711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1464169" y="2261499"/>
            <a:ext cx="7466118" cy="4940954"/>
            <a:chOff x="0" y="0"/>
            <a:chExt cx="19469394" cy="6476601"/>
          </a:xfrm>
        </p:grpSpPr>
        <p:sp>
          <p:nvSpPr>
            <p:cNvPr id="3" name="Freeform 3"/>
            <p:cNvSpPr/>
            <p:nvPr/>
          </p:nvSpPr>
          <p:spPr>
            <a:xfrm>
              <a:off x="0" y="-4262"/>
              <a:ext cx="19477140" cy="6483087"/>
            </a:xfrm>
            <a:custGeom>
              <a:avLst/>
              <a:gdLst/>
              <a:ahLst/>
              <a:cxnLst/>
              <a:rect l="l" t="t" r="r" b="b"/>
              <a:pathLst>
                <a:path w="19477140" h="6483087">
                  <a:moveTo>
                    <a:pt x="18538241" y="6471899"/>
                  </a:moveTo>
                  <a:cubicBezTo>
                    <a:pt x="18538241" y="6471899"/>
                    <a:pt x="18118488" y="6483087"/>
                    <a:pt x="17655902" y="6480466"/>
                  </a:cubicBezTo>
                  <a:cubicBezTo>
                    <a:pt x="5903360" y="6478302"/>
                    <a:pt x="1057073" y="6470478"/>
                    <a:pt x="1057073" y="6470478"/>
                  </a:cubicBezTo>
                  <a:cubicBezTo>
                    <a:pt x="812931" y="6461644"/>
                    <a:pt x="565145" y="6444663"/>
                    <a:pt x="398404" y="6386486"/>
                  </a:cubicBezTo>
                  <a:cubicBezTo>
                    <a:pt x="120505" y="6289523"/>
                    <a:pt x="0" y="6111995"/>
                    <a:pt x="0" y="2100542"/>
                  </a:cubicBezTo>
                  <a:lnTo>
                    <a:pt x="0" y="2100497"/>
                  </a:lnTo>
                  <a:cubicBezTo>
                    <a:pt x="8536" y="440430"/>
                    <a:pt x="34263" y="311302"/>
                    <a:pt x="140291" y="225758"/>
                  </a:cubicBezTo>
                  <a:cubicBezTo>
                    <a:pt x="342602" y="62530"/>
                    <a:pt x="736658" y="7673"/>
                    <a:pt x="1155311" y="7673"/>
                  </a:cubicBezTo>
                  <a:cubicBezTo>
                    <a:pt x="1155311" y="7673"/>
                    <a:pt x="1551711" y="15681"/>
                    <a:pt x="14093800" y="7673"/>
                  </a:cubicBezTo>
                  <a:cubicBezTo>
                    <a:pt x="17899560" y="0"/>
                    <a:pt x="18363488" y="7673"/>
                    <a:pt x="18363488" y="7673"/>
                  </a:cubicBezTo>
                  <a:cubicBezTo>
                    <a:pt x="18731796" y="15152"/>
                    <a:pt x="19095109" y="84484"/>
                    <a:pt x="19292849" y="207066"/>
                  </a:cubicBezTo>
                  <a:cubicBezTo>
                    <a:pt x="19443866" y="300683"/>
                    <a:pt x="19477140" y="425358"/>
                    <a:pt x="19467999" y="2100542"/>
                  </a:cubicBezTo>
                  <a:lnTo>
                    <a:pt x="19467999" y="2100587"/>
                  </a:lnTo>
                  <a:cubicBezTo>
                    <a:pt x="19467999" y="6229961"/>
                    <a:pt x="19185003" y="6444058"/>
                    <a:pt x="18538241" y="6471899"/>
                  </a:cubicBezTo>
                  <a:close/>
                </a:path>
              </a:pathLst>
            </a:custGeom>
            <a:solidFill>
              <a:srgbClr val="FFF6CD"/>
            </a:solidFill>
          </p:spPr>
        </p:sp>
      </p:grpSp>
      <p:pic>
        <p:nvPicPr>
          <p:cNvPr id="7" name="Picture 7"/>
          <p:cNvPicPr>
            <a:picLocks noChangeAspect="1"/>
          </p:cNvPicPr>
          <p:nvPr/>
        </p:nvPicPr>
        <p:blipFill>
          <a:blip r:embed="rId2"/>
          <a:srcRect/>
          <a:stretch>
            <a:fillRect/>
          </a:stretch>
        </p:blipFill>
        <p:spPr>
          <a:xfrm>
            <a:off x="7876261" y="6189857"/>
            <a:ext cx="1337753" cy="1354686"/>
          </a:xfrm>
          <a:prstGeom prst="rect">
            <a:avLst/>
          </a:prstGeom>
        </p:spPr>
      </p:pic>
      <p:pic>
        <p:nvPicPr>
          <p:cNvPr id="8" name="Picture 8"/>
          <p:cNvPicPr>
            <a:picLocks noChangeAspect="1"/>
          </p:cNvPicPr>
          <p:nvPr/>
        </p:nvPicPr>
        <p:blipFill>
          <a:blip r:embed="rId3"/>
          <a:srcRect/>
          <a:stretch>
            <a:fillRect/>
          </a:stretch>
        </p:blipFill>
        <p:spPr>
          <a:xfrm rot="822357">
            <a:off x="15921589" y="-158506"/>
            <a:ext cx="3161159" cy="29359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2001">
            <a:off x="231723" y="497245"/>
            <a:ext cx="1212954" cy="154270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2837" y="9053025"/>
            <a:ext cx="1247996" cy="90011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0040" y="7961293"/>
            <a:ext cx="4695920" cy="4114800"/>
          </a:xfrm>
          <a:prstGeom prst="rect">
            <a:avLst/>
          </a:prstGeom>
        </p:spPr>
      </p:pic>
      <p:sp>
        <p:nvSpPr>
          <p:cNvPr id="12" name="TextBox 11">
            <a:extLst>
              <a:ext uri="{FF2B5EF4-FFF2-40B4-BE49-F238E27FC236}">
                <a16:creationId xmlns:a16="http://schemas.microsoft.com/office/drawing/2014/main" id="{FCCB1A15-A3EE-43C6-AB7F-6916DA7508BC}"/>
              </a:ext>
            </a:extLst>
          </p:cNvPr>
          <p:cNvSpPr txBox="1"/>
          <p:nvPr/>
        </p:nvSpPr>
        <p:spPr>
          <a:xfrm>
            <a:off x="7620000" y="1031424"/>
            <a:ext cx="4396022" cy="830997"/>
          </a:xfrm>
          <a:prstGeom prst="rect">
            <a:avLst/>
          </a:prstGeom>
          <a:noFill/>
        </p:spPr>
        <p:txBody>
          <a:bodyPr wrap="square" rtlCol="0">
            <a:spAutoFit/>
          </a:bodyPr>
          <a:lstStyle/>
          <a:p>
            <a:pPr algn="just"/>
            <a:r>
              <a:rPr lang="vi-VN" sz="4800" b="1" dirty="0">
                <a:solidFill>
                  <a:srgbClr val="FF0000"/>
                </a:solidFill>
              </a:rPr>
              <a:t>KẾT LUẬN </a:t>
            </a:r>
            <a:endParaRPr lang="en-US" sz="4800" b="1" dirty="0">
              <a:solidFill>
                <a:srgbClr val="FF0000"/>
              </a:solidFill>
            </a:endParaRPr>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ECFDBB7-87F0-4C34-AD3F-BC3C6638D0FB}"/>
                  </a:ext>
                </a:extLst>
              </p:cNvPr>
              <p:cNvSpPr txBox="1"/>
              <p:nvPr/>
            </p:nvSpPr>
            <p:spPr>
              <a:xfrm>
                <a:off x="1795141" y="2893997"/>
                <a:ext cx="6749996" cy="3674404"/>
              </a:xfrm>
              <a:prstGeom prst="rect">
                <a:avLst/>
              </a:prstGeom>
              <a:noFill/>
            </p:spPr>
            <p:txBody>
              <a:bodyPr wrap="square">
                <a:spAutoFit/>
              </a:bodyPr>
              <a:lstStyle/>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Mỗi biến cố là một tập con của không gian mẫu </a:t>
                </a:r>
                <a14:m>
                  <m:oMath xmlns:m="http://schemas.openxmlformats.org/officeDocument/2006/math">
                    <m:r>
                      <a:rPr lang="nl-NL"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𝛺</m:t>
                    </m:r>
                  </m:oMath>
                </a14:m>
                <a:r>
                  <a:rPr lang="nl-NL" sz="4000" dirty="0">
                    <a:solidFill>
                      <a:srgbClr val="000000"/>
                    </a:solidFill>
                    <a:effectLst/>
                    <a:latin typeface="Arial" panose="020B0604020202020204" pitchFamily="34" charset="0"/>
                    <a:ea typeface="Times New Roman" panose="02020603050405020304" pitchFamily="18" charset="0"/>
                  </a:rPr>
                  <a:t>. Tập con này là tập tất cả các kết quả thuận lợi cho biến cố đó.</a:t>
                </a:r>
                <a:endParaRPr lang="en-US" sz="4000" dirty="0">
                  <a:effectLst/>
                  <a:latin typeface="Times New Roman" panose="02020603050405020304" pitchFamily="18" charset="0"/>
                  <a:ea typeface="Times New Roman" panose="02020603050405020304" pitchFamily="18" charset="0"/>
                </a:endParaRPr>
              </a:p>
            </p:txBody>
          </p:sp>
        </mc:Choice>
        <mc:Fallback>
          <p:sp>
            <p:nvSpPr>
              <p:cNvPr id="13" name="TextBox 12">
                <a:extLst>
                  <a:ext uri="{FF2B5EF4-FFF2-40B4-BE49-F238E27FC236}">
                    <a16:creationId xmlns:a16="http://schemas.microsoft.com/office/drawing/2014/main" id="{FECFDBB7-87F0-4C34-AD3F-BC3C6638D0FB}"/>
                  </a:ext>
                </a:extLst>
              </p:cNvPr>
              <p:cNvSpPr txBox="1">
                <a:spLocks noRot="1" noChangeAspect="1" noMove="1" noResize="1" noEditPoints="1" noAdjustHandles="1" noChangeArrowheads="1" noChangeShapeType="1" noTextEdit="1"/>
              </p:cNvSpPr>
              <p:nvPr/>
            </p:nvSpPr>
            <p:spPr>
              <a:xfrm>
                <a:off x="1795141" y="2893997"/>
                <a:ext cx="6749996" cy="3674404"/>
              </a:xfrm>
              <a:prstGeom prst="rect">
                <a:avLst/>
              </a:prstGeom>
              <a:blipFill>
                <a:blip r:embed="rId10"/>
                <a:stretch>
                  <a:fillRect l="-3159" r="-3159" b="-6312"/>
                </a:stretch>
              </a:blipFill>
            </p:spPr>
            <p:txBody>
              <a:bodyPr/>
              <a:lstStyle/>
              <a:p>
                <a:r>
                  <a:rPr lang="en-US">
                    <a:noFill/>
                  </a:rPr>
                  <a:t> </a:t>
                </a:r>
              </a:p>
            </p:txBody>
          </p:sp>
        </mc:Fallback>
      </mc:AlternateContent>
      <p:pic>
        <p:nvPicPr>
          <p:cNvPr id="15" name="Picture 14" descr="A picture containing diagram&#10;&#10;Description automatically generated">
            <a:extLst>
              <a:ext uri="{FF2B5EF4-FFF2-40B4-BE49-F238E27FC236}">
                <a16:creationId xmlns:a16="http://schemas.microsoft.com/office/drawing/2014/main" id="{7B4F7A66-36EB-443A-9CCA-9AFFBBF8C0F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7263" y="2949141"/>
            <a:ext cx="7622935" cy="4271789"/>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E819CC2-1E94-4672-9C9A-2BD7B9C86F0F}"/>
                  </a:ext>
                </a:extLst>
              </p:cNvPr>
              <p:cNvSpPr txBox="1"/>
              <p:nvPr/>
            </p:nvSpPr>
            <p:spPr>
              <a:xfrm>
                <a:off x="2428069" y="7664697"/>
                <a:ext cx="13431861" cy="2233945"/>
              </a:xfrm>
              <a:prstGeom prst="roundRect">
                <a:avLst/>
              </a:prstGeom>
              <a:noFill/>
              <a:ln w="28575">
                <a:solidFill>
                  <a:srgbClr val="FFC000"/>
                </a:solidFill>
                <a:prstDash val="lgDash"/>
              </a:ln>
            </p:spPr>
            <p:txBody>
              <a:bodyPr wrap="square">
                <a:spAutoFit/>
              </a:bodyPr>
              <a:lstStyle/>
              <a:p>
                <a:pPr algn="just">
                  <a:lnSpc>
                    <a:spcPct val="150000"/>
                  </a:lnSpc>
                  <a:spcBef>
                    <a:spcPts val="600"/>
                  </a:spcBef>
                  <a:spcAft>
                    <a:spcPts val="800"/>
                  </a:spcAft>
                </a:pPr>
                <a:r>
                  <a:rPr lang="nl-NL" sz="4000" b="1" dirty="0">
                    <a:effectLst/>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600"/>
                  </a:spcBef>
                  <a:spcAft>
                    <a:spcPts val="800"/>
                  </a:spcAft>
                </a:pPr>
                <a:r>
                  <a:rPr lang="nl-NL" sz="4000" dirty="0">
                    <a:effectLst/>
                    <a:latin typeface="Arial" panose="020B0604020202020204" pitchFamily="34" charset="0"/>
                    <a:ea typeface="Calibri" panose="020F0502020204030204" pitchFamily="34" charset="0"/>
                    <a:cs typeface="Times New Roman" panose="02020603050405020304" pitchFamily="18" charset="0"/>
                  </a:rPr>
                  <a:t>Biến cố chắc chắn là tập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𝛺</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biến cố không thể là tập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5E819CC2-1E94-4672-9C9A-2BD7B9C86F0F}"/>
                  </a:ext>
                </a:extLst>
              </p:cNvPr>
              <p:cNvSpPr txBox="1">
                <a:spLocks noRot="1" noChangeAspect="1" noMove="1" noResize="1" noEditPoints="1" noAdjustHandles="1" noChangeArrowheads="1" noChangeShapeType="1" noTextEdit="1"/>
              </p:cNvSpPr>
              <p:nvPr/>
            </p:nvSpPr>
            <p:spPr>
              <a:xfrm>
                <a:off x="2428069" y="7664697"/>
                <a:ext cx="13431861" cy="2233945"/>
              </a:xfrm>
              <a:prstGeom prst="roundRect">
                <a:avLst/>
              </a:prstGeom>
              <a:blipFill>
                <a:blip r:embed="rId12"/>
                <a:stretch>
                  <a:fillRect l="-679" b="-4570"/>
                </a:stretch>
              </a:blipFill>
              <a:ln w="28575">
                <a:solidFill>
                  <a:srgbClr val="FFC000"/>
                </a:solidFill>
                <a:prstDash val="lgDash"/>
              </a:ln>
            </p:spPr>
            <p:txBody>
              <a:bodyPr/>
              <a:lstStyle/>
              <a:p>
                <a:r>
                  <a:rPr lang="en-US">
                    <a:noFill/>
                  </a:rPr>
                  <a:t> </a:t>
                </a:r>
              </a:p>
            </p:txBody>
          </p:sp>
        </mc:Fallback>
      </mc:AlternateContent>
    </p:spTree>
    <p:extLst>
      <p:ext uri="{BB962C8B-B14F-4D97-AF65-F5344CB8AC3E}">
        <p14:creationId xmlns:p14="http://schemas.microsoft.com/office/powerpoint/2010/main" val="1496837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1181" y="2384301"/>
            <a:ext cx="16268222" cy="7251037"/>
          </a:xfrm>
          <a:prstGeom prst="rect">
            <a:avLst/>
          </a:prstGeom>
        </p:spPr>
      </p:pic>
      <p:grpSp>
        <p:nvGrpSpPr>
          <p:cNvPr id="6" name="Group 6"/>
          <p:cNvGrpSpPr/>
          <p:nvPr/>
        </p:nvGrpSpPr>
        <p:grpSpPr>
          <a:xfrm>
            <a:off x="1981199" y="678559"/>
            <a:ext cx="5617779" cy="1188341"/>
            <a:chOff x="0" y="0"/>
            <a:chExt cx="5474301" cy="1293453"/>
          </a:xfrm>
        </p:grpSpPr>
        <p:sp>
          <p:nvSpPr>
            <p:cNvPr id="7" name="Freeform 7"/>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9336882" y="1377900"/>
            <a:ext cx="299282" cy="1266801"/>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10"/>
          <a:srcRect/>
          <a:stretch>
            <a:fillRect/>
          </a:stretch>
        </p:blipFill>
        <p:spPr>
          <a:xfrm rot="847013">
            <a:off x="15562166" y="2897203"/>
            <a:ext cx="1966240" cy="1735208"/>
          </a:xfrm>
          <a:prstGeom prst="rect">
            <a:avLst/>
          </a:prstGeom>
        </p:spPr>
      </p:pic>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52001">
            <a:off x="607415" y="6273353"/>
            <a:ext cx="1260269" cy="1602887"/>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E2FA95D4-726A-4C0A-8E76-5AEA88954DD5}"/>
                  </a:ext>
                </a:extLst>
              </p:cNvPr>
              <p:cNvSpPr txBox="1"/>
              <p:nvPr/>
            </p:nvSpPr>
            <p:spPr>
              <a:xfrm>
                <a:off x="2156575" y="2683622"/>
                <a:ext cx="14375523" cy="6456255"/>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Trở lại tình huống mở đầu về trò chơi bốc thăm trúng thưởng.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Phép thử là gỉ? Mô tả không gian mẫu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"Bạn An trúng giải độc đắc". Hỏi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tập con nào của không gian m</a:t>
                </a:r>
                <a:r>
                  <a:rPr lang="vi-VN" sz="4000" dirty="0">
                    <a:effectLst/>
                    <a:latin typeface="Arial" panose="020B0604020202020204" pitchFamily="34" charset="0"/>
                    <a:ea typeface="Calibri" panose="020F0502020204030204" pitchFamily="34" charset="0"/>
                    <a:cs typeface="Times New Roman" panose="02020603050405020304" pitchFamily="18" charset="0"/>
                  </a:rPr>
                  <a:t>ẫu?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"Bạn An trúng gi</a:t>
                </a:r>
                <a:r>
                  <a:rPr lang="vi-VN" sz="4000" dirty="0">
                    <a:effectLst/>
                    <a:latin typeface="Arial" panose="020B0604020202020204" pitchFamily="34" charset="0"/>
                    <a:ea typeface="Calibri" panose="020F0502020204030204" pitchFamily="34" charset="0"/>
                    <a:cs typeface="Times New Roman" panose="02020603050405020304" pitchFamily="18" charset="0"/>
                  </a:rPr>
                  <a:t>ải </a:t>
                </a:r>
                <a:r>
                  <a:rPr lang="en-US" sz="4000" dirty="0">
                    <a:effectLst/>
                    <a:latin typeface="Arial" panose="020B0604020202020204" pitchFamily="34" charset="0"/>
                    <a:ea typeface="Calibri" panose="020F0502020204030204" pitchFamily="34" charset="0"/>
                    <a:cs typeface="Times New Roman" panose="02020603050405020304" pitchFamily="18" charset="0"/>
                  </a:rPr>
                  <a:t>nhất". Hãy chỉ ra ba phần tử của tập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Từ đó, hãy mô tả tập hợp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bằng cách chỉ ra tính chất đặc trưng cho các phần tử của tập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Box 36">
                <a:extLst>
                  <a:ext uri="{FF2B5EF4-FFF2-40B4-BE49-F238E27FC236}">
                    <a16:creationId xmlns:a16="http://schemas.microsoft.com/office/drawing/2014/main" id="{E2FA95D4-726A-4C0A-8E76-5AEA88954DD5}"/>
                  </a:ext>
                </a:extLst>
              </p:cNvPr>
              <p:cNvSpPr txBox="1">
                <a:spLocks noRot="1" noChangeAspect="1" noMove="1" noResize="1" noEditPoints="1" noAdjustHandles="1" noChangeArrowheads="1" noChangeShapeType="1" noTextEdit="1"/>
              </p:cNvSpPr>
              <p:nvPr/>
            </p:nvSpPr>
            <p:spPr>
              <a:xfrm>
                <a:off x="2156575" y="2683622"/>
                <a:ext cx="14375523" cy="6456255"/>
              </a:xfrm>
              <a:prstGeom prst="rect">
                <a:avLst/>
              </a:prstGeom>
              <a:blipFill>
                <a:blip r:embed="rId13"/>
                <a:stretch>
                  <a:fillRect l="-1527" b="-2927"/>
                </a:stretch>
              </a:blipFill>
            </p:spPr>
            <p:txBody>
              <a:bodyPr/>
              <a:lstStyle/>
              <a:p>
                <a:r>
                  <a:rPr lang="en-US">
                    <a:noFill/>
                  </a:rPr>
                  <a:t> </a:t>
                </a:r>
              </a:p>
            </p:txBody>
          </p:sp>
        </mc:Fallback>
      </mc:AlternateContent>
      <p:sp>
        <p:nvSpPr>
          <p:cNvPr id="39" name="TextBox 38">
            <a:extLst>
              <a:ext uri="{FF2B5EF4-FFF2-40B4-BE49-F238E27FC236}">
                <a16:creationId xmlns:a16="http://schemas.microsoft.com/office/drawing/2014/main" id="{934478CF-7705-48B3-BE84-982C5D1FFD54}"/>
              </a:ext>
            </a:extLst>
          </p:cNvPr>
          <p:cNvSpPr txBox="1"/>
          <p:nvPr/>
        </p:nvSpPr>
        <p:spPr>
          <a:xfrm>
            <a:off x="2286000" y="722024"/>
            <a:ext cx="5312979" cy="916276"/>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Ví dụ 2 (SGK -tr 78)</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7095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8" name="Group 8"/>
          <p:cNvGrpSpPr/>
          <p:nvPr/>
        </p:nvGrpSpPr>
        <p:grpSpPr>
          <a:xfrm>
            <a:off x="2629764" y="1833542"/>
            <a:ext cx="13725993" cy="7213358"/>
            <a:chOff x="0" y="0"/>
            <a:chExt cx="3633446" cy="2288224"/>
          </a:xfrm>
          <a:solidFill>
            <a:schemeClr val="accent3">
              <a:lumMod val="40000"/>
              <a:lumOff val="60000"/>
            </a:schemeClr>
          </a:solidFill>
        </p:grpSpPr>
        <p:sp>
          <p:nvSpPr>
            <p:cNvPr id="9" name="Freeform 9"/>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grp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8"/>
          <a:srcRect/>
          <a:stretch>
            <a:fillRect/>
          </a:stretch>
        </p:blipFill>
        <p:spPr>
          <a:xfrm rot="895110">
            <a:off x="839149" y="1563737"/>
            <a:ext cx="2877990" cy="2752078"/>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1932">
            <a:off x="1723086" y="6404111"/>
            <a:ext cx="977327" cy="739103"/>
          </a:xfrm>
          <a:prstGeom prst="rect">
            <a:avLst/>
          </a:prstGeom>
        </p:spPr>
      </p:pic>
      <p:pic>
        <p:nvPicPr>
          <p:cNvPr id="17" name="Picture 17"/>
          <p:cNvPicPr>
            <a:picLocks noChangeAspect="1"/>
          </p:cNvPicPr>
          <p:nvPr/>
        </p:nvPicPr>
        <p:blipFill>
          <a:blip r:embed="rId11"/>
          <a:srcRect/>
          <a:stretch>
            <a:fillRect/>
          </a:stretch>
        </p:blipFill>
        <p:spPr>
          <a:xfrm rot="825944">
            <a:off x="13916958" y="7297284"/>
            <a:ext cx="3219661" cy="2471089"/>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2001">
            <a:off x="14199022" y="1075089"/>
            <a:ext cx="559859" cy="712063"/>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2BA7A78E-7003-4148-B899-676AB6D9F063}"/>
                  </a:ext>
                </a:extLst>
              </p:cNvPr>
              <p:cNvSpPr txBox="1"/>
              <p:nvPr/>
            </p:nvSpPr>
            <p:spPr>
              <a:xfrm>
                <a:off x="3367558" y="2882142"/>
                <a:ext cx="12751254" cy="4701928"/>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Phép thử là chọn ngẫu nhiên 6 số trong 45 số: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1;2;3;…;45</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Không gian mẫu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tập hợp tất cả các tập con có 6 phần tử của tập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{1;2;3;…;45}</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={5;13;20;31;32;35}</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2BA7A78E-7003-4148-B899-676AB6D9F063}"/>
                  </a:ext>
                </a:extLst>
              </p:cNvPr>
              <p:cNvSpPr txBox="1">
                <a:spLocks noRot="1" noChangeAspect="1" noMove="1" noResize="1" noEditPoints="1" noAdjustHandles="1" noChangeArrowheads="1" noChangeShapeType="1" noTextEdit="1"/>
              </p:cNvSpPr>
              <p:nvPr/>
            </p:nvSpPr>
            <p:spPr>
              <a:xfrm>
                <a:off x="3367558" y="2882142"/>
                <a:ext cx="12751254" cy="4701928"/>
              </a:xfrm>
              <a:prstGeom prst="rect">
                <a:avLst/>
              </a:prstGeom>
              <a:blipFill>
                <a:blip r:embed="rId14"/>
                <a:stretch>
                  <a:fillRect l="-1673" b="-4410"/>
                </a:stretch>
              </a:blipFill>
            </p:spPr>
            <p:txBody>
              <a:bodyPr/>
              <a:lstStyle/>
              <a:p>
                <a:r>
                  <a:rPr lang="en-US">
                    <a:noFill/>
                  </a:rPr>
                  <a:t> </a:t>
                </a:r>
              </a:p>
            </p:txBody>
          </p:sp>
        </mc:Fallback>
      </mc:AlternateContent>
    </p:spTree>
    <p:extLst>
      <p:ext uri="{BB962C8B-B14F-4D97-AF65-F5344CB8AC3E}">
        <p14:creationId xmlns:p14="http://schemas.microsoft.com/office/powerpoint/2010/main" val="3823446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7" name="Picture 17"/>
          <p:cNvPicPr>
            <a:picLocks noChangeAspect="1"/>
          </p:cNvPicPr>
          <p:nvPr/>
        </p:nvPicPr>
        <p:blipFill>
          <a:blip r:embed="rId8"/>
          <a:srcRect/>
          <a:stretch>
            <a:fillRect/>
          </a:stretch>
        </p:blipFill>
        <p:spPr>
          <a:xfrm rot="825944">
            <a:off x="421743" y="7772231"/>
            <a:ext cx="3094253" cy="237483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14199022" y="1075089"/>
            <a:ext cx="559859" cy="712063"/>
          </a:xfrm>
          <a:prstGeom prst="rect">
            <a:avLst/>
          </a:prstGeom>
        </p:spPr>
      </p:pic>
      <p:sp>
        <p:nvSpPr>
          <p:cNvPr id="20" name="TextBox 19">
            <a:extLst>
              <a:ext uri="{FF2B5EF4-FFF2-40B4-BE49-F238E27FC236}">
                <a16:creationId xmlns:a16="http://schemas.microsoft.com/office/drawing/2014/main" id="{2BA7A78E-7003-4148-B899-676AB6D9F063}"/>
              </a:ext>
            </a:extLst>
          </p:cNvPr>
          <p:cNvSpPr txBox="1"/>
          <p:nvPr/>
        </p:nvSpPr>
        <p:spPr>
          <a:xfrm>
            <a:off x="1282643" y="942734"/>
            <a:ext cx="16548157" cy="56252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p>
          <a:p>
            <a:pPr>
              <a:lnSpc>
                <a:spcPct val="150000"/>
              </a:lnSpc>
            </a:pPr>
            <a:r>
              <a:rPr lang="vi-VN" sz="4000" dirty="0"/>
              <a:t>c) Ba phần tử thuộc G chẳng hạn là:</a:t>
            </a:r>
            <a:endParaRPr lang="en-US" sz="4000" dirty="0"/>
          </a:p>
          <a:p>
            <a:pPr>
              <a:lnSpc>
                <a:spcPct val="150000"/>
              </a:lnSpc>
            </a:pPr>
            <a:r>
              <a:rPr lang="vi-VN" sz="4000" dirty="0"/>
              <a:t>{6; 13; 20; 31; 32; 35}; {5; 7; 20; 31; 32; 35}; {5; 13; 8; 31; 32; 35}.</a:t>
            </a:r>
            <a:endParaRPr lang="en-US" sz="4000" dirty="0"/>
          </a:p>
          <a:p>
            <a:pPr>
              <a:lnSpc>
                <a:spcPct val="150000"/>
              </a:lnSpc>
            </a:pPr>
            <a:r>
              <a:rPr lang="vi-VN" sz="4000" dirty="0"/>
              <a:t>G là tập hợp tất cả các tập con gồm 6 phần tử của tập {1; 2; 3; ….; 45} có tính chất: năm phần tử của nó thuộc tập {5; 13; 20; 31; 32; 35} và một phần tử còn lại không thuộc tập {5; 13; 20; 31; 32; 35}.</a:t>
            </a:r>
            <a:endParaRPr lang="en-US" sz="4000" dirty="0"/>
          </a:p>
        </p:txBody>
      </p:sp>
      <p:pic>
        <p:nvPicPr>
          <p:cNvPr id="19" name="Picture 3">
            <a:extLst>
              <a:ext uri="{FF2B5EF4-FFF2-40B4-BE49-F238E27FC236}">
                <a16:creationId xmlns:a16="http://schemas.microsoft.com/office/drawing/2014/main" id="{C8B8C539-2085-453C-B1C0-AA9DB983DD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989082" y="5698171"/>
            <a:ext cx="4298918" cy="4610100"/>
          </a:xfrm>
          <a:prstGeom prst="rect">
            <a:avLst/>
          </a:prstGeom>
        </p:spPr>
      </p:pic>
      <p:pic>
        <p:nvPicPr>
          <p:cNvPr id="21" name="Picture 33">
            <a:extLst>
              <a:ext uri="{FF2B5EF4-FFF2-40B4-BE49-F238E27FC236}">
                <a16:creationId xmlns:a16="http://schemas.microsoft.com/office/drawing/2014/main" id="{A5667A11-458A-4B34-A78F-3A3F98D9EDA2}"/>
              </a:ext>
            </a:extLst>
          </p:cNvPr>
          <p:cNvPicPr>
            <a:picLocks noChangeAspect="1"/>
          </p:cNvPicPr>
          <p:nvPr/>
        </p:nvPicPr>
        <p:blipFill>
          <a:blip r:embed="rId13"/>
          <a:srcRect/>
          <a:stretch>
            <a:fillRect/>
          </a:stretch>
        </p:blipFill>
        <p:spPr>
          <a:xfrm rot="847013">
            <a:off x="11183900" y="7795483"/>
            <a:ext cx="1966240" cy="1735208"/>
          </a:xfrm>
          <a:prstGeom prst="rect">
            <a:avLst/>
          </a:prstGeom>
        </p:spPr>
      </p:pic>
    </p:spTree>
    <p:extLst>
      <p:ext uri="{BB962C8B-B14F-4D97-AF65-F5344CB8AC3E}">
        <p14:creationId xmlns:p14="http://schemas.microsoft.com/office/powerpoint/2010/main" val="249427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3504185" y="503690"/>
            <a:ext cx="299282" cy="1266801"/>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8"/>
          <a:srcRect/>
          <a:stretch>
            <a:fillRect/>
          </a:stretch>
        </p:blipFill>
        <p:spPr>
          <a:xfrm rot="847013">
            <a:off x="15445144" y="7678623"/>
            <a:ext cx="2026365" cy="1788268"/>
          </a:xfrm>
          <a:prstGeom prst="rect">
            <a:avLst/>
          </a:prstGeom>
        </p:spPr>
      </p:pic>
      <p:pic>
        <p:nvPicPr>
          <p:cNvPr id="34" name="Picture 34"/>
          <p:cNvPicPr>
            <a:picLocks noChangeAspect="1"/>
          </p:cNvPicPr>
          <p:nvPr/>
        </p:nvPicPr>
        <p:blipFill>
          <a:blip r:embed="rId9"/>
          <a:srcRect/>
          <a:stretch>
            <a:fillRect/>
          </a:stretch>
        </p:blipFill>
        <p:spPr>
          <a:xfrm>
            <a:off x="4343400" y="8870846"/>
            <a:ext cx="1155936" cy="1416154"/>
          </a:xfrm>
          <a:prstGeom prst="rect">
            <a:avLst/>
          </a:prstGeom>
        </p:spPr>
      </p:pic>
      <p:pic>
        <p:nvPicPr>
          <p:cNvPr id="35"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2001">
            <a:off x="703730" y="7045194"/>
            <a:ext cx="649939" cy="826632"/>
          </a:xfrm>
          <a:prstGeom prst="rect">
            <a:avLst/>
          </a:prstGeom>
        </p:spPr>
      </p:pic>
      <p:sp>
        <p:nvSpPr>
          <p:cNvPr id="37" name="TextBox 36">
            <a:extLst>
              <a:ext uri="{FF2B5EF4-FFF2-40B4-BE49-F238E27FC236}">
                <a16:creationId xmlns:a16="http://schemas.microsoft.com/office/drawing/2014/main" id="{51446EE0-646D-4166-BDCC-74D01009AFC9}"/>
              </a:ext>
            </a:extLst>
          </p:cNvPr>
          <p:cNvSpPr txBox="1"/>
          <p:nvPr/>
        </p:nvSpPr>
        <p:spPr>
          <a:xfrm>
            <a:off x="1742082" y="2382968"/>
            <a:ext cx="15314738" cy="5521063"/>
          </a:xfrm>
          <a:prstGeom prst="rect">
            <a:avLst/>
          </a:prstGeom>
          <a:noFill/>
        </p:spPr>
        <p:txBody>
          <a:bodyPr wrap="square">
            <a:spAutoFit/>
          </a:bodyPr>
          <a:lstStyle/>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Phần thưởng trong một chương trình khuyến mãi của một siêu thị là: ti vi, bàn ghế, tủ lạnh, máy tính, bếp từ, bộ bát đĩa. Ông Dũng tham gia chương trình được chọn ngẫu nhiên một mặt hàng.</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 Mô tả không gian mẫu.</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Gọi D là biến cố: “Ông Dũng chọn được mặt hàng là đồ điện”. Hỏi D là tập con nào của không gian mẫu?</a:t>
            </a:r>
            <a:endParaRPr lang="en-US" sz="4000" dirty="0">
              <a:effectLst/>
              <a:latin typeface="Times New Roman" panose="02020603050405020304" pitchFamily="18" charset="0"/>
              <a:ea typeface="Times New Roman" panose="02020603050405020304" pitchFamily="18" charset="0"/>
            </a:endParaRPr>
          </a:p>
        </p:txBody>
      </p:sp>
      <p:grpSp>
        <p:nvGrpSpPr>
          <p:cNvPr id="38" name="Group 12">
            <a:extLst>
              <a:ext uri="{FF2B5EF4-FFF2-40B4-BE49-F238E27FC236}">
                <a16:creationId xmlns:a16="http://schemas.microsoft.com/office/drawing/2014/main" id="{2EC93473-92F4-4B65-9538-E1CF07AA9217}"/>
              </a:ext>
            </a:extLst>
          </p:cNvPr>
          <p:cNvGrpSpPr/>
          <p:nvPr/>
        </p:nvGrpSpPr>
        <p:grpSpPr>
          <a:xfrm>
            <a:off x="1865477" y="760691"/>
            <a:ext cx="3918436" cy="1278637"/>
            <a:chOff x="0" y="0"/>
            <a:chExt cx="5474301" cy="1363597"/>
          </a:xfrm>
        </p:grpSpPr>
        <p:sp>
          <p:nvSpPr>
            <p:cNvPr id="39" name="Freeform 13">
              <a:extLst>
                <a:ext uri="{FF2B5EF4-FFF2-40B4-BE49-F238E27FC236}">
                  <a16:creationId xmlns:a16="http://schemas.microsoft.com/office/drawing/2014/main" id="{05EB5D8C-EE3D-4C93-9634-82D686E28286}"/>
                </a:ext>
              </a:extLst>
            </p:cNvPr>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FFD68C"/>
            </a:solidFill>
          </p:spPr>
        </p:sp>
      </p:grpSp>
      <p:sp>
        <p:nvSpPr>
          <p:cNvPr id="41" name="TextBox 40">
            <a:extLst>
              <a:ext uri="{FF2B5EF4-FFF2-40B4-BE49-F238E27FC236}">
                <a16:creationId xmlns:a16="http://schemas.microsoft.com/office/drawing/2014/main" id="{E3C4DA67-5CDB-45D5-92FA-2E0878FC69DB}"/>
              </a:ext>
            </a:extLst>
          </p:cNvPr>
          <p:cNvSpPr txBox="1"/>
          <p:nvPr/>
        </p:nvSpPr>
        <p:spPr>
          <a:xfrm>
            <a:off x="2125516" y="1014333"/>
            <a:ext cx="3407979" cy="769441"/>
          </a:xfrm>
          <a:prstGeom prst="rect">
            <a:avLst/>
          </a:prstGeom>
          <a:noFill/>
        </p:spPr>
        <p:txBody>
          <a:bodyPr wrap="square">
            <a:spAutoFit/>
          </a:bodyPr>
          <a:lstStyle/>
          <a:p>
            <a:r>
              <a:rPr lang="nl-NL" sz="4400" b="1" dirty="0">
                <a:effectLst/>
                <a:latin typeface="Arial" panose="020B0604020202020204" pitchFamily="34" charset="0"/>
                <a:ea typeface="Calibri" panose="020F0502020204030204" pitchFamily="34" charset="0"/>
              </a:rPr>
              <a:t>Luyện tập 1</a:t>
            </a:r>
            <a:endParaRPr lang="en-US" sz="4400" dirty="0"/>
          </a:p>
        </p:txBody>
      </p:sp>
    </p:spTree>
    <p:extLst>
      <p:ext uri="{BB962C8B-B14F-4D97-AF65-F5344CB8AC3E}">
        <p14:creationId xmlns:p14="http://schemas.microsoft.com/office/powerpoint/2010/main" val="280413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5638800" y="6302795"/>
            <a:ext cx="11811000" cy="3221273"/>
            <a:chOff x="0" y="0"/>
            <a:chExt cx="13975378" cy="6248634"/>
          </a:xfrm>
        </p:grpSpPr>
        <p:sp>
          <p:nvSpPr>
            <p:cNvPr id="3" name="Freeform 3"/>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solidFill>
              <a:srgbClr val="FFF6CD"/>
            </a:solidFill>
          </p:spPr>
        </p:sp>
      </p:grpSp>
      <p:grpSp>
        <p:nvGrpSpPr>
          <p:cNvPr id="5" name="Group 5"/>
          <p:cNvGrpSpPr/>
          <p:nvPr/>
        </p:nvGrpSpPr>
        <p:grpSpPr>
          <a:xfrm>
            <a:off x="1458862" y="1913139"/>
            <a:ext cx="14816572" cy="3383038"/>
            <a:chOff x="0" y="0"/>
            <a:chExt cx="13975378" cy="6248634"/>
          </a:xfrm>
          <a:solidFill>
            <a:schemeClr val="accent3">
              <a:lumMod val="40000"/>
              <a:lumOff val="60000"/>
            </a:schemeClr>
          </a:solidFill>
        </p:grpSpPr>
        <p:sp>
          <p:nvSpPr>
            <p:cNvPr id="6" name="Freeform 6"/>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grpFill/>
          </p:spPr>
        </p:sp>
      </p:grpSp>
      <p:pic>
        <p:nvPicPr>
          <p:cNvPr id="10" name="Picture 10"/>
          <p:cNvPicPr>
            <a:picLocks noChangeAspect="1"/>
          </p:cNvPicPr>
          <p:nvPr/>
        </p:nvPicPr>
        <p:blipFill>
          <a:blip r:embed="rId2"/>
          <a:srcRect/>
          <a:stretch>
            <a:fillRect/>
          </a:stretch>
        </p:blipFill>
        <p:spPr>
          <a:xfrm rot="664965">
            <a:off x="15154988" y="7258897"/>
            <a:ext cx="1852041" cy="2473509"/>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20042">
            <a:off x="496899" y="214952"/>
            <a:ext cx="1295172" cy="1521494"/>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04883">
            <a:off x="3987822" y="8289792"/>
            <a:ext cx="304735" cy="1289883"/>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21AF69EC-2282-463D-BF53-8F64ED42BEA1}"/>
                  </a:ext>
                </a:extLst>
              </p:cNvPr>
              <p:cNvSpPr txBox="1"/>
              <p:nvPr/>
            </p:nvSpPr>
            <p:spPr>
              <a:xfrm>
                <a:off x="2017821" y="2165512"/>
                <a:ext cx="12916699" cy="2751074"/>
              </a:xfrm>
              <a:prstGeom prst="rect">
                <a:avLst/>
              </a:prstGeom>
              <a:noFill/>
            </p:spPr>
            <p:txBody>
              <a:bodyPr wrap="square">
                <a:spAutoFit/>
              </a:bodyPr>
              <a:lstStyle/>
              <a:p>
                <a:pPr algn="just">
                  <a:lnSpc>
                    <a:spcPct val="150000"/>
                  </a:lnSpc>
                </a:pPr>
                <a:r>
                  <a:rPr lang="vi-VN" sz="4000" b="1" dirty="0">
                    <a:solidFill>
                      <a:srgbClr val="333333"/>
                    </a:solidFill>
                    <a:effectLst/>
                    <a:latin typeface="Arial" panose="020B0604020202020204" pitchFamily="34" charset="0"/>
                    <a:ea typeface="Times New Roman" panose="02020603050405020304" pitchFamily="18" charset="0"/>
                  </a:rPr>
                  <a:t>a) </a:t>
                </a:r>
                <a:r>
                  <a:rPr lang="en-US" sz="4000" dirty="0">
                    <a:solidFill>
                      <a:srgbClr val="333333"/>
                    </a:solidFill>
                    <a:effectLst/>
                    <a:latin typeface="Arial" panose="020B0604020202020204" pitchFamily="34" charset="0"/>
                    <a:ea typeface="Times New Roman" panose="02020603050405020304" pitchFamily="18" charset="0"/>
                  </a:rPr>
                  <a:t>Không gian mẫu là tập hợp các phần thưởng trong chương trình khuyến mãi của siêu thị,  </a:t>
                </a:r>
                <a:endParaRPr lang="vi-VN" sz="4000" i="1" dirty="0">
                  <a:solidFill>
                    <a:srgbClr val="000000"/>
                  </a:solidFill>
                  <a:effectLst/>
                  <a:latin typeface="Cambria Math" panose="02040503050406030204" pitchFamily="18" charset="0"/>
                  <a:ea typeface="Times New Roman" panose="02020603050405020304" pitchFamily="18" charset="0"/>
                  <a:cs typeface="Arial" panose="020B0604020202020204" pitchFamily="34" charset="0"/>
                </a:endParaRPr>
              </a:p>
              <a:p>
                <a:pPr algn="just">
                  <a:lnSpc>
                    <a:spcPct val="150000"/>
                  </a:lnSpc>
                </a:pPr>
                <a14:m>
                  <m:oMath xmlns:m="http://schemas.openxmlformats.org/officeDocument/2006/math">
                    <m:r>
                      <a:rPr lang="nl-NL"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𝛺</m:t>
                    </m:r>
                  </m:oMath>
                </a14:m>
                <a:r>
                  <a:rPr lang="nl-NL" sz="4000" dirty="0">
                    <a:solidFill>
                      <a:srgbClr val="000000"/>
                    </a:solidFill>
                    <a:effectLst/>
                    <a:latin typeface="Arial" panose="020B0604020202020204" pitchFamily="34" charset="0"/>
                    <a:ea typeface="Times New Roman" panose="02020603050405020304" pitchFamily="18" charset="0"/>
                  </a:rPr>
                  <a:t> </a:t>
                </a:r>
                <a:r>
                  <a:rPr lang="en-US" sz="4000" dirty="0">
                    <a:solidFill>
                      <a:srgbClr val="333333"/>
                    </a:solidFill>
                    <a:effectLst/>
                    <a:latin typeface="Arial" panose="020B0604020202020204" pitchFamily="34" charset="0"/>
                    <a:ea typeface="Times New Roman" panose="02020603050405020304" pitchFamily="18" charset="0"/>
                  </a:rPr>
                  <a:t>= {ti vi; bàn ghế; tủ lạnh; máy tính; bếp từ; bộ bát đĩa}</a:t>
                </a:r>
                <a:endParaRPr lang="en-US" sz="4000" dirty="0">
                  <a:effectLst/>
                  <a:latin typeface="Times New Roman" panose="02020603050405020304" pitchFamily="18" charset="0"/>
                  <a:ea typeface="Times New Roman" panose="02020603050405020304" pitchFamily="18" charset="0"/>
                </a:endParaRPr>
              </a:p>
            </p:txBody>
          </p:sp>
        </mc:Choice>
        <mc:Fallback>
          <p:sp>
            <p:nvSpPr>
              <p:cNvPr id="17" name="TextBox 16">
                <a:extLst>
                  <a:ext uri="{FF2B5EF4-FFF2-40B4-BE49-F238E27FC236}">
                    <a16:creationId xmlns:a16="http://schemas.microsoft.com/office/drawing/2014/main" id="{21AF69EC-2282-463D-BF53-8F64ED42BEA1}"/>
                  </a:ext>
                </a:extLst>
              </p:cNvPr>
              <p:cNvSpPr txBox="1">
                <a:spLocks noRot="1" noChangeAspect="1" noMove="1" noResize="1" noEditPoints="1" noAdjustHandles="1" noChangeArrowheads="1" noChangeShapeType="1" noTextEdit="1"/>
              </p:cNvSpPr>
              <p:nvPr/>
            </p:nvSpPr>
            <p:spPr>
              <a:xfrm>
                <a:off x="2017821" y="2165512"/>
                <a:ext cx="12916699" cy="2751074"/>
              </a:xfrm>
              <a:prstGeom prst="rect">
                <a:avLst/>
              </a:prstGeom>
              <a:blipFill>
                <a:blip r:embed="rId11"/>
                <a:stretch>
                  <a:fillRect l="-1652" r="-1699" b="-8407"/>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EFA1D089-0EBA-4BFA-B12A-C09689B7091E}"/>
              </a:ext>
            </a:extLst>
          </p:cNvPr>
          <p:cNvSpPr txBox="1"/>
          <p:nvPr/>
        </p:nvSpPr>
        <p:spPr>
          <a:xfrm>
            <a:off x="6266125" y="6656045"/>
            <a:ext cx="10562896" cy="18396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b)</a:t>
            </a:r>
            <a:r>
              <a:rPr kumimoji="0" lang="en-US" sz="40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D là tập hợp gồm các phần tử:</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 D = {ti vi; tủ lạnh; máy tính; bếp từ}.</a:t>
            </a:r>
            <a:endParaRPr lang="en-US" dirty="0"/>
          </a:p>
        </p:txBody>
      </p:sp>
      <p:sp>
        <p:nvSpPr>
          <p:cNvPr id="21" name="TextBox 20">
            <a:extLst>
              <a:ext uri="{FF2B5EF4-FFF2-40B4-BE49-F238E27FC236}">
                <a16:creationId xmlns:a16="http://schemas.microsoft.com/office/drawing/2014/main" id="{FA6177EB-1B99-4FF3-B6A5-AA98E0E23B8A}"/>
              </a:ext>
            </a:extLst>
          </p:cNvPr>
          <p:cNvSpPr txBox="1"/>
          <p:nvPr/>
        </p:nvSpPr>
        <p:spPr>
          <a:xfrm>
            <a:off x="3589806" y="416358"/>
            <a:ext cx="10562896" cy="98251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p>
        </p:txBody>
      </p:sp>
      <p:pic>
        <p:nvPicPr>
          <p:cNvPr id="22" name="Picture 15">
            <a:extLst>
              <a:ext uri="{FF2B5EF4-FFF2-40B4-BE49-F238E27FC236}">
                <a16:creationId xmlns:a16="http://schemas.microsoft.com/office/drawing/2014/main" id="{F79501DF-FC55-4DB1-936B-F42B0BD22825}"/>
              </a:ext>
            </a:extLst>
          </p:cNvPr>
          <p:cNvPicPr>
            <a:picLocks noChangeAspect="1"/>
          </p:cNvPicPr>
          <p:nvPr/>
        </p:nvPicPr>
        <p:blipFill>
          <a:blip r:embed="rId12"/>
          <a:srcRect/>
          <a:stretch>
            <a:fillRect/>
          </a:stretch>
        </p:blipFill>
        <p:spPr>
          <a:xfrm rot="895110">
            <a:off x="1366253" y="5467579"/>
            <a:ext cx="2877990" cy="2752078"/>
          </a:xfrm>
          <a:prstGeom prst="rect">
            <a:avLst/>
          </a:prstGeom>
        </p:spPr>
      </p:pic>
    </p:spTree>
    <p:extLst>
      <p:ext uri="{BB962C8B-B14F-4D97-AF65-F5344CB8AC3E}">
        <p14:creationId xmlns:p14="http://schemas.microsoft.com/office/powerpoint/2010/main" val="2589636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3" name="Group 3"/>
          <p:cNvGrpSpPr/>
          <p:nvPr/>
        </p:nvGrpSpPr>
        <p:grpSpPr>
          <a:xfrm>
            <a:off x="776551" y="3153183"/>
            <a:ext cx="8393265" cy="5285799"/>
            <a:chOff x="0" y="0"/>
            <a:chExt cx="3633446" cy="2288224"/>
          </a:xfrm>
        </p:grpSpPr>
        <p:sp>
          <p:nvSpPr>
            <p:cNvPr id="4" name="Freeform 4"/>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solidFill>
              <a:srgbClr val="D1D899"/>
            </a:solidFill>
          </p:spPr>
        </p:sp>
      </p:grpSp>
      <p:grpSp>
        <p:nvGrpSpPr>
          <p:cNvPr id="5" name="Group 5"/>
          <p:cNvGrpSpPr/>
          <p:nvPr/>
        </p:nvGrpSpPr>
        <p:grpSpPr>
          <a:xfrm>
            <a:off x="9746590" y="1425828"/>
            <a:ext cx="7328095" cy="5067208"/>
            <a:chOff x="0" y="0"/>
            <a:chExt cx="13535340" cy="9359374"/>
          </a:xfrm>
        </p:grpSpPr>
        <p:sp>
          <p:nvSpPr>
            <p:cNvPr id="6" name="Freeform 6"/>
            <p:cNvSpPr/>
            <p:nvPr/>
          </p:nvSpPr>
          <p:spPr>
            <a:xfrm>
              <a:off x="0" y="-4262"/>
              <a:ext cx="13543087" cy="9365860"/>
            </a:xfrm>
            <a:custGeom>
              <a:avLst/>
              <a:gdLst/>
              <a:ahLst/>
              <a:cxnLst/>
              <a:rect l="l" t="t" r="r" b="b"/>
              <a:pathLst>
                <a:path w="13543087" h="9365860">
                  <a:moveTo>
                    <a:pt x="12604186" y="9354673"/>
                  </a:moveTo>
                  <a:cubicBezTo>
                    <a:pt x="12604186" y="9354673"/>
                    <a:pt x="12184434" y="9365860"/>
                    <a:pt x="11721849" y="9363239"/>
                  </a:cubicBezTo>
                  <a:cubicBezTo>
                    <a:pt x="4305108" y="9361076"/>
                    <a:pt x="1057073" y="9353251"/>
                    <a:pt x="1057073" y="9353251"/>
                  </a:cubicBezTo>
                  <a:cubicBezTo>
                    <a:pt x="812931" y="9344417"/>
                    <a:pt x="565145" y="9327436"/>
                    <a:pt x="398404" y="9269258"/>
                  </a:cubicBezTo>
                  <a:cubicBezTo>
                    <a:pt x="120505" y="9172297"/>
                    <a:pt x="0" y="8994768"/>
                    <a:pt x="0" y="2923166"/>
                  </a:cubicBezTo>
                  <a:lnTo>
                    <a:pt x="0" y="2923098"/>
                  </a:lnTo>
                  <a:cubicBezTo>
                    <a:pt x="8536" y="440430"/>
                    <a:pt x="34263" y="311302"/>
                    <a:pt x="140291" y="225758"/>
                  </a:cubicBezTo>
                  <a:cubicBezTo>
                    <a:pt x="342602" y="62530"/>
                    <a:pt x="736658" y="7673"/>
                    <a:pt x="1155311" y="7673"/>
                  </a:cubicBezTo>
                  <a:cubicBezTo>
                    <a:pt x="1155311" y="7673"/>
                    <a:pt x="1551711" y="15681"/>
                    <a:pt x="9464340" y="7673"/>
                  </a:cubicBezTo>
                  <a:cubicBezTo>
                    <a:pt x="11965508" y="0"/>
                    <a:pt x="12429434" y="7673"/>
                    <a:pt x="12429434" y="7673"/>
                  </a:cubicBezTo>
                  <a:cubicBezTo>
                    <a:pt x="12797742" y="15152"/>
                    <a:pt x="13161056" y="84484"/>
                    <a:pt x="13358795" y="207066"/>
                  </a:cubicBezTo>
                  <a:cubicBezTo>
                    <a:pt x="13509813" y="300683"/>
                    <a:pt x="13543087" y="425358"/>
                    <a:pt x="13533946" y="2923167"/>
                  </a:cubicBezTo>
                  <a:lnTo>
                    <a:pt x="13533946" y="2923235"/>
                  </a:lnTo>
                  <a:cubicBezTo>
                    <a:pt x="13533946" y="9112734"/>
                    <a:pt x="13250949" y="9326832"/>
                    <a:pt x="12604186" y="9354673"/>
                  </a:cubicBezTo>
                  <a:close/>
                </a:path>
              </a:pathLst>
            </a:custGeom>
            <a:solidFill>
              <a:srgbClr val="FFF6CD"/>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561246" y="8514049"/>
            <a:ext cx="915473" cy="660285"/>
          </a:xfrm>
          <a:prstGeom prst="rect">
            <a:avLst/>
          </a:prstGeom>
        </p:spPr>
      </p:pic>
      <p:pic>
        <p:nvPicPr>
          <p:cNvPr id="14" name="Picture 14"/>
          <p:cNvPicPr>
            <a:picLocks noChangeAspect="1"/>
          </p:cNvPicPr>
          <p:nvPr/>
        </p:nvPicPr>
        <p:blipFill>
          <a:blip r:embed="rId8"/>
          <a:srcRect/>
          <a:stretch>
            <a:fillRect/>
          </a:stretch>
        </p:blipFill>
        <p:spPr>
          <a:xfrm rot="-2165025">
            <a:off x="592078" y="8628015"/>
            <a:ext cx="945055" cy="797390"/>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1932">
            <a:off x="8041346" y="2084441"/>
            <a:ext cx="1007143" cy="761652"/>
          </a:xfrm>
          <a:prstGeom prst="rect">
            <a:avLst/>
          </a:prstGeom>
        </p:spPr>
      </p:pic>
      <p:sp>
        <p:nvSpPr>
          <p:cNvPr id="17" name="TextBox 16">
            <a:extLst>
              <a:ext uri="{FF2B5EF4-FFF2-40B4-BE49-F238E27FC236}">
                <a16:creationId xmlns:a16="http://schemas.microsoft.com/office/drawing/2014/main" id="{24F29C61-7BE0-451B-A06B-9E643DFFD321}"/>
              </a:ext>
            </a:extLst>
          </p:cNvPr>
          <p:cNvSpPr txBox="1"/>
          <p:nvPr/>
        </p:nvSpPr>
        <p:spPr>
          <a:xfrm>
            <a:off x="10624857" y="1928446"/>
            <a:ext cx="5779376" cy="3674404"/>
          </a:xfrm>
          <a:prstGeom prst="rect">
            <a:avLst/>
          </a:prstGeom>
          <a:noFill/>
        </p:spPr>
        <p:txBody>
          <a:bodyPr wrap="square">
            <a:spAutoFit/>
          </a:bodyPr>
          <a:lstStyle/>
          <a:p>
            <a:pPr algn="just">
              <a:lnSpc>
                <a:spcPct val="150000"/>
              </a:lnSpc>
            </a:pPr>
            <a:r>
              <a:rPr lang="vi-VN" sz="4000" b="1" dirty="0">
                <a:solidFill>
                  <a:srgbClr val="000000"/>
                </a:solidFill>
                <a:effectLst/>
                <a:latin typeface="Arial" panose="020B0604020202020204" pitchFamily="34" charset="0"/>
                <a:ea typeface="Times New Roman" panose="02020603050405020304" pitchFamily="18" charset="0"/>
              </a:rPr>
              <a:t>Giải</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Biến cố C xảy ra khi bạn được gọi là nam, tức là biến cố A không xảy ra.</a:t>
            </a:r>
            <a:endParaRPr lang="en-US" sz="40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D0E8D61A-8DF7-4672-8EC8-15E163901D67}"/>
              </a:ext>
            </a:extLst>
          </p:cNvPr>
          <p:cNvSpPr txBox="1"/>
          <p:nvPr/>
        </p:nvSpPr>
        <p:spPr>
          <a:xfrm>
            <a:off x="1854458" y="3958881"/>
            <a:ext cx="6603741" cy="367440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Trở lại Ví dụ 1, hãy cho biết khi nào biến cố C: “Học sinh được gọi là một bạn nam” xảy ra?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 name="Picture 8">
            <a:extLst>
              <a:ext uri="{FF2B5EF4-FFF2-40B4-BE49-F238E27FC236}">
                <a16:creationId xmlns:a16="http://schemas.microsoft.com/office/drawing/2014/main" id="{124158B3-5646-4FB4-AAE6-05075EBBA38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96837" y="1305184"/>
            <a:ext cx="4233357" cy="1342876"/>
          </a:xfrm>
          <a:prstGeom prst="rect">
            <a:avLst/>
          </a:prstGeom>
        </p:spPr>
      </p:pic>
      <p:sp>
        <p:nvSpPr>
          <p:cNvPr id="21" name="TextBox 20">
            <a:extLst>
              <a:ext uri="{FF2B5EF4-FFF2-40B4-BE49-F238E27FC236}">
                <a16:creationId xmlns:a16="http://schemas.microsoft.com/office/drawing/2014/main" id="{CA2B80C2-A7B8-4793-BDCA-A5D956D4758F}"/>
              </a:ext>
            </a:extLst>
          </p:cNvPr>
          <p:cNvSpPr txBox="1"/>
          <p:nvPr/>
        </p:nvSpPr>
        <p:spPr>
          <a:xfrm>
            <a:off x="3131018" y="1536052"/>
            <a:ext cx="4396022" cy="830997"/>
          </a:xfrm>
          <a:prstGeom prst="rect">
            <a:avLst/>
          </a:prstGeom>
          <a:noFill/>
        </p:spPr>
        <p:txBody>
          <a:bodyPr wrap="square" rtlCol="0">
            <a:spAutoFit/>
          </a:bodyPr>
          <a:lstStyle/>
          <a:p>
            <a:pPr algn="just"/>
            <a:r>
              <a:rPr lang="vi-VN" sz="4800" b="1" dirty="0">
                <a:solidFill>
                  <a:schemeClr val="bg1"/>
                </a:solidFill>
              </a:rPr>
              <a:t>Hoạt động 2</a:t>
            </a:r>
            <a:endParaRPr lang="en-US" sz="4800" b="1" dirty="0">
              <a:solidFill>
                <a:schemeClr val="bg1"/>
              </a:solidFill>
            </a:endParaRPr>
          </a:p>
        </p:txBody>
      </p:sp>
      <p:pic>
        <p:nvPicPr>
          <p:cNvPr id="22" name="Picture 31">
            <a:extLst>
              <a:ext uri="{FF2B5EF4-FFF2-40B4-BE49-F238E27FC236}">
                <a16:creationId xmlns:a16="http://schemas.microsoft.com/office/drawing/2014/main" id="{BB084107-E14E-4C71-A3F8-614FB45F0A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940040" y="7633285"/>
            <a:ext cx="4695920" cy="4114800"/>
          </a:xfrm>
          <a:prstGeom prst="rect">
            <a:avLst/>
          </a:prstGeom>
        </p:spPr>
      </p:pic>
      <p:pic>
        <p:nvPicPr>
          <p:cNvPr id="23" name="Picture 7">
            <a:extLst>
              <a:ext uri="{FF2B5EF4-FFF2-40B4-BE49-F238E27FC236}">
                <a16:creationId xmlns:a16="http://schemas.microsoft.com/office/drawing/2014/main" id="{934C8E89-DC1F-4E50-86B6-12818DEC50C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9541683" flipV="1">
            <a:off x="8469442" y="6780196"/>
            <a:ext cx="2373704" cy="772533"/>
          </a:xfrm>
          <a:prstGeom prst="rect">
            <a:avLst/>
          </a:prstGeom>
        </p:spPr>
      </p:pic>
    </p:spTree>
    <p:extLst>
      <p:ext uri="{BB962C8B-B14F-4D97-AF65-F5344CB8AC3E}">
        <p14:creationId xmlns:p14="http://schemas.microsoft.com/office/powerpoint/2010/main" val="12715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023" y="2152804"/>
            <a:ext cx="15087953" cy="6297695"/>
          </a:xfrm>
          <a:prstGeom prst="rect">
            <a:avLst/>
          </a:prstGeom>
        </p:spPr>
      </p:pic>
      <p:pic>
        <p:nvPicPr>
          <p:cNvPr id="10" name="Picture 10"/>
          <p:cNvPicPr>
            <a:picLocks noChangeAspect="1"/>
          </p:cNvPicPr>
          <p:nvPr/>
        </p:nvPicPr>
        <p:blipFill>
          <a:blip r:embed="rId4"/>
          <a:srcRect/>
          <a:stretch>
            <a:fillRect/>
          </a:stretch>
        </p:blipFill>
        <p:spPr>
          <a:xfrm rot="664965">
            <a:off x="13916940" y="6391873"/>
            <a:ext cx="2304739" cy="3078114"/>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20042">
            <a:off x="7345450" y="586119"/>
            <a:ext cx="753495" cy="885163"/>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04883">
            <a:off x="7978974" y="8161350"/>
            <a:ext cx="304735" cy="1289883"/>
          </a:xfrm>
          <a:prstGeom prst="rect">
            <a:avLst/>
          </a:prstGeom>
        </p:spPr>
      </p:pic>
      <p:pic>
        <p:nvPicPr>
          <p:cNvPr id="16" name="Picture 13">
            <a:extLst>
              <a:ext uri="{FF2B5EF4-FFF2-40B4-BE49-F238E27FC236}">
                <a16:creationId xmlns:a16="http://schemas.microsoft.com/office/drawing/2014/main" id="{B6343D10-95DA-49FA-A7CB-71A99B333EFD}"/>
              </a:ext>
            </a:extLst>
          </p:cNvPr>
          <p:cNvPicPr>
            <a:picLocks noChangeAspect="1"/>
          </p:cNvPicPr>
          <p:nvPr/>
        </p:nvPicPr>
        <p:blipFill>
          <a:blip r:embed="rId13"/>
          <a:srcRect/>
          <a:stretch>
            <a:fillRect/>
          </a:stretch>
        </p:blipFill>
        <p:spPr>
          <a:xfrm>
            <a:off x="16203454" y="1333500"/>
            <a:ext cx="1265825" cy="1638608"/>
          </a:xfrm>
          <a:prstGeom prst="rect">
            <a:avLst/>
          </a:prstGeom>
        </p:spPr>
      </p:pic>
      <p:pic>
        <p:nvPicPr>
          <p:cNvPr id="17" name="Picture 14">
            <a:extLst>
              <a:ext uri="{FF2B5EF4-FFF2-40B4-BE49-F238E27FC236}">
                <a16:creationId xmlns:a16="http://schemas.microsoft.com/office/drawing/2014/main" id="{FAF5A909-41FE-44E9-850C-58CEAA4E663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40923" y="98624"/>
            <a:ext cx="2003729" cy="1896028"/>
          </a:xfrm>
          <a:prstGeom prst="rect">
            <a:avLst/>
          </a:prstGeom>
        </p:spPr>
      </p:pic>
      <p:pic>
        <p:nvPicPr>
          <p:cNvPr id="18" name="Picture 17">
            <a:extLst>
              <a:ext uri="{FF2B5EF4-FFF2-40B4-BE49-F238E27FC236}">
                <a16:creationId xmlns:a16="http://schemas.microsoft.com/office/drawing/2014/main" id="{8F7ABCEB-B5AC-4CAF-B4CD-6184ECAFF7D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1433813" y="6051176"/>
            <a:ext cx="1580995" cy="1507874"/>
          </a:xfrm>
          <a:prstGeom prst="rect">
            <a:avLst/>
          </a:prstGeom>
        </p:spPr>
      </p:pic>
      <p:sp>
        <p:nvSpPr>
          <p:cNvPr id="19" name="TextBox 18">
            <a:extLst>
              <a:ext uri="{FF2B5EF4-FFF2-40B4-BE49-F238E27FC236}">
                <a16:creationId xmlns:a16="http://schemas.microsoft.com/office/drawing/2014/main" id="{349CEFBE-A122-4002-A2F0-E04B6D956276}"/>
              </a:ext>
            </a:extLst>
          </p:cNvPr>
          <p:cNvSpPr txBox="1"/>
          <p:nvPr/>
        </p:nvSpPr>
        <p:spPr>
          <a:xfrm>
            <a:off x="6588753" y="2628979"/>
            <a:ext cx="4396022" cy="830997"/>
          </a:xfrm>
          <a:prstGeom prst="rect">
            <a:avLst/>
          </a:prstGeom>
          <a:noFill/>
        </p:spPr>
        <p:txBody>
          <a:bodyPr wrap="square" rtlCol="0">
            <a:spAutoFit/>
          </a:bodyPr>
          <a:lstStyle/>
          <a:p>
            <a:pPr algn="just"/>
            <a:r>
              <a:rPr lang="vi-VN" sz="4800" b="1" dirty="0">
                <a:solidFill>
                  <a:srgbClr val="FF0000"/>
                </a:solidFill>
              </a:rPr>
              <a:t>KẾT LUẬN </a:t>
            </a:r>
            <a:endParaRPr lang="en-US" sz="4800" b="1" dirty="0">
              <a:solidFill>
                <a:srgbClr val="FF0000"/>
              </a:solidFill>
            </a:endParaRPr>
          </a:p>
        </p:txBody>
      </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8A2D708-230F-455E-8F43-1FFB687909F2}"/>
                  </a:ext>
                </a:extLst>
              </p:cNvPr>
              <p:cNvSpPr txBox="1"/>
              <p:nvPr/>
            </p:nvSpPr>
            <p:spPr>
              <a:xfrm>
                <a:off x="2262237" y="4087941"/>
                <a:ext cx="13335000" cy="190443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dirty="0">
                    <a:solidFill>
                      <a:srgbClr val="333333"/>
                    </a:solidFill>
                    <a:effectLst/>
                    <a:latin typeface="Arial" panose="020B0604020202020204" pitchFamily="34" charset="0"/>
                    <a:ea typeface="Times New Roman" panose="02020603050405020304" pitchFamily="18" charset="0"/>
                  </a:rPr>
                  <a:t>Biến cố đối của biến cố E là biến cố: "E không xảy ra". </a:t>
                </a:r>
                <a:endParaRPr lang="vi-VN" sz="4000" dirty="0">
                  <a:solidFill>
                    <a:srgbClr val="333333"/>
                  </a:solidFill>
                  <a:effectLst/>
                  <a:latin typeface="Arial" panose="020B0604020202020204" pitchFamily="34" charset="0"/>
                  <a:ea typeface="Times New Roman" panose="02020603050405020304" pitchFamily="18" charset="0"/>
                </a:endParaRPr>
              </a:p>
              <a:p>
                <a:pPr marL="571500" indent="-571500" algn="just">
                  <a:lnSpc>
                    <a:spcPct val="150000"/>
                  </a:lnSpc>
                  <a:buFont typeface="Arial" panose="020B0604020202020204" pitchFamily="34" charset="0"/>
                  <a:buChar char="•"/>
                </a:pPr>
                <a:r>
                  <a:rPr lang="en-US" sz="4000" dirty="0">
                    <a:solidFill>
                      <a:srgbClr val="333333"/>
                    </a:solidFill>
                    <a:effectLst/>
                    <a:latin typeface="Arial" panose="020B0604020202020204" pitchFamily="34" charset="0"/>
                    <a:ea typeface="Times New Roman" panose="02020603050405020304" pitchFamily="18" charset="0"/>
                  </a:rPr>
                  <a:t>Biến cố đối của E được kí hiệu là </a:t>
                </a:r>
                <a14:m>
                  <m:oMath xmlns:m="http://schemas.openxmlformats.org/officeDocument/2006/math">
                    <m:bar>
                      <m:barPr>
                        <m:pos m:val="top"/>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bar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e>
                    </m:bar>
                  </m:oMath>
                </a14:m>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22" name="TextBox 21">
                <a:extLst>
                  <a:ext uri="{FF2B5EF4-FFF2-40B4-BE49-F238E27FC236}">
                    <a16:creationId xmlns:a16="http://schemas.microsoft.com/office/drawing/2014/main" id="{D8A2D708-230F-455E-8F43-1FFB687909F2}"/>
                  </a:ext>
                </a:extLst>
              </p:cNvPr>
              <p:cNvSpPr txBox="1">
                <a:spLocks noRot="1" noChangeAspect="1" noMove="1" noResize="1" noEditPoints="1" noAdjustHandles="1" noChangeArrowheads="1" noChangeShapeType="1" noTextEdit="1"/>
              </p:cNvSpPr>
              <p:nvPr/>
            </p:nvSpPr>
            <p:spPr>
              <a:xfrm>
                <a:off x="2262237" y="4087941"/>
                <a:ext cx="13335000" cy="1904432"/>
              </a:xfrm>
              <a:prstGeom prst="rect">
                <a:avLst/>
              </a:prstGeom>
              <a:blipFill>
                <a:blip r:embed="rId18"/>
                <a:stretch>
                  <a:fillRect l="-1463" b="-12821"/>
                </a:stretch>
              </a:blipFill>
            </p:spPr>
            <p:txBody>
              <a:bodyPr/>
              <a:lstStyle/>
              <a:p>
                <a:r>
                  <a:rPr lang="en-US">
                    <a:noFill/>
                  </a:rPr>
                  <a:t> </a:t>
                </a:r>
              </a:p>
            </p:txBody>
          </p:sp>
        </mc:Fallback>
      </mc:AlternateContent>
    </p:spTree>
    <p:extLst>
      <p:ext uri="{BB962C8B-B14F-4D97-AF65-F5344CB8AC3E}">
        <p14:creationId xmlns:p14="http://schemas.microsoft.com/office/powerpoint/2010/main" val="1609224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3"/>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1172218" y="8841505"/>
            <a:ext cx="1357869" cy="1026888"/>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0042">
            <a:off x="12214129" y="153814"/>
            <a:ext cx="1381828" cy="162329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04883">
            <a:off x="16715538" y="8605085"/>
            <a:ext cx="354311" cy="14997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53227" y="-2616501"/>
            <a:ext cx="4695920" cy="4114800"/>
          </a:xfrm>
          <a:prstGeom prst="rect">
            <a:avLst/>
          </a:prstGeom>
        </p:spPr>
      </p:pic>
      <p:sp>
        <p:nvSpPr>
          <p:cNvPr id="12" name="TextBox 11">
            <a:extLst>
              <a:ext uri="{FF2B5EF4-FFF2-40B4-BE49-F238E27FC236}">
                <a16:creationId xmlns:a16="http://schemas.microsoft.com/office/drawing/2014/main" id="{50303B5D-9B20-41C6-A93B-5F2EB15B8C26}"/>
              </a:ext>
            </a:extLst>
          </p:cNvPr>
          <p:cNvSpPr txBox="1"/>
          <p:nvPr/>
        </p:nvSpPr>
        <p:spPr>
          <a:xfrm>
            <a:off x="5968004" y="440755"/>
            <a:ext cx="426720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6078C4D5-790D-4982-80D1-224B8BBA0050}"/>
              </a:ext>
            </a:extLst>
          </p:cNvPr>
          <p:cNvSpPr txBox="1"/>
          <p:nvPr/>
        </p:nvSpPr>
        <p:spPr>
          <a:xfrm>
            <a:off x="1143054" y="4149231"/>
            <a:ext cx="11049001" cy="424026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nl-NL" sz="3600" dirty="0">
                <a:effectLst/>
                <a:latin typeface="Arial" panose="020B0604020202020204" pitchFamily="34" charset="0"/>
                <a:ea typeface="Calibri" panose="020F0502020204030204" pitchFamily="34" charset="0"/>
                <a:cs typeface="Times New Roman" panose="02020603050405020304" pitchFamily="18" charset="0"/>
              </a:rPr>
              <a:t>Sau đó, người quản trò bốc ngẫu nhiên 6 quả bóng (không hoàn lại) từ một thùng kín đựng 45 quả bóng như nhau ghi các số 1; 2; 3; ...; 45.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nl-NL" sz="3600" dirty="0">
                <a:effectLst/>
                <a:latin typeface="Arial" panose="020B0604020202020204" pitchFamily="34" charset="0"/>
                <a:ea typeface="Calibri" panose="020F0502020204030204" pitchFamily="34" charset="0"/>
                <a:cs typeface="Times New Roman" panose="02020603050405020304" pitchFamily="18" charset="0"/>
              </a:rPr>
              <a:t>Bộ 6 số ghi trên 6 quả bóng đó được gọi là bộ số trúng </a:t>
            </a:r>
            <a:r>
              <a:rPr lang="nl-NL" sz="4000" dirty="0">
                <a:effectLst/>
                <a:latin typeface="Arial" panose="020B0604020202020204" pitchFamily="34" charset="0"/>
                <a:ea typeface="Calibri" panose="020F0502020204030204" pitchFamily="34" charset="0"/>
                <a:cs typeface="Times New Roman" panose="02020603050405020304" pitchFamily="18" charset="0"/>
              </a:rPr>
              <a:t>thưởng.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B237DEB-B520-45A0-9426-84DF3F1D047B}"/>
              </a:ext>
            </a:extLst>
          </p:cNvPr>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96800" y="3960445"/>
            <a:ext cx="5274322" cy="4690498"/>
          </a:xfrm>
          <a:prstGeom prst="rect">
            <a:avLst/>
          </a:prstGeom>
        </p:spPr>
      </p:pic>
      <p:sp>
        <p:nvSpPr>
          <p:cNvPr id="18" name="TextBox 17">
            <a:extLst>
              <a:ext uri="{FF2B5EF4-FFF2-40B4-BE49-F238E27FC236}">
                <a16:creationId xmlns:a16="http://schemas.microsoft.com/office/drawing/2014/main" id="{9225FA03-338F-40D9-AA5D-0DE9F1A5177C}"/>
              </a:ext>
            </a:extLst>
          </p:cNvPr>
          <p:cNvSpPr txBox="1"/>
          <p:nvPr/>
        </p:nvSpPr>
        <p:spPr>
          <a:xfrm>
            <a:off x="1143054" y="1816627"/>
            <a:ext cx="15773346" cy="249587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Khi tham gia một trò chơi bốc thăm trúng thưởng, mỗi người chơi chọn một bộ 6 số đôi một khác nhau từ 45 số: 1; 2; 3;....; 45, chẳng hạn bạn An chọn bộ số {5; 13; 20; 31; 32; 35}.</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3" name="Group 3"/>
          <p:cNvGrpSpPr/>
          <p:nvPr/>
        </p:nvGrpSpPr>
        <p:grpSpPr>
          <a:xfrm>
            <a:off x="1231947" y="1923981"/>
            <a:ext cx="15660799" cy="7334320"/>
            <a:chOff x="0" y="0"/>
            <a:chExt cx="28926242" cy="2780481"/>
          </a:xfrm>
        </p:grpSpPr>
        <p:sp>
          <p:nvSpPr>
            <p:cNvPr id="4" name="Freeform 4"/>
            <p:cNvSpPr/>
            <p:nvPr/>
          </p:nvSpPr>
          <p:spPr>
            <a:xfrm>
              <a:off x="0" y="-4262"/>
              <a:ext cx="28933989" cy="2786966"/>
            </a:xfrm>
            <a:custGeom>
              <a:avLst/>
              <a:gdLst/>
              <a:ahLst/>
              <a:cxnLst/>
              <a:rect l="l" t="t" r="r" b="b"/>
              <a:pathLst>
                <a:path w="28933989" h="2786966">
                  <a:moveTo>
                    <a:pt x="27995088" y="2775779"/>
                  </a:moveTo>
                  <a:cubicBezTo>
                    <a:pt x="27995088" y="2775779"/>
                    <a:pt x="27575337" y="2786966"/>
                    <a:pt x="27112751" y="2784345"/>
                  </a:cubicBezTo>
                  <a:cubicBezTo>
                    <a:pt x="8450427" y="2782182"/>
                    <a:pt x="1057073" y="2774358"/>
                    <a:pt x="1057073" y="2774358"/>
                  </a:cubicBezTo>
                  <a:cubicBezTo>
                    <a:pt x="812931" y="2765524"/>
                    <a:pt x="565145" y="2748543"/>
                    <a:pt x="398404" y="2690365"/>
                  </a:cubicBezTo>
                  <a:cubicBezTo>
                    <a:pt x="120505" y="2593403"/>
                    <a:pt x="0" y="2415875"/>
                    <a:pt x="0" y="1045821"/>
                  </a:cubicBezTo>
                  <a:lnTo>
                    <a:pt x="0" y="1045807"/>
                  </a:lnTo>
                  <a:cubicBezTo>
                    <a:pt x="8536" y="440430"/>
                    <a:pt x="34263" y="311302"/>
                    <a:pt x="140291" y="225758"/>
                  </a:cubicBezTo>
                  <a:cubicBezTo>
                    <a:pt x="342602" y="62530"/>
                    <a:pt x="736658" y="7673"/>
                    <a:pt x="1155311" y="7673"/>
                  </a:cubicBezTo>
                  <a:cubicBezTo>
                    <a:pt x="1155311" y="7673"/>
                    <a:pt x="1551711" y="15681"/>
                    <a:pt x="21471575" y="7673"/>
                  </a:cubicBezTo>
                  <a:cubicBezTo>
                    <a:pt x="27356411" y="0"/>
                    <a:pt x="27820336" y="7673"/>
                    <a:pt x="27820336" y="7673"/>
                  </a:cubicBezTo>
                  <a:cubicBezTo>
                    <a:pt x="28188645" y="15152"/>
                    <a:pt x="28551956" y="84484"/>
                    <a:pt x="28749696" y="207066"/>
                  </a:cubicBezTo>
                  <a:cubicBezTo>
                    <a:pt x="28900713" y="300683"/>
                    <a:pt x="28933989" y="425358"/>
                    <a:pt x="28924848" y="1045821"/>
                  </a:cubicBezTo>
                  <a:lnTo>
                    <a:pt x="28924848" y="1045836"/>
                  </a:lnTo>
                  <a:cubicBezTo>
                    <a:pt x="28924848" y="2533840"/>
                    <a:pt x="28641852" y="2747938"/>
                    <a:pt x="27995088" y="2775779"/>
                  </a:cubicBezTo>
                  <a:close/>
                </a:path>
              </a:pathLst>
            </a:custGeom>
            <a:solidFill>
              <a:srgbClr val="FFF6CD"/>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8"/>
          <a:srcRect/>
          <a:stretch>
            <a:fillRect/>
          </a:stretch>
        </p:blipFill>
        <p:spPr>
          <a:xfrm rot="895110">
            <a:off x="1199042" y="2096806"/>
            <a:ext cx="1603406" cy="1533257"/>
          </a:xfrm>
          <a:prstGeom prst="rect">
            <a:avLst/>
          </a:prstGeom>
        </p:spPr>
      </p:pic>
      <p:pic>
        <p:nvPicPr>
          <p:cNvPr id="16" name="Picture 1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1932">
            <a:off x="1723086" y="6404111"/>
            <a:ext cx="977327" cy="739103"/>
          </a:xfrm>
          <a:prstGeom prst="rect">
            <a:avLst/>
          </a:prstGeom>
        </p:spPr>
      </p:pic>
      <p:pic>
        <p:nvPicPr>
          <p:cNvPr id="17" name="Picture 17"/>
          <p:cNvPicPr>
            <a:picLocks noChangeAspect="1"/>
          </p:cNvPicPr>
          <p:nvPr/>
        </p:nvPicPr>
        <p:blipFill>
          <a:blip r:embed="rId11"/>
          <a:srcRect/>
          <a:stretch>
            <a:fillRect/>
          </a:stretch>
        </p:blipFill>
        <p:spPr>
          <a:xfrm rot="825944">
            <a:off x="14557728" y="7292735"/>
            <a:ext cx="3226966" cy="2476696"/>
          </a:xfrm>
          <a:prstGeom prst="rect">
            <a:avLst/>
          </a:prstGeom>
        </p:spPr>
      </p:pic>
      <p:pic>
        <p:nvPicPr>
          <p:cNvPr id="18" name="Picture 1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2001">
            <a:off x="14199022" y="1075089"/>
            <a:ext cx="559859" cy="712063"/>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0727858F-B5BB-478D-A687-40A16C7CEAF8}"/>
                  </a:ext>
                </a:extLst>
              </p:cNvPr>
              <p:cNvSpPr txBox="1"/>
              <p:nvPr/>
            </p:nvSpPr>
            <p:spPr>
              <a:xfrm>
                <a:off x="2882029" y="2638508"/>
                <a:ext cx="7633571" cy="5892575"/>
              </a:xfrm>
              <a:prstGeom prst="rect">
                <a:avLst/>
              </a:prstGeom>
              <a:noFill/>
            </p:spPr>
            <p:txBody>
              <a:bodyPr wrap="square">
                <a:spAutoFit/>
              </a:bodyPr>
              <a:lstStyle/>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Nếu biến cố E là tập con của không gian mẫu </a:t>
                </a:r>
                <a14:m>
                  <m:oMath xmlns:m="http://schemas.openxmlformats.org/officeDocument/2006/math">
                    <m:r>
                      <a:rPr lang="nl-NL"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𝛺</m:t>
                    </m:r>
                  </m:oMath>
                </a14:m>
                <a:r>
                  <a:rPr lang="nl-NL" sz="4000" dirty="0">
                    <a:solidFill>
                      <a:srgbClr val="000000"/>
                    </a:solidFill>
                    <a:effectLst/>
                    <a:latin typeface="Arial" panose="020B0604020202020204" pitchFamily="34" charset="0"/>
                    <a:ea typeface="Times New Roman" panose="02020603050405020304" pitchFamily="18" charset="0"/>
                  </a:rPr>
                  <a:t> thì biến cố đối </a:t>
                </a:r>
                <a14:m>
                  <m:oMath xmlns:m="http://schemas.openxmlformats.org/officeDocument/2006/math">
                    <m:bar>
                      <m:barPr>
                        <m:pos m:val="top"/>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bar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e>
                    </m:bar>
                  </m:oMath>
                </a14:m>
                <a:r>
                  <a:rPr lang="en-US" sz="4000" dirty="0">
                    <a:solidFill>
                      <a:srgbClr val="333333"/>
                    </a:solidFill>
                    <a:effectLst/>
                    <a:latin typeface="Arial" panose="020B0604020202020204" pitchFamily="34" charset="0"/>
                    <a:ea typeface="Times New Roman" panose="02020603050405020304" pitchFamily="18" charset="0"/>
                  </a:rPr>
                  <a:t> là tập tất cả các phần tử của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𝛺</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mà không là phần tử của E. </a:t>
                </a:r>
                <a:endParaRPr lang="vi-VN" sz="40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Vậy biến cố </a:t>
                </a:r>
                <a14:m>
                  <m:oMath xmlns:m="http://schemas.openxmlformats.org/officeDocument/2006/math">
                    <m:bar>
                      <m:barPr>
                        <m:pos m:val="top"/>
                        <m:ctrlPr>
                          <a:rPr lang="en-US" sz="40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barPr>
                      <m:e>
                        <m:r>
                          <a:rPr lang="en-US" sz="40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𝐸</m:t>
                        </m:r>
                      </m:e>
                    </m:bar>
                  </m:oMath>
                </a14:m>
                <a:r>
                  <a:rPr lang="en-US" sz="40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là phần bù của E trong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𝛺</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bar>
                      <m:barPr>
                        <m:pos m:val="top"/>
                        <m:ctrlPr>
                          <a:rPr lang="en-US" sz="4000" i="1">
                            <a:effectLst/>
                            <a:latin typeface="Cambria Math" panose="02040503050406030204" pitchFamily="18" charset="0"/>
                            <a:ea typeface="Calibri" panose="020F0502020204030204" pitchFamily="34" charset="0"/>
                            <a:cs typeface="Arial" panose="020B0604020202020204" pitchFamily="34" charset="0"/>
                          </a:rPr>
                        </m:ctrlPr>
                      </m:barPr>
                      <m:e>
                        <m:r>
                          <a:rPr lang="nl-NL" sz="4000" i="1">
                            <a:effectLst/>
                            <a:latin typeface="Cambria Math" panose="02040503050406030204" pitchFamily="18" charset="0"/>
                            <a:ea typeface="Calibri" panose="020F0502020204030204" pitchFamily="34" charset="0"/>
                            <a:cs typeface="Arial" panose="020B0604020202020204" pitchFamily="34" charset="0"/>
                          </a:rPr>
                          <m:t>𝐸</m:t>
                        </m:r>
                      </m:e>
                    </m:bar>
                    <m:r>
                      <a:rPr lang="nl-NL" sz="4000" i="1">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nl-NL" sz="4000" i="1">
                            <a:effectLst/>
                            <a:latin typeface="Cambria Math" panose="02040503050406030204" pitchFamily="18" charset="0"/>
                            <a:ea typeface="Calibri" panose="020F0502020204030204" pitchFamily="34" charset="0"/>
                            <a:cs typeface="Arial" panose="020B0604020202020204" pitchFamily="34" charset="0"/>
                          </a:rPr>
                          <m:t>𝐶</m:t>
                        </m:r>
                      </m:e>
                      <m:sub>
                        <m:r>
                          <a:rPr lang="nl-NL" sz="4000" i="1">
                            <a:effectLst/>
                            <a:latin typeface="Cambria Math" panose="02040503050406030204" pitchFamily="18" charset="0"/>
                            <a:ea typeface="Calibri" panose="020F0502020204030204" pitchFamily="34" charset="0"/>
                            <a:cs typeface="Arial" panose="020B0604020202020204" pitchFamily="34" charset="0"/>
                          </a:rPr>
                          <m:t>𝛺</m:t>
                        </m:r>
                      </m:sub>
                    </m:sSub>
                    <m:r>
                      <a:rPr lang="nl-NL" sz="4000" i="1">
                        <a:effectLst/>
                        <a:latin typeface="Cambria Math" panose="02040503050406030204" pitchFamily="18" charset="0"/>
                        <a:ea typeface="Calibri" panose="020F0502020204030204" pitchFamily="34" charset="0"/>
                        <a:cs typeface="Arial" panose="020B0604020202020204" pitchFamily="34" charset="0"/>
                      </a:rPr>
                      <m:t>𝐸</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0727858F-B5BB-478D-A687-40A16C7CEAF8}"/>
                  </a:ext>
                </a:extLst>
              </p:cNvPr>
              <p:cNvSpPr txBox="1">
                <a:spLocks noRot="1" noChangeAspect="1" noMove="1" noResize="1" noEditPoints="1" noAdjustHandles="1" noChangeArrowheads="1" noChangeShapeType="1" noTextEdit="1"/>
              </p:cNvSpPr>
              <p:nvPr/>
            </p:nvSpPr>
            <p:spPr>
              <a:xfrm>
                <a:off x="2882029" y="2638508"/>
                <a:ext cx="7633571" cy="5892575"/>
              </a:xfrm>
              <a:prstGeom prst="rect">
                <a:avLst/>
              </a:prstGeom>
              <a:blipFill>
                <a:blip r:embed="rId14"/>
                <a:stretch>
                  <a:fillRect l="-2875" r="-2796" b="-1967"/>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51D85AB6-6887-4E53-B454-759BF351B0EC}"/>
              </a:ext>
            </a:extLst>
          </p:cNvPr>
          <p:cNvSpPr txBox="1"/>
          <p:nvPr/>
        </p:nvSpPr>
        <p:spPr>
          <a:xfrm>
            <a:off x="7735595" y="756627"/>
            <a:ext cx="3350311" cy="90441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mn-cs"/>
              </a:rPr>
              <a:t>NHẬN XÉT</a:t>
            </a:r>
            <a:endPar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24" name="Picture 23" descr="A picture containing diagram&#10;&#10;Description automatically generated">
            <a:extLst>
              <a:ext uri="{FF2B5EF4-FFF2-40B4-BE49-F238E27FC236}">
                <a16:creationId xmlns:a16="http://schemas.microsoft.com/office/drawing/2014/main" id="{B94C4142-D75A-4F5D-922F-0D0ABEA198C6}"/>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37342" y="2845133"/>
            <a:ext cx="5663868" cy="3821164"/>
          </a:xfrm>
          <a:prstGeom prst="rect">
            <a:avLst/>
          </a:prstGeom>
        </p:spPr>
      </p:pic>
    </p:spTree>
    <p:extLst>
      <p:ext uri="{BB962C8B-B14F-4D97-AF65-F5344CB8AC3E}">
        <p14:creationId xmlns:p14="http://schemas.microsoft.com/office/powerpoint/2010/main" val="2085401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7123879" y="8385319"/>
            <a:ext cx="299282" cy="1266801"/>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8"/>
          <a:srcRect/>
          <a:stretch>
            <a:fillRect/>
          </a:stretch>
        </p:blipFill>
        <p:spPr>
          <a:xfrm rot="847013">
            <a:off x="16405755" y="3609727"/>
            <a:ext cx="1172720" cy="1034926"/>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A94D9DF9-66C6-4EE3-AF7A-431EAB6EE114}"/>
                  </a:ext>
                </a:extLst>
              </p:cNvPr>
              <p:cNvSpPr txBox="1"/>
              <p:nvPr/>
            </p:nvSpPr>
            <p:spPr>
              <a:xfrm>
                <a:off x="1864349" y="2980582"/>
                <a:ext cx="14820713" cy="5532861"/>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Gieo một con xúc xắc 6 mặt và quan sát số chấm xuất hiện trên con xúc xắc.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Mô tả không gian mẫu.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"Số chấm xuất hiện trên con xúc xắc là một số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a:t>
                </a:r>
                <a:r>
                  <a:rPr lang="vi-VN" sz="4000" dirty="0">
                    <a:effectLst/>
                    <a:latin typeface="Arial" panose="020B0604020202020204" pitchFamily="34" charset="0"/>
                    <a:ea typeface="Calibri" panose="020F0502020204030204" pitchFamily="34" charset="0"/>
                    <a:cs typeface="Times New Roman" panose="02020603050405020304" pitchFamily="18" charset="0"/>
                  </a:rPr>
                  <a:t>ẵn</a:t>
                </a:r>
                <a:r>
                  <a:rPr lang="en-US" sz="4000" dirty="0">
                    <a:effectLst/>
                    <a:latin typeface="Arial" panose="020B0604020202020204" pitchFamily="34" charset="0"/>
                    <a:ea typeface="Calibri" panose="020F0502020204030204" pitchFamily="34" charset="0"/>
                    <a:cs typeface="Times New Roman" panose="02020603050405020304" pitchFamily="18" charset="0"/>
                  </a:rPr>
                  <a:t>". Nội dung biến cố đối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của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gì?</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 Các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tập con nào của không gian mẫu?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Box 36">
                <a:extLst>
                  <a:ext uri="{FF2B5EF4-FFF2-40B4-BE49-F238E27FC236}">
                    <a16:creationId xmlns:a16="http://schemas.microsoft.com/office/drawing/2014/main" id="{A94D9DF9-66C6-4EE3-AF7A-431EAB6EE114}"/>
                  </a:ext>
                </a:extLst>
              </p:cNvPr>
              <p:cNvSpPr txBox="1">
                <a:spLocks noRot="1" noChangeAspect="1" noMove="1" noResize="1" noEditPoints="1" noAdjustHandles="1" noChangeArrowheads="1" noChangeShapeType="1" noTextEdit="1"/>
              </p:cNvSpPr>
              <p:nvPr/>
            </p:nvSpPr>
            <p:spPr>
              <a:xfrm>
                <a:off x="1864349" y="2980582"/>
                <a:ext cx="14820713" cy="5532861"/>
              </a:xfrm>
              <a:prstGeom prst="rect">
                <a:avLst/>
              </a:prstGeom>
              <a:blipFill>
                <a:blip r:embed="rId11"/>
                <a:stretch>
                  <a:fillRect l="-1481" r="-1440" b="-3524"/>
                </a:stretch>
              </a:blipFill>
            </p:spPr>
            <p:txBody>
              <a:bodyPr/>
              <a:lstStyle/>
              <a:p>
                <a:r>
                  <a:rPr lang="en-US">
                    <a:noFill/>
                  </a:rPr>
                  <a:t> </a:t>
                </a:r>
              </a:p>
            </p:txBody>
          </p:sp>
        </mc:Fallback>
      </mc:AlternateContent>
      <p:grpSp>
        <p:nvGrpSpPr>
          <p:cNvPr id="38" name="Group 12">
            <a:extLst>
              <a:ext uri="{FF2B5EF4-FFF2-40B4-BE49-F238E27FC236}">
                <a16:creationId xmlns:a16="http://schemas.microsoft.com/office/drawing/2014/main" id="{53087EDD-2CAE-4C56-AEAE-6A315B4EF180}"/>
              </a:ext>
            </a:extLst>
          </p:cNvPr>
          <p:cNvGrpSpPr/>
          <p:nvPr/>
        </p:nvGrpSpPr>
        <p:grpSpPr>
          <a:xfrm>
            <a:off x="1829180" y="1060938"/>
            <a:ext cx="6040555" cy="1414875"/>
            <a:chOff x="0" y="0"/>
            <a:chExt cx="5474301" cy="1363597"/>
          </a:xfrm>
        </p:grpSpPr>
        <p:sp>
          <p:nvSpPr>
            <p:cNvPr id="39" name="Freeform 13">
              <a:extLst>
                <a:ext uri="{FF2B5EF4-FFF2-40B4-BE49-F238E27FC236}">
                  <a16:creationId xmlns:a16="http://schemas.microsoft.com/office/drawing/2014/main" id="{15C57FFB-DDD5-4C25-9B1D-FC69A9980EBC}"/>
                </a:ext>
              </a:extLst>
            </p:cNvPr>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FFD68C"/>
            </a:solidFill>
          </p:spPr>
        </p:sp>
      </p:grpSp>
      <p:sp>
        <p:nvSpPr>
          <p:cNvPr id="43" name="TextBox 42">
            <a:extLst>
              <a:ext uri="{FF2B5EF4-FFF2-40B4-BE49-F238E27FC236}">
                <a16:creationId xmlns:a16="http://schemas.microsoft.com/office/drawing/2014/main" id="{13DB1A11-13E6-4A1B-9EB5-63675CD038F5}"/>
              </a:ext>
            </a:extLst>
          </p:cNvPr>
          <p:cNvSpPr txBox="1"/>
          <p:nvPr/>
        </p:nvSpPr>
        <p:spPr>
          <a:xfrm>
            <a:off x="2228950" y="1227122"/>
            <a:ext cx="6040554" cy="998671"/>
          </a:xfrm>
          <a:prstGeom prst="rect">
            <a:avLst/>
          </a:prstGeom>
          <a:noFill/>
        </p:spPr>
        <p:txBody>
          <a:bodyPr wrap="square">
            <a:spAutoFit/>
          </a:bodyPr>
          <a:lstStyle/>
          <a:p>
            <a:pPr algn="just">
              <a:lnSpc>
                <a:spcPct val="150000"/>
              </a:lnSpc>
              <a:spcBef>
                <a:spcPts val="600"/>
              </a:spcBef>
              <a:spcAft>
                <a:spcPts val="800"/>
              </a:spcAft>
            </a:pPr>
            <a:r>
              <a:rPr lang="nl-NL" sz="4400" b="1" dirty="0">
                <a:effectLst/>
                <a:latin typeface="Arial" panose="020B0604020202020204" pitchFamily="34" charset="0"/>
                <a:ea typeface="Calibri" panose="020F0502020204030204" pitchFamily="34" charset="0"/>
                <a:cs typeface="Times New Roman" panose="02020603050405020304" pitchFamily="18" charset="0"/>
              </a:rPr>
              <a:t>Ví dụ 3 (SGK -</a:t>
            </a:r>
            <a:r>
              <a:rPr lang="vi-VN" sz="4400" b="1" dirty="0">
                <a:effectLst/>
                <a:latin typeface="Arial" panose="020B0604020202020204" pitchFamily="34" charset="0"/>
                <a:ea typeface="Calibri" panose="020F0502020204030204" pitchFamily="34" charset="0"/>
                <a:cs typeface="Times New Roman" panose="02020603050405020304" pitchFamily="18" charset="0"/>
              </a:rPr>
              <a:t> </a:t>
            </a:r>
            <a:r>
              <a:rPr lang="nl-NL" sz="4400" b="1" dirty="0">
                <a:effectLst/>
                <a:latin typeface="Arial" panose="020B0604020202020204" pitchFamily="34" charset="0"/>
                <a:ea typeface="Calibri" panose="020F0502020204030204" pitchFamily="34" charset="0"/>
                <a:cs typeface="Times New Roman" panose="02020603050405020304" pitchFamily="18" charset="0"/>
              </a:rPr>
              <a:t>tr79)</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8403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1630711" y="2020794"/>
            <a:ext cx="14960538" cy="6773678"/>
            <a:chOff x="0" y="0"/>
            <a:chExt cx="14727184" cy="12798384"/>
          </a:xfrm>
          <a:solidFill>
            <a:schemeClr val="accent3">
              <a:lumMod val="40000"/>
              <a:lumOff val="60000"/>
            </a:schemeClr>
          </a:solidFill>
        </p:grpSpPr>
        <p:sp>
          <p:nvSpPr>
            <p:cNvPr id="3" name="Freeform 3"/>
            <p:cNvSpPr/>
            <p:nvPr/>
          </p:nvSpPr>
          <p:spPr>
            <a:xfrm>
              <a:off x="0" y="-4262"/>
              <a:ext cx="14734930" cy="12804870"/>
            </a:xfrm>
            <a:custGeom>
              <a:avLst/>
              <a:gdLst/>
              <a:ahLst/>
              <a:cxnLst/>
              <a:rect l="l" t="t" r="r" b="b"/>
              <a:pathLst>
                <a:path w="14734930" h="12804870">
                  <a:moveTo>
                    <a:pt x="13796031" y="12793682"/>
                  </a:moveTo>
                  <a:cubicBezTo>
                    <a:pt x="13796031" y="12793682"/>
                    <a:pt x="13376278" y="12804870"/>
                    <a:pt x="12913692" y="12802248"/>
                  </a:cubicBezTo>
                  <a:cubicBezTo>
                    <a:pt x="4626114" y="12800086"/>
                    <a:pt x="1057073" y="12792261"/>
                    <a:pt x="1057073" y="12792261"/>
                  </a:cubicBezTo>
                  <a:cubicBezTo>
                    <a:pt x="812931" y="12783427"/>
                    <a:pt x="565145" y="12766446"/>
                    <a:pt x="398404" y="12708268"/>
                  </a:cubicBezTo>
                  <a:cubicBezTo>
                    <a:pt x="120505" y="12611306"/>
                    <a:pt x="0" y="12433778"/>
                    <a:pt x="0" y="3904518"/>
                  </a:cubicBezTo>
                  <a:lnTo>
                    <a:pt x="0" y="3904421"/>
                  </a:lnTo>
                  <a:cubicBezTo>
                    <a:pt x="8536" y="440430"/>
                    <a:pt x="34263" y="311302"/>
                    <a:pt x="140291" y="225758"/>
                  </a:cubicBezTo>
                  <a:cubicBezTo>
                    <a:pt x="342602" y="62530"/>
                    <a:pt x="736658" y="7673"/>
                    <a:pt x="1155311" y="7673"/>
                  </a:cubicBezTo>
                  <a:cubicBezTo>
                    <a:pt x="1155311" y="7673"/>
                    <a:pt x="1551711" y="15681"/>
                    <a:pt x="10394159" y="7673"/>
                  </a:cubicBezTo>
                  <a:cubicBezTo>
                    <a:pt x="13157350" y="0"/>
                    <a:pt x="13621279" y="7673"/>
                    <a:pt x="13621279" y="7673"/>
                  </a:cubicBezTo>
                  <a:cubicBezTo>
                    <a:pt x="13989586" y="15152"/>
                    <a:pt x="14352899" y="84484"/>
                    <a:pt x="14550639" y="207066"/>
                  </a:cubicBezTo>
                  <a:cubicBezTo>
                    <a:pt x="14701656" y="300683"/>
                    <a:pt x="14734930" y="425358"/>
                    <a:pt x="14725790" y="3904518"/>
                  </a:cubicBezTo>
                  <a:lnTo>
                    <a:pt x="14725790" y="3904615"/>
                  </a:lnTo>
                  <a:cubicBezTo>
                    <a:pt x="14725790" y="12551743"/>
                    <a:pt x="14442793" y="12765841"/>
                    <a:pt x="13796031" y="12793682"/>
                  </a:cubicBezTo>
                  <a:close/>
                </a:path>
              </a:pathLst>
            </a:custGeom>
            <a:grp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1533391" y="1107967"/>
            <a:ext cx="299282" cy="126680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0042">
            <a:off x="7172401" y="8061056"/>
            <a:ext cx="798954" cy="938566"/>
          </a:xfrm>
          <a:prstGeom prst="rect">
            <a:avLst/>
          </a:prstGeom>
        </p:spPr>
      </p:pic>
      <p:pic>
        <p:nvPicPr>
          <p:cNvPr id="9" name="Picture 9"/>
          <p:cNvPicPr>
            <a:picLocks noChangeAspect="1"/>
          </p:cNvPicPr>
          <p:nvPr/>
        </p:nvPicPr>
        <p:blipFill>
          <a:blip r:embed="rId6"/>
          <a:srcRect/>
          <a:stretch>
            <a:fillRect/>
          </a:stretch>
        </p:blipFill>
        <p:spPr>
          <a:xfrm>
            <a:off x="15171084" y="7665517"/>
            <a:ext cx="1677337" cy="1724768"/>
          </a:xfrm>
          <a:prstGeom prst="rect">
            <a:avLst/>
          </a:prstGeom>
        </p:spPr>
      </p:pic>
      <p:pic>
        <p:nvPicPr>
          <p:cNvPr id="10" name="Picture 10"/>
          <p:cNvPicPr>
            <a:picLocks noChangeAspect="1"/>
          </p:cNvPicPr>
          <p:nvPr/>
        </p:nvPicPr>
        <p:blipFill>
          <a:blip r:embed="rId7"/>
          <a:srcRect/>
          <a:stretch>
            <a:fillRect/>
          </a:stretch>
        </p:blipFill>
        <p:spPr>
          <a:xfrm>
            <a:off x="690598" y="649424"/>
            <a:ext cx="2406487" cy="218388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019313" y="-3306085"/>
            <a:ext cx="4695920" cy="4114800"/>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73DB6C61-D324-4969-A38F-6D58891177C3}"/>
                  </a:ext>
                </a:extLst>
              </p:cNvPr>
              <p:cNvSpPr txBox="1"/>
              <p:nvPr/>
            </p:nvSpPr>
            <p:spPr>
              <a:xfrm>
                <a:off x="2794950" y="2442734"/>
                <a:ext cx="12698100" cy="5163529"/>
              </a:xfrm>
              <a:prstGeom prst="rect">
                <a:avLst/>
              </a:prstGeom>
              <a:noFill/>
            </p:spPr>
            <p:txBody>
              <a:bodyPr wrap="square">
                <a:spAutoFit/>
              </a:bodyPr>
              <a:lstStyle/>
              <a:p>
                <a:pPr algn="ctr">
                  <a:lnSpc>
                    <a:spcPct val="150000"/>
                  </a:lnSpc>
                  <a:spcAft>
                    <a:spcPts val="1200"/>
                  </a:spcAft>
                </a:pPr>
                <a:r>
                  <a:rPr lang="en-US"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Không gian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mẩu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={1;2;3;4;5;6}</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Biến cố đối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của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"Số chấm xuất hiện trên con xúc xắc là một số lẻ”.</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 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={2;4;6}⊂</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b>
                      <m:sSubPr>
                        <m:ctrlPr>
                          <a:rPr lang="en-US" sz="4000" i="1">
                            <a:effectLst/>
                            <a:latin typeface="Cambria Math" panose="02040503050406030204" pitchFamily="18" charset="0"/>
                            <a:ea typeface="Calibri" panose="020F0502020204030204" pitchFamily="34" charset="0"/>
                            <a:cs typeface="Arial" panose="020B0604020202020204" pitchFamily="34" charset="0"/>
                          </a:rPr>
                        </m:ctrlPr>
                      </m:sSub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sub>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sub>
                    </m:sSub>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={1;3;5}⊂</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73DB6C61-D324-4969-A38F-6D58891177C3}"/>
                  </a:ext>
                </a:extLst>
              </p:cNvPr>
              <p:cNvSpPr txBox="1">
                <a:spLocks noRot="1" noChangeAspect="1" noMove="1" noResize="1" noEditPoints="1" noAdjustHandles="1" noChangeArrowheads="1" noChangeShapeType="1" noTextEdit="1"/>
              </p:cNvSpPr>
              <p:nvPr/>
            </p:nvSpPr>
            <p:spPr>
              <a:xfrm>
                <a:off x="2794950" y="2442734"/>
                <a:ext cx="12698100" cy="5163529"/>
              </a:xfrm>
              <a:prstGeom prst="rect">
                <a:avLst/>
              </a:prstGeom>
              <a:blipFill>
                <a:blip r:embed="rId14"/>
                <a:stretch>
                  <a:fillRect l="-1679" r="-528" b="-3896"/>
                </a:stretch>
              </a:blipFill>
            </p:spPr>
            <p:txBody>
              <a:bodyPr/>
              <a:lstStyle/>
              <a:p>
                <a:r>
                  <a:rPr lang="en-US">
                    <a:noFill/>
                  </a:rPr>
                  <a:t> </a:t>
                </a:r>
              </a:p>
            </p:txBody>
          </p:sp>
        </mc:Fallback>
      </mc:AlternateContent>
    </p:spTree>
    <p:extLst>
      <p:ext uri="{BB962C8B-B14F-4D97-AF65-F5344CB8AC3E}">
        <p14:creationId xmlns:p14="http://schemas.microsoft.com/office/powerpoint/2010/main" val="294534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4" name="Group 2">
            <a:extLst>
              <a:ext uri="{FF2B5EF4-FFF2-40B4-BE49-F238E27FC236}">
                <a16:creationId xmlns:a16="http://schemas.microsoft.com/office/drawing/2014/main" id="{3BD0AF07-9772-4328-B95D-66A6B8BDE445}"/>
              </a:ext>
            </a:extLst>
          </p:cNvPr>
          <p:cNvGrpSpPr/>
          <p:nvPr/>
        </p:nvGrpSpPr>
        <p:grpSpPr>
          <a:xfrm>
            <a:off x="1585107" y="1149221"/>
            <a:ext cx="14507227" cy="7801171"/>
            <a:chOff x="0" y="0"/>
            <a:chExt cx="13975378" cy="6248634"/>
          </a:xfrm>
        </p:grpSpPr>
        <p:sp>
          <p:nvSpPr>
            <p:cNvPr id="25" name="Freeform 3">
              <a:extLst>
                <a:ext uri="{FF2B5EF4-FFF2-40B4-BE49-F238E27FC236}">
                  <a16:creationId xmlns:a16="http://schemas.microsoft.com/office/drawing/2014/main" id="{7271FACD-E2D2-4011-95F1-F3FFFF4024C9}"/>
                </a:ext>
              </a:extLst>
            </p:cNvPr>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solidFill>
              <a:srgbClr val="FFF6CD"/>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26771" y="-2259367"/>
            <a:ext cx="4695920" cy="411480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29863">
            <a:off x="-1234184" y="-169231"/>
            <a:ext cx="3866404" cy="300612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2745" y="4306767"/>
            <a:ext cx="1143719" cy="824907"/>
          </a:xfrm>
          <a:prstGeom prst="rect">
            <a:avLst/>
          </a:prstGeom>
        </p:spPr>
      </p:pic>
      <p:pic>
        <p:nvPicPr>
          <p:cNvPr id="22" name="Picture 22"/>
          <p:cNvPicPr>
            <a:picLocks noChangeAspect="1"/>
          </p:cNvPicPr>
          <p:nvPr/>
        </p:nvPicPr>
        <p:blipFill>
          <a:blip r:embed="rId8"/>
          <a:srcRect/>
          <a:stretch>
            <a:fillRect/>
          </a:stretch>
        </p:blipFill>
        <p:spPr>
          <a:xfrm rot="446128">
            <a:off x="14805596" y="7353898"/>
            <a:ext cx="2754669" cy="2114209"/>
          </a:xfrm>
          <a:prstGeom prst="rect">
            <a:avLst/>
          </a:prstGeom>
        </p:spPr>
      </p:pic>
      <p:pic>
        <p:nvPicPr>
          <p:cNvPr id="23" name="Picture 23"/>
          <p:cNvPicPr>
            <a:picLocks noChangeAspect="1"/>
          </p:cNvPicPr>
          <p:nvPr/>
        </p:nvPicPr>
        <p:blipFill>
          <a:blip r:embed="rId9"/>
          <a:srcRect/>
          <a:stretch>
            <a:fillRect/>
          </a:stretch>
        </p:blipFill>
        <p:spPr>
          <a:xfrm rot="-677699">
            <a:off x="161548" y="7319489"/>
            <a:ext cx="2702038" cy="2729331"/>
          </a:xfrm>
          <a:prstGeom prst="rect">
            <a:avLst/>
          </a:prstGeom>
        </p:spPr>
      </p:pic>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0A8CF10F-27C2-42DD-9C6D-8F9774A5D8FD}"/>
                  </a:ext>
                </a:extLst>
              </p:cNvPr>
              <p:cNvSpPr txBox="1"/>
              <p:nvPr/>
            </p:nvSpPr>
            <p:spPr>
              <a:xfrm>
                <a:off x="2413845" y="1835762"/>
                <a:ext cx="13355970" cy="5957080"/>
              </a:xfrm>
              <a:prstGeom prst="rect">
                <a:avLst/>
              </a:prstGeom>
              <a:noFill/>
            </p:spPr>
            <p:txBody>
              <a:bodyPr wrap="square">
                <a:spAutoFit/>
              </a:bodyPr>
              <a:lstStyle/>
              <a:p>
                <a:pPr algn="ctr">
                  <a:lnSpc>
                    <a:spcPct val="150000"/>
                  </a:lnSpc>
                  <a:spcBef>
                    <a:spcPts val="600"/>
                  </a:spcBef>
                  <a:spcAft>
                    <a:spcPts val="800"/>
                  </a:spcAft>
                </a:pPr>
                <a:r>
                  <a:rPr lang="nl-NL" sz="4000" b="1" dirty="0">
                    <a:effectLst/>
                    <a:latin typeface="Arial" panose="020B0604020202020204" pitchFamily="34" charset="0"/>
                    <a:ea typeface="Calibri" panose="020F0502020204030204" pitchFamily="34" charset="0"/>
                    <a:cs typeface="Times New Roman" panose="02020603050405020304" pitchFamily="18" charset="0"/>
                  </a:rPr>
                  <a:t>Luyện tập 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rgbClr val="000000"/>
                    </a:solidFill>
                    <a:effectLst/>
                    <a:latin typeface="Arial" panose="020B0604020202020204" pitchFamily="34" charset="0"/>
                    <a:ea typeface="Times New Roman" panose="02020603050405020304" pitchFamily="18" charset="0"/>
                  </a:rPr>
                  <a:t>Gieo một con xúc xắc. Gọi K là biến cố: “Số chấm xuất hiện trên con xúc xắc là một số nguyên tố”.</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 Biến cố: "Số chấm xuất hiện trên con xúc xắc là một hợp số" có là biến cố  </a:t>
                </a:r>
                <a14:m>
                  <m:oMath xmlns:m="http://schemas.openxmlformats.org/officeDocument/2006/math">
                    <m:bar>
                      <m:barPr>
                        <m:pos m:val="top"/>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bar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m:t>
                        </m:r>
                      </m:e>
                    </m:ba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4000" dirty="0">
                    <a:solidFill>
                      <a:srgbClr val="000000"/>
                    </a:solidFill>
                    <a:effectLst/>
                    <a:latin typeface="Arial" panose="020B0604020202020204" pitchFamily="34" charset="0"/>
                    <a:ea typeface="Times New Roman" panose="02020603050405020304" pitchFamily="18" charset="0"/>
                  </a:rPr>
                  <a:t>không?</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Biến cố K và </a:t>
                </a:r>
                <a14:m>
                  <m:oMath xmlns:m="http://schemas.openxmlformats.org/officeDocument/2006/math">
                    <m:bar>
                      <m:barPr>
                        <m:pos m:val="top"/>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bar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𝐾</m:t>
                        </m:r>
                      </m:e>
                    </m:bar>
                  </m:oMath>
                </a14:m>
                <a:r>
                  <a:rPr lang="en-US" sz="4000" dirty="0">
                    <a:solidFill>
                      <a:srgbClr val="000000"/>
                    </a:solidFill>
                    <a:effectLst/>
                    <a:latin typeface="Arial" panose="020B0604020202020204" pitchFamily="34" charset="0"/>
                    <a:ea typeface="Times New Roman" panose="02020603050405020304" pitchFamily="18" charset="0"/>
                  </a:rPr>
                  <a:t> là tập con nào của không gian mẫu?</a:t>
                </a:r>
                <a:endParaRPr lang="en-US" sz="4000" dirty="0">
                  <a:effectLst/>
                  <a:latin typeface="Times New Roman" panose="02020603050405020304" pitchFamily="18" charset="0"/>
                  <a:ea typeface="Times New Roman" panose="02020603050405020304" pitchFamily="18" charset="0"/>
                </a:endParaRPr>
              </a:p>
            </p:txBody>
          </p:sp>
        </mc:Choice>
        <mc:Fallback>
          <p:sp>
            <p:nvSpPr>
              <p:cNvPr id="27" name="TextBox 26">
                <a:extLst>
                  <a:ext uri="{FF2B5EF4-FFF2-40B4-BE49-F238E27FC236}">
                    <a16:creationId xmlns:a16="http://schemas.microsoft.com/office/drawing/2014/main" id="{0A8CF10F-27C2-42DD-9C6D-8F9774A5D8FD}"/>
                  </a:ext>
                </a:extLst>
              </p:cNvPr>
              <p:cNvSpPr txBox="1">
                <a:spLocks noRot="1" noChangeAspect="1" noMove="1" noResize="1" noEditPoints="1" noAdjustHandles="1" noChangeArrowheads="1" noChangeShapeType="1" noTextEdit="1"/>
              </p:cNvSpPr>
              <p:nvPr/>
            </p:nvSpPr>
            <p:spPr>
              <a:xfrm>
                <a:off x="2413845" y="1835762"/>
                <a:ext cx="13355970" cy="5957080"/>
              </a:xfrm>
              <a:prstGeom prst="rect">
                <a:avLst/>
              </a:prstGeom>
              <a:blipFill>
                <a:blip r:embed="rId10"/>
                <a:stretch>
                  <a:fillRect l="-1415" r="-1369" b="-3378"/>
                </a:stretch>
              </a:blipFill>
            </p:spPr>
            <p:txBody>
              <a:bodyPr/>
              <a:lstStyle/>
              <a:p>
                <a:r>
                  <a:rPr lang="en-US">
                    <a:noFill/>
                  </a:rPr>
                  <a:t> </a:t>
                </a:r>
              </a:p>
            </p:txBody>
          </p:sp>
        </mc:Fallback>
      </mc:AlternateContent>
    </p:spTree>
    <p:extLst>
      <p:ext uri="{BB962C8B-B14F-4D97-AF65-F5344CB8AC3E}">
        <p14:creationId xmlns:p14="http://schemas.microsoft.com/office/powerpoint/2010/main" val="2955764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5374" y="1449254"/>
            <a:ext cx="15619592" cy="7892579"/>
          </a:xfrm>
          <a:prstGeom prst="rect">
            <a:avLst/>
          </a:prstGeom>
        </p:spPr>
      </p:pic>
      <p:grpSp>
        <p:nvGrpSpPr>
          <p:cNvPr id="9" name="Group 9"/>
          <p:cNvGrpSpPr/>
          <p:nvPr/>
        </p:nvGrpSpPr>
        <p:grpSpPr>
          <a:xfrm>
            <a:off x="20193000" y="7931253"/>
            <a:ext cx="2963811" cy="738258"/>
            <a:chOff x="0" y="0"/>
            <a:chExt cx="5474301" cy="1363597"/>
          </a:xfrm>
        </p:grpSpPr>
        <p:sp>
          <p:nvSpPr>
            <p:cNvPr id="10" name="Freeform 10"/>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D1D899"/>
            </a:solidFill>
          </p:spPr>
        </p:sp>
      </p:gr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6676314" y="7798279"/>
            <a:ext cx="299282" cy="1266801"/>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10"/>
          <a:srcRect/>
          <a:stretch>
            <a:fillRect/>
          </a:stretch>
        </p:blipFill>
        <p:spPr>
          <a:xfrm rot="847013">
            <a:off x="14509950" y="7564786"/>
            <a:ext cx="2462998" cy="2173597"/>
          </a:xfrm>
          <a:prstGeom prst="rect">
            <a:avLst/>
          </a:prstGeom>
        </p:spPr>
      </p:pic>
      <p:pic>
        <p:nvPicPr>
          <p:cNvPr id="34" name="Picture 34"/>
          <p:cNvPicPr>
            <a:picLocks noChangeAspect="1"/>
          </p:cNvPicPr>
          <p:nvPr/>
        </p:nvPicPr>
        <p:blipFill>
          <a:blip r:embed="rId11"/>
          <a:srcRect/>
          <a:stretch>
            <a:fillRect/>
          </a:stretch>
        </p:blipFill>
        <p:spPr>
          <a:xfrm>
            <a:off x="11071367" y="7925679"/>
            <a:ext cx="1155936" cy="1416154"/>
          </a:xfrm>
          <a:prstGeom prst="rect">
            <a:avLst/>
          </a:prstGeom>
        </p:spPr>
      </p:pic>
      <p:pic>
        <p:nvPicPr>
          <p:cNvPr id="35" name="Picture 3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A0F9A29C-396D-47B8-841F-3D70201F96FA}"/>
                  </a:ext>
                </a:extLst>
              </p:cNvPr>
              <p:cNvSpPr txBox="1"/>
              <p:nvPr/>
            </p:nvSpPr>
            <p:spPr>
              <a:xfrm>
                <a:off x="2317625" y="3075200"/>
                <a:ext cx="13652749" cy="470058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a. Biến cố: "Số chấm xuất hiện trên con xúc xắc là một hợp số" không là biến cố </a:t>
                </a:r>
                <a14:m>
                  <m:oMath xmlns:m="http://schemas.openxmlformats.org/officeDocument/2006/math">
                    <m:bar>
                      <m:barPr>
                        <m:pos m:val="top"/>
                        <m:ctrlPr>
                          <a:rPr kumimoji="0" lang="en-US" sz="4000" b="0" i="1" u="none" strike="noStrike" kern="120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cs typeface="Arial" panose="020B0604020202020204" pitchFamily="34" charset="0"/>
                          </a:rPr>
                        </m:ctrlPr>
                      </m:barPr>
                      <m:e>
                        <m:r>
                          <a:rPr kumimoji="0" lang="en-US" sz="4000" b="0" i="1" u="none" strike="noStrike" kern="1200" cap="none" spc="0" normalizeH="0" baseline="0" noProof="0">
                            <a:ln>
                              <a:noFill/>
                            </a:ln>
                            <a:solidFill>
                              <a:srgbClr val="333333"/>
                            </a:solidFill>
                            <a:effectLst/>
                            <a:uLnTx/>
                            <a:uFillTx/>
                            <a:latin typeface="Cambria Math" panose="02040503050406030204" pitchFamily="18" charset="0"/>
                            <a:ea typeface="Times New Roman" panose="02020603050405020304" pitchFamily="18" charset="0"/>
                            <a:cs typeface="Arial" panose="020B0604020202020204" pitchFamily="34" charset="0"/>
                          </a:rPr>
                          <m:t>𝐾</m:t>
                        </m:r>
                      </m:e>
                    </m:bar>
                  </m:oMath>
                </a14:m>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 vì nếu K không xảy ra, tức là số chấm không là số nguyên tố, thì số chấm của xúc xắc có thể là số 1 hoặc hợp số. (số 1 không phải là số nguyên tố, không phải là hợp số).</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39" name="TextBox 38">
                <a:extLst>
                  <a:ext uri="{FF2B5EF4-FFF2-40B4-BE49-F238E27FC236}">
                    <a16:creationId xmlns:a16="http://schemas.microsoft.com/office/drawing/2014/main" id="{A0F9A29C-396D-47B8-841F-3D70201F96FA}"/>
                  </a:ext>
                </a:extLst>
              </p:cNvPr>
              <p:cNvSpPr txBox="1">
                <a:spLocks noRot="1" noChangeAspect="1" noMove="1" noResize="1" noEditPoints="1" noAdjustHandles="1" noChangeArrowheads="1" noChangeShapeType="1" noTextEdit="1"/>
              </p:cNvSpPr>
              <p:nvPr/>
            </p:nvSpPr>
            <p:spPr>
              <a:xfrm>
                <a:off x="2317625" y="3075200"/>
                <a:ext cx="13652749" cy="4700582"/>
              </a:xfrm>
              <a:prstGeom prst="rect">
                <a:avLst/>
              </a:prstGeom>
              <a:blipFill>
                <a:blip r:embed="rId14"/>
                <a:stretch>
                  <a:fillRect l="-1563" r="-1563" b="-4404"/>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4F45CA8C-E7B1-47E1-91CE-1935BB718330}"/>
              </a:ext>
            </a:extLst>
          </p:cNvPr>
          <p:cNvGrpSpPr/>
          <p:nvPr/>
        </p:nvGrpSpPr>
        <p:grpSpPr>
          <a:xfrm>
            <a:off x="7086600" y="1750624"/>
            <a:ext cx="3698958" cy="1219437"/>
            <a:chOff x="7086600" y="1750624"/>
            <a:chExt cx="3698958" cy="1219437"/>
          </a:xfrm>
        </p:grpSpPr>
        <p:grpSp>
          <p:nvGrpSpPr>
            <p:cNvPr id="6" name="Group 6"/>
            <p:cNvGrpSpPr/>
            <p:nvPr/>
          </p:nvGrpSpPr>
          <p:grpSpPr>
            <a:xfrm>
              <a:off x="7086600" y="1757550"/>
              <a:ext cx="3698958" cy="1212511"/>
              <a:chOff x="0" y="0"/>
              <a:chExt cx="5474301" cy="1293453"/>
            </a:xfrm>
          </p:grpSpPr>
          <p:sp>
            <p:nvSpPr>
              <p:cNvPr id="7" name="Freeform 7"/>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sp>
          <p:nvSpPr>
            <p:cNvPr id="43" name="TextBox 42">
              <a:extLst>
                <a:ext uri="{FF2B5EF4-FFF2-40B4-BE49-F238E27FC236}">
                  <a16:creationId xmlns:a16="http://schemas.microsoft.com/office/drawing/2014/main" id="{65150A3A-E0B2-4FB9-A5F3-510271DE571F}"/>
                </a:ext>
              </a:extLst>
            </p:cNvPr>
            <p:cNvSpPr txBox="1"/>
            <p:nvPr/>
          </p:nvSpPr>
          <p:spPr>
            <a:xfrm>
              <a:off x="7694179" y="1750624"/>
              <a:ext cx="2467274"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4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80139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5374" y="1449254"/>
            <a:ext cx="15619592" cy="7892579"/>
          </a:xfrm>
          <a:prstGeom prst="rect">
            <a:avLst/>
          </a:prstGeom>
        </p:spPr>
      </p:pic>
      <p:grpSp>
        <p:nvGrpSpPr>
          <p:cNvPr id="9" name="Group 9"/>
          <p:cNvGrpSpPr/>
          <p:nvPr/>
        </p:nvGrpSpPr>
        <p:grpSpPr>
          <a:xfrm>
            <a:off x="20193000" y="7931253"/>
            <a:ext cx="2963811" cy="738258"/>
            <a:chOff x="0" y="0"/>
            <a:chExt cx="5474301" cy="1363597"/>
          </a:xfrm>
        </p:grpSpPr>
        <p:sp>
          <p:nvSpPr>
            <p:cNvPr id="10" name="Freeform 10"/>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D1D899"/>
            </a:solidFill>
          </p:spPr>
        </p:sp>
      </p:gr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6676314" y="7798279"/>
            <a:ext cx="299282" cy="1266801"/>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9599" y="-1936851"/>
            <a:ext cx="4695920" cy="411480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31263">
            <a:off x="-904502" y="-365972"/>
            <a:ext cx="3866404" cy="3006129"/>
          </a:xfrm>
          <a:prstGeom prst="rect">
            <a:avLst/>
          </a:prstGeom>
        </p:spPr>
      </p:pic>
      <p:pic>
        <p:nvPicPr>
          <p:cNvPr id="35" name="Picture 3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2001">
            <a:off x="703730" y="7045194"/>
            <a:ext cx="649939" cy="826632"/>
          </a:xfrm>
          <a:prstGeom prst="rect">
            <a:avLst/>
          </a:prstGeom>
        </p:spPr>
      </p:pic>
      <p:grpSp>
        <p:nvGrpSpPr>
          <p:cNvPr id="44" name="Group 43">
            <a:extLst>
              <a:ext uri="{FF2B5EF4-FFF2-40B4-BE49-F238E27FC236}">
                <a16:creationId xmlns:a16="http://schemas.microsoft.com/office/drawing/2014/main" id="{4F45CA8C-E7B1-47E1-91CE-1935BB718330}"/>
              </a:ext>
            </a:extLst>
          </p:cNvPr>
          <p:cNvGrpSpPr/>
          <p:nvPr/>
        </p:nvGrpSpPr>
        <p:grpSpPr>
          <a:xfrm>
            <a:off x="7086600" y="1750624"/>
            <a:ext cx="3698958" cy="1219437"/>
            <a:chOff x="7086600" y="1750624"/>
            <a:chExt cx="3698958" cy="1219437"/>
          </a:xfrm>
        </p:grpSpPr>
        <p:grpSp>
          <p:nvGrpSpPr>
            <p:cNvPr id="6" name="Group 6"/>
            <p:cNvGrpSpPr/>
            <p:nvPr/>
          </p:nvGrpSpPr>
          <p:grpSpPr>
            <a:xfrm>
              <a:off x="7086600" y="1757550"/>
              <a:ext cx="3698958" cy="1212511"/>
              <a:chOff x="0" y="0"/>
              <a:chExt cx="5474301" cy="1293453"/>
            </a:xfrm>
          </p:grpSpPr>
          <p:sp>
            <p:nvSpPr>
              <p:cNvPr id="7" name="Freeform 7"/>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sp>
          <p:nvSpPr>
            <p:cNvPr id="43" name="TextBox 42">
              <a:extLst>
                <a:ext uri="{FF2B5EF4-FFF2-40B4-BE49-F238E27FC236}">
                  <a16:creationId xmlns:a16="http://schemas.microsoft.com/office/drawing/2014/main" id="{65150A3A-E0B2-4FB9-A5F3-510271DE571F}"/>
                </a:ext>
              </a:extLst>
            </p:cNvPr>
            <p:cNvSpPr txBox="1"/>
            <p:nvPr/>
          </p:nvSpPr>
          <p:spPr>
            <a:xfrm>
              <a:off x="7694179" y="1750624"/>
              <a:ext cx="2467274"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2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1DC836C6-FC3A-411D-84A0-212ED7A1F206}"/>
                  </a:ext>
                </a:extLst>
              </p:cNvPr>
              <p:cNvSpPr txBox="1"/>
              <p:nvPr/>
            </p:nvSpPr>
            <p:spPr>
              <a:xfrm>
                <a:off x="2877864" y="3050665"/>
                <a:ext cx="12971735" cy="4789453"/>
              </a:xfrm>
              <a:prstGeom prst="rect">
                <a:avLst/>
              </a:prstGeom>
              <a:noFill/>
            </p:spPr>
            <p:txBody>
              <a:bodyPr wrap="square">
                <a:spAutoFit/>
              </a:bodyPr>
              <a:lstStyle/>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b. Ta có:</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Biến cố </a:t>
                </a:r>
                <a14:m>
                  <m:oMath xmlns:m="http://schemas.openxmlformats.org/officeDocument/2006/math">
                    <m:bar>
                      <m:barPr>
                        <m:pos m:val="top"/>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bar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𝐾</m:t>
                        </m:r>
                      </m:e>
                    </m:bar>
                  </m:oMath>
                </a14:m>
                <a:r>
                  <a:rPr lang="en-US" sz="4000" dirty="0">
                    <a:solidFill>
                      <a:srgbClr val="333333"/>
                    </a:solidFill>
                    <a:effectLst/>
                    <a:latin typeface="Arial" panose="020B0604020202020204" pitchFamily="34" charset="0"/>
                    <a:ea typeface="Times New Roman" panose="02020603050405020304" pitchFamily="18" charset="0"/>
                  </a:rPr>
                  <a:t>: "Số chấm xuất hiện trên con xúc xắc là 1 hoặc là một hợp số".</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K = {2; 3; 5}</a:t>
                </a:r>
                <a:endParaRPr lang="en-US" sz="4000" dirty="0">
                  <a:effectLst/>
                  <a:latin typeface="Times New Roman" panose="02020603050405020304" pitchFamily="18" charset="0"/>
                  <a:ea typeface="Times New Roman" panose="02020603050405020304" pitchFamily="18" charset="0"/>
                </a:endParaRPr>
              </a:p>
              <a:p>
                <a:pPr>
                  <a:lnSpc>
                    <a:spcPct val="150000"/>
                  </a:lnSpc>
                  <a:spcAft>
                    <a:spcPts val="800"/>
                  </a:spcAft>
                </a:pPr>
                <a14:m>
                  <m:oMath xmlns:m="http://schemas.openxmlformats.org/officeDocument/2006/math">
                    <m:bar>
                      <m:barPr>
                        <m:pos m:val="top"/>
                        <m:ctrlPr>
                          <a:rPr lang="en-US" sz="40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barPr>
                      <m:e>
                        <m:r>
                          <a:rPr lang="en-US" sz="40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𝐾</m:t>
                        </m:r>
                      </m:e>
                    </m:bar>
                  </m:oMath>
                </a14:m>
                <a:r>
                  <a:rPr lang="en-US" sz="40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 {1; 4; 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1DC836C6-FC3A-411D-84A0-212ED7A1F206}"/>
                  </a:ext>
                </a:extLst>
              </p:cNvPr>
              <p:cNvSpPr txBox="1">
                <a:spLocks noRot="1" noChangeAspect="1" noMove="1" noResize="1" noEditPoints="1" noAdjustHandles="1" noChangeArrowheads="1" noChangeShapeType="1" noTextEdit="1"/>
              </p:cNvSpPr>
              <p:nvPr/>
            </p:nvSpPr>
            <p:spPr>
              <a:xfrm>
                <a:off x="2877864" y="3050665"/>
                <a:ext cx="12971735" cy="4789453"/>
              </a:xfrm>
              <a:prstGeom prst="rect">
                <a:avLst/>
              </a:prstGeom>
              <a:blipFill>
                <a:blip r:embed="rId12"/>
                <a:stretch>
                  <a:fillRect l="-1645" r="-1692" b="-4198"/>
                </a:stretch>
              </a:blipFill>
            </p:spPr>
            <p:txBody>
              <a:bodyPr/>
              <a:lstStyle/>
              <a:p>
                <a:r>
                  <a:rPr lang="en-US">
                    <a:noFill/>
                  </a:rPr>
                  <a:t> </a:t>
                </a:r>
              </a:p>
            </p:txBody>
          </p:sp>
        </mc:Fallback>
      </mc:AlternateContent>
      <p:pic>
        <p:nvPicPr>
          <p:cNvPr id="18" name="Picture 2">
            <a:extLst>
              <a:ext uri="{FF2B5EF4-FFF2-40B4-BE49-F238E27FC236}">
                <a16:creationId xmlns:a16="http://schemas.microsoft.com/office/drawing/2014/main" id="{116E6866-1EB5-4428-862F-88BF982BE70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460217" y="6171320"/>
            <a:ext cx="3214447" cy="2705980"/>
          </a:xfrm>
          <a:prstGeom prst="rect">
            <a:avLst/>
          </a:prstGeom>
        </p:spPr>
      </p:pic>
    </p:spTree>
    <p:extLst>
      <p:ext uri="{BB962C8B-B14F-4D97-AF65-F5344CB8AC3E}">
        <p14:creationId xmlns:p14="http://schemas.microsoft.com/office/powerpoint/2010/main" val="83132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53400" y="1756661"/>
            <a:ext cx="8788338" cy="6542266"/>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11533391" y="1107967"/>
            <a:ext cx="299282" cy="1266801"/>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019313" y="-3306085"/>
            <a:ext cx="4695920" cy="4114800"/>
          </a:xfrm>
          <a:prstGeom prst="rect">
            <a:avLst/>
          </a:prstGeom>
        </p:spPr>
      </p:pic>
      <p:pic>
        <p:nvPicPr>
          <p:cNvPr id="15" name="Picture 3">
            <a:extLst>
              <a:ext uri="{FF2B5EF4-FFF2-40B4-BE49-F238E27FC236}">
                <a16:creationId xmlns:a16="http://schemas.microsoft.com/office/drawing/2014/main" id="{21B088D1-1FB4-4445-84BE-59AAAA1DC31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6332" y="1988073"/>
            <a:ext cx="7738750" cy="8298927"/>
          </a:xfrm>
          <a:prstGeom prst="rect">
            <a:avLst/>
          </a:prstGeom>
        </p:spPr>
      </p:pic>
      <p:sp>
        <p:nvSpPr>
          <p:cNvPr id="16" name="TextBox 15">
            <a:extLst>
              <a:ext uri="{FF2B5EF4-FFF2-40B4-BE49-F238E27FC236}">
                <a16:creationId xmlns:a16="http://schemas.microsoft.com/office/drawing/2014/main" id="{50FE3C9F-82E2-4B6E-AF0E-5A3B0128076E}"/>
              </a:ext>
            </a:extLst>
          </p:cNvPr>
          <p:cNvSpPr txBox="1"/>
          <p:nvPr/>
        </p:nvSpPr>
        <p:spPr>
          <a:xfrm>
            <a:off x="8719506" y="4208603"/>
            <a:ext cx="7738749" cy="297530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Định nghĩa cổ điển của xác suất</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0F0AD4AE-66C5-4A5E-8BCC-23B3E944A89A}"/>
              </a:ext>
            </a:extLst>
          </p:cNvPr>
          <p:cNvGrpSpPr/>
          <p:nvPr/>
        </p:nvGrpSpPr>
        <p:grpSpPr>
          <a:xfrm>
            <a:off x="8333735" y="1756661"/>
            <a:ext cx="2766633" cy="2790286"/>
            <a:chOff x="1092318" y="2037621"/>
            <a:chExt cx="2766633" cy="2790286"/>
          </a:xfrm>
        </p:grpSpPr>
        <p:grpSp>
          <p:nvGrpSpPr>
            <p:cNvPr id="18" name="Google Shape;3161;p59">
              <a:extLst>
                <a:ext uri="{FF2B5EF4-FFF2-40B4-BE49-F238E27FC236}">
                  <a16:creationId xmlns:a16="http://schemas.microsoft.com/office/drawing/2014/main" id="{21FD6FBB-FCD2-45A3-8355-E502F20B8EE9}"/>
                </a:ext>
              </a:extLst>
            </p:cNvPr>
            <p:cNvGrpSpPr/>
            <p:nvPr/>
          </p:nvGrpSpPr>
          <p:grpSpPr>
            <a:xfrm>
              <a:off x="1092318" y="2037621"/>
              <a:ext cx="2766633" cy="2790286"/>
              <a:chOff x="3187949" y="2440248"/>
              <a:chExt cx="1977496" cy="1977496"/>
            </a:xfrm>
          </p:grpSpPr>
          <p:sp>
            <p:nvSpPr>
              <p:cNvPr id="20" name="Google Shape;3162;p59">
                <a:extLst>
                  <a:ext uri="{FF2B5EF4-FFF2-40B4-BE49-F238E27FC236}">
                    <a16:creationId xmlns:a16="http://schemas.microsoft.com/office/drawing/2014/main" id="{EDF19317-CB16-4116-8DE0-5E58781BAE2E}"/>
                  </a:ext>
                </a:extLst>
              </p:cNvPr>
              <p:cNvSpPr/>
              <p:nvPr/>
            </p:nvSpPr>
            <p:spPr>
              <a:xfrm rot="-2700000">
                <a:off x="3477185" y="2730208"/>
                <a:ext cx="1399024" cy="1397577"/>
              </a:xfrm>
              <a:custGeom>
                <a:avLst/>
                <a:gdLst/>
                <a:ahLst/>
                <a:cxnLst/>
                <a:rect l="l" t="t" r="r" b="b"/>
                <a:pathLst>
                  <a:path w="478481" h="477986" extrusionOk="0">
                    <a:moveTo>
                      <a:pt x="478481" y="238993"/>
                    </a:moveTo>
                    <a:cubicBezTo>
                      <a:pt x="478481" y="370985"/>
                      <a:pt x="371370" y="477986"/>
                      <a:pt x="239241" y="477986"/>
                    </a:cubicBezTo>
                    <a:cubicBezTo>
                      <a:pt x="107112" y="477986"/>
                      <a:pt x="0" y="370985"/>
                      <a:pt x="0" y="238993"/>
                    </a:cubicBezTo>
                    <a:cubicBezTo>
                      <a:pt x="0" y="107001"/>
                      <a:pt x="107112" y="0"/>
                      <a:pt x="239241" y="0"/>
                    </a:cubicBezTo>
                    <a:cubicBezTo>
                      <a:pt x="371370" y="0"/>
                      <a:pt x="478481" y="107001"/>
                      <a:pt x="478481" y="238993"/>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1" name="Google Shape;3163;p59">
                <a:extLst>
                  <a:ext uri="{FF2B5EF4-FFF2-40B4-BE49-F238E27FC236}">
                    <a16:creationId xmlns:a16="http://schemas.microsoft.com/office/drawing/2014/main" id="{F3C62F37-FF73-4755-A99E-28578B23B565}"/>
                  </a:ext>
                </a:extLst>
              </p:cNvPr>
              <p:cNvSpPr/>
              <p:nvPr/>
            </p:nvSpPr>
            <p:spPr>
              <a:xfrm>
                <a:off x="4091178" y="2645994"/>
                <a:ext cx="868772" cy="1487740"/>
              </a:xfrm>
              <a:custGeom>
                <a:avLst/>
                <a:gdLst/>
                <a:ahLst/>
                <a:cxnLst/>
                <a:rect l="l" t="t" r="r" b="b"/>
                <a:pathLst>
                  <a:path w="297270" h="509064" extrusionOk="0">
                    <a:moveTo>
                      <a:pt x="139360" y="509065"/>
                    </a:moveTo>
                    <a:cubicBezTo>
                      <a:pt x="128896" y="509065"/>
                      <a:pt x="118813" y="503363"/>
                      <a:pt x="113581" y="493480"/>
                    </a:cubicBezTo>
                    <a:cubicBezTo>
                      <a:pt x="106161" y="479321"/>
                      <a:pt x="111678" y="461836"/>
                      <a:pt x="125947" y="454424"/>
                    </a:cubicBezTo>
                    <a:cubicBezTo>
                      <a:pt x="195865" y="418028"/>
                      <a:pt x="239243" y="346662"/>
                      <a:pt x="239243" y="267979"/>
                    </a:cubicBezTo>
                    <a:cubicBezTo>
                      <a:pt x="239243" y="152140"/>
                      <a:pt x="144973" y="57967"/>
                      <a:pt x="29014" y="57967"/>
                    </a:cubicBezTo>
                    <a:cubicBezTo>
                      <a:pt x="13032" y="57967"/>
                      <a:pt x="0" y="45043"/>
                      <a:pt x="0" y="28984"/>
                    </a:cubicBezTo>
                    <a:cubicBezTo>
                      <a:pt x="0" y="13019"/>
                      <a:pt x="12937" y="0"/>
                      <a:pt x="29014" y="0"/>
                    </a:cubicBezTo>
                    <a:cubicBezTo>
                      <a:pt x="176935" y="0"/>
                      <a:pt x="297270" y="120210"/>
                      <a:pt x="297270" y="267979"/>
                    </a:cubicBezTo>
                    <a:cubicBezTo>
                      <a:pt x="297270" y="368328"/>
                      <a:pt x="241907" y="459460"/>
                      <a:pt x="152773" y="505834"/>
                    </a:cubicBezTo>
                    <a:cubicBezTo>
                      <a:pt x="148492" y="508020"/>
                      <a:pt x="143926" y="509065"/>
                      <a:pt x="139360" y="509065"/>
                    </a:cubicBezTo>
                    <a:close/>
                  </a:path>
                </a:pathLst>
              </a:custGeom>
              <a:solidFill>
                <a:srgbClr val="91E0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 name="Google Shape;3179;p59">
              <a:extLst>
                <a:ext uri="{FF2B5EF4-FFF2-40B4-BE49-F238E27FC236}">
                  <a16:creationId xmlns:a16="http://schemas.microsoft.com/office/drawing/2014/main" id="{37C0AC53-2FE6-4E51-BBAD-CAAA1EAE4D3D}"/>
                </a:ext>
              </a:extLst>
            </p:cNvPr>
            <p:cNvSpPr txBox="1"/>
            <p:nvPr/>
          </p:nvSpPr>
          <p:spPr>
            <a:xfrm>
              <a:off x="1998919" y="3238500"/>
              <a:ext cx="801000" cy="33209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0" b="1" i="0" u="none" strike="noStrike" kern="0" cap="none" spc="0" normalizeH="0" baseline="0" noProof="0" dirty="0">
                  <a:ln>
                    <a:noFill/>
                  </a:ln>
                  <a:solidFill>
                    <a:srgbClr val="91E0D2"/>
                  </a:solidFill>
                  <a:effectLst/>
                  <a:uLnTx/>
                  <a:uFillTx/>
                  <a:latin typeface="Arial" panose="020B0604020202020204" pitchFamily="34" charset="0"/>
                  <a:ea typeface="Overpass Black"/>
                  <a:cs typeface="Overpass Black"/>
                  <a:sym typeface="Overpass Black"/>
                </a:rPr>
                <a:t>2</a:t>
              </a:r>
              <a:endParaRPr kumimoji="0" sz="10000" b="1" i="0" u="none" strike="noStrike" kern="0" cap="none" spc="0" normalizeH="0" baseline="0" noProof="0" dirty="0">
                <a:ln>
                  <a:noFill/>
                </a:ln>
                <a:solidFill>
                  <a:srgbClr val="91E0D2"/>
                </a:solidFill>
                <a:effectLst/>
                <a:uLnTx/>
                <a:uFillTx/>
                <a:latin typeface="Arial"/>
                <a:ea typeface="Overpass Black"/>
                <a:cs typeface="Overpass Black"/>
                <a:sym typeface="Overpass Black"/>
              </a:endParaRPr>
            </a:p>
          </p:txBody>
        </p:sp>
      </p:grpSp>
    </p:spTree>
    <p:extLst>
      <p:ext uri="{BB962C8B-B14F-4D97-AF65-F5344CB8AC3E}">
        <p14:creationId xmlns:p14="http://schemas.microsoft.com/office/powerpoint/2010/main" val="249471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5" name="Group 5"/>
          <p:cNvGrpSpPr/>
          <p:nvPr/>
        </p:nvGrpSpPr>
        <p:grpSpPr>
          <a:xfrm>
            <a:off x="1633005" y="1485900"/>
            <a:ext cx="15144927" cy="7368086"/>
            <a:chOff x="-7747" y="11459"/>
            <a:chExt cx="13983125" cy="6255119"/>
          </a:xfrm>
          <a:solidFill>
            <a:schemeClr val="accent3">
              <a:lumMod val="40000"/>
              <a:lumOff val="60000"/>
            </a:schemeClr>
          </a:solidFill>
        </p:grpSpPr>
        <p:sp>
          <p:nvSpPr>
            <p:cNvPr id="6" name="Freeform 6"/>
            <p:cNvSpPr/>
            <p:nvPr/>
          </p:nvSpPr>
          <p:spPr>
            <a:xfrm>
              <a:off x="-7747" y="11459"/>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grpFill/>
          </p:spPr>
        </p:sp>
      </p:grpSp>
      <p:pic>
        <p:nvPicPr>
          <p:cNvPr id="10" name="Picture 10"/>
          <p:cNvPicPr>
            <a:picLocks noChangeAspect="1"/>
          </p:cNvPicPr>
          <p:nvPr/>
        </p:nvPicPr>
        <p:blipFill>
          <a:blip r:embed="rId2"/>
          <a:srcRect/>
          <a:stretch>
            <a:fillRect/>
          </a:stretch>
        </p:blipFill>
        <p:spPr>
          <a:xfrm rot="664965">
            <a:off x="14672993" y="7652675"/>
            <a:ext cx="1734498" cy="2316524"/>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20042">
            <a:off x="466818" y="1092552"/>
            <a:ext cx="753495" cy="885163"/>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04883">
            <a:off x="3434048" y="7699061"/>
            <a:ext cx="611593" cy="2588752"/>
          </a:xfrm>
          <a:prstGeom prst="rect">
            <a:avLst/>
          </a:prstGeom>
        </p:spPr>
      </p:pic>
      <p:sp>
        <p:nvSpPr>
          <p:cNvPr id="18" name="TextBox 17">
            <a:extLst>
              <a:ext uri="{FF2B5EF4-FFF2-40B4-BE49-F238E27FC236}">
                <a16:creationId xmlns:a16="http://schemas.microsoft.com/office/drawing/2014/main" id="{79957F5D-F295-402F-9DC3-3D0CF3917B88}"/>
              </a:ext>
            </a:extLst>
          </p:cNvPr>
          <p:cNvSpPr txBox="1"/>
          <p:nvPr/>
        </p:nvSpPr>
        <p:spPr>
          <a:xfrm>
            <a:off x="2403974" y="2079358"/>
            <a:ext cx="13480052" cy="5830442"/>
          </a:xfrm>
          <a:prstGeom prst="rect">
            <a:avLst/>
          </a:prstGeom>
          <a:noFill/>
        </p:spPr>
        <p:txBody>
          <a:bodyPr wrap="square">
            <a:spAutoFit/>
          </a:bodyPr>
          <a:lstStyle/>
          <a:p>
            <a:pPr algn="ctr">
              <a:lnSpc>
                <a:spcPct val="150000"/>
              </a:lnSpc>
              <a:spcAft>
                <a:spcPts val="800"/>
              </a:spcAft>
            </a:pPr>
            <a:r>
              <a:rPr lang="nl-NL" sz="4400" b="1" dirty="0">
                <a:effectLst/>
                <a:latin typeface="Arial" panose="020B0604020202020204" pitchFamily="34" charset="0"/>
                <a:ea typeface="Calibri" panose="020F0502020204030204" pitchFamily="34" charset="0"/>
                <a:cs typeface="Times New Roman" panose="02020603050405020304" pitchFamily="18" charset="0"/>
              </a:rPr>
              <a:t>Nhắc lại kiến thức lớp 9</a:t>
            </a:r>
            <a:endParaRPr lang="vi-VN" sz="4400" b="1"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Times New Roman" panose="02020603050405020304" pitchFamily="18" charset="0"/>
              </a:rPr>
              <a:t>- Các kết quả có thể của phép thử T gọi là đồng khả năng nếu chúng có khả năng xuất hiện như nhau.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Times New Roman" panose="02020603050405020304" pitchFamily="18" charset="0"/>
              </a:rPr>
              <a:t>- Giả sử các kết quả có thể của phép thử T là đồng khả năng. Khi đó xác suất của biến cố E bằng tỉ số giữa số kết quả thuận lợi E và số kết quả có thể.</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3294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32723" y="1188208"/>
            <a:ext cx="915473" cy="660285"/>
          </a:xfrm>
          <a:prstGeom prst="rect">
            <a:avLst/>
          </a:prstGeom>
        </p:spPr>
      </p:pic>
      <p:sp>
        <p:nvSpPr>
          <p:cNvPr id="17" name="TextBox 16">
            <a:extLst>
              <a:ext uri="{FF2B5EF4-FFF2-40B4-BE49-F238E27FC236}">
                <a16:creationId xmlns:a16="http://schemas.microsoft.com/office/drawing/2014/main" id="{602B8C23-525E-4606-AF60-E0D9DAE0E639}"/>
              </a:ext>
            </a:extLst>
          </p:cNvPr>
          <p:cNvSpPr txBox="1"/>
          <p:nvPr/>
        </p:nvSpPr>
        <p:spPr>
          <a:xfrm>
            <a:off x="691379" y="2621443"/>
            <a:ext cx="16905241" cy="6444393"/>
          </a:xfrm>
          <a:prstGeom prst="rect">
            <a:avLst/>
          </a:prstGeom>
          <a:noFill/>
        </p:spPr>
        <p:txBody>
          <a:bodyPr wrap="square">
            <a:spAutoFit/>
          </a:bodyPr>
          <a:lstStyle/>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Một hộp chứa 12 tấm thẻ được đánh số 1; 2; 3; 4; 5; 6; 7; 8; 9; 10; 11; 12. Rút ngẫu nhiên từ hộp đó một tấm thẻ.</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a) Mô tả không gian mẫu Ω. Các kết quả có thể có đồng khả năng không?</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Xét biến cố E: “Rút được thẻ ghi số nguyên tố”. Biến cố E là tập con nào của không gian mẫu?</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c) Phép thử có bao nhiêu kết quả có thể? Biến cố E có bao nhiêu kết quả thuận lợi? Từ đó, hãy tính xác suất của biến cố E.</a:t>
            </a:r>
            <a:endParaRPr lang="en-US" sz="4000" dirty="0">
              <a:effectLst/>
              <a:latin typeface="Times New Roman" panose="02020603050405020304" pitchFamily="18" charset="0"/>
              <a:ea typeface="Times New Roman" panose="02020603050405020304" pitchFamily="18" charset="0"/>
            </a:endParaRPr>
          </a:p>
        </p:txBody>
      </p:sp>
      <p:pic>
        <p:nvPicPr>
          <p:cNvPr id="18" name="Picture 8">
            <a:extLst>
              <a:ext uri="{FF2B5EF4-FFF2-40B4-BE49-F238E27FC236}">
                <a16:creationId xmlns:a16="http://schemas.microsoft.com/office/drawing/2014/main" id="{89061DDF-80B3-4B84-B295-C79F589E10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419487" y="846912"/>
            <a:ext cx="4233357" cy="1342876"/>
          </a:xfrm>
          <a:prstGeom prst="rect">
            <a:avLst/>
          </a:prstGeom>
        </p:spPr>
      </p:pic>
      <p:sp>
        <p:nvSpPr>
          <p:cNvPr id="19" name="TextBox 18">
            <a:extLst>
              <a:ext uri="{FF2B5EF4-FFF2-40B4-BE49-F238E27FC236}">
                <a16:creationId xmlns:a16="http://schemas.microsoft.com/office/drawing/2014/main" id="{958C1B97-FD76-4387-BAA2-0E437A367B86}"/>
              </a:ext>
            </a:extLst>
          </p:cNvPr>
          <p:cNvSpPr txBox="1"/>
          <p:nvPr/>
        </p:nvSpPr>
        <p:spPr>
          <a:xfrm>
            <a:off x="7653668" y="1077780"/>
            <a:ext cx="4396022" cy="830997"/>
          </a:xfrm>
          <a:prstGeom prst="rect">
            <a:avLst/>
          </a:prstGeom>
          <a:noFill/>
        </p:spPr>
        <p:txBody>
          <a:bodyPr wrap="square" rtlCol="0">
            <a:spAutoFit/>
          </a:bodyPr>
          <a:lstStyle/>
          <a:p>
            <a:pPr algn="just"/>
            <a:r>
              <a:rPr lang="vi-VN" sz="4800" b="1" dirty="0">
                <a:solidFill>
                  <a:schemeClr val="bg1"/>
                </a:solidFill>
              </a:rPr>
              <a:t>Hoạt động 3</a:t>
            </a:r>
            <a:endParaRPr lang="en-US" sz="4800" b="1" dirty="0">
              <a:solidFill>
                <a:schemeClr val="bg1"/>
              </a:solidFill>
            </a:endParaRPr>
          </a:p>
        </p:txBody>
      </p:sp>
      <p:pic>
        <p:nvPicPr>
          <p:cNvPr id="20" name="Picture 31">
            <a:extLst>
              <a:ext uri="{FF2B5EF4-FFF2-40B4-BE49-F238E27FC236}">
                <a16:creationId xmlns:a16="http://schemas.microsoft.com/office/drawing/2014/main" id="{04593FC2-146E-4FAA-BE5C-7E4E00C88F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818862" y="8648700"/>
            <a:ext cx="4695920" cy="4114800"/>
          </a:xfrm>
          <a:prstGeom prst="rect">
            <a:avLst/>
          </a:prstGeom>
        </p:spPr>
      </p:pic>
    </p:spTree>
    <p:extLst>
      <p:ext uri="{BB962C8B-B14F-4D97-AF65-F5344CB8AC3E}">
        <p14:creationId xmlns:p14="http://schemas.microsoft.com/office/powerpoint/2010/main" val="3174150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grpSp>
        <p:nvGrpSpPr>
          <p:cNvPr id="38" name="Group 2">
            <a:extLst>
              <a:ext uri="{FF2B5EF4-FFF2-40B4-BE49-F238E27FC236}">
                <a16:creationId xmlns:a16="http://schemas.microsoft.com/office/drawing/2014/main" id="{53F1D8D4-9300-42A3-ADE7-288A4A3BE710}"/>
              </a:ext>
            </a:extLst>
          </p:cNvPr>
          <p:cNvGrpSpPr/>
          <p:nvPr/>
        </p:nvGrpSpPr>
        <p:grpSpPr>
          <a:xfrm>
            <a:off x="1604032" y="1312541"/>
            <a:ext cx="15388083" cy="7772400"/>
            <a:chOff x="0" y="0"/>
            <a:chExt cx="13975378" cy="6248634"/>
          </a:xfrm>
        </p:grpSpPr>
        <p:sp>
          <p:nvSpPr>
            <p:cNvPr id="39" name="Freeform 3">
              <a:extLst>
                <a:ext uri="{FF2B5EF4-FFF2-40B4-BE49-F238E27FC236}">
                  <a16:creationId xmlns:a16="http://schemas.microsoft.com/office/drawing/2014/main" id="{851A94F5-F869-4075-A043-3BF96255AE5F}"/>
                </a:ext>
              </a:extLst>
            </p:cNvPr>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solidFill>
              <a:srgbClr val="FFF6CD"/>
            </a:solidFill>
          </p:spPr>
        </p:sp>
      </p:grpSp>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2970786" y="4638706"/>
            <a:ext cx="299282" cy="1266801"/>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8"/>
          <a:srcRect/>
          <a:stretch>
            <a:fillRect/>
          </a:stretch>
        </p:blipFill>
        <p:spPr>
          <a:xfrm rot="847013">
            <a:off x="14310107" y="6588272"/>
            <a:ext cx="2172827" cy="1917521"/>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FCC3CECA-0A58-4C56-8D15-9BE318673DAF}"/>
                  </a:ext>
                </a:extLst>
              </p:cNvPr>
              <p:cNvSpPr txBox="1"/>
              <p:nvPr/>
            </p:nvSpPr>
            <p:spPr>
              <a:xfrm>
                <a:off x="1989992" y="1257048"/>
                <a:ext cx="14308015" cy="7138877"/>
              </a:xfrm>
              <a:prstGeom prst="rect">
                <a:avLst/>
              </a:prstGeom>
              <a:noFill/>
            </p:spPr>
            <p:txBody>
              <a:bodyPr wrap="square">
                <a:spAutoFit/>
              </a:bodyPr>
              <a:lstStyle/>
              <a:p>
                <a:pPr algn="ctr">
                  <a:lnSpc>
                    <a:spcPct val="150000"/>
                  </a:lnSpc>
                  <a:spcAft>
                    <a:spcPts val="800"/>
                  </a:spcAft>
                </a:pPr>
                <a:r>
                  <a:rPr lang="vi-VN"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a. Không gian mẫu </a:t>
                </a:r>
                <a14:m>
                  <m:oMath xmlns:m="http://schemas.openxmlformats.org/officeDocument/2006/math">
                    <m:r>
                      <a:rPr lang="en-US" sz="40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𝛺</m:t>
                    </m:r>
                  </m:oMath>
                </a14:m>
                <a:r>
                  <a:rPr lang="en-US" sz="4000" dirty="0">
                    <a:solidFill>
                      <a:srgbClr val="333333"/>
                    </a:solidFill>
                    <a:effectLst/>
                    <a:latin typeface="Arial" panose="020B0604020202020204" pitchFamily="34" charset="0"/>
                    <a:ea typeface="Calibri" panose="020F0502020204030204" pitchFamily="34" charset="0"/>
                    <a:cs typeface="Times New Roman" panose="02020603050405020304" pitchFamily="18" charset="0"/>
                  </a:rPr>
                  <a:t> = {1; 2; 3; 4; 5; 6; 7; 8; 9; 10; 11; 12}.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Các kết quả có thể đồng khả năng.</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b. E = {2; 3; 5; 7; 11}</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c. Phép thử có 12 kết quả có thể.</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Biến cố E có 5 kết quả thuận lợi.</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Xác suất của biến cố E là: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5</m:t>
                        </m:r>
                      </m:num>
                      <m:den>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12</m:t>
                        </m:r>
                      </m:den>
                    </m:f>
                  </m:oMath>
                </a14:m>
                <a:endParaRPr lang="en-US" sz="4000" dirty="0">
                  <a:effectLst/>
                  <a:latin typeface="Times New Roman" panose="02020603050405020304" pitchFamily="18" charset="0"/>
                  <a:ea typeface="Times New Roman" panose="02020603050405020304" pitchFamily="18" charset="0"/>
                </a:endParaRPr>
              </a:p>
            </p:txBody>
          </p:sp>
        </mc:Choice>
        <mc:Fallback>
          <p:sp>
            <p:nvSpPr>
              <p:cNvPr id="37" name="TextBox 36">
                <a:extLst>
                  <a:ext uri="{FF2B5EF4-FFF2-40B4-BE49-F238E27FC236}">
                    <a16:creationId xmlns:a16="http://schemas.microsoft.com/office/drawing/2014/main" id="{FCC3CECA-0A58-4C56-8D15-9BE318673DAF}"/>
                  </a:ext>
                </a:extLst>
              </p:cNvPr>
              <p:cNvSpPr txBox="1">
                <a:spLocks noRot="1" noChangeAspect="1" noMove="1" noResize="1" noEditPoints="1" noAdjustHandles="1" noChangeArrowheads="1" noChangeShapeType="1" noTextEdit="1"/>
              </p:cNvSpPr>
              <p:nvPr/>
            </p:nvSpPr>
            <p:spPr>
              <a:xfrm>
                <a:off x="1989992" y="1257048"/>
                <a:ext cx="14308015" cy="7138877"/>
              </a:xfrm>
              <a:prstGeom prst="rect">
                <a:avLst/>
              </a:prstGeom>
              <a:blipFill>
                <a:blip r:embed="rId11"/>
                <a:stretch>
                  <a:fillRect l="-1491" b="-769"/>
                </a:stretch>
              </a:blipFill>
            </p:spPr>
            <p:txBody>
              <a:bodyPr/>
              <a:lstStyle/>
              <a:p>
                <a:r>
                  <a:rPr lang="en-US">
                    <a:noFill/>
                  </a:rPr>
                  <a:t> </a:t>
                </a:r>
              </a:p>
            </p:txBody>
          </p:sp>
        </mc:Fallback>
      </mc:AlternateContent>
    </p:spTree>
    <p:extLst>
      <p:ext uri="{BB962C8B-B14F-4D97-AF65-F5344CB8AC3E}">
        <p14:creationId xmlns:p14="http://schemas.microsoft.com/office/powerpoint/2010/main" val="1946258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F3"/>
        </a:solidFill>
        <a:effectLst/>
      </p:bgPr>
    </p:bg>
    <p:spTree>
      <p:nvGrpSpPr>
        <p:cNvPr id="1" name=""/>
        <p:cNvGrpSpPr/>
        <p:nvPr/>
      </p:nvGrpSpPr>
      <p:grpSpPr>
        <a:xfrm>
          <a:off x="0" y="0"/>
          <a:ext cx="0" cy="0"/>
          <a:chOff x="0" y="0"/>
          <a:chExt cx="0" cy="0"/>
        </a:xfrm>
      </p:grpSpPr>
      <p:pic>
        <p:nvPicPr>
          <p:cNvPr id="15" name="Picture 3">
            <a:extLst>
              <a:ext uri="{FF2B5EF4-FFF2-40B4-BE49-F238E27FC236}">
                <a16:creationId xmlns:a16="http://schemas.microsoft.com/office/drawing/2014/main" id="{428316FF-BFCA-40EC-9017-C66E1CE9972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0404" y="3777211"/>
            <a:ext cx="7924800" cy="5622439"/>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21932">
            <a:off x="1172218" y="8841505"/>
            <a:ext cx="1357869" cy="102688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20042">
            <a:off x="12214129" y="153814"/>
            <a:ext cx="1381828" cy="162329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131263">
            <a:off x="-904502" y="-365972"/>
            <a:ext cx="3866404" cy="3006129"/>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04883">
            <a:off x="16715538" y="8605085"/>
            <a:ext cx="354311" cy="149973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53227" y="-2616501"/>
            <a:ext cx="4695920" cy="4114800"/>
          </a:xfrm>
          <a:prstGeom prst="rect">
            <a:avLst/>
          </a:prstGeom>
        </p:spPr>
      </p:pic>
      <p:sp>
        <p:nvSpPr>
          <p:cNvPr id="12" name="TextBox 11">
            <a:extLst>
              <a:ext uri="{FF2B5EF4-FFF2-40B4-BE49-F238E27FC236}">
                <a16:creationId xmlns:a16="http://schemas.microsoft.com/office/drawing/2014/main" id="{50303B5D-9B20-41C6-A93B-5F2EB15B8C26}"/>
              </a:ext>
            </a:extLst>
          </p:cNvPr>
          <p:cNvSpPr txBox="1"/>
          <p:nvPr/>
        </p:nvSpPr>
        <p:spPr>
          <a:xfrm>
            <a:off x="5968004" y="440755"/>
            <a:ext cx="4267200" cy="10810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60699E"/>
                </a:solidFill>
                <a:effectLst/>
                <a:uLnTx/>
                <a:uFillTx/>
                <a:latin typeface="Arial" panose="020B0604020202020204" pitchFamily="34" charset="0"/>
                <a:ea typeface="Calibri" panose="020F0502020204030204" pitchFamily="34" charset="0"/>
                <a:cs typeface="Times New Roman" panose="02020603050405020304" pitchFamily="18" charset="0"/>
              </a:rPr>
              <a:t>KHỞI ĐỘNG</a:t>
            </a:r>
            <a:endParaRPr kumimoji="0" lang="en-US" sz="4800" b="0" i="0" u="none" strike="noStrike" kern="1200" cap="none" spc="0" normalizeH="0" baseline="0" noProof="0" dirty="0">
              <a:ln>
                <a:noFill/>
              </a:ln>
              <a:solidFill>
                <a:srgbClr val="60699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B237DEB-B520-45A0-9426-84DF3F1D047B}"/>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496800" y="3960445"/>
            <a:ext cx="5274322" cy="4690498"/>
          </a:xfrm>
          <a:prstGeom prst="rect">
            <a:avLst/>
          </a:prstGeom>
        </p:spPr>
      </p:pic>
      <p:sp>
        <p:nvSpPr>
          <p:cNvPr id="18" name="TextBox 17">
            <a:extLst>
              <a:ext uri="{FF2B5EF4-FFF2-40B4-BE49-F238E27FC236}">
                <a16:creationId xmlns:a16="http://schemas.microsoft.com/office/drawing/2014/main" id="{9225FA03-338F-40D9-AA5D-0DE9F1A5177C}"/>
              </a:ext>
            </a:extLst>
          </p:cNvPr>
          <p:cNvSpPr txBox="1"/>
          <p:nvPr/>
        </p:nvSpPr>
        <p:spPr>
          <a:xfrm>
            <a:off x="1143054" y="1816627"/>
            <a:ext cx="15773346" cy="249587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Nếu bộ số của người chơi trùng với bộ số trúng thưởng thì người chơi trúng giải độc đắc; nếu trùng với 5 số của bộ số trúng thưởng thì người chơi trúng giải nhất.</a:t>
            </a:r>
          </a:p>
        </p:txBody>
      </p:sp>
      <p:sp>
        <p:nvSpPr>
          <p:cNvPr id="13" name="TextBox 12">
            <a:extLst>
              <a:ext uri="{FF2B5EF4-FFF2-40B4-BE49-F238E27FC236}">
                <a16:creationId xmlns:a16="http://schemas.microsoft.com/office/drawing/2014/main" id="{4C8A8E7F-B5CA-4DE5-AE91-D17A7639CD59}"/>
              </a:ext>
            </a:extLst>
          </p:cNvPr>
          <p:cNvSpPr txBox="1"/>
          <p:nvPr/>
        </p:nvSpPr>
        <p:spPr>
          <a:xfrm>
            <a:off x="3969430" y="5347096"/>
            <a:ext cx="4606748" cy="2482667"/>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Tx/>
              <a:buSzTx/>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 xác suất bạn An trúng giải độc đắc, giải nhất khi chơi.</a:t>
            </a:r>
          </a:p>
        </p:txBody>
      </p:sp>
    </p:spTree>
    <p:extLst>
      <p:ext uri="{BB962C8B-B14F-4D97-AF65-F5344CB8AC3E}">
        <p14:creationId xmlns:p14="http://schemas.microsoft.com/office/powerpoint/2010/main" val="281524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0829" y="1227853"/>
            <a:ext cx="15006341" cy="82296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04883">
            <a:off x="9626622" y="6932566"/>
            <a:ext cx="304735" cy="1289883"/>
          </a:xfrm>
          <a:prstGeom prst="rect">
            <a:avLst/>
          </a:prstGeom>
        </p:spPr>
      </p:pic>
      <p:pic>
        <p:nvPicPr>
          <p:cNvPr id="16" name="Picture 4">
            <a:extLst>
              <a:ext uri="{FF2B5EF4-FFF2-40B4-BE49-F238E27FC236}">
                <a16:creationId xmlns:a16="http://schemas.microsoft.com/office/drawing/2014/main" id="{1257838E-DFF4-43AE-B6FA-51F2B0ECD7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367826" y="7680175"/>
            <a:ext cx="3180566" cy="2580235"/>
          </a:xfrm>
          <a:prstGeom prst="rect">
            <a:avLst/>
          </a:prstGeom>
        </p:spPr>
      </p:pic>
      <p:pic>
        <p:nvPicPr>
          <p:cNvPr id="18" name="Picture 14">
            <a:extLst>
              <a:ext uri="{FF2B5EF4-FFF2-40B4-BE49-F238E27FC236}">
                <a16:creationId xmlns:a16="http://schemas.microsoft.com/office/drawing/2014/main" id="{618D0853-9F7F-4BE1-8CAF-6C123CC43C3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72329" y="370295"/>
            <a:ext cx="1539895" cy="1457125"/>
          </a:xfrm>
          <a:prstGeom prst="rect">
            <a:avLst/>
          </a:prstGeom>
        </p:spPr>
      </p:pic>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588C2587-7D5A-42B5-9181-F3B6591E40C5}"/>
                  </a:ext>
                </a:extLst>
              </p:cNvPr>
              <p:cNvSpPr txBox="1"/>
              <p:nvPr/>
            </p:nvSpPr>
            <p:spPr>
              <a:xfrm>
                <a:off x="2407185" y="1564517"/>
                <a:ext cx="13290015" cy="7084183"/>
              </a:xfrm>
              <a:prstGeom prst="rect">
                <a:avLst/>
              </a:prstGeom>
              <a:noFill/>
            </p:spPr>
            <p:txBody>
              <a:bodyPr wrap="square">
                <a:spAutoFit/>
              </a:bodyPr>
              <a:lstStyle/>
              <a:p>
                <a:pPr algn="ctr">
                  <a:lnSpc>
                    <a:spcPct val="150000"/>
                  </a:lnSpc>
                </a:pPr>
                <a:r>
                  <a:rPr lang="en-US" sz="4400" b="1" dirty="0">
                    <a:solidFill>
                      <a:srgbClr val="FF0000"/>
                    </a:solidFill>
                    <a:effectLst/>
                    <a:latin typeface="Arial" panose="020B0604020202020204" pitchFamily="34" charset="0"/>
                    <a:ea typeface="Times New Roman" panose="02020603050405020304" pitchFamily="18" charset="0"/>
                  </a:rPr>
                  <a:t>KẾT LUẬN</a:t>
                </a:r>
                <a:endParaRPr lang="en-US" sz="4400" dirty="0">
                  <a:solidFill>
                    <a:srgbClr val="FF0000"/>
                  </a:solidFill>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Cho phép thử T có không gian mẫu là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𝛺</m:t>
                    </m:r>
                  </m:oMath>
                </a14:m>
                <a:r>
                  <a:rPr lang="en-US" sz="4000" dirty="0">
                    <a:solidFill>
                      <a:srgbClr val="333333"/>
                    </a:solidFill>
                    <a:effectLst/>
                    <a:latin typeface="Arial" panose="020B0604020202020204" pitchFamily="34" charset="0"/>
                    <a:ea typeface="Times New Roman" panose="02020603050405020304" pitchFamily="18" charset="0"/>
                  </a:rPr>
                  <a:t>. Giả thiết rằng các kết quả có thể của T là đồng khả năng. Khi đó nếu E là một biến cố liên quan đến phép thử T thì xác suất của E được cho bởi công thức: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num>
                      <m:den>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𝛺</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den>
                    </m:f>
                  </m:oMath>
                </a14:m>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Trong đó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𝛺</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rPr>
                  <a:t> và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𝑛</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rPr>
                  <a:t> tương ứng là số phần tử của tập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𝛺</m:t>
                    </m:r>
                  </m:oMath>
                </a14:m>
                <a:r>
                  <a:rPr lang="en-US" sz="4000" dirty="0">
                    <a:solidFill>
                      <a:srgbClr val="333333"/>
                    </a:solidFill>
                    <a:effectLst/>
                    <a:latin typeface="Arial" panose="020B0604020202020204" pitchFamily="34" charset="0"/>
                    <a:ea typeface="Times New Roman" panose="02020603050405020304" pitchFamily="18" charset="0"/>
                  </a:rPr>
                  <a:t> và tập E.</a:t>
                </a:r>
                <a:endParaRPr lang="en-US" sz="4000" dirty="0">
                  <a:effectLst/>
                  <a:latin typeface="Times New Roman" panose="02020603050405020304" pitchFamily="18" charset="0"/>
                  <a:ea typeface="Times New Roman" panose="02020603050405020304" pitchFamily="18" charset="0"/>
                </a:endParaRPr>
              </a:p>
            </p:txBody>
          </p:sp>
        </mc:Choice>
        <mc:Fallback>
          <p:sp>
            <p:nvSpPr>
              <p:cNvPr id="21" name="TextBox 20">
                <a:extLst>
                  <a:ext uri="{FF2B5EF4-FFF2-40B4-BE49-F238E27FC236}">
                    <a16:creationId xmlns:a16="http://schemas.microsoft.com/office/drawing/2014/main" id="{588C2587-7D5A-42B5-9181-F3B6591E40C5}"/>
                  </a:ext>
                </a:extLst>
              </p:cNvPr>
              <p:cNvSpPr txBox="1">
                <a:spLocks noRot="1" noChangeAspect="1" noMove="1" noResize="1" noEditPoints="1" noAdjustHandles="1" noChangeArrowheads="1" noChangeShapeType="1" noTextEdit="1"/>
              </p:cNvSpPr>
              <p:nvPr/>
            </p:nvSpPr>
            <p:spPr>
              <a:xfrm>
                <a:off x="2407185" y="1564517"/>
                <a:ext cx="13290015" cy="7084183"/>
              </a:xfrm>
              <a:prstGeom prst="rect">
                <a:avLst/>
              </a:prstGeom>
              <a:blipFill>
                <a:blip r:embed="rId14"/>
                <a:stretch>
                  <a:fillRect l="-1651" r="-1606" b="-2668"/>
                </a:stretch>
              </a:blipFill>
            </p:spPr>
            <p:txBody>
              <a:bodyPr/>
              <a:lstStyle/>
              <a:p>
                <a:r>
                  <a:rPr lang="en-US">
                    <a:noFill/>
                  </a:rPr>
                  <a:t> </a:t>
                </a:r>
              </a:p>
            </p:txBody>
          </p:sp>
        </mc:Fallback>
      </mc:AlternateContent>
    </p:spTree>
    <p:extLst>
      <p:ext uri="{BB962C8B-B14F-4D97-AF65-F5344CB8AC3E}">
        <p14:creationId xmlns:p14="http://schemas.microsoft.com/office/powerpoint/2010/main" val="1043850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5" name="Group 5"/>
          <p:cNvGrpSpPr/>
          <p:nvPr/>
        </p:nvGrpSpPr>
        <p:grpSpPr>
          <a:xfrm>
            <a:off x="8389540" y="3006294"/>
            <a:ext cx="8618578" cy="6297694"/>
            <a:chOff x="0" y="0"/>
            <a:chExt cx="13975378" cy="6248634"/>
          </a:xfrm>
          <a:solidFill>
            <a:schemeClr val="accent3">
              <a:lumMod val="40000"/>
              <a:lumOff val="60000"/>
            </a:schemeClr>
          </a:solidFill>
        </p:grpSpPr>
        <p:sp>
          <p:nvSpPr>
            <p:cNvPr id="6" name="Freeform 6"/>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grp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2057" y="3089918"/>
            <a:ext cx="6059766" cy="2633510"/>
          </a:xfrm>
          <a:prstGeom prst="rect">
            <a:avLst/>
          </a:prstGeom>
        </p:spPr>
      </p:pic>
      <p:pic>
        <p:nvPicPr>
          <p:cNvPr id="10" name="Picture 10"/>
          <p:cNvPicPr>
            <a:picLocks noChangeAspect="1"/>
          </p:cNvPicPr>
          <p:nvPr/>
        </p:nvPicPr>
        <p:blipFill>
          <a:blip r:embed="rId4"/>
          <a:srcRect/>
          <a:stretch>
            <a:fillRect/>
          </a:stretch>
        </p:blipFill>
        <p:spPr>
          <a:xfrm rot="664965">
            <a:off x="5309160" y="6208615"/>
            <a:ext cx="2591781" cy="3461475"/>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20042">
            <a:off x="7345450" y="586119"/>
            <a:ext cx="753495" cy="885163"/>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04883">
            <a:off x="14668615" y="8243407"/>
            <a:ext cx="304735" cy="1289883"/>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890769E2-284A-49F4-8122-1B571E1119FC}"/>
                  </a:ext>
                </a:extLst>
              </p:cNvPr>
              <p:cNvSpPr txBox="1"/>
              <p:nvPr/>
            </p:nvSpPr>
            <p:spPr>
              <a:xfrm>
                <a:off x="8984530" y="3386236"/>
                <a:ext cx="7570527" cy="5521063"/>
              </a:xfrm>
              <a:prstGeom prst="rect">
                <a:avLst/>
              </a:prstGeom>
              <a:noFill/>
            </p:spPr>
            <p:txBody>
              <a:bodyPr wrap="square">
                <a:spAutoFit/>
              </a:bodyPr>
              <a:lstStyle/>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 Với mỗi biến cố E: ta có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𝐸</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 Với biến cố chắc chắn (là tập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𝛺</m:t>
                    </m:r>
                  </m:oMath>
                </a14:m>
                <a:r>
                  <a:rPr lang="en-US" sz="4000" dirty="0">
                    <a:solidFill>
                      <a:srgbClr val="333333"/>
                    </a:solidFill>
                    <a:effectLst/>
                    <a:latin typeface="Arial" panose="020B0604020202020204" pitchFamily="34" charset="0"/>
                    <a:ea typeface="Times New Roman" panose="02020603050405020304" pitchFamily="18" charset="0"/>
                  </a:rPr>
                  <a:t>), ta có</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𝛺</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rPr>
                  <a:t>+ Với biến cố không thể (là tập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rPr>
                  <a:t>), ta có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𝑃</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(∅)=0</m:t>
                    </m:r>
                  </m:oMath>
                </a14:m>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p:sp>
            <p:nvSpPr>
              <p:cNvPr id="17" name="TextBox 16">
                <a:extLst>
                  <a:ext uri="{FF2B5EF4-FFF2-40B4-BE49-F238E27FC236}">
                    <a16:creationId xmlns:a16="http://schemas.microsoft.com/office/drawing/2014/main" id="{890769E2-284A-49F4-8122-1B571E1119FC}"/>
                  </a:ext>
                </a:extLst>
              </p:cNvPr>
              <p:cNvSpPr txBox="1">
                <a:spLocks noRot="1" noChangeAspect="1" noMove="1" noResize="1" noEditPoints="1" noAdjustHandles="1" noChangeArrowheads="1" noChangeShapeType="1" noTextEdit="1"/>
              </p:cNvSpPr>
              <p:nvPr/>
            </p:nvSpPr>
            <p:spPr>
              <a:xfrm>
                <a:off x="8984530" y="3386236"/>
                <a:ext cx="7570527" cy="5521063"/>
              </a:xfrm>
              <a:prstGeom prst="rect">
                <a:avLst/>
              </a:prstGeom>
              <a:blipFill>
                <a:blip r:embed="rId13"/>
                <a:stretch>
                  <a:fillRect l="-2899" r="-2818" b="-375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6CFE1882-6B53-48FF-A86F-5DD21F3790EF}"/>
              </a:ext>
            </a:extLst>
          </p:cNvPr>
          <p:cNvSpPr txBox="1"/>
          <p:nvPr/>
        </p:nvSpPr>
        <p:spPr>
          <a:xfrm>
            <a:off x="2328911" y="3703065"/>
            <a:ext cx="4036013" cy="10667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NHẬN XÉT</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0" name="Picture 17">
            <a:extLst>
              <a:ext uri="{FF2B5EF4-FFF2-40B4-BE49-F238E27FC236}">
                <a16:creationId xmlns:a16="http://schemas.microsoft.com/office/drawing/2014/main" id="{C9963EA8-90DF-4792-B2C8-23F3AEC7D6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750887" y="7197082"/>
            <a:ext cx="1826951" cy="1742455"/>
          </a:xfrm>
          <a:prstGeom prst="rect">
            <a:avLst/>
          </a:prstGeom>
        </p:spPr>
      </p:pic>
      <p:pic>
        <p:nvPicPr>
          <p:cNvPr id="21" name="Picture 11">
            <a:extLst>
              <a:ext uri="{FF2B5EF4-FFF2-40B4-BE49-F238E27FC236}">
                <a16:creationId xmlns:a16="http://schemas.microsoft.com/office/drawing/2014/main" id="{9946E73A-A9C3-4079-9E45-C89EF7CCD97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94083" y="-1683285"/>
            <a:ext cx="4695920" cy="4114800"/>
          </a:xfrm>
          <a:prstGeom prst="rect">
            <a:avLst/>
          </a:prstGeom>
        </p:spPr>
      </p:pic>
    </p:spTree>
    <p:extLst>
      <p:ext uri="{BB962C8B-B14F-4D97-AF65-F5344CB8AC3E}">
        <p14:creationId xmlns:p14="http://schemas.microsoft.com/office/powerpoint/2010/main" val="2634267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97200" y="4490938"/>
            <a:ext cx="4695920" cy="4114800"/>
          </a:xfrm>
          <a:prstGeom prst="rect">
            <a:avLst/>
          </a:prstGeom>
        </p:spPr>
      </p:pic>
      <p:grpSp>
        <p:nvGrpSpPr>
          <p:cNvPr id="14" name="Group 10">
            <a:extLst>
              <a:ext uri="{FF2B5EF4-FFF2-40B4-BE49-F238E27FC236}">
                <a16:creationId xmlns:a16="http://schemas.microsoft.com/office/drawing/2014/main" id="{40CBED62-4EC1-471E-AA17-537BC7E6E3F5}"/>
              </a:ext>
            </a:extLst>
          </p:cNvPr>
          <p:cNvGrpSpPr/>
          <p:nvPr/>
        </p:nvGrpSpPr>
        <p:grpSpPr>
          <a:xfrm>
            <a:off x="3352800" y="905845"/>
            <a:ext cx="12995595" cy="2705958"/>
            <a:chOff x="0" y="0"/>
            <a:chExt cx="3660582" cy="2226039"/>
          </a:xfrm>
        </p:grpSpPr>
        <p:sp>
          <p:nvSpPr>
            <p:cNvPr id="15" name="Freeform 11">
              <a:extLst>
                <a:ext uri="{FF2B5EF4-FFF2-40B4-BE49-F238E27FC236}">
                  <a16:creationId xmlns:a16="http://schemas.microsoft.com/office/drawing/2014/main" id="{D508A4DE-8E5D-43BE-AFE0-83DF536567E4}"/>
                </a:ext>
              </a:extLst>
            </p:cNvPr>
            <p:cNvSpPr/>
            <p:nvPr/>
          </p:nvSpPr>
          <p:spPr>
            <a:xfrm>
              <a:off x="-9098" y="-6509"/>
              <a:ext cx="3674913" cy="2258093"/>
            </a:xfrm>
            <a:custGeom>
              <a:avLst/>
              <a:gdLst/>
              <a:ahLst/>
              <a:cxnLst/>
              <a:rect l="l" t="t" r="r" b="b"/>
              <a:pathLst>
                <a:path w="3674913" h="2258093">
                  <a:moveTo>
                    <a:pt x="63030" y="1664539"/>
                  </a:moveTo>
                  <a:cubicBezTo>
                    <a:pt x="63030" y="1664539"/>
                    <a:pt x="0" y="1417975"/>
                    <a:pt x="10218" y="1214762"/>
                  </a:cubicBezTo>
                  <a:cubicBezTo>
                    <a:pt x="18651" y="990971"/>
                    <a:pt x="65033" y="645332"/>
                    <a:pt x="65033" y="645332"/>
                  </a:cubicBezTo>
                  <a:cubicBezTo>
                    <a:pt x="82233" y="502466"/>
                    <a:pt x="56685" y="337866"/>
                    <a:pt x="181385" y="223925"/>
                  </a:cubicBezTo>
                  <a:cubicBezTo>
                    <a:pt x="346794" y="72788"/>
                    <a:pt x="621643" y="0"/>
                    <a:pt x="2781840" y="6965"/>
                  </a:cubicBezTo>
                  <a:lnTo>
                    <a:pt x="2781841" y="6965"/>
                  </a:lnTo>
                  <a:cubicBezTo>
                    <a:pt x="2998588" y="16819"/>
                    <a:pt x="3202903" y="36481"/>
                    <a:pt x="3337091" y="101690"/>
                  </a:cubicBezTo>
                  <a:cubicBezTo>
                    <a:pt x="3593137" y="226120"/>
                    <a:pt x="3674913" y="459160"/>
                    <a:pt x="3669425" y="704684"/>
                  </a:cubicBezTo>
                  <a:cubicBezTo>
                    <a:pt x="3669425" y="704684"/>
                    <a:pt x="3626137" y="1013073"/>
                    <a:pt x="3633570" y="1248607"/>
                  </a:cubicBezTo>
                  <a:cubicBezTo>
                    <a:pt x="3640694" y="1406341"/>
                    <a:pt x="3647850" y="1601944"/>
                    <a:pt x="3647850" y="1601944"/>
                  </a:cubicBezTo>
                  <a:cubicBezTo>
                    <a:pt x="3631169" y="1817676"/>
                    <a:pt x="3516525" y="2028288"/>
                    <a:pt x="3319655" y="2139912"/>
                  </a:cubicBezTo>
                  <a:cubicBezTo>
                    <a:pt x="3169304" y="2225161"/>
                    <a:pt x="2971273" y="2240259"/>
                    <a:pt x="2354272" y="2229517"/>
                  </a:cubicBezTo>
                  <a:lnTo>
                    <a:pt x="2354247" y="2229517"/>
                  </a:lnTo>
                  <a:cubicBezTo>
                    <a:pt x="645952" y="2224240"/>
                    <a:pt x="384604" y="2258093"/>
                    <a:pt x="254278" y="2148935"/>
                  </a:cubicBezTo>
                  <a:cubicBezTo>
                    <a:pt x="145767" y="2058050"/>
                    <a:pt x="81795" y="1864739"/>
                    <a:pt x="63030" y="1664539"/>
                  </a:cubicBezTo>
                  <a:close/>
                </a:path>
              </a:pathLst>
            </a:custGeom>
            <a:solidFill>
              <a:srgbClr val="D0EBC8"/>
            </a:solidFill>
          </p:spPr>
        </p:sp>
      </p:grpSp>
      <p:pic>
        <p:nvPicPr>
          <p:cNvPr id="16" name="Picture 2">
            <a:extLst>
              <a:ext uri="{FF2B5EF4-FFF2-40B4-BE49-F238E27FC236}">
                <a16:creationId xmlns:a16="http://schemas.microsoft.com/office/drawing/2014/main" id="{3BB968ED-F94C-44E4-B0D3-DB4A61F387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44106" y="337189"/>
            <a:ext cx="2705957" cy="2705957"/>
          </a:xfrm>
          <a:prstGeom prst="rect">
            <a:avLst/>
          </a:prstGeom>
        </p:spPr>
      </p:pic>
      <p:sp>
        <p:nvSpPr>
          <p:cNvPr id="18" name="TextBox 17">
            <a:extLst>
              <a:ext uri="{FF2B5EF4-FFF2-40B4-BE49-F238E27FC236}">
                <a16:creationId xmlns:a16="http://schemas.microsoft.com/office/drawing/2014/main" id="{5BFD831B-B09A-46F8-BAEC-CDB7C0FE8309}"/>
              </a:ext>
            </a:extLst>
          </p:cNvPr>
          <p:cNvSpPr txBox="1"/>
          <p:nvPr/>
        </p:nvSpPr>
        <p:spPr>
          <a:xfrm>
            <a:off x="4539045" y="1385402"/>
            <a:ext cx="10609384" cy="1839606"/>
          </a:xfrm>
          <a:prstGeom prst="rect">
            <a:avLst/>
          </a:prstGeom>
          <a:noFill/>
        </p:spPr>
        <p:txBody>
          <a:bodyPr wrap="square">
            <a:spAutoFit/>
          </a:bodyPr>
          <a:lstStyle/>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Từ định nghĩa cổ điển của xác suất, hãy chứng minh các nhận xét trên.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A10B206C-168C-4504-9511-59F23AA59028}"/>
                  </a:ext>
                </a:extLst>
              </p:cNvPr>
              <p:cNvSpPr txBox="1"/>
              <p:nvPr/>
            </p:nvSpPr>
            <p:spPr>
              <a:xfrm>
                <a:off x="1921027" y="3586149"/>
                <a:ext cx="15224629" cy="6322693"/>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 Vì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Lại có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Do đó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m:t>
                        </m:r>
                      </m:num>
                      <m:den>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den>
                    </m:f>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 Vì biến cố chắc chắn là tập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num>
                      <m:den>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den>
                    </m:f>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 Vì biến cố không thể là tập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m:t>
                        </m:r>
                      </m:num>
                      <m:den>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m:t>
                        </m:r>
                      </m:den>
                    </m:f>
                    <m:r>
                      <a:rPr lang="en-US" sz="4000">
                        <a:effectLst/>
                        <a:latin typeface="Cambria Math" panose="02040503050406030204" pitchFamily="18" charset="0"/>
                        <a:ea typeface="Calibri" panose="020F0502020204030204" pitchFamily="34" charset="0"/>
                        <a:cs typeface="Arial" panose="020B0604020202020204" pitchFamily="34" charset="0"/>
                      </a:rPr>
                      <m:t>=0</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A10B206C-168C-4504-9511-59F23AA59028}"/>
                  </a:ext>
                </a:extLst>
              </p:cNvPr>
              <p:cNvSpPr txBox="1">
                <a:spLocks noRot="1" noChangeAspect="1" noMove="1" noResize="1" noEditPoints="1" noAdjustHandles="1" noChangeArrowheads="1" noChangeShapeType="1" noTextEdit="1"/>
              </p:cNvSpPr>
              <p:nvPr/>
            </p:nvSpPr>
            <p:spPr>
              <a:xfrm>
                <a:off x="1921027" y="3586149"/>
                <a:ext cx="15224629" cy="6322693"/>
              </a:xfrm>
              <a:prstGeom prst="rect">
                <a:avLst/>
              </a:prstGeom>
              <a:blipFill>
                <a:blip r:embed="rId10"/>
                <a:stretch>
                  <a:fillRect l="-1401"/>
                </a:stretch>
              </a:blipFill>
            </p:spPr>
            <p:txBody>
              <a:bodyPr/>
              <a:lstStyle/>
              <a:p>
                <a:r>
                  <a:rPr lang="en-US">
                    <a:noFill/>
                  </a:rPr>
                  <a:t> </a:t>
                </a:r>
              </a:p>
            </p:txBody>
          </p:sp>
        </mc:Fallback>
      </mc:AlternateContent>
      <p:pic>
        <p:nvPicPr>
          <p:cNvPr id="21" name="Picture 11">
            <a:extLst>
              <a:ext uri="{FF2B5EF4-FFF2-40B4-BE49-F238E27FC236}">
                <a16:creationId xmlns:a16="http://schemas.microsoft.com/office/drawing/2014/main" id="{2E0C78E3-21FB-4742-B198-BFC5AC6681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63442">
            <a:off x="-2546866" y="1890889"/>
            <a:ext cx="4695920" cy="4114800"/>
          </a:xfrm>
          <a:prstGeom prst="rect">
            <a:avLst/>
          </a:prstGeom>
        </p:spPr>
      </p:pic>
    </p:spTree>
    <p:extLst>
      <p:ext uri="{BB962C8B-B14F-4D97-AF65-F5344CB8AC3E}">
        <p14:creationId xmlns:p14="http://schemas.microsoft.com/office/powerpoint/2010/main" val="244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7274960" y="8583300"/>
            <a:ext cx="299282" cy="1266801"/>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8"/>
          <a:srcRect/>
          <a:stretch>
            <a:fillRect/>
          </a:stretch>
        </p:blipFill>
        <p:spPr>
          <a:xfrm rot="847013">
            <a:off x="12916437" y="8458112"/>
            <a:ext cx="2064789" cy="1822177"/>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F1824323-7C4D-414B-B655-2935D0D57DA7}"/>
                  </a:ext>
                </a:extLst>
              </p:cNvPr>
              <p:cNvSpPr txBox="1"/>
              <p:nvPr/>
            </p:nvSpPr>
            <p:spPr>
              <a:xfrm>
                <a:off x="1425762" y="2019300"/>
                <a:ext cx="16356624" cy="8046113"/>
              </a:xfrm>
              <a:prstGeom prst="rect">
                <a:avLst/>
              </a:prstGeom>
              <a:noFill/>
            </p:spPr>
            <p:txBody>
              <a:bodyPr wrap="square">
                <a:spAutoFit/>
              </a:bodyPr>
              <a:lstStyle/>
              <a:p>
                <a:pPr>
                  <a:lnSpc>
                    <a:spcPct val="150000"/>
                  </a:lnSpc>
                </a:pPr>
                <a:r>
                  <a:rPr lang="en-US" sz="3600" dirty="0">
                    <a:effectLst/>
                    <a:latin typeface="Arial" panose="020B0604020202020204" pitchFamily="34" charset="0"/>
                    <a:ea typeface="Calibri" panose="020F0502020204030204" pitchFamily="34" charset="0"/>
                    <a:cs typeface="Times New Roman" panose="02020603050405020304" pitchFamily="18" charset="0"/>
                  </a:rPr>
                  <a:t>Gieo một đồng xu cân đối liên tiếp ba lần. Gọi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𝐸</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 là biến cố: "Có hai lần xuất hiện mặt sấp và một lần xuất hiện mặt ngửa". Tính xác suất của biến cố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𝐸</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600" dirty="0">
                    <a:effectLst/>
                    <a:latin typeface="Arial" panose="020B0604020202020204" pitchFamily="34" charset="0"/>
                    <a:ea typeface="Calibri" panose="020F0502020204030204" pitchFamily="34" charset="0"/>
                    <a:cs typeface="Times New Roman" panose="02020603050405020304" pitchFamily="18" charset="0"/>
                  </a:rPr>
                  <a:t>K</a:t>
                </a:r>
                <a:r>
                  <a:rPr lang="vi-VN" sz="3600" dirty="0">
                    <a:effectLst/>
                    <a:latin typeface="Arial" panose="020B0604020202020204" pitchFamily="34" charset="0"/>
                    <a:ea typeface="Calibri" panose="020F0502020204030204" pitchFamily="34" charset="0"/>
                    <a:cs typeface="Times New Roman" panose="02020603050405020304" pitchFamily="18" charset="0"/>
                  </a:rPr>
                  <a:t>í</a:t>
                </a:r>
                <a:r>
                  <a:rPr lang="en-US" sz="3600" dirty="0">
                    <a:effectLst/>
                    <a:latin typeface="Arial" panose="020B0604020202020204" pitchFamily="34" charset="0"/>
                    <a:ea typeface="Calibri" panose="020F0502020204030204" pitchFamily="34" charset="0"/>
                    <a:cs typeface="Times New Roman" panose="02020603050405020304" pitchFamily="18" charset="0"/>
                  </a:rPr>
                  <a:t> hiệu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𝑆</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𝑁</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 tương ứng là đồng xu ra mặt sấp và đồng xu ra mặt ngửa.</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600" dirty="0">
                    <a:effectLst/>
                    <a:latin typeface="Arial" panose="020B0604020202020204" pitchFamily="34" charset="0"/>
                    <a:ea typeface="Calibri" panose="020F0502020204030204" pitchFamily="34" charset="0"/>
                    <a:cs typeface="Times New Roman" panose="02020603050405020304" pitchFamily="18" charset="0"/>
                  </a:rPr>
                  <a:t>Không gian mẫu </a:t>
                </a:r>
                <a14:m>
                  <m:oMath xmlns:m="http://schemas.openxmlformats.org/officeDocument/2006/math">
                    <m:r>
                      <m:rPr>
                        <m:sty m:val="p"/>
                      </m:rPr>
                      <a:rPr lang="en-US" sz="3600">
                        <a:effectLst/>
                        <a:latin typeface="Cambria Math" panose="02040503050406030204" pitchFamily="18" charset="0"/>
                        <a:ea typeface="Calibri" panose="020F0502020204030204" pitchFamily="34" charset="0"/>
                        <a:cs typeface="Arial" panose="020B0604020202020204" pitchFamily="34" charset="0"/>
                      </a:rPr>
                      <m:t>Ω</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𝑆𝑆𝑁</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𝑆𝑁𝑆</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𝑆𝑁𝑁</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𝑆𝑆𝑆</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𝑁𝑆𝑁</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𝑁𝑁𝑆</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𝑁𝑁𝑁</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𝑁𝑆𝑆</m:t>
                    </m:r>
                    <m:r>
                      <a:rPr lang="en-US" sz="3600">
                        <a:effectLst/>
                        <a:latin typeface="Cambria Math" panose="02040503050406030204" pitchFamily="18" charset="0"/>
                        <a:ea typeface="Calibri" panose="020F0502020204030204" pitchFamily="34" charset="0"/>
                        <a:cs typeface="Arial" panose="020B0604020202020204" pitchFamily="34" charset="0"/>
                      </a:rPr>
                      <m:t>}</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𝐸</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𝑆𝑆𝑁</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𝑆𝑁𝑆</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𝑁𝑆𝑆</m:t>
                      </m:r>
                      <m:r>
                        <a:rPr lang="en-US" sz="36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600" dirty="0">
                    <a:effectLst/>
                    <a:latin typeface="Arial" panose="020B0604020202020204" pitchFamily="34" charset="0"/>
                    <a:ea typeface="Calibri" panose="020F0502020204030204" pitchFamily="34" charset="0"/>
                    <a:cs typeface="Times New Roman" panose="02020603050405020304" pitchFamily="18" charset="0"/>
                  </a:rPr>
                  <a:t>Ta có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𝑛</m:t>
                    </m:r>
                    <m:r>
                      <a:rPr lang="en-US" sz="36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600">
                        <a:effectLst/>
                        <a:latin typeface="Cambria Math" panose="02040503050406030204" pitchFamily="18" charset="0"/>
                        <a:ea typeface="Calibri" panose="020F0502020204030204" pitchFamily="34" charset="0"/>
                        <a:cs typeface="Arial" panose="020B0604020202020204" pitchFamily="34" charset="0"/>
                      </a:rPr>
                      <m:t>Ω</m:t>
                    </m:r>
                    <m:r>
                      <a:rPr lang="en-US" sz="3600">
                        <a:effectLst/>
                        <a:latin typeface="Cambria Math" panose="02040503050406030204" pitchFamily="18" charset="0"/>
                        <a:ea typeface="Calibri" panose="020F0502020204030204" pitchFamily="34" charset="0"/>
                        <a:cs typeface="Arial" panose="020B0604020202020204" pitchFamily="34" charset="0"/>
                      </a:rPr>
                      <m:t>)=8;</m:t>
                    </m:r>
                    <m:r>
                      <a:rPr lang="en-US" sz="3600" i="1">
                        <a:effectLst/>
                        <a:latin typeface="Cambria Math" panose="02040503050406030204" pitchFamily="18" charset="0"/>
                        <a:ea typeface="Calibri" panose="020F0502020204030204" pitchFamily="34" charset="0"/>
                        <a:cs typeface="Arial" panose="020B0604020202020204" pitchFamily="34" charset="0"/>
                      </a:rPr>
                      <m:t>𝑛</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𝐸</m:t>
                    </m:r>
                    <m:r>
                      <a:rPr lang="en-US" sz="3600">
                        <a:effectLst/>
                        <a:latin typeface="Cambria Math" panose="02040503050406030204" pitchFamily="18" charset="0"/>
                        <a:ea typeface="Calibri" panose="020F0502020204030204" pitchFamily="34" charset="0"/>
                        <a:cs typeface="Arial" panose="020B0604020202020204" pitchFamily="34" charset="0"/>
                      </a:rPr>
                      <m:t>)=3</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 Do đồng xu cân đối nên các kết quả có thể là đồng khả năng.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3600" dirty="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𝑃</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𝐸</m:t>
                    </m:r>
                    <m:r>
                      <a:rPr lang="en-US" sz="3600">
                        <a:effectLst/>
                        <a:latin typeface="Cambria Math" panose="02040503050406030204" pitchFamily="18" charset="0"/>
                        <a:ea typeface="Calibri" panose="020F0502020204030204" pitchFamily="34"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Arial" panose="020B0604020202020204" pitchFamily="34" charset="0"/>
                          </a:rPr>
                        </m:ctrlPr>
                      </m:fPr>
                      <m:num>
                        <m:r>
                          <a:rPr lang="en-US" sz="3600" i="1">
                            <a:effectLst/>
                            <a:latin typeface="Cambria Math" panose="02040503050406030204" pitchFamily="18" charset="0"/>
                            <a:ea typeface="Calibri" panose="020F0502020204030204" pitchFamily="34" charset="0"/>
                            <a:cs typeface="Arial" panose="020B0604020202020204" pitchFamily="34" charset="0"/>
                          </a:rPr>
                          <m:t>𝑛</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𝐸</m:t>
                        </m:r>
                        <m:r>
                          <a:rPr lang="en-US" sz="3600">
                            <a:effectLst/>
                            <a:latin typeface="Cambria Math" panose="02040503050406030204" pitchFamily="18" charset="0"/>
                            <a:ea typeface="Calibri" panose="020F0502020204030204" pitchFamily="34" charset="0"/>
                            <a:cs typeface="Arial" panose="020B0604020202020204" pitchFamily="34" charset="0"/>
                          </a:rPr>
                          <m:t>)</m:t>
                        </m:r>
                      </m:num>
                      <m:den>
                        <m:r>
                          <a:rPr lang="en-US" sz="3600" i="1">
                            <a:effectLst/>
                            <a:latin typeface="Cambria Math" panose="02040503050406030204" pitchFamily="18" charset="0"/>
                            <a:ea typeface="Calibri" panose="020F0502020204030204" pitchFamily="34" charset="0"/>
                            <a:cs typeface="Arial" panose="020B0604020202020204" pitchFamily="34" charset="0"/>
                          </a:rPr>
                          <m:t>𝑛</m:t>
                        </m:r>
                        <m:r>
                          <a:rPr lang="en-US" sz="36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3600">
                            <a:effectLst/>
                            <a:latin typeface="Cambria Math" panose="02040503050406030204" pitchFamily="18" charset="0"/>
                            <a:ea typeface="Calibri" panose="020F0502020204030204" pitchFamily="34" charset="0"/>
                            <a:cs typeface="Arial" panose="020B0604020202020204" pitchFamily="34" charset="0"/>
                          </a:rPr>
                          <m:t>Ω</m:t>
                        </m:r>
                        <m:r>
                          <a:rPr lang="en-US" sz="3600">
                            <a:effectLst/>
                            <a:latin typeface="Cambria Math" panose="02040503050406030204" pitchFamily="18" charset="0"/>
                            <a:ea typeface="Calibri" panose="020F0502020204030204" pitchFamily="34" charset="0"/>
                            <a:cs typeface="Arial" panose="020B0604020202020204" pitchFamily="34" charset="0"/>
                          </a:rPr>
                          <m:t>)</m:t>
                        </m:r>
                      </m:den>
                    </m:f>
                    <m:r>
                      <a:rPr lang="en-US" sz="3600">
                        <a:effectLst/>
                        <a:latin typeface="Cambria Math" panose="02040503050406030204" pitchFamily="18" charset="0"/>
                        <a:ea typeface="Calibri" panose="020F0502020204030204" pitchFamily="34"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Arial" panose="020B0604020202020204" pitchFamily="34" charset="0"/>
                          </a:rPr>
                        </m:ctrlPr>
                      </m:fPr>
                      <m:num>
                        <m:r>
                          <a:rPr lang="en-US" sz="3600">
                            <a:effectLst/>
                            <a:latin typeface="Cambria Math" panose="02040503050406030204" pitchFamily="18" charset="0"/>
                            <a:ea typeface="Calibri" panose="020F0502020204030204" pitchFamily="34" charset="0"/>
                            <a:cs typeface="Arial" panose="020B0604020202020204" pitchFamily="34" charset="0"/>
                          </a:rPr>
                          <m:t>3</m:t>
                        </m:r>
                      </m:num>
                      <m:den>
                        <m:r>
                          <a:rPr lang="en-US" sz="3600">
                            <a:effectLst/>
                            <a:latin typeface="Cambria Math" panose="02040503050406030204" pitchFamily="18" charset="0"/>
                            <a:ea typeface="Calibri" panose="020F0502020204030204" pitchFamily="34" charset="0"/>
                            <a:cs typeface="Arial" panose="020B0604020202020204" pitchFamily="34" charset="0"/>
                          </a:rPr>
                          <m:t>8</m:t>
                        </m:r>
                      </m:den>
                    </m:f>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Box 36">
                <a:extLst>
                  <a:ext uri="{FF2B5EF4-FFF2-40B4-BE49-F238E27FC236}">
                    <a16:creationId xmlns:a16="http://schemas.microsoft.com/office/drawing/2014/main" id="{F1824323-7C4D-414B-B655-2935D0D57DA7}"/>
                  </a:ext>
                </a:extLst>
              </p:cNvPr>
              <p:cNvSpPr txBox="1">
                <a:spLocks noRot="1" noChangeAspect="1" noMove="1" noResize="1" noEditPoints="1" noAdjustHandles="1" noChangeArrowheads="1" noChangeShapeType="1" noTextEdit="1"/>
              </p:cNvSpPr>
              <p:nvPr/>
            </p:nvSpPr>
            <p:spPr>
              <a:xfrm>
                <a:off x="1425762" y="2019300"/>
                <a:ext cx="16356624" cy="8046113"/>
              </a:xfrm>
              <a:prstGeom prst="rect">
                <a:avLst/>
              </a:prstGeom>
              <a:blipFill>
                <a:blip r:embed="rId11"/>
                <a:stretch>
                  <a:fillRect l="-1155"/>
                </a:stretch>
              </a:blipFill>
            </p:spPr>
            <p:txBody>
              <a:bodyPr/>
              <a:lstStyle/>
              <a:p>
                <a:r>
                  <a:rPr lang="en-US">
                    <a:noFill/>
                  </a:rPr>
                  <a:t> </a:t>
                </a:r>
              </a:p>
            </p:txBody>
          </p:sp>
        </mc:Fallback>
      </mc:AlternateContent>
      <p:grpSp>
        <p:nvGrpSpPr>
          <p:cNvPr id="38" name="Group 12">
            <a:extLst>
              <a:ext uri="{FF2B5EF4-FFF2-40B4-BE49-F238E27FC236}">
                <a16:creationId xmlns:a16="http://schemas.microsoft.com/office/drawing/2014/main" id="{F4127A9B-3E4E-4250-BF36-1E5ED9F980A7}"/>
              </a:ext>
            </a:extLst>
          </p:cNvPr>
          <p:cNvGrpSpPr/>
          <p:nvPr/>
        </p:nvGrpSpPr>
        <p:grpSpPr>
          <a:xfrm>
            <a:off x="1810031" y="415281"/>
            <a:ext cx="5657570" cy="1375419"/>
            <a:chOff x="0" y="0"/>
            <a:chExt cx="5474301" cy="1363597"/>
          </a:xfrm>
        </p:grpSpPr>
        <p:sp>
          <p:nvSpPr>
            <p:cNvPr id="39" name="Freeform 13">
              <a:extLst>
                <a:ext uri="{FF2B5EF4-FFF2-40B4-BE49-F238E27FC236}">
                  <a16:creationId xmlns:a16="http://schemas.microsoft.com/office/drawing/2014/main" id="{B12115AD-F0F9-4C75-8047-E3AF954CBFED}"/>
                </a:ext>
              </a:extLst>
            </p:cNvPr>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FFD68C"/>
            </a:solidFill>
          </p:spPr>
        </p:sp>
      </p:grpSp>
      <p:sp>
        <p:nvSpPr>
          <p:cNvPr id="40" name="TextBox 39">
            <a:extLst>
              <a:ext uri="{FF2B5EF4-FFF2-40B4-BE49-F238E27FC236}">
                <a16:creationId xmlns:a16="http://schemas.microsoft.com/office/drawing/2014/main" id="{25466709-823D-4302-90F9-1315BD9F1AFC}"/>
              </a:ext>
            </a:extLst>
          </p:cNvPr>
          <p:cNvSpPr txBox="1"/>
          <p:nvPr/>
        </p:nvSpPr>
        <p:spPr>
          <a:xfrm>
            <a:off x="2209800" y="581465"/>
            <a:ext cx="6040554" cy="916276"/>
          </a:xfrm>
          <a:prstGeom prst="rect">
            <a:avLst/>
          </a:prstGeom>
          <a:noFill/>
        </p:spPr>
        <p:txBody>
          <a:bodyPr wrap="square">
            <a:spAutoFit/>
          </a:bodyPr>
          <a:lstStyle/>
          <a:p>
            <a:pPr algn="just">
              <a:lnSpc>
                <a:spcPct val="150000"/>
              </a:lnSpc>
              <a:spcBef>
                <a:spcPts val="600"/>
              </a:spcBef>
              <a:spcAft>
                <a:spcPts val="800"/>
              </a:spcAft>
            </a:pPr>
            <a:r>
              <a:rPr lang="nl-NL" sz="4000" b="1" dirty="0">
                <a:effectLst/>
                <a:latin typeface="Arial" panose="020B0604020202020204" pitchFamily="34" charset="0"/>
                <a:ea typeface="Calibri" panose="020F0502020204030204" pitchFamily="34" charset="0"/>
                <a:cs typeface="Times New Roman" panose="02020603050405020304" pitchFamily="18" charset="0"/>
              </a:rPr>
              <a:t>Ví dụ </a:t>
            </a:r>
            <a:r>
              <a:rPr lang="vi-VN" sz="4000" b="1" dirty="0">
                <a:effectLst/>
                <a:latin typeface="Arial" panose="020B0604020202020204" pitchFamily="34" charset="0"/>
                <a:ea typeface="Calibri" panose="020F0502020204030204" pitchFamily="34" charset="0"/>
                <a:cs typeface="Times New Roman" panose="02020603050405020304" pitchFamily="18" charset="0"/>
              </a:rPr>
              <a:t>4</a:t>
            </a:r>
            <a:r>
              <a:rPr lang="nl-NL" sz="4000" b="1" dirty="0">
                <a:effectLst/>
                <a:latin typeface="Arial" panose="020B0604020202020204" pitchFamily="34" charset="0"/>
                <a:ea typeface="Calibri" panose="020F0502020204030204" pitchFamily="34" charset="0"/>
                <a:cs typeface="Times New Roman" panose="02020603050405020304" pitchFamily="18" charset="0"/>
              </a:rPr>
              <a:t> (SGK -</a:t>
            </a:r>
            <a:r>
              <a:rPr lang="vi-VN" sz="4000" b="1" dirty="0">
                <a:effectLst/>
                <a:latin typeface="Arial" panose="020B0604020202020204" pitchFamily="34" charset="0"/>
                <a:ea typeface="Calibri" panose="020F0502020204030204" pitchFamily="34" charset="0"/>
                <a:cs typeface="Times New Roman" panose="02020603050405020304" pitchFamily="18" charset="0"/>
              </a:rPr>
              <a:t> tr80</a:t>
            </a:r>
            <a:r>
              <a:rPr lang="nl-NL" sz="4000" b="1"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307304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7084" y="2095080"/>
            <a:ext cx="13361304" cy="657861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87380">
            <a:off x="-1225402" y="7383148"/>
            <a:ext cx="3866404" cy="3006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10"/>
          <a:srcRect/>
          <a:stretch>
            <a:fillRect/>
          </a:stretch>
        </p:blipFill>
        <p:spPr>
          <a:xfrm rot="895110">
            <a:off x="783780" y="1715312"/>
            <a:ext cx="2425553" cy="2319435"/>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21932">
            <a:off x="1723086" y="6404111"/>
            <a:ext cx="977327" cy="739103"/>
          </a:xfrm>
          <a:prstGeom prst="rect">
            <a:avLst/>
          </a:prstGeom>
        </p:spPr>
      </p:pic>
      <p:pic>
        <p:nvPicPr>
          <p:cNvPr id="17" name="Picture 17"/>
          <p:cNvPicPr>
            <a:picLocks noChangeAspect="1"/>
          </p:cNvPicPr>
          <p:nvPr/>
        </p:nvPicPr>
        <p:blipFill>
          <a:blip r:embed="rId13"/>
          <a:srcRect/>
          <a:stretch>
            <a:fillRect/>
          </a:stretch>
        </p:blipFill>
        <p:spPr>
          <a:xfrm rot="825944">
            <a:off x="14384089" y="8201085"/>
            <a:ext cx="2754959" cy="2114430"/>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2001">
            <a:off x="14199022" y="1075089"/>
            <a:ext cx="559859" cy="712063"/>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B7D228A6-C4E2-452B-9384-A612973DF6BA}"/>
                  </a:ext>
                </a:extLst>
              </p:cNvPr>
              <p:cNvSpPr txBox="1"/>
              <p:nvPr/>
            </p:nvSpPr>
            <p:spPr>
              <a:xfrm>
                <a:off x="3658822" y="2865038"/>
                <a:ext cx="11867893" cy="4712187"/>
              </a:xfrm>
              <a:prstGeom prst="rect">
                <a:avLst/>
              </a:prstGeom>
              <a:noFill/>
            </p:spPr>
            <p:txBody>
              <a:bodyPr wrap="square">
                <a:spAutoFit/>
              </a:bodyPr>
              <a:lstStyle/>
              <a:p>
                <a:pPr algn="just">
                  <a:lnSpc>
                    <a:spcPct val="150000"/>
                  </a:lnSpc>
                  <a:spcAft>
                    <a:spcPts val="800"/>
                  </a:spcAft>
                </a:pPr>
                <a:r>
                  <a:rPr lang="en-US" sz="4000" b="1" dirty="0">
                    <a:effectLst/>
                    <a:latin typeface="Arial" panose="020B0604020202020204" pitchFamily="34" charset="0"/>
                    <a:ea typeface="Calibri" panose="020F0502020204030204" pitchFamily="34" charset="0"/>
                    <a:cs typeface="Times New Roman" panose="02020603050405020304" pitchFamily="18" charset="0"/>
                  </a:rPr>
                  <a:t>Ví dụ 5 (SGK – tr81)</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Hai t</a:t>
                </a:r>
                <a:r>
                  <a:rPr lang="vi-VN" sz="4000" dirty="0">
                    <a:effectLst/>
                    <a:latin typeface="Arial" panose="020B0604020202020204" pitchFamily="34" charset="0"/>
                    <a:ea typeface="Calibri" panose="020F0502020204030204" pitchFamily="34" charset="0"/>
                    <a:cs typeface="Times New Roman" panose="02020603050405020304" pitchFamily="18" charset="0"/>
                  </a:rPr>
                  <a:t>úi</a:t>
                </a:r>
                <a:r>
                  <a:rPr lang="en-US" sz="4000" dirty="0">
                    <a:effectLst/>
                    <a:latin typeface="Arial" panose="020B0604020202020204" pitchFamily="34" charset="0"/>
                    <a:ea typeface="Calibri" panose="020F0502020204030204" pitchFamily="34" charset="0"/>
                    <a:cs typeface="Times New Roman" panose="02020603050405020304" pitchFamily="18" charset="0"/>
                  </a:rPr>
                  <a:t> I và II chứa các tấm thẻ được đánh số. Túi I: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{1;2;3;4;5}</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túi II: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{1;2;3;4}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Rút n</a:t>
                </a:r>
                <a:r>
                  <a:rPr lang="vi-VN" sz="4000" dirty="0">
                    <a:effectLst/>
                    <a:latin typeface="Arial" panose="020B0604020202020204" pitchFamily="34" charset="0"/>
                    <a:ea typeface="Calibri" panose="020F0502020204030204" pitchFamily="34" charset="0"/>
                    <a:cs typeface="Times New Roman" panose="02020603050405020304" pitchFamily="18" charset="0"/>
                  </a:rPr>
                  <a:t>gẫu</a:t>
                </a:r>
                <a:r>
                  <a:rPr lang="en-US" sz="4000" dirty="0">
                    <a:effectLst/>
                    <a:latin typeface="Arial" panose="020B0604020202020204" pitchFamily="34" charset="0"/>
                    <a:ea typeface="Calibri" panose="020F0502020204030204" pitchFamily="34" charset="0"/>
                    <a:cs typeface="Times New Roman" panose="02020603050405020304" pitchFamily="18" charset="0"/>
                  </a:rPr>
                  <a:t> nhiên một tấm thẻ từ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mổi</a:t>
                </a:r>
                <a:r>
                  <a:rPr lang="en-US" sz="4000" dirty="0">
                    <a:effectLst/>
                    <a:latin typeface="Arial" panose="020B0604020202020204" pitchFamily="34" charset="0"/>
                    <a:ea typeface="Calibri" panose="020F0502020204030204" pitchFamily="34" charset="0"/>
                    <a:cs typeface="Times New Roman" panose="02020603050405020304" pitchFamily="18" charset="0"/>
                  </a:rPr>
                  <a:t> tủi I và II. Tính xác suất đề tồng hai số trên hai tấm thẻ lớn hơn 6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B7D228A6-C4E2-452B-9384-A612973DF6BA}"/>
                  </a:ext>
                </a:extLst>
              </p:cNvPr>
              <p:cNvSpPr txBox="1">
                <a:spLocks noRot="1" noChangeAspect="1" noMove="1" noResize="1" noEditPoints="1" noAdjustHandles="1" noChangeArrowheads="1" noChangeShapeType="1" noTextEdit="1"/>
              </p:cNvSpPr>
              <p:nvPr/>
            </p:nvSpPr>
            <p:spPr>
              <a:xfrm>
                <a:off x="3658822" y="2865038"/>
                <a:ext cx="11867893" cy="4712187"/>
              </a:xfrm>
              <a:prstGeom prst="rect">
                <a:avLst/>
              </a:prstGeom>
              <a:blipFill>
                <a:blip r:embed="rId16"/>
                <a:stretch>
                  <a:fillRect l="-1798" r="-1849" b="-4269"/>
                </a:stretch>
              </a:blipFill>
            </p:spPr>
            <p:txBody>
              <a:bodyPr/>
              <a:lstStyle/>
              <a:p>
                <a:r>
                  <a:rPr lang="en-US">
                    <a:noFill/>
                  </a:rPr>
                  <a:t> </a:t>
                </a:r>
              </a:p>
            </p:txBody>
          </p:sp>
        </mc:Fallback>
      </mc:AlternateContent>
    </p:spTree>
    <p:extLst>
      <p:ext uri="{BB962C8B-B14F-4D97-AF65-F5344CB8AC3E}">
        <p14:creationId xmlns:p14="http://schemas.microsoft.com/office/powerpoint/2010/main" val="268892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6" name="Picture 11">
            <a:extLst>
              <a:ext uri="{FF2B5EF4-FFF2-40B4-BE49-F238E27FC236}">
                <a16:creationId xmlns:a16="http://schemas.microsoft.com/office/drawing/2014/main" id="{8C080A99-A2A5-4996-BE59-9D1FC1C3534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15425" y="-2688972"/>
            <a:ext cx="4695920" cy="4114800"/>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C0C2C2E5-FEE7-4231-9B54-A0B720D69DF3}"/>
                  </a:ext>
                </a:extLst>
              </p:cNvPr>
              <p:cNvSpPr txBox="1"/>
              <p:nvPr/>
            </p:nvSpPr>
            <p:spPr>
              <a:xfrm>
                <a:off x="1828800" y="1428759"/>
                <a:ext cx="15087600" cy="916276"/>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rPr>
                  <a:t>Mô tả không gian </a:t>
                </a:r>
                <a:r>
                  <a:rPr lang="en-US" sz="4000" dirty="0" err="1">
                    <a:effectLst/>
                    <a:latin typeface="Arial" panose="020B0604020202020204" pitchFamily="34" charset="0"/>
                    <a:ea typeface="Calibri" panose="020F0502020204030204" pitchFamily="34" charset="0"/>
                  </a:rPr>
                  <a:t>mẩu</a:t>
                </a:r>
                <a:r>
                  <a:rPr lang="en-US" sz="4000" dirty="0">
                    <a:effectLst/>
                    <a:latin typeface="Arial" panose="020B0604020202020204" pitchFamily="34" charset="0"/>
                    <a:ea typeface="Calibri" panose="020F0502020204030204" pitchFamily="34" charset="0"/>
                  </a:rPr>
                  <a:t>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oMath>
                </a14:m>
                <a:r>
                  <a:rPr lang="en-US" sz="4000" dirty="0">
                    <a:effectLst/>
                    <a:latin typeface="Arial" panose="020B0604020202020204" pitchFamily="34" charset="0"/>
                    <a:ea typeface="Calibri" panose="020F0502020204030204" pitchFamily="34" charset="0"/>
                  </a:rPr>
                  <a:t> bằng cách lập bảng như sau</a:t>
                </a:r>
                <a:endParaRPr lang="en-US" sz="4000" dirty="0"/>
              </a:p>
            </p:txBody>
          </p:sp>
        </mc:Choice>
        <mc:Fallback>
          <p:sp>
            <p:nvSpPr>
              <p:cNvPr id="18" name="TextBox 17">
                <a:extLst>
                  <a:ext uri="{FF2B5EF4-FFF2-40B4-BE49-F238E27FC236}">
                    <a16:creationId xmlns:a16="http://schemas.microsoft.com/office/drawing/2014/main" id="{C0C2C2E5-FEE7-4231-9B54-A0B720D69DF3}"/>
                  </a:ext>
                </a:extLst>
              </p:cNvPr>
              <p:cNvSpPr txBox="1">
                <a:spLocks noRot="1" noChangeAspect="1" noMove="1" noResize="1" noEditPoints="1" noAdjustHandles="1" noChangeArrowheads="1" noChangeShapeType="1" noTextEdit="1"/>
              </p:cNvSpPr>
              <p:nvPr/>
            </p:nvSpPr>
            <p:spPr>
              <a:xfrm>
                <a:off x="1828800" y="1428759"/>
                <a:ext cx="15087600" cy="916276"/>
              </a:xfrm>
              <a:prstGeom prst="rect">
                <a:avLst/>
              </a:prstGeom>
              <a:blipFill>
                <a:blip r:embed="rId8"/>
                <a:stretch>
                  <a:fillRect l="-1414" b="-25828"/>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54DD958-9B91-44F6-8DCD-C433D3FB2D88}"/>
              </a:ext>
            </a:extLst>
          </p:cNvPr>
          <p:cNvSpPr txBox="1"/>
          <p:nvPr/>
        </p:nvSpPr>
        <p:spPr>
          <a:xfrm>
            <a:off x="7596554" y="366954"/>
            <a:ext cx="3094892" cy="99867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4" name="Table 23">
            <a:extLst>
              <a:ext uri="{FF2B5EF4-FFF2-40B4-BE49-F238E27FC236}">
                <a16:creationId xmlns:a16="http://schemas.microsoft.com/office/drawing/2014/main" id="{0D82F60B-F090-447F-A9C1-C9204A831190}"/>
              </a:ext>
            </a:extLst>
          </p:cNvPr>
          <p:cNvGraphicFramePr>
            <a:graphicFrameLocks noGrp="1"/>
          </p:cNvGraphicFramePr>
          <p:nvPr>
            <p:extLst>
              <p:ext uri="{D42A27DB-BD31-4B8C-83A1-F6EECF244321}">
                <p14:modId xmlns:p14="http://schemas.microsoft.com/office/powerpoint/2010/main" val="1034932297"/>
              </p:ext>
            </p:extLst>
          </p:nvPr>
        </p:nvGraphicFramePr>
        <p:xfrm>
          <a:off x="1176337" y="2772766"/>
          <a:ext cx="15935325" cy="6085475"/>
        </p:xfrm>
        <a:graphic>
          <a:graphicData uri="http://schemas.openxmlformats.org/drawingml/2006/table">
            <a:tbl>
              <a:tblPr firstRow="1" firstCol="1" bandRow="1">
                <a:tableStyleId>{93296810-A885-4BE3-A3E7-6D5BEEA58F35}</a:tableStyleId>
              </a:tblPr>
              <a:tblGrid>
                <a:gridCol w="3187065">
                  <a:extLst>
                    <a:ext uri="{9D8B030D-6E8A-4147-A177-3AD203B41FA5}">
                      <a16:colId xmlns:a16="http://schemas.microsoft.com/office/drawing/2014/main" val="3387225252"/>
                    </a:ext>
                  </a:extLst>
                </a:gridCol>
                <a:gridCol w="3187065">
                  <a:extLst>
                    <a:ext uri="{9D8B030D-6E8A-4147-A177-3AD203B41FA5}">
                      <a16:colId xmlns:a16="http://schemas.microsoft.com/office/drawing/2014/main" val="924505749"/>
                    </a:ext>
                  </a:extLst>
                </a:gridCol>
                <a:gridCol w="3187065">
                  <a:extLst>
                    <a:ext uri="{9D8B030D-6E8A-4147-A177-3AD203B41FA5}">
                      <a16:colId xmlns:a16="http://schemas.microsoft.com/office/drawing/2014/main" val="2332281048"/>
                    </a:ext>
                  </a:extLst>
                </a:gridCol>
                <a:gridCol w="3187065">
                  <a:extLst>
                    <a:ext uri="{9D8B030D-6E8A-4147-A177-3AD203B41FA5}">
                      <a16:colId xmlns:a16="http://schemas.microsoft.com/office/drawing/2014/main" val="1775618893"/>
                    </a:ext>
                  </a:extLst>
                </a:gridCol>
                <a:gridCol w="3187065">
                  <a:extLst>
                    <a:ext uri="{9D8B030D-6E8A-4147-A177-3AD203B41FA5}">
                      <a16:colId xmlns:a16="http://schemas.microsoft.com/office/drawing/2014/main" val="1098747052"/>
                    </a:ext>
                  </a:extLst>
                </a:gridCol>
              </a:tblGrid>
              <a:tr h="914400">
                <a:tc>
                  <a:txBody>
                    <a:bodyPr/>
                    <a:lstStyle/>
                    <a:p>
                      <a:pPr algn="ctr">
                        <a:lnSpc>
                          <a:spcPct val="107000"/>
                        </a:lnSpc>
                        <a:spcAft>
                          <a:spcPts val="800"/>
                        </a:spcAft>
                      </a:pPr>
                      <a:endParaRPr lang="vi-VN" sz="4000" b="1" dirty="0">
                        <a:effectLst/>
                      </a:endParaRPr>
                    </a:p>
                    <a:p>
                      <a:pPr algn="l">
                        <a:lnSpc>
                          <a:spcPct val="107000"/>
                        </a:lnSpc>
                        <a:spcAft>
                          <a:spcPts val="800"/>
                        </a:spcAft>
                      </a:pPr>
                      <a:r>
                        <a:rPr lang="vi-VN" sz="4000" b="1" dirty="0">
                          <a:effectLst/>
                        </a:rPr>
                        <a:t>Túi I</a:t>
                      </a:r>
                      <a:endParaRPr lang="en-US" sz="40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lnSpc>
                          <a:spcPct val="107000"/>
                        </a:lnSpc>
                        <a:spcAft>
                          <a:spcPts val="1200"/>
                        </a:spcAft>
                      </a:pPr>
                      <a:r>
                        <a:rPr lang="vi-VN" sz="4000" dirty="0">
                          <a:effectLst/>
                        </a:rPr>
                        <a:t>1</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3</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3948497"/>
                  </a:ext>
                </a:extLst>
              </a:tr>
              <a:tr h="945353">
                <a:tc>
                  <a:txBody>
                    <a:bodyPr/>
                    <a:lstStyle/>
                    <a:p>
                      <a:pPr algn="ctr">
                        <a:lnSpc>
                          <a:spcPct val="107000"/>
                        </a:lnSpc>
                        <a:spcAft>
                          <a:spcPts val="1200"/>
                        </a:spcAft>
                      </a:pPr>
                      <a:r>
                        <a:rPr lang="vi-VN" sz="4000" dirty="0">
                          <a:effectLst/>
                        </a:rPr>
                        <a:t>1</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(1; 1)</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(1; 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(1; 3)</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(1; 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610149"/>
                  </a:ext>
                </a:extLst>
              </a:tr>
              <a:tr h="945353">
                <a:tc>
                  <a:txBody>
                    <a:bodyPr/>
                    <a:lstStyle/>
                    <a:p>
                      <a:pPr algn="ctr">
                        <a:lnSpc>
                          <a:spcPct val="107000"/>
                        </a:lnSpc>
                        <a:spcAft>
                          <a:spcPts val="1200"/>
                        </a:spcAft>
                      </a:pPr>
                      <a:r>
                        <a:rPr lang="vi-VN" sz="4000" dirty="0">
                          <a:effectLst/>
                        </a:rPr>
                        <a:t>2</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(2; 1)</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(2; 2)</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(2; 3)</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(2; 4)</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401231"/>
                  </a:ext>
                </a:extLst>
              </a:tr>
              <a:tr h="945353">
                <a:tc>
                  <a:txBody>
                    <a:bodyPr/>
                    <a:lstStyle/>
                    <a:p>
                      <a:pPr algn="ctr">
                        <a:lnSpc>
                          <a:spcPct val="107000"/>
                        </a:lnSpc>
                        <a:spcAft>
                          <a:spcPts val="1200"/>
                        </a:spcAft>
                      </a:pPr>
                      <a:r>
                        <a:rPr lang="vi-VN" sz="4000" dirty="0">
                          <a:effectLst/>
                        </a:rPr>
                        <a:t>3</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(3; 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(3; 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(3; 3)</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(3; 4)</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1782283"/>
                  </a:ext>
                </a:extLst>
              </a:tr>
              <a:tr h="945353">
                <a:tc>
                  <a:txBody>
                    <a:bodyPr/>
                    <a:lstStyle/>
                    <a:p>
                      <a:pPr algn="ctr">
                        <a:lnSpc>
                          <a:spcPct val="107000"/>
                        </a:lnSpc>
                        <a:spcAft>
                          <a:spcPts val="1200"/>
                        </a:spcAft>
                      </a:pPr>
                      <a:r>
                        <a:rPr lang="vi-VN" sz="4000" dirty="0">
                          <a:effectLst/>
                        </a:rPr>
                        <a:t>4</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(4; 1)</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(4; 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(4; 3)</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(4; 4)</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095352"/>
                  </a:ext>
                </a:extLst>
              </a:tr>
              <a:tr h="945353">
                <a:tc>
                  <a:txBody>
                    <a:bodyPr/>
                    <a:lstStyle/>
                    <a:p>
                      <a:pPr algn="ctr">
                        <a:lnSpc>
                          <a:spcPct val="107000"/>
                        </a:lnSpc>
                        <a:spcAft>
                          <a:spcPts val="1200"/>
                        </a:spcAft>
                      </a:pPr>
                      <a:r>
                        <a:rPr lang="vi-VN" sz="4000" dirty="0">
                          <a:effectLst/>
                        </a:rPr>
                        <a:t>5</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(5; 1)</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a:effectLst/>
                        </a:rPr>
                        <a:t>(5; 2)</a:t>
                      </a:r>
                      <a:endParaRPr lang="en-US" sz="4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(5; 3)</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1200"/>
                        </a:spcAft>
                      </a:pPr>
                      <a:r>
                        <a:rPr lang="vi-VN" sz="4000" dirty="0">
                          <a:effectLst/>
                        </a:rPr>
                        <a:t>(5; 4)</a:t>
                      </a:r>
                      <a:endParaRPr lang="en-US" sz="4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156835"/>
                  </a:ext>
                </a:extLst>
              </a:tr>
            </a:tbl>
          </a:graphicData>
        </a:graphic>
      </p:graphicFrame>
      <p:sp>
        <p:nvSpPr>
          <p:cNvPr id="27" name="TextBox 26">
            <a:extLst>
              <a:ext uri="{FF2B5EF4-FFF2-40B4-BE49-F238E27FC236}">
                <a16:creationId xmlns:a16="http://schemas.microsoft.com/office/drawing/2014/main" id="{F6547468-B4C6-4C67-91B9-72F0A3A1E81A}"/>
              </a:ext>
            </a:extLst>
          </p:cNvPr>
          <p:cNvSpPr txBox="1"/>
          <p:nvPr/>
        </p:nvSpPr>
        <p:spPr>
          <a:xfrm>
            <a:off x="2700337" y="2863871"/>
            <a:ext cx="1875692" cy="70307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mn-cs"/>
              </a:rPr>
              <a:t>Túi II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6042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5493617" y="3801364"/>
            <a:ext cx="424713" cy="1797724"/>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19313" y="-3306085"/>
            <a:ext cx="4695920" cy="411480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CBEE5293-4648-43A0-831A-815F6708DD51}"/>
                  </a:ext>
                </a:extLst>
              </p:cNvPr>
              <p:cNvSpPr txBox="1"/>
              <p:nvPr/>
            </p:nvSpPr>
            <p:spPr>
              <a:xfrm>
                <a:off x="1600200" y="1485900"/>
                <a:ext cx="15849600" cy="7757893"/>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Mỗi ô là một kết quả có thề. Có 20 ô, vậy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)=20</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 "Tổng hai số trên hai tấm thẻ lớn hơn 6" xảy ra khi tổng là một trong ba trường họp:</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Tổng bằng 7 gồm các kết quả: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(3,4);(4,3);(5,2)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Tồng bằng 8 gồm các kết quả: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(4,4);(5,3)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Tổng bằng 9 có một kết quả: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Vậy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={(3,4);(4,3);(5,2);(4,4);(5,3);(5,4)}</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Từ đó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)=6</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6</m:t>
                        </m:r>
                      </m:num>
                      <m:den>
                        <m:r>
                          <a:rPr lang="en-US" sz="4000">
                            <a:effectLst/>
                            <a:latin typeface="Cambria Math" panose="02040503050406030204" pitchFamily="18" charset="0"/>
                            <a:ea typeface="Calibri" panose="020F0502020204030204" pitchFamily="34" charset="0"/>
                            <a:cs typeface="Arial" panose="020B0604020202020204" pitchFamily="34" charset="0"/>
                          </a:rPr>
                          <m:t>20</m:t>
                        </m:r>
                      </m:den>
                    </m:f>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10</m:t>
                        </m:r>
                      </m:den>
                    </m:f>
                    <m:r>
                      <a:rPr lang="en-US" sz="4000">
                        <a:effectLst/>
                        <a:latin typeface="Cambria Math" panose="02040503050406030204" pitchFamily="18" charset="0"/>
                        <a:ea typeface="Calibri" panose="020F0502020204030204" pitchFamily="34" charset="0"/>
                        <a:cs typeface="Arial" panose="020B0604020202020204" pitchFamily="34" charset="0"/>
                      </a:rPr>
                      <m:t>=0,3</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CBEE5293-4648-43A0-831A-815F6708DD51}"/>
                  </a:ext>
                </a:extLst>
              </p:cNvPr>
              <p:cNvSpPr txBox="1">
                <a:spLocks noRot="1" noChangeAspect="1" noMove="1" noResize="1" noEditPoints="1" noAdjustHandles="1" noChangeArrowheads="1" noChangeShapeType="1" noTextEdit="1"/>
              </p:cNvSpPr>
              <p:nvPr/>
            </p:nvSpPr>
            <p:spPr>
              <a:xfrm>
                <a:off x="1600200" y="1485900"/>
                <a:ext cx="15849600" cy="7757893"/>
              </a:xfrm>
              <a:prstGeom prst="rect">
                <a:avLst/>
              </a:prstGeom>
              <a:blipFill>
                <a:blip r:embed="rId10"/>
                <a:stretch>
                  <a:fillRect l="-1385" r="-1808" b="-629"/>
                </a:stretch>
              </a:blipFill>
            </p:spPr>
            <p:txBody>
              <a:bodyPr/>
              <a:lstStyle/>
              <a:p>
                <a:r>
                  <a:rPr lang="en-US">
                    <a:noFill/>
                  </a:rPr>
                  <a:t> </a:t>
                </a:r>
              </a:p>
            </p:txBody>
          </p:sp>
        </mc:Fallback>
      </mc:AlternateContent>
      <p:pic>
        <p:nvPicPr>
          <p:cNvPr id="17" name="Picture 11">
            <a:extLst>
              <a:ext uri="{FF2B5EF4-FFF2-40B4-BE49-F238E27FC236}">
                <a16:creationId xmlns:a16="http://schemas.microsoft.com/office/drawing/2014/main" id="{EB92881B-8580-44C1-BC51-C874D4C9DB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339840" y="8229600"/>
            <a:ext cx="4695920" cy="4114800"/>
          </a:xfrm>
          <a:prstGeom prst="rect">
            <a:avLst/>
          </a:prstGeom>
        </p:spPr>
      </p:pic>
      <p:pic>
        <p:nvPicPr>
          <p:cNvPr id="18" name="Picture 10">
            <a:extLst>
              <a:ext uri="{FF2B5EF4-FFF2-40B4-BE49-F238E27FC236}">
                <a16:creationId xmlns:a16="http://schemas.microsoft.com/office/drawing/2014/main" id="{25215AA4-BD43-4A58-8A7F-C13206EB787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466241">
            <a:off x="128845" y="262804"/>
            <a:ext cx="1427209" cy="1792157"/>
          </a:xfrm>
          <a:prstGeom prst="rect">
            <a:avLst/>
          </a:prstGeom>
        </p:spPr>
      </p:pic>
    </p:spTree>
    <p:extLst>
      <p:ext uri="{BB962C8B-B14F-4D97-AF65-F5344CB8AC3E}">
        <p14:creationId xmlns:p14="http://schemas.microsoft.com/office/powerpoint/2010/main" val="1606088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0023" y="2152804"/>
            <a:ext cx="15087953" cy="6297695"/>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20042">
            <a:off x="7345450" y="586119"/>
            <a:ext cx="753495" cy="885163"/>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604883">
            <a:off x="7978974" y="8161350"/>
            <a:ext cx="304735" cy="1289883"/>
          </a:xfrm>
          <a:prstGeom prst="rect">
            <a:avLst/>
          </a:prstGeom>
        </p:spPr>
      </p:pic>
      <p:pic>
        <p:nvPicPr>
          <p:cNvPr id="16" name="Picture 13">
            <a:extLst>
              <a:ext uri="{FF2B5EF4-FFF2-40B4-BE49-F238E27FC236}">
                <a16:creationId xmlns:a16="http://schemas.microsoft.com/office/drawing/2014/main" id="{B6343D10-95DA-49FA-A7CB-71A99B333EFD}"/>
              </a:ext>
            </a:extLst>
          </p:cNvPr>
          <p:cNvPicPr>
            <a:picLocks noChangeAspect="1"/>
          </p:cNvPicPr>
          <p:nvPr/>
        </p:nvPicPr>
        <p:blipFill>
          <a:blip r:embed="rId12"/>
          <a:srcRect/>
          <a:stretch>
            <a:fillRect/>
          </a:stretch>
        </p:blipFill>
        <p:spPr>
          <a:xfrm>
            <a:off x="16203454" y="1333500"/>
            <a:ext cx="1265825" cy="1638608"/>
          </a:xfrm>
          <a:prstGeom prst="rect">
            <a:avLst/>
          </a:prstGeom>
        </p:spPr>
      </p:pic>
      <p:pic>
        <p:nvPicPr>
          <p:cNvPr id="17" name="Picture 14">
            <a:extLst>
              <a:ext uri="{FF2B5EF4-FFF2-40B4-BE49-F238E27FC236}">
                <a16:creationId xmlns:a16="http://schemas.microsoft.com/office/drawing/2014/main" id="{FAF5A909-41FE-44E9-850C-58CEAA4E66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40923" y="98624"/>
            <a:ext cx="2003729" cy="1896028"/>
          </a:xfrm>
          <a:prstGeom prst="rect">
            <a:avLst/>
          </a:prstGeom>
        </p:spPr>
      </p:pic>
      <p:pic>
        <p:nvPicPr>
          <p:cNvPr id="18" name="Picture 17">
            <a:extLst>
              <a:ext uri="{FF2B5EF4-FFF2-40B4-BE49-F238E27FC236}">
                <a16:creationId xmlns:a16="http://schemas.microsoft.com/office/drawing/2014/main" id="{8F7ABCEB-B5AC-4CAF-B4CD-6184ECAFF7D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711688" y="6273941"/>
            <a:ext cx="1580995" cy="1507874"/>
          </a:xfrm>
          <a:prstGeom prst="rect">
            <a:avLst/>
          </a:prstGeom>
        </p:spPr>
      </p:pic>
      <p:sp>
        <p:nvSpPr>
          <p:cNvPr id="19" name="TextBox 18">
            <a:extLst>
              <a:ext uri="{FF2B5EF4-FFF2-40B4-BE49-F238E27FC236}">
                <a16:creationId xmlns:a16="http://schemas.microsoft.com/office/drawing/2014/main" id="{349CEFBE-A122-4002-A2F0-E04B6D956276}"/>
              </a:ext>
            </a:extLst>
          </p:cNvPr>
          <p:cNvSpPr txBox="1"/>
          <p:nvPr/>
        </p:nvSpPr>
        <p:spPr>
          <a:xfrm>
            <a:off x="2590800" y="3050258"/>
            <a:ext cx="439602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Chú ý</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2F869192-4952-4CD0-949C-7B1746275A72}"/>
                  </a:ext>
                </a:extLst>
              </p:cNvPr>
              <p:cNvSpPr txBox="1"/>
              <p:nvPr/>
            </p:nvSpPr>
            <p:spPr>
              <a:xfrm>
                <a:off x="2573215" y="3850582"/>
                <a:ext cx="13106400" cy="2762936"/>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Calibri" panose="020F0502020204030204" pitchFamily="34" charset="0"/>
                    <a:cs typeface="Times New Roman" panose="02020603050405020304" pitchFamily="18" charset="0"/>
                  </a:rPr>
                  <a:t>Trong những phép thử đơn giản, ta đếm số phần tử của tập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𝛺</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và số phần tử của biến cố E bằng cách liệt kê ra tất cả các phần tử của hai tập hợp này.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2F869192-4952-4CD0-949C-7B1746275A72}"/>
                  </a:ext>
                </a:extLst>
              </p:cNvPr>
              <p:cNvSpPr txBox="1">
                <a:spLocks noRot="1" noChangeAspect="1" noMove="1" noResize="1" noEditPoints="1" noAdjustHandles="1" noChangeArrowheads="1" noChangeShapeType="1" noTextEdit="1"/>
              </p:cNvSpPr>
              <p:nvPr/>
            </p:nvSpPr>
            <p:spPr>
              <a:xfrm>
                <a:off x="2573215" y="3850582"/>
                <a:ext cx="13106400" cy="2762936"/>
              </a:xfrm>
              <a:prstGeom prst="rect">
                <a:avLst/>
              </a:prstGeom>
              <a:blipFill>
                <a:blip r:embed="rId17"/>
                <a:stretch>
                  <a:fillRect l="-1628" r="-1674" b="-8168"/>
                </a:stretch>
              </a:blipFill>
            </p:spPr>
            <p:txBody>
              <a:bodyPr/>
              <a:lstStyle/>
              <a:p>
                <a:r>
                  <a:rPr lang="en-US">
                    <a:noFill/>
                  </a:rPr>
                  <a:t> </a:t>
                </a:r>
              </a:p>
            </p:txBody>
          </p:sp>
        </mc:Fallback>
      </mc:AlternateContent>
    </p:spTree>
    <p:extLst>
      <p:ext uri="{BB962C8B-B14F-4D97-AF65-F5344CB8AC3E}">
        <p14:creationId xmlns:p14="http://schemas.microsoft.com/office/powerpoint/2010/main" val="293665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5560637" y="8460593"/>
            <a:ext cx="431786" cy="1827663"/>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5" name="Picture 3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2001">
            <a:off x="15217826" y="3701042"/>
            <a:ext cx="906270" cy="1152649"/>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6335D21D-065F-4266-B452-D8448AB712FF}"/>
                  </a:ext>
                </a:extLst>
              </p:cNvPr>
              <p:cNvSpPr txBox="1"/>
              <p:nvPr/>
            </p:nvSpPr>
            <p:spPr>
              <a:xfrm>
                <a:off x="1200752" y="2266678"/>
                <a:ext cx="16428687" cy="6856364"/>
              </a:xfrm>
              <a:prstGeom prst="rect">
                <a:avLst/>
              </a:prstGeom>
              <a:noFill/>
            </p:spPr>
            <p:txBody>
              <a:bodyPr wrap="square">
                <a:spAutoFit/>
              </a:bodyPr>
              <a:lstStyle/>
              <a:p>
                <a:pPr algn="just">
                  <a:lnSpc>
                    <a:spcPct val="150000"/>
                  </a:lnSpc>
                  <a:spcAft>
                    <a:spcPts val="800"/>
                  </a:spcAft>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Gieo đồng thời hai con xúc xắc cân đối. Tính xác suất để tổng số chấm xuất hiện trên hai con xúc xắc bằng 4 hoặc bằng 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Giải</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Vì mỗi con xúc xắc có thể xuất hiện 1 trong 6 mặt, nên số khả năng có thể xảy ra khi gieo 2 xúc xắc là: n(Ω) = </a:t>
                </a:r>
                <a14:m>
                  <m:oMath xmlns:m="http://schemas.openxmlformats.org/officeDocument/2006/math">
                    <m:sSup>
                      <m:sSupPr>
                        <m:ctrlP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6</m:t>
                        </m:r>
                      </m:e>
                      <m:sup>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=36.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Biến cố E: “Tổng số chấm xuất hiện trên hai con xúc xắc bằng 4 hoặc bằng 6”</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Box 36">
                <a:extLst>
                  <a:ext uri="{FF2B5EF4-FFF2-40B4-BE49-F238E27FC236}">
                    <a16:creationId xmlns:a16="http://schemas.microsoft.com/office/drawing/2014/main" id="{6335D21D-065F-4266-B452-D8448AB712FF}"/>
                  </a:ext>
                </a:extLst>
              </p:cNvPr>
              <p:cNvSpPr txBox="1">
                <a:spLocks noRot="1" noChangeAspect="1" noMove="1" noResize="1" noEditPoints="1" noAdjustHandles="1" noChangeArrowheads="1" noChangeShapeType="1" noTextEdit="1"/>
              </p:cNvSpPr>
              <p:nvPr/>
            </p:nvSpPr>
            <p:spPr>
              <a:xfrm>
                <a:off x="1200752" y="2266678"/>
                <a:ext cx="16428687" cy="6856364"/>
              </a:xfrm>
              <a:prstGeom prst="rect">
                <a:avLst/>
              </a:prstGeom>
              <a:blipFill>
                <a:blip r:embed="rId10"/>
                <a:stretch>
                  <a:fillRect l="-1336" r="-1299" b="-2667"/>
                </a:stretch>
              </a:blipFill>
            </p:spPr>
            <p:txBody>
              <a:bodyPr/>
              <a:lstStyle/>
              <a:p>
                <a:r>
                  <a:rPr lang="en-US">
                    <a:noFill/>
                  </a:rPr>
                  <a:t> </a:t>
                </a:r>
              </a:p>
            </p:txBody>
          </p:sp>
        </mc:Fallback>
      </mc:AlternateContent>
      <p:pic>
        <p:nvPicPr>
          <p:cNvPr id="38" name="Picture 8">
            <a:extLst>
              <a:ext uri="{FF2B5EF4-FFF2-40B4-BE49-F238E27FC236}">
                <a16:creationId xmlns:a16="http://schemas.microsoft.com/office/drawing/2014/main" id="{BA6E04B4-4664-47C0-ADA5-D66B931283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27321" y="672419"/>
            <a:ext cx="4233357" cy="1342876"/>
          </a:xfrm>
          <a:prstGeom prst="rect">
            <a:avLst/>
          </a:prstGeom>
        </p:spPr>
      </p:pic>
      <p:sp>
        <p:nvSpPr>
          <p:cNvPr id="39" name="TextBox 38">
            <a:extLst>
              <a:ext uri="{FF2B5EF4-FFF2-40B4-BE49-F238E27FC236}">
                <a16:creationId xmlns:a16="http://schemas.microsoft.com/office/drawing/2014/main" id="{FB525209-725E-45CB-860F-93580C3ED8FF}"/>
              </a:ext>
            </a:extLst>
          </p:cNvPr>
          <p:cNvSpPr txBox="1"/>
          <p:nvPr/>
        </p:nvSpPr>
        <p:spPr>
          <a:xfrm>
            <a:off x="7261502" y="903287"/>
            <a:ext cx="4396022" cy="830997"/>
          </a:xfrm>
          <a:prstGeom prst="rect">
            <a:avLst/>
          </a:prstGeom>
          <a:noFill/>
        </p:spPr>
        <p:txBody>
          <a:bodyPr wrap="square" rtlCol="0">
            <a:spAutoFit/>
          </a:bodyPr>
          <a:lstStyle/>
          <a:p>
            <a:pPr algn="just"/>
            <a:r>
              <a:rPr lang="vi-VN" sz="4800" b="1" dirty="0">
                <a:solidFill>
                  <a:schemeClr val="bg1"/>
                </a:solidFill>
              </a:rPr>
              <a:t>Luyện tập 3</a:t>
            </a:r>
            <a:endParaRPr lang="en-US" sz="4800" b="1" dirty="0">
              <a:solidFill>
                <a:schemeClr val="bg1"/>
              </a:solidFill>
            </a:endParaRPr>
          </a:p>
        </p:txBody>
      </p:sp>
    </p:spTree>
    <p:extLst>
      <p:ext uri="{BB962C8B-B14F-4D97-AF65-F5344CB8AC3E}">
        <p14:creationId xmlns:p14="http://schemas.microsoft.com/office/powerpoint/2010/main" val="2298299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1441630" y="8330662"/>
            <a:ext cx="431786" cy="1827663"/>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5" name="Picture 3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52001">
            <a:off x="15217826" y="3701042"/>
            <a:ext cx="906270" cy="1152649"/>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6335D21D-065F-4266-B452-D8448AB712FF}"/>
                  </a:ext>
                </a:extLst>
              </p:cNvPr>
              <p:cNvSpPr txBox="1"/>
              <p:nvPr/>
            </p:nvSpPr>
            <p:spPr>
              <a:xfrm>
                <a:off x="1200752" y="2266678"/>
                <a:ext cx="16428687" cy="716721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Gieo đồng thời hai con xúc xắc cân đối. Tính xác suất để tổng số chấm xuất hiện trên hai con xúc xắc bằng 4 hoặc bằng 6.</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Giải</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Tổng số chấm bằng 4 gồm các kết quả: (1; 3), (3; 1), (2; 2).</a:t>
                </a:r>
              </a:p>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Tổng số chấm bằng 6 gồm các kết quả: (1; 5), (5; 1), (2; 4), (4; 2), (3; 3)</a:t>
                </a:r>
              </a:p>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n(E) = 8.</a:t>
                </a:r>
              </a:p>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Vậy P(E) = </a:t>
                </a:r>
                <a14:m>
                  <m:oMath xmlns:m="http://schemas.openxmlformats.org/officeDocument/2006/math">
                    <m:f>
                      <m:fPr>
                        <m:ctrlPr>
                          <a:rPr lang="vi-VN" sz="4800" b="0" i="1" dirty="0"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i="1" dirty="0"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8</m:t>
                        </m:r>
                      </m:num>
                      <m:den>
                        <m:r>
                          <a:rPr lang="vi-VN" sz="4800" i="1" dirty="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36</m:t>
                        </m:r>
                      </m:den>
                    </m:f>
                    <m:r>
                      <a:rPr lang="en-US" sz="4800" i="1" dirty="0"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4800" b="0" i="1" dirty="0" smtClean="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4800" i="1" dirty="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2</m:t>
                        </m:r>
                      </m:num>
                      <m:den>
                        <m:r>
                          <a:rPr lang="vi-VN" sz="4800" i="1" dirty="0">
                            <a:solidFill>
                              <a:srgbClr val="333333"/>
                            </a:solidFill>
                            <a:latin typeface="Cambria Math" panose="02040503050406030204" pitchFamily="18" charset="0"/>
                            <a:ea typeface="Times New Roman" panose="02020603050405020304" pitchFamily="18" charset="0"/>
                            <a:cs typeface="Times New Roman" panose="02020603050405020304" pitchFamily="18" charset="0"/>
                          </a:rPr>
                          <m:t>9</m:t>
                        </m:r>
                      </m:den>
                    </m:f>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Box 36">
                <a:extLst>
                  <a:ext uri="{FF2B5EF4-FFF2-40B4-BE49-F238E27FC236}">
                    <a16:creationId xmlns:a16="http://schemas.microsoft.com/office/drawing/2014/main" id="{6335D21D-065F-4266-B452-D8448AB712FF}"/>
                  </a:ext>
                </a:extLst>
              </p:cNvPr>
              <p:cNvSpPr txBox="1">
                <a:spLocks noRot="1" noChangeAspect="1" noMove="1" noResize="1" noEditPoints="1" noAdjustHandles="1" noChangeArrowheads="1" noChangeShapeType="1" noTextEdit="1"/>
              </p:cNvSpPr>
              <p:nvPr/>
            </p:nvSpPr>
            <p:spPr>
              <a:xfrm>
                <a:off x="1200752" y="2266678"/>
                <a:ext cx="16428687" cy="7167218"/>
              </a:xfrm>
              <a:prstGeom prst="rect">
                <a:avLst/>
              </a:prstGeom>
              <a:blipFill>
                <a:blip r:embed="rId10"/>
                <a:stretch>
                  <a:fillRect l="-1336" r="-1299"/>
                </a:stretch>
              </a:blipFill>
            </p:spPr>
            <p:txBody>
              <a:bodyPr/>
              <a:lstStyle/>
              <a:p>
                <a:r>
                  <a:rPr lang="en-US">
                    <a:noFill/>
                  </a:rPr>
                  <a:t> </a:t>
                </a:r>
              </a:p>
            </p:txBody>
          </p:sp>
        </mc:Fallback>
      </mc:AlternateContent>
      <p:pic>
        <p:nvPicPr>
          <p:cNvPr id="38" name="Picture 8">
            <a:extLst>
              <a:ext uri="{FF2B5EF4-FFF2-40B4-BE49-F238E27FC236}">
                <a16:creationId xmlns:a16="http://schemas.microsoft.com/office/drawing/2014/main" id="{BA6E04B4-4664-47C0-ADA5-D66B931283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27321" y="672419"/>
            <a:ext cx="4233357" cy="1342876"/>
          </a:xfrm>
          <a:prstGeom prst="rect">
            <a:avLst/>
          </a:prstGeom>
        </p:spPr>
      </p:pic>
      <p:sp>
        <p:nvSpPr>
          <p:cNvPr id="39" name="TextBox 38">
            <a:extLst>
              <a:ext uri="{FF2B5EF4-FFF2-40B4-BE49-F238E27FC236}">
                <a16:creationId xmlns:a16="http://schemas.microsoft.com/office/drawing/2014/main" id="{FB525209-725E-45CB-860F-93580C3ED8FF}"/>
              </a:ext>
            </a:extLst>
          </p:cNvPr>
          <p:cNvSpPr txBox="1"/>
          <p:nvPr/>
        </p:nvSpPr>
        <p:spPr>
          <a:xfrm>
            <a:off x="7261502" y="903287"/>
            <a:ext cx="4396022"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Luyện tập 3</a:t>
            </a:r>
            <a:endParaRPr kumimoji="0" lang="en-US" sz="4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6221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3392840" y="1554916"/>
            <a:ext cx="11502319" cy="7174760"/>
            <a:chOff x="0" y="0"/>
            <a:chExt cx="19469394" cy="6476601"/>
          </a:xfrm>
        </p:grpSpPr>
        <p:sp>
          <p:nvSpPr>
            <p:cNvPr id="3" name="Freeform 3"/>
            <p:cNvSpPr/>
            <p:nvPr/>
          </p:nvSpPr>
          <p:spPr>
            <a:xfrm>
              <a:off x="0" y="-4262"/>
              <a:ext cx="19477140" cy="6483087"/>
            </a:xfrm>
            <a:custGeom>
              <a:avLst/>
              <a:gdLst/>
              <a:ahLst/>
              <a:cxnLst/>
              <a:rect l="l" t="t" r="r" b="b"/>
              <a:pathLst>
                <a:path w="19477140" h="6483087">
                  <a:moveTo>
                    <a:pt x="18538241" y="6471899"/>
                  </a:moveTo>
                  <a:cubicBezTo>
                    <a:pt x="18538241" y="6471899"/>
                    <a:pt x="18118488" y="6483087"/>
                    <a:pt x="17655902" y="6480466"/>
                  </a:cubicBezTo>
                  <a:cubicBezTo>
                    <a:pt x="5903360" y="6478302"/>
                    <a:pt x="1057073" y="6470478"/>
                    <a:pt x="1057073" y="6470478"/>
                  </a:cubicBezTo>
                  <a:cubicBezTo>
                    <a:pt x="812931" y="6461644"/>
                    <a:pt x="565145" y="6444663"/>
                    <a:pt x="398404" y="6386486"/>
                  </a:cubicBezTo>
                  <a:cubicBezTo>
                    <a:pt x="120505" y="6289523"/>
                    <a:pt x="0" y="6111995"/>
                    <a:pt x="0" y="2100542"/>
                  </a:cubicBezTo>
                  <a:lnTo>
                    <a:pt x="0" y="2100497"/>
                  </a:lnTo>
                  <a:cubicBezTo>
                    <a:pt x="8536" y="440430"/>
                    <a:pt x="34263" y="311302"/>
                    <a:pt x="140291" y="225758"/>
                  </a:cubicBezTo>
                  <a:cubicBezTo>
                    <a:pt x="342602" y="62530"/>
                    <a:pt x="736658" y="7673"/>
                    <a:pt x="1155311" y="7673"/>
                  </a:cubicBezTo>
                  <a:cubicBezTo>
                    <a:pt x="1155311" y="7673"/>
                    <a:pt x="1551711" y="15681"/>
                    <a:pt x="14093800" y="7673"/>
                  </a:cubicBezTo>
                  <a:cubicBezTo>
                    <a:pt x="17899560" y="0"/>
                    <a:pt x="18363488" y="7673"/>
                    <a:pt x="18363488" y="7673"/>
                  </a:cubicBezTo>
                  <a:cubicBezTo>
                    <a:pt x="18731796" y="15152"/>
                    <a:pt x="19095109" y="84484"/>
                    <a:pt x="19292849" y="207066"/>
                  </a:cubicBezTo>
                  <a:cubicBezTo>
                    <a:pt x="19443866" y="300683"/>
                    <a:pt x="19477140" y="425358"/>
                    <a:pt x="19467999" y="2100542"/>
                  </a:cubicBezTo>
                  <a:lnTo>
                    <a:pt x="19467999" y="2100587"/>
                  </a:lnTo>
                  <a:cubicBezTo>
                    <a:pt x="19467999" y="6229961"/>
                    <a:pt x="19185003" y="6444058"/>
                    <a:pt x="18538241" y="6471899"/>
                  </a:cubicBezTo>
                  <a:close/>
                </a:path>
              </a:pathLst>
            </a:custGeom>
            <a:solidFill>
              <a:srgbClr val="FFF6CD"/>
            </a:solidFill>
          </p:spPr>
        </p:sp>
      </p:grpSp>
      <p:pic>
        <p:nvPicPr>
          <p:cNvPr id="6" name="Picture 6"/>
          <p:cNvPicPr>
            <a:picLocks noChangeAspect="1"/>
          </p:cNvPicPr>
          <p:nvPr/>
        </p:nvPicPr>
        <p:blipFill>
          <a:blip r:embed="rId2"/>
          <a:srcRect/>
          <a:stretch>
            <a:fillRect/>
          </a:stretch>
        </p:blipFill>
        <p:spPr>
          <a:xfrm>
            <a:off x="13258800" y="7139310"/>
            <a:ext cx="1881148" cy="2304622"/>
          </a:xfrm>
          <a:prstGeom prst="rect">
            <a:avLst/>
          </a:prstGeom>
        </p:spPr>
      </p:pic>
      <p:pic>
        <p:nvPicPr>
          <p:cNvPr id="8" name="Picture 8"/>
          <p:cNvPicPr>
            <a:picLocks noChangeAspect="1"/>
          </p:cNvPicPr>
          <p:nvPr/>
        </p:nvPicPr>
        <p:blipFill>
          <a:blip r:embed="rId3"/>
          <a:srcRect/>
          <a:stretch>
            <a:fillRect/>
          </a:stretch>
        </p:blipFill>
        <p:spPr>
          <a:xfrm rot="822357">
            <a:off x="-551880" y="256997"/>
            <a:ext cx="3161159" cy="293592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2001">
            <a:off x="16242354" y="887639"/>
            <a:ext cx="833584" cy="106020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8291621"/>
            <a:ext cx="1247996" cy="90011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40040" y="7961293"/>
            <a:ext cx="4695920" cy="4114800"/>
          </a:xfrm>
          <a:prstGeom prst="rect">
            <a:avLst/>
          </a:prstGeom>
        </p:spPr>
      </p:pic>
      <p:sp>
        <p:nvSpPr>
          <p:cNvPr id="13" name="TextBox 12">
            <a:extLst>
              <a:ext uri="{FF2B5EF4-FFF2-40B4-BE49-F238E27FC236}">
                <a16:creationId xmlns:a16="http://schemas.microsoft.com/office/drawing/2014/main" id="{35D68E68-3470-4C9D-9CB9-BC07CC2DAF35}"/>
              </a:ext>
            </a:extLst>
          </p:cNvPr>
          <p:cNvSpPr txBox="1"/>
          <p:nvPr/>
        </p:nvSpPr>
        <p:spPr>
          <a:xfrm>
            <a:off x="3886200" y="2453442"/>
            <a:ext cx="10744200" cy="4652684"/>
          </a:xfrm>
          <a:prstGeom prst="rect">
            <a:avLst/>
          </a:prstGeom>
          <a:noFill/>
        </p:spPr>
        <p:txBody>
          <a:bodyPr wrap="square">
            <a:spAutoFit/>
          </a:bodyPr>
          <a:lstStyle/>
          <a:p>
            <a:pPr algn="ctr">
              <a:lnSpc>
                <a:spcPct val="150000"/>
              </a:lnSpc>
            </a:pPr>
            <a:r>
              <a:rPr lang="en-US" sz="6600" b="1" kern="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BÀI 26</a:t>
            </a:r>
            <a:endParaRPr lang="vi-VN" sz="6600" b="1" kern="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lnSpc>
                <a:spcPct val="150000"/>
              </a:lnSpc>
            </a:pPr>
            <a:r>
              <a:rPr lang="nl-NL" sz="6600" b="1" kern="0" dirty="0">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BIẾN CỐ VÀ ĐỊNH NGHĨA CỔ ĐIỂN CỦA XÁC SUẤT</a:t>
            </a:r>
            <a:endParaRPr lang="en-US" sz="6600" b="1" kern="0" dirty="0">
              <a:solidFill>
                <a:srgbClr val="C000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3" name="Group 3"/>
          <p:cNvGrpSpPr/>
          <p:nvPr/>
        </p:nvGrpSpPr>
        <p:grpSpPr>
          <a:xfrm>
            <a:off x="1815960" y="2330651"/>
            <a:ext cx="7221190" cy="5938131"/>
            <a:chOff x="0" y="0"/>
            <a:chExt cx="3633446" cy="2288224"/>
          </a:xfrm>
          <a:solidFill>
            <a:schemeClr val="accent3">
              <a:lumMod val="40000"/>
              <a:lumOff val="60000"/>
            </a:schemeClr>
          </a:solidFill>
        </p:grpSpPr>
        <p:sp>
          <p:nvSpPr>
            <p:cNvPr id="4" name="Freeform 4"/>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grp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1296" y="7505700"/>
            <a:ext cx="1868754" cy="1347839"/>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21932">
            <a:off x="8844488" y="619504"/>
            <a:ext cx="2132425" cy="1612647"/>
          </a:xfrm>
          <a:prstGeom prst="rect">
            <a:avLst/>
          </a:prstGeom>
        </p:spPr>
      </p:pic>
      <p:pic>
        <p:nvPicPr>
          <p:cNvPr id="177" name="Picture 4">
            <a:extLst>
              <a:ext uri="{FF2B5EF4-FFF2-40B4-BE49-F238E27FC236}">
                <a16:creationId xmlns:a16="http://schemas.microsoft.com/office/drawing/2014/main" id="{4BDC50A8-57BB-412C-A815-510F14EC9F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62784" y="1125415"/>
            <a:ext cx="6463082" cy="9161585"/>
          </a:xfrm>
          <a:prstGeom prst="rect">
            <a:avLst/>
          </a:prstGeom>
        </p:spPr>
      </p:pic>
      <p:grpSp>
        <p:nvGrpSpPr>
          <p:cNvPr id="183" name="Group 182">
            <a:extLst>
              <a:ext uri="{FF2B5EF4-FFF2-40B4-BE49-F238E27FC236}">
                <a16:creationId xmlns:a16="http://schemas.microsoft.com/office/drawing/2014/main" id="{0DCFC625-D943-4D64-A7B6-4B563AC1D4FC}"/>
              </a:ext>
            </a:extLst>
          </p:cNvPr>
          <p:cNvGrpSpPr/>
          <p:nvPr/>
        </p:nvGrpSpPr>
        <p:grpSpPr>
          <a:xfrm>
            <a:off x="1119672" y="1085732"/>
            <a:ext cx="2889216" cy="2778455"/>
            <a:chOff x="2355988" y="4438219"/>
            <a:chExt cx="2889216" cy="2778455"/>
          </a:xfrm>
        </p:grpSpPr>
        <p:grpSp>
          <p:nvGrpSpPr>
            <p:cNvPr id="184" name="Google Shape;3164;p59">
              <a:extLst>
                <a:ext uri="{FF2B5EF4-FFF2-40B4-BE49-F238E27FC236}">
                  <a16:creationId xmlns:a16="http://schemas.microsoft.com/office/drawing/2014/main" id="{023F8006-C3E6-45B9-A033-2D572BB1EFEF}"/>
                </a:ext>
              </a:extLst>
            </p:cNvPr>
            <p:cNvGrpSpPr/>
            <p:nvPr/>
          </p:nvGrpSpPr>
          <p:grpSpPr>
            <a:xfrm>
              <a:off x="2355988" y="4438219"/>
              <a:ext cx="2889216" cy="2778455"/>
              <a:chOff x="5472222" y="4596114"/>
              <a:chExt cx="651699" cy="651509"/>
            </a:xfrm>
          </p:grpSpPr>
          <p:sp>
            <p:nvSpPr>
              <p:cNvPr id="186" name="Google Shape;3165;p59">
                <a:extLst>
                  <a:ext uri="{FF2B5EF4-FFF2-40B4-BE49-F238E27FC236}">
                    <a16:creationId xmlns:a16="http://schemas.microsoft.com/office/drawing/2014/main" id="{060F5472-2889-4847-8C46-438327140C54}"/>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7" name="Google Shape;3166;p59">
                <a:extLst>
                  <a:ext uri="{FF2B5EF4-FFF2-40B4-BE49-F238E27FC236}">
                    <a16:creationId xmlns:a16="http://schemas.microsoft.com/office/drawing/2014/main" id="{3EB6A495-F335-43CD-84DB-D5C650E9E790}"/>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pSp>
        <p:sp>
          <p:nvSpPr>
            <p:cNvPr id="185" name="Google Shape;3180;p59">
              <a:extLst>
                <a:ext uri="{FF2B5EF4-FFF2-40B4-BE49-F238E27FC236}">
                  <a16:creationId xmlns:a16="http://schemas.microsoft.com/office/drawing/2014/main" id="{C40F9BF6-BAF8-437C-B7A3-3992D777E892}"/>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0000" b="1" i="0" u="none" strike="noStrike" kern="0" cap="none" spc="0" normalizeH="0" baseline="0" noProof="0" dirty="0">
                  <a:ln>
                    <a:noFill/>
                  </a:ln>
                  <a:solidFill>
                    <a:srgbClr val="FFBB98"/>
                  </a:solidFill>
                  <a:effectLst/>
                  <a:uLnTx/>
                  <a:uFillTx/>
                  <a:latin typeface="Arial"/>
                  <a:ea typeface="Overpass Black"/>
                  <a:cs typeface="Overpass Black"/>
                  <a:sym typeface="Overpass Black"/>
                </a:rPr>
                <a:t>3</a:t>
              </a:r>
              <a:endParaRPr kumimoji="0" sz="10000" b="1" i="0" u="none" strike="noStrike" kern="0" cap="none" spc="0" normalizeH="0" baseline="0" noProof="0" dirty="0">
                <a:ln>
                  <a:noFill/>
                </a:ln>
                <a:solidFill>
                  <a:srgbClr val="FFBB98"/>
                </a:solidFill>
                <a:effectLst/>
                <a:uLnTx/>
                <a:uFillTx/>
                <a:latin typeface="Arial"/>
                <a:ea typeface="Overpass Black"/>
                <a:cs typeface="Overpass Black"/>
                <a:sym typeface="Overpass Black"/>
              </a:endParaRPr>
            </a:p>
          </p:txBody>
        </p:sp>
      </p:grpSp>
      <p:sp>
        <p:nvSpPr>
          <p:cNvPr id="17" name="TextBox 16">
            <a:extLst>
              <a:ext uri="{FF2B5EF4-FFF2-40B4-BE49-F238E27FC236}">
                <a16:creationId xmlns:a16="http://schemas.microsoft.com/office/drawing/2014/main" id="{F4AD0A50-536A-4CE8-B89C-ABD23136F179}"/>
              </a:ext>
            </a:extLst>
          </p:cNvPr>
          <p:cNvSpPr txBox="1"/>
          <p:nvPr/>
        </p:nvSpPr>
        <p:spPr>
          <a:xfrm>
            <a:off x="2599694" y="3601310"/>
            <a:ext cx="5669115" cy="3237361"/>
          </a:xfrm>
          <a:prstGeom prst="rect">
            <a:avLst/>
          </a:prstGeom>
          <a:noFill/>
        </p:spPr>
        <p:txBody>
          <a:bodyPr wrap="square">
            <a:spAutoFit/>
          </a:bodyPr>
          <a:lstStyle/>
          <a:p>
            <a:pPr algn="ctr">
              <a:lnSpc>
                <a:spcPct val="150000"/>
              </a:lnSpc>
            </a:pPr>
            <a:r>
              <a:rPr kumimoji="0" lang="en-US" sz="7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Nguyên lí xác suất bé</a:t>
            </a:r>
            <a:endParaRPr lang="en-US" sz="3600" dirty="0"/>
          </a:p>
        </p:txBody>
      </p:sp>
    </p:spTree>
    <p:extLst>
      <p:ext uri="{BB962C8B-B14F-4D97-AF65-F5344CB8AC3E}">
        <p14:creationId xmlns:p14="http://schemas.microsoft.com/office/powerpoint/2010/main" val="36868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21" name="Picture 5">
            <a:extLst>
              <a:ext uri="{FF2B5EF4-FFF2-40B4-BE49-F238E27FC236}">
                <a16:creationId xmlns:a16="http://schemas.microsoft.com/office/drawing/2014/main" id="{33030425-DAD4-4D04-AF21-2381017BB2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4912" y="1177742"/>
            <a:ext cx="14713672" cy="795227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6830">
            <a:off x="15234680" y="-219834"/>
            <a:ext cx="3866404" cy="3006129"/>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21932">
            <a:off x="1839583" y="8244066"/>
            <a:ext cx="1896732" cy="1434403"/>
          </a:xfrm>
          <a:prstGeom prst="rect">
            <a:avLst/>
          </a:prstGeom>
        </p:spPr>
      </p:pic>
      <p:pic>
        <p:nvPicPr>
          <p:cNvPr id="17" name="Picture 17"/>
          <p:cNvPicPr>
            <a:picLocks noChangeAspect="1"/>
          </p:cNvPicPr>
          <p:nvPr/>
        </p:nvPicPr>
        <p:blipFill>
          <a:blip r:embed="rId12"/>
          <a:srcRect/>
          <a:stretch>
            <a:fillRect/>
          </a:stretch>
        </p:blipFill>
        <p:spPr>
          <a:xfrm rot="825944">
            <a:off x="14681170" y="7644101"/>
            <a:ext cx="2627841" cy="2016867"/>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52001">
            <a:off x="14199022" y="1075089"/>
            <a:ext cx="559859" cy="712063"/>
          </a:xfrm>
          <a:prstGeom prst="rect">
            <a:avLst/>
          </a:prstGeom>
        </p:spPr>
      </p:pic>
      <p:sp>
        <p:nvSpPr>
          <p:cNvPr id="20" name="TextBox 19">
            <a:extLst>
              <a:ext uri="{FF2B5EF4-FFF2-40B4-BE49-F238E27FC236}">
                <a16:creationId xmlns:a16="http://schemas.microsoft.com/office/drawing/2014/main" id="{64F64133-F826-4094-89F9-E4B7B74129DC}"/>
              </a:ext>
            </a:extLst>
          </p:cNvPr>
          <p:cNvSpPr txBox="1"/>
          <p:nvPr/>
        </p:nvSpPr>
        <p:spPr>
          <a:xfrm>
            <a:off x="2692607" y="1616740"/>
            <a:ext cx="12928393" cy="6456255"/>
          </a:xfrm>
          <a:prstGeom prst="rect">
            <a:avLst/>
          </a:prstGeom>
          <a:noFill/>
        </p:spPr>
        <p:txBody>
          <a:bodyPr wrap="square">
            <a:spAutoFit/>
          </a:bodyPr>
          <a:lstStyle/>
          <a:p>
            <a:pPr algn="just">
              <a:lnSpc>
                <a:spcPct val="150000"/>
              </a:lnSpc>
            </a:pPr>
            <a:r>
              <a:rPr lang="en-US" sz="4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Nguyên lí xác suất bé:</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Nếu một biến cố có xác suất rất bé thì trong một phép thử biến cố đó sẽ không xảy ra.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Ví dụ:</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Xác suất một chiếc máy bay rơi là khoảng 0,00000027. Do đó người ta luôn tin rằng xác suất để “Máy bay rơi” là gần như không xảy ra.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4688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5" name="Group 5"/>
          <p:cNvGrpSpPr/>
          <p:nvPr/>
        </p:nvGrpSpPr>
        <p:grpSpPr>
          <a:xfrm>
            <a:off x="2410685" y="1542822"/>
            <a:ext cx="13830300" cy="7609911"/>
            <a:chOff x="0" y="0"/>
            <a:chExt cx="13535340" cy="9359374"/>
          </a:xfrm>
        </p:grpSpPr>
        <p:sp>
          <p:nvSpPr>
            <p:cNvPr id="6" name="Freeform 6"/>
            <p:cNvSpPr/>
            <p:nvPr/>
          </p:nvSpPr>
          <p:spPr>
            <a:xfrm>
              <a:off x="0" y="-4262"/>
              <a:ext cx="13543087" cy="9365860"/>
            </a:xfrm>
            <a:custGeom>
              <a:avLst/>
              <a:gdLst/>
              <a:ahLst/>
              <a:cxnLst/>
              <a:rect l="l" t="t" r="r" b="b"/>
              <a:pathLst>
                <a:path w="13543087" h="9365860">
                  <a:moveTo>
                    <a:pt x="12604186" y="9354673"/>
                  </a:moveTo>
                  <a:cubicBezTo>
                    <a:pt x="12604186" y="9354673"/>
                    <a:pt x="12184434" y="9365860"/>
                    <a:pt x="11721849" y="9363239"/>
                  </a:cubicBezTo>
                  <a:cubicBezTo>
                    <a:pt x="4305108" y="9361076"/>
                    <a:pt x="1057073" y="9353251"/>
                    <a:pt x="1057073" y="9353251"/>
                  </a:cubicBezTo>
                  <a:cubicBezTo>
                    <a:pt x="812931" y="9344417"/>
                    <a:pt x="565145" y="9327436"/>
                    <a:pt x="398404" y="9269258"/>
                  </a:cubicBezTo>
                  <a:cubicBezTo>
                    <a:pt x="120505" y="9172297"/>
                    <a:pt x="0" y="8994768"/>
                    <a:pt x="0" y="2923166"/>
                  </a:cubicBezTo>
                  <a:lnTo>
                    <a:pt x="0" y="2923098"/>
                  </a:lnTo>
                  <a:cubicBezTo>
                    <a:pt x="8536" y="440430"/>
                    <a:pt x="34263" y="311302"/>
                    <a:pt x="140291" y="225758"/>
                  </a:cubicBezTo>
                  <a:cubicBezTo>
                    <a:pt x="342602" y="62530"/>
                    <a:pt x="736658" y="7673"/>
                    <a:pt x="1155311" y="7673"/>
                  </a:cubicBezTo>
                  <a:cubicBezTo>
                    <a:pt x="1155311" y="7673"/>
                    <a:pt x="1551711" y="15681"/>
                    <a:pt x="9464340" y="7673"/>
                  </a:cubicBezTo>
                  <a:cubicBezTo>
                    <a:pt x="11965508" y="0"/>
                    <a:pt x="12429434" y="7673"/>
                    <a:pt x="12429434" y="7673"/>
                  </a:cubicBezTo>
                  <a:cubicBezTo>
                    <a:pt x="12797742" y="15152"/>
                    <a:pt x="13161056" y="84484"/>
                    <a:pt x="13358795" y="207066"/>
                  </a:cubicBezTo>
                  <a:cubicBezTo>
                    <a:pt x="13509813" y="300683"/>
                    <a:pt x="13543087" y="425358"/>
                    <a:pt x="13533946" y="2923167"/>
                  </a:cubicBezTo>
                  <a:lnTo>
                    <a:pt x="13533946" y="2923235"/>
                  </a:lnTo>
                  <a:cubicBezTo>
                    <a:pt x="13533946" y="9112734"/>
                    <a:pt x="13250949" y="9326832"/>
                    <a:pt x="12604186" y="9354673"/>
                  </a:cubicBezTo>
                  <a:close/>
                </a:path>
              </a:pathLst>
            </a:custGeom>
            <a:solidFill>
              <a:srgbClr val="FFF6CD"/>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47398" y="869241"/>
            <a:ext cx="1543394" cy="1113173"/>
          </a:xfrm>
          <a:prstGeom prst="rect">
            <a:avLst/>
          </a:prstGeom>
        </p:spPr>
      </p:pic>
      <p:pic>
        <p:nvPicPr>
          <p:cNvPr id="14" name="Picture 14"/>
          <p:cNvPicPr>
            <a:picLocks noChangeAspect="1"/>
          </p:cNvPicPr>
          <p:nvPr/>
        </p:nvPicPr>
        <p:blipFill>
          <a:blip r:embed="rId8"/>
          <a:srcRect/>
          <a:stretch>
            <a:fillRect/>
          </a:stretch>
        </p:blipFill>
        <p:spPr>
          <a:xfrm rot="-2165025">
            <a:off x="592078" y="8628015"/>
            <a:ext cx="945055" cy="797390"/>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1932">
            <a:off x="15737414" y="9141185"/>
            <a:ext cx="1007143" cy="761652"/>
          </a:xfrm>
          <a:prstGeom prst="rect">
            <a:avLst/>
          </a:prstGeom>
        </p:spPr>
      </p:pic>
      <p:sp>
        <p:nvSpPr>
          <p:cNvPr id="17" name="TextBox 16">
            <a:extLst>
              <a:ext uri="{FF2B5EF4-FFF2-40B4-BE49-F238E27FC236}">
                <a16:creationId xmlns:a16="http://schemas.microsoft.com/office/drawing/2014/main" id="{1EE14833-42C2-49AE-BE4A-BAB90D2F25C4}"/>
              </a:ext>
            </a:extLst>
          </p:cNvPr>
          <p:cNvSpPr txBox="1"/>
          <p:nvPr/>
        </p:nvSpPr>
        <p:spPr>
          <a:xfrm>
            <a:off x="3081393" y="1775018"/>
            <a:ext cx="12496800" cy="6651180"/>
          </a:xfrm>
          <a:prstGeom prst="rect">
            <a:avLst/>
          </a:prstGeom>
          <a:noFill/>
        </p:spPr>
        <p:txBody>
          <a:bodyPr wrap="square">
            <a:spAutoFit/>
          </a:bodyPr>
          <a:lstStyle/>
          <a:p>
            <a:pPr algn="just">
              <a:lnSpc>
                <a:spcPct val="150000"/>
              </a:lnSpc>
              <a:spcAft>
                <a:spcPts val="800"/>
              </a:spcAft>
            </a:pPr>
            <a:r>
              <a:rPr lang="en-US" sz="4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Chú ý: </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Trong thực tế, xác suất của một biến cố được coi là bé phụ thuộc vào từng trường hợp cụ thể. Chẳng hạn, xác suất một chiếc điện thoại bị lỗi kĩ thuật là 0,001 được coi là rất bé, nhưng nếu xác suất cháy nổ động cơ của một máy bay là 0,001 thì xác suất này không được </a:t>
            </a:r>
            <a:r>
              <a:rPr lang="en-US" sz="4000" dirty="0"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cọi</a:t>
            </a: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là rất bé.</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632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07515" y="1405068"/>
            <a:ext cx="7720171" cy="683207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0159" y="-2831569"/>
            <a:ext cx="4695920" cy="4114800"/>
          </a:xfrm>
          <a:prstGeom prst="rect">
            <a:avLst/>
          </a:prstGeom>
        </p:spPr>
      </p:pic>
      <p:pic>
        <p:nvPicPr>
          <p:cNvPr id="13" name="Picture 13"/>
          <p:cNvPicPr>
            <a:picLocks noChangeAspect="1"/>
          </p:cNvPicPr>
          <p:nvPr/>
        </p:nvPicPr>
        <p:blipFill>
          <a:blip r:embed="rId10"/>
          <a:srcRect/>
          <a:stretch>
            <a:fillRect/>
          </a:stretch>
        </p:blipFill>
        <p:spPr>
          <a:xfrm rot="1448702">
            <a:off x="15978753" y="7835391"/>
            <a:ext cx="1442758" cy="1687437"/>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21932">
            <a:off x="2782498" y="8981749"/>
            <a:ext cx="969313" cy="733043"/>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604883">
            <a:off x="16170728" y="4154087"/>
            <a:ext cx="299282" cy="1266801"/>
          </a:xfrm>
          <a:prstGeom prst="rect">
            <a:avLst/>
          </a:prstGeom>
        </p:spPr>
      </p:pic>
      <p:sp>
        <p:nvSpPr>
          <p:cNvPr id="17" name="TextBox 16">
            <a:extLst>
              <a:ext uri="{FF2B5EF4-FFF2-40B4-BE49-F238E27FC236}">
                <a16:creationId xmlns:a16="http://schemas.microsoft.com/office/drawing/2014/main" id="{D09B8DF6-A003-4F5D-B8DA-197B6D8C398B}"/>
              </a:ext>
            </a:extLst>
          </p:cNvPr>
          <p:cNvSpPr txBox="1"/>
          <p:nvPr/>
        </p:nvSpPr>
        <p:spPr>
          <a:xfrm>
            <a:off x="2975662" y="2237602"/>
            <a:ext cx="6383876" cy="4712187"/>
          </a:xfrm>
          <a:prstGeom prst="rect">
            <a:avLst/>
          </a:prstGeom>
          <a:noFill/>
        </p:spPr>
        <p:txBody>
          <a:bodyPr wrap="square">
            <a:spAutoFit/>
          </a:bodyPr>
          <a:lstStyle/>
          <a:p>
            <a:pPr algn="just">
              <a:lnSpc>
                <a:spcPct val="150000"/>
              </a:lnSpc>
              <a:spcAft>
                <a:spcPts val="800"/>
              </a:spcAft>
            </a:pPr>
            <a:r>
              <a:rPr lang="en-US" sz="4000" b="1"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Nguyên lí xác suất lớn: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cố có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suất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rất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1 thì trong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một</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phép</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thử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biến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cố đó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chắc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chắn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sẽ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xảy</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ra.</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1">
            <a:extLst>
              <a:ext uri="{FF2B5EF4-FFF2-40B4-BE49-F238E27FC236}">
                <a16:creationId xmlns:a16="http://schemas.microsoft.com/office/drawing/2014/main" id="{117AC6D1-1F53-465C-92F5-DF685B8BC142}"/>
              </a:ext>
            </a:extLst>
          </p:cNvPr>
          <p:cNvPicPr>
            <a:picLocks noChangeAspect="1"/>
          </p:cNvPicPr>
          <p:nvPr/>
        </p:nvPicPr>
        <p:blipFill>
          <a:blip r:embed="rId15"/>
          <a:srcRect/>
          <a:stretch>
            <a:fillRect/>
          </a:stretch>
        </p:blipFill>
        <p:spPr>
          <a:xfrm>
            <a:off x="10357778" y="268244"/>
            <a:ext cx="5622707" cy="9929727"/>
          </a:xfrm>
          <a:prstGeom prst="rect">
            <a:avLst/>
          </a:prstGeom>
        </p:spPr>
      </p:pic>
    </p:spTree>
    <p:extLst>
      <p:ext uri="{BB962C8B-B14F-4D97-AF65-F5344CB8AC3E}">
        <p14:creationId xmlns:p14="http://schemas.microsoft.com/office/powerpoint/2010/main" val="1528481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26771" y="-2259367"/>
            <a:ext cx="4695920" cy="411480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29863">
            <a:off x="-1218892" y="-353843"/>
            <a:ext cx="3866404" cy="3006129"/>
          </a:xfrm>
          <a:prstGeom prst="rect">
            <a:avLst/>
          </a:prstGeom>
        </p:spPr>
      </p:pic>
      <p:pic>
        <p:nvPicPr>
          <p:cNvPr id="22" name="Picture 22"/>
          <p:cNvPicPr>
            <a:picLocks noChangeAspect="1"/>
          </p:cNvPicPr>
          <p:nvPr/>
        </p:nvPicPr>
        <p:blipFill>
          <a:blip r:embed="rId6"/>
          <a:srcRect/>
          <a:stretch>
            <a:fillRect/>
          </a:stretch>
        </p:blipFill>
        <p:spPr>
          <a:xfrm rot="446128">
            <a:off x="16017391" y="8230471"/>
            <a:ext cx="2090095" cy="1604148"/>
          </a:xfrm>
          <a:prstGeom prst="rect">
            <a:avLst/>
          </a:prstGeom>
        </p:spPr>
      </p:pic>
      <p:pic>
        <p:nvPicPr>
          <p:cNvPr id="23" name="Picture 23"/>
          <p:cNvPicPr>
            <a:picLocks noChangeAspect="1"/>
          </p:cNvPicPr>
          <p:nvPr/>
        </p:nvPicPr>
        <p:blipFill>
          <a:blip r:embed="rId7"/>
          <a:srcRect/>
          <a:stretch>
            <a:fillRect/>
          </a:stretch>
        </p:blipFill>
        <p:spPr>
          <a:xfrm rot="-677699">
            <a:off x="-31048" y="5542394"/>
            <a:ext cx="1674733" cy="1691649"/>
          </a:xfrm>
          <a:prstGeom prst="rect">
            <a:avLst/>
          </a:prstGeom>
        </p:spPr>
      </p:pic>
      <p:sp>
        <p:nvSpPr>
          <p:cNvPr id="25" name="TextBox 24">
            <a:extLst>
              <a:ext uri="{FF2B5EF4-FFF2-40B4-BE49-F238E27FC236}">
                <a16:creationId xmlns:a16="http://schemas.microsoft.com/office/drawing/2014/main" id="{BD3AD190-774D-469E-AD8C-3080AB368825}"/>
              </a:ext>
            </a:extLst>
          </p:cNvPr>
          <p:cNvSpPr txBox="1"/>
          <p:nvPr/>
        </p:nvSpPr>
        <p:spPr>
          <a:xfrm>
            <a:off x="1849065" y="1870087"/>
            <a:ext cx="14589869" cy="7367723"/>
          </a:xfrm>
          <a:prstGeom prst="rect">
            <a:avLst/>
          </a:prstGeom>
          <a:noFill/>
        </p:spPr>
        <p:txBody>
          <a:bodyPr wrap="square">
            <a:spAutoFit/>
          </a:bodyPr>
          <a:lstStyle/>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Xác suất của biến cố có ý nghĩa thực tế như sau:</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Giả sử biến cố A có xác suất P(A). Khi thực hiện phép thử n lần (n ≥ 30) thì số lần xuất hiện biến cố A sẽ xấp xỉ bằng </a:t>
            </a:r>
            <a:r>
              <a:rPr lang="en-US" sz="4000" dirty="0" err="1">
                <a:solidFill>
                  <a:srgbClr val="000000"/>
                </a:solidFill>
                <a:effectLst/>
                <a:latin typeface="Arial" panose="020B0604020202020204" pitchFamily="34" charset="0"/>
                <a:ea typeface="Times New Roman" panose="02020603050405020304" pitchFamily="18" charset="0"/>
              </a:rPr>
              <a:t>n.P</a:t>
            </a:r>
            <a:r>
              <a:rPr lang="en-US" sz="4000" dirty="0">
                <a:solidFill>
                  <a:srgbClr val="000000"/>
                </a:solidFill>
                <a:effectLst/>
                <a:latin typeface="Arial" panose="020B0604020202020204" pitchFamily="34" charset="0"/>
                <a:ea typeface="Times New Roman" panose="02020603050405020304" pitchFamily="18" charset="0"/>
              </a:rPr>
              <a:t>(A) (nói chung khi n càng lớn thì sai số tương đối càng bé).</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Giả thiết rằng xác suất sinh con trai là 0,512 và xác suất sinh con gái là 0,488. Vận dụng ý nghĩa thực tế của xác suất, hãy ước tính trong số trẻ mới sinh với 10 000 bé gái thì có bao nhiêu bé trai.</a:t>
            </a:r>
            <a:endParaRPr lang="en-US" sz="40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E822B62E-EF7D-4821-9143-E6F0231AE8CF}"/>
              </a:ext>
            </a:extLst>
          </p:cNvPr>
          <p:cNvSpPr txBox="1"/>
          <p:nvPr/>
        </p:nvSpPr>
        <p:spPr>
          <a:xfrm>
            <a:off x="1763823" y="1049190"/>
            <a:ext cx="554992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effectLst/>
                <a:uLnTx/>
                <a:uFillTx/>
                <a:latin typeface="Arial" panose="020B0604020202020204" pitchFamily="34" charset="0"/>
                <a:ea typeface="+mn-ea"/>
                <a:cs typeface="+mn-cs"/>
              </a:rPr>
              <a:t>Vận dụng – SGK -82</a:t>
            </a:r>
            <a:endParaRPr kumimoji="0" lang="en-US" sz="40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0207623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6385759" y="8232319"/>
            <a:ext cx="299282" cy="1266801"/>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8"/>
          <a:srcRect/>
          <a:stretch>
            <a:fillRect/>
          </a:stretch>
        </p:blipFill>
        <p:spPr>
          <a:xfrm rot="847013">
            <a:off x="14877422" y="4725705"/>
            <a:ext cx="1866305" cy="1647015"/>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37" name="TextBox 36">
                <a:extLst>
                  <a:ext uri="{FF2B5EF4-FFF2-40B4-BE49-F238E27FC236}">
                    <a16:creationId xmlns:a16="http://schemas.microsoft.com/office/drawing/2014/main" id="{CBC3E368-E91F-4C9A-B9E4-EE4598268EBE}"/>
                  </a:ext>
                </a:extLst>
              </p:cNvPr>
              <p:cNvSpPr txBox="1"/>
              <p:nvPr/>
            </p:nvSpPr>
            <p:spPr>
              <a:xfrm>
                <a:off x="1805355" y="266700"/>
                <a:ext cx="15087600" cy="9318577"/>
              </a:xfrm>
              <a:prstGeom prst="rect">
                <a:avLst/>
              </a:prstGeom>
              <a:noFill/>
            </p:spPr>
            <p:txBody>
              <a:bodyPr wrap="square">
                <a:spAutoFit/>
              </a:bodyPr>
              <a:lstStyle/>
              <a:p>
                <a:pPr algn="ctr">
                  <a:lnSpc>
                    <a:spcPct val="150000"/>
                  </a:lnSpc>
                </a:pPr>
                <a:r>
                  <a:rPr lang="vi-VN" sz="44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Giải</a:t>
                </a:r>
                <a:endParaRPr lang="en-US" sz="4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Gọi n là số trẻ mới sinh.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Biến cố A: "Sinh con gái".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Với n phép thử, số lần xuất hiện biến cố A theo đề bài là 10 000 bé gái. Áp dụng công thức có: </a:t>
                </a:r>
                <a:r>
                  <a:rPr lang="en-US" sz="4000" dirty="0"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n.P</a:t>
                </a: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 = 10 000</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n =100000:0,488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20492.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Biến cố B: "Sinh con trai"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Với n = 20 492, số lần xuất hiện biến cố B là: </a:t>
                </a:r>
                <a:r>
                  <a:rPr lang="en-US" sz="4000" dirty="0" err="1">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n.P</a:t>
                </a: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 = 20492. 0,512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10492.</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Vậy có khoảng 10 492 bé trai.</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7" name="TextBox 36">
                <a:extLst>
                  <a:ext uri="{FF2B5EF4-FFF2-40B4-BE49-F238E27FC236}">
                    <a16:creationId xmlns:a16="http://schemas.microsoft.com/office/drawing/2014/main" id="{CBC3E368-E91F-4C9A-B9E4-EE4598268EBE}"/>
                  </a:ext>
                </a:extLst>
              </p:cNvPr>
              <p:cNvSpPr txBox="1">
                <a:spLocks noRot="1" noChangeAspect="1" noMove="1" noResize="1" noEditPoints="1" noAdjustHandles="1" noChangeArrowheads="1" noChangeShapeType="1" noTextEdit="1"/>
              </p:cNvSpPr>
              <p:nvPr/>
            </p:nvSpPr>
            <p:spPr>
              <a:xfrm>
                <a:off x="1805355" y="266700"/>
                <a:ext cx="15087600" cy="9318577"/>
              </a:xfrm>
              <a:prstGeom prst="rect">
                <a:avLst/>
              </a:prstGeom>
              <a:blipFill>
                <a:blip r:embed="rId11"/>
                <a:stretch>
                  <a:fillRect l="-1414" r="-1455" b="-1767"/>
                </a:stretch>
              </a:blipFill>
            </p:spPr>
            <p:txBody>
              <a:bodyPr/>
              <a:lstStyle/>
              <a:p>
                <a:r>
                  <a:rPr lang="en-US">
                    <a:noFill/>
                  </a:rPr>
                  <a:t> </a:t>
                </a:r>
              </a:p>
            </p:txBody>
          </p:sp>
        </mc:Fallback>
      </mc:AlternateContent>
    </p:spTree>
    <p:extLst>
      <p:ext uri="{BB962C8B-B14F-4D97-AF65-F5344CB8AC3E}">
        <p14:creationId xmlns:p14="http://schemas.microsoft.com/office/powerpoint/2010/main" val="3204089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3079" y="2514005"/>
            <a:ext cx="4958348" cy="3752949"/>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10"/>
          <a:srcRect/>
          <a:stretch>
            <a:fillRect/>
          </a:stretch>
        </p:blipFill>
        <p:spPr>
          <a:xfrm rot="895110">
            <a:off x="486257" y="5626846"/>
            <a:ext cx="2766309" cy="2645283"/>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21932">
            <a:off x="4734828" y="7910152"/>
            <a:ext cx="977327" cy="739103"/>
          </a:xfrm>
          <a:prstGeom prst="rect">
            <a:avLst/>
          </a:prstGeom>
        </p:spPr>
      </p:pic>
      <p:pic>
        <p:nvPicPr>
          <p:cNvPr id="17" name="Picture 17"/>
          <p:cNvPicPr>
            <a:picLocks noChangeAspect="1"/>
          </p:cNvPicPr>
          <p:nvPr/>
        </p:nvPicPr>
        <p:blipFill>
          <a:blip r:embed="rId13"/>
          <a:srcRect/>
          <a:stretch>
            <a:fillRect/>
          </a:stretch>
        </p:blipFill>
        <p:spPr>
          <a:xfrm rot="825944">
            <a:off x="8020101" y="1024676"/>
            <a:ext cx="2696611" cy="2069648"/>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52001">
            <a:off x="14199022" y="1075089"/>
            <a:ext cx="559859" cy="712063"/>
          </a:xfrm>
          <a:prstGeom prst="rect">
            <a:avLst/>
          </a:prstGeom>
        </p:spPr>
      </p:pic>
      <p:sp>
        <p:nvSpPr>
          <p:cNvPr id="19" name="TextBox 18">
            <a:extLst>
              <a:ext uri="{FF2B5EF4-FFF2-40B4-BE49-F238E27FC236}">
                <a16:creationId xmlns:a16="http://schemas.microsoft.com/office/drawing/2014/main" id="{CD7744D2-C622-42E9-8C5A-CE407B19EC5E}"/>
              </a:ext>
            </a:extLst>
          </p:cNvPr>
          <p:cNvSpPr txBox="1"/>
          <p:nvPr/>
        </p:nvSpPr>
        <p:spPr>
          <a:xfrm>
            <a:off x="3050298" y="3974980"/>
            <a:ext cx="424742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effectLst/>
                <a:uLnTx/>
                <a:uFillTx/>
                <a:latin typeface="Arial" panose="020B0604020202020204" pitchFamily="34" charset="0"/>
                <a:ea typeface="+mn-ea"/>
                <a:cs typeface="+mn-cs"/>
              </a:rPr>
              <a:t>LUYỆN TẬP</a:t>
            </a:r>
            <a:endParaRPr kumimoji="0" lang="en-US" sz="4800" b="1" i="0" u="none" strike="noStrike" kern="1200" cap="none" spc="0" normalizeH="0" baseline="0" noProof="0" dirty="0">
              <a:ln>
                <a:noFill/>
              </a:ln>
              <a:effectLst/>
              <a:uLnTx/>
              <a:uFillTx/>
              <a:latin typeface="Calibri"/>
              <a:ea typeface="+mn-ea"/>
              <a:cs typeface="+mn-cs"/>
            </a:endParaRPr>
          </a:p>
        </p:txBody>
      </p:sp>
      <p:pic>
        <p:nvPicPr>
          <p:cNvPr id="20" name="Picture 10">
            <a:extLst>
              <a:ext uri="{FF2B5EF4-FFF2-40B4-BE49-F238E27FC236}">
                <a16:creationId xmlns:a16="http://schemas.microsoft.com/office/drawing/2014/main" id="{4ADF2FF1-5954-4DEF-B56D-0491F073F097}"/>
              </a:ext>
            </a:extLst>
          </p:cNvPr>
          <p:cNvPicPr>
            <a:picLocks noChangeAspect="1"/>
          </p:cNvPicPr>
          <p:nvPr/>
        </p:nvPicPr>
        <p:blipFill>
          <a:blip r:embed="rId16"/>
          <a:srcRect/>
          <a:stretch>
            <a:fillRect/>
          </a:stretch>
        </p:blipFill>
        <p:spPr>
          <a:xfrm>
            <a:off x="7103954" y="3744788"/>
            <a:ext cx="10758420" cy="5688515"/>
          </a:xfrm>
          <a:prstGeom prst="rect">
            <a:avLst/>
          </a:prstGeom>
        </p:spPr>
      </p:pic>
    </p:spTree>
    <p:extLst>
      <p:ext uri="{BB962C8B-B14F-4D97-AF65-F5344CB8AC3E}">
        <p14:creationId xmlns:p14="http://schemas.microsoft.com/office/powerpoint/2010/main" val="2779351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1346262" y="1756661"/>
            <a:ext cx="7794515" cy="6773678"/>
            <a:chOff x="0" y="0"/>
            <a:chExt cx="14727184" cy="12798384"/>
          </a:xfrm>
        </p:grpSpPr>
        <p:sp>
          <p:nvSpPr>
            <p:cNvPr id="3" name="Freeform 3"/>
            <p:cNvSpPr/>
            <p:nvPr/>
          </p:nvSpPr>
          <p:spPr>
            <a:xfrm>
              <a:off x="0" y="-4262"/>
              <a:ext cx="14734930" cy="12804870"/>
            </a:xfrm>
            <a:custGeom>
              <a:avLst/>
              <a:gdLst/>
              <a:ahLst/>
              <a:cxnLst/>
              <a:rect l="l" t="t" r="r" b="b"/>
              <a:pathLst>
                <a:path w="14734930" h="12804870">
                  <a:moveTo>
                    <a:pt x="13796031" y="12793682"/>
                  </a:moveTo>
                  <a:cubicBezTo>
                    <a:pt x="13796031" y="12793682"/>
                    <a:pt x="13376278" y="12804870"/>
                    <a:pt x="12913692" y="12802248"/>
                  </a:cubicBezTo>
                  <a:cubicBezTo>
                    <a:pt x="4626114" y="12800086"/>
                    <a:pt x="1057073" y="12792261"/>
                    <a:pt x="1057073" y="12792261"/>
                  </a:cubicBezTo>
                  <a:cubicBezTo>
                    <a:pt x="812931" y="12783427"/>
                    <a:pt x="565145" y="12766446"/>
                    <a:pt x="398404" y="12708268"/>
                  </a:cubicBezTo>
                  <a:cubicBezTo>
                    <a:pt x="120505" y="12611306"/>
                    <a:pt x="0" y="12433778"/>
                    <a:pt x="0" y="3904518"/>
                  </a:cubicBezTo>
                  <a:lnTo>
                    <a:pt x="0" y="3904421"/>
                  </a:lnTo>
                  <a:cubicBezTo>
                    <a:pt x="8536" y="440430"/>
                    <a:pt x="34263" y="311302"/>
                    <a:pt x="140291" y="225758"/>
                  </a:cubicBezTo>
                  <a:cubicBezTo>
                    <a:pt x="342602" y="62530"/>
                    <a:pt x="736658" y="7673"/>
                    <a:pt x="1155311" y="7673"/>
                  </a:cubicBezTo>
                  <a:cubicBezTo>
                    <a:pt x="1155311" y="7673"/>
                    <a:pt x="1551711" y="15681"/>
                    <a:pt x="10394159" y="7673"/>
                  </a:cubicBezTo>
                  <a:cubicBezTo>
                    <a:pt x="13157350" y="0"/>
                    <a:pt x="13621279" y="7673"/>
                    <a:pt x="13621279" y="7673"/>
                  </a:cubicBezTo>
                  <a:cubicBezTo>
                    <a:pt x="13989586" y="15152"/>
                    <a:pt x="14352899" y="84484"/>
                    <a:pt x="14550639" y="207066"/>
                  </a:cubicBezTo>
                  <a:cubicBezTo>
                    <a:pt x="14701656" y="300683"/>
                    <a:pt x="14734930" y="425358"/>
                    <a:pt x="14725790" y="3904518"/>
                  </a:cubicBezTo>
                  <a:lnTo>
                    <a:pt x="14725790" y="3904615"/>
                  </a:lnTo>
                  <a:cubicBezTo>
                    <a:pt x="14725790" y="12551743"/>
                    <a:pt x="14442793" y="12765841"/>
                    <a:pt x="13796031" y="12793682"/>
                  </a:cubicBezTo>
                  <a:close/>
                </a:path>
              </a:pathLst>
            </a:custGeom>
            <a:solidFill>
              <a:srgbClr val="D1D89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129764" y="1738436"/>
            <a:ext cx="6868114" cy="677367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11533391" y="1107967"/>
            <a:ext cx="299282" cy="12668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0042">
            <a:off x="7172401" y="8061056"/>
            <a:ext cx="798954" cy="938566"/>
          </a:xfrm>
          <a:prstGeom prst="rect">
            <a:avLst/>
          </a:prstGeom>
        </p:spPr>
      </p:pic>
      <p:pic>
        <p:nvPicPr>
          <p:cNvPr id="9" name="Picture 9"/>
          <p:cNvPicPr>
            <a:picLocks noChangeAspect="1"/>
          </p:cNvPicPr>
          <p:nvPr/>
        </p:nvPicPr>
        <p:blipFill>
          <a:blip r:embed="rId8"/>
          <a:srcRect/>
          <a:stretch>
            <a:fillRect/>
          </a:stretch>
        </p:blipFill>
        <p:spPr>
          <a:xfrm>
            <a:off x="15171084" y="7665517"/>
            <a:ext cx="1677337" cy="1724768"/>
          </a:xfrm>
          <a:prstGeom prst="rect">
            <a:avLst/>
          </a:prstGeom>
        </p:spPr>
      </p:pic>
      <p:pic>
        <p:nvPicPr>
          <p:cNvPr id="10" name="Picture 10"/>
          <p:cNvPicPr>
            <a:picLocks noChangeAspect="1"/>
          </p:cNvPicPr>
          <p:nvPr/>
        </p:nvPicPr>
        <p:blipFill>
          <a:blip r:embed="rId9"/>
          <a:srcRect/>
          <a:stretch>
            <a:fillRect/>
          </a:stretch>
        </p:blipFill>
        <p:spPr>
          <a:xfrm>
            <a:off x="925071" y="978414"/>
            <a:ext cx="1810545" cy="164306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019313" y="-3306085"/>
            <a:ext cx="4695920" cy="4114800"/>
          </a:xfrm>
          <a:prstGeom prst="rect">
            <a:avLst/>
          </a:prstGeom>
        </p:spPr>
      </p:pic>
      <p:sp>
        <p:nvSpPr>
          <p:cNvPr id="14" name="TextBox 13">
            <a:extLst>
              <a:ext uri="{FF2B5EF4-FFF2-40B4-BE49-F238E27FC236}">
                <a16:creationId xmlns:a16="http://schemas.microsoft.com/office/drawing/2014/main" id="{7296DF44-49B0-4E80-A41E-CEDCFE0EC3D1}"/>
              </a:ext>
            </a:extLst>
          </p:cNvPr>
          <p:cNvSpPr txBox="1"/>
          <p:nvPr/>
        </p:nvSpPr>
        <p:spPr>
          <a:xfrm>
            <a:off x="1807073" y="2616997"/>
            <a:ext cx="6932657" cy="5532925"/>
          </a:xfrm>
          <a:prstGeom prst="rect">
            <a:avLst/>
          </a:prstGeom>
          <a:noFill/>
        </p:spPr>
        <p:txBody>
          <a:bodyPr wrap="square">
            <a:spAutoFit/>
          </a:bodyPr>
          <a:lstStyle/>
          <a:p>
            <a:pPr algn="just">
              <a:lnSpc>
                <a:spcPct val="150000"/>
              </a:lnSpc>
              <a:spcAft>
                <a:spcPts val="800"/>
              </a:spcAft>
            </a:pPr>
            <a:r>
              <a:rPr lang="en-US" sz="4000" b="1" dirty="0">
                <a:effectLst/>
                <a:latin typeface="Arial" panose="020B0604020202020204" pitchFamily="34" charset="0"/>
                <a:ea typeface="Calibri" panose="020F0502020204030204" pitchFamily="34" charset="0"/>
                <a:cs typeface="Times New Roman" panose="02020603050405020304" pitchFamily="18" charset="0"/>
              </a:rPr>
              <a:t>Câu 1. </a:t>
            </a:r>
            <a:r>
              <a:rPr lang="en-US" sz="4000" dirty="0">
                <a:effectLst/>
                <a:latin typeface="Arial" panose="020B0604020202020204" pitchFamily="34" charset="0"/>
                <a:ea typeface="Calibri" panose="020F0502020204030204" pitchFamily="34" charset="0"/>
                <a:cs typeface="Times New Roman" panose="02020603050405020304" pitchFamily="18" charset="0"/>
              </a:rPr>
              <a:t>Một túi có chứa 3 viên bi xanh, 4 viên bi đỏ, 5 viên bi đen và 6 viên bị trắng. Lấy ngẫu nhiên một viên bi từ trong túi. Không gian mẫu có số phần tử là</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0654BFD-B9E5-44B4-981A-3C53D6057E79}"/>
              </a:ext>
            </a:extLst>
          </p:cNvPr>
          <p:cNvSpPr txBox="1"/>
          <p:nvPr/>
        </p:nvSpPr>
        <p:spPr>
          <a:xfrm>
            <a:off x="10853060" y="4643063"/>
            <a:ext cx="5421522" cy="194219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Times New Roman" panose="02020603050405020304" pitchFamily="18" charset="0"/>
              </a:rPr>
              <a:t>A. 18.</a:t>
            </a:r>
            <a:r>
              <a:rPr lang="vi-VN"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 360</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 40</a:t>
            </a:r>
            <a:r>
              <a:rPr lang="vi-VN"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D. 100</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7" name="Group 6">
            <a:extLst>
              <a:ext uri="{FF2B5EF4-FFF2-40B4-BE49-F238E27FC236}">
                <a16:creationId xmlns:a16="http://schemas.microsoft.com/office/drawing/2014/main" id="{030E8B70-5069-43D1-A03E-52E6EA2F86C5}"/>
              </a:ext>
            </a:extLst>
          </p:cNvPr>
          <p:cNvGrpSpPr/>
          <p:nvPr/>
        </p:nvGrpSpPr>
        <p:grpSpPr>
          <a:xfrm>
            <a:off x="11538959" y="2376120"/>
            <a:ext cx="4049723" cy="1870250"/>
            <a:chOff x="0" y="0"/>
            <a:chExt cx="5474301" cy="1293453"/>
          </a:xfrm>
        </p:grpSpPr>
        <p:sp>
          <p:nvSpPr>
            <p:cNvPr id="18" name="Freeform 7">
              <a:extLst>
                <a:ext uri="{FF2B5EF4-FFF2-40B4-BE49-F238E27FC236}">
                  <a16:creationId xmlns:a16="http://schemas.microsoft.com/office/drawing/2014/main" id="{18E4CD42-AE11-4178-8E0B-AD0ACC87D559}"/>
                </a:ext>
              </a:extLst>
            </p:cNvPr>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sp>
        <p:nvSpPr>
          <p:cNvPr id="19" name="TextBox 18">
            <a:extLst>
              <a:ext uri="{FF2B5EF4-FFF2-40B4-BE49-F238E27FC236}">
                <a16:creationId xmlns:a16="http://schemas.microsoft.com/office/drawing/2014/main" id="{BE90033D-2F41-4918-9DE7-6EB0A9B23277}"/>
              </a:ext>
            </a:extLst>
          </p:cNvPr>
          <p:cNvSpPr txBox="1"/>
          <p:nvPr/>
        </p:nvSpPr>
        <p:spPr>
          <a:xfrm>
            <a:off x="12111360" y="2454988"/>
            <a:ext cx="3059723" cy="1632223"/>
          </a:xfrm>
          <a:prstGeom prst="rect">
            <a:avLst/>
          </a:prstGeom>
          <a:noFill/>
        </p:spPr>
        <p:txBody>
          <a:bodyPr wrap="square" rtlCol="0">
            <a:spAutoFit/>
          </a:bodyPr>
          <a:lstStyle/>
          <a:p>
            <a:pPr algn="ctr">
              <a:lnSpc>
                <a:spcPct val="125000"/>
              </a:lnSpc>
            </a:pPr>
            <a:r>
              <a:rPr lang="vi-VN" sz="4000" b="1" dirty="0"/>
              <a:t>Phương án lựa chọn </a:t>
            </a:r>
            <a:endParaRPr lang="en-US" sz="4000" b="1" dirty="0"/>
          </a:p>
        </p:txBody>
      </p:sp>
    </p:spTree>
    <p:extLst>
      <p:ext uri="{BB962C8B-B14F-4D97-AF65-F5344CB8AC3E}">
        <p14:creationId xmlns:p14="http://schemas.microsoft.com/office/powerpoint/2010/main" val="1638970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srcRect/>
          <a:stretch>
            <a:fillRect/>
          </a:stretch>
        </p:blipFill>
        <p:spPr>
          <a:xfrm rot="664965">
            <a:off x="15404560" y="4721116"/>
            <a:ext cx="2022507" cy="2701177"/>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604883">
            <a:off x="17031275" y="2577005"/>
            <a:ext cx="304735" cy="1289883"/>
          </a:xfrm>
          <a:prstGeom prst="rect">
            <a:avLst/>
          </a:prstGeom>
        </p:spPr>
      </p:pic>
      <p:pic>
        <p:nvPicPr>
          <p:cNvPr id="16" name="Picture 11">
            <a:extLst>
              <a:ext uri="{FF2B5EF4-FFF2-40B4-BE49-F238E27FC236}">
                <a16:creationId xmlns:a16="http://schemas.microsoft.com/office/drawing/2014/main" id="{8C080A99-A2A5-4996-BE59-9D1FC1C353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15425" y="-2688972"/>
            <a:ext cx="4695920" cy="4114800"/>
          </a:xfrm>
          <a:prstGeom prst="rect">
            <a:avLst/>
          </a:prstGeom>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6B5EBDD-D814-4BDC-B9B8-EF56D7848BED}"/>
                  </a:ext>
                </a:extLst>
              </p:cNvPr>
              <p:cNvSpPr txBox="1"/>
              <p:nvPr/>
            </p:nvSpPr>
            <p:spPr>
              <a:xfrm>
                <a:off x="1575723" y="846232"/>
                <a:ext cx="15044889" cy="4751429"/>
              </a:xfrm>
              <a:prstGeom prst="rect">
                <a:avLst/>
              </a:prstGeom>
              <a:noFill/>
            </p:spPr>
            <p:txBody>
              <a:bodyPr wrap="square">
                <a:spAutoFit/>
              </a:bodyPr>
              <a:lstStyle/>
              <a:p>
                <a:pPr algn="just">
                  <a:lnSpc>
                    <a:spcPct val="150000"/>
                  </a:lnSpc>
                </a:pPr>
                <a:r>
                  <a:rPr lang="en-US" sz="4400" b="1" dirty="0">
                    <a:effectLst/>
                    <a:latin typeface="Arial" panose="020B0604020202020204" pitchFamily="34" charset="0"/>
                    <a:ea typeface="Calibri" panose="020F0502020204030204" pitchFamily="34" charset="0"/>
                    <a:cs typeface="Times New Roman" panose="02020603050405020304" pitchFamily="18" charset="0"/>
                  </a:rPr>
                  <a:t>9.1. (SGK – tr.82)</a:t>
                </a:r>
                <a:r>
                  <a:rPr lang="vi-VN" sz="44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Chọn ngẫu nhiên một số nguyên dương không lớn hơn 30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Mô tả không gian mẫu.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"Số được chọn là số nguyên tố". Các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và</a:t>
                </a:r>
                <a14:m>
                  <m:oMath xmlns:m="http://schemas.openxmlformats.org/officeDocument/2006/math">
                    <m:r>
                      <a:rPr lang="vi-VN" sz="4000" b="0" i="0" smtClean="0">
                        <a:effectLst/>
                        <a:latin typeface="Cambria Math" panose="02040503050406030204" pitchFamily="18" charset="0"/>
                        <a:ea typeface="Calibri" panose="020F0502020204030204" pitchFamily="34" charset="0"/>
                        <a:cs typeface="Arial" panose="020B0604020202020204" pitchFamily="34" charset="0"/>
                      </a:rPr>
                      <m:t> </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tập con nào của không gian mẫu?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p:txBody>
          </p:sp>
        </mc:Choice>
        <mc:Fallback>
          <p:sp>
            <p:nvSpPr>
              <p:cNvPr id="18" name="TextBox 17">
                <a:extLst>
                  <a:ext uri="{FF2B5EF4-FFF2-40B4-BE49-F238E27FC236}">
                    <a16:creationId xmlns:a16="http://schemas.microsoft.com/office/drawing/2014/main" id="{56B5EBDD-D814-4BDC-B9B8-EF56D7848BED}"/>
                  </a:ext>
                </a:extLst>
              </p:cNvPr>
              <p:cNvSpPr txBox="1">
                <a:spLocks noRot="1" noChangeAspect="1" noMove="1" noResize="1" noEditPoints="1" noAdjustHandles="1" noChangeArrowheads="1" noChangeShapeType="1" noTextEdit="1"/>
              </p:cNvSpPr>
              <p:nvPr/>
            </p:nvSpPr>
            <p:spPr>
              <a:xfrm>
                <a:off x="1575723" y="846232"/>
                <a:ext cx="15044889" cy="4751429"/>
              </a:xfrm>
              <a:prstGeom prst="rect">
                <a:avLst/>
              </a:prstGeom>
              <a:blipFill>
                <a:blip r:embed="rId11"/>
                <a:stretch>
                  <a:fillRect l="-1621" r="-1459" b="-33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2A294739-FD25-4094-B4A3-0C818C320606}"/>
                  </a:ext>
                </a:extLst>
              </p:cNvPr>
              <p:cNvSpPr txBox="1"/>
              <p:nvPr/>
            </p:nvSpPr>
            <p:spPr>
              <a:xfrm>
                <a:off x="1552277" y="6473888"/>
                <a:ext cx="16687800" cy="3327193"/>
              </a:xfrm>
              <a:prstGeom prst="rect">
                <a:avLst/>
              </a:prstGeom>
              <a:noFill/>
            </p:spPr>
            <p:txBody>
              <a:bodyPr wrap="square">
                <a:spAutoFit/>
              </a:bodyPr>
              <a:lstStyle/>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={1;2;…;30}</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r>
                      <a:rPr lang="en-US" sz="4000">
                        <a:effectLst/>
                        <a:latin typeface="Cambria Math" panose="02040503050406030204" pitchFamily="18" charset="0"/>
                        <a:ea typeface="Calibri" panose="020F0502020204030204" pitchFamily="34" charset="0"/>
                        <a:cs typeface="Arial" panose="020B0604020202020204" pitchFamily="34" charset="0"/>
                      </a:rPr>
                      <m:t>={2;3;5;7;11;13;17;19;23;29}</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m:t>
                          </m:r>
                        </m:e>
                      </m:acc>
                      <m:r>
                        <a:rPr lang="en-US" sz="4000">
                          <a:effectLst/>
                          <a:latin typeface="Cambria Math" panose="02040503050406030204" pitchFamily="18" charset="0"/>
                          <a:ea typeface="Calibri" panose="020F0502020204030204" pitchFamily="34" charset="0"/>
                          <a:cs typeface="Arial" panose="020B0604020202020204" pitchFamily="34" charset="0"/>
                        </a:rPr>
                        <m:t>={1;4;6;8;9;10;12;14;15;16;18;20;21;22;24;25;26;27;28;30}.</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2A294739-FD25-4094-B4A3-0C818C320606}"/>
                  </a:ext>
                </a:extLst>
              </p:cNvPr>
              <p:cNvSpPr txBox="1">
                <a:spLocks noRot="1" noChangeAspect="1" noMove="1" noResize="1" noEditPoints="1" noAdjustHandles="1" noChangeArrowheads="1" noChangeShapeType="1" noTextEdit="1"/>
              </p:cNvSpPr>
              <p:nvPr/>
            </p:nvSpPr>
            <p:spPr>
              <a:xfrm>
                <a:off x="1552277" y="6473888"/>
                <a:ext cx="16687800" cy="3327193"/>
              </a:xfrm>
              <a:prstGeom prst="rect">
                <a:avLst/>
              </a:prstGeom>
              <a:blipFill>
                <a:blip r:embed="rId12"/>
                <a:stretch>
                  <a:fillRect l="-1315"/>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92E6FF6A-C432-4A4D-A4B5-6A4B8A288512}"/>
              </a:ext>
            </a:extLst>
          </p:cNvPr>
          <p:cNvSpPr txBox="1"/>
          <p:nvPr/>
        </p:nvSpPr>
        <p:spPr>
          <a:xfrm>
            <a:off x="8686800" y="5607521"/>
            <a:ext cx="1875692" cy="769441"/>
          </a:xfrm>
          <a:prstGeom prst="rect">
            <a:avLst/>
          </a:prstGeom>
          <a:noFill/>
        </p:spPr>
        <p:txBody>
          <a:bodyPr wrap="square">
            <a:spAutoFit/>
          </a:bodyPr>
          <a:lstStyle/>
          <a:p>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Giải</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820982" y="7734300"/>
            <a:ext cx="2458164" cy="1772951"/>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EF1BAF9-5534-432E-90A7-35A3723D5CA2}"/>
                  </a:ext>
                </a:extLst>
              </p:cNvPr>
              <p:cNvSpPr txBox="1"/>
              <p:nvPr/>
            </p:nvSpPr>
            <p:spPr>
              <a:xfrm>
                <a:off x="1682314" y="963352"/>
                <a:ext cx="15884664" cy="4688848"/>
              </a:xfrm>
              <a:prstGeom prst="rect">
                <a:avLst/>
              </a:prstGeom>
              <a:noFill/>
            </p:spPr>
            <p:txBody>
              <a:bodyPr wrap="square">
                <a:spAutoFit/>
              </a:bodyPr>
              <a:lstStyle/>
              <a:p>
                <a:pPr>
                  <a:lnSpc>
                    <a:spcPct val="150000"/>
                  </a:lnSpc>
                </a:pPr>
                <a:r>
                  <a:rPr lang="en-US" sz="4400" b="1" dirty="0">
                    <a:effectLst/>
                    <a:latin typeface="Arial" panose="020B0604020202020204" pitchFamily="34" charset="0"/>
                    <a:ea typeface="Calibri" panose="020F0502020204030204" pitchFamily="34" charset="0"/>
                    <a:cs typeface="Times New Roman" panose="02020603050405020304" pitchFamily="18" charset="0"/>
                  </a:rPr>
                  <a:t>9.2.</a:t>
                </a:r>
                <a:r>
                  <a:rPr lang="en-US" sz="4400" dirty="0">
                    <a:effectLst/>
                    <a:latin typeface="Arial" panose="020B0604020202020204" pitchFamily="34" charset="0"/>
                    <a:ea typeface="Calibri" panose="020F0502020204030204" pitchFamily="34" charset="0"/>
                    <a:cs typeface="Times New Roman" panose="02020603050405020304" pitchFamily="18" charset="0"/>
                  </a:rPr>
                  <a:t> </a:t>
                </a:r>
                <a:r>
                  <a:rPr lang="en-US" sz="4400" b="1" dirty="0">
                    <a:effectLst/>
                    <a:latin typeface="Arial" panose="020B0604020202020204" pitchFamily="34" charset="0"/>
                    <a:ea typeface="Calibri" panose="020F0502020204030204" pitchFamily="34" charset="0"/>
                    <a:cs typeface="Times New Roman" panose="02020603050405020304" pitchFamily="18" charset="0"/>
                  </a:rPr>
                  <a:t>(SGK – tr.82)</a:t>
                </a:r>
                <a:r>
                  <a:rPr lang="vi-VN" sz="3600" b="1" dirty="0">
                    <a:latin typeface="Calibri" panose="020F0502020204030204" pitchFamily="34" charset="0"/>
                    <a:ea typeface="Calibri" panose="020F0502020204030204" pitchFamily="34" charset="0"/>
                    <a:cs typeface="Times New Roman" panose="02020603050405020304" pitchFamily="18" charset="0"/>
                  </a:rPr>
                  <a:t> </a:t>
                </a: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Chọn ngẫu nhiên một số nguyên dương không lớn hơn 22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Mô tả không gian mẫu.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"Số được chọn chia hết cho 3". Các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các tập con nào của không gian mẫu?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p:txBody>
          </p:sp>
        </mc:Choice>
        <mc:Fallback>
          <p:sp>
            <p:nvSpPr>
              <p:cNvPr id="17" name="TextBox 16">
                <a:extLst>
                  <a:ext uri="{FF2B5EF4-FFF2-40B4-BE49-F238E27FC236}">
                    <a16:creationId xmlns:a16="http://schemas.microsoft.com/office/drawing/2014/main" id="{5EF1BAF9-5534-432E-90A7-35A3723D5CA2}"/>
                  </a:ext>
                </a:extLst>
              </p:cNvPr>
              <p:cNvSpPr txBox="1">
                <a:spLocks noRot="1" noChangeAspect="1" noMove="1" noResize="1" noEditPoints="1" noAdjustHandles="1" noChangeArrowheads="1" noChangeShapeType="1" noTextEdit="1"/>
              </p:cNvSpPr>
              <p:nvPr/>
            </p:nvSpPr>
            <p:spPr>
              <a:xfrm>
                <a:off x="1682314" y="963352"/>
                <a:ext cx="15884664" cy="4688848"/>
              </a:xfrm>
              <a:prstGeom prst="rect">
                <a:avLst/>
              </a:prstGeom>
              <a:blipFill>
                <a:blip r:embed="rId8"/>
                <a:stretch>
                  <a:fillRect l="-1573" r="-1343" b="-46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71A3AAB2-5981-4BF3-8DDC-76494E9A906C}"/>
                  </a:ext>
                </a:extLst>
              </p:cNvPr>
              <p:cNvSpPr txBox="1"/>
              <p:nvPr/>
            </p:nvSpPr>
            <p:spPr>
              <a:xfrm>
                <a:off x="1757333" y="6352864"/>
                <a:ext cx="15410549" cy="2762872"/>
              </a:xfrm>
              <a:prstGeom prst="rect">
                <a:avLst/>
              </a:prstGeom>
              <a:noFill/>
            </p:spPr>
            <p:txBody>
              <a:bodyPr wrap="square">
                <a:spAutoFit/>
              </a:bodyPr>
              <a:lstStyle/>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={1;2;…;22}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r>
                      <a:rPr lang="en-US" sz="4000">
                        <a:effectLst/>
                        <a:latin typeface="Cambria Math" panose="02040503050406030204" pitchFamily="18" charset="0"/>
                        <a:ea typeface="Calibri" panose="020F0502020204030204" pitchFamily="34" charset="0"/>
                        <a:cs typeface="Arial" panose="020B0604020202020204" pitchFamily="34" charset="0"/>
                      </a:rPr>
                      <m:t>={3;6;9;12;15;18;21}.</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m:t>
                        </m:r>
                      </m:e>
                    </m:acc>
                    <m:r>
                      <a:rPr lang="en-US" sz="4000">
                        <a:effectLst/>
                        <a:latin typeface="Cambria Math" panose="02040503050406030204" pitchFamily="18" charset="0"/>
                        <a:ea typeface="Calibri" panose="020F0502020204030204" pitchFamily="34" charset="0"/>
                        <a:cs typeface="Arial" panose="020B0604020202020204" pitchFamily="34" charset="0"/>
                      </a:rPr>
                      <m:t>={1;2;4;5;7;8;10;11;13;14;16;17;19;20;22}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71A3AAB2-5981-4BF3-8DDC-76494E9A906C}"/>
                  </a:ext>
                </a:extLst>
              </p:cNvPr>
              <p:cNvSpPr txBox="1">
                <a:spLocks noRot="1" noChangeAspect="1" noMove="1" noResize="1" noEditPoints="1" noAdjustHandles="1" noChangeArrowheads="1" noChangeShapeType="1" noTextEdit="1"/>
              </p:cNvSpPr>
              <p:nvPr/>
            </p:nvSpPr>
            <p:spPr>
              <a:xfrm>
                <a:off x="1757333" y="6352864"/>
                <a:ext cx="15410549" cy="2762872"/>
              </a:xfrm>
              <a:prstGeom prst="rect">
                <a:avLst/>
              </a:prstGeom>
              <a:blipFill>
                <a:blip r:embed="rId9"/>
                <a:stretch>
                  <a:fillRect l="-1384" b="-8168"/>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486C4500-B3AD-4078-B31F-9137ACFD970C}"/>
              </a:ext>
            </a:extLst>
          </p:cNvPr>
          <p:cNvSpPr txBox="1"/>
          <p:nvPr/>
        </p:nvSpPr>
        <p:spPr>
          <a:xfrm>
            <a:off x="9120554" y="5819628"/>
            <a:ext cx="1875692" cy="769441"/>
          </a:xfrm>
          <a:prstGeom prst="rect">
            <a:avLst/>
          </a:prstGeom>
          <a:noFill/>
        </p:spPr>
        <p:txBody>
          <a:bodyPr wrap="square">
            <a:spAutoFit/>
          </a:bodyPr>
          <a:lstStyle/>
          <a:p>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Giải</a:t>
            </a:r>
            <a:endParaRPr lang="en-US" dirty="0"/>
          </a:p>
        </p:txBody>
      </p:sp>
    </p:spTree>
    <p:extLst>
      <p:ext uri="{BB962C8B-B14F-4D97-AF65-F5344CB8AC3E}">
        <p14:creationId xmlns:p14="http://schemas.microsoft.com/office/powerpoint/2010/main" val="602108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9300042" y="4057368"/>
            <a:ext cx="7566333" cy="2164202"/>
            <a:chOff x="0" y="0"/>
            <a:chExt cx="13975378" cy="6248634"/>
          </a:xfrm>
        </p:grpSpPr>
        <p:sp>
          <p:nvSpPr>
            <p:cNvPr id="3" name="Freeform 3"/>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solidFill>
              <a:srgbClr val="FFF6CD"/>
            </a:solidFill>
          </p:spPr>
        </p:sp>
      </p:grpSp>
      <p:grpSp>
        <p:nvGrpSpPr>
          <p:cNvPr id="5" name="Group 5"/>
          <p:cNvGrpSpPr/>
          <p:nvPr/>
        </p:nvGrpSpPr>
        <p:grpSpPr>
          <a:xfrm>
            <a:off x="9319707" y="1398509"/>
            <a:ext cx="7566333" cy="2161959"/>
            <a:chOff x="0" y="0"/>
            <a:chExt cx="13975378" cy="6248634"/>
          </a:xfrm>
        </p:grpSpPr>
        <p:sp>
          <p:nvSpPr>
            <p:cNvPr id="6" name="Freeform 6"/>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solidFill>
              <a:srgbClr val="D1D899"/>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2789" y="1994652"/>
            <a:ext cx="6385496" cy="6297695"/>
          </a:xfrm>
          <a:prstGeom prst="rect">
            <a:avLst/>
          </a:prstGeom>
        </p:spPr>
      </p:pic>
      <p:pic>
        <p:nvPicPr>
          <p:cNvPr id="10" name="Picture 10"/>
          <p:cNvPicPr>
            <a:picLocks noChangeAspect="1"/>
          </p:cNvPicPr>
          <p:nvPr/>
        </p:nvPicPr>
        <p:blipFill>
          <a:blip r:embed="rId5"/>
          <a:srcRect/>
          <a:stretch>
            <a:fillRect/>
          </a:stretch>
        </p:blipFill>
        <p:spPr>
          <a:xfrm rot="664965">
            <a:off x="5757281" y="6027184"/>
            <a:ext cx="2018612" cy="2695975"/>
          </a:xfrm>
          <a:prstGeom prst="rect">
            <a:avLst/>
          </a:prstGeom>
        </p:spPr>
      </p:pic>
      <p:pic>
        <p:nvPicPr>
          <p:cNvPr id="11" name="Picture 11"/>
          <p:cNvPicPr>
            <a:picLocks noChangeAspect="1"/>
          </p:cNvPicPr>
          <p:nvPr/>
        </p:nvPicPr>
        <p:blipFill>
          <a:blip r:embed="rId6"/>
          <a:srcRect/>
          <a:stretch>
            <a:fillRect/>
          </a:stretch>
        </p:blipFill>
        <p:spPr>
          <a:xfrm rot="-143502">
            <a:off x="611469" y="1265335"/>
            <a:ext cx="1702376" cy="2304401"/>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860616">
            <a:off x="-1089636" y="7303228"/>
            <a:ext cx="3866404" cy="3006129"/>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6830">
            <a:off x="15234680" y="-219834"/>
            <a:ext cx="3866404" cy="3006129"/>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20042">
            <a:off x="7345450" y="586119"/>
            <a:ext cx="753495" cy="885163"/>
          </a:xfrm>
          <a:prstGeom prst="rect">
            <a:avLst/>
          </a:prstGeom>
        </p:spPr>
      </p:pic>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604883">
            <a:off x="15715980" y="8797413"/>
            <a:ext cx="304735" cy="1289883"/>
          </a:xfrm>
          <a:prstGeom prst="rect">
            <a:avLst/>
          </a:prstGeom>
        </p:spPr>
      </p:pic>
      <p:sp>
        <p:nvSpPr>
          <p:cNvPr id="19" name="TextBox 18">
            <a:extLst>
              <a:ext uri="{FF2B5EF4-FFF2-40B4-BE49-F238E27FC236}">
                <a16:creationId xmlns:a16="http://schemas.microsoft.com/office/drawing/2014/main" id="{0A89A0F1-B335-4C59-BF18-1E8DCB21AD87}"/>
              </a:ext>
            </a:extLst>
          </p:cNvPr>
          <p:cNvSpPr txBox="1"/>
          <p:nvPr/>
        </p:nvSpPr>
        <p:spPr>
          <a:xfrm>
            <a:off x="2282000" y="3508327"/>
            <a:ext cx="4353382" cy="271324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Times New Roman" panose="02020603050405020304" pitchFamily="18" charset="0"/>
              </a:rPr>
              <a:t>NỘI DUNG BÀI HỌC</a:t>
            </a:r>
            <a:endParaRPr kumimoji="0" lang="en-US" sz="60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0" name="Group 5">
            <a:extLst>
              <a:ext uri="{FF2B5EF4-FFF2-40B4-BE49-F238E27FC236}">
                <a16:creationId xmlns:a16="http://schemas.microsoft.com/office/drawing/2014/main" id="{68EECDC9-9980-49BD-8536-C6F1B13CB307}"/>
              </a:ext>
            </a:extLst>
          </p:cNvPr>
          <p:cNvGrpSpPr/>
          <p:nvPr/>
        </p:nvGrpSpPr>
        <p:grpSpPr>
          <a:xfrm>
            <a:off x="9295848" y="6725763"/>
            <a:ext cx="7566333" cy="2161959"/>
            <a:chOff x="0" y="0"/>
            <a:chExt cx="13975378" cy="6248634"/>
          </a:xfrm>
          <a:solidFill>
            <a:srgbClr val="F1D7DF"/>
          </a:solidFill>
        </p:grpSpPr>
        <p:sp>
          <p:nvSpPr>
            <p:cNvPr id="21" name="Freeform 6">
              <a:extLst>
                <a:ext uri="{FF2B5EF4-FFF2-40B4-BE49-F238E27FC236}">
                  <a16:creationId xmlns:a16="http://schemas.microsoft.com/office/drawing/2014/main" id="{711B643D-0053-422E-AB12-03BC4BD54810}"/>
                </a:ext>
              </a:extLst>
            </p:cNvPr>
            <p:cNvSpPr/>
            <p:nvPr/>
          </p:nvSpPr>
          <p:spPr>
            <a:xfrm>
              <a:off x="0" y="-4262"/>
              <a:ext cx="13983125" cy="6255119"/>
            </a:xfrm>
            <a:custGeom>
              <a:avLst/>
              <a:gdLst/>
              <a:ahLst/>
              <a:cxnLst/>
              <a:rect l="l" t="t" r="r" b="b"/>
              <a:pathLst>
                <a:path w="13983125" h="6255119">
                  <a:moveTo>
                    <a:pt x="13044224" y="6243932"/>
                  </a:moveTo>
                  <a:cubicBezTo>
                    <a:pt x="13044224" y="6243932"/>
                    <a:pt x="12624472" y="6255119"/>
                    <a:pt x="12161887" y="6252498"/>
                  </a:cubicBezTo>
                  <a:cubicBezTo>
                    <a:pt x="4423626" y="6250335"/>
                    <a:pt x="1057073" y="6242511"/>
                    <a:pt x="1057073" y="6242511"/>
                  </a:cubicBezTo>
                  <a:cubicBezTo>
                    <a:pt x="812931" y="6233677"/>
                    <a:pt x="565145" y="6216696"/>
                    <a:pt x="398404" y="6158518"/>
                  </a:cubicBezTo>
                  <a:cubicBezTo>
                    <a:pt x="120505" y="6061556"/>
                    <a:pt x="0" y="5884028"/>
                    <a:pt x="0" y="2035489"/>
                  </a:cubicBezTo>
                  <a:lnTo>
                    <a:pt x="0" y="2035446"/>
                  </a:lnTo>
                  <a:cubicBezTo>
                    <a:pt x="8536" y="440430"/>
                    <a:pt x="34263" y="311302"/>
                    <a:pt x="140291" y="225758"/>
                  </a:cubicBezTo>
                  <a:cubicBezTo>
                    <a:pt x="342602" y="62530"/>
                    <a:pt x="736658" y="7673"/>
                    <a:pt x="1155311" y="7673"/>
                  </a:cubicBezTo>
                  <a:cubicBezTo>
                    <a:pt x="1155311" y="7673"/>
                    <a:pt x="1551711" y="15681"/>
                    <a:pt x="9807636" y="7673"/>
                  </a:cubicBezTo>
                  <a:cubicBezTo>
                    <a:pt x="12405545" y="0"/>
                    <a:pt x="12869473" y="7673"/>
                    <a:pt x="12869473" y="7673"/>
                  </a:cubicBezTo>
                  <a:cubicBezTo>
                    <a:pt x="13237780" y="15152"/>
                    <a:pt x="13601092" y="84484"/>
                    <a:pt x="13798834" y="207066"/>
                  </a:cubicBezTo>
                  <a:cubicBezTo>
                    <a:pt x="13949849" y="300683"/>
                    <a:pt x="13983125" y="425358"/>
                    <a:pt x="13973984" y="2035489"/>
                  </a:cubicBezTo>
                  <a:lnTo>
                    <a:pt x="13973984" y="2035533"/>
                  </a:lnTo>
                  <a:cubicBezTo>
                    <a:pt x="13973984" y="6001993"/>
                    <a:pt x="13690988" y="6216091"/>
                    <a:pt x="13044224" y="6243932"/>
                  </a:cubicBezTo>
                  <a:close/>
                </a:path>
              </a:pathLst>
            </a:custGeom>
            <a:grpFill/>
          </p:spPr>
        </p:sp>
      </p:grpSp>
      <p:sp>
        <p:nvSpPr>
          <p:cNvPr id="23" name="TextBox 22">
            <a:extLst>
              <a:ext uri="{FF2B5EF4-FFF2-40B4-BE49-F238E27FC236}">
                <a16:creationId xmlns:a16="http://schemas.microsoft.com/office/drawing/2014/main" id="{E02CB4FB-33D9-41D1-BB39-78F99570A2AD}"/>
              </a:ext>
            </a:extLst>
          </p:cNvPr>
          <p:cNvSpPr txBox="1"/>
          <p:nvPr/>
        </p:nvSpPr>
        <p:spPr>
          <a:xfrm>
            <a:off x="9723996" y="1871977"/>
            <a:ext cx="3728883" cy="9986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1. Biến cố</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69E79CE6-A0FD-4914-BBD5-A220B6784A02}"/>
              </a:ext>
            </a:extLst>
          </p:cNvPr>
          <p:cNvSpPr txBox="1"/>
          <p:nvPr/>
        </p:nvSpPr>
        <p:spPr>
          <a:xfrm>
            <a:off x="9704331" y="3987647"/>
            <a:ext cx="7147296" cy="20143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2. Định nghĩa cổ điển của xác suất</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1098A8E-CF9E-4E6B-A1A4-230947588E49}"/>
              </a:ext>
            </a:extLst>
          </p:cNvPr>
          <p:cNvSpPr txBox="1"/>
          <p:nvPr/>
        </p:nvSpPr>
        <p:spPr>
          <a:xfrm>
            <a:off x="9723996" y="7278151"/>
            <a:ext cx="6776883" cy="998671"/>
          </a:xfrm>
          <a:prstGeom prst="rect">
            <a:avLst/>
          </a:prstGeom>
          <a:noFill/>
        </p:spPr>
        <p:txBody>
          <a:bodyPr wrap="square">
            <a:spAutoFit/>
          </a:bodyPr>
          <a:lstStyle/>
          <a:p>
            <a:pPr>
              <a:lnSpc>
                <a:spcPct val="150000"/>
              </a:lnSpc>
              <a:spcAft>
                <a:spcPts val="80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3. Nguyên lí xác suất bé</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3561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5521319" y="2380075"/>
            <a:ext cx="299282" cy="1266801"/>
          </a:xfrm>
          <a:prstGeom prst="rect">
            <a:avLst/>
          </a:prstGeom>
        </p:spPr>
      </p:pic>
      <p:pic>
        <p:nvPicPr>
          <p:cNvPr id="31" name="Picture 3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8"/>
          <a:srcRect/>
          <a:stretch>
            <a:fillRect/>
          </a:stretch>
        </p:blipFill>
        <p:spPr>
          <a:xfrm rot="847013">
            <a:off x="15482822" y="7476252"/>
            <a:ext cx="1866305" cy="1647015"/>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F3EBFB1-2E7D-4088-811A-B11D5AE37A61}"/>
                  </a:ext>
                </a:extLst>
              </p:cNvPr>
              <p:cNvSpPr txBox="1"/>
              <p:nvPr/>
            </p:nvSpPr>
            <p:spPr>
              <a:xfrm>
                <a:off x="1694367" y="1639392"/>
                <a:ext cx="14899265" cy="6828921"/>
              </a:xfrm>
              <a:prstGeom prst="rect">
                <a:avLst/>
              </a:prstGeom>
              <a:noFill/>
            </p:spPr>
            <p:txBody>
              <a:bodyPr wrap="square">
                <a:spAutoFit/>
              </a:bodyPr>
              <a:lstStyle/>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Gieo đồng thời một con xúc xắc và một đồng xu.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Mô tả không gian mẫu.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Xét các biến cố sau: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 "Đồng xu xuất hiện mặt sấp";</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D: "Đồng xu xuất hiện mặt ngửa hoặc số chấm xuất hiện trên con xúc xắc là 5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Các biến cố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các tập con nào của không gian mẫu?</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1F3EBFB1-2E7D-4088-811A-B11D5AE37A61}"/>
                  </a:ext>
                </a:extLst>
              </p:cNvPr>
              <p:cNvSpPr txBox="1">
                <a:spLocks noRot="1" noChangeAspect="1" noMove="1" noResize="1" noEditPoints="1" noAdjustHandles="1" noChangeArrowheads="1" noChangeShapeType="1" noTextEdit="1"/>
              </p:cNvSpPr>
              <p:nvPr/>
            </p:nvSpPr>
            <p:spPr>
              <a:xfrm>
                <a:off x="1694367" y="1639392"/>
                <a:ext cx="14899265" cy="6828921"/>
              </a:xfrm>
              <a:prstGeom prst="rect">
                <a:avLst/>
              </a:prstGeom>
              <a:blipFill>
                <a:blip r:embed="rId11"/>
                <a:stretch>
                  <a:fillRect l="-1473" r="-1432" b="-2857"/>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EE26E144-C69F-4BDC-AF58-F304571D962A}"/>
              </a:ext>
            </a:extLst>
          </p:cNvPr>
          <p:cNvSpPr txBox="1"/>
          <p:nvPr/>
        </p:nvSpPr>
        <p:spPr>
          <a:xfrm>
            <a:off x="1721422" y="570562"/>
            <a:ext cx="10726614" cy="998671"/>
          </a:xfrm>
          <a:prstGeom prst="rect">
            <a:avLst/>
          </a:prstGeom>
          <a:noFill/>
        </p:spPr>
        <p:txBody>
          <a:bodyPr wrap="square">
            <a:spAutoFit/>
          </a:bodyPr>
          <a:lstStyle/>
          <a:p>
            <a:pPr>
              <a:lnSpc>
                <a:spcPct val="150000"/>
              </a:lnSpc>
              <a:spcAft>
                <a:spcPts val="120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9.3.</a:t>
            </a:r>
            <a:r>
              <a:rPr lang="en-US" sz="4400" dirty="0">
                <a:effectLst/>
                <a:latin typeface="Arial" panose="020B0604020202020204" pitchFamily="34" charset="0"/>
                <a:ea typeface="Calibri" panose="020F0502020204030204" pitchFamily="34" charset="0"/>
                <a:cs typeface="Times New Roman" panose="02020603050405020304" pitchFamily="18" charset="0"/>
              </a:rPr>
              <a:t> </a:t>
            </a:r>
            <a:r>
              <a:rPr lang="en-US" sz="4400" b="1" dirty="0">
                <a:effectLst/>
                <a:latin typeface="Arial" panose="020B0604020202020204" pitchFamily="34" charset="0"/>
                <a:ea typeface="Calibri" panose="020F0502020204030204" pitchFamily="34" charset="0"/>
                <a:cs typeface="Times New Roman" panose="02020603050405020304" pitchFamily="18" charset="0"/>
              </a:rPr>
              <a:t>(SGK – tr.82)</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1391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3" name="Group 3"/>
          <p:cNvGrpSpPr/>
          <p:nvPr/>
        </p:nvGrpSpPr>
        <p:grpSpPr>
          <a:xfrm>
            <a:off x="1752600" y="1662954"/>
            <a:ext cx="15660799" cy="7843684"/>
            <a:chOff x="0" y="0"/>
            <a:chExt cx="28926242" cy="2780481"/>
          </a:xfrm>
        </p:grpSpPr>
        <p:sp>
          <p:nvSpPr>
            <p:cNvPr id="4" name="Freeform 4"/>
            <p:cNvSpPr/>
            <p:nvPr/>
          </p:nvSpPr>
          <p:spPr>
            <a:xfrm>
              <a:off x="0" y="-4262"/>
              <a:ext cx="28933989" cy="2786966"/>
            </a:xfrm>
            <a:custGeom>
              <a:avLst/>
              <a:gdLst/>
              <a:ahLst/>
              <a:cxnLst/>
              <a:rect l="l" t="t" r="r" b="b"/>
              <a:pathLst>
                <a:path w="28933989" h="2786966">
                  <a:moveTo>
                    <a:pt x="27995088" y="2775779"/>
                  </a:moveTo>
                  <a:cubicBezTo>
                    <a:pt x="27995088" y="2775779"/>
                    <a:pt x="27575337" y="2786966"/>
                    <a:pt x="27112751" y="2784345"/>
                  </a:cubicBezTo>
                  <a:cubicBezTo>
                    <a:pt x="8450427" y="2782182"/>
                    <a:pt x="1057073" y="2774358"/>
                    <a:pt x="1057073" y="2774358"/>
                  </a:cubicBezTo>
                  <a:cubicBezTo>
                    <a:pt x="812931" y="2765524"/>
                    <a:pt x="565145" y="2748543"/>
                    <a:pt x="398404" y="2690365"/>
                  </a:cubicBezTo>
                  <a:cubicBezTo>
                    <a:pt x="120505" y="2593403"/>
                    <a:pt x="0" y="2415875"/>
                    <a:pt x="0" y="1045821"/>
                  </a:cubicBezTo>
                  <a:lnTo>
                    <a:pt x="0" y="1045807"/>
                  </a:lnTo>
                  <a:cubicBezTo>
                    <a:pt x="8536" y="440430"/>
                    <a:pt x="34263" y="311302"/>
                    <a:pt x="140291" y="225758"/>
                  </a:cubicBezTo>
                  <a:cubicBezTo>
                    <a:pt x="342602" y="62530"/>
                    <a:pt x="736658" y="7673"/>
                    <a:pt x="1155311" y="7673"/>
                  </a:cubicBezTo>
                  <a:cubicBezTo>
                    <a:pt x="1155311" y="7673"/>
                    <a:pt x="1551711" y="15681"/>
                    <a:pt x="21471575" y="7673"/>
                  </a:cubicBezTo>
                  <a:cubicBezTo>
                    <a:pt x="27356411" y="0"/>
                    <a:pt x="27820336" y="7673"/>
                    <a:pt x="27820336" y="7673"/>
                  </a:cubicBezTo>
                  <a:cubicBezTo>
                    <a:pt x="28188645" y="15152"/>
                    <a:pt x="28551956" y="84484"/>
                    <a:pt x="28749696" y="207066"/>
                  </a:cubicBezTo>
                  <a:cubicBezTo>
                    <a:pt x="28900713" y="300683"/>
                    <a:pt x="28933989" y="425358"/>
                    <a:pt x="28924848" y="1045821"/>
                  </a:cubicBezTo>
                  <a:lnTo>
                    <a:pt x="28924848" y="1045836"/>
                  </a:lnTo>
                  <a:cubicBezTo>
                    <a:pt x="28924848" y="2533840"/>
                    <a:pt x="28641852" y="2747938"/>
                    <a:pt x="27995088" y="2775779"/>
                  </a:cubicBezTo>
                  <a:close/>
                </a:path>
              </a:pathLst>
            </a:custGeom>
            <a:solidFill>
              <a:srgbClr val="FFF6CD"/>
            </a:solidFill>
          </p:spPr>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7" name="Picture 17"/>
          <p:cNvPicPr>
            <a:picLocks noChangeAspect="1"/>
          </p:cNvPicPr>
          <p:nvPr/>
        </p:nvPicPr>
        <p:blipFill>
          <a:blip r:embed="rId8"/>
          <a:srcRect/>
          <a:stretch>
            <a:fillRect/>
          </a:stretch>
        </p:blipFill>
        <p:spPr>
          <a:xfrm rot="825944">
            <a:off x="14552862" y="7064341"/>
            <a:ext cx="3507667" cy="2692134"/>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2001">
            <a:off x="14199022" y="1075089"/>
            <a:ext cx="559859" cy="712063"/>
          </a:xfrm>
          <a:prstGeom prst="rect">
            <a:avLst/>
          </a:prstGeom>
        </p:spPr>
      </p:pic>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4ECB63AF-5814-4D93-B4FA-D9D377AC6980}"/>
                  </a:ext>
                </a:extLst>
              </p:cNvPr>
              <p:cNvSpPr txBox="1"/>
              <p:nvPr/>
            </p:nvSpPr>
            <p:spPr>
              <a:xfrm>
                <a:off x="2665460" y="3107123"/>
                <a:ext cx="14133620" cy="4813882"/>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vi-VN" sz="4000" i="1">
                        <a:latin typeface="Cambria Math" panose="02040503050406030204" pitchFamily="18" charset="0"/>
                        <a:ea typeface="Calibri" panose="020F0502020204030204" pitchFamily="34" charset="0"/>
                        <a:cs typeface="Arial" panose="020B0604020202020204" pitchFamily="34" charset="0"/>
                      </a:rPr>
                      <m:t>N</m:t>
                    </m:r>
                    <m:r>
                      <a:rPr lang="vi-VN" sz="4000" b="0" i="0" smtClean="0">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vi-VN" sz="4000" b="0" i="0" smtClean="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);(3,</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);(5,</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m:t>
                          </m:r>
                        </m:e>
                      </m:acc>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);(3,</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);(5,</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);(3,</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);(5,</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m:t>
                    </m:r>
                    <m:r>
                      <a:rPr lang="en-US" sz="4000">
                        <a:effectLst/>
                        <a:latin typeface="Cambria Math" panose="02040503050406030204" pitchFamily="18" charset="0"/>
                        <a:ea typeface="Calibri" panose="020F0502020204030204" pitchFamily="34" charset="0"/>
                        <a:cs typeface="Arial" panose="020B0604020202020204" pitchFamily="34" charset="0"/>
                      </a:rPr>
                      <m:t>);(5,</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𝐷</m:t>
                        </m:r>
                      </m:e>
                    </m:acc>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);(3,</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);(4,</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);(6,</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TextBox 19">
                <a:extLst>
                  <a:ext uri="{FF2B5EF4-FFF2-40B4-BE49-F238E27FC236}">
                    <a16:creationId xmlns:a16="http://schemas.microsoft.com/office/drawing/2014/main" id="{4ECB63AF-5814-4D93-B4FA-D9D377AC6980}"/>
                  </a:ext>
                </a:extLst>
              </p:cNvPr>
              <p:cNvSpPr txBox="1">
                <a:spLocks noRot="1" noChangeAspect="1" noMove="1" noResize="1" noEditPoints="1" noAdjustHandles="1" noChangeArrowheads="1" noChangeShapeType="1" noTextEdit="1"/>
              </p:cNvSpPr>
              <p:nvPr/>
            </p:nvSpPr>
            <p:spPr>
              <a:xfrm>
                <a:off x="2665460" y="3107123"/>
                <a:ext cx="14133620" cy="4813882"/>
              </a:xfrm>
              <a:prstGeom prst="rect">
                <a:avLst/>
              </a:prstGeom>
              <a:blipFill>
                <a:blip r:embed="rId11"/>
                <a:stretch>
                  <a:fillRect l="-1509" b="-4309"/>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508AD4B-DDF9-47BE-A60D-0DB74B965330}"/>
              </a:ext>
            </a:extLst>
          </p:cNvPr>
          <p:cNvSpPr txBox="1"/>
          <p:nvPr/>
        </p:nvSpPr>
        <p:spPr>
          <a:xfrm>
            <a:off x="8794424" y="2085612"/>
            <a:ext cx="1875692" cy="769441"/>
          </a:xfrm>
          <a:prstGeom prst="rect">
            <a:avLst/>
          </a:prstGeom>
          <a:noFill/>
        </p:spPr>
        <p:txBody>
          <a:bodyPr wrap="square">
            <a:spAutoFit/>
          </a:bodyPr>
          <a:lstStyle/>
          <a:p>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Giải</a:t>
            </a:r>
            <a:endParaRPr lang="en-US" dirty="0"/>
          </a:p>
        </p:txBody>
      </p:sp>
    </p:spTree>
    <p:extLst>
      <p:ext uri="{BB962C8B-B14F-4D97-AF65-F5344CB8AC3E}">
        <p14:creationId xmlns:p14="http://schemas.microsoft.com/office/powerpoint/2010/main" val="32771941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1138646" y="1280298"/>
            <a:ext cx="16510745" cy="8239783"/>
            <a:chOff x="0" y="0"/>
            <a:chExt cx="14727184" cy="12798384"/>
          </a:xfrm>
          <a:solidFill>
            <a:schemeClr val="accent3">
              <a:lumMod val="20000"/>
              <a:lumOff val="80000"/>
            </a:schemeClr>
          </a:solidFill>
        </p:grpSpPr>
        <p:sp>
          <p:nvSpPr>
            <p:cNvPr id="3" name="Freeform 3"/>
            <p:cNvSpPr/>
            <p:nvPr/>
          </p:nvSpPr>
          <p:spPr>
            <a:xfrm>
              <a:off x="0" y="-4262"/>
              <a:ext cx="14734930" cy="12804870"/>
            </a:xfrm>
            <a:custGeom>
              <a:avLst/>
              <a:gdLst/>
              <a:ahLst/>
              <a:cxnLst/>
              <a:rect l="l" t="t" r="r" b="b"/>
              <a:pathLst>
                <a:path w="14734930" h="12804870">
                  <a:moveTo>
                    <a:pt x="13796031" y="12793682"/>
                  </a:moveTo>
                  <a:cubicBezTo>
                    <a:pt x="13796031" y="12793682"/>
                    <a:pt x="13376278" y="12804870"/>
                    <a:pt x="12913692" y="12802248"/>
                  </a:cubicBezTo>
                  <a:cubicBezTo>
                    <a:pt x="4626114" y="12800086"/>
                    <a:pt x="1057073" y="12792261"/>
                    <a:pt x="1057073" y="12792261"/>
                  </a:cubicBezTo>
                  <a:cubicBezTo>
                    <a:pt x="812931" y="12783427"/>
                    <a:pt x="565145" y="12766446"/>
                    <a:pt x="398404" y="12708268"/>
                  </a:cubicBezTo>
                  <a:cubicBezTo>
                    <a:pt x="120505" y="12611306"/>
                    <a:pt x="0" y="12433778"/>
                    <a:pt x="0" y="3904518"/>
                  </a:cubicBezTo>
                  <a:lnTo>
                    <a:pt x="0" y="3904421"/>
                  </a:lnTo>
                  <a:cubicBezTo>
                    <a:pt x="8536" y="440430"/>
                    <a:pt x="34263" y="311302"/>
                    <a:pt x="140291" y="225758"/>
                  </a:cubicBezTo>
                  <a:cubicBezTo>
                    <a:pt x="342602" y="62530"/>
                    <a:pt x="736658" y="7673"/>
                    <a:pt x="1155311" y="7673"/>
                  </a:cubicBezTo>
                  <a:cubicBezTo>
                    <a:pt x="1155311" y="7673"/>
                    <a:pt x="1551711" y="15681"/>
                    <a:pt x="10394159" y="7673"/>
                  </a:cubicBezTo>
                  <a:cubicBezTo>
                    <a:pt x="13157350" y="0"/>
                    <a:pt x="13621279" y="7673"/>
                    <a:pt x="13621279" y="7673"/>
                  </a:cubicBezTo>
                  <a:cubicBezTo>
                    <a:pt x="13989586" y="15152"/>
                    <a:pt x="14352899" y="84484"/>
                    <a:pt x="14550639" y="207066"/>
                  </a:cubicBezTo>
                  <a:cubicBezTo>
                    <a:pt x="14701656" y="300683"/>
                    <a:pt x="14734930" y="425358"/>
                    <a:pt x="14725790" y="3904518"/>
                  </a:cubicBezTo>
                  <a:lnTo>
                    <a:pt x="14725790" y="3904615"/>
                  </a:lnTo>
                  <a:cubicBezTo>
                    <a:pt x="14725790" y="12551743"/>
                    <a:pt x="14442793" y="12765841"/>
                    <a:pt x="13796031" y="12793682"/>
                  </a:cubicBezTo>
                  <a:close/>
                </a:path>
              </a:pathLst>
            </a:custGeom>
            <a:grpFill/>
          </p:spPr>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2270991" y="340809"/>
            <a:ext cx="518750" cy="219576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4806087" y="255223"/>
            <a:ext cx="3866404" cy="300612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19313" y="-3306085"/>
            <a:ext cx="4695920" cy="411480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DF35F7BF-0325-4780-B1C6-C67996F1D58C}"/>
                  </a:ext>
                </a:extLst>
              </p:cNvPr>
              <p:cNvSpPr txBox="1"/>
              <p:nvPr/>
            </p:nvSpPr>
            <p:spPr>
              <a:xfrm>
                <a:off x="1548710" y="2972031"/>
                <a:ext cx="15600644" cy="5673733"/>
              </a:xfrm>
              <a:prstGeom prst="rect">
                <a:avLst/>
              </a:prstGeom>
              <a:noFill/>
            </p:spPr>
            <p:txBody>
              <a:bodyPr wrap="square">
                <a:spAutoFit/>
              </a:bodyPr>
              <a:lstStyle/>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Một túi có chứa một số bi xanh, bi đỏ, bi đen và bi trắng. Lấy ngẫu nhiên một viên bi từ trong túi.</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a)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"Bi lấy ra có màu đỏ". Biến cố: "Bi lấy ra có màu xanh hoặc màu đen hoặc trắng" có phải là biến cố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𝐻</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hay không?</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Gọi K là biến cố: "Bi lấy ra có màu xanh hoặc màu trắng". Biến cố: "Bi lấy ra màu đen" có phải là biến cố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𝐾</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hay không?</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DF35F7BF-0325-4780-B1C6-C67996F1D58C}"/>
                  </a:ext>
                </a:extLst>
              </p:cNvPr>
              <p:cNvSpPr txBox="1">
                <a:spLocks noRot="1" noChangeAspect="1" noMove="1" noResize="1" noEditPoints="1" noAdjustHandles="1" noChangeArrowheads="1" noChangeShapeType="1" noTextEdit="1"/>
              </p:cNvSpPr>
              <p:nvPr/>
            </p:nvSpPr>
            <p:spPr>
              <a:xfrm>
                <a:off x="1548710" y="2972031"/>
                <a:ext cx="15600644" cy="5673733"/>
              </a:xfrm>
              <a:prstGeom prst="rect">
                <a:avLst/>
              </a:prstGeom>
              <a:blipFill>
                <a:blip r:embed="rId10"/>
                <a:stretch>
                  <a:fillRect l="-1368" r="-1407" b="-376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10FBCDAF-8F94-4482-9ADC-DE99BACDE21F}"/>
              </a:ext>
            </a:extLst>
          </p:cNvPr>
          <p:cNvSpPr txBox="1"/>
          <p:nvPr/>
        </p:nvSpPr>
        <p:spPr>
          <a:xfrm>
            <a:off x="1568555" y="1821336"/>
            <a:ext cx="10609384" cy="998671"/>
          </a:xfrm>
          <a:prstGeom prst="rect">
            <a:avLst/>
          </a:prstGeom>
          <a:noFill/>
        </p:spPr>
        <p:txBody>
          <a:bodyPr wrap="square">
            <a:spAutoFit/>
          </a:bodyPr>
          <a:lstStyle/>
          <a:p>
            <a:pPr>
              <a:lnSpc>
                <a:spcPct val="150000"/>
              </a:lnSpc>
              <a:spcAft>
                <a:spcPts val="120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9.4.</a:t>
            </a:r>
            <a:r>
              <a:rPr lang="en-US" sz="4400" dirty="0">
                <a:effectLst/>
                <a:latin typeface="Arial" panose="020B0604020202020204" pitchFamily="34" charset="0"/>
                <a:ea typeface="Calibri" panose="020F0502020204030204" pitchFamily="34" charset="0"/>
                <a:cs typeface="Times New Roman" panose="02020603050405020304" pitchFamily="18" charset="0"/>
              </a:rPr>
              <a:t> </a:t>
            </a:r>
            <a:r>
              <a:rPr lang="en-US" sz="4400" b="1" dirty="0">
                <a:effectLst/>
                <a:latin typeface="Arial" panose="020B0604020202020204" pitchFamily="34" charset="0"/>
                <a:ea typeface="Calibri" panose="020F0502020204030204" pitchFamily="34" charset="0"/>
                <a:cs typeface="Times New Roman" panose="02020603050405020304" pitchFamily="18" charset="0"/>
              </a:rPr>
              <a:t>(SGK – tr.82)</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8785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5B9C9577-ADC4-4433-9B0A-898DD549A2F2}"/>
              </a:ext>
            </a:extLst>
          </p:cNvPr>
          <p:cNvGrpSpPr/>
          <p:nvPr/>
        </p:nvGrpSpPr>
        <p:grpSpPr>
          <a:xfrm>
            <a:off x="1127015" y="2467841"/>
            <a:ext cx="7195315" cy="7112054"/>
            <a:chOff x="1123502" y="3208158"/>
            <a:chExt cx="4907619" cy="572132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3502" y="4089348"/>
              <a:ext cx="4907619" cy="4840139"/>
            </a:xfrm>
            <a:prstGeom prst="rect">
              <a:avLst/>
            </a:prstGeom>
          </p:spPr>
        </p:pic>
        <p:grpSp>
          <p:nvGrpSpPr>
            <p:cNvPr id="6" name="Group 6"/>
            <p:cNvGrpSpPr/>
            <p:nvPr/>
          </p:nvGrpSpPr>
          <p:grpSpPr>
            <a:xfrm>
              <a:off x="1946411" y="3208158"/>
              <a:ext cx="2963811" cy="700281"/>
              <a:chOff x="0" y="0"/>
              <a:chExt cx="5474301" cy="1293453"/>
            </a:xfrm>
          </p:grpSpPr>
          <p:sp>
            <p:nvSpPr>
              <p:cNvPr id="7" name="Freeform 7"/>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grpSp>
      <p:grpSp>
        <p:nvGrpSpPr>
          <p:cNvPr id="36" name="Group 35">
            <a:extLst>
              <a:ext uri="{FF2B5EF4-FFF2-40B4-BE49-F238E27FC236}">
                <a16:creationId xmlns:a16="http://schemas.microsoft.com/office/drawing/2014/main" id="{1026B1E2-C121-4DB1-8F08-BEE30749165C}"/>
              </a:ext>
            </a:extLst>
          </p:cNvPr>
          <p:cNvGrpSpPr/>
          <p:nvPr/>
        </p:nvGrpSpPr>
        <p:grpSpPr>
          <a:xfrm>
            <a:off x="9485923" y="1685624"/>
            <a:ext cx="7195315" cy="7192306"/>
            <a:chOff x="6690190" y="3208158"/>
            <a:chExt cx="4907619" cy="5721329"/>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0190" y="4089348"/>
              <a:ext cx="4907619" cy="4840139"/>
            </a:xfrm>
            <a:prstGeom prst="rect">
              <a:avLst/>
            </a:prstGeom>
          </p:spPr>
        </p:pic>
        <p:grpSp>
          <p:nvGrpSpPr>
            <p:cNvPr id="9" name="Group 9"/>
            <p:cNvGrpSpPr/>
            <p:nvPr/>
          </p:nvGrpSpPr>
          <p:grpSpPr>
            <a:xfrm>
              <a:off x="7662094" y="3208158"/>
              <a:ext cx="2963811" cy="738258"/>
              <a:chOff x="0" y="0"/>
              <a:chExt cx="5474301" cy="1363597"/>
            </a:xfrm>
          </p:grpSpPr>
          <p:sp>
            <p:nvSpPr>
              <p:cNvPr id="10" name="Freeform 10"/>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D1D899"/>
              </a:solidFill>
            </p:spPr>
          </p:sp>
        </p:grpSp>
      </p:gr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8712655" y="655211"/>
            <a:ext cx="299282" cy="1266801"/>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31263">
            <a:off x="-825173" y="-290565"/>
            <a:ext cx="3866404" cy="3006129"/>
          </a:xfrm>
          <a:prstGeom prst="rect">
            <a:avLst/>
          </a:prstGeom>
        </p:spPr>
      </p:pic>
      <p:pic>
        <p:nvPicPr>
          <p:cNvPr id="33" name="Picture 33"/>
          <p:cNvPicPr>
            <a:picLocks noChangeAspect="1"/>
          </p:cNvPicPr>
          <p:nvPr/>
        </p:nvPicPr>
        <p:blipFill>
          <a:blip r:embed="rId10"/>
          <a:srcRect/>
          <a:stretch>
            <a:fillRect/>
          </a:stretch>
        </p:blipFill>
        <p:spPr>
          <a:xfrm rot="847013">
            <a:off x="6981737" y="7740218"/>
            <a:ext cx="2081538" cy="1836958"/>
          </a:xfrm>
          <a:prstGeom prst="rect">
            <a:avLst/>
          </a:prstGeom>
        </p:spPr>
      </p:pic>
      <p:pic>
        <p:nvPicPr>
          <p:cNvPr id="34" name="Picture 34"/>
          <p:cNvPicPr>
            <a:picLocks noChangeAspect="1"/>
          </p:cNvPicPr>
          <p:nvPr/>
        </p:nvPicPr>
        <p:blipFill>
          <a:blip r:embed="rId11"/>
          <a:srcRect/>
          <a:stretch>
            <a:fillRect/>
          </a:stretch>
        </p:blipFill>
        <p:spPr>
          <a:xfrm>
            <a:off x="14938402" y="7991325"/>
            <a:ext cx="1671478" cy="2047752"/>
          </a:xfrm>
          <a:prstGeom prst="rect">
            <a:avLst/>
          </a:prstGeom>
        </p:spPr>
      </p:pic>
      <p:pic>
        <p:nvPicPr>
          <p:cNvPr id="35" name="Picture 3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2001">
            <a:off x="703730" y="7045194"/>
            <a:ext cx="649939" cy="826632"/>
          </a:xfrm>
          <a:prstGeom prst="rect">
            <a:avLst/>
          </a:prstGeom>
        </p:spPr>
      </p:pic>
      <mc:AlternateContent xmlns:mc="http://schemas.openxmlformats.org/markup-compatibility/2006">
        <mc:Choice xmlns:a14="http://schemas.microsoft.com/office/drawing/2010/main" Requires="a14">
          <p:sp>
            <p:nvSpPr>
              <p:cNvPr id="39" name="TextBox 38">
                <a:extLst>
                  <a:ext uri="{FF2B5EF4-FFF2-40B4-BE49-F238E27FC236}">
                    <a16:creationId xmlns:a16="http://schemas.microsoft.com/office/drawing/2014/main" id="{A67FF4FC-940E-4CC2-8B1B-890127CEB3C3}"/>
                  </a:ext>
                </a:extLst>
              </p:cNvPr>
              <p:cNvSpPr txBox="1"/>
              <p:nvPr/>
            </p:nvSpPr>
            <p:spPr>
              <a:xfrm>
                <a:off x="9867530" y="2975680"/>
                <a:ext cx="6658074" cy="5532861"/>
              </a:xfrm>
              <a:prstGeom prst="rect">
                <a:avLst/>
              </a:prstGeom>
              <a:noFill/>
            </p:spPr>
            <p:txBody>
              <a:bodyPr wrap="square">
                <a:spAutoFit/>
              </a:bodyPr>
              <a:lstStyle/>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𝐾</m:t>
                        </m:r>
                      </m:e>
                    </m:acc>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là biến cố: "Không xảy ra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 tức là biến cố: "Bi lấy ra có màu đỏ hoặc màu đen". Do đó biến cố: "Bi lấy ra màu đen" không phải là biến cố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𝐾</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9" name="TextBox 38">
                <a:extLst>
                  <a:ext uri="{FF2B5EF4-FFF2-40B4-BE49-F238E27FC236}">
                    <a16:creationId xmlns:a16="http://schemas.microsoft.com/office/drawing/2014/main" id="{A67FF4FC-940E-4CC2-8B1B-890127CEB3C3}"/>
                  </a:ext>
                </a:extLst>
              </p:cNvPr>
              <p:cNvSpPr txBox="1">
                <a:spLocks noRot="1" noChangeAspect="1" noMove="1" noResize="1" noEditPoints="1" noAdjustHandles="1" noChangeArrowheads="1" noChangeShapeType="1" noTextEdit="1"/>
              </p:cNvSpPr>
              <p:nvPr/>
            </p:nvSpPr>
            <p:spPr>
              <a:xfrm>
                <a:off x="9867530" y="2975680"/>
                <a:ext cx="6658074" cy="5532861"/>
              </a:xfrm>
              <a:prstGeom prst="rect">
                <a:avLst/>
              </a:prstGeom>
              <a:blipFill>
                <a:blip r:embed="rId14"/>
                <a:stretch>
                  <a:fillRect l="-3297" r="-1007" b="-352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19EDDD9D-A2CD-4AB1-91ED-0CFED75699C2}"/>
                  </a:ext>
                </a:extLst>
              </p:cNvPr>
              <p:cNvSpPr txBox="1"/>
              <p:nvPr/>
            </p:nvSpPr>
            <p:spPr>
              <a:xfrm>
                <a:off x="1808444" y="4127190"/>
                <a:ext cx="5832455" cy="460953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 Biến cố: "Bi lấy ra có màu xanh hoặc màu đen hoặc trắng" chính là biến cố: "Không xảy ra </a:t>
                </a:r>
                <a14:m>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𝐻</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do đó là biến cố đối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𝐻</m:t>
                        </m:r>
                      </m:e>
                    </m:acc>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1" name="TextBox 40">
                <a:extLst>
                  <a:ext uri="{FF2B5EF4-FFF2-40B4-BE49-F238E27FC236}">
                    <a16:creationId xmlns:a16="http://schemas.microsoft.com/office/drawing/2014/main" id="{19EDDD9D-A2CD-4AB1-91ED-0CFED75699C2}"/>
                  </a:ext>
                </a:extLst>
              </p:cNvPr>
              <p:cNvSpPr txBox="1">
                <a:spLocks noRot="1" noChangeAspect="1" noMove="1" noResize="1" noEditPoints="1" noAdjustHandles="1" noChangeArrowheads="1" noChangeShapeType="1" noTextEdit="1"/>
              </p:cNvSpPr>
              <p:nvPr/>
            </p:nvSpPr>
            <p:spPr>
              <a:xfrm>
                <a:off x="1808444" y="4127190"/>
                <a:ext cx="5832455" cy="4609532"/>
              </a:xfrm>
              <a:prstGeom prst="rect">
                <a:avLst/>
              </a:prstGeom>
              <a:blipFill>
                <a:blip r:embed="rId15"/>
                <a:stretch>
                  <a:fillRect l="-3766" r="-3766" b="-4497"/>
                </a:stretch>
              </a:blipFill>
            </p:spPr>
            <p:txBody>
              <a:bodyPr/>
              <a:lstStyle/>
              <a:p>
                <a:r>
                  <a:rPr lang="en-US">
                    <a:noFill/>
                  </a:rPr>
                  <a:t> </a:t>
                </a:r>
              </a:p>
            </p:txBody>
          </p:sp>
        </mc:Fallback>
      </mc:AlternateContent>
      <p:sp>
        <p:nvSpPr>
          <p:cNvPr id="44" name="TextBox 43">
            <a:extLst>
              <a:ext uri="{FF2B5EF4-FFF2-40B4-BE49-F238E27FC236}">
                <a16:creationId xmlns:a16="http://schemas.microsoft.com/office/drawing/2014/main" id="{6965B68E-539A-479E-907A-6D13E3F10CD1}"/>
              </a:ext>
            </a:extLst>
          </p:cNvPr>
          <p:cNvSpPr txBox="1"/>
          <p:nvPr/>
        </p:nvSpPr>
        <p:spPr>
          <a:xfrm>
            <a:off x="1380378" y="880203"/>
            <a:ext cx="10609384" cy="998671"/>
          </a:xfrm>
          <a:prstGeom prst="rect">
            <a:avLst/>
          </a:prstGeom>
          <a:noFill/>
        </p:spPr>
        <p:txBody>
          <a:bodyPr wrap="square">
            <a:spAutoFit/>
          </a:bodyPr>
          <a:lstStyle/>
          <a:p>
            <a:pPr>
              <a:lnSpc>
                <a:spcPct val="150000"/>
              </a:lnSpc>
              <a:spcAft>
                <a:spcPts val="1200"/>
              </a:spcAft>
            </a:pPr>
            <a:r>
              <a:rPr lang="en-US" sz="4400" b="1" dirty="0">
                <a:effectLst/>
                <a:latin typeface="Arial" panose="020B0604020202020204" pitchFamily="34" charset="0"/>
                <a:ea typeface="Calibri" panose="020F0502020204030204" pitchFamily="34" charset="0"/>
                <a:cs typeface="Times New Roman" panose="02020603050405020304" pitchFamily="18" charset="0"/>
              </a:rPr>
              <a:t>9.4.</a:t>
            </a:r>
            <a:r>
              <a:rPr lang="en-US" sz="4400" dirty="0">
                <a:effectLst/>
                <a:latin typeface="Arial" panose="020B0604020202020204" pitchFamily="34" charset="0"/>
                <a:ea typeface="Calibri" panose="020F0502020204030204" pitchFamily="34" charset="0"/>
                <a:cs typeface="Times New Roman" panose="02020603050405020304" pitchFamily="18" charset="0"/>
              </a:rPr>
              <a:t> </a:t>
            </a:r>
            <a:r>
              <a:rPr lang="en-US" sz="4400" b="1" dirty="0">
                <a:effectLst/>
                <a:latin typeface="Arial" panose="020B0604020202020204" pitchFamily="34" charset="0"/>
                <a:ea typeface="Calibri" panose="020F0502020204030204" pitchFamily="34" charset="0"/>
                <a:cs typeface="Times New Roman" panose="02020603050405020304" pitchFamily="18" charset="0"/>
              </a:rPr>
              <a:t>(SGK – tr.82)</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80090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9659" y="1244651"/>
            <a:ext cx="15948682" cy="8383768"/>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902707" y="5516663"/>
            <a:ext cx="299282" cy="12668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0042">
            <a:off x="7122860" y="8331427"/>
            <a:ext cx="798954" cy="938566"/>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287380">
            <a:off x="-813084" y="7323687"/>
            <a:ext cx="3866404" cy="300612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20118" y="-3151918"/>
            <a:ext cx="4695920" cy="4114800"/>
          </a:xfrm>
          <a:prstGeom prst="rect">
            <a:avLst/>
          </a:prstGeom>
        </p:spPr>
      </p:pic>
      <p:sp>
        <p:nvSpPr>
          <p:cNvPr id="15" name="TextBox 14">
            <a:extLst>
              <a:ext uri="{FF2B5EF4-FFF2-40B4-BE49-F238E27FC236}">
                <a16:creationId xmlns:a16="http://schemas.microsoft.com/office/drawing/2014/main" id="{CFA8AF0C-0B19-4216-A3CE-C3BD099FD9A7}"/>
              </a:ext>
            </a:extLst>
          </p:cNvPr>
          <p:cNvSpPr txBox="1"/>
          <p:nvPr/>
        </p:nvSpPr>
        <p:spPr>
          <a:xfrm>
            <a:off x="1675975" y="1730619"/>
            <a:ext cx="14250249" cy="7366504"/>
          </a:xfrm>
          <a:prstGeom prst="rect">
            <a:avLst/>
          </a:prstGeom>
          <a:noFill/>
        </p:spPr>
        <p:txBody>
          <a:bodyPr wrap="square">
            <a:spAutoFit/>
          </a:bodyPr>
          <a:lstStyle/>
          <a:p>
            <a:pPr algn="just">
              <a:lnSpc>
                <a:spcPct val="150000"/>
              </a:lnSpc>
            </a:pPr>
            <a:r>
              <a:rPr lang="en-US" sz="4000" b="1" dirty="0">
                <a:effectLst/>
                <a:latin typeface="Arial" panose="020B0604020202020204" pitchFamily="34" charset="0"/>
                <a:ea typeface="Calibri" panose="020F0502020204030204" pitchFamily="34" charset="0"/>
                <a:cs typeface="Times New Roman" panose="02020603050405020304" pitchFamily="18" charset="0"/>
              </a:rPr>
              <a:t>9.5. (SGK – tr.82)</a:t>
            </a:r>
            <a:r>
              <a:rPr lang="vi-VN" sz="4000" b="1"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Hai bạn An và Bình mỗi người gieo một con xúc xắc cân đối. Tính xác suất đề:</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Số chấm xuất hiện trên mỗi con xúc xắc bé hơn 3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Số chấm xuất hiện trên con xúc xắc mà An gieo lớn hơn hoặc bằng 5 ;</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c) Tích hai số chấm xuất hiện trên hai con xúc xắc bé hơn 6;</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d) Tồng hai số chấm xuất hiện trên hai con xúc xắc là một số nguyên tố.</a:t>
            </a:r>
            <a:endParaRPr lang="en-US" sz="4000" dirty="0">
              <a:effectLst/>
              <a:latin typeface="Georgia" panose="02040502050405020303" pitchFamily="18" charset="0"/>
              <a:ea typeface="Calibri" panose="020F0502020204030204" pitchFamily="34" charset="0"/>
              <a:cs typeface="Times New Roman" panose="02020603050405020304" pitchFamily="18" charset="0"/>
            </a:endParaRPr>
          </a:p>
        </p:txBody>
      </p:sp>
      <p:pic>
        <p:nvPicPr>
          <p:cNvPr id="16" name="Picture 2">
            <a:extLst>
              <a:ext uri="{FF2B5EF4-FFF2-40B4-BE49-F238E27FC236}">
                <a16:creationId xmlns:a16="http://schemas.microsoft.com/office/drawing/2014/main" id="{6E1EA535-33B6-47FC-A89E-5D798900D2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820982" y="8013254"/>
            <a:ext cx="2554713" cy="2150604"/>
          </a:xfrm>
          <a:prstGeom prst="rect">
            <a:avLst/>
          </a:prstGeom>
        </p:spPr>
      </p:pic>
      <p:sp>
        <p:nvSpPr>
          <p:cNvPr id="18" name="TextBox 17">
            <a:extLst>
              <a:ext uri="{FF2B5EF4-FFF2-40B4-BE49-F238E27FC236}">
                <a16:creationId xmlns:a16="http://schemas.microsoft.com/office/drawing/2014/main" id="{A5122927-986A-4B7A-A7B4-31F76D174331}"/>
              </a:ext>
            </a:extLst>
          </p:cNvPr>
          <p:cNvSpPr txBox="1"/>
          <p:nvPr/>
        </p:nvSpPr>
        <p:spPr>
          <a:xfrm>
            <a:off x="7024704" y="437579"/>
            <a:ext cx="424742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effectLst/>
                <a:uLnTx/>
                <a:uFillTx/>
                <a:latin typeface="Arial" panose="020B0604020202020204" pitchFamily="34" charset="0"/>
                <a:ea typeface="+mn-ea"/>
                <a:cs typeface="+mn-cs"/>
              </a:rPr>
              <a:t>VẬN DỤNG </a:t>
            </a:r>
            <a:endParaRPr kumimoji="0" lang="en-US" sz="4800" b="1" i="0" u="none" strike="noStrike" kern="1200" cap="none" spc="0" normalizeH="0" baseline="0" noProof="0" dirty="0">
              <a:ln>
                <a:noFill/>
              </a:ln>
              <a:effectLst/>
              <a:uLnTx/>
              <a:uFillTx/>
              <a:latin typeface="Calibri"/>
              <a:ea typeface="+mn-ea"/>
              <a:cs typeface="+mn-cs"/>
            </a:endParaRPr>
          </a:p>
        </p:txBody>
      </p:sp>
    </p:spTree>
    <p:extLst>
      <p:ext uri="{BB962C8B-B14F-4D97-AF65-F5344CB8AC3E}">
        <p14:creationId xmlns:p14="http://schemas.microsoft.com/office/powerpoint/2010/main" val="3155089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43200" y="612687"/>
            <a:ext cx="915473" cy="660285"/>
          </a:xfrm>
          <a:prstGeom prst="rect">
            <a:avLst/>
          </a:prstGeom>
        </p:spPr>
      </p:pic>
      <p:pic>
        <p:nvPicPr>
          <p:cNvPr id="14" name="Picture 14"/>
          <p:cNvPicPr>
            <a:picLocks noChangeAspect="1"/>
          </p:cNvPicPr>
          <p:nvPr/>
        </p:nvPicPr>
        <p:blipFill>
          <a:blip r:embed="rId8"/>
          <a:srcRect/>
          <a:stretch>
            <a:fillRect/>
          </a:stretch>
        </p:blipFill>
        <p:spPr>
          <a:xfrm rot="-2165025">
            <a:off x="592078" y="8628015"/>
            <a:ext cx="945055" cy="797390"/>
          </a:xfrm>
          <a:prstGeom prst="rect">
            <a:avLst/>
          </a:prstGeom>
        </p:spPr>
      </p:pic>
      <p:sp>
        <p:nvSpPr>
          <p:cNvPr id="16" name="TextBox 15">
            <a:extLst>
              <a:ext uri="{FF2B5EF4-FFF2-40B4-BE49-F238E27FC236}">
                <a16:creationId xmlns:a16="http://schemas.microsoft.com/office/drawing/2014/main" id="{74720FB6-BC35-47A2-882F-EE6CED1484B7}"/>
              </a:ext>
            </a:extLst>
          </p:cNvPr>
          <p:cNvSpPr txBox="1"/>
          <p:nvPr/>
        </p:nvSpPr>
        <p:spPr>
          <a:xfrm>
            <a:off x="8763000" y="499281"/>
            <a:ext cx="1875692" cy="769441"/>
          </a:xfrm>
          <a:prstGeom prst="rect">
            <a:avLst/>
          </a:prstGeom>
          <a:noFill/>
        </p:spPr>
        <p:txBody>
          <a:bodyPr wrap="square">
            <a:spAutoFit/>
          </a:bodyPr>
          <a:lstStyle/>
          <a:p>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Giải</a:t>
            </a:r>
            <a:endParaRPr lang="en-US" dirty="0"/>
          </a:p>
        </p:txBody>
      </p:sp>
      <mc:AlternateContent xmlns:mc="http://schemas.openxmlformats.org/markup-compatibility/2006">
        <mc:Choice xmlns:a14="http://schemas.microsoft.com/office/drawing/2010/main" Requires="a14">
          <p:graphicFrame>
            <p:nvGraphicFramePr>
              <p:cNvPr id="17" name="Table 16">
                <a:extLst>
                  <a:ext uri="{FF2B5EF4-FFF2-40B4-BE49-F238E27FC236}">
                    <a16:creationId xmlns:a16="http://schemas.microsoft.com/office/drawing/2014/main" id="{2007025E-8C3B-482C-B2AF-641950B1BEB9}"/>
                  </a:ext>
                </a:extLst>
              </p:cNvPr>
              <p:cNvGraphicFramePr>
                <a:graphicFrameLocks noGrp="1"/>
              </p:cNvGraphicFramePr>
              <p:nvPr>
                <p:extLst>
                  <p:ext uri="{D42A27DB-BD31-4B8C-83A1-F6EECF244321}">
                    <p14:modId xmlns:p14="http://schemas.microsoft.com/office/powerpoint/2010/main" val="1633204087"/>
                  </p:ext>
                </p:extLst>
              </p:nvPr>
            </p:nvGraphicFramePr>
            <p:xfrm>
              <a:off x="1869351" y="1432413"/>
              <a:ext cx="14549297" cy="7183120"/>
            </p:xfrm>
            <a:graphic>
              <a:graphicData uri="http://schemas.openxmlformats.org/drawingml/2006/table">
                <a:tbl>
                  <a:tblPr firstRow="1" firstCol="1" bandRow="1"/>
                  <a:tblGrid>
                    <a:gridCol w="2078471">
                      <a:extLst>
                        <a:ext uri="{9D8B030D-6E8A-4147-A177-3AD203B41FA5}">
                          <a16:colId xmlns:a16="http://schemas.microsoft.com/office/drawing/2014/main" val="1484513033"/>
                        </a:ext>
                      </a:extLst>
                    </a:gridCol>
                    <a:gridCol w="2078471">
                      <a:extLst>
                        <a:ext uri="{9D8B030D-6E8A-4147-A177-3AD203B41FA5}">
                          <a16:colId xmlns:a16="http://schemas.microsoft.com/office/drawing/2014/main" val="2605209214"/>
                        </a:ext>
                      </a:extLst>
                    </a:gridCol>
                    <a:gridCol w="2078471">
                      <a:extLst>
                        <a:ext uri="{9D8B030D-6E8A-4147-A177-3AD203B41FA5}">
                          <a16:colId xmlns:a16="http://schemas.microsoft.com/office/drawing/2014/main" val="1140990770"/>
                        </a:ext>
                      </a:extLst>
                    </a:gridCol>
                    <a:gridCol w="2078471">
                      <a:extLst>
                        <a:ext uri="{9D8B030D-6E8A-4147-A177-3AD203B41FA5}">
                          <a16:colId xmlns:a16="http://schemas.microsoft.com/office/drawing/2014/main" val="3242981546"/>
                        </a:ext>
                      </a:extLst>
                    </a:gridCol>
                    <a:gridCol w="2078471">
                      <a:extLst>
                        <a:ext uri="{9D8B030D-6E8A-4147-A177-3AD203B41FA5}">
                          <a16:colId xmlns:a16="http://schemas.microsoft.com/office/drawing/2014/main" val="2862326987"/>
                        </a:ext>
                      </a:extLst>
                    </a:gridCol>
                    <a:gridCol w="2078471">
                      <a:extLst>
                        <a:ext uri="{9D8B030D-6E8A-4147-A177-3AD203B41FA5}">
                          <a16:colId xmlns:a16="http://schemas.microsoft.com/office/drawing/2014/main" val="360962346"/>
                        </a:ext>
                      </a:extLst>
                    </a:gridCol>
                    <a:gridCol w="2078471">
                      <a:extLst>
                        <a:ext uri="{9D8B030D-6E8A-4147-A177-3AD203B41FA5}">
                          <a16:colId xmlns:a16="http://schemas.microsoft.com/office/drawing/2014/main" val="3287647641"/>
                        </a:ext>
                      </a:extLst>
                    </a:gridCol>
                  </a:tblGrid>
                  <a:tr h="750590">
                    <a:tc>
                      <a:txBody>
                        <a:bodyPr/>
                        <a:lstStyle/>
                        <a:p>
                          <a:pPr algn="ctr">
                            <a:lnSpc>
                              <a:spcPct val="150000"/>
                            </a:lnSpc>
                            <a:spcAft>
                              <a:spcPts val="8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An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𝟏</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𝟐</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𝟑</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𝟒</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𝟓</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𝟔</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extLst>
                      <a:ext uri="{0D108BD9-81ED-4DB2-BD59-A6C34878D82A}">
                        <a16:rowId xmlns:a16="http://schemas.microsoft.com/office/drawing/2014/main" val="4199851545"/>
                      </a:ext>
                    </a:extLst>
                  </a:tr>
                  <a:tr h="75059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𝟏</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(1,1)</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(1,2)</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(1,3)</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(1,4)</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(1,5)</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(1,6)</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2396715"/>
                      </a:ext>
                    </a:extLst>
                  </a:tr>
                  <a:tr h="75059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𝟐</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(2,1)</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(2,2)</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(2,3)</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(2,4)</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(2,5)</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(2,6)</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032171"/>
                      </a:ext>
                    </a:extLst>
                  </a:tr>
                  <a:tr h="75059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𝟑</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(3,1)</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(3,2)</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(3,3)</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(3,4)</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(3,5)</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(3,6)</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8638342"/>
                      </a:ext>
                    </a:extLst>
                  </a:tr>
                  <a:tr h="75059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𝟒</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(4,1)</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(4,2)</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(4,3)</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(4,4)</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(4,5)</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(4,6)</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912777"/>
                      </a:ext>
                    </a:extLst>
                  </a:tr>
                  <a:tr h="75059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𝟓</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(5,1)</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(5,2)</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(5,3)</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(5,4)</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(5,5)</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(5,6)</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3147249"/>
                      </a:ext>
                    </a:extLst>
                  </a:tr>
                  <a:tr h="750590">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b="1" i="1">
                                    <a:effectLst/>
                                    <a:latin typeface="Cambria Math" panose="02040503050406030204" pitchFamily="18" charset="0"/>
                                    <a:ea typeface="Calibri" panose="020F0502020204030204" pitchFamily="34" charset="0"/>
                                    <a:cs typeface="Arial" panose="020B0604020202020204" pitchFamily="34" charset="0"/>
                                  </a:rPr>
                                  <m:t>𝟔</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(6,1)</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(6,2)</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(6,3)</m:t>
                                </m:r>
                              </m:oMath>
                            </m:oMathPara>
                          </a14:m>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(6,4)</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(6,5)</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(6,6)</m:t>
                                </m:r>
                              </m:oMath>
                            </m:oMathPara>
                          </a14:m>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7321072"/>
                      </a:ext>
                    </a:extLst>
                  </a:tr>
                </a:tbl>
              </a:graphicData>
            </a:graphic>
          </p:graphicFrame>
        </mc:Choice>
        <mc:Fallback>
          <p:graphicFrame>
            <p:nvGraphicFramePr>
              <p:cNvPr id="17" name="Table 16">
                <a:extLst>
                  <a:ext uri="{FF2B5EF4-FFF2-40B4-BE49-F238E27FC236}">
                    <a16:creationId xmlns:a16="http://schemas.microsoft.com/office/drawing/2014/main" id="{2007025E-8C3B-482C-B2AF-641950B1BEB9}"/>
                  </a:ext>
                </a:extLst>
              </p:cNvPr>
              <p:cNvGraphicFramePr>
                <a:graphicFrameLocks noGrp="1"/>
              </p:cNvGraphicFramePr>
              <p:nvPr>
                <p:extLst>
                  <p:ext uri="{D42A27DB-BD31-4B8C-83A1-F6EECF244321}">
                    <p14:modId xmlns:p14="http://schemas.microsoft.com/office/powerpoint/2010/main" val="1633204087"/>
                  </p:ext>
                </p:extLst>
              </p:nvPr>
            </p:nvGraphicFramePr>
            <p:xfrm>
              <a:off x="1869351" y="1432413"/>
              <a:ext cx="14549297" cy="7183120"/>
            </p:xfrm>
            <a:graphic>
              <a:graphicData uri="http://schemas.openxmlformats.org/drawingml/2006/table">
                <a:tbl>
                  <a:tblPr firstRow="1" firstCol="1" bandRow="1"/>
                  <a:tblGrid>
                    <a:gridCol w="2078471">
                      <a:extLst>
                        <a:ext uri="{9D8B030D-6E8A-4147-A177-3AD203B41FA5}">
                          <a16:colId xmlns:a16="http://schemas.microsoft.com/office/drawing/2014/main" val="1484513033"/>
                        </a:ext>
                      </a:extLst>
                    </a:gridCol>
                    <a:gridCol w="2078471">
                      <a:extLst>
                        <a:ext uri="{9D8B030D-6E8A-4147-A177-3AD203B41FA5}">
                          <a16:colId xmlns:a16="http://schemas.microsoft.com/office/drawing/2014/main" val="2605209214"/>
                        </a:ext>
                      </a:extLst>
                    </a:gridCol>
                    <a:gridCol w="2078471">
                      <a:extLst>
                        <a:ext uri="{9D8B030D-6E8A-4147-A177-3AD203B41FA5}">
                          <a16:colId xmlns:a16="http://schemas.microsoft.com/office/drawing/2014/main" val="1140990770"/>
                        </a:ext>
                      </a:extLst>
                    </a:gridCol>
                    <a:gridCol w="2078471">
                      <a:extLst>
                        <a:ext uri="{9D8B030D-6E8A-4147-A177-3AD203B41FA5}">
                          <a16:colId xmlns:a16="http://schemas.microsoft.com/office/drawing/2014/main" val="3242981546"/>
                        </a:ext>
                      </a:extLst>
                    </a:gridCol>
                    <a:gridCol w="2078471">
                      <a:extLst>
                        <a:ext uri="{9D8B030D-6E8A-4147-A177-3AD203B41FA5}">
                          <a16:colId xmlns:a16="http://schemas.microsoft.com/office/drawing/2014/main" val="2862326987"/>
                        </a:ext>
                      </a:extLst>
                    </a:gridCol>
                    <a:gridCol w="2078471">
                      <a:extLst>
                        <a:ext uri="{9D8B030D-6E8A-4147-A177-3AD203B41FA5}">
                          <a16:colId xmlns:a16="http://schemas.microsoft.com/office/drawing/2014/main" val="360962346"/>
                        </a:ext>
                      </a:extLst>
                    </a:gridCol>
                    <a:gridCol w="2078471">
                      <a:extLst>
                        <a:ext uri="{9D8B030D-6E8A-4147-A177-3AD203B41FA5}">
                          <a16:colId xmlns:a16="http://schemas.microsoft.com/office/drawing/2014/main" val="3287647641"/>
                        </a:ext>
                      </a:extLst>
                    </a:gridCol>
                  </a:tblGrid>
                  <a:tr h="1026160">
                    <a:tc>
                      <a:txBody>
                        <a:bodyPr/>
                        <a:lstStyle/>
                        <a:p>
                          <a:pPr algn="ctr">
                            <a:lnSpc>
                              <a:spcPct val="150000"/>
                            </a:lnSpc>
                            <a:spcAft>
                              <a:spcPts val="8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An</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D7DF"/>
                        </a:solid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592" r="-500880" b="-59940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592" r="-400880" b="-59940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592" r="-299708" b="-59940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592" r="-200587" b="-59940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592" r="-100587" b="-599408"/>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592" r="-587" b="-599408"/>
                          </a:stretch>
                        </a:blipFill>
                      </a:tcPr>
                    </a:tc>
                    <a:extLst>
                      <a:ext uri="{0D108BD9-81ED-4DB2-BD59-A6C34878D82A}">
                        <a16:rowId xmlns:a16="http://schemas.microsoft.com/office/drawing/2014/main" val="4199851545"/>
                      </a:ext>
                    </a:extLst>
                  </a:tr>
                  <a:tr h="102616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3" t="-101190" r="-600880" b="-50297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101190" r="-500880" b="-50297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101190" r="-400880" b="-50297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101190" r="-299708" b="-50297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101190" r="-200587" b="-50297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101190" r="-100587" b="-50297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101190" r="-587" b="-502976"/>
                          </a:stretch>
                        </a:blipFill>
                      </a:tcPr>
                    </a:tc>
                    <a:extLst>
                      <a:ext uri="{0D108BD9-81ED-4DB2-BD59-A6C34878D82A}">
                        <a16:rowId xmlns:a16="http://schemas.microsoft.com/office/drawing/2014/main" val="3942396715"/>
                      </a:ext>
                    </a:extLst>
                  </a:tr>
                  <a:tr h="102616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3" t="-200000" r="-600880" b="-400000"/>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200000" r="-500880" b="-400000"/>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200000" r="-400880" b="-400000"/>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200000" r="-299708" b="-400000"/>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200000" r="-200587" b="-400000"/>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200000" r="-100587" b="-400000"/>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200000" r="-587" b="-400000"/>
                          </a:stretch>
                        </a:blipFill>
                      </a:tcPr>
                    </a:tc>
                    <a:extLst>
                      <a:ext uri="{0D108BD9-81ED-4DB2-BD59-A6C34878D82A}">
                        <a16:rowId xmlns:a16="http://schemas.microsoft.com/office/drawing/2014/main" val="2885032171"/>
                      </a:ext>
                    </a:extLst>
                  </a:tr>
                  <a:tr h="102616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3" t="-301786" r="-600880" b="-30238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301786" r="-500880" b="-30238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301786" r="-400880" b="-30238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301786" r="-299708" b="-30238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301786" r="-200587" b="-30238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301786" r="-100587" b="-302381"/>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301786" r="-587" b="-302381"/>
                          </a:stretch>
                        </a:blipFill>
                      </a:tcPr>
                    </a:tc>
                    <a:extLst>
                      <a:ext uri="{0D108BD9-81ED-4DB2-BD59-A6C34878D82A}">
                        <a16:rowId xmlns:a16="http://schemas.microsoft.com/office/drawing/2014/main" val="2438638342"/>
                      </a:ext>
                    </a:extLst>
                  </a:tr>
                  <a:tr h="102616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3" t="-399408" r="-600880" b="-20059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399408" r="-500880" b="-20059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399408" r="-400880" b="-20059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399408" r="-299708" b="-20059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399408" r="-200587" b="-20059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399408" r="-100587" b="-200592"/>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399408" r="-587" b="-200592"/>
                          </a:stretch>
                        </a:blipFill>
                      </a:tcPr>
                    </a:tc>
                    <a:extLst>
                      <a:ext uri="{0D108BD9-81ED-4DB2-BD59-A6C34878D82A}">
                        <a16:rowId xmlns:a16="http://schemas.microsoft.com/office/drawing/2014/main" val="1159912777"/>
                      </a:ext>
                    </a:extLst>
                  </a:tr>
                  <a:tr h="102616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3" t="-502381" r="-600880" b="-10178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502381" r="-500880" b="-10178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502381" r="-400880" b="-10178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502381" r="-299708" b="-10178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502381" r="-200587" b="-10178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502381" r="-100587" b="-101786"/>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502381" r="-587" b="-101786"/>
                          </a:stretch>
                        </a:blipFill>
                      </a:tcPr>
                    </a:tc>
                    <a:extLst>
                      <a:ext uri="{0D108BD9-81ED-4DB2-BD59-A6C34878D82A}">
                        <a16:rowId xmlns:a16="http://schemas.microsoft.com/office/drawing/2014/main" val="3593147249"/>
                      </a:ext>
                    </a:extLst>
                  </a:tr>
                  <a:tr h="1026160">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3" t="-598817" r="-600880" b="-118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100293" t="-598817" r="-500880" b="-118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00293" t="-598817" r="-400880" b="-118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299415" t="-598817" r="-299708" b="-118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400587" t="-598817" r="-200587" b="-118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500587" t="-598817" r="-100587" b="-1183"/>
                          </a:stretch>
                        </a:blipFill>
                      </a:tcPr>
                    </a:tc>
                    <a:tc>
                      <a:txBody>
                        <a:bodyPr/>
                        <a:lstStyle/>
                        <a:p>
                          <a:endParaRPr lang="en-US"/>
                        </a:p>
                      </a:txBody>
                      <a:tcPr marL="101600" marR="101600" marT="50800" marB="508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9"/>
                          <a:stretch>
                            <a:fillRect l="-600587" t="-598817" r="-587" b="-1183"/>
                          </a:stretch>
                        </a:blipFill>
                      </a:tcPr>
                    </a:tc>
                    <a:extLst>
                      <a:ext uri="{0D108BD9-81ED-4DB2-BD59-A6C34878D82A}">
                        <a16:rowId xmlns:a16="http://schemas.microsoft.com/office/drawing/2014/main" val="1557321072"/>
                      </a:ext>
                    </a:extLst>
                  </a:tr>
                </a:tbl>
              </a:graphicData>
            </a:graphic>
          </p:graphicFrame>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BB86254C-B64C-47E8-BD48-A1646EE22C4A}"/>
                  </a:ext>
                </a:extLst>
              </p:cNvPr>
              <p:cNvSpPr txBox="1"/>
              <p:nvPr/>
            </p:nvSpPr>
            <p:spPr>
              <a:xfrm>
                <a:off x="1722813" y="8834072"/>
                <a:ext cx="10867292" cy="916276"/>
              </a:xfrm>
              <a:prstGeom prst="rect">
                <a:avLst/>
              </a:prstGeom>
              <a:noFill/>
            </p:spPr>
            <p:txBody>
              <a:bodyPr wrap="square">
                <a:spAutoFit/>
              </a:bodyPr>
              <a:lstStyle/>
              <a:p>
                <a:pPr>
                  <a:lnSpc>
                    <a:spcPct val="150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Mỗi ô là một kết quả có thể. Ta có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Ω</m:t>
                    </m:r>
                    <m:r>
                      <a:rPr lang="en-US" sz="4000">
                        <a:effectLst/>
                        <a:latin typeface="Cambria Math" panose="02040503050406030204" pitchFamily="18" charset="0"/>
                        <a:ea typeface="Calibri" panose="020F0502020204030204" pitchFamily="34" charset="0"/>
                        <a:cs typeface="Arial" panose="020B0604020202020204" pitchFamily="34" charset="0"/>
                      </a:rPr>
                      <m:t>)=36</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9" name="TextBox 18">
                <a:extLst>
                  <a:ext uri="{FF2B5EF4-FFF2-40B4-BE49-F238E27FC236}">
                    <a16:creationId xmlns:a16="http://schemas.microsoft.com/office/drawing/2014/main" id="{BB86254C-B64C-47E8-BD48-A1646EE22C4A}"/>
                  </a:ext>
                </a:extLst>
              </p:cNvPr>
              <p:cNvSpPr txBox="1">
                <a:spLocks noRot="1" noChangeAspect="1" noMove="1" noResize="1" noEditPoints="1" noAdjustHandles="1" noChangeArrowheads="1" noChangeShapeType="1" noTextEdit="1"/>
              </p:cNvSpPr>
              <p:nvPr/>
            </p:nvSpPr>
            <p:spPr>
              <a:xfrm>
                <a:off x="1722813" y="8834072"/>
                <a:ext cx="10867292" cy="916276"/>
              </a:xfrm>
              <a:prstGeom prst="rect">
                <a:avLst/>
              </a:prstGeom>
              <a:blipFill>
                <a:blip r:embed="rId10"/>
                <a:stretch>
                  <a:fillRect l="-2020" b="-26667"/>
                </a:stretch>
              </a:blipFill>
            </p:spPr>
            <p:txBody>
              <a:bodyPr/>
              <a:lstStyle/>
              <a:p>
                <a:r>
                  <a:rPr lang="en-US">
                    <a:noFill/>
                  </a:rPr>
                  <a:t> </a:t>
                </a:r>
              </a:p>
            </p:txBody>
          </p:sp>
        </mc:Fallback>
      </mc:AlternateContent>
    </p:spTree>
    <p:extLst>
      <p:ext uri="{BB962C8B-B14F-4D97-AF65-F5344CB8AC3E}">
        <p14:creationId xmlns:p14="http://schemas.microsoft.com/office/powerpoint/2010/main" val="210644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1272228" y="1149221"/>
            <a:ext cx="15935106" cy="8566279"/>
            <a:chOff x="0" y="0"/>
            <a:chExt cx="5411907" cy="2634206"/>
          </a:xfrm>
        </p:grpSpPr>
        <p:sp>
          <p:nvSpPr>
            <p:cNvPr id="3" name="Freeform 3"/>
            <p:cNvSpPr/>
            <p:nvPr/>
          </p:nvSpPr>
          <p:spPr>
            <a:xfrm>
              <a:off x="0" y="-4262"/>
              <a:ext cx="5419653" cy="2640692"/>
            </a:xfrm>
            <a:custGeom>
              <a:avLst/>
              <a:gdLst/>
              <a:ahLst/>
              <a:cxnLst/>
              <a:rect l="l" t="t" r="r" b="b"/>
              <a:pathLst>
                <a:path w="5419653" h="2640692">
                  <a:moveTo>
                    <a:pt x="4480753" y="2629504"/>
                  </a:moveTo>
                  <a:cubicBezTo>
                    <a:pt x="4480753" y="2629504"/>
                    <a:pt x="4061000" y="2640691"/>
                    <a:pt x="3598415" y="2638070"/>
                  </a:cubicBezTo>
                  <a:cubicBezTo>
                    <a:pt x="2117178" y="2635907"/>
                    <a:pt x="1057073" y="2628083"/>
                    <a:pt x="1057073" y="2628083"/>
                  </a:cubicBezTo>
                  <a:cubicBezTo>
                    <a:pt x="812931" y="2619249"/>
                    <a:pt x="565145" y="2602268"/>
                    <a:pt x="398404" y="2544090"/>
                  </a:cubicBezTo>
                  <a:cubicBezTo>
                    <a:pt x="120505" y="2447128"/>
                    <a:pt x="0" y="2269600"/>
                    <a:pt x="0" y="1004080"/>
                  </a:cubicBezTo>
                  <a:lnTo>
                    <a:pt x="0" y="1004067"/>
                  </a:lnTo>
                  <a:cubicBezTo>
                    <a:pt x="8536" y="440430"/>
                    <a:pt x="34263" y="311302"/>
                    <a:pt x="140291" y="225758"/>
                  </a:cubicBezTo>
                  <a:cubicBezTo>
                    <a:pt x="342602" y="62530"/>
                    <a:pt x="736658" y="7673"/>
                    <a:pt x="1155311" y="7673"/>
                  </a:cubicBezTo>
                  <a:cubicBezTo>
                    <a:pt x="1155311" y="7673"/>
                    <a:pt x="1551711" y="15681"/>
                    <a:pt x="3126831" y="7673"/>
                  </a:cubicBezTo>
                  <a:cubicBezTo>
                    <a:pt x="3842074" y="0"/>
                    <a:pt x="4306001" y="7673"/>
                    <a:pt x="4306001" y="7673"/>
                  </a:cubicBezTo>
                  <a:cubicBezTo>
                    <a:pt x="4674308" y="15152"/>
                    <a:pt x="5037621" y="84484"/>
                    <a:pt x="5235361" y="207066"/>
                  </a:cubicBezTo>
                  <a:cubicBezTo>
                    <a:pt x="5386378" y="300683"/>
                    <a:pt x="5419653" y="425358"/>
                    <a:pt x="5410512" y="1004081"/>
                  </a:cubicBezTo>
                  <a:lnTo>
                    <a:pt x="5410512" y="1004094"/>
                  </a:lnTo>
                  <a:cubicBezTo>
                    <a:pt x="5410512" y="2387565"/>
                    <a:pt x="5127516" y="2601663"/>
                    <a:pt x="4480753" y="2629504"/>
                  </a:cubicBezTo>
                  <a:close/>
                </a:path>
              </a:pathLst>
            </a:custGeom>
            <a:solidFill>
              <a:srgbClr val="FFF6CD"/>
            </a:solidFill>
          </p:spPr>
        </p:sp>
      </p:gr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68600" y="-2705100"/>
            <a:ext cx="4695920" cy="411480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29863">
            <a:off x="-1218892" y="-353843"/>
            <a:ext cx="3866404" cy="300612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2745" y="4306767"/>
            <a:ext cx="1143719" cy="824907"/>
          </a:xfrm>
          <a:prstGeom prst="rect">
            <a:avLst/>
          </a:prstGeom>
        </p:spPr>
      </p:pic>
      <p:pic>
        <p:nvPicPr>
          <p:cNvPr id="22" name="Picture 22"/>
          <p:cNvPicPr>
            <a:picLocks noChangeAspect="1"/>
          </p:cNvPicPr>
          <p:nvPr/>
        </p:nvPicPr>
        <p:blipFill>
          <a:blip r:embed="rId8"/>
          <a:srcRect/>
          <a:stretch>
            <a:fillRect/>
          </a:stretch>
        </p:blipFill>
        <p:spPr>
          <a:xfrm rot="446128">
            <a:off x="15369047" y="7700962"/>
            <a:ext cx="2792037" cy="2142889"/>
          </a:xfrm>
          <a:prstGeom prst="rect">
            <a:avLst/>
          </a:prstGeom>
        </p:spPr>
      </p:pic>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5CF71B20-866A-4D50-9D8A-E48AB1DD4DC8}"/>
                  </a:ext>
                </a:extLst>
              </p:cNvPr>
              <p:cNvSpPr txBox="1"/>
              <p:nvPr/>
            </p:nvSpPr>
            <p:spPr>
              <a:xfrm>
                <a:off x="2011253" y="1461717"/>
                <a:ext cx="14803669" cy="7645939"/>
              </a:xfrm>
              <a:prstGeom prst="rect">
                <a:avLst/>
              </a:prstGeom>
              <a:noFill/>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"Số chấm xuất hiện trên hai con xúc xắc bé hơn 3".</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={(1,1);(1,2);(2,1);(2,2)}.</m:t>
                      </m:r>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𝐸</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4</m:t>
                          </m:r>
                        </m:num>
                        <m:den>
                          <m:r>
                            <a:rPr lang="en-US" sz="4000">
                              <a:effectLst/>
                              <a:latin typeface="Cambria Math" panose="02040503050406030204" pitchFamily="18" charset="0"/>
                              <a:ea typeface="Calibri" panose="020F0502020204030204" pitchFamily="34" charset="0"/>
                              <a:cs typeface="Arial" panose="020B0604020202020204" pitchFamily="34" charset="0"/>
                            </a:rPr>
                            <m:t>36</m:t>
                          </m:r>
                        </m:den>
                      </m:f>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9</m:t>
                          </m:r>
                        </m:den>
                      </m:f>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Gọi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là biến cố: "Số chấm xuất hiện trên con xúc xắc mà An gieo lớn hơn hoặc bằng 5".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={(1,5);(2,5);</m:t>
                    </m:r>
                    <m:r>
                      <a:rPr lang="vi-VN" sz="4000" b="0" i="0" smtClean="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(6,5);(1,6);(2,6);</m:t>
                    </m:r>
                    <m:r>
                      <a:rPr lang="vi-VN" sz="4000" b="0" i="1" smtClean="0">
                        <a:effectLst/>
                        <a:latin typeface="Cambria Math" panose="02040503050406030204" pitchFamily="18" charset="0"/>
                        <a:ea typeface="Calibri" panose="020F0502020204030204" pitchFamily="34" charset="0"/>
                        <a:cs typeface="Arial" panose="020B0604020202020204" pitchFamily="34" charset="0"/>
                      </a:rPr>
                      <m:t>…;</m:t>
                    </m:r>
                    <m:r>
                      <a:rPr lang="en-US" sz="400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(6,6)}⋅</m:t>
                    </m:r>
                    <m:r>
                      <a:rPr lang="en-US" sz="4000" i="1">
                        <a:effectLst/>
                        <a:latin typeface="Cambria Math" panose="02040503050406030204" pitchFamily="18" charset="0"/>
                        <a:ea typeface="Calibri" panose="020F0502020204030204" pitchFamily="34" charset="0"/>
                        <a:cs typeface="Arial" panose="020B0604020202020204" pitchFamily="34" charset="0"/>
                      </a:rPr>
                      <m:t>𝑛</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)=12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12</m:t>
                        </m:r>
                      </m:num>
                      <m:den>
                        <m:r>
                          <a:rPr lang="en-US" sz="4000">
                            <a:effectLst/>
                            <a:latin typeface="Cambria Math" panose="02040503050406030204" pitchFamily="18" charset="0"/>
                            <a:ea typeface="Calibri" panose="020F0502020204030204" pitchFamily="34" charset="0"/>
                            <a:cs typeface="Arial" panose="020B0604020202020204" pitchFamily="34" charset="0"/>
                          </a:rPr>
                          <m:t>36</m:t>
                        </m:r>
                      </m:den>
                    </m:f>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3</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5CF71B20-866A-4D50-9D8A-E48AB1DD4DC8}"/>
                  </a:ext>
                </a:extLst>
              </p:cNvPr>
              <p:cNvSpPr txBox="1">
                <a:spLocks noRot="1" noChangeAspect="1" noMove="1" noResize="1" noEditPoints="1" noAdjustHandles="1" noChangeArrowheads="1" noChangeShapeType="1" noTextEdit="1"/>
              </p:cNvSpPr>
              <p:nvPr/>
            </p:nvSpPr>
            <p:spPr>
              <a:xfrm>
                <a:off x="2011253" y="1461717"/>
                <a:ext cx="14803669" cy="7645939"/>
              </a:xfrm>
              <a:prstGeom prst="rect">
                <a:avLst/>
              </a:prstGeom>
              <a:blipFill>
                <a:blip r:embed="rId9"/>
                <a:stretch>
                  <a:fillRect l="-1483" b="-638"/>
                </a:stretch>
              </a:blipFill>
            </p:spPr>
            <p:txBody>
              <a:bodyPr/>
              <a:lstStyle/>
              <a:p>
                <a:r>
                  <a:rPr lang="en-US">
                    <a:noFill/>
                  </a:rPr>
                  <a:t> </a:t>
                </a:r>
              </a:p>
            </p:txBody>
          </p:sp>
        </mc:Fallback>
      </mc:AlternateContent>
    </p:spTree>
    <p:extLst>
      <p:ext uri="{BB962C8B-B14F-4D97-AF65-F5344CB8AC3E}">
        <p14:creationId xmlns:p14="http://schemas.microsoft.com/office/powerpoint/2010/main" val="899223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04883">
            <a:off x="17018240" y="9624509"/>
            <a:ext cx="299282" cy="1266801"/>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0042">
            <a:off x="7172401" y="8061056"/>
            <a:ext cx="798954" cy="938566"/>
          </a:xfrm>
          <a:prstGeom prst="rect">
            <a:avLst/>
          </a:prstGeom>
        </p:spPr>
      </p:pic>
      <p:pic>
        <p:nvPicPr>
          <p:cNvPr id="9" name="Picture 9"/>
          <p:cNvPicPr>
            <a:picLocks noChangeAspect="1"/>
          </p:cNvPicPr>
          <p:nvPr/>
        </p:nvPicPr>
        <p:blipFill>
          <a:blip r:embed="rId6"/>
          <a:srcRect/>
          <a:stretch>
            <a:fillRect/>
          </a:stretch>
        </p:blipFill>
        <p:spPr>
          <a:xfrm>
            <a:off x="15171084" y="7665517"/>
            <a:ext cx="1677337" cy="172476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019313" y="-3306085"/>
            <a:ext cx="4695920" cy="4114800"/>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112B6FD3-46CE-45A1-A969-DC8771FC3256}"/>
                  </a:ext>
                </a:extLst>
              </p:cNvPr>
              <p:cNvSpPr txBox="1"/>
              <p:nvPr/>
            </p:nvSpPr>
            <p:spPr>
              <a:xfrm>
                <a:off x="914401" y="943530"/>
                <a:ext cx="16687800" cy="8287397"/>
              </a:xfrm>
              <a:prstGeom prst="rect">
                <a:avLst/>
              </a:prstGeom>
              <a:noFill/>
            </p:spPr>
            <p:txBody>
              <a:bodyPr wrap="square">
                <a:spAutoFit/>
              </a:bodyPr>
              <a:lstStyle/>
              <a:p>
                <a:pPr>
                  <a:lnSpc>
                    <a:spcPct val="150000"/>
                  </a:lnSpc>
                  <a:spcAft>
                    <a:spcPts val="12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c) Gọi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𝐺</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 là biến cố: "Tích hai số chấm xuất hiện trên hai con xúc xắc bé hơn 6 ".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𝐺</m:t>
                    </m:r>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1,1</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1,2</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1,3</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1,4</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1,5</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2,1</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2,2</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3,1</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4,1</m:t>
                        </m:r>
                      </m:e>
                    </m:d>
                    <m:r>
                      <a:rPr lang="en-US" sz="3600">
                        <a:effectLst/>
                        <a:latin typeface="Cambria Math" panose="02040503050406030204" pitchFamily="18" charset="0"/>
                        <a:ea typeface="Calibri" panose="020F0502020204030204" pitchFamily="34" charset="0"/>
                        <a:cs typeface="Arial" panose="020B0604020202020204" pitchFamily="34" charset="0"/>
                      </a:rPr>
                      <m:t>;</m:t>
                    </m:r>
                    <m:d>
                      <m:dPr>
                        <m:ctrlPr>
                          <a:rPr lang="en-US" sz="3600" i="1">
                            <a:effectLst/>
                            <a:latin typeface="Cambria Math" panose="02040503050406030204" pitchFamily="18" charset="0"/>
                            <a:ea typeface="Calibri" panose="020F0502020204030204" pitchFamily="34" charset="0"/>
                            <a:cs typeface="Arial" panose="020B0604020202020204" pitchFamily="34" charset="0"/>
                          </a:rPr>
                        </m:ctrlPr>
                      </m:dPr>
                      <m:e>
                        <m:r>
                          <a:rPr lang="en-US" sz="3600">
                            <a:effectLst/>
                            <a:latin typeface="Cambria Math" panose="02040503050406030204" pitchFamily="18" charset="0"/>
                            <a:ea typeface="Calibri" panose="020F0502020204030204" pitchFamily="34" charset="0"/>
                            <a:cs typeface="Arial" panose="020B0604020202020204" pitchFamily="34" charset="0"/>
                          </a:rPr>
                          <m:t>5,1</m:t>
                        </m:r>
                      </m:e>
                    </m:d>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𝑛</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𝐺</m:t>
                    </m:r>
                    <m:r>
                      <a:rPr lang="en-US" sz="3600">
                        <a:effectLst/>
                        <a:latin typeface="Cambria Math" panose="02040503050406030204" pitchFamily="18" charset="0"/>
                        <a:ea typeface="Calibri" panose="020F0502020204030204" pitchFamily="34" charset="0"/>
                        <a:cs typeface="Arial" panose="020B0604020202020204" pitchFamily="34" charset="0"/>
                      </a:rPr>
                      <m:t>)=10</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Vậy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𝑃</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𝐺</m:t>
                    </m:r>
                    <m:r>
                      <a:rPr lang="en-US" sz="3600">
                        <a:effectLst/>
                        <a:latin typeface="Cambria Math" panose="02040503050406030204" pitchFamily="18" charset="0"/>
                        <a:ea typeface="Calibri" panose="020F0502020204030204" pitchFamily="34"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Arial" panose="020B0604020202020204" pitchFamily="34" charset="0"/>
                          </a:rPr>
                        </m:ctrlPr>
                      </m:fPr>
                      <m:num>
                        <m:r>
                          <a:rPr lang="en-US" sz="3600">
                            <a:effectLst/>
                            <a:latin typeface="Cambria Math" panose="02040503050406030204" pitchFamily="18" charset="0"/>
                            <a:ea typeface="Calibri" panose="020F0502020204030204" pitchFamily="34" charset="0"/>
                            <a:cs typeface="Arial" panose="020B0604020202020204" pitchFamily="34" charset="0"/>
                          </a:rPr>
                          <m:t>10</m:t>
                        </m:r>
                      </m:num>
                      <m:den>
                        <m:r>
                          <a:rPr lang="en-US" sz="3600">
                            <a:effectLst/>
                            <a:latin typeface="Cambria Math" panose="02040503050406030204" pitchFamily="18" charset="0"/>
                            <a:ea typeface="Calibri" panose="020F0502020204030204" pitchFamily="34" charset="0"/>
                            <a:cs typeface="Arial" panose="020B0604020202020204" pitchFamily="34" charset="0"/>
                          </a:rPr>
                          <m:t>36</m:t>
                        </m:r>
                      </m:den>
                    </m:f>
                    <m:r>
                      <a:rPr lang="en-US" sz="3600">
                        <a:effectLst/>
                        <a:latin typeface="Cambria Math" panose="02040503050406030204" pitchFamily="18" charset="0"/>
                        <a:ea typeface="Calibri" panose="020F0502020204030204" pitchFamily="34"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Arial" panose="020B0604020202020204" pitchFamily="34" charset="0"/>
                          </a:rPr>
                        </m:ctrlPr>
                      </m:fPr>
                      <m:num>
                        <m:r>
                          <a:rPr lang="en-US" sz="3600">
                            <a:effectLst/>
                            <a:latin typeface="Cambria Math" panose="02040503050406030204" pitchFamily="18" charset="0"/>
                            <a:ea typeface="Calibri" panose="020F0502020204030204" pitchFamily="34" charset="0"/>
                            <a:cs typeface="Arial" panose="020B0604020202020204" pitchFamily="34" charset="0"/>
                          </a:rPr>
                          <m:t>5</m:t>
                        </m:r>
                      </m:num>
                      <m:den>
                        <m:r>
                          <a:rPr lang="en-US" sz="3600">
                            <a:effectLst/>
                            <a:latin typeface="Cambria Math" panose="02040503050406030204" pitchFamily="18" charset="0"/>
                            <a:ea typeface="Calibri" panose="020F0502020204030204" pitchFamily="34" charset="0"/>
                            <a:cs typeface="Arial" panose="020B0604020202020204" pitchFamily="34" charset="0"/>
                          </a:rPr>
                          <m:t>18</m:t>
                        </m:r>
                      </m:den>
                    </m:f>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12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d) Gọi </a:t>
                </a:r>
                <a14:m>
                  <m:oMath xmlns:m="http://schemas.openxmlformats.org/officeDocument/2006/math">
                    <m:r>
                      <a:rPr lang="en-US" sz="3600" i="1">
                        <a:effectLst/>
                        <a:latin typeface="Cambria Math" panose="02040503050406030204" pitchFamily="18" charset="0"/>
                        <a:ea typeface="Calibri" panose="020F0502020204030204" pitchFamily="34" charset="0"/>
                        <a:cs typeface="Arial" panose="020B0604020202020204" pitchFamily="34" charset="0"/>
                      </a:rPr>
                      <m:t>𝐻</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 là biến cố: "Tổng hai số chấm xuất hiện trên hai con xúc xắc là một số nguyên tố". Ta liệt kê các ô có tổng thuộc tập </a:t>
                </a:r>
                <a14:m>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{2;3;5;7;11}</m:t>
                    </m:r>
                  </m:oMath>
                </a14:m>
                <a:r>
                  <a:rPr lang="en-US" sz="3600" dirty="0">
                    <a:effectLst/>
                    <a:latin typeface="Arial" panose="020B06040202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1200"/>
                  </a:spcAft>
                </a:pPr>
                <a:r>
                  <a:rPr lang="en-US" sz="3600" dirty="0">
                    <a:effectLst/>
                    <a:latin typeface="Arial" panose="020B0604020202020204" pitchFamily="34" charset="0"/>
                    <a:ea typeface="Calibri" panose="020F0502020204030204" pitchFamily="34" charset="0"/>
                    <a:cs typeface="Times New Roman" panose="02020603050405020304" pitchFamily="18" charset="0"/>
                  </a:rPr>
                  <a:t>H = </a:t>
                </a:r>
                <a14:m>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{(1,1);(1,2);(2,1);(1,4);(2,3);(3,2);(4,1);(1,6);</m:t>
                    </m:r>
                  </m:oMath>
                </a14:m>
                <a:endParaRPr lang="vi-VN" sz="3600" dirty="0">
                  <a:effectLst/>
                  <a:latin typeface="Cambria Math" panose="02040503050406030204" pitchFamily="18" charset="0"/>
                  <a:ea typeface="Calibri" panose="020F0502020204030204" pitchFamily="34" charset="0"/>
                  <a:cs typeface="Arial" panose="020B0604020202020204" pitchFamily="34" charset="0"/>
                </a:endParaRPr>
              </a:p>
              <a:p>
                <a:pPr algn="ctr">
                  <a:lnSpc>
                    <a:spcPct val="150000"/>
                  </a:lnSpc>
                  <a:spcAft>
                    <a:spcPts val="1200"/>
                  </a:spcAft>
                </a:pPr>
                <a14:m>
                  <m:oMath xmlns:m="http://schemas.openxmlformats.org/officeDocument/2006/math">
                    <m:r>
                      <a:rPr lang="en-US" sz="3600">
                        <a:effectLst/>
                        <a:latin typeface="Cambria Math" panose="02040503050406030204" pitchFamily="18" charset="0"/>
                        <a:ea typeface="Calibri" panose="020F0502020204030204" pitchFamily="34" charset="0"/>
                        <a:cs typeface="Arial" panose="020B0604020202020204" pitchFamily="34" charset="0"/>
                      </a:rPr>
                      <m:t>(2,5);(3,4);(4,3);(5,2);(6,1); (5,6);(6,5)}</m:t>
                    </m:r>
                    <m:r>
                      <a:rPr lang="vi-VN" sz="3600" b="0" i="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600" dirty="0">
                    <a:effectLst/>
                    <a:latin typeface="Arial" panose="020B0604020202020204" pitchFamily="34" charset="0"/>
                    <a:ea typeface="Times New Roman" panose="02020603050405020304" pitchFamily="18" charset="0"/>
                    <a:cs typeface="Times New Roman" panose="02020603050405020304" pitchFamily="18" charset="0"/>
                  </a:rPr>
                  <a:t>n(H) =15.</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14:m>
                  <m:oMath xmlns:m="http://schemas.openxmlformats.org/officeDocument/2006/math">
                    <m:r>
                      <m:rPr>
                        <m:nor/>
                      </m:rPr>
                      <a:rPr lang="en-US" sz="3600">
                        <a:effectLst/>
                        <a:latin typeface="Arial" panose="020B0604020202020204" pitchFamily="34" charset="0"/>
                        <a:ea typeface="Calibri" panose="020F0502020204030204" pitchFamily="34" charset="0"/>
                        <a:cs typeface="Times New Roman" panose="02020603050405020304" pitchFamily="18" charset="0"/>
                      </a:rPr>
                      <m:t>V</m:t>
                    </m:r>
                    <m:r>
                      <m:rPr>
                        <m:nor/>
                      </m:rPr>
                      <a:rPr lang="en-US" sz="3600">
                        <a:effectLst/>
                        <a:latin typeface="Arial" panose="020B0604020202020204" pitchFamily="34" charset="0"/>
                        <a:ea typeface="Calibri" panose="020F0502020204030204" pitchFamily="34" charset="0"/>
                        <a:cs typeface="Times New Roman" panose="02020603050405020304" pitchFamily="18" charset="0"/>
                      </a:rPr>
                      <m:t>ậ</m:t>
                    </m:r>
                    <m:r>
                      <m:rPr>
                        <m:nor/>
                      </m:rPr>
                      <a:rPr lang="en-US" sz="3600">
                        <a:effectLst/>
                        <a:latin typeface="Arial" panose="020B0604020202020204" pitchFamily="34" charset="0"/>
                        <a:ea typeface="Calibri" panose="020F0502020204030204" pitchFamily="34" charset="0"/>
                        <a:cs typeface="Times New Roman" panose="02020603050405020304" pitchFamily="18" charset="0"/>
                      </a:rPr>
                      <m:t>y</m:t>
                    </m:r>
                    <m:r>
                      <m:rPr>
                        <m:nor/>
                      </m:rPr>
                      <a:rPr lang="en-US" sz="3600" i="1">
                        <a:effectLst/>
                        <a:latin typeface="Arial" panose="020B0604020202020204" pitchFamily="34" charset="0"/>
                        <a:ea typeface="Calibri" panose="020F0502020204030204" pitchFamily="34" charset="0"/>
                        <a:cs typeface="Times New Roman" panose="02020603050405020304" pitchFamily="18" charset="0"/>
                      </a:rPr>
                      <m:t> </m:t>
                    </m:r>
                    <m:r>
                      <a:rPr lang="en-US" sz="3600" i="1">
                        <a:effectLst/>
                        <a:latin typeface="Cambria Math" panose="02040503050406030204" pitchFamily="18" charset="0"/>
                        <a:ea typeface="Calibri" panose="020F0502020204030204" pitchFamily="34" charset="0"/>
                        <a:cs typeface="Arial" panose="020B0604020202020204" pitchFamily="34" charset="0"/>
                      </a:rPr>
                      <m:t>𝑃</m:t>
                    </m:r>
                    <m:r>
                      <a:rPr lang="en-US" sz="3600">
                        <a:effectLst/>
                        <a:latin typeface="Cambria Math" panose="02040503050406030204" pitchFamily="18" charset="0"/>
                        <a:ea typeface="Calibri" panose="020F0502020204030204" pitchFamily="34" charset="0"/>
                        <a:cs typeface="Arial" panose="020B0604020202020204" pitchFamily="34" charset="0"/>
                      </a:rPr>
                      <m:t>(</m:t>
                    </m:r>
                    <m:r>
                      <a:rPr lang="en-US" sz="3600" i="1">
                        <a:effectLst/>
                        <a:latin typeface="Cambria Math" panose="02040503050406030204" pitchFamily="18" charset="0"/>
                        <a:ea typeface="Calibri" panose="020F0502020204030204" pitchFamily="34" charset="0"/>
                        <a:cs typeface="Arial" panose="020B0604020202020204" pitchFamily="34" charset="0"/>
                      </a:rPr>
                      <m:t>𝐻</m:t>
                    </m:r>
                    <m:r>
                      <a:rPr lang="en-US" sz="3600">
                        <a:effectLst/>
                        <a:latin typeface="Cambria Math" panose="02040503050406030204" pitchFamily="18" charset="0"/>
                        <a:ea typeface="Calibri" panose="020F0502020204030204" pitchFamily="34"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Arial" panose="020B0604020202020204" pitchFamily="34" charset="0"/>
                          </a:rPr>
                        </m:ctrlPr>
                      </m:fPr>
                      <m:num>
                        <m:r>
                          <a:rPr lang="en-US" sz="3600">
                            <a:effectLst/>
                            <a:latin typeface="Cambria Math" panose="02040503050406030204" pitchFamily="18" charset="0"/>
                            <a:ea typeface="Calibri" panose="020F0502020204030204" pitchFamily="34" charset="0"/>
                            <a:cs typeface="Arial" panose="020B0604020202020204" pitchFamily="34" charset="0"/>
                          </a:rPr>
                          <m:t>15</m:t>
                        </m:r>
                      </m:num>
                      <m:den>
                        <m:r>
                          <a:rPr lang="en-US" sz="3600">
                            <a:effectLst/>
                            <a:latin typeface="Cambria Math" panose="02040503050406030204" pitchFamily="18" charset="0"/>
                            <a:ea typeface="Calibri" panose="020F0502020204030204" pitchFamily="34" charset="0"/>
                            <a:cs typeface="Arial" panose="020B0604020202020204" pitchFamily="34" charset="0"/>
                          </a:rPr>
                          <m:t>36</m:t>
                        </m:r>
                      </m:den>
                    </m:f>
                    <m:r>
                      <a:rPr lang="en-US" sz="3600">
                        <a:effectLst/>
                        <a:latin typeface="Cambria Math" panose="02040503050406030204" pitchFamily="18" charset="0"/>
                        <a:ea typeface="Calibri" panose="020F0502020204030204" pitchFamily="34" charset="0"/>
                        <a:cs typeface="Arial" panose="020B0604020202020204" pitchFamily="34" charset="0"/>
                      </a:rPr>
                      <m:t>=</m:t>
                    </m:r>
                    <m:f>
                      <m:fPr>
                        <m:ctrlPr>
                          <a:rPr lang="en-US" sz="3600" i="1">
                            <a:effectLst/>
                            <a:latin typeface="Cambria Math" panose="02040503050406030204" pitchFamily="18" charset="0"/>
                            <a:ea typeface="Calibri" panose="020F0502020204030204" pitchFamily="34" charset="0"/>
                            <a:cs typeface="Arial" panose="020B0604020202020204" pitchFamily="34" charset="0"/>
                          </a:rPr>
                        </m:ctrlPr>
                      </m:fPr>
                      <m:num>
                        <m:r>
                          <a:rPr lang="en-US" sz="3600">
                            <a:effectLst/>
                            <a:latin typeface="Cambria Math" panose="02040503050406030204" pitchFamily="18" charset="0"/>
                            <a:ea typeface="Calibri" panose="020F0502020204030204" pitchFamily="34" charset="0"/>
                            <a:cs typeface="Arial" panose="020B0604020202020204" pitchFamily="34" charset="0"/>
                          </a:rPr>
                          <m:t>5</m:t>
                        </m:r>
                      </m:num>
                      <m:den>
                        <m:r>
                          <a:rPr lang="en-US" sz="3600">
                            <a:effectLst/>
                            <a:latin typeface="Cambria Math" panose="02040503050406030204" pitchFamily="18" charset="0"/>
                            <a:ea typeface="Calibri" panose="020F0502020204030204" pitchFamily="34" charset="0"/>
                            <a:cs typeface="Arial" panose="020B0604020202020204" pitchFamily="34" charset="0"/>
                          </a:rPr>
                          <m:t>12</m:t>
                        </m:r>
                      </m:den>
                    </m:f>
                  </m:oMath>
                </a14:m>
                <a:r>
                  <a:rPr lang="en-US" sz="36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5" name="TextBox 14">
                <a:extLst>
                  <a:ext uri="{FF2B5EF4-FFF2-40B4-BE49-F238E27FC236}">
                    <a16:creationId xmlns:a16="http://schemas.microsoft.com/office/drawing/2014/main" id="{112B6FD3-46CE-45A1-A969-DC8771FC3256}"/>
                  </a:ext>
                </a:extLst>
              </p:cNvPr>
              <p:cNvSpPr txBox="1">
                <a:spLocks noRot="1" noChangeAspect="1" noMove="1" noResize="1" noEditPoints="1" noAdjustHandles="1" noChangeArrowheads="1" noChangeShapeType="1" noTextEdit="1"/>
              </p:cNvSpPr>
              <p:nvPr/>
            </p:nvSpPr>
            <p:spPr>
              <a:xfrm>
                <a:off x="914401" y="943530"/>
                <a:ext cx="16687800" cy="8287397"/>
              </a:xfrm>
              <a:prstGeom prst="rect">
                <a:avLst/>
              </a:prstGeom>
              <a:blipFill>
                <a:blip r:embed="rId13"/>
                <a:stretch>
                  <a:fillRect l="-1096" b="-294"/>
                </a:stretch>
              </a:blipFill>
            </p:spPr>
            <p:txBody>
              <a:bodyPr/>
              <a:lstStyle/>
              <a:p>
                <a:r>
                  <a:rPr lang="en-US">
                    <a:noFill/>
                  </a:rPr>
                  <a:t> </a:t>
                </a:r>
              </a:p>
            </p:txBody>
          </p:sp>
        </mc:Fallback>
      </mc:AlternateContent>
    </p:spTree>
    <p:extLst>
      <p:ext uri="{BB962C8B-B14F-4D97-AF65-F5344CB8AC3E}">
        <p14:creationId xmlns:p14="http://schemas.microsoft.com/office/powerpoint/2010/main" val="1736768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3502" y="4089348"/>
            <a:ext cx="4907619" cy="484013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0190" y="4089348"/>
            <a:ext cx="4907619" cy="48401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6879" y="4089348"/>
            <a:ext cx="4907619" cy="4840139"/>
          </a:xfrm>
          <a:prstGeom prst="rect">
            <a:avLst/>
          </a:prstGeom>
        </p:spPr>
      </p:pic>
      <p:grpSp>
        <p:nvGrpSpPr>
          <p:cNvPr id="6" name="Group 6"/>
          <p:cNvGrpSpPr/>
          <p:nvPr/>
        </p:nvGrpSpPr>
        <p:grpSpPr>
          <a:xfrm>
            <a:off x="1946411" y="3208158"/>
            <a:ext cx="2963811" cy="700281"/>
            <a:chOff x="0" y="0"/>
            <a:chExt cx="5474301" cy="1293453"/>
          </a:xfrm>
        </p:grpSpPr>
        <p:sp>
          <p:nvSpPr>
            <p:cNvPr id="7" name="Freeform 7"/>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grpSp>
        <p:nvGrpSpPr>
          <p:cNvPr id="9" name="Group 9"/>
          <p:cNvGrpSpPr/>
          <p:nvPr/>
        </p:nvGrpSpPr>
        <p:grpSpPr>
          <a:xfrm>
            <a:off x="7662094" y="3208158"/>
            <a:ext cx="2963811" cy="738258"/>
            <a:chOff x="0" y="0"/>
            <a:chExt cx="5474301" cy="1363597"/>
          </a:xfrm>
        </p:grpSpPr>
        <p:sp>
          <p:nvSpPr>
            <p:cNvPr id="10" name="Freeform 10"/>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D1D899"/>
            </a:solidFill>
          </p:spPr>
        </p:sp>
      </p:grpSp>
      <p:grpSp>
        <p:nvGrpSpPr>
          <p:cNvPr id="12" name="Group 12"/>
          <p:cNvGrpSpPr/>
          <p:nvPr/>
        </p:nvGrpSpPr>
        <p:grpSpPr>
          <a:xfrm>
            <a:off x="13228783" y="3208158"/>
            <a:ext cx="2963811" cy="738258"/>
            <a:chOff x="0" y="0"/>
            <a:chExt cx="5474301" cy="1363597"/>
          </a:xfrm>
        </p:grpSpPr>
        <p:sp>
          <p:nvSpPr>
            <p:cNvPr id="13" name="Freeform 13"/>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FFD68C"/>
            </a:solidFill>
          </p:spPr>
        </p:sp>
      </p:gr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6676314" y="5771333"/>
            <a:ext cx="299282" cy="1266801"/>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10"/>
          <a:srcRect/>
          <a:stretch>
            <a:fillRect/>
          </a:stretch>
        </p:blipFill>
        <p:spPr>
          <a:xfrm rot="847013">
            <a:off x="16405755" y="3609727"/>
            <a:ext cx="1172720" cy="1034926"/>
          </a:xfrm>
          <a:prstGeom prst="rect">
            <a:avLst/>
          </a:prstGeom>
        </p:spPr>
      </p:pic>
      <p:pic>
        <p:nvPicPr>
          <p:cNvPr id="34" name="Picture 34"/>
          <p:cNvPicPr>
            <a:picLocks noChangeAspect="1"/>
          </p:cNvPicPr>
          <p:nvPr/>
        </p:nvPicPr>
        <p:blipFill>
          <a:blip r:embed="rId11"/>
          <a:srcRect/>
          <a:stretch>
            <a:fillRect/>
          </a:stretch>
        </p:blipFill>
        <p:spPr>
          <a:xfrm>
            <a:off x="11071367" y="7925679"/>
            <a:ext cx="1155936" cy="1416154"/>
          </a:xfrm>
          <a:prstGeom prst="rect">
            <a:avLst/>
          </a:prstGeom>
        </p:spPr>
      </p:pic>
      <p:pic>
        <p:nvPicPr>
          <p:cNvPr id="35" name="Picture 3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2001">
            <a:off x="703730" y="7045194"/>
            <a:ext cx="649939" cy="826632"/>
          </a:xfrm>
          <a:prstGeom prst="rect">
            <a:avLst/>
          </a:prstGeom>
        </p:spPr>
      </p:pic>
      <p:sp>
        <p:nvSpPr>
          <p:cNvPr id="36" name="Google Shape;1218;p41">
            <a:extLst>
              <a:ext uri="{FF2B5EF4-FFF2-40B4-BE49-F238E27FC236}">
                <a16:creationId xmlns:a16="http://schemas.microsoft.com/office/drawing/2014/main" id="{91387D9E-37FD-4B16-84EF-41A91926BBDC}"/>
              </a:ext>
            </a:extLst>
          </p:cNvPr>
          <p:cNvSpPr txBox="1">
            <a:spLocks/>
          </p:cNvSpPr>
          <p:nvPr/>
        </p:nvSpPr>
        <p:spPr>
          <a:xfrm>
            <a:off x="3807809" y="652529"/>
            <a:ext cx="1090287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vi-VN" sz="6000">
                <a:solidFill>
                  <a:schemeClr val="accent6"/>
                </a:solidFill>
                <a:latin typeface="Arial"/>
                <a:ea typeface="Lexend Medium"/>
                <a:cs typeface="Lexend Medium"/>
                <a:sym typeface="Lexend Medium"/>
              </a:rPr>
              <a:t>HƯỚNG DẪN VỀ NHÀ</a:t>
            </a:r>
            <a:endParaRPr lang="en-US" sz="6000" dirty="0">
              <a:solidFill>
                <a:schemeClr val="accent6"/>
              </a:solidFill>
              <a:latin typeface="Arial"/>
              <a:ea typeface="Lexend Medium"/>
              <a:cs typeface="Lexend Medium"/>
              <a:sym typeface="Lexend Medium"/>
            </a:endParaRPr>
          </a:p>
        </p:txBody>
      </p:sp>
      <p:sp>
        <p:nvSpPr>
          <p:cNvPr id="38" name="TextBox 37">
            <a:extLst>
              <a:ext uri="{FF2B5EF4-FFF2-40B4-BE49-F238E27FC236}">
                <a16:creationId xmlns:a16="http://schemas.microsoft.com/office/drawing/2014/main" id="{1CB877AC-DCCE-45A1-9C8F-652754AC6562}"/>
              </a:ext>
            </a:extLst>
          </p:cNvPr>
          <p:cNvSpPr txBox="1"/>
          <p:nvPr/>
        </p:nvSpPr>
        <p:spPr>
          <a:xfrm>
            <a:off x="12297235" y="4546830"/>
            <a:ext cx="4714659" cy="3674404"/>
          </a:xfrm>
          <a:prstGeom prst="rect">
            <a:avLst/>
          </a:prstGeom>
          <a:noFill/>
        </p:spPr>
        <p:txBody>
          <a:bodyPr wrap="square">
            <a:spAutoFit/>
          </a:bodyPr>
          <a:lstStyle/>
          <a:p>
            <a:pPr lvl="0" algn="just">
              <a:lnSpc>
                <a:spcPct val="150000"/>
              </a:lnSpc>
              <a:spcBef>
                <a:spcPts val="600"/>
              </a:spcBef>
              <a:spcAft>
                <a:spcPts val="6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Chuẩn bị bài mới: "Bài 27: Thực hành tính xác suất theo định nghĩa cổ điển"</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53B8DB47-3CD4-4144-B701-693280A7D88D}"/>
              </a:ext>
            </a:extLst>
          </p:cNvPr>
          <p:cNvSpPr txBox="1"/>
          <p:nvPr/>
        </p:nvSpPr>
        <p:spPr>
          <a:xfrm>
            <a:off x="1425762" y="5300466"/>
            <a:ext cx="4097215" cy="1827744"/>
          </a:xfrm>
          <a:prstGeom prst="rect">
            <a:avLst/>
          </a:prstGeom>
          <a:noFill/>
        </p:spPr>
        <p:txBody>
          <a:bodyPr wrap="square">
            <a:spAutoFit/>
          </a:bodyPr>
          <a:lstStyle/>
          <a:p>
            <a:pPr marR="0" lvl="0" algn="ctr" defTabSz="914400" rtl="0" eaLnBrk="1" fontAlgn="auto" latinLnBrk="0" hangingPunct="1">
              <a:lnSpc>
                <a:spcPct val="150000"/>
              </a:lnSpc>
              <a:spcBef>
                <a:spcPts val="600"/>
              </a:spcBef>
              <a:spcAft>
                <a:spcPts val="600"/>
              </a:spcAft>
              <a:buClrTx/>
              <a:buSzTx/>
              <a:tabLst/>
              <a:defRPr/>
            </a:pPr>
            <a:r>
              <a:rPr kumimoji="0" lang="pt-B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Ghi nhớ kiến thức trong bài.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a:extLst>
              <a:ext uri="{FF2B5EF4-FFF2-40B4-BE49-F238E27FC236}">
                <a16:creationId xmlns:a16="http://schemas.microsoft.com/office/drawing/2014/main" id="{ACD3B9DB-9EEE-4A85-A636-88CC0BF0DA85}"/>
              </a:ext>
            </a:extLst>
          </p:cNvPr>
          <p:cNvSpPr txBox="1"/>
          <p:nvPr/>
        </p:nvSpPr>
        <p:spPr>
          <a:xfrm>
            <a:off x="7284449" y="5174605"/>
            <a:ext cx="3949598" cy="2751074"/>
          </a:xfrm>
          <a:prstGeom prst="rect">
            <a:avLst/>
          </a:prstGeom>
          <a:noFill/>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pt-BR"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Hoàn thành các bài tập trong SBT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3" name="TextBox 42">
            <a:extLst>
              <a:ext uri="{FF2B5EF4-FFF2-40B4-BE49-F238E27FC236}">
                <a16:creationId xmlns:a16="http://schemas.microsoft.com/office/drawing/2014/main" id="{E8033719-A97D-4B04-A9AD-C3FE279FDF9E}"/>
              </a:ext>
            </a:extLst>
          </p:cNvPr>
          <p:cNvSpPr txBox="1"/>
          <p:nvPr/>
        </p:nvSpPr>
        <p:spPr>
          <a:xfrm>
            <a:off x="2149792" y="3234581"/>
            <a:ext cx="3661341" cy="646331"/>
          </a:xfrm>
          <a:prstGeom prst="rect">
            <a:avLst/>
          </a:prstGeom>
          <a:noFill/>
        </p:spPr>
        <p:txBody>
          <a:bodyPr wrap="square" rtlCol="0">
            <a:spAutoFit/>
          </a:bodyPr>
          <a:lstStyle/>
          <a:p>
            <a:r>
              <a:rPr lang="vi-VN" sz="3600" b="1" dirty="0"/>
              <a:t>Nhiệm vụ 1 </a:t>
            </a:r>
            <a:endParaRPr lang="en-US" sz="3600" b="1" dirty="0"/>
          </a:p>
        </p:txBody>
      </p:sp>
      <p:sp>
        <p:nvSpPr>
          <p:cNvPr id="44" name="TextBox 43">
            <a:extLst>
              <a:ext uri="{FF2B5EF4-FFF2-40B4-BE49-F238E27FC236}">
                <a16:creationId xmlns:a16="http://schemas.microsoft.com/office/drawing/2014/main" id="{7B1F8D7B-1665-411F-A974-A0D2818D5642}"/>
              </a:ext>
            </a:extLst>
          </p:cNvPr>
          <p:cNvSpPr txBox="1"/>
          <p:nvPr/>
        </p:nvSpPr>
        <p:spPr>
          <a:xfrm>
            <a:off x="7827385" y="3263312"/>
            <a:ext cx="3661341" cy="646331"/>
          </a:xfrm>
          <a:prstGeom prst="rect">
            <a:avLst/>
          </a:prstGeom>
          <a:noFill/>
        </p:spPr>
        <p:txBody>
          <a:bodyPr wrap="square" rtlCol="0">
            <a:spAutoFit/>
          </a:bodyPr>
          <a:lstStyle/>
          <a:p>
            <a:r>
              <a:rPr lang="vi-VN" sz="3600" b="1" dirty="0"/>
              <a:t>Nhiệm vụ 2 </a:t>
            </a:r>
            <a:endParaRPr lang="en-US" sz="3600" b="1" dirty="0"/>
          </a:p>
        </p:txBody>
      </p:sp>
      <p:sp>
        <p:nvSpPr>
          <p:cNvPr id="45" name="TextBox 44">
            <a:extLst>
              <a:ext uri="{FF2B5EF4-FFF2-40B4-BE49-F238E27FC236}">
                <a16:creationId xmlns:a16="http://schemas.microsoft.com/office/drawing/2014/main" id="{B95B5EC2-3ABB-4713-B33E-D894CFA2A8CD}"/>
              </a:ext>
            </a:extLst>
          </p:cNvPr>
          <p:cNvSpPr txBox="1"/>
          <p:nvPr/>
        </p:nvSpPr>
        <p:spPr>
          <a:xfrm>
            <a:off x="13377777" y="3300656"/>
            <a:ext cx="3661341" cy="646331"/>
          </a:xfrm>
          <a:prstGeom prst="rect">
            <a:avLst/>
          </a:prstGeom>
          <a:noFill/>
        </p:spPr>
        <p:txBody>
          <a:bodyPr wrap="square" rtlCol="0">
            <a:spAutoFit/>
          </a:bodyPr>
          <a:lstStyle/>
          <a:p>
            <a:r>
              <a:rPr lang="vi-VN" sz="3600" b="1" dirty="0"/>
              <a:t>Nhiệm vụ 3 </a:t>
            </a:r>
            <a:endParaRPr lang="en-US" sz="3600" b="1" dirty="0"/>
          </a:p>
        </p:txBody>
      </p:sp>
    </p:spTree>
    <p:extLst>
      <p:ext uri="{BB962C8B-B14F-4D97-AF65-F5344CB8AC3E}">
        <p14:creationId xmlns:p14="http://schemas.microsoft.com/office/powerpoint/2010/main" val="14952770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55628" y="1103428"/>
            <a:ext cx="13727594" cy="807129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199">
            <a:off x="15139509" y="-347705"/>
            <a:ext cx="3695086" cy="362580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9299">
            <a:off x="-349495" y="7765914"/>
            <a:ext cx="3866404" cy="30061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5976" flipV="1">
            <a:off x="-222964" y="-1500204"/>
            <a:ext cx="1885009" cy="394766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83222" y="7626362"/>
            <a:ext cx="4695920" cy="4114800"/>
          </a:xfrm>
          <a:prstGeom prst="rect">
            <a:avLst/>
          </a:prstGeom>
        </p:spPr>
      </p:pic>
      <p:pic>
        <p:nvPicPr>
          <p:cNvPr id="10" name="Picture 10"/>
          <p:cNvPicPr>
            <a:picLocks noChangeAspect="1"/>
          </p:cNvPicPr>
          <p:nvPr/>
        </p:nvPicPr>
        <p:blipFill>
          <a:blip r:embed="rId12"/>
          <a:srcRect/>
          <a:stretch>
            <a:fillRect/>
          </a:stretch>
        </p:blipFill>
        <p:spPr>
          <a:xfrm rot="895110">
            <a:off x="14147718" y="987323"/>
            <a:ext cx="2030881" cy="1942030"/>
          </a:xfrm>
          <a:prstGeom prst="rect">
            <a:avLst/>
          </a:prstGeom>
        </p:spPr>
      </p:pic>
      <p:pic>
        <p:nvPicPr>
          <p:cNvPr id="11" name="Picture 11"/>
          <p:cNvPicPr>
            <a:picLocks noChangeAspect="1"/>
          </p:cNvPicPr>
          <p:nvPr/>
        </p:nvPicPr>
        <p:blipFill>
          <a:blip r:embed="rId13"/>
          <a:srcRect/>
          <a:stretch>
            <a:fillRect/>
          </a:stretch>
        </p:blipFill>
        <p:spPr>
          <a:xfrm>
            <a:off x="1608719" y="6634929"/>
            <a:ext cx="1938692" cy="19632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20042">
            <a:off x="1543991" y="2112348"/>
            <a:ext cx="816704" cy="959417"/>
          </a:xfrm>
          <a:prstGeom prst="rect">
            <a:avLst/>
          </a:prstGeom>
        </p:spPr>
      </p:pic>
      <p:pic>
        <p:nvPicPr>
          <p:cNvPr id="13" name="Picture 13"/>
          <p:cNvPicPr>
            <a:picLocks noChangeAspect="1"/>
          </p:cNvPicPr>
          <p:nvPr/>
        </p:nvPicPr>
        <p:blipFill>
          <a:blip r:embed="rId16"/>
          <a:srcRect/>
          <a:stretch>
            <a:fillRect/>
          </a:stretch>
        </p:blipFill>
        <p:spPr>
          <a:xfrm>
            <a:off x="14755629" y="7120108"/>
            <a:ext cx="1176743" cy="992877"/>
          </a:xfrm>
          <a:prstGeom prst="rect">
            <a:avLst/>
          </a:prstGeom>
        </p:spPr>
      </p:pic>
      <p:sp>
        <p:nvSpPr>
          <p:cNvPr id="14" name="Google Shape;1218;p41">
            <a:extLst>
              <a:ext uri="{FF2B5EF4-FFF2-40B4-BE49-F238E27FC236}">
                <a16:creationId xmlns:a16="http://schemas.microsoft.com/office/drawing/2014/main" id="{BEE2EEBE-E857-40AF-B99E-747BF7E93D34}"/>
              </a:ext>
            </a:extLst>
          </p:cNvPr>
          <p:cNvSpPr txBox="1">
            <a:spLocks/>
          </p:cNvSpPr>
          <p:nvPr/>
        </p:nvSpPr>
        <p:spPr>
          <a:xfrm>
            <a:off x="3550210" y="2392587"/>
            <a:ext cx="10902879" cy="204599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2"/>
              </a:buClr>
              <a:buSzPts val="5200"/>
              <a:buFont typeface="Lexend"/>
              <a:buNone/>
              <a:defRPr sz="6500" b="1" i="0" u="none" strike="noStrike" cap="none">
                <a:solidFill>
                  <a:schemeClr val="dk2"/>
                </a:solidFill>
                <a:latin typeface="Lexend"/>
                <a:ea typeface="Lexend"/>
                <a:cs typeface="Lexend"/>
                <a:sym typeface="Lexend"/>
              </a:defRPr>
            </a:lvl1pPr>
            <a:lvl2pPr marR="0" lvl="1"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2pPr>
            <a:lvl3pPr marR="0" lvl="2"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3pPr>
            <a:lvl4pPr marR="0" lvl="3"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4pPr>
            <a:lvl5pPr marR="0" lvl="4"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5pPr>
            <a:lvl6pPr marR="0" lvl="5"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6pPr>
            <a:lvl7pPr marR="0" lvl="6"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7pPr>
            <a:lvl8pPr marR="0" lvl="7"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8pPr>
            <a:lvl9pPr marR="0" lvl="8" algn="ctr" rtl="0">
              <a:lnSpc>
                <a:spcPct val="100000"/>
              </a:lnSpc>
              <a:spcBef>
                <a:spcPts val="0"/>
              </a:spcBef>
              <a:spcAft>
                <a:spcPts val="0"/>
              </a:spcAft>
              <a:buClr>
                <a:schemeClr val="dk2"/>
              </a:buClr>
              <a:buSzPts val="5200"/>
              <a:buFont typeface="Lexend"/>
              <a:buNone/>
              <a:defRPr sz="5200" b="1" i="0" u="none" strike="noStrike" cap="none">
                <a:solidFill>
                  <a:schemeClr val="dk2"/>
                </a:solidFill>
                <a:latin typeface="Lexend"/>
                <a:ea typeface="Lexend"/>
                <a:cs typeface="Lexend"/>
                <a:sym typeface="Lexend"/>
              </a:defRPr>
            </a:lvl9pPr>
          </a:lstStyle>
          <a:p>
            <a:pPr>
              <a:lnSpc>
                <a:spcPct val="150000"/>
              </a:lnSpc>
              <a:buClr>
                <a:srgbClr val="3B6894"/>
              </a:buClr>
              <a:defRPr/>
            </a:pPr>
            <a:r>
              <a:rPr lang="vi-VN" sz="8000" dirty="0">
                <a:solidFill>
                  <a:schemeClr val="accent6"/>
                </a:solidFill>
                <a:latin typeface="Arial"/>
                <a:ea typeface="Lexend Medium"/>
                <a:cs typeface="Lexend Medium"/>
                <a:sym typeface="Lexend Medium"/>
              </a:rPr>
              <a:t>CẢM ƠN CÁC EM ĐÃ CHÚ Ý LẮNG NGHE BÀI GIẢNG </a:t>
            </a:r>
            <a:endParaRPr lang="en-US" sz="8000" dirty="0">
              <a:solidFill>
                <a:schemeClr val="accent6"/>
              </a:solidFill>
              <a:latin typeface="Arial"/>
              <a:ea typeface="Lexend Medium"/>
              <a:cs typeface="Lexend Medium"/>
              <a:sym typeface="Lexend Medium"/>
            </a:endParaRPr>
          </a:p>
        </p:txBody>
      </p:sp>
    </p:spTree>
    <p:extLst>
      <p:ext uri="{BB962C8B-B14F-4D97-AF65-F5344CB8AC3E}">
        <p14:creationId xmlns:p14="http://schemas.microsoft.com/office/powerpoint/2010/main" val="106438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pic>
        <p:nvPicPr>
          <p:cNvPr id="179" name="Picture 20">
            <a:extLst>
              <a:ext uri="{FF2B5EF4-FFF2-40B4-BE49-F238E27FC236}">
                <a16:creationId xmlns:a16="http://schemas.microsoft.com/office/drawing/2014/main" id="{D575CAA5-D8DD-4FA6-8C40-EEB831A206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20042">
            <a:off x="1785422" y="1411533"/>
            <a:ext cx="1000997" cy="1175914"/>
          </a:xfrm>
          <a:prstGeom prst="rect">
            <a:avLst/>
          </a:prstGeom>
        </p:spPr>
      </p:pic>
      <p:grpSp>
        <p:nvGrpSpPr>
          <p:cNvPr id="3" name="Group 3"/>
          <p:cNvGrpSpPr/>
          <p:nvPr/>
        </p:nvGrpSpPr>
        <p:grpSpPr>
          <a:xfrm>
            <a:off x="1797979" y="2195145"/>
            <a:ext cx="7221190" cy="5938131"/>
            <a:chOff x="0" y="0"/>
            <a:chExt cx="3633446" cy="2288224"/>
          </a:xfrm>
          <a:solidFill>
            <a:schemeClr val="accent3">
              <a:lumMod val="40000"/>
              <a:lumOff val="60000"/>
            </a:schemeClr>
          </a:solidFill>
        </p:grpSpPr>
        <p:sp>
          <p:nvSpPr>
            <p:cNvPr id="4" name="Freeform 4"/>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grpFill/>
          </p:spPr>
        </p:sp>
      </p:gr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51296" y="7505700"/>
            <a:ext cx="1868754" cy="134783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21932">
            <a:off x="8844488" y="619504"/>
            <a:ext cx="2132425" cy="1612647"/>
          </a:xfrm>
          <a:prstGeom prst="rect">
            <a:avLst/>
          </a:prstGeom>
        </p:spPr>
      </p:pic>
      <p:sp>
        <p:nvSpPr>
          <p:cNvPr id="16" name="TextBox 15">
            <a:extLst>
              <a:ext uri="{FF2B5EF4-FFF2-40B4-BE49-F238E27FC236}">
                <a16:creationId xmlns:a16="http://schemas.microsoft.com/office/drawing/2014/main" id="{4178E8BA-660D-4A7E-8F54-458422510DA3}"/>
              </a:ext>
            </a:extLst>
          </p:cNvPr>
          <p:cNvSpPr txBox="1"/>
          <p:nvPr/>
        </p:nvSpPr>
        <p:spPr>
          <a:xfrm>
            <a:off x="4319935" y="4638057"/>
            <a:ext cx="3945345" cy="145180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Biến cố</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77" name="Picture 4">
            <a:extLst>
              <a:ext uri="{FF2B5EF4-FFF2-40B4-BE49-F238E27FC236}">
                <a16:creationId xmlns:a16="http://schemas.microsoft.com/office/drawing/2014/main" id="{4BDC50A8-57BB-412C-A815-510F14EC9F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462784" y="1125415"/>
            <a:ext cx="6463082" cy="9161585"/>
          </a:xfrm>
          <a:prstGeom prst="rect">
            <a:avLst/>
          </a:prstGeom>
        </p:spPr>
      </p:pic>
      <p:grpSp>
        <p:nvGrpSpPr>
          <p:cNvPr id="183" name="Group 182">
            <a:extLst>
              <a:ext uri="{FF2B5EF4-FFF2-40B4-BE49-F238E27FC236}">
                <a16:creationId xmlns:a16="http://schemas.microsoft.com/office/drawing/2014/main" id="{0DCFC625-D943-4D64-A7B6-4B563AC1D4FC}"/>
              </a:ext>
            </a:extLst>
          </p:cNvPr>
          <p:cNvGrpSpPr/>
          <p:nvPr/>
        </p:nvGrpSpPr>
        <p:grpSpPr>
          <a:xfrm>
            <a:off x="1855390" y="2246032"/>
            <a:ext cx="2889216" cy="2778455"/>
            <a:chOff x="2355988" y="4438219"/>
            <a:chExt cx="2889216" cy="2778455"/>
          </a:xfrm>
        </p:grpSpPr>
        <p:grpSp>
          <p:nvGrpSpPr>
            <p:cNvPr id="184" name="Google Shape;3164;p59">
              <a:extLst>
                <a:ext uri="{FF2B5EF4-FFF2-40B4-BE49-F238E27FC236}">
                  <a16:creationId xmlns:a16="http://schemas.microsoft.com/office/drawing/2014/main" id="{023F8006-C3E6-45B9-A033-2D572BB1EFEF}"/>
                </a:ext>
              </a:extLst>
            </p:cNvPr>
            <p:cNvGrpSpPr/>
            <p:nvPr/>
          </p:nvGrpSpPr>
          <p:grpSpPr>
            <a:xfrm>
              <a:off x="2355988" y="4438219"/>
              <a:ext cx="2889216" cy="2778455"/>
              <a:chOff x="5472222" y="4596114"/>
              <a:chExt cx="651699" cy="651509"/>
            </a:xfrm>
          </p:grpSpPr>
          <p:sp>
            <p:nvSpPr>
              <p:cNvPr id="186" name="Google Shape;3165;p59">
                <a:extLst>
                  <a:ext uri="{FF2B5EF4-FFF2-40B4-BE49-F238E27FC236}">
                    <a16:creationId xmlns:a16="http://schemas.microsoft.com/office/drawing/2014/main" id="{060F5472-2889-4847-8C46-438327140C54}"/>
                  </a:ext>
                </a:extLst>
              </p:cNvPr>
              <p:cNvSpPr/>
              <p:nvPr/>
            </p:nvSpPr>
            <p:spPr>
              <a:xfrm rot="-1759126">
                <a:off x="5558665" y="4682710"/>
                <a:ext cx="478813" cy="478318"/>
              </a:xfrm>
              <a:custGeom>
                <a:avLst/>
                <a:gdLst/>
                <a:ahLst/>
                <a:cxnLst/>
                <a:rect l="l" t="t" r="r" b="b"/>
                <a:pathLst>
                  <a:path w="478489" h="477994" extrusionOk="0">
                    <a:moveTo>
                      <a:pt x="478490" y="238997"/>
                    </a:moveTo>
                    <a:cubicBezTo>
                      <a:pt x="478490" y="370992"/>
                      <a:pt x="371376" y="477994"/>
                      <a:pt x="239245" y="477994"/>
                    </a:cubicBezTo>
                    <a:cubicBezTo>
                      <a:pt x="107114" y="477994"/>
                      <a:pt x="0" y="370992"/>
                      <a:pt x="0" y="238997"/>
                    </a:cubicBezTo>
                    <a:cubicBezTo>
                      <a:pt x="0" y="107003"/>
                      <a:pt x="107114" y="0"/>
                      <a:pt x="239245" y="0"/>
                    </a:cubicBezTo>
                    <a:cubicBezTo>
                      <a:pt x="371376" y="0"/>
                      <a:pt x="478490" y="107003"/>
                      <a:pt x="478490" y="238997"/>
                    </a:cubicBezTo>
                    <a:close/>
                  </a:path>
                </a:pathLst>
              </a:custGeom>
              <a:solidFill>
                <a:schemeClr val="bg1"/>
              </a:solidFill>
              <a:ln w="28575" cap="rnd" cmpd="sng">
                <a:solidFill>
                  <a:srgbClr val="24598B"/>
                </a:solidFill>
                <a:prstDash val="dashDot"/>
                <a:round/>
                <a:headEnd type="none" w="sm" len="sm"/>
                <a:tailEnd type="none" w="sm" len="sm"/>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ea typeface="Calibri"/>
                  <a:cs typeface="Calibri"/>
                  <a:sym typeface="Calibri"/>
                </a:endParaRPr>
              </a:p>
            </p:txBody>
          </p:sp>
          <p:sp>
            <p:nvSpPr>
              <p:cNvPr id="187" name="Google Shape;3166;p59">
                <a:extLst>
                  <a:ext uri="{FF2B5EF4-FFF2-40B4-BE49-F238E27FC236}">
                    <a16:creationId xmlns:a16="http://schemas.microsoft.com/office/drawing/2014/main" id="{3EB6A495-F335-43CD-84DB-D5C650E9E790}"/>
                  </a:ext>
                </a:extLst>
              </p:cNvPr>
              <p:cNvSpPr/>
              <p:nvPr/>
            </p:nvSpPr>
            <p:spPr>
              <a:xfrm>
                <a:off x="5525531" y="4777262"/>
                <a:ext cx="536920" cy="408720"/>
              </a:xfrm>
              <a:custGeom>
                <a:avLst/>
                <a:gdLst/>
                <a:ahLst/>
                <a:cxnLst/>
                <a:rect l="l" t="t" r="r" b="b"/>
                <a:pathLst>
                  <a:path w="536920" h="408720" extrusionOk="0">
                    <a:moveTo>
                      <a:pt x="78930" y="330394"/>
                    </a:moveTo>
                    <a:cubicBezTo>
                      <a:pt x="-4972" y="246579"/>
                      <a:pt x="-23997" y="120002"/>
                      <a:pt x="31557" y="15376"/>
                    </a:cubicBezTo>
                    <a:cubicBezTo>
                      <a:pt x="39072" y="1217"/>
                      <a:pt x="56575" y="-4105"/>
                      <a:pt x="70749" y="3402"/>
                    </a:cubicBezTo>
                    <a:cubicBezTo>
                      <a:pt x="84923" y="10910"/>
                      <a:pt x="90250" y="28395"/>
                      <a:pt x="82735" y="42554"/>
                    </a:cubicBezTo>
                    <a:cubicBezTo>
                      <a:pt x="39167" y="124563"/>
                      <a:pt x="54102" y="223772"/>
                      <a:pt x="119929" y="289437"/>
                    </a:cubicBezTo>
                    <a:cubicBezTo>
                      <a:pt x="201928" y="371351"/>
                      <a:pt x="335296" y="371351"/>
                      <a:pt x="417295" y="289437"/>
                    </a:cubicBezTo>
                    <a:cubicBezTo>
                      <a:pt x="458104" y="248670"/>
                      <a:pt x="479983" y="194409"/>
                      <a:pt x="478842" y="136727"/>
                    </a:cubicBezTo>
                    <a:cubicBezTo>
                      <a:pt x="478556" y="120762"/>
                      <a:pt x="491208" y="107553"/>
                      <a:pt x="507284" y="107173"/>
                    </a:cubicBezTo>
                    <a:cubicBezTo>
                      <a:pt x="523266" y="106888"/>
                      <a:pt x="536583" y="119527"/>
                      <a:pt x="536869" y="135586"/>
                    </a:cubicBezTo>
                    <a:cubicBezTo>
                      <a:pt x="538296" y="209138"/>
                      <a:pt x="510424" y="278318"/>
                      <a:pt x="458389" y="330394"/>
                    </a:cubicBezTo>
                    <a:cubicBezTo>
                      <a:pt x="353655" y="434829"/>
                      <a:pt x="183474" y="434829"/>
                      <a:pt x="78930" y="330394"/>
                    </a:cubicBezTo>
                    <a:close/>
                  </a:path>
                </a:pathLst>
              </a:custGeom>
              <a:solidFill>
                <a:srgbClr val="FFBB98"/>
              </a:solidFill>
              <a:ln>
                <a:noFill/>
              </a:ln>
            </p:spPr>
            <p:txBody>
              <a:bodyPr spcFirstLastPara="1" wrap="square" lIns="91425" tIns="45700" rIns="91425" bIns="457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ea typeface="Calibri"/>
                  <a:cs typeface="Calibri"/>
                  <a:sym typeface="Calibri"/>
                </a:endParaRPr>
              </a:p>
            </p:txBody>
          </p:sp>
        </p:grpSp>
        <p:sp>
          <p:nvSpPr>
            <p:cNvPr id="185" name="Google Shape;3180;p59">
              <a:extLst>
                <a:ext uri="{FF2B5EF4-FFF2-40B4-BE49-F238E27FC236}">
                  <a16:creationId xmlns:a16="http://schemas.microsoft.com/office/drawing/2014/main" id="{C40F9BF6-BAF8-437C-B7A3-3992D777E892}"/>
                </a:ext>
              </a:extLst>
            </p:cNvPr>
            <p:cNvSpPr txBox="1"/>
            <p:nvPr/>
          </p:nvSpPr>
          <p:spPr>
            <a:xfrm>
              <a:off x="2916903" y="5370705"/>
              <a:ext cx="1656624" cy="732268"/>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vi-VN" sz="10000" b="1" kern="0" dirty="0">
                  <a:solidFill>
                    <a:srgbClr val="FFBB98"/>
                  </a:solidFill>
                  <a:latin typeface="Arial"/>
                  <a:ea typeface="Overpass Black"/>
                  <a:cs typeface="Overpass Black"/>
                  <a:sym typeface="Overpass Black"/>
                </a:rPr>
                <a:t>1</a:t>
              </a:r>
              <a:endParaRPr sz="10000" b="1" kern="0" dirty="0">
                <a:solidFill>
                  <a:srgbClr val="FFBB98"/>
                </a:solidFill>
                <a:latin typeface="Arial"/>
                <a:ea typeface="Overpass Black"/>
                <a:cs typeface="Overpass Black"/>
                <a:sym typeface="Overpass Black"/>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barn(inVertical)">
                                      <p:cBhvr>
                                        <p:cTn id="7"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grpSp>
        <p:nvGrpSpPr>
          <p:cNvPr id="2" name="Group 2"/>
          <p:cNvGrpSpPr/>
          <p:nvPr/>
        </p:nvGrpSpPr>
        <p:grpSpPr>
          <a:xfrm>
            <a:off x="1346262" y="1756661"/>
            <a:ext cx="7794515" cy="6773678"/>
            <a:chOff x="0" y="0"/>
            <a:chExt cx="14727184" cy="12798384"/>
          </a:xfrm>
        </p:grpSpPr>
        <p:sp>
          <p:nvSpPr>
            <p:cNvPr id="3" name="Freeform 3"/>
            <p:cNvSpPr/>
            <p:nvPr/>
          </p:nvSpPr>
          <p:spPr>
            <a:xfrm>
              <a:off x="0" y="-4262"/>
              <a:ext cx="14734930" cy="12804870"/>
            </a:xfrm>
            <a:custGeom>
              <a:avLst/>
              <a:gdLst/>
              <a:ahLst/>
              <a:cxnLst/>
              <a:rect l="l" t="t" r="r" b="b"/>
              <a:pathLst>
                <a:path w="14734930" h="12804870">
                  <a:moveTo>
                    <a:pt x="13796031" y="12793682"/>
                  </a:moveTo>
                  <a:cubicBezTo>
                    <a:pt x="13796031" y="12793682"/>
                    <a:pt x="13376278" y="12804870"/>
                    <a:pt x="12913692" y="12802248"/>
                  </a:cubicBezTo>
                  <a:cubicBezTo>
                    <a:pt x="4626114" y="12800086"/>
                    <a:pt x="1057073" y="12792261"/>
                    <a:pt x="1057073" y="12792261"/>
                  </a:cubicBezTo>
                  <a:cubicBezTo>
                    <a:pt x="812931" y="12783427"/>
                    <a:pt x="565145" y="12766446"/>
                    <a:pt x="398404" y="12708268"/>
                  </a:cubicBezTo>
                  <a:cubicBezTo>
                    <a:pt x="120505" y="12611306"/>
                    <a:pt x="0" y="12433778"/>
                    <a:pt x="0" y="3904518"/>
                  </a:cubicBezTo>
                  <a:lnTo>
                    <a:pt x="0" y="3904421"/>
                  </a:lnTo>
                  <a:cubicBezTo>
                    <a:pt x="8536" y="440430"/>
                    <a:pt x="34263" y="311302"/>
                    <a:pt x="140291" y="225758"/>
                  </a:cubicBezTo>
                  <a:cubicBezTo>
                    <a:pt x="342602" y="62530"/>
                    <a:pt x="736658" y="7673"/>
                    <a:pt x="1155311" y="7673"/>
                  </a:cubicBezTo>
                  <a:cubicBezTo>
                    <a:pt x="1155311" y="7673"/>
                    <a:pt x="1551711" y="15681"/>
                    <a:pt x="10394159" y="7673"/>
                  </a:cubicBezTo>
                  <a:cubicBezTo>
                    <a:pt x="13157350" y="0"/>
                    <a:pt x="13621279" y="7673"/>
                    <a:pt x="13621279" y="7673"/>
                  </a:cubicBezTo>
                  <a:cubicBezTo>
                    <a:pt x="13989586" y="15152"/>
                    <a:pt x="14352899" y="84484"/>
                    <a:pt x="14550639" y="207066"/>
                  </a:cubicBezTo>
                  <a:cubicBezTo>
                    <a:pt x="14701656" y="300683"/>
                    <a:pt x="14734930" y="425358"/>
                    <a:pt x="14725790" y="3904518"/>
                  </a:cubicBezTo>
                  <a:lnTo>
                    <a:pt x="14725790" y="3904615"/>
                  </a:lnTo>
                  <a:cubicBezTo>
                    <a:pt x="14725790" y="12551743"/>
                    <a:pt x="14442793" y="12765841"/>
                    <a:pt x="13796031" y="12793682"/>
                  </a:cubicBezTo>
                  <a:close/>
                </a:path>
              </a:pathLst>
            </a:custGeom>
            <a:solidFill>
              <a:srgbClr val="D1D899"/>
            </a:solidFill>
          </p:spPr>
        </p:sp>
      </p:grpSp>
      <p:sp>
        <p:nvSpPr>
          <p:cNvPr id="4" name="TextBox 4"/>
          <p:cNvSpPr txBox="1"/>
          <p:nvPr/>
        </p:nvSpPr>
        <p:spPr>
          <a:xfrm>
            <a:off x="2009437" y="2513273"/>
            <a:ext cx="6468165" cy="5089004"/>
          </a:xfrm>
          <a:prstGeom prst="rect">
            <a:avLst/>
          </a:prstGeom>
        </p:spPr>
        <p:txBody>
          <a:bodyPr lIns="0" tIns="0" rIns="0" bIns="0" rtlCol="0" anchor="t">
            <a:spAutoFit/>
          </a:bodyPr>
          <a:lstStyle/>
          <a:p>
            <a:pPr marL="0" lvl="0" indent="0" algn="ctr">
              <a:lnSpc>
                <a:spcPts val="5779"/>
              </a:lnSpc>
            </a:pPr>
            <a:r>
              <a:rPr lang="en-US" sz="3399">
                <a:solidFill>
                  <a:srgbClr val="C26175"/>
                </a:solidFill>
                <a:latin typeface="KG Primary Penmanship"/>
              </a:rPr>
              <a:t>Get the ball rolling by introducing the lesson's key concepts and its corresponding definitions. Duplicate this page as many times as needed to give you more space for discussion. Pair the concepts and definitions with relevant images too for a more visualized presentation of the lesson.</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73624" y="1756661"/>
            <a:ext cx="6868114" cy="6773678"/>
          </a:xfrm>
          <a:prstGeom prst="rect">
            <a:avLst/>
          </a:prstGeom>
        </p:spPr>
      </p:pic>
      <p:sp>
        <p:nvSpPr>
          <p:cNvPr id="6" name="TextBox 6"/>
          <p:cNvSpPr txBox="1"/>
          <p:nvPr/>
        </p:nvSpPr>
        <p:spPr>
          <a:xfrm>
            <a:off x="10745304" y="3616537"/>
            <a:ext cx="5524754" cy="3123158"/>
          </a:xfrm>
          <a:prstGeom prst="rect">
            <a:avLst/>
          </a:prstGeom>
        </p:spPr>
        <p:txBody>
          <a:bodyPr lIns="0" tIns="0" rIns="0" bIns="0" rtlCol="0" anchor="t">
            <a:spAutoFit/>
          </a:bodyPr>
          <a:lstStyle/>
          <a:p>
            <a:pPr algn="ctr">
              <a:lnSpc>
                <a:spcPts val="7918"/>
              </a:lnSpc>
            </a:pPr>
            <a:r>
              <a:rPr lang="en-US" sz="8798" spc="131">
                <a:solidFill>
                  <a:srgbClr val="5C6982"/>
                </a:solidFill>
                <a:latin typeface="Gochi Hand"/>
              </a:rPr>
              <a:t>Concepts and Definitions</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11533391" y="1107967"/>
            <a:ext cx="299282" cy="1266801"/>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920042">
            <a:off x="7172401" y="8061056"/>
            <a:ext cx="798954" cy="938566"/>
          </a:xfrm>
          <a:prstGeom prst="rect">
            <a:avLst/>
          </a:prstGeom>
        </p:spPr>
      </p:pic>
      <p:pic>
        <p:nvPicPr>
          <p:cNvPr id="9" name="Picture 9"/>
          <p:cNvPicPr>
            <a:picLocks noChangeAspect="1"/>
          </p:cNvPicPr>
          <p:nvPr/>
        </p:nvPicPr>
        <p:blipFill>
          <a:blip r:embed="rId8"/>
          <a:srcRect/>
          <a:stretch>
            <a:fillRect/>
          </a:stretch>
        </p:blipFill>
        <p:spPr>
          <a:xfrm>
            <a:off x="15171084" y="7665517"/>
            <a:ext cx="1677337" cy="1724768"/>
          </a:xfrm>
          <a:prstGeom prst="rect">
            <a:avLst/>
          </a:prstGeom>
        </p:spPr>
      </p:pic>
      <p:pic>
        <p:nvPicPr>
          <p:cNvPr id="10" name="Picture 10"/>
          <p:cNvPicPr>
            <a:picLocks noChangeAspect="1"/>
          </p:cNvPicPr>
          <p:nvPr/>
        </p:nvPicPr>
        <p:blipFill>
          <a:blip r:embed="rId9"/>
          <a:srcRect/>
          <a:stretch>
            <a:fillRect/>
          </a:stretch>
        </p:blipFill>
        <p:spPr>
          <a:xfrm>
            <a:off x="925071" y="978414"/>
            <a:ext cx="1810545" cy="1643069"/>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287380">
            <a:off x="-1225401" y="7456586"/>
            <a:ext cx="3866404" cy="300612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019313" y="-3306085"/>
            <a:ext cx="4695920" cy="41148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sp>
        <p:nvSpPr>
          <p:cNvPr id="2" name="TextBox 2"/>
          <p:cNvSpPr txBox="1"/>
          <p:nvPr/>
        </p:nvSpPr>
        <p:spPr>
          <a:xfrm>
            <a:off x="1255331" y="1464301"/>
            <a:ext cx="15777339" cy="1133363"/>
          </a:xfrm>
          <a:prstGeom prst="rect">
            <a:avLst/>
          </a:prstGeom>
        </p:spPr>
        <p:txBody>
          <a:bodyPr lIns="0" tIns="0" rIns="0" bIns="0" rtlCol="0" anchor="t">
            <a:spAutoFit/>
          </a:bodyPr>
          <a:lstStyle/>
          <a:p>
            <a:pPr algn="ctr">
              <a:lnSpc>
                <a:spcPts val="8100"/>
              </a:lnSpc>
            </a:pPr>
            <a:r>
              <a:rPr lang="en-US" sz="9000" spc="135">
                <a:solidFill>
                  <a:srgbClr val="5C6982"/>
                </a:solidFill>
                <a:latin typeface="Gochi Hand"/>
              </a:rPr>
              <a:t>Examples and Illustrations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23502" y="4089348"/>
            <a:ext cx="4907619" cy="484013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0190" y="4089348"/>
            <a:ext cx="4907619" cy="4840139"/>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6879" y="4089348"/>
            <a:ext cx="4907619" cy="4840139"/>
          </a:xfrm>
          <a:prstGeom prst="rect">
            <a:avLst/>
          </a:prstGeom>
        </p:spPr>
      </p:pic>
      <p:grpSp>
        <p:nvGrpSpPr>
          <p:cNvPr id="6" name="Group 6"/>
          <p:cNvGrpSpPr/>
          <p:nvPr/>
        </p:nvGrpSpPr>
        <p:grpSpPr>
          <a:xfrm>
            <a:off x="1946411" y="3208158"/>
            <a:ext cx="2963811" cy="700281"/>
            <a:chOff x="0" y="0"/>
            <a:chExt cx="5474301" cy="1293453"/>
          </a:xfrm>
        </p:grpSpPr>
        <p:sp>
          <p:nvSpPr>
            <p:cNvPr id="7" name="Freeform 7"/>
            <p:cNvSpPr/>
            <p:nvPr/>
          </p:nvSpPr>
          <p:spPr>
            <a:xfrm>
              <a:off x="0" y="-4262"/>
              <a:ext cx="5482046" cy="1299938"/>
            </a:xfrm>
            <a:custGeom>
              <a:avLst/>
              <a:gdLst/>
              <a:ahLst/>
              <a:cxnLst/>
              <a:rect l="l" t="t" r="r" b="b"/>
              <a:pathLst>
                <a:path w="5482046" h="1299938">
                  <a:moveTo>
                    <a:pt x="4543147" y="1288751"/>
                  </a:moveTo>
                  <a:cubicBezTo>
                    <a:pt x="4543147" y="1288751"/>
                    <a:pt x="4123394" y="1299938"/>
                    <a:pt x="3660809" y="1297317"/>
                  </a:cubicBezTo>
                  <a:cubicBezTo>
                    <a:pt x="2133983" y="1295154"/>
                    <a:pt x="1057073" y="1287330"/>
                    <a:pt x="1057073" y="1287330"/>
                  </a:cubicBezTo>
                  <a:cubicBezTo>
                    <a:pt x="812931" y="1278496"/>
                    <a:pt x="565145" y="1261514"/>
                    <a:pt x="398404" y="1203337"/>
                  </a:cubicBezTo>
                  <a:cubicBezTo>
                    <a:pt x="120505" y="1106375"/>
                    <a:pt x="0" y="928847"/>
                    <a:pt x="0" y="621485"/>
                  </a:cubicBezTo>
                  <a:lnTo>
                    <a:pt x="0" y="621482"/>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21485"/>
                  </a:cubicBezTo>
                  <a:lnTo>
                    <a:pt x="5472906" y="621487"/>
                  </a:lnTo>
                  <a:cubicBezTo>
                    <a:pt x="5472906" y="1046812"/>
                    <a:pt x="5189910" y="1260910"/>
                    <a:pt x="4543147" y="1288751"/>
                  </a:cubicBezTo>
                  <a:close/>
                </a:path>
              </a:pathLst>
            </a:custGeom>
            <a:solidFill>
              <a:srgbClr val="FFD68C"/>
            </a:solidFill>
          </p:spPr>
        </p:sp>
      </p:grpSp>
      <p:sp>
        <p:nvSpPr>
          <p:cNvPr id="8" name="TextBox 8"/>
          <p:cNvSpPr txBox="1"/>
          <p:nvPr/>
        </p:nvSpPr>
        <p:spPr>
          <a:xfrm>
            <a:off x="2183068" y="3351943"/>
            <a:ext cx="2490497" cy="469862"/>
          </a:xfrm>
          <a:prstGeom prst="rect">
            <a:avLst/>
          </a:prstGeom>
        </p:spPr>
        <p:txBody>
          <a:bodyPr lIns="0" tIns="0" rIns="0" bIns="0" rtlCol="0" anchor="t">
            <a:spAutoFit/>
          </a:bodyPr>
          <a:lstStyle/>
          <a:p>
            <a:pPr marL="0" lvl="0" indent="0" algn="ctr">
              <a:lnSpc>
                <a:spcPts val="3499"/>
              </a:lnSpc>
            </a:pPr>
            <a:r>
              <a:rPr lang="en-US" sz="3499">
                <a:solidFill>
                  <a:srgbClr val="C26175"/>
                </a:solidFill>
                <a:latin typeface="KG Primary Penmanship"/>
              </a:rPr>
              <a:t>Example 1</a:t>
            </a:r>
          </a:p>
        </p:txBody>
      </p:sp>
      <p:grpSp>
        <p:nvGrpSpPr>
          <p:cNvPr id="9" name="Group 9"/>
          <p:cNvGrpSpPr/>
          <p:nvPr/>
        </p:nvGrpSpPr>
        <p:grpSpPr>
          <a:xfrm>
            <a:off x="7662094" y="3208158"/>
            <a:ext cx="2963811" cy="738258"/>
            <a:chOff x="0" y="0"/>
            <a:chExt cx="5474301" cy="1363597"/>
          </a:xfrm>
        </p:grpSpPr>
        <p:sp>
          <p:nvSpPr>
            <p:cNvPr id="10" name="Freeform 10"/>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D1D899"/>
            </a:solidFill>
          </p:spPr>
        </p:sp>
      </p:grpSp>
      <p:sp>
        <p:nvSpPr>
          <p:cNvPr id="11" name="TextBox 11"/>
          <p:cNvSpPr txBox="1"/>
          <p:nvPr/>
        </p:nvSpPr>
        <p:spPr>
          <a:xfrm>
            <a:off x="7898752" y="3370931"/>
            <a:ext cx="2490497" cy="469862"/>
          </a:xfrm>
          <a:prstGeom prst="rect">
            <a:avLst/>
          </a:prstGeom>
        </p:spPr>
        <p:txBody>
          <a:bodyPr lIns="0" tIns="0" rIns="0" bIns="0" rtlCol="0" anchor="t">
            <a:spAutoFit/>
          </a:bodyPr>
          <a:lstStyle/>
          <a:p>
            <a:pPr marL="0" lvl="0" indent="0" algn="ctr">
              <a:lnSpc>
                <a:spcPts val="3499"/>
              </a:lnSpc>
            </a:pPr>
            <a:r>
              <a:rPr lang="en-US" sz="3499">
                <a:solidFill>
                  <a:srgbClr val="C26175"/>
                </a:solidFill>
                <a:latin typeface="KG Primary Penmanship"/>
              </a:rPr>
              <a:t>Example 2</a:t>
            </a:r>
          </a:p>
        </p:txBody>
      </p:sp>
      <p:grpSp>
        <p:nvGrpSpPr>
          <p:cNvPr id="12" name="Group 12"/>
          <p:cNvGrpSpPr/>
          <p:nvPr/>
        </p:nvGrpSpPr>
        <p:grpSpPr>
          <a:xfrm>
            <a:off x="13228783" y="3208158"/>
            <a:ext cx="2963811" cy="738258"/>
            <a:chOff x="0" y="0"/>
            <a:chExt cx="5474301" cy="1363597"/>
          </a:xfrm>
        </p:grpSpPr>
        <p:sp>
          <p:nvSpPr>
            <p:cNvPr id="13" name="Freeform 13"/>
            <p:cNvSpPr/>
            <p:nvPr/>
          </p:nvSpPr>
          <p:spPr>
            <a:xfrm>
              <a:off x="0" y="-4262"/>
              <a:ext cx="5482046" cy="1370083"/>
            </a:xfrm>
            <a:custGeom>
              <a:avLst/>
              <a:gdLst/>
              <a:ahLst/>
              <a:cxnLst/>
              <a:rect l="l" t="t" r="r" b="b"/>
              <a:pathLst>
                <a:path w="5482046" h="1370083">
                  <a:moveTo>
                    <a:pt x="4543147" y="1358895"/>
                  </a:moveTo>
                  <a:cubicBezTo>
                    <a:pt x="4543147" y="1358895"/>
                    <a:pt x="4123394" y="1370083"/>
                    <a:pt x="3660809" y="1367461"/>
                  </a:cubicBezTo>
                  <a:cubicBezTo>
                    <a:pt x="2133983" y="1365298"/>
                    <a:pt x="1057073" y="1357474"/>
                    <a:pt x="1057073" y="1357474"/>
                  </a:cubicBezTo>
                  <a:cubicBezTo>
                    <a:pt x="812931" y="1348640"/>
                    <a:pt x="565145" y="1331659"/>
                    <a:pt x="398404" y="1273481"/>
                  </a:cubicBezTo>
                  <a:cubicBezTo>
                    <a:pt x="120505" y="1176519"/>
                    <a:pt x="0" y="998991"/>
                    <a:pt x="0" y="641501"/>
                  </a:cubicBezTo>
                  <a:lnTo>
                    <a:pt x="0" y="641498"/>
                  </a:lnTo>
                  <a:cubicBezTo>
                    <a:pt x="8536" y="440430"/>
                    <a:pt x="34263" y="311302"/>
                    <a:pt x="140291" y="225758"/>
                  </a:cubicBezTo>
                  <a:cubicBezTo>
                    <a:pt x="342602" y="62530"/>
                    <a:pt x="736658" y="7673"/>
                    <a:pt x="1155311" y="7673"/>
                  </a:cubicBezTo>
                  <a:cubicBezTo>
                    <a:pt x="1155311" y="7673"/>
                    <a:pt x="1551711" y="15681"/>
                    <a:pt x="3175508" y="7673"/>
                  </a:cubicBezTo>
                  <a:cubicBezTo>
                    <a:pt x="3904467" y="0"/>
                    <a:pt x="4368395" y="7673"/>
                    <a:pt x="4368395" y="7673"/>
                  </a:cubicBezTo>
                  <a:cubicBezTo>
                    <a:pt x="4736702" y="15152"/>
                    <a:pt x="5100015" y="84484"/>
                    <a:pt x="5297755" y="207066"/>
                  </a:cubicBezTo>
                  <a:cubicBezTo>
                    <a:pt x="5448772" y="300683"/>
                    <a:pt x="5482046" y="425358"/>
                    <a:pt x="5472906" y="641501"/>
                  </a:cubicBezTo>
                  <a:lnTo>
                    <a:pt x="5472906" y="641504"/>
                  </a:lnTo>
                  <a:cubicBezTo>
                    <a:pt x="5472906" y="1116956"/>
                    <a:pt x="5189910" y="1331054"/>
                    <a:pt x="4543147" y="1358895"/>
                  </a:cubicBezTo>
                  <a:close/>
                </a:path>
              </a:pathLst>
            </a:custGeom>
            <a:solidFill>
              <a:srgbClr val="FFD68C"/>
            </a:solidFill>
          </p:spPr>
        </p:sp>
      </p:grpSp>
      <p:sp>
        <p:nvSpPr>
          <p:cNvPr id="14" name="TextBox 14"/>
          <p:cNvSpPr txBox="1"/>
          <p:nvPr/>
        </p:nvSpPr>
        <p:spPr>
          <a:xfrm>
            <a:off x="13465440" y="3370931"/>
            <a:ext cx="2490497" cy="469862"/>
          </a:xfrm>
          <a:prstGeom prst="rect">
            <a:avLst/>
          </a:prstGeom>
        </p:spPr>
        <p:txBody>
          <a:bodyPr lIns="0" tIns="0" rIns="0" bIns="0" rtlCol="0" anchor="t">
            <a:spAutoFit/>
          </a:bodyPr>
          <a:lstStyle/>
          <a:p>
            <a:pPr marL="0" lvl="0" indent="0" algn="ctr">
              <a:lnSpc>
                <a:spcPts val="3499"/>
              </a:lnSpc>
            </a:pPr>
            <a:r>
              <a:rPr lang="en-US" sz="3499">
                <a:solidFill>
                  <a:srgbClr val="C26175"/>
                </a:solidFill>
                <a:latin typeface="KG Primary Penmanship"/>
              </a:rPr>
              <a:t>Example 3</a:t>
            </a:r>
          </a:p>
        </p:txBody>
      </p:sp>
      <p:sp>
        <p:nvSpPr>
          <p:cNvPr id="15" name="AutoShape 15"/>
          <p:cNvSpPr/>
          <p:nvPr/>
        </p:nvSpPr>
        <p:spPr>
          <a:xfrm>
            <a:off x="1577158" y="4960599"/>
            <a:ext cx="3854734" cy="0"/>
          </a:xfrm>
          <a:prstGeom prst="line">
            <a:avLst/>
          </a:prstGeom>
          <a:ln w="19050" cap="rnd">
            <a:solidFill>
              <a:srgbClr val="9AB274"/>
            </a:solidFill>
            <a:prstDash val="sysDash"/>
            <a:headEnd type="none" w="sm" len="sm"/>
            <a:tailEnd type="none" w="sm" len="sm"/>
          </a:ln>
        </p:spPr>
      </p:sp>
      <p:sp>
        <p:nvSpPr>
          <p:cNvPr id="16" name="AutoShape 16"/>
          <p:cNvSpPr/>
          <p:nvPr/>
        </p:nvSpPr>
        <p:spPr>
          <a:xfrm>
            <a:off x="1577158" y="5730246"/>
            <a:ext cx="3854734" cy="0"/>
          </a:xfrm>
          <a:prstGeom prst="line">
            <a:avLst/>
          </a:prstGeom>
          <a:ln w="19050" cap="rnd">
            <a:solidFill>
              <a:srgbClr val="9AB274"/>
            </a:solidFill>
            <a:prstDash val="sysDash"/>
            <a:headEnd type="none" w="sm" len="sm"/>
            <a:tailEnd type="none" w="sm" len="sm"/>
          </a:ln>
        </p:spPr>
      </p:sp>
      <p:sp>
        <p:nvSpPr>
          <p:cNvPr id="17" name="AutoShape 17"/>
          <p:cNvSpPr/>
          <p:nvPr/>
        </p:nvSpPr>
        <p:spPr>
          <a:xfrm>
            <a:off x="1577158" y="6499893"/>
            <a:ext cx="3854734" cy="0"/>
          </a:xfrm>
          <a:prstGeom prst="line">
            <a:avLst/>
          </a:prstGeom>
          <a:ln w="19050" cap="rnd">
            <a:solidFill>
              <a:srgbClr val="9AB274"/>
            </a:solidFill>
            <a:prstDash val="sysDash"/>
            <a:headEnd type="none" w="sm" len="sm"/>
            <a:tailEnd type="none" w="sm" len="sm"/>
          </a:ln>
        </p:spPr>
      </p:sp>
      <p:sp>
        <p:nvSpPr>
          <p:cNvPr id="18" name="AutoShape 18"/>
          <p:cNvSpPr/>
          <p:nvPr/>
        </p:nvSpPr>
        <p:spPr>
          <a:xfrm>
            <a:off x="1577158" y="7269540"/>
            <a:ext cx="3854734" cy="0"/>
          </a:xfrm>
          <a:prstGeom prst="line">
            <a:avLst/>
          </a:prstGeom>
          <a:ln w="19050" cap="rnd">
            <a:solidFill>
              <a:srgbClr val="9AB274"/>
            </a:solidFill>
            <a:prstDash val="sysDash"/>
            <a:headEnd type="none" w="sm" len="sm"/>
            <a:tailEnd type="none" w="sm" len="sm"/>
          </a:ln>
        </p:spPr>
      </p:sp>
      <p:sp>
        <p:nvSpPr>
          <p:cNvPr id="19" name="AutoShape 19"/>
          <p:cNvSpPr/>
          <p:nvPr/>
        </p:nvSpPr>
        <p:spPr>
          <a:xfrm>
            <a:off x="1577158" y="8039188"/>
            <a:ext cx="3854734" cy="0"/>
          </a:xfrm>
          <a:prstGeom prst="line">
            <a:avLst/>
          </a:prstGeom>
          <a:ln w="19050" cap="rnd">
            <a:solidFill>
              <a:srgbClr val="9AB274"/>
            </a:solidFill>
            <a:prstDash val="sysDash"/>
            <a:headEnd type="none" w="sm" len="sm"/>
            <a:tailEnd type="none" w="sm" len="sm"/>
          </a:ln>
        </p:spPr>
      </p:sp>
      <p:sp>
        <p:nvSpPr>
          <p:cNvPr id="20" name="AutoShape 20"/>
          <p:cNvSpPr/>
          <p:nvPr/>
        </p:nvSpPr>
        <p:spPr>
          <a:xfrm>
            <a:off x="7216633" y="4960599"/>
            <a:ext cx="3854734" cy="0"/>
          </a:xfrm>
          <a:prstGeom prst="line">
            <a:avLst/>
          </a:prstGeom>
          <a:ln w="19050" cap="rnd">
            <a:solidFill>
              <a:srgbClr val="9AB274"/>
            </a:solidFill>
            <a:prstDash val="sysDash"/>
            <a:headEnd type="none" w="sm" len="sm"/>
            <a:tailEnd type="none" w="sm" len="sm"/>
          </a:ln>
        </p:spPr>
      </p:sp>
      <p:sp>
        <p:nvSpPr>
          <p:cNvPr id="21" name="AutoShape 21"/>
          <p:cNvSpPr/>
          <p:nvPr/>
        </p:nvSpPr>
        <p:spPr>
          <a:xfrm>
            <a:off x="7216633" y="5730246"/>
            <a:ext cx="3854734" cy="0"/>
          </a:xfrm>
          <a:prstGeom prst="line">
            <a:avLst/>
          </a:prstGeom>
          <a:ln w="19050" cap="rnd">
            <a:solidFill>
              <a:srgbClr val="9AB274"/>
            </a:solidFill>
            <a:prstDash val="sysDash"/>
            <a:headEnd type="none" w="sm" len="sm"/>
            <a:tailEnd type="none" w="sm" len="sm"/>
          </a:ln>
        </p:spPr>
      </p:sp>
      <p:sp>
        <p:nvSpPr>
          <p:cNvPr id="22" name="AutoShape 22"/>
          <p:cNvSpPr/>
          <p:nvPr/>
        </p:nvSpPr>
        <p:spPr>
          <a:xfrm>
            <a:off x="7216633" y="6499893"/>
            <a:ext cx="3854734" cy="0"/>
          </a:xfrm>
          <a:prstGeom prst="line">
            <a:avLst/>
          </a:prstGeom>
          <a:ln w="19050" cap="rnd">
            <a:solidFill>
              <a:srgbClr val="9AB274"/>
            </a:solidFill>
            <a:prstDash val="sysDash"/>
            <a:headEnd type="none" w="sm" len="sm"/>
            <a:tailEnd type="none" w="sm" len="sm"/>
          </a:ln>
        </p:spPr>
      </p:sp>
      <p:sp>
        <p:nvSpPr>
          <p:cNvPr id="23" name="AutoShape 23"/>
          <p:cNvSpPr/>
          <p:nvPr/>
        </p:nvSpPr>
        <p:spPr>
          <a:xfrm>
            <a:off x="7216633" y="7269540"/>
            <a:ext cx="3854734" cy="0"/>
          </a:xfrm>
          <a:prstGeom prst="line">
            <a:avLst/>
          </a:prstGeom>
          <a:ln w="19050" cap="rnd">
            <a:solidFill>
              <a:srgbClr val="9AB274"/>
            </a:solidFill>
            <a:prstDash val="sysDash"/>
            <a:headEnd type="none" w="sm" len="sm"/>
            <a:tailEnd type="none" w="sm" len="sm"/>
          </a:ln>
        </p:spPr>
      </p:sp>
      <p:sp>
        <p:nvSpPr>
          <p:cNvPr id="24" name="AutoShape 24"/>
          <p:cNvSpPr/>
          <p:nvPr/>
        </p:nvSpPr>
        <p:spPr>
          <a:xfrm>
            <a:off x="7216633" y="8039188"/>
            <a:ext cx="3854734" cy="0"/>
          </a:xfrm>
          <a:prstGeom prst="line">
            <a:avLst/>
          </a:prstGeom>
          <a:ln w="19050" cap="rnd">
            <a:solidFill>
              <a:srgbClr val="9AB274"/>
            </a:solidFill>
            <a:prstDash val="sysDash"/>
            <a:headEnd type="none" w="sm" len="sm"/>
            <a:tailEnd type="none" w="sm" len="sm"/>
          </a:ln>
        </p:spPr>
      </p:sp>
      <p:sp>
        <p:nvSpPr>
          <p:cNvPr id="25" name="AutoShape 25"/>
          <p:cNvSpPr/>
          <p:nvPr/>
        </p:nvSpPr>
        <p:spPr>
          <a:xfrm>
            <a:off x="12783322" y="4960599"/>
            <a:ext cx="3854734" cy="0"/>
          </a:xfrm>
          <a:prstGeom prst="line">
            <a:avLst/>
          </a:prstGeom>
          <a:ln w="19050" cap="rnd">
            <a:solidFill>
              <a:srgbClr val="9AB274"/>
            </a:solidFill>
            <a:prstDash val="sysDash"/>
            <a:headEnd type="none" w="sm" len="sm"/>
            <a:tailEnd type="none" w="sm" len="sm"/>
          </a:ln>
        </p:spPr>
      </p:sp>
      <p:sp>
        <p:nvSpPr>
          <p:cNvPr id="26" name="AutoShape 26"/>
          <p:cNvSpPr/>
          <p:nvPr/>
        </p:nvSpPr>
        <p:spPr>
          <a:xfrm>
            <a:off x="12783322" y="5730246"/>
            <a:ext cx="3854734" cy="0"/>
          </a:xfrm>
          <a:prstGeom prst="line">
            <a:avLst/>
          </a:prstGeom>
          <a:ln w="19050" cap="rnd">
            <a:solidFill>
              <a:srgbClr val="9AB274"/>
            </a:solidFill>
            <a:prstDash val="sysDash"/>
            <a:headEnd type="none" w="sm" len="sm"/>
            <a:tailEnd type="none" w="sm" len="sm"/>
          </a:ln>
        </p:spPr>
      </p:sp>
      <p:sp>
        <p:nvSpPr>
          <p:cNvPr id="27" name="AutoShape 27"/>
          <p:cNvSpPr/>
          <p:nvPr/>
        </p:nvSpPr>
        <p:spPr>
          <a:xfrm>
            <a:off x="12783322" y="6499893"/>
            <a:ext cx="3854734" cy="0"/>
          </a:xfrm>
          <a:prstGeom prst="line">
            <a:avLst/>
          </a:prstGeom>
          <a:ln w="19050" cap="rnd">
            <a:solidFill>
              <a:srgbClr val="9AB274"/>
            </a:solidFill>
            <a:prstDash val="sysDash"/>
            <a:headEnd type="none" w="sm" len="sm"/>
            <a:tailEnd type="none" w="sm" len="sm"/>
          </a:ln>
        </p:spPr>
      </p:sp>
      <p:sp>
        <p:nvSpPr>
          <p:cNvPr id="28" name="AutoShape 28"/>
          <p:cNvSpPr/>
          <p:nvPr/>
        </p:nvSpPr>
        <p:spPr>
          <a:xfrm>
            <a:off x="12783322" y="7269540"/>
            <a:ext cx="3854734" cy="0"/>
          </a:xfrm>
          <a:prstGeom prst="line">
            <a:avLst/>
          </a:prstGeom>
          <a:ln w="19050" cap="rnd">
            <a:solidFill>
              <a:srgbClr val="9AB274"/>
            </a:solidFill>
            <a:prstDash val="sysDash"/>
            <a:headEnd type="none" w="sm" len="sm"/>
            <a:tailEnd type="none" w="sm" len="sm"/>
          </a:ln>
        </p:spPr>
      </p:sp>
      <p:sp>
        <p:nvSpPr>
          <p:cNvPr id="29" name="AutoShape 29"/>
          <p:cNvSpPr/>
          <p:nvPr/>
        </p:nvSpPr>
        <p:spPr>
          <a:xfrm>
            <a:off x="12783322" y="8039188"/>
            <a:ext cx="3854734" cy="0"/>
          </a:xfrm>
          <a:prstGeom prst="line">
            <a:avLst/>
          </a:prstGeom>
          <a:ln w="19050" cap="rnd">
            <a:solidFill>
              <a:srgbClr val="9AB274"/>
            </a:solidFill>
            <a:prstDash val="sysDash"/>
            <a:headEnd type="none" w="sm" len="sm"/>
            <a:tailEnd type="none" w="sm" len="sm"/>
          </a:ln>
        </p:spPr>
      </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04883">
            <a:off x="6676314" y="5771333"/>
            <a:ext cx="299282" cy="1266801"/>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670961" y="-3086100"/>
            <a:ext cx="4695920" cy="4114800"/>
          </a:xfrm>
          <a:prstGeom prst="rect">
            <a:avLst/>
          </a:prstGeom>
        </p:spPr>
      </p:pic>
      <p:pic>
        <p:nvPicPr>
          <p:cNvPr id="32" name="Picture 3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31263">
            <a:off x="-904502" y="-365972"/>
            <a:ext cx="3866404" cy="3006129"/>
          </a:xfrm>
          <a:prstGeom prst="rect">
            <a:avLst/>
          </a:prstGeom>
        </p:spPr>
      </p:pic>
      <p:pic>
        <p:nvPicPr>
          <p:cNvPr id="33" name="Picture 33"/>
          <p:cNvPicPr>
            <a:picLocks noChangeAspect="1"/>
          </p:cNvPicPr>
          <p:nvPr/>
        </p:nvPicPr>
        <p:blipFill>
          <a:blip r:embed="rId10"/>
          <a:srcRect/>
          <a:stretch>
            <a:fillRect/>
          </a:stretch>
        </p:blipFill>
        <p:spPr>
          <a:xfrm rot="847013">
            <a:off x="16405755" y="3609727"/>
            <a:ext cx="1172720" cy="1034926"/>
          </a:xfrm>
          <a:prstGeom prst="rect">
            <a:avLst/>
          </a:prstGeom>
        </p:spPr>
      </p:pic>
      <p:pic>
        <p:nvPicPr>
          <p:cNvPr id="34" name="Picture 34"/>
          <p:cNvPicPr>
            <a:picLocks noChangeAspect="1"/>
          </p:cNvPicPr>
          <p:nvPr/>
        </p:nvPicPr>
        <p:blipFill>
          <a:blip r:embed="rId11"/>
          <a:srcRect/>
          <a:stretch>
            <a:fillRect/>
          </a:stretch>
        </p:blipFill>
        <p:spPr>
          <a:xfrm>
            <a:off x="11071367" y="7925679"/>
            <a:ext cx="1155936" cy="1416154"/>
          </a:xfrm>
          <a:prstGeom prst="rect">
            <a:avLst/>
          </a:prstGeom>
        </p:spPr>
      </p:pic>
      <p:pic>
        <p:nvPicPr>
          <p:cNvPr id="35" name="Picture 3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652001">
            <a:off x="703730" y="7045194"/>
            <a:ext cx="649939" cy="82663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sp>
        <p:nvSpPr>
          <p:cNvPr id="2" name="TextBox 2"/>
          <p:cNvSpPr txBox="1"/>
          <p:nvPr/>
        </p:nvSpPr>
        <p:spPr>
          <a:xfrm>
            <a:off x="6135146" y="1105251"/>
            <a:ext cx="6017708" cy="1133363"/>
          </a:xfrm>
          <a:prstGeom prst="rect">
            <a:avLst/>
          </a:prstGeom>
        </p:spPr>
        <p:txBody>
          <a:bodyPr lIns="0" tIns="0" rIns="0" bIns="0" rtlCol="0" anchor="t">
            <a:spAutoFit/>
          </a:bodyPr>
          <a:lstStyle/>
          <a:p>
            <a:pPr algn="ctr">
              <a:lnSpc>
                <a:spcPts val="8100"/>
              </a:lnSpc>
            </a:pPr>
            <a:r>
              <a:rPr lang="en-US" sz="9000" spc="135">
                <a:solidFill>
                  <a:srgbClr val="5C6982"/>
                </a:solidFill>
                <a:latin typeface="Gochi Hand"/>
              </a:rPr>
              <a:t>Exercise</a:t>
            </a:r>
          </a:p>
        </p:txBody>
      </p:sp>
      <p:grpSp>
        <p:nvGrpSpPr>
          <p:cNvPr id="3" name="Group 3"/>
          <p:cNvGrpSpPr/>
          <p:nvPr/>
        </p:nvGrpSpPr>
        <p:grpSpPr>
          <a:xfrm>
            <a:off x="1231947" y="7752935"/>
            <a:ext cx="15660799" cy="1505365"/>
            <a:chOff x="0" y="0"/>
            <a:chExt cx="28926242" cy="2780481"/>
          </a:xfrm>
        </p:grpSpPr>
        <p:sp>
          <p:nvSpPr>
            <p:cNvPr id="4" name="Freeform 4"/>
            <p:cNvSpPr/>
            <p:nvPr/>
          </p:nvSpPr>
          <p:spPr>
            <a:xfrm>
              <a:off x="0" y="-4262"/>
              <a:ext cx="28933989" cy="2786966"/>
            </a:xfrm>
            <a:custGeom>
              <a:avLst/>
              <a:gdLst/>
              <a:ahLst/>
              <a:cxnLst/>
              <a:rect l="l" t="t" r="r" b="b"/>
              <a:pathLst>
                <a:path w="28933989" h="2786966">
                  <a:moveTo>
                    <a:pt x="27995088" y="2775779"/>
                  </a:moveTo>
                  <a:cubicBezTo>
                    <a:pt x="27995088" y="2775779"/>
                    <a:pt x="27575337" y="2786966"/>
                    <a:pt x="27112751" y="2784345"/>
                  </a:cubicBezTo>
                  <a:cubicBezTo>
                    <a:pt x="8450427" y="2782182"/>
                    <a:pt x="1057073" y="2774358"/>
                    <a:pt x="1057073" y="2774358"/>
                  </a:cubicBezTo>
                  <a:cubicBezTo>
                    <a:pt x="812931" y="2765524"/>
                    <a:pt x="565145" y="2748543"/>
                    <a:pt x="398404" y="2690365"/>
                  </a:cubicBezTo>
                  <a:cubicBezTo>
                    <a:pt x="120505" y="2593403"/>
                    <a:pt x="0" y="2415875"/>
                    <a:pt x="0" y="1045821"/>
                  </a:cubicBezTo>
                  <a:lnTo>
                    <a:pt x="0" y="1045807"/>
                  </a:lnTo>
                  <a:cubicBezTo>
                    <a:pt x="8536" y="440430"/>
                    <a:pt x="34263" y="311302"/>
                    <a:pt x="140291" y="225758"/>
                  </a:cubicBezTo>
                  <a:cubicBezTo>
                    <a:pt x="342602" y="62530"/>
                    <a:pt x="736658" y="7673"/>
                    <a:pt x="1155311" y="7673"/>
                  </a:cubicBezTo>
                  <a:cubicBezTo>
                    <a:pt x="1155311" y="7673"/>
                    <a:pt x="1551711" y="15681"/>
                    <a:pt x="21471575" y="7673"/>
                  </a:cubicBezTo>
                  <a:cubicBezTo>
                    <a:pt x="27356411" y="0"/>
                    <a:pt x="27820336" y="7673"/>
                    <a:pt x="27820336" y="7673"/>
                  </a:cubicBezTo>
                  <a:cubicBezTo>
                    <a:pt x="28188645" y="15152"/>
                    <a:pt x="28551956" y="84484"/>
                    <a:pt x="28749696" y="207066"/>
                  </a:cubicBezTo>
                  <a:cubicBezTo>
                    <a:pt x="28900713" y="300683"/>
                    <a:pt x="28933989" y="425358"/>
                    <a:pt x="28924848" y="1045821"/>
                  </a:cubicBezTo>
                  <a:lnTo>
                    <a:pt x="28924848" y="1045836"/>
                  </a:lnTo>
                  <a:cubicBezTo>
                    <a:pt x="28924848" y="2533840"/>
                    <a:pt x="28641852" y="2747938"/>
                    <a:pt x="27995088" y="2775779"/>
                  </a:cubicBezTo>
                  <a:close/>
                </a:path>
              </a:pathLst>
            </a:custGeom>
            <a:solidFill>
              <a:srgbClr val="FFF6CD"/>
            </a:solidFill>
          </p:spPr>
        </p:sp>
      </p:grpSp>
      <p:sp>
        <p:nvSpPr>
          <p:cNvPr id="5" name="TextBox 5"/>
          <p:cNvSpPr txBox="1"/>
          <p:nvPr/>
        </p:nvSpPr>
        <p:spPr>
          <a:xfrm>
            <a:off x="2080882" y="7932125"/>
            <a:ext cx="14126237" cy="1031800"/>
          </a:xfrm>
          <a:prstGeom prst="rect">
            <a:avLst/>
          </a:prstGeom>
        </p:spPr>
        <p:txBody>
          <a:bodyPr lIns="0" tIns="0" rIns="0" bIns="0" rtlCol="0" anchor="t">
            <a:spAutoFit/>
          </a:bodyPr>
          <a:lstStyle/>
          <a:p>
            <a:pPr marL="0" lvl="0" indent="0" algn="ctr">
              <a:lnSpc>
                <a:spcPts val="4250"/>
              </a:lnSpc>
            </a:pPr>
            <a:r>
              <a:rPr lang="en-US" sz="2500">
                <a:solidFill>
                  <a:srgbClr val="C26175"/>
                </a:solidFill>
                <a:latin typeface="KG Primary Penmanship"/>
              </a:rPr>
              <a:t>Individual exercises extend a student’s grasp of the lesson. It allows them to synthesize on their own and think of ways they can apply their new learnings in real life. Duplicate this page as many times as needed to give you more space for discussion.</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793095" y="2514006"/>
            <a:ext cx="4958348" cy="4890170"/>
          </a:xfrm>
          <a:prstGeom prst="rect">
            <a:avLst/>
          </a:prstGeom>
        </p:spPr>
      </p:pic>
      <p:sp>
        <p:nvSpPr>
          <p:cNvPr id="7" name="TextBox 7"/>
          <p:cNvSpPr txBox="1"/>
          <p:nvPr/>
        </p:nvSpPr>
        <p:spPr>
          <a:xfrm>
            <a:off x="3269797" y="3344987"/>
            <a:ext cx="4004945" cy="2803808"/>
          </a:xfrm>
          <a:prstGeom prst="rect">
            <a:avLst/>
          </a:prstGeom>
        </p:spPr>
        <p:txBody>
          <a:bodyPr lIns="0" tIns="0" rIns="0" bIns="0" rtlCol="0" anchor="t">
            <a:spAutoFit/>
          </a:bodyPr>
          <a:lstStyle/>
          <a:p>
            <a:pPr marL="0" lvl="0" indent="0" algn="ctr">
              <a:lnSpc>
                <a:spcPts val="5613"/>
              </a:lnSpc>
            </a:pPr>
            <a:r>
              <a:rPr lang="en-US" sz="3301" spc="99">
                <a:solidFill>
                  <a:srgbClr val="C26175"/>
                </a:solidFill>
                <a:latin typeface="KG Primary Penmanship"/>
              </a:rPr>
              <a:t>Add instructions or guidelines here. You can also put in the amount of time allotted for this.</a:t>
            </a:r>
          </a:p>
        </p:txBody>
      </p:sp>
      <p:grpSp>
        <p:nvGrpSpPr>
          <p:cNvPr id="8" name="Group 8"/>
          <p:cNvGrpSpPr/>
          <p:nvPr/>
        </p:nvGrpSpPr>
        <p:grpSpPr>
          <a:xfrm>
            <a:off x="8499481" y="2514006"/>
            <a:ext cx="7765050" cy="4890170"/>
            <a:chOff x="0" y="0"/>
            <a:chExt cx="3633446" cy="2288224"/>
          </a:xfrm>
        </p:grpSpPr>
        <p:sp>
          <p:nvSpPr>
            <p:cNvPr id="9" name="Freeform 9"/>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solidFill>
              <a:srgbClr val="D1D899"/>
            </a:solidFill>
          </p:spPr>
        </p:sp>
      </p:grpSp>
      <p:grpSp>
        <p:nvGrpSpPr>
          <p:cNvPr id="10" name="Group 10"/>
          <p:cNvGrpSpPr>
            <a:grpSpLocks noChangeAspect="1"/>
          </p:cNvGrpSpPr>
          <p:nvPr/>
        </p:nvGrpSpPr>
        <p:grpSpPr>
          <a:xfrm>
            <a:off x="9156061" y="3144520"/>
            <a:ext cx="6451891" cy="3629143"/>
            <a:chOff x="0" y="0"/>
            <a:chExt cx="11289030" cy="6350000"/>
          </a:xfrm>
        </p:grpSpPr>
        <p:sp>
          <p:nvSpPr>
            <p:cNvPr id="11" name="Freeform 1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4"/>
              <a:stretch>
                <a:fillRect t="-9283" b="-9283"/>
              </a:stretch>
            </a:blipFill>
          </p:spPr>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41814" y="-2700184"/>
            <a:ext cx="4695920" cy="4114800"/>
          </a:xfrm>
          <a:prstGeom prst="rect">
            <a:avLst/>
          </a:prstGeom>
        </p:spPr>
      </p:pic>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287380">
            <a:off x="-1225401" y="7456586"/>
            <a:ext cx="3866404" cy="3006129"/>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76830">
            <a:off x="15234680" y="-219834"/>
            <a:ext cx="3866404" cy="3006129"/>
          </a:xfrm>
          <a:prstGeom prst="rect">
            <a:avLst/>
          </a:prstGeom>
        </p:spPr>
      </p:pic>
      <p:pic>
        <p:nvPicPr>
          <p:cNvPr id="15" name="Picture 15"/>
          <p:cNvPicPr>
            <a:picLocks noChangeAspect="1"/>
          </p:cNvPicPr>
          <p:nvPr/>
        </p:nvPicPr>
        <p:blipFill>
          <a:blip r:embed="rId11"/>
          <a:srcRect/>
          <a:stretch>
            <a:fillRect/>
          </a:stretch>
        </p:blipFill>
        <p:spPr>
          <a:xfrm rot="895110">
            <a:off x="1199042" y="2096806"/>
            <a:ext cx="1603406" cy="1533257"/>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21932">
            <a:off x="1723086" y="6404111"/>
            <a:ext cx="977327" cy="739103"/>
          </a:xfrm>
          <a:prstGeom prst="rect">
            <a:avLst/>
          </a:prstGeom>
        </p:spPr>
      </p:pic>
      <p:pic>
        <p:nvPicPr>
          <p:cNvPr id="17" name="Picture 17"/>
          <p:cNvPicPr>
            <a:picLocks noChangeAspect="1"/>
          </p:cNvPicPr>
          <p:nvPr/>
        </p:nvPicPr>
        <p:blipFill>
          <a:blip r:embed="rId14"/>
          <a:srcRect/>
          <a:stretch>
            <a:fillRect/>
          </a:stretch>
        </p:blipFill>
        <p:spPr>
          <a:xfrm rot="825944">
            <a:off x="16474214" y="5734565"/>
            <a:ext cx="1387336" cy="1064780"/>
          </a:xfrm>
          <a:prstGeom prst="rect">
            <a:avLst/>
          </a:prstGeom>
        </p:spPr>
      </p:pic>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652001">
            <a:off x="14199022" y="1075089"/>
            <a:ext cx="559859" cy="712063"/>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9526288" y="5552657"/>
            <a:ext cx="7311836" cy="3558982"/>
            <a:chOff x="0" y="0"/>
            <a:chExt cx="5411907" cy="2634206"/>
          </a:xfrm>
        </p:grpSpPr>
        <p:sp>
          <p:nvSpPr>
            <p:cNvPr id="3" name="Freeform 3"/>
            <p:cNvSpPr/>
            <p:nvPr/>
          </p:nvSpPr>
          <p:spPr>
            <a:xfrm>
              <a:off x="0" y="-4262"/>
              <a:ext cx="5419653" cy="2640692"/>
            </a:xfrm>
            <a:custGeom>
              <a:avLst/>
              <a:gdLst/>
              <a:ahLst/>
              <a:cxnLst/>
              <a:rect l="l" t="t" r="r" b="b"/>
              <a:pathLst>
                <a:path w="5419653" h="2640692">
                  <a:moveTo>
                    <a:pt x="4480753" y="2629504"/>
                  </a:moveTo>
                  <a:cubicBezTo>
                    <a:pt x="4480753" y="2629504"/>
                    <a:pt x="4061000" y="2640691"/>
                    <a:pt x="3598415" y="2638070"/>
                  </a:cubicBezTo>
                  <a:cubicBezTo>
                    <a:pt x="2117178" y="2635907"/>
                    <a:pt x="1057073" y="2628083"/>
                    <a:pt x="1057073" y="2628083"/>
                  </a:cubicBezTo>
                  <a:cubicBezTo>
                    <a:pt x="812931" y="2619249"/>
                    <a:pt x="565145" y="2602268"/>
                    <a:pt x="398404" y="2544090"/>
                  </a:cubicBezTo>
                  <a:cubicBezTo>
                    <a:pt x="120505" y="2447128"/>
                    <a:pt x="0" y="2269600"/>
                    <a:pt x="0" y="1004080"/>
                  </a:cubicBezTo>
                  <a:lnTo>
                    <a:pt x="0" y="1004067"/>
                  </a:lnTo>
                  <a:cubicBezTo>
                    <a:pt x="8536" y="440430"/>
                    <a:pt x="34263" y="311302"/>
                    <a:pt x="140291" y="225758"/>
                  </a:cubicBezTo>
                  <a:cubicBezTo>
                    <a:pt x="342602" y="62530"/>
                    <a:pt x="736658" y="7673"/>
                    <a:pt x="1155311" y="7673"/>
                  </a:cubicBezTo>
                  <a:cubicBezTo>
                    <a:pt x="1155311" y="7673"/>
                    <a:pt x="1551711" y="15681"/>
                    <a:pt x="3126831" y="7673"/>
                  </a:cubicBezTo>
                  <a:cubicBezTo>
                    <a:pt x="3842074" y="0"/>
                    <a:pt x="4306001" y="7673"/>
                    <a:pt x="4306001" y="7673"/>
                  </a:cubicBezTo>
                  <a:cubicBezTo>
                    <a:pt x="4674308" y="15152"/>
                    <a:pt x="5037621" y="84484"/>
                    <a:pt x="5235361" y="207066"/>
                  </a:cubicBezTo>
                  <a:cubicBezTo>
                    <a:pt x="5386378" y="300683"/>
                    <a:pt x="5419653" y="425358"/>
                    <a:pt x="5410512" y="1004081"/>
                  </a:cubicBezTo>
                  <a:lnTo>
                    <a:pt x="5410512" y="1004094"/>
                  </a:lnTo>
                  <a:cubicBezTo>
                    <a:pt x="5410512" y="2387565"/>
                    <a:pt x="5127516" y="2601663"/>
                    <a:pt x="4480753" y="2629504"/>
                  </a:cubicBezTo>
                  <a:close/>
                </a:path>
              </a:pathLst>
            </a:custGeom>
            <a:solidFill>
              <a:srgbClr val="FFF6CD"/>
            </a:solidFill>
          </p:spPr>
        </p:sp>
      </p:grpSp>
      <p:grpSp>
        <p:nvGrpSpPr>
          <p:cNvPr id="4" name="Group 4"/>
          <p:cNvGrpSpPr/>
          <p:nvPr/>
        </p:nvGrpSpPr>
        <p:grpSpPr>
          <a:xfrm>
            <a:off x="1839101" y="5552657"/>
            <a:ext cx="7311836" cy="3558982"/>
            <a:chOff x="0" y="0"/>
            <a:chExt cx="5411907" cy="2634206"/>
          </a:xfrm>
        </p:grpSpPr>
        <p:sp>
          <p:nvSpPr>
            <p:cNvPr id="5" name="Freeform 5"/>
            <p:cNvSpPr/>
            <p:nvPr/>
          </p:nvSpPr>
          <p:spPr>
            <a:xfrm>
              <a:off x="0" y="-4262"/>
              <a:ext cx="5419653" cy="2640692"/>
            </a:xfrm>
            <a:custGeom>
              <a:avLst/>
              <a:gdLst/>
              <a:ahLst/>
              <a:cxnLst/>
              <a:rect l="l" t="t" r="r" b="b"/>
              <a:pathLst>
                <a:path w="5419653" h="2640692">
                  <a:moveTo>
                    <a:pt x="4480753" y="2629504"/>
                  </a:moveTo>
                  <a:cubicBezTo>
                    <a:pt x="4480753" y="2629504"/>
                    <a:pt x="4061000" y="2640691"/>
                    <a:pt x="3598415" y="2638070"/>
                  </a:cubicBezTo>
                  <a:cubicBezTo>
                    <a:pt x="2117178" y="2635907"/>
                    <a:pt x="1057073" y="2628083"/>
                    <a:pt x="1057073" y="2628083"/>
                  </a:cubicBezTo>
                  <a:cubicBezTo>
                    <a:pt x="812931" y="2619249"/>
                    <a:pt x="565145" y="2602268"/>
                    <a:pt x="398404" y="2544090"/>
                  </a:cubicBezTo>
                  <a:cubicBezTo>
                    <a:pt x="120505" y="2447128"/>
                    <a:pt x="0" y="2269600"/>
                    <a:pt x="0" y="1004080"/>
                  </a:cubicBezTo>
                  <a:lnTo>
                    <a:pt x="0" y="1004067"/>
                  </a:lnTo>
                  <a:cubicBezTo>
                    <a:pt x="8536" y="440430"/>
                    <a:pt x="34263" y="311302"/>
                    <a:pt x="140291" y="225758"/>
                  </a:cubicBezTo>
                  <a:cubicBezTo>
                    <a:pt x="342602" y="62530"/>
                    <a:pt x="736658" y="7673"/>
                    <a:pt x="1155311" y="7673"/>
                  </a:cubicBezTo>
                  <a:cubicBezTo>
                    <a:pt x="1155311" y="7673"/>
                    <a:pt x="1551711" y="15681"/>
                    <a:pt x="3126831" y="7673"/>
                  </a:cubicBezTo>
                  <a:cubicBezTo>
                    <a:pt x="3842074" y="0"/>
                    <a:pt x="4306001" y="7673"/>
                    <a:pt x="4306001" y="7673"/>
                  </a:cubicBezTo>
                  <a:cubicBezTo>
                    <a:pt x="4674308" y="15152"/>
                    <a:pt x="5037621" y="84484"/>
                    <a:pt x="5235361" y="207066"/>
                  </a:cubicBezTo>
                  <a:cubicBezTo>
                    <a:pt x="5386378" y="300683"/>
                    <a:pt x="5419653" y="425358"/>
                    <a:pt x="5410512" y="1004081"/>
                  </a:cubicBezTo>
                  <a:lnTo>
                    <a:pt x="5410512" y="1004094"/>
                  </a:lnTo>
                  <a:cubicBezTo>
                    <a:pt x="5410512" y="2387565"/>
                    <a:pt x="5127516" y="2601663"/>
                    <a:pt x="4480753" y="2629504"/>
                  </a:cubicBezTo>
                  <a:close/>
                </a:path>
              </a:pathLst>
            </a:custGeom>
            <a:solidFill>
              <a:srgbClr val="D1D899"/>
            </a:solidFill>
          </p:spPr>
        </p:sp>
      </p:grpSp>
      <p:grpSp>
        <p:nvGrpSpPr>
          <p:cNvPr id="6" name="Group 6"/>
          <p:cNvGrpSpPr/>
          <p:nvPr/>
        </p:nvGrpSpPr>
        <p:grpSpPr>
          <a:xfrm>
            <a:off x="1839101" y="1175361"/>
            <a:ext cx="7311836" cy="3558982"/>
            <a:chOff x="0" y="0"/>
            <a:chExt cx="5411907" cy="2634206"/>
          </a:xfrm>
        </p:grpSpPr>
        <p:sp>
          <p:nvSpPr>
            <p:cNvPr id="7" name="Freeform 7"/>
            <p:cNvSpPr/>
            <p:nvPr/>
          </p:nvSpPr>
          <p:spPr>
            <a:xfrm>
              <a:off x="0" y="-4262"/>
              <a:ext cx="5419653" cy="2640692"/>
            </a:xfrm>
            <a:custGeom>
              <a:avLst/>
              <a:gdLst/>
              <a:ahLst/>
              <a:cxnLst/>
              <a:rect l="l" t="t" r="r" b="b"/>
              <a:pathLst>
                <a:path w="5419653" h="2640692">
                  <a:moveTo>
                    <a:pt x="4480753" y="2629504"/>
                  </a:moveTo>
                  <a:cubicBezTo>
                    <a:pt x="4480753" y="2629504"/>
                    <a:pt x="4061000" y="2640691"/>
                    <a:pt x="3598415" y="2638070"/>
                  </a:cubicBezTo>
                  <a:cubicBezTo>
                    <a:pt x="2117178" y="2635907"/>
                    <a:pt x="1057073" y="2628083"/>
                    <a:pt x="1057073" y="2628083"/>
                  </a:cubicBezTo>
                  <a:cubicBezTo>
                    <a:pt x="812931" y="2619249"/>
                    <a:pt x="565145" y="2602268"/>
                    <a:pt x="398404" y="2544090"/>
                  </a:cubicBezTo>
                  <a:cubicBezTo>
                    <a:pt x="120505" y="2447128"/>
                    <a:pt x="0" y="2269600"/>
                    <a:pt x="0" y="1004080"/>
                  </a:cubicBezTo>
                  <a:lnTo>
                    <a:pt x="0" y="1004067"/>
                  </a:lnTo>
                  <a:cubicBezTo>
                    <a:pt x="8536" y="440430"/>
                    <a:pt x="34263" y="311302"/>
                    <a:pt x="140291" y="225758"/>
                  </a:cubicBezTo>
                  <a:cubicBezTo>
                    <a:pt x="342602" y="62530"/>
                    <a:pt x="736658" y="7673"/>
                    <a:pt x="1155311" y="7673"/>
                  </a:cubicBezTo>
                  <a:cubicBezTo>
                    <a:pt x="1155311" y="7673"/>
                    <a:pt x="1551711" y="15681"/>
                    <a:pt x="3126831" y="7673"/>
                  </a:cubicBezTo>
                  <a:cubicBezTo>
                    <a:pt x="3842074" y="0"/>
                    <a:pt x="4306001" y="7673"/>
                    <a:pt x="4306001" y="7673"/>
                  </a:cubicBezTo>
                  <a:cubicBezTo>
                    <a:pt x="4674308" y="15152"/>
                    <a:pt x="5037621" y="84484"/>
                    <a:pt x="5235361" y="207066"/>
                  </a:cubicBezTo>
                  <a:cubicBezTo>
                    <a:pt x="5386378" y="300683"/>
                    <a:pt x="5419653" y="425358"/>
                    <a:pt x="5410512" y="1004081"/>
                  </a:cubicBezTo>
                  <a:lnTo>
                    <a:pt x="5410512" y="1004094"/>
                  </a:lnTo>
                  <a:cubicBezTo>
                    <a:pt x="5410512" y="2387565"/>
                    <a:pt x="5127516" y="2601663"/>
                    <a:pt x="4480753" y="2629504"/>
                  </a:cubicBezTo>
                  <a:close/>
                </a:path>
              </a:pathLst>
            </a:custGeom>
            <a:solidFill>
              <a:srgbClr val="FFF6CD"/>
            </a:solidFill>
          </p:spPr>
        </p:sp>
      </p:grpSp>
      <p:sp>
        <p:nvSpPr>
          <p:cNvPr id="8" name="TextBox 8"/>
          <p:cNvSpPr txBox="1"/>
          <p:nvPr/>
        </p:nvSpPr>
        <p:spPr>
          <a:xfrm>
            <a:off x="2205708" y="5915731"/>
            <a:ext cx="6578621" cy="1123950"/>
          </a:xfrm>
          <a:prstGeom prst="rect">
            <a:avLst/>
          </a:prstGeom>
        </p:spPr>
        <p:txBody>
          <a:bodyPr lIns="0" tIns="0" rIns="0" bIns="0" rtlCol="0" anchor="t">
            <a:spAutoFit/>
          </a:bodyPr>
          <a:lstStyle/>
          <a:p>
            <a:pPr marL="0" lvl="0" indent="0" algn="ctr">
              <a:lnSpc>
                <a:spcPts val="4500"/>
              </a:lnSpc>
            </a:pPr>
            <a:r>
              <a:rPr lang="en-US" sz="3000">
                <a:solidFill>
                  <a:srgbClr val="C26175"/>
                </a:solidFill>
                <a:latin typeface="KG Primary Penmanship"/>
              </a:rPr>
              <a:t>Question 2: Write the question you want to ask your students and allot space for the answers.</a:t>
            </a:r>
          </a:p>
        </p:txBody>
      </p:sp>
      <p:sp>
        <p:nvSpPr>
          <p:cNvPr id="9" name="TextBox 9"/>
          <p:cNvSpPr txBox="1"/>
          <p:nvPr/>
        </p:nvSpPr>
        <p:spPr>
          <a:xfrm>
            <a:off x="9812109" y="5915731"/>
            <a:ext cx="6740194" cy="1123950"/>
          </a:xfrm>
          <a:prstGeom prst="rect">
            <a:avLst/>
          </a:prstGeom>
        </p:spPr>
        <p:txBody>
          <a:bodyPr lIns="0" tIns="0" rIns="0" bIns="0" rtlCol="0" anchor="t">
            <a:spAutoFit/>
          </a:bodyPr>
          <a:lstStyle/>
          <a:p>
            <a:pPr marL="0" lvl="0" indent="0" algn="ctr">
              <a:lnSpc>
                <a:spcPts val="4500"/>
              </a:lnSpc>
            </a:pPr>
            <a:r>
              <a:rPr lang="en-US" sz="3000">
                <a:solidFill>
                  <a:srgbClr val="C26175"/>
                </a:solidFill>
                <a:latin typeface="KG Primary Penmanship"/>
              </a:rPr>
              <a:t>Question 3: Write the question you want to ask your students and allot space for the answers.</a:t>
            </a:r>
          </a:p>
        </p:txBody>
      </p:sp>
      <p:sp>
        <p:nvSpPr>
          <p:cNvPr id="10" name="TextBox 10"/>
          <p:cNvSpPr txBox="1"/>
          <p:nvPr/>
        </p:nvSpPr>
        <p:spPr>
          <a:xfrm>
            <a:off x="2482730" y="1622978"/>
            <a:ext cx="6024577" cy="1123950"/>
          </a:xfrm>
          <a:prstGeom prst="rect">
            <a:avLst/>
          </a:prstGeom>
        </p:spPr>
        <p:txBody>
          <a:bodyPr lIns="0" tIns="0" rIns="0" bIns="0" rtlCol="0" anchor="t">
            <a:spAutoFit/>
          </a:bodyPr>
          <a:lstStyle/>
          <a:p>
            <a:pPr marL="0" lvl="0" indent="0" algn="ctr">
              <a:lnSpc>
                <a:spcPts val="4500"/>
              </a:lnSpc>
            </a:pPr>
            <a:r>
              <a:rPr lang="en-US" sz="3000">
                <a:solidFill>
                  <a:srgbClr val="C26175"/>
                </a:solidFill>
                <a:latin typeface="KG Primary Penmanship"/>
              </a:rPr>
              <a:t>Question 1: Write the question you want to ask your students and allot space for the answers.</a:t>
            </a:r>
          </a:p>
        </p:txBody>
      </p:sp>
      <p:sp>
        <p:nvSpPr>
          <p:cNvPr id="11" name="TextBox 11"/>
          <p:cNvSpPr txBox="1"/>
          <p:nvPr/>
        </p:nvSpPr>
        <p:spPr>
          <a:xfrm>
            <a:off x="9677221" y="2794281"/>
            <a:ext cx="7294085" cy="1133363"/>
          </a:xfrm>
          <a:prstGeom prst="rect">
            <a:avLst/>
          </a:prstGeom>
        </p:spPr>
        <p:txBody>
          <a:bodyPr lIns="0" tIns="0" rIns="0" bIns="0" rtlCol="0" anchor="t">
            <a:spAutoFit/>
          </a:bodyPr>
          <a:lstStyle/>
          <a:p>
            <a:pPr algn="ctr">
              <a:lnSpc>
                <a:spcPts val="8100"/>
              </a:lnSpc>
            </a:pPr>
            <a:r>
              <a:rPr lang="en-US" sz="9000" spc="135">
                <a:solidFill>
                  <a:srgbClr val="5C6982"/>
                </a:solidFill>
                <a:latin typeface="Gochi Hand"/>
              </a:rPr>
              <a:t>Worksheet</a:t>
            </a:r>
          </a:p>
        </p:txBody>
      </p:sp>
      <p:sp>
        <p:nvSpPr>
          <p:cNvPr id="12" name="AutoShape 12"/>
          <p:cNvSpPr/>
          <p:nvPr/>
        </p:nvSpPr>
        <p:spPr>
          <a:xfrm>
            <a:off x="2701110" y="3300492"/>
            <a:ext cx="5587818" cy="0"/>
          </a:xfrm>
          <a:prstGeom prst="line">
            <a:avLst/>
          </a:prstGeom>
          <a:ln w="19050" cap="rnd">
            <a:solidFill>
              <a:srgbClr val="9AB274"/>
            </a:solidFill>
            <a:prstDash val="sysDash"/>
            <a:headEnd type="none" w="sm" len="sm"/>
            <a:tailEnd type="none" w="sm" len="sm"/>
          </a:ln>
        </p:spPr>
      </p:sp>
      <p:sp>
        <p:nvSpPr>
          <p:cNvPr id="13" name="AutoShape 13"/>
          <p:cNvSpPr/>
          <p:nvPr/>
        </p:nvSpPr>
        <p:spPr>
          <a:xfrm>
            <a:off x="2701110" y="4015311"/>
            <a:ext cx="5587818" cy="0"/>
          </a:xfrm>
          <a:prstGeom prst="line">
            <a:avLst/>
          </a:prstGeom>
          <a:ln w="19050" cap="rnd">
            <a:solidFill>
              <a:srgbClr val="9AB274"/>
            </a:solidFill>
            <a:prstDash val="sysDash"/>
            <a:headEnd type="none" w="sm" len="sm"/>
            <a:tailEnd type="none" w="sm" len="sm"/>
          </a:ln>
        </p:spPr>
      </p:sp>
      <p:sp>
        <p:nvSpPr>
          <p:cNvPr id="14" name="AutoShape 14"/>
          <p:cNvSpPr/>
          <p:nvPr/>
        </p:nvSpPr>
        <p:spPr>
          <a:xfrm>
            <a:off x="2701110" y="7691198"/>
            <a:ext cx="5587818" cy="0"/>
          </a:xfrm>
          <a:prstGeom prst="line">
            <a:avLst/>
          </a:prstGeom>
          <a:ln w="19050" cap="rnd">
            <a:solidFill>
              <a:srgbClr val="9AB274"/>
            </a:solidFill>
            <a:prstDash val="sysDash"/>
            <a:headEnd type="none" w="sm" len="sm"/>
            <a:tailEnd type="none" w="sm" len="sm"/>
          </a:ln>
        </p:spPr>
      </p:sp>
      <p:sp>
        <p:nvSpPr>
          <p:cNvPr id="15" name="AutoShape 15"/>
          <p:cNvSpPr/>
          <p:nvPr/>
        </p:nvSpPr>
        <p:spPr>
          <a:xfrm>
            <a:off x="2662314" y="8431657"/>
            <a:ext cx="5587818" cy="0"/>
          </a:xfrm>
          <a:prstGeom prst="line">
            <a:avLst/>
          </a:prstGeom>
          <a:ln w="19050" cap="rnd">
            <a:solidFill>
              <a:srgbClr val="9AB274"/>
            </a:solidFill>
            <a:prstDash val="sysDash"/>
            <a:headEnd type="none" w="sm" len="sm"/>
            <a:tailEnd type="none" w="sm" len="sm"/>
          </a:ln>
        </p:spPr>
      </p:sp>
      <p:sp>
        <p:nvSpPr>
          <p:cNvPr id="16" name="AutoShape 16"/>
          <p:cNvSpPr/>
          <p:nvPr/>
        </p:nvSpPr>
        <p:spPr>
          <a:xfrm>
            <a:off x="10388297" y="7672827"/>
            <a:ext cx="5587818" cy="0"/>
          </a:xfrm>
          <a:prstGeom prst="line">
            <a:avLst/>
          </a:prstGeom>
          <a:ln w="19050" cap="rnd">
            <a:solidFill>
              <a:srgbClr val="9AB274"/>
            </a:solidFill>
            <a:prstDash val="sysDash"/>
            <a:headEnd type="none" w="sm" len="sm"/>
            <a:tailEnd type="none" w="sm" len="sm"/>
          </a:ln>
        </p:spPr>
      </p:sp>
      <p:sp>
        <p:nvSpPr>
          <p:cNvPr id="17" name="AutoShape 17"/>
          <p:cNvSpPr/>
          <p:nvPr/>
        </p:nvSpPr>
        <p:spPr>
          <a:xfrm>
            <a:off x="10388297" y="8440842"/>
            <a:ext cx="5587818" cy="0"/>
          </a:xfrm>
          <a:prstGeom prst="line">
            <a:avLst/>
          </a:prstGeom>
          <a:ln w="19050" cap="rnd">
            <a:solidFill>
              <a:srgbClr val="9AB274"/>
            </a:solidFill>
            <a:prstDash val="sysDash"/>
            <a:headEnd type="none" w="sm" len="sm"/>
            <a:tailEnd type="none" w="sm" len="sm"/>
          </a:ln>
        </p:spPr>
      </p:sp>
      <p:pic>
        <p:nvPicPr>
          <p:cNvPr id="18" name="Picture 1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26771" y="-2259367"/>
            <a:ext cx="4695920" cy="4114800"/>
          </a:xfrm>
          <a:prstGeom prst="rect">
            <a:avLst/>
          </a:prstGeom>
        </p:spPr>
      </p:pic>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629863">
            <a:off x="-1218892" y="-353843"/>
            <a:ext cx="3866404" cy="3006129"/>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42745" y="4306767"/>
            <a:ext cx="1143719" cy="824907"/>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20042">
            <a:off x="9523763" y="1412263"/>
            <a:ext cx="604277" cy="709871"/>
          </a:xfrm>
          <a:prstGeom prst="rect">
            <a:avLst/>
          </a:prstGeom>
        </p:spPr>
      </p:pic>
      <p:pic>
        <p:nvPicPr>
          <p:cNvPr id="22" name="Picture 22"/>
          <p:cNvPicPr>
            <a:picLocks noChangeAspect="1"/>
          </p:cNvPicPr>
          <p:nvPr/>
        </p:nvPicPr>
        <p:blipFill>
          <a:blip r:embed="rId10"/>
          <a:srcRect/>
          <a:stretch>
            <a:fillRect/>
          </a:stretch>
        </p:blipFill>
        <p:spPr>
          <a:xfrm rot="446128">
            <a:off x="9047472" y="8410653"/>
            <a:ext cx="1319635" cy="1012820"/>
          </a:xfrm>
          <a:prstGeom prst="rect">
            <a:avLst/>
          </a:prstGeom>
        </p:spPr>
      </p:pic>
      <p:pic>
        <p:nvPicPr>
          <p:cNvPr id="23" name="Picture 23"/>
          <p:cNvPicPr>
            <a:picLocks noChangeAspect="1"/>
          </p:cNvPicPr>
          <p:nvPr/>
        </p:nvPicPr>
        <p:blipFill>
          <a:blip r:embed="rId11"/>
          <a:srcRect/>
          <a:stretch>
            <a:fillRect/>
          </a:stretch>
        </p:blipFill>
        <p:spPr>
          <a:xfrm rot="-677699">
            <a:off x="631612" y="3713383"/>
            <a:ext cx="1674733" cy="169164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sp>
        <p:nvSpPr>
          <p:cNvPr id="2" name="TextBox 2"/>
          <p:cNvSpPr txBox="1"/>
          <p:nvPr/>
        </p:nvSpPr>
        <p:spPr>
          <a:xfrm>
            <a:off x="4829664" y="1266769"/>
            <a:ext cx="8628673" cy="1133475"/>
          </a:xfrm>
          <a:prstGeom prst="rect">
            <a:avLst/>
          </a:prstGeom>
        </p:spPr>
        <p:txBody>
          <a:bodyPr lIns="0" tIns="0" rIns="0" bIns="0" rtlCol="0" anchor="t">
            <a:spAutoFit/>
          </a:bodyPr>
          <a:lstStyle/>
          <a:p>
            <a:pPr algn="ctr">
              <a:lnSpc>
                <a:spcPts val="8100"/>
              </a:lnSpc>
            </a:pPr>
            <a:r>
              <a:rPr lang="en-US" sz="9000" spc="135">
                <a:solidFill>
                  <a:srgbClr val="5C6982"/>
                </a:solidFill>
                <a:latin typeface="Gochi Hand"/>
              </a:rPr>
              <a:t>Activity Time</a:t>
            </a:r>
          </a:p>
        </p:txBody>
      </p:sp>
      <p:grpSp>
        <p:nvGrpSpPr>
          <p:cNvPr id="3" name="Group 3"/>
          <p:cNvGrpSpPr/>
          <p:nvPr/>
        </p:nvGrpSpPr>
        <p:grpSpPr>
          <a:xfrm>
            <a:off x="1409616" y="3429366"/>
            <a:ext cx="9197266" cy="4871067"/>
            <a:chOff x="0" y="0"/>
            <a:chExt cx="6824666" cy="3614488"/>
          </a:xfrm>
        </p:grpSpPr>
        <p:sp>
          <p:nvSpPr>
            <p:cNvPr id="4" name="Freeform 4"/>
            <p:cNvSpPr/>
            <p:nvPr/>
          </p:nvSpPr>
          <p:spPr>
            <a:xfrm>
              <a:off x="0" y="-4262"/>
              <a:ext cx="6832412" cy="3620974"/>
            </a:xfrm>
            <a:custGeom>
              <a:avLst/>
              <a:gdLst/>
              <a:ahLst/>
              <a:cxnLst/>
              <a:rect l="l" t="t" r="r" b="b"/>
              <a:pathLst>
                <a:path w="6832412" h="3620974">
                  <a:moveTo>
                    <a:pt x="5893513" y="3609786"/>
                  </a:moveTo>
                  <a:cubicBezTo>
                    <a:pt x="5893513" y="3609786"/>
                    <a:pt x="5473760" y="3620974"/>
                    <a:pt x="5011175" y="3618352"/>
                  </a:cubicBezTo>
                  <a:cubicBezTo>
                    <a:pt x="2497684" y="3616190"/>
                    <a:pt x="1057073" y="3608365"/>
                    <a:pt x="1057073" y="3608365"/>
                  </a:cubicBezTo>
                  <a:cubicBezTo>
                    <a:pt x="812931" y="3599531"/>
                    <a:pt x="565145" y="3582550"/>
                    <a:pt x="398404" y="3524372"/>
                  </a:cubicBezTo>
                  <a:cubicBezTo>
                    <a:pt x="120505" y="3427410"/>
                    <a:pt x="0" y="3249882"/>
                    <a:pt x="0" y="1283813"/>
                  </a:cubicBezTo>
                  <a:lnTo>
                    <a:pt x="0" y="1283791"/>
                  </a:lnTo>
                  <a:cubicBezTo>
                    <a:pt x="8536" y="440430"/>
                    <a:pt x="34263" y="311302"/>
                    <a:pt x="140291" y="225758"/>
                  </a:cubicBezTo>
                  <a:cubicBezTo>
                    <a:pt x="342602" y="62530"/>
                    <a:pt x="736658" y="7673"/>
                    <a:pt x="1155311" y="7673"/>
                  </a:cubicBezTo>
                  <a:cubicBezTo>
                    <a:pt x="1155311" y="7673"/>
                    <a:pt x="1551711" y="15681"/>
                    <a:pt x="4228998" y="7673"/>
                  </a:cubicBezTo>
                  <a:cubicBezTo>
                    <a:pt x="5254834" y="0"/>
                    <a:pt x="5718761" y="7673"/>
                    <a:pt x="5718761" y="7673"/>
                  </a:cubicBezTo>
                  <a:cubicBezTo>
                    <a:pt x="6087068" y="15152"/>
                    <a:pt x="6450381" y="84484"/>
                    <a:pt x="6648121" y="207066"/>
                  </a:cubicBezTo>
                  <a:cubicBezTo>
                    <a:pt x="6799138" y="300683"/>
                    <a:pt x="6832412" y="425358"/>
                    <a:pt x="6823272" y="1283813"/>
                  </a:cubicBezTo>
                  <a:lnTo>
                    <a:pt x="6823272" y="1283834"/>
                  </a:lnTo>
                  <a:cubicBezTo>
                    <a:pt x="6823272" y="3367847"/>
                    <a:pt x="6540275" y="3581945"/>
                    <a:pt x="5893513" y="3609786"/>
                  </a:cubicBezTo>
                  <a:close/>
                </a:path>
              </a:pathLst>
            </a:custGeom>
            <a:solidFill>
              <a:srgbClr val="D1D899"/>
            </a:solidFill>
          </p:spPr>
        </p:sp>
      </p:grpSp>
      <p:sp>
        <p:nvSpPr>
          <p:cNvPr id="5" name="TextBox 5"/>
          <p:cNvSpPr txBox="1"/>
          <p:nvPr/>
        </p:nvSpPr>
        <p:spPr>
          <a:xfrm>
            <a:off x="2017228" y="3967837"/>
            <a:ext cx="7982044" cy="3622675"/>
          </a:xfrm>
          <a:prstGeom prst="rect">
            <a:avLst/>
          </a:prstGeom>
        </p:spPr>
        <p:txBody>
          <a:bodyPr lIns="0" tIns="0" rIns="0" bIns="0" rtlCol="0" anchor="t">
            <a:spAutoFit/>
          </a:bodyPr>
          <a:lstStyle/>
          <a:p>
            <a:pPr marL="0" lvl="0" indent="0" algn="ctr">
              <a:lnSpc>
                <a:spcPts val="5779"/>
              </a:lnSpc>
            </a:pPr>
            <a:r>
              <a:rPr lang="en-US" sz="3399">
                <a:solidFill>
                  <a:srgbClr val="C26175"/>
                </a:solidFill>
                <a:latin typeface="KG Primary Penmanship"/>
              </a:rPr>
              <a:t>Like seatworks, student-led activities that can be done by pairs or by group widen their grasp and interpretation of the lesson. Be creative with the activity. Duplicate this page as many times as needed to give you more space for discussion.</a:t>
            </a: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072149" y="2952710"/>
            <a:ext cx="5806235" cy="5726399"/>
          </a:xfrm>
          <a:prstGeom prst="rect">
            <a:avLst/>
          </a:prstGeom>
        </p:spPr>
      </p:pic>
      <p:sp>
        <p:nvSpPr>
          <p:cNvPr id="7" name="TextBox 7"/>
          <p:cNvSpPr txBox="1"/>
          <p:nvPr/>
        </p:nvSpPr>
        <p:spPr>
          <a:xfrm>
            <a:off x="11773691" y="4171483"/>
            <a:ext cx="4403150" cy="3107879"/>
          </a:xfrm>
          <a:prstGeom prst="rect">
            <a:avLst/>
          </a:prstGeom>
        </p:spPr>
        <p:txBody>
          <a:bodyPr lIns="0" tIns="0" rIns="0" bIns="0" rtlCol="0" anchor="t">
            <a:spAutoFit/>
          </a:bodyPr>
          <a:lstStyle/>
          <a:p>
            <a:pPr marL="0" lvl="0" indent="0" algn="ctr">
              <a:lnSpc>
                <a:spcPts val="6289"/>
              </a:lnSpc>
            </a:pPr>
            <a:r>
              <a:rPr lang="en-US" sz="3699">
                <a:solidFill>
                  <a:srgbClr val="C26175"/>
                </a:solidFill>
                <a:latin typeface="KG Primary Penmanship"/>
              </a:rPr>
              <a:t>Add instructions or guidelines here. You can also put in the amount of time allotted for this.</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287380">
            <a:off x="-1225401" y="7456586"/>
            <a:ext cx="3866404" cy="300612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276830">
            <a:off x="15234680" y="-219834"/>
            <a:ext cx="3866404" cy="300612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0159" y="-2831569"/>
            <a:ext cx="4695920" cy="4114800"/>
          </a:xfrm>
          <a:prstGeom prst="rect">
            <a:avLst/>
          </a:prstGeom>
        </p:spPr>
      </p:pic>
      <p:pic>
        <p:nvPicPr>
          <p:cNvPr id="11" name="Picture 11"/>
          <p:cNvPicPr>
            <a:picLocks noChangeAspect="1"/>
          </p:cNvPicPr>
          <p:nvPr/>
        </p:nvPicPr>
        <p:blipFill>
          <a:blip r:embed="rId10"/>
          <a:srcRect/>
          <a:stretch>
            <a:fillRect/>
          </a:stretch>
        </p:blipFill>
        <p:spPr>
          <a:xfrm rot="2897753">
            <a:off x="14284214" y="1220821"/>
            <a:ext cx="1141792" cy="1398826"/>
          </a:xfrm>
          <a:prstGeom prst="rect">
            <a:avLst/>
          </a:prstGeom>
        </p:spPr>
      </p:pic>
      <p:pic>
        <p:nvPicPr>
          <p:cNvPr id="12" name="Picture 12"/>
          <p:cNvPicPr>
            <a:picLocks noChangeAspect="1"/>
          </p:cNvPicPr>
          <p:nvPr/>
        </p:nvPicPr>
        <p:blipFill>
          <a:blip r:embed="rId11"/>
          <a:srcRect/>
          <a:stretch>
            <a:fillRect/>
          </a:stretch>
        </p:blipFill>
        <p:spPr>
          <a:xfrm rot="-1172490">
            <a:off x="1594723" y="2090666"/>
            <a:ext cx="974759" cy="891905"/>
          </a:xfrm>
          <a:prstGeom prst="rect">
            <a:avLst/>
          </a:prstGeom>
        </p:spPr>
      </p:pic>
      <p:pic>
        <p:nvPicPr>
          <p:cNvPr id="13" name="Picture 13"/>
          <p:cNvPicPr>
            <a:picLocks noChangeAspect="1"/>
          </p:cNvPicPr>
          <p:nvPr/>
        </p:nvPicPr>
        <p:blipFill>
          <a:blip r:embed="rId12"/>
          <a:srcRect/>
          <a:stretch>
            <a:fillRect/>
          </a:stretch>
        </p:blipFill>
        <p:spPr>
          <a:xfrm rot="1448702">
            <a:off x="15978753" y="7835391"/>
            <a:ext cx="1442758" cy="1687437"/>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121932">
            <a:off x="2782498" y="8981749"/>
            <a:ext cx="969313" cy="733043"/>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604883">
            <a:off x="8263017" y="2623987"/>
            <a:ext cx="299282" cy="1266801"/>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1098805" y="3486005"/>
            <a:ext cx="7278819" cy="5288750"/>
            <a:chOff x="0" y="0"/>
            <a:chExt cx="5598809" cy="4068064"/>
          </a:xfrm>
        </p:grpSpPr>
        <p:sp>
          <p:nvSpPr>
            <p:cNvPr id="3" name="Freeform 3"/>
            <p:cNvSpPr/>
            <p:nvPr/>
          </p:nvSpPr>
          <p:spPr>
            <a:xfrm>
              <a:off x="0" y="-4262"/>
              <a:ext cx="5606555" cy="4074550"/>
            </a:xfrm>
            <a:custGeom>
              <a:avLst/>
              <a:gdLst/>
              <a:ahLst/>
              <a:cxnLst/>
              <a:rect l="l" t="t" r="r" b="b"/>
              <a:pathLst>
                <a:path w="5606555" h="4074550">
                  <a:moveTo>
                    <a:pt x="4667656" y="4063363"/>
                  </a:moveTo>
                  <a:cubicBezTo>
                    <a:pt x="4667656" y="4063363"/>
                    <a:pt x="4247903" y="4074550"/>
                    <a:pt x="3785318" y="4071929"/>
                  </a:cubicBezTo>
                  <a:cubicBezTo>
                    <a:pt x="2167517" y="4069766"/>
                    <a:pt x="1057073" y="4061941"/>
                    <a:pt x="1057073" y="4061941"/>
                  </a:cubicBezTo>
                  <a:cubicBezTo>
                    <a:pt x="812931" y="4053107"/>
                    <a:pt x="565145" y="4036126"/>
                    <a:pt x="398404" y="3977949"/>
                  </a:cubicBezTo>
                  <a:cubicBezTo>
                    <a:pt x="120505" y="3880987"/>
                    <a:pt x="0" y="3703459"/>
                    <a:pt x="0" y="1413245"/>
                  </a:cubicBezTo>
                  <a:lnTo>
                    <a:pt x="0" y="1413219"/>
                  </a:lnTo>
                  <a:cubicBezTo>
                    <a:pt x="8536" y="440430"/>
                    <a:pt x="34263" y="311302"/>
                    <a:pt x="140291" y="225758"/>
                  </a:cubicBezTo>
                  <a:cubicBezTo>
                    <a:pt x="342602" y="62530"/>
                    <a:pt x="736658" y="7673"/>
                    <a:pt x="1155311" y="7673"/>
                  </a:cubicBezTo>
                  <a:cubicBezTo>
                    <a:pt x="1155311" y="7673"/>
                    <a:pt x="1551711" y="15681"/>
                    <a:pt x="3272643" y="7673"/>
                  </a:cubicBezTo>
                  <a:cubicBezTo>
                    <a:pt x="4028977" y="0"/>
                    <a:pt x="4492904" y="7673"/>
                    <a:pt x="4492904" y="7673"/>
                  </a:cubicBezTo>
                  <a:cubicBezTo>
                    <a:pt x="4861211" y="15152"/>
                    <a:pt x="5224524" y="84484"/>
                    <a:pt x="5422264" y="207066"/>
                  </a:cubicBezTo>
                  <a:cubicBezTo>
                    <a:pt x="5573281" y="300683"/>
                    <a:pt x="5606555" y="425358"/>
                    <a:pt x="5597415" y="1413245"/>
                  </a:cubicBezTo>
                  <a:lnTo>
                    <a:pt x="5597415" y="1413270"/>
                  </a:lnTo>
                  <a:cubicBezTo>
                    <a:pt x="5597415" y="3821424"/>
                    <a:pt x="5314419" y="4035522"/>
                    <a:pt x="4667656" y="4063363"/>
                  </a:cubicBezTo>
                  <a:close/>
                </a:path>
              </a:pathLst>
            </a:custGeom>
            <a:solidFill>
              <a:srgbClr val="FFF6CD"/>
            </a:solidFill>
          </p:spPr>
        </p:sp>
      </p:grpSp>
      <p:sp>
        <p:nvSpPr>
          <p:cNvPr id="4" name="TextBox 4"/>
          <p:cNvSpPr txBox="1"/>
          <p:nvPr/>
        </p:nvSpPr>
        <p:spPr>
          <a:xfrm>
            <a:off x="1631248" y="4092030"/>
            <a:ext cx="6213934" cy="3981450"/>
          </a:xfrm>
          <a:prstGeom prst="rect">
            <a:avLst/>
          </a:prstGeom>
        </p:spPr>
        <p:txBody>
          <a:bodyPr lIns="0" tIns="0" rIns="0" bIns="0" rtlCol="0" anchor="t">
            <a:spAutoFit/>
          </a:bodyPr>
          <a:lstStyle/>
          <a:p>
            <a:pPr marL="0" lvl="0" indent="0" algn="ctr">
              <a:lnSpc>
                <a:spcPts val="4500"/>
              </a:lnSpc>
            </a:pPr>
            <a:r>
              <a:rPr lang="en-US" sz="3000">
                <a:solidFill>
                  <a:srgbClr val="C26175"/>
                </a:solidFill>
                <a:latin typeface="KG Primary Penmanship"/>
              </a:rPr>
              <a:t>Photos or screenshots of relevant articles are also effective in reinforcing a class lesson. Maximize this space for additional resources you want to share with your students. It's something they can easily look back on or search online in case they need a refresher. Duplicate this page as many times as needed.</a:t>
            </a:r>
          </a:p>
        </p:txBody>
      </p:sp>
      <p:sp>
        <p:nvSpPr>
          <p:cNvPr id="5" name="TextBox 5"/>
          <p:cNvSpPr txBox="1"/>
          <p:nvPr/>
        </p:nvSpPr>
        <p:spPr>
          <a:xfrm>
            <a:off x="2979756" y="1801464"/>
            <a:ext cx="12328488" cy="1114350"/>
          </a:xfrm>
          <a:prstGeom prst="rect">
            <a:avLst/>
          </a:prstGeom>
        </p:spPr>
        <p:txBody>
          <a:bodyPr lIns="0" tIns="0" rIns="0" bIns="0" rtlCol="0" anchor="t">
            <a:spAutoFit/>
          </a:bodyPr>
          <a:lstStyle/>
          <a:p>
            <a:pPr algn="ctr">
              <a:lnSpc>
                <a:spcPts val="8099"/>
              </a:lnSpc>
            </a:pPr>
            <a:r>
              <a:rPr lang="en-US" sz="8999" spc="134">
                <a:solidFill>
                  <a:srgbClr val="5C6982"/>
                </a:solidFill>
                <a:latin typeface="Gochi Hand"/>
              </a:rPr>
              <a:t>Additional Resources</a:t>
            </a:r>
          </a:p>
        </p:txBody>
      </p:sp>
      <p:grpSp>
        <p:nvGrpSpPr>
          <p:cNvPr id="6" name="Group 6"/>
          <p:cNvGrpSpPr/>
          <p:nvPr/>
        </p:nvGrpSpPr>
        <p:grpSpPr>
          <a:xfrm>
            <a:off x="8791243" y="3486005"/>
            <a:ext cx="8397952" cy="5288750"/>
            <a:chOff x="0" y="0"/>
            <a:chExt cx="3633446" cy="2288224"/>
          </a:xfrm>
        </p:grpSpPr>
        <p:sp>
          <p:nvSpPr>
            <p:cNvPr id="7" name="Freeform 7"/>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solidFill>
              <a:srgbClr val="D1D899"/>
            </a:solidFill>
          </p:spPr>
        </p:sp>
      </p:grpSp>
      <p:grpSp>
        <p:nvGrpSpPr>
          <p:cNvPr id="8" name="Group 8"/>
          <p:cNvGrpSpPr>
            <a:grpSpLocks noChangeAspect="1"/>
          </p:cNvGrpSpPr>
          <p:nvPr/>
        </p:nvGrpSpPr>
        <p:grpSpPr>
          <a:xfrm>
            <a:off x="9501338" y="4167909"/>
            <a:ext cx="6977762" cy="392494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283" b="-9283"/>
              </a:stretch>
            </a:blipFill>
          </p:spPr>
        </p:sp>
      </p:gr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51301" y="-2951455"/>
            <a:ext cx="4695920"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75962">
            <a:off x="-653385" y="-583374"/>
            <a:ext cx="3866404" cy="3006129"/>
          </a:xfrm>
          <a:prstGeom prst="rect">
            <a:avLst/>
          </a:prstGeom>
        </p:spPr>
      </p:pic>
      <p:pic>
        <p:nvPicPr>
          <p:cNvPr id="12" name="Picture 12"/>
          <p:cNvPicPr>
            <a:picLocks noChangeAspect="1"/>
          </p:cNvPicPr>
          <p:nvPr/>
        </p:nvPicPr>
        <p:blipFill>
          <a:blip r:embed="rId7"/>
          <a:srcRect/>
          <a:stretch>
            <a:fillRect/>
          </a:stretch>
        </p:blipFill>
        <p:spPr>
          <a:xfrm rot="-2165025">
            <a:off x="16289326" y="8628015"/>
            <a:ext cx="945055" cy="797390"/>
          </a:xfrm>
          <a:prstGeom prst="rect">
            <a:avLst/>
          </a:prstGeom>
        </p:spPr>
      </p:pic>
      <p:pic>
        <p:nvPicPr>
          <p:cNvPr id="13" name="Picture 13"/>
          <p:cNvPicPr>
            <a:picLocks noChangeAspect="1"/>
          </p:cNvPicPr>
          <p:nvPr/>
        </p:nvPicPr>
        <p:blipFill>
          <a:blip r:embed="rId8"/>
          <a:srcRect/>
          <a:stretch>
            <a:fillRect/>
          </a:stretch>
        </p:blipFill>
        <p:spPr>
          <a:xfrm>
            <a:off x="15217261" y="1983649"/>
            <a:ext cx="1649932" cy="1864330"/>
          </a:xfrm>
          <a:prstGeom prst="rect">
            <a:avLst/>
          </a:prstGeom>
        </p:spPr>
      </p:pic>
      <p:pic>
        <p:nvPicPr>
          <p:cNvPr id="14"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604883">
            <a:off x="7834082" y="8238418"/>
            <a:ext cx="299282" cy="1266801"/>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121932">
            <a:off x="1519831" y="2325214"/>
            <a:ext cx="1011266" cy="764770"/>
          </a:xfrm>
          <a:prstGeom prst="rect">
            <a:avLst/>
          </a:prstGeom>
        </p:spPr>
      </p:pic>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198484" y="8735982"/>
            <a:ext cx="4695920" cy="41148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7E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75962">
            <a:off x="-653385" y="-583374"/>
            <a:ext cx="3866404" cy="3006129"/>
          </a:xfrm>
          <a:prstGeom prst="rect">
            <a:avLst/>
          </a:prstGeom>
        </p:spPr>
      </p:pic>
      <p:grpSp>
        <p:nvGrpSpPr>
          <p:cNvPr id="3" name="Group 3"/>
          <p:cNvGrpSpPr/>
          <p:nvPr/>
        </p:nvGrpSpPr>
        <p:grpSpPr>
          <a:xfrm>
            <a:off x="1028700" y="1271420"/>
            <a:ext cx="4683904" cy="3403299"/>
            <a:chOff x="0" y="0"/>
            <a:chExt cx="5598809" cy="4068064"/>
          </a:xfrm>
        </p:grpSpPr>
        <p:sp>
          <p:nvSpPr>
            <p:cNvPr id="4" name="Freeform 4"/>
            <p:cNvSpPr/>
            <p:nvPr/>
          </p:nvSpPr>
          <p:spPr>
            <a:xfrm>
              <a:off x="0" y="-4262"/>
              <a:ext cx="5606555" cy="4074550"/>
            </a:xfrm>
            <a:custGeom>
              <a:avLst/>
              <a:gdLst/>
              <a:ahLst/>
              <a:cxnLst/>
              <a:rect l="l" t="t" r="r" b="b"/>
              <a:pathLst>
                <a:path w="5606555" h="4074550">
                  <a:moveTo>
                    <a:pt x="4667656" y="4063363"/>
                  </a:moveTo>
                  <a:cubicBezTo>
                    <a:pt x="4667656" y="4063363"/>
                    <a:pt x="4247903" y="4074550"/>
                    <a:pt x="3785318" y="4071929"/>
                  </a:cubicBezTo>
                  <a:cubicBezTo>
                    <a:pt x="2167517" y="4069766"/>
                    <a:pt x="1057073" y="4061941"/>
                    <a:pt x="1057073" y="4061941"/>
                  </a:cubicBezTo>
                  <a:cubicBezTo>
                    <a:pt x="812931" y="4053107"/>
                    <a:pt x="565145" y="4036126"/>
                    <a:pt x="398404" y="3977949"/>
                  </a:cubicBezTo>
                  <a:cubicBezTo>
                    <a:pt x="120505" y="3880987"/>
                    <a:pt x="0" y="3703459"/>
                    <a:pt x="0" y="1413245"/>
                  </a:cubicBezTo>
                  <a:lnTo>
                    <a:pt x="0" y="1413219"/>
                  </a:lnTo>
                  <a:cubicBezTo>
                    <a:pt x="8536" y="440430"/>
                    <a:pt x="34263" y="311302"/>
                    <a:pt x="140291" y="225758"/>
                  </a:cubicBezTo>
                  <a:cubicBezTo>
                    <a:pt x="342602" y="62530"/>
                    <a:pt x="736658" y="7673"/>
                    <a:pt x="1155311" y="7673"/>
                  </a:cubicBezTo>
                  <a:cubicBezTo>
                    <a:pt x="1155311" y="7673"/>
                    <a:pt x="1551711" y="15681"/>
                    <a:pt x="3272643" y="7673"/>
                  </a:cubicBezTo>
                  <a:cubicBezTo>
                    <a:pt x="4028977" y="0"/>
                    <a:pt x="4492904" y="7673"/>
                    <a:pt x="4492904" y="7673"/>
                  </a:cubicBezTo>
                  <a:cubicBezTo>
                    <a:pt x="4861211" y="15152"/>
                    <a:pt x="5224524" y="84484"/>
                    <a:pt x="5422264" y="207066"/>
                  </a:cubicBezTo>
                  <a:cubicBezTo>
                    <a:pt x="5573281" y="300683"/>
                    <a:pt x="5606555" y="425358"/>
                    <a:pt x="5597415" y="1413245"/>
                  </a:cubicBezTo>
                  <a:lnTo>
                    <a:pt x="5597415" y="1413270"/>
                  </a:lnTo>
                  <a:cubicBezTo>
                    <a:pt x="5597415" y="3821424"/>
                    <a:pt x="5314419" y="4035522"/>
                    <a:pt x="4667656" y="4063363"/>
                  </a:cubicBezTo>
                  <a:close/>
                </a:path>
              </a:pathLst>
            </a:custGeom>
            <a:solidFill>
              <a:srgbClr val="D1D899"/>
            </a:solidFill>
          </p:spPr>
        </p:sp>
      </p:grpSp>
      <p:sp>
        <p:nvSpPr>
          <p:cNvPr id="5" name="TextBox 5"/>
          <p:cNvSpPr txBox="1"/>
          <p:nvPr/>
        </p:nvSpPr>
        <p:spPr>
          <a:xfrm>
            <a:off x="1520598" y="1611292"/>
            <a:ext cx="3700108" cy="2609255"/>
          </a:xfrm>
          <a:prstGeom prst="rect">
            <a:avLst/>
          </a:prstGeom>
        </p:spPr>
        <p:txBody>
          <a:bodyPr lIns="0" tIns="0" rIns="0" bIns="0" rtlCol="0" anchor="t">
            <a:spAutoFit/>
          </a:bodyPr>
          <a:lstStyle/>
          <a:p>
            <a:pPr marL="0" lvl="0" indent="0" algn="ctr">
              <a:lnSpc>
                <a:spcPts val="5249"/>
              </a:lnSpc>
            </a:pPr>
            <a:r>
              <a:rPr lang="en-US" sz="3499">
                <a:solidFill>
                  <a:srgbClr val="C26175"/>
                </a:solidFill>
                <a:latin typeface="KG Primary Penmanship"/>
              </a:rPr>
              <a:t>Cap off a productive class with key summary points students can easily remember.</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16939">
            <a:off x="15271553" y="-86147"/>
            <a:ext cx="3866404" cy="3006129"/>
          </a:xfrm>
          <a:prstGeom prst="rect">
            <a:avLst/>
          </a:prstGeom>
        </p:spPr>
      </p:pic>
      <p:grpSp>
        <p:nvGrpSpPr>
          <p:cNvPr id="7" name="Group 7"/>
          <p:cNvGrpSpPr/>
          <p:nvPr/>
        </p:nvGrpSpPr>
        <p:grpSpPr>
          <a:xfrm>
            <a:off x="12575396" y="1271420"/>
            <a:ext cx="4683904" cy="3403299"/>
            <a:chOff x="0" y="0"/>
            <a:chExt cx="5598809" cy="4068064"/>
          </a:xfrm>
        </p:grpSpPr>
        <p:sp>
          <p:nvSpPr>
            <p:cNvPr id="8" name="Freeform 8"/>
            <p:cNvSpPr/>
            <p:nvPr/>
          </p:nvSpPr>
          <p:spPr>
            <a:xfrm>
              <a:off x="0" y="-4262"/>
              <a:ext cx="5606555" cy="4074550"/>
            </a:xfrm>
            <a:custGeom>
              <a:avLst/>
              <a:gdLst/>
              <a:ahLst/>
              <a:cxnLst/>
              <a:rect l="l" t="t" r="r" b="b"/>
              <a:pathLst>
                <a:path w="5606555" h="4074550">
                  <a:moveTo>
                    <a:pt x="4667656" y="4063363"/>
                  </a:moveTo>
                  <a:cubicBezTo>
                    <a:pt x="4667656" y="4063363"/>
                    <a:pt x="4247903" y="4074550"/>
                    <a:pt x="3785318" y="4071929"/>
                  </a:cubicBezTo>
                  <a:cubicBezTo>
                    <a:pt x="2167517" y="4069766"/>
                    <a:pt x="1057073" y="4061941"/>
                    <a:pt x="1057073" y="4061941"/>
                  </a:cubicBezTo>
                  <a:cubicBezTo>
                    <a:pt x="812931" y="4053107"/>
                    <a:pt x="565145" y="4036126"/>
                    <a:pt x="398404" y="3977949"/>
                  </a:cubicBezTo>
                  <a:cubicBezTo>
                    <a:pt x="120505" y="3880987"/>
                    <a:pt x="0" y="3703459"/>
                    <a:pt x="0" y="1413245"/>
                  </a:cubicBezTo>
                  <a:lnTo>
                    <a:pt x="0" y="1413219"/>
                  </a:lnTo>
                  <a:cubicBezTo>
                    <a:pt x="8536" y="440430"/>
                    <a:pt x="34263" y="311302"/>
                    <a:pt x="140291" y="225758"/>
                  </a:cubicBezTo>
                  <a:cubicBezTo>
                    <a:pt x="342602" y="62530"/>
                    <a:pt x="736658" y="7673"/>
                    <a:pt x="1155311" y="7673"/>
                  </a:cubicBezTo>
                  <a:cubicBezTo>
                    <a:pt x="1155311" y="7673"/>
                    <a:pt x="1551711" y="15681"/>
                    <a:pt x="3272643" y="7673"/>
                  </a:cubicBezTo>
                  <a:cubicBezTo>
                    <a:pt x="4028977" y="0"/>
                    <a:pt x="4492904" y="7673"/>
                    <a:pt x="4492904" y="7673"/>
                  </a:cubicBezTo>
                  <a:cubicBezTo>
                    <a:pt x="4861211" y="15152"/>
                    <a:pt x="5224524" y="84484"/>
                    <a:pt x="5422264" y="207066"/>
                  </a:cubicBezTo>
                  <a:cubicBezTo>
                    <a:pt x="5573281" y="300683"/>
                    <a:pt x="5606555" y="425358"/>
                    <a:pt x="5597415" y="1413245"/>
                  </a:cubicBezTo>
                  <a:lnTo>
                    <a:pt x="5597415" y="1413270"/>
                  </a:lnTo>
                  <a:cubicBezTo>
                    <a:pt x="5597415" y="3821424"/>
                    <a:pt x="5314419" y="4035522"/>
                    <a:pt x="4667656" y="4063363"/>
                  </a:cubicBezTo>
                  <a:close/>
                </a:path>
              </a:pathLst>
            </a:custGeom>
            <a:solidFill>
              <a:srgbClr val="FFF6CD"/>
            </a:solidFill>
          </p:spPr>
        </p:sp>
      </p:grpSp>
      <p:sp>
        <p:nvSpPr>
          <p:cNvPr id="9" name="TextBox 9"/>
          <p:cNvSpPr txBox="1"/>
          <p:nvPr/>
        </p:nvSpPr>
        <p:spPr>
          <a:xfrm>
            <a:off x="12986332" y="1611292"/>
            <a:ext cx="3862033" cy="2609255"/>
          </a:xfrm>
          <a:prstGeom prst="rect">
            <a:avLst/>
          </a:prstGeom>
        </p:spPr>
        <p:txBody>
          <a:bodyPr lIns="0" tIns="0" rIns="0" bIns="0" rtlCol="0" anchor="t">
            <a:spAutoFit/>
          </a:bodyPr>
          <a:lstStyle/>
          <a:p>
            <a:pPr marL="0" lvl="0" indent="0" algn="ctr">
              <a:lnSpc>
                <a:spcPts val="5249"/>
              </a:lnSpc>
            </a:pPr>
            <a:r>
              <a:rPr lang="en-US" sz="3499">
                <a:solidFill>
                  <a:srgbClr val="C26175"/>
                </a:solidFill>
                <a:latin typeface="KG Primary Penmanship"/>
              </a:rPr>
              <a:t>You can provide this for the class as a way of formally wrapping up everything discussed.</a:t>
            </a:r>
          </a:p>
        </p:txBody>
      </p:sp>
      <p:grpSp>
        <p:nvGrpSpPr>
          <p:cNvPr id="10" name="Group 10"/>
          <p:cNvGrpSpPr/>
          <p:nvPr/>
        </p:nvGrpSpPr>
        <p:grpSpPr>
          <a:xfrm>
            <a:off x="1028700" y="5633546"/>
            <a:ext cx="4683904" cy="3403299"/>
            <a:chOff x="0" y="0"/>
            <a:chExt cx="5598809" cy="4068064"/>
          </a:xfrm>
        </p:grpSpPr>
        <p:sp>
          <p:nvSpPr>
            <p:cNvPr id="11" name="Freeform 11"/>
            <p:cNvSpPr/>
            <p:nvPr/>
          </p:nvSpPr>
          <p:spPr>
            <a:xfrm>
              <a:off x="0" y="-4262"/>
              <a:ext cx="5606555" cy="4074550"/>
            </a:xfrm>
            <a:custGeom>
              <a:avLst/>
              <a:gdLst/>
              <a:ahLst/>
              <a:cxnLst/>
              <a:rect l="l" t="t" r="r" b="b"/>
              <a:pathLst>
                <a:path w="5606555" h="4074550">
                  <a:moveTo>
                    <a:pt x="4667656" y="4063363"/>
                  </a:moveTo>
                  <a:cubicBezTo>
                    <a:pt x="4667656" y="4063363"/>
                    <a:pt x="4247903" y="4074550"/>
                    <a:pt x="3785318" y="4071929"/>
                  </a:cubicBezTo>
                  <a:cubicBezTo>
                    <a:pt x="2167517" y="4069766"/>
                    <a:pt x="1057073" y="4061941"/>
                    <a:pt x="1057073" y="4061941"/>
                  </a:cubicBezTo>
                  <a:cubicBezTo>
                    <a:pt x="812931" y="4053107"/>
                    <a:pt x="565145" y="4036126"/>
                    <a:pt x="398404" y="3977949"/>
                  </a:cubicBezTo>
                  <a:cubicBezTo>
                    <a:pt x="120505" y="3880987"/>
                    <a:pt x="0" y="3703459"/>
                    <a:pt x="0" y="1413245"/>
                  </a:cubicBezTo>
                  <a:lnTo>
                    <a:pt x="0" y="1413219"/>
                  </a:lnTo>
                  <a:cubicBezTo>
                    <a:pt x="8536" y="440430"/>
                    <a:pt x="34263" y="311302"/>
                    <a:pt x="140291" y="225758"/>
                  </a:cubicBezTo>
                  <a:cubicBezTo>
                    <a:pt x="342602" y="62530"/>
                    <a:pt x="736658" y="7673"/>
                    <a:pt x="1155311" y="7673"/>
                  </a:cubicBezTo>
                  <a:cubicBezTo>
                    <a:pt x="1155311" y="7673"/>
                    <a:pt x="1551711" y="15681"/>
                    <a:pt x="3272643" y="7673"/>
                  </a:cubicBezTo>
                  <a:cubicBezTo>
                    <a:pt x="4028977" y="0"/>
                    <a:pt x="4492904" y="7673"/>
                    <a:pt x="4492904" y="7673"/>
                  </a:cubicBezTo>
                  <a:cubicBezTo>
                    <a:pt x="4861211" y="15152"/>
                    <a:pt x="5224524" y="84484"/>
                    <a:pt x="5422264" y="207066"/>
                  </a:cubicBezTo>
                  <a:cubicBezTo>
                    <a:pt x="5573281" y="300683"/>
                    <a:pt x="5606555" y="425358"/>
                    <a:pt x="5597415" y="1413245"/>
                  </a:cubicBezTo>
                  <a:lnTo>
                    <a:pt x="5597415" y="1413270"/>
                  </a:lnTo>
                  <a:cubicBezTo>
                    <a:pt x="5597415" y="3821424"/>
                    <a:pt x="5314419" y="4035522"/>
                    <a:pt x="4667656" y="4063363"/>
                  </a:cubicBezTo>
                  <a:close/>
                </a:path>
              </a:pathLst>
            </a:custGeom>
            <a:solidFill>
              <a:srgbClr val="FFF6CD"/>
            </a:solidFill>
          </p:spPr>
        </p:sp>
      </p:grpSp>
      <p:sp>
        <p:nvSpPr>
          <p:cNvPr id="12" name="TextBox 12"/>
          <p:cNvSpPr txBox="1"/>
          <p:nvPr/>
        </p:nvSpPr>
        <p:spPr>
          <a:xfrm>
            <a:off x="1730451" y="5973418"/>
            <a:ext cx="3280402" cy="2609255"/>
          </a:xfrm>
          <a:prstGeom prst="rect">
            <a:avLst/>
          </a:prstGeom>
        </p:spPr>
        <p:txBody>
          <a:bodyPr lIns="0" tIns="0" rIns="0" bIns="0" rtlCol="0" anchor="t">
            <a:spAutoFit/>
          </a:bodyPr>
          <a:lstStyle/>
          <a:p>
            <a:pPr marL="0" lvl="0" indent="0" algn="ctr">
              <a:lnSpc>
                <a:spcPts val="5249"/>
              </a:lnSpc>
            </a:pPr>
            <a:r>
              <a:rPr lang="en-US" sz="3499">
                <a:solidFill>
                  <a:srgbClr val="C26175"/>
                </a:solidFill>
                <a:latin typeface="KG Primary Penmanship"/>
              </a:rPr>
              <a:t>Recaps can also be led by students for a more enriching experience.</a:t>
            </a:r>
          </a:p>
        </p:txBody>
      </p:sp>
      <p:grpSp>
        <p:nvGrpSpPr>
          <p:cNvPr id="13" name="Group 13"/>
          <p:cNvGrpSpPr/>
          <p:nvPr/>
        </p:nvGrpSpPr>
        <p:grpSpPr>
          <a:xfrm>
            <a:off x="12575396" y="5633546"/>
            <a:ext cx="4683904" cy="3403299"/>
            <a:chOff x="0" y="0"/>
            <a:chExt cx="5598809" cy="4068064"/>
          </a:xfrm>
        </p:grpSpPr>
        <p:sp>
          <p:nvSpPr>
            <p:cNvPr id="14" name="Freeform 14"/>
            <p:cNvSpPr/>
            <p:nvPr/>
          </p:nvSpPr>
          <p:spPr>
            <a:xfrm>
              <a:off x="0" y="-4262"/>
              <a:ext cx="5606555" cy="4074550"/>
            </a:xfrm>
            <a:custGeom>
              <a:avLst/>
              <a:gdLst/>
              <a:ahLst/>
              <a:cxnLst/>
              <a:rect l="l" t="t" r="r" b="b"/>
              <a:pathLst>
                <a:path w="5606555" h="4074550">
                  <a:moveTo>
                    <a:pt x="4667656" y="4063363"/>
                  </a:moveTo>
                  <a:cubicBezTo>
                    <a:pt x="4667656" y="4063363"/>
                    <a:pt x="4247903" y="4074550"/>
                    <a:pt x="3785318" y="4071929"/>
                  </a:cubicBezTo>
                  <a:cubicBezTo>
                    <a:pt x="2167517" y="4069766"/>
                    <a:pt x="1057073" y="4061941"/>
                    <a:pt x="1057073" y="4061941"/>
                  </a:cubicBezTo>
                  <a:cubicBezTo>
                    <a:pt x="812931" y="4053107"/>
                    <a:pt x="565145" y="4036126"/>
                    <a:pt x="398404" y="3977949"/>
                  </a:cubicBezTo>
                  <a:cubicBezTo>
                    <a:pt x="120505" y="3880987"/>
                    <a:pt x="0" y="3703459"/>
                    <a:pt x="0" y="1413245"/>
                  </a:cubicBezTo>
                  <a:lnTo>
                    <a:pt x="0" y="1413219"/>
                  </a:lnTo>
                  <a:cubicBezTo>
                    <a:pt x="8536" y="440430"/>
                    <a:pt x="34263" y="311302"/>
                    <a:pt x="140291" y="225758"/>
                  </a:cubicBezTo>
                  <a:cubicBezTo>
                    <a:pt x="342602" y="62530"/>
                    <a:pt x="736658" y="7673"/>
                    <a:pt x="1155311" y="7673"/>
                  </a:cubicBezTo>
                  <a:cubicBezTo>
                    <a:pt x="1155311" y="7673"/>
                    <a:pt x="1551711" y="15681"/>
                    <a:pt x="3272643" y="7673"/>
                  </a:cubicBezTo>
                  <a:cubicBezTo>
                    <a:pt x="4028977" y="0"/>
                    <a:pt x="4492904" y="7673"/>
                    <a:pt x="4492904" y="7673"/>
                  </a:cubicBezTo>
                  <a:cubicBezTo>
                    <a:pt x="4861211" y="15152"/>
                    <a:pt x="5224524" y="84484"/>
                    <a:pt x="5422264" y="207066"/>
                  </a:cubicBezTo>
                  <a:cubicBezTo>
                    <a:pt x="5573281" y="300683"/>
                    <a:pt x="5606555" y="425358"/>
                    <a:pt x="5597415" y="1413245"/>
                  </a:cubicBezTo>
                  <a:lnTo>
                    <a:pt x="5597415" y="1413270"/>
                  </a:lnTo>
                  <a:cubicBezTo>
                    <a:pt x="5597415" y="3821424"/>
                    <a:pt x="5314419" y="4035522"/>
                    <a:pt x="4667656" y="4063363"/>
                  </a:cubicBezTo>
                  <a:close/>
                </a:path>
              </a:pathLst>
            </a:custGeom>
            <a:solidFill>
              <a:srgbClr val="D1D899"/>
            </a:solidFill>
          </p:spPr>
        </p:sp>
      </p:grpSp>
      <p:sp>
        <p:nvSpPr>
          <p:cNvPr id="15" name="TextBox 15"/>
          <p:cNvSpPr txBox="1"/>
          <p:nvPr/>
        </p:nvSpPr>
        <p:spPr>
          <a:xfrm>
            <a:off x="12986332" y="5973418"/>
            <a:ext cx="3862033" cy="2609255"/>
          </a:xfrm>
          <a:prstGeom prst="rect">
            <a:avLst/>
          </a:prstGeom>
        </p:spPr>
        <p:txBody>
          <a:bodyPr lIns="0" tIns="0" rIns="0" bIns="0" rtlCol="0" anchor="t">
            <a:spAutoFit/>
          </a:bodyPr>
          <a:lstStyle/>
          <a:p>
            <a:pPr marL="0" lvl="0" indent="0" algn="ctr">
              <a:lnSpc>
                <a:spcPts val="5249"/>
              </a:lnSpc>
            </a:pPr>
            <a:r>
              <a:rPr lang="en-US" sz="3499">
                <a:solidFill>
                  <a:srgbClr val="C26175"/>
                </a:solidFill>
                <a:latin typeface="KG Primary Penmanship"/>
              </a:rPr>
              <a:t>Summaries and recaps also reinforce the objectives laid out before the class started.</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973624" y="2016717"/>
            <a:ext cx="6340752" cy="6253566"/>
          </a:xfrm>
          <a:prstGeom prst="rect">
            <a:avLst/>
          </a:prstGeom>
        </p:spPr>
      </p:pic>
      <p:sp>
        <p:nvSpPr>
          <p:cNvPr id="17" name="TextBox 17"/>
          <p:cNvSpPr txBox="1"/>
          <p:nvPr/>
        </p:nvSpPr>
        <p:spPr>
          <a:xfrm>
            <a:off x="6959362" y="4181587"/>
            <a:ext cx="4369275" cy="2161952"/>
          </a:xfrm>
          <a:prstGeom prst="rect">
            <a:avLst/>
          </a:prstGeom>
        </p:spPr>
        <p:txBody>
          <a:bodyPr lIns="0" tIns="0" rIns="0" bIns="0" rtlCol="0" anchor="t">
            <a:spAutoFit/>
          </a:bodyPr>
          <a:lstStyle/>
          <a:p>
            <a:pPr algn="ctr">
              <a:lnSpc>
                <a:spcPts val="8100"/>
              </a:lnSpc>
            </a:pPr>
            <a:r>
              <a:rPr lang="en-US" sz="9000" spc="135">
                <a:solidFill>
                  <a:srgbClr val="5C6982"/>
                </a:solidFill>
                <a:latin typeface="Gochi Hand"/>
              </a:rPr>
              <a:t>Class Recap</a:t>
            </a:r>
          </a:p>
        </p:txBody>
      </p:sp>
      <p:pic>
        <p:nvPicPr>
          <p:cNvPr id="18"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091994" y="9258300"/>
            <a:ext cx="4695920" cy="411480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36277" y="4766270"/>
            <a:ext cx="1046046" cy="754461"/>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20042">
            <a:off x="6111290" y="1685731"/>
            <a:ext cx="1000997" cy="1175914"/>
          </a:xfrm>
          <a:prstGeom prst="rect">
            <a:avLst/>
          </a:prstGeom>
        </p:spPr>
      </p:pic>
      <p:pic>
        <p:nvPicPr>
          <p:cNvPr id="21" name="Picture 21"/>
          <p:cNvPicPr>
            <a:picLocks noChangeAspect="1"/>
          </p:cNvPicPr>
          <p:nvPr/>
        </p:nvPicPr>
        <p:blipFill>
          <a:blip r:embed="rId14"/>
          <a:srcRect/>
          <a:stretch>
            <a:fillRect/>
          </a:stretch>
        </p:blipFill>
        <p:spPr>
          <a:xfrm>
            <a:off x="493586" y="7971072"/>
            <a:ext cx="1236865" cy="1515301"/>
          </a:xfrm>
          <a:prstGeom prst="rect">
            <a:avLst/>
          </a:prstGeom>
        </p:spPr>
      </p:pic>
      <p:pic>
        <p:nvPicPr>
          <p:cNvPr id="22" name="Picture 22"/>
          <p:cNvPicPr>
            <a:picLocks noChangeAspect="1"/>
          </p:cNvPicPr>
          <p:nvPr/>
        </p:nvPicPr>
        <p:blipFill>
          <a:blip r:embed="rId15"/>
          <a:srcRect/>
          <a:stretch>
            <a:fillRect/>
          </a:stretch>
        </p:blipFill>
        <p:spPr>
          <a:xfrm>
            <a:off x="10833717" y="7214015"/>
            <a:ext cx="1480659" cy="1343698"/>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sp>
        <p:nvSpPr>
          <p:cNvPr id="2" name="TextBox 2"/>
          <p:cNvSpPr txBox="1"/>
          <p:nvPr/>
        </p:nvSpPr>
        <p:spPr>
          <a:xfrm>
            <a:off x="5266093" y="1311969"/>
            <a:ext cx="7755814" cy="1195168"/>
          </a:xfrm>
          <a:prstGeom prst="rect">
            <a:avLst/>
          </a:prstGeom>
        </p:spPr>
        <p:txBody>
          <a:bodyPr lIns="0" tIns="0" rIns="0" bIns="0" rtlCol="0" anchor="t">
            <a:spAutoFit/>
          </a:bodyPr>
          <a:lstStyle/>
          <a:p>
            <a:pPr algn="ctr">
              <a:lnSpc>
                <a:spcPts val="8633"/>
              </a:lnSpc>
            </a:pPr>
            <a:r>
              <a:rPr lang="en-US" sz="9593" spc="143">
                <a:solidFill>
                  <a:srgbClr val="5C6982"/>
                </a:solidFill>
                <a:latin typeface="Gochi Hand"/>
              </a:rPr>
              <a:t>Homework</a:t>
            </a:r>
          </a:p>
        </p:txBody>
      </p:sp>
      <p:grpSp>
        <p:nvGrpSpPr>
          <p:cNvPr id="3" name="Group 3"/>
          <p:cNvGrpSpPr/>
          <p:nvPr/>
        </p:nvGrpSpPr>
        <p:grpSpPr>
          <a:xfrm>
            <a:off x="10757539" y="2914216"/>
            <a:ext cx="5792458" cy="5033828"/>
            <a:chOff x="0" y="0"/>
            <a:chExt cx="14727184" cy="12798384"/>
          </a:xfrm>
        </p:grpSpPr>
        <p:sp>
          <p:nvSpPr>
            <p:cNvPr id="4" name="Freeform 4"/>
            <p:cNvSpPr/>
            <p:nvPr/>
          </p:nvSpPr>
          <p:spPr>
            <a:xfrm>
              <a:off x="0" y="-4262"/>
              <a:ext cx="14734930" cy="12804870"/>
            </a:xfrm>
            <a:custGeom>
              <a:avLst/>
              <a:gdLst/>
              <a:ahLst/>
              <a:cxnLst/>
              <a:rect l="l" t="t" r="r" b="b"/>
              <a:pathLst>
                <a:path w="14734930" h="12804870">
                  <a:moveTo>
                    <a:pt x="13796031" y="12793682"/>
                  </a:moveTo>
                  <a:cubicBezTo>
                    <a:pt x="13796031" y="12793682"/>
                    <a:pt x="13376278" y="12804870"/>
                    <a:pt x="12913692" y="12802248"/>
                  </a:cubicBezTo>
                  <a:cubicBezTo>
                    <a:pt x="4626114" y="12800086"/>
                    <a:pt x="1057073" y="12792261"/>
                    <a:pt x="1057073" y="12792261"/>
                  </a:cubicBezTo>
                  <a:cubicBezTo>
                    <a:pt x="812931" y="12783427"/>
                    <a:pt x="565145" y="12766446"/>
                    <a:pt x="398404" y="12708268"/>
                  </a:cubicBezTo>
                  <a:cubicBezTo>
                    <a:pt x="120505" y="12611306"/>
                    <a:pt x="0" y="12433778"/>
                    <a:pt x="0" y="3904518"/>
                  </a:cubicBezTo>
                  <a:lnTo>
                    <a:pt x="0" y="3904421"/>
                  </a:lnTo>
                  <a:cubicBezTo>
                    <a:pt x="8536" y="440430"/>
                    <a:pt x="34263" y="311302"/>
                    <a:pt x="140291" y="225758"/>
                  </a:cubicBezTo>
                  <a:cubicBezTo>
                    <a:pt x="342602" y="62530"/>
                    <a:pt x="736658" y="7673"/>
                    <a:pt x="1155311" y="7673"/>
                  </a:cubicBezTo>
                  <a:cubicBezTo>
                    <a:pt x="1155311" y="7673"/>
                    <a:pt x="1551711" y="15681"/>
                    <a:pt x="10394159" y="7673"/>
                  </a:cubicBezTo>
                  <a:cubicBezTo>
                    <a:pt x="13157350" y="0"/>
                    <a:pt x="13621279" y="7673"/>
                    <a:pt x="13621279" y="7673"/>
                  </a:cubicBezTo>
                  <a:cubicBezTo>
                    <a:pt x="13989586" y="15152"/>
                    <a:pt x="14352899" y="84484"/>
                    <a:pt x="14550639" y="207066"/>
                  </a:cubicBezTo>
                  <a:cubicBezTo>
                    <a:pt x="14701656" y="300683"/>
                    <a:pt x="14734930" y="425358"/>
                    <a:pt x="14725790" y="3904518"/>
                  </a:cubicBezTo>
                  <a:lnTo>
                    <a:pt x="14725790" y="3904615"/>
                  </a:lnTo>
                  <a:cubicBezTo>
                    <a:pt x="14725790" y="12551743"/>
                    <a:pt x="14442793" y="12765841"/>
                    <a:pt x="13796031" y="12793682"/>
                  </a:cubicBezTo>
                  <a:close/>
                </a:path>
              </a:pathLst>
            </a:custGeom>
            <a:solidFill>
              <a:srgbClr val="FFF6CD"/>
            </a:solidFill>
          </p:spPr>
        </p:sp>
      </p:grpSp>
      <p:sp>
        <p:nvSpPr>
          <p:cNvPr id="5" name="TextBox 5"/>
          <p:cNvSpPr txBox="1"/>
          <p:nvPr/>
        </p:nvSpPr>
        <p:spPr>
          <a:xfrm>
            <a:off x="11278871" y="3857964"/>
            <a:ext cx="4749796" cy="2974883"/>
          </a:xfrm>
          <a:prstGeom prst="rect">
            <a:avLst/>
          </a:prstGeom>
        </p:spPr>
        <p:txBody>
          <a:bodyPr lIns="0" tIns="0" rIns="0" bIns="0" rtlCol="0" anchor="t">
            <a:spAutoFit/>
          </a:bodyPr>
          <a:lstStyle/>
          <a:p>
            <a:pPr marL="0" lvl="0" indent="0" algn="ctr">
              <a:lnSpc>
                <a:spcPts val="6005"/>
              </a:lnSpc>
            </a:pPr>
            <a:r>
              <a:rPr lang="en-US" sz="3532">
                <a:solidFill>
                  <a:srgbClr val="C26175"/>
                </a:solidFill>
                <a:latin typeface="KG Primary Penmanship"/>
              </a:rPr>
              <a:t>Add instructions or guidelines here. You can also put additional details on when and how to submit.</a:t>
            </a:r>
          </a:p>
        </p:txBody>
      </p:sp>
      <p:grpSp>
        <p:nvGrpSpPr>
          <p:cNvPr id="6" name="Group 6"/>
          <p:cNvGrpSpPr/>
          <p:nvPr/>
        </p:nvGrpSpPr>
        <p:grpSpPr>
          <a:xfrm>
            <a:off x="1738002" y="2786755"/>
            <a:ext cx="8397952" cy="5288750"/>
            <a:chOff x="0" y="0"/>
            <a:chExt cx="3633446" cy="2288224"/>
          </a:xfrm>
        </p:grpSpPr>
        <p:sp>
          <p:nvSpPr>
            <p:cNvPr id="7" name="Freeform 7"/>
            <p:cNvSpPr/>
            <p:nvPr/>
          </p:nvSpPr>
          <p:spPr>
            <a:xfrm>
              <a:off x="0" y="-4262"/>
              <a:ext cx="3641192" cy="2294710"/>
            </a:xfrm>
            <a:custGeom>
              <a:avLst/>
              <a:gdLst/>
              <a:ahLst/>
              <a:cxnLst/>
              <a:rect l="l" t="t" r="r" b="b"/>
              <a:pathLst>
                <a:path w="3641192" h="2294710">
                  <a:moveTo>
                    <a:pt x="2702293" y="2283522"/>
                  </a:moveTo>
                  <a:cubicBezTo>
                    <a:pt x="2702293" y="2283522"/>
                    <a:pt x="2282540" y="2294709"/>
                    <a:pt x="1819955" y="2292088"/>
                  </a:cubicBezTo>
                  <a:cubicBezTo>
                    <a:pt x="1638175"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9362" y="7673"/>
                  </a:cubicBezTo>
                  <a:cubicBezTo>
                    <a:pt x="2063613" y="0"/>
                    <a:pt x="2527541" y="7673"/>
                    <a:pt x="2527541" y="7673"/>
                  </a:cubicBezTo>
                  <a:cubicBezTo>
                    <a:pt x="2895848" y="15152"/>
                    <a:pt x="3259161" y="84484"/>
                    <a:pt x="3456901" y="207066"/>
                  </a:cubicBezTo>
                  <a:cubicBezTo>
                    <a:pt x="3607918" y="300683"/>
                    <a:pt x="3641192" y="425358"/>
                    <a:pt x="3632052" y="905351"/>
                  </a:cubicBezTo>
                  <a:lnTo>
                    <a:pt x="3632052" y="905362"/>
                  </a:lnTo>
                  <a:cubicBezTo>
                    <a:pt x="3632052" y="2041583"/>
                    <a:pt x="3349056" y="2255681"/>
                    <a:pt x="2702293" y="2283522"/>
                  </a:cubicBezTo>
                  <a:close/>
                </a:path>
              </a:pathLst>
            </a:custGeom>
            <a:solidFill>
              <a:srgbClr val="D1D899"/>
            </a:solidFill>
          </p:spPr>
        </p:sp>
      </p:grpSp>
      <p:grpSp>
        <p:nvGrpSpPr>
          <p:cNvPr id="8" name="Group 8"/>
          <p:cNvGrpSpPr>
            <a:grpSpLocks noChangeAspect="1"/>
          </p:cNvGrpSpPr>
          <p:nvPr/>
        </p:nvGrpSpPr>
        <p:grpSpPr>
          <a:xfrm>
            <a:off x="2448097" y="3468659"/>
            <a:ext cx="6977762" cy="3924942"/>
            <a:chOff x="0" y="0"/>
            <a:chExt cx="11289030" cy="6350000"/>
          </a:xfrm>
        </p:grpSpPr>
        <p:sp>
          <p:nvSpPr>
            <p:cNvPr id="9" name="Freeform 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13980" b="-36435"/>
              </a:stretch>
            </a:blipFill>
          </p:spPr>
        </p:sp>
      </p:grpSp>
      <p:pic>
        <p:nvPicPr>
          <p:cNvPr id="10" name="Picture 10"/>
          <p:cNvPicPr>
            <a:picLocks noChangeAspect="1"/>
          </p:cNvPicPr>
          <p:nvPr/>
        </p:nvPicPr>
        <p:blipFill>
          <a:blip r:embed="rId3"/>
          <a:srcRect/>
          <a:stretch>
            <a:fillRect/>
          </a:stretch>
        </p:blipFill>
        <p:spPr>
          <a:xfrm>
            <a:off x="-148109" y="7272421"/>
            <a:ext cx="3194212" cy="3500507"/>
          </a:xfrm>
          <a:prstGeom prst="rect">
            <a:avLst/>
          </a:prstGeom>
        </p:spPr>
      </p:pic>
      <p:pic>
        <p:nvPicPr>
          <p:cNvPr id="11" name="Picture 11"/>
          <p:cNvPicPr>
            <a:picLocks noChangeAspect="1"/>
          </p:cNvPicPr>
          <p:nvPr/>
        </p:nvPicPr>
        <p:blipFill>
          <a:blip r:embed="rId4"/>
          <a:srcRect/>
          <a:stretch>
            <a:fillRect/>
          </a:stretch>
        </p:blipFill>
        <p:spPr>
          <a:xfrm>
            <a:off x="13952325" y="8075505"/>
            <a:ext cx="3579037" cy="1534512"/>
          </a:xfrm>
          <a:prstGeom prst="rect">
            <a:avLst/>
          </a:prstGeom>
        </p:spPr>
      </p:pic>
      <p:pic>
        <p:nvPicPr>
          <p:cNvPr id="12" name="Picture 12"/>
          <p:cNvPicPr>
            <a:picLocks noChangeAspect="1"/>
          </p:cNvPicPr>
          <p:nvPr/>
        </p:nvPicPr>
        <p:blipFill>
          <a:blip r:embed="rId5"/>
          <a:srcRect/>
          <a:stretch>
            <a:fillRect/>
          </a:stretch>
        </p:blipFill>
        <p:spPr>
          <a:xfrm rot="-419795">
            <a:off x="15211889" y="1947778"/>
            <a:ext cx="1848985" cy="167795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14073" y="-2480199"/>
            <a:ext cx="4695920" cy="41148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476947">
            <a:off x="15326098" y="-316229"/>
            <a:ext cx="3866404" cy="300612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52001">
            <a:off x="6523880" y="8430976"/>
            <a:ext cx="694951" cy="883881"/>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604883">
            <a:off x="4023639" y="1873736"/>
            <a:ext cx="299282" cy="126680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03979" y="946278"/>
            <a:ext cx="8183824" cy="8071296"/>
          </a:xfrm>
          <a:prstGeom prst="rect">
            <a:avLst/>
          </a:prstGeom>
        </p:spPr>
      </p:pic>
      <p:sp>
        <p:nvSpPr>
          <p:cNvPr id="3" name="AutoShape 3"/>
          <p:cNvSpPr/>
          <p:nvPr/>
        </p:nvSpPr>
        <p:spPr>
          <a:xfrm>
            <a:off x="5994764" y="7716952"/>
            <a:ext cx="6298473" cy="0"/>
          </a:xfrm>
          <a:prstGeom prst="line">
            <a:avLst/>
          </a:prstGeom>
          <a:ln w="19050" cap="rnd">
            <a:solidFill>
              <a:srgbClr val="9AB274"/>
            </a:solidFill>
            <a:prstDash val="sysDash"/>
            <a:headEnd type="none" w="sm" len="sm"/>
            <a:tailEnd type="none" w="sm" len="sm"/>
          </a:ln>
        </p:spPr>
      </p:sp>
      <p:sp>
        <p:nvSpPr>
          <p:cNvPr id="4" name="TextBox 4"/>
          <p:cNvSpPr txBox="1"/>
          <p:nvPr/>
        </p:nvSpPr>
        <p:spPr>
          <a:xfrm>
            <a:off x="5326688" y="2954007"/>
            <a:ext cx="7338405" cy="3105077"/>
          </a:xfrm>
          <a:prstGeom prst="rect">
            <a:avLst/>
          </a:prstGeom>
        </p:spPr>
        <p:txBody>
          <a:bodyPr lIns="0" tIns="0" rIns="0" bIns="0" rtlCol="0" anchor="t">
            <a:spAutoFit/>
          </a:bodyPr>
          <a:lstStyle/>
          <a:p>
            <a:pPr algn="ctr">
              <a:lnSpc>
                <a:spcPts val="11700"/>
              </a:lnSpc>
            </a:pPr>
            <a:r>
              <a:rPr lang="en-US" sz="13000" spc="195">
                <a:solidFill>
                  <a:srgbClr val="5C6982"/>
                </a:solidFill>
                <a:latin typeface="Gochi Hand"/>
              </a:rPr>
              <a:t>Thank You!</a:t>
            </a:r>
          </a:p>
        </p:txBody>
      </p:sp>
      <p:sp>
        <p:nvSpPr>
          <p:cNvPr id="5" name="TextBox 5"/>
          <p:cNvSpPr txBox="1"/>
          <p:nvPr/>
        </p:nvSpPr>
        <p:spPr>
          <a:xfrm>
            <a:off x="5968303" y="6818501"/>
            <a:ext cx="6298473" cy="679413"/>
          </a:xfrm>
          <a:prstGeom prst="rect">
            <a:avLst/>
          </a:prstGeom>
        </p:spPr>
        <p:txBody>
          <a:bodyPr lIns="0" tIns="0" rIns="0" bIns="0" rtlCol="0" anchor="t">
            <a:spAutoFit/>
          </a:bodyPr>
          <a:lstStyle/>
          <a:p>
            <a:pPr marL="0" lvl="0" indent="0" algn="ctr">
              <a:lnSpc>
                <a:spcPts val="5000"/>
              </a:lnSpc>
            </a:pPr>
            <a:r>
              <a:rPr lang="en-US" sz="5000">
                <a:solidFill>
                  <a:srgbClr val="C26175"/>
                </a:solidFill>
                <a:latin typeface="KG Primary Penmanship Bold"/>
              </a:rPr>
              <a:t>See you next time!</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5199">
            <a:off x="15139509" y="-347705"/>
            <a:ext cx="3695086" cy="362580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729299">
            <a:off x="-349495" y="7765914"/>
            <a:ext cx="3866404" cy="3006129"/>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485976" flipV="1">
            <a:off x="-222964" y="-1500204"/>
            <a:ext cx="1885009" cy="3947663"/>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83222" y="7626362"/>
            <a:ext cx="4695920" cy="4114800"/>
          </a:xfrm>
          <a:prstGeom prst="rect">
            <a:avLst/>
          </a:prstGeom>
        </p:spPr>
      </p:pic>
      <p:pic>
        <p:nvPicPr>
          <p:cNvPr id="10" name="Picture 10"/>
          <p:cNvPicPr>
            <a:picLocks noChangeAspect="1"/>
          </p:cNvPicPr>
          <p:nvPr/>
        </p:nvPicPr>
        <p:blipFill>
          <a:blip r:embed="rId12"/>
          <a:srcRect/>
          <a:stretch>
            <a:fillRect/>
          </a:stretch>
        </p:blipFill>
        <p:spPr>
          <a:xfrm rot="895110">
            <a:off x="12508992" y="1451526"/>
            <a:ext cx="2030881" cy="1942030"/>
          </a:xfrm>
          <a:prstGeom prst="rect">
            <a:avLst/>
          </a:prstGeom>
        </p:spPr>
      </p:pic>
      <p:pic>
        <p:nvPicPr>
          <p:cNvPr id="11" name="Picture 11"/>
          <p:cNvPicPr>
            <a:picLocks noChangeAspect="1"/>
          </p:cNvPicPr>
          <p:nvPr/>
        </p:nvPicPr>
        <p:blipFill>
          <a:blip r:embed="rId13"/>
          <a:srcRect/>
          <a:stretch>
            <a:fillRect/>
          </a:stretch>
        </p:blipFill>
        <p:spPr>
          <a:xfrm>
            <a:off x="3837367" y="5772769"/>
            <a:ext cx="1938692" cy="196323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920042">
            <a:off x="1543991" y="2112348"/>
            <a:ext cx="816704" cy="959417"/>
          </a:xfrm>
          <a:prstGeom prst="rect">
            <a:avLst/>
          </a:prstGeom>
        </p:spPr>
      </p:pic>
      <p:pic>
        <p:nvPicPr>
          <p:cNvPr id="13" name="Picture 13"/>
          <p:cNvPicPr>
            <a:picLocks noChangeAspect="1"/>
          </p:cNvPicPr>
          <p:nvPr/>
        </p:nvPicPr>
        <p:blipFill>
          <a:blip r:embed="rId16"/>
          <a:srcRect/>
          <a:stretch>
            <a:fillRect/>
          </a:stretch>
        </p:blipFill>
        <p:spPr>
          <a:xfrm>
            <a:off x="14755629" y="7120108"/>
            <a:ext cx="1176743" cy="992877"/>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2F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600536" y="5708811"/>
            <a:ext cx="4887991" cy="41148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94393" y="5708811"/>
            <a:ext cx="6606143"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991815" y="5143500"/>
            <a:ext cx="4002578" cy="4114800"/>
          </a:xfrm>
          <a:prstGeom prst="rect">
            <a:avLst/>
          </a:prstGeom>
        </p:spPr>
      </p:pic>
      <p:pic>
        <p:nvPicPr>
          <p:cNvPr id="5" name="Picture 5"/>
          <p:cNvPicPr>
            <a:picLocks noChangeAspect="1"/>
          </p:cNvPicPr>
          <p:nvPr/>
        </p:nvPicPr>
        <p:blipFill>
          <a:blip r:embed="rId8"/>
          <a:srcRect/>
          <a:stretch>
            <a:fillRect/>
          </a:stretch>
        </p:blipFill>
        <p:spPr>
          <a:xfrm>
            <a:off x="4186410" y="1028700"/>
            <a:ext cx="2807983" cy="233062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5" name="Group 5"/>
          <p:cNvGrpSpPr/>
          <p:nvPr/>
        </p:nvGrpSpPr>
        <p:grpSpPr>
          <a:xfrm>
            <a:off x="6360672" y="1425828"/>
            <a:ext cx="10898629" cy="7475971"/>
            <a:chOff x="0" y="0"/>
            <a:chExt cx="13535340" cy="9359374"/>
          </a:xfrm>
        </p:grpSpPr>
        <p:sp>
          <p:nvSpPr>
            <p:cNvPr id="6" name="Freeform 6"/>
            <p:cNvSpPr/>
            <p:nvPr/>
          </p:nvSpPr>
          <p:spPr>
            <a:xfrm>
              <a:off x="0" y="-4262"/>
              <a:ext cx="13543087" cy="9365860"/>
            </a:xfrm>
            <a:custGeom>
              <a:avLst/>
              <a:gdLst/>
              <a:ahLst/>
              <a:cxnLst/>
              <a:rect l="l" t="t" r="r" b="b"/>
              <a:pathLst>
                <a:path w="13543087" h="9365860">
                  <a:moveTo>
                    <a:pt x="12604186" y="9354673"/>
                  </a:moveTo>
                  <a:cubicBezTo>
                    <a:pt x="12604186" y="9354673"/>
                    <a:pt x="12184434" y="9365860"/>
                    <a:pt x="11721849" y="9363239"/>
                  </a:cubicBezTo>
                  <a:cubicBezTo>
                    <a:pt x="4305108" y="9361076"/>
                    <a:pt x="1057073" y="9353251"/>
                    <a:pt x="1057073" y="9353251"/>
                  </a:cubicBezTo>
                  <a:cubicBezTo>
                    <a:pt x="812931" y="9344417"/>
                    <a:pt x="565145" y="9327436"/>
                    <a:pt x="398404" y="9269258"/>
                  </a:cubicBezTo>
                  <a:cubicBezTo>
                    <a:pt x="120505" y="9172297"/>
                    <a:pt x="0" y="8994768"/>
                    <a:pt x="0" y="2923166"/>
                  </a:cubicBezTo>
                  <a:lnTo>
                    <a:pt x="0" y="2923098"/>
                  </a:lnTo>
                  <a:cubicBezTo>
                    <a:pt x="8536" y="440430"/>
                    <a:pt x="34263" y="311302"/>
                    <a:pt x="140291" y="225758"/>
                  </a:cubicBezTo>
                  <a:cubicBezTo>
                    <a:pt x="342602" y="62530"/>
                    <a:pt x="736658" y="7673"/>
                    <a:pt x="1155311" y="7673"/>
                  </a:cubicBezTo>
                  <a:cubicBezTo>
                    <a:pt x="1155311" y="7673"/>
                    <a:pt x="1551711" y="15681"/>
                    <a:pt x="9464340" y="7673"/>
                  </a:cubicBezTo>
                  <a:cubicBezTo>
                    <a:pt x="11965508" y="0"/>
                    <a:pt x="12429434" y="7673"/>
                    <a:pt x="12429434" y="7673"/>
                  </a:cubicBezTo>
                  <a:cubicBezTo>
                    <a:pt x="12797742" y="15152"/>
                    <a:pt x="13161056" y="84484"/>
                    <a:pt x="13358795" y="207066"/>
                  </a:cubicBezTo>
                  <a:cubicBezTo>
                    <a:pt x="13509813" y="300683"/>
                    <a:pt x="13543087" y="425358"/>
                    <a:pt x="13533946" y="2923167"/>
                  </a:cubicBezTo>
                  <a:lnTo>
                    <a:pt x="13533946" y="2923235"/>
                  </a:lnTo>
                  <a:cubicBezTo>
                    <a:pt x="13533946" y="9112734"/>
                    <a:pt x="13250949" y="9326832"/>
                    <a:pt x="12604186" y="9354673"/>
                  </a:cubicBezTo>
                  <a:close/>
                </a:path>
              </a:pathLst>
            </a:custGeom>
            <a:solidFill>
              <a:srgbClr val="FFF6CD"/>
            </a:solidFill>
          </p:spPr>
        </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5425" y="-2688972"/>
            <a:ext cx="4695920" cy="4114800"/>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276830">
            <a:off x="15234680" y="-219834"/>
            <a:ext cx="3866404" cy="300612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772400" y="8140676"/>
            <a:ext cx="2007349" cy="1447800"/>
          </a:xfrm>
          <a:prstGeom prst="rect">
            <a:avLst/>
          </a:prstGeom>
        </p:spPr>
      </p:pic>
      <p:pic>
        <p:nvPicPr>
          <p:cNvPr id="14" name="Picture 14"/>
          <p:cNvPicPr>
            <a:picLocks noChangeAspect="1"/>
          </p:cNvPicPr>
          <p:nvPr/>
        </p:nvPicPr>
        <p:blipFill>
          <a:blip r:embed="rId8"/>
          <a:srcRect/>
          <a:stretch>
            <a:fillRect/>
          </a:stretch>
        </p:blipFill>
        <p:spPr>
          <a:xfrm rot="-2165025">
            <a:off x="3267012" y="983730"/>
            <a:ext cx="1688836" cy="1536644"/>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1932">
            <a:off x="16238399" y="2833812"/>
            <a:ext cx="1858963" cy="1405841"/>
          </a:xfrm>
          <a:prstGeom prst="rect">
            <a:avLst/>
          </a:prstGeom>
        </p:spPr>
      </p:pic>
      <p:pic>
        <p:nvPicPr>
          <p:cNvPr id="16" name="Picture 5">
            <a:extLst>
              <a:ext uri="{FF2B5EF4-FFF2-40B4-BE49-F238E27FC236}">
                <a16:creationId xmlns:a16="http://schemas.microsoft.com/office/drawing/2014/main" id="{87C62CC1-AD22-479F-820C-A939D2032DB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4610100"/>
            <a:ext cx="6360672" cy="5676900"/>
          </a:xfrm>
          <a:prstGeom prst="rect">
            <a:avLst/>
          </a:prstGeom>
        </p:spPr>
      </p:pic>
      <p:sp>
        <p:nvSpPr>
          <p:cNvPr id="18" name="TextBox 17">
            <a:extLst>
              <a:ext uri="{FF2B5EF4-FFF2-40B4-BE49-F238E27FC236}">
                <a16:creationId xmlns:a16="http://schemas.microsoft.com/office/drawing/2014/main" id="{4BCB4EB8-3AEF-4B44-AD0D-E9D91D38CE6B}"/>
              </a:ext>
            </a:extLst>
          </p:cNvPr>
          <p:cNvSpPr txBox="1"/>
          <p:nvPr/>
        </p:nvSpPr>
        <p:spPr>
          <a:xfrm>
            <a:off x="7584632" y="2343391"/>
            <a:ext cx="8708883" cy="5240537"/>
          </a:xfrm>
          <a:prstGeom prst="rect">
            <a:avLst/>
          </a:prstGeom>
          <a:noFill/>
        </p:spPr>
        <p:txBody>
          <a:bodyPr wrap="square">
            <a:spAutoFit/>
          </a:bodyPr>
          <a:lstStyle/>
          <a:p>
            <a:pPr algn="ctr">
              <a:lnSpc>
                <a:spcPct val="150000"/>
              </a:lnSpc>
              <a:spcBef>
                <a:spcPts val="600"/>
              </a:spcBef>
              <a:spcAft>
                <a:spcPts val="800"/>
              </a:spcAft>
            </a:pPr>
            <a:r>
              <a:rPr lang="nl-NL" sz="4400" b="1" dirty="0">
                <a:effectLst/>
                <a:latin typeface="Arial" panose="020B0604020202020204" pitchFamily="34" charset="0"/>
                <a:ea typeface="Calibri" panose="020F0502020204030204" pitchFamily="34" charset="0"/>
                <a:cs typeface="Times New Roman" panose="02020603050405020304" pitchFamily="18" charset="0"/>
              </a:rPr>
              <a:t>Nhắc lại </a:t>
            </a:r>
            <a:r>
              <a:rPr lang="vi-VN" sz="4400" b="1" dirty="0">
                <a:effectLst/>
                <a:latin typeface="Arial" panose="020B0604020202020204" pitchFamily="34" charset="0"/>
                <a:ea typeface="Calibri" panose="020F0502020204030204" pitchFamily="34" charset="0"/>
                <a:cs typeface="Times New Roman" panose="02020603050405020304" pitchFamily="18" charset="0"/>
              </a:rPr>
              <a:t>các </a:t>
            </a:r>
            <a:r>
              <a:rPr lang="nl-NL" sz="4400" b="1" dirty="0">
                <a:effectLst/>
                <a:latin typeface="Arial" panose="020B0604020202020204" pitchFamily="34" charset="0"/>
                <a:ea typeface="Calibri" panose="020F0502020204030204" pitchFamily="34" charset="0"/>
                <a:cs typeface="Times New Roman" panose="02020603050405020304" pitchFamily="18" charset="0"/>
              </a:rPr>
              <a:t>khái niệm</a:t>
            </a:r>
            <a:r>
              <a:rPr lang="vi-VN" sz="4400" b="1" dirty="0">
                <a:effectLst/>
                <a:latin typeface="Arial" panose="020B0604020202020204" pitchFamily="34" charset="0"/>
                <a:ea typeface="Calibri" panose="020F0502020204030204" pitchFamily="34" charset="0"/>
                <a:cs typeface="Times New Roman" panose="02020603050405020304" pitchFamily="18" charset="0"/>
              </a:rPr>
              <a:t> sau: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Times New Roman" panose="02020603050405020304" pitchFamily="18" charset="0"/>
              </a:rPr>
              <a:t>Phép thử ngẫu </a:t>
            </a:r>
            <a:r>
              <a:rPr lang="vi-VN" sz="4000" dirty="0">
                <a:effectLst/>
                <a:latin typeface="Arial" panose="020B0604020202020204" pitchFamily="34" charset="0"/>
                <a:ea typeface="Calibri" panose="020F0502020204030204" pitchFamily="34" charset="0"/>
                <a:cs typeface="Times New Roman" panose="02020603050405020304" pitchFamily="18" charset="0"/>
              </a:rPr>
              <a:t>nhiên?</a:t>
            </a:r>
            <a:r>
              <a:rPr lang="nl-NL" sz="4000" dirty="0">
                <a:effectLst/>
                <a:latin typeface="Arial" panose="020B0604020202020204" pitchFamily="34" charset="0"/>
                <a:ea typeface="Calibri" panose="020F0502020204030204" pitchFamily="34" charset="0"/>
                <a:cs typeface="Times New Roman" panose="02020603050405020304" pitchFamily="18" charset="0"/>
              </a:rPr>
              <a:t> </a:t>
            </a:r>
            <a:endParaRPr lang="vi-VN" sz="4000" dirty="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Times New Roman" panose="02020603050405020304" pitchFamily="18" charset="0"/>
              </a:rPr>
              <a:t>Không gian mẫu của phép </a:t>
            </a:r>
            <a:r>
              <a:rPr lang="vi-VN" sz="4000" dirty="0">
                <a:effectLst/>
                <a:latin typeface="Arial" panose="020B0604020202020204" pitchFamily="34" charset="0"/>
                <a:ea typeface="Calibri" panose="020F0502020204030204" pitchFamily="34" charset="0"/>
                <a:cs typeface="Times New Roman" panose="02020603050405020304" pitchFamily="18" charset="0"/>
              </a:rPr>
              <a:t>thử?</a:t>
            </a:r>
            <a:r>
              <a:rPr lang="nl-NL" sz="4000" dirty="0">
                <a:effectLst/>
                <a:latin typeface="Arial" panose="020B0604020202020204" pitchFamily="34" charset="0"/>
                <a:ea typeface="Calibri" panose="020F0502020204030204" pitchFamily="34" charset="0"/>
                <a:cs typeface="Times New Roman" panose="02020603050405020304" pitchFamily="18" charset="0"/>
              </a:rPr>
              <a:t> </a:t>
            </a:r>
            <a:endParaRPr lang="vi-VN" sz="4000" dirty="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Times New Roman" panose="02020603050405020304" pitchFamily="18" charset="0"/>
              </a:rPr>
              <a:t>Kết quả thuận lợi cho một biến cố E liên quan tới phép thử </a:t>
            </a:r>
            <a:r>
              <a:rPr lang="vi-VN" sz="4000" dirty="0">
                <a:effectLst/>
                <a:latin typeface="Arial" panose="020B0604020202020204" pitchFamily="34" charset="0"/>
                <a:ea typeface="Calibri" panose="020F0502020204030204" pitchFamily="34" charset="0"/>
                <a:cs typeface="Times New Roman" panose="02020603050405020304" pitchFamily="18" charset="0"/>
              </a:rPr>
              <a:t>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918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1791081" y="1727784"/>
            <a:ext cx="13532575" cy="6697793"/>
            <a:chOff x="0" y="0"/>
            <a:chExt cx="19469394" cy="6476601"/>
          </a:xfrm>
        </p:grpSpPr>
        <p:sp>
          <p:nvSpPr>
            <p:cNvPr id="3" name="Freeform 3"/>
            <p:cNvSpPr/>
            <p:nvPr/>
          </p:nvSpPr>
          <p:spPr>
            <a:xfrm>
              <a:off x="0" y="-4262"/>
              <a:ext cx="19477140" cy="6483087"/>
            </a:xfrm>
            <a:custGeom>
              <a:avLst/>
              <a:gdLst/>
              <a:ahLst/>
              <a:cxnLst/>
              <a:rect l="l" t="t" r="r" b="b"/>
              <a:pathLst>
                <a:path w="19477140" h="6483087">
                  <a:moveTo>
                    <a:pt x="18538241" y="6471899"/>
                  </a:moveTo>
                  <a:cubicBezTo>
                    <a:pt x="18538241" y="6471899"/>
                    <a:pt x="18118488" y="6483087"/>
                    <a:pt x="17655902" y="6480466"/>
                  </a:cubicBezTo>
                  <a:cubicBezTo>
                    <a:pt x="5903360" y="6478302"/>
                    <a:pt x="1057073" y="6470478"/>
                    <a:pt x="1057073" y="6470478"/>
                  </a:cubicBezTo>
                  <a:cubicBezTo>
                    <a:pt x="812931" y="6461644"/>
                    <a:pt x="565145" y="6444663"/>
                    <a:pt x="398404" y="6386486"/>
                  </a:cubicBezTo>
                  <a:cubicBezTo>
                    <a:pt x="120505" y="6289523"/>
                    <a:pt x="0" y="6111995"/>
                    <a:pt x="0" y="2100542"/>
                  </a:cubicBezTo>
                  <a:lnTo>
                    <a:pt x="0" y="2100497"/>
                  </a:lnTo>
                  <a:cubicBezTo>
                    <a:pt x="8536" y="440430"/>
                    <a:pt x="34263" y="311302"/>
                    <a:pt x="140291" y="225758"/>
                  </a:cubicBezTo>
                  <a:cubicBezTo>
                    <a:pt x="342602" y="62530"/>
                    <a:pt x="736658" y="7673"/>
                    <a:pt x="1155311" y="7673"/>
                  </a:cubicBezTo>
                  <a:cubicBezTo>
                    <a:pt x="1155311" y="7673"/>
                    <a:pt x="1551711" y="15681"/>
                    <a:pt x="14093800" y="7673"/>
                  </a:cubicBezTo>
                  <a:cubicBezTo>
                    <a:pt x="17899560" y="0"/>
                    <a:pt x="18363488" y="7673"/>
                    <a:pt x="18363488" y="7673"/>
                  </a:cubicBezTo>
                  <a:cubicBezTo>
                    <a:pt x="18731796" y="15152"/>
                    <a:pt x="19095109" y="84484"/>
                    <a:pt x="19292849" y="207066"/>
                  </a:cubicBezTo>
                  <a:cubicBezTo>
                    <a:pt x="19443866" y="300683"/>
                    <a:pt x="19477140" y="425358"/>
                    <a:pt x="19467999" y="2100542"/>
                  </a:cubicBezTo>
                  <a:lnTo>
                    <a:pt x="19467999" y="2100587"/>
                  </a:lnTo>
                  <a:cubicBezTo>
                    <a:pt x="19467999" y="6229961"/>
                    <a:pt x="19185003" y="6444058"/>
                    <a:pt x="18538241" y="6471899"/>
                  </a:cubicBezTo>
                  <a:close/>
                </a:path>
              </a:pathLst>
            </a:custGeom>
            <a:solidFill>
              <a:srgbClr val="FFF6CD"/>
            </a:solidFill>
          </p:spPr>
        </p:sp>
      </p:grpSp>
      <p:pic>
        <p:nvPicPr>
          <p:cNvPr id="8" name="Picture 8"/>
          <p:cNvPicPr>
            <a:picLocks noChangeAspect="1"/>
          </p:cNvPicPr>
          <p:nvPr/>
        </p:nvPicPr>
        <p:blipFill>
          <a:blip r:embed="rId2"/>
          <a:srcRect/>
          <a:stretch>
            <a:fillRect/>
          </a:stretch>
        </p:blipFill>
        <p:spPr>
          <a:xfrm rot="822357">
            <a:off x="15899260" y="-50224"/>
            <a:ext cx="3161159" cy="293592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2001">
            <a:off x="1026823" y="992110"/>
            <a:ext cx="833584" cy="106020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3771" y="6168850"/>
            <a:ext cx="1247996" cy="90011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767" y="7566253"/>
            <a:ext cx="4695920" cy="4114800"/>
          </a:xfrm>
          <a:prstGeom prst="rect">
            <a:avLst/>
          </a:prstGeom>
        </p:spPr>
      </p:pic>
      <p:sp>
        <p:nvSpPr>
          <p:cNvPr id="15" name="TextBox 14">
            <a:extLst>
              <a:ext uri="{FF2B5EF4-FFF2-40B4-BE49-F238E27FC236}">
                <a16:creationId xmlns:a16="http://schemas.microsoft.com/office/drawing/2014/main" id="{340F0E39-F01A-46B5-8D8E-9806C2FFB709}"/>
              </a:ext>
            </a:extLst>
          </p:cNvPr>
          <p:cNvSpPr txBox="1"/>
          <p:nvPr/>
        </p:nvSpPr>
        <p:spPr>
          <a:xfrm>
            <a:off x="2283857" y="2004892"/>
            <a:ext cx="12552406" cy="5712461"/>
          </a:xfrm>
          <a:prstGeom prst="rect">
            <a:avLst/>
          </a:prstGeom>
          <a:noFill/>
        </p:spPr>
        <p:txBody>
          <a:bodyPr wrap="square">
            <a:spAutoFit/>
          </a:bodyPr>
          <a:lstStyle/>
          <a:p>
            <a:pPr marL="571500" indent="-571500" algn="just">
              <a:lnSpc>
                <a:spcPct val="150000"/>
              </a:lnSpc>
              <a:spcBef>
                <a:spcPts val="600"/>
              </a:spcBef>
              <a:spcAft>
                <a:spcPts val="800"/>
              </a:spcAft>
              <a:buFont typeface="Arial" panose="020B0604020202020204" pitchFamily="34" charset="0"/>
              <a:buChar char="•"/>
            </a:pPr>
            <a:r>
              <a:rPr lang="nl-NL" sz="4000" dirty="0">
                <a:effectLst/>
                <a:latin typeface="Arial" panose="020B0604020202020204" pitchFamily="34" charset="0"/>
                <a:ea typeface="Calibri" panose="020F0502020204030204" pitchFamily="34" charset="0"/>
                <a:cs typeface="Times New Roman" panose="02020603050405020304" pitchFamily="18" charset="0"/>
              </a:rPr>
              <a:t>Phép thử ngẫu nhiên (gọi tắt là phép thử) là một thí nghiệm hay một hành động mà kết quả của nó không thể biết được trước khi phép thử thực hiện.</a:t>
            </a:r>
            <a:r>
              <a:rPr lang="vi-VN" sz="4000" dirty="0">
                <a:effectLst/>
                <a:latin typeface="Arial" panose="020B0604020202020204" pitchFamily="34" charset="0"/>
                <a:ea typeface="Calibri" panose="020F0502020204030204" pitchFamily="34" charset="0"/>
                <a:cs typeface="Times New Roman" panose="02020603050405020304" pitchFamily="18" charset="0"/>
              </a:rPr>
              <a:t> </a:t>
            </a:r>
          </a:p>
          <a:p>
            <a:pPr marL="571500" indent="-571500" algn="just">
              <a:lnSpc>
                <a:spcPct val="150000"/>
              </a:lnSpc>
              <a:spcBef>
                <a:spcPts val="600"/>
              </a:spcBef>
              <a:spcAft>
                <a:spcPts val="800"/>
              </a:spcAft>
              <a:buFont typeface="Arial" panose="020B0604020202020204" pitchFamily="34" charset="0"/>
              <a:buChar char="•"/>
            </a:pPr>
            <a:r>
              <a:rPr lang="vi-VN" sz="4000" dirty="0">
                <a:effectLst/>
                <a:latin typeface="Arial" panose="020B0604020202020204" pitchFamily="34" charset="0"/>
                <a:ea typeface="Calibri" panose="020F0502020204030204" pitchFamily="34" charset="0"/>
                <a:cs typeface="Times New Roman" panose="02020603050405020304" pitchFamily="18" charset="0"/>
              </a:rPr>
              <a:t>Không gian mẫu của phép thử là tập hợp tất cả các kết quả có thể xảy ra khi thực hiện phép thử. Không gian mẫu của phép thử được kí hiệu là </a:t>
            </a:r>
            <a:r>
              <a:rPr lang="el-GR" sz="4000" dirty="0">
                <a:effectLst/>
                <a:latin typeface="Arial" panose="020B0604020202020204" pitchFamily="34" charset="0"/>
                <a:ea typeface="Calibri" panose="020F0502020204030204" pitchFamily="34" charset="0"/>
                <a:cs typeface="Times New Roman" panose="02020603050405020304" pitchFamily="18" charset="0"/>
              </a:rPr>
              <a:t>Ω.</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3">
            <a:extLst>
              <a:ext uri="{FF2B5EF4-FFF2-40B4-BE49-F238E27FC236}">
                <a16:creationId xmlns:a16="http://schemas.microsoft.com/office/drawing/2014/main" id="{B80F1B5C-BEED-4F62-99EE-E18725778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71039" y="6958182"/>
            <a:ext cx="5130447" cy="3195626"/>
          </a:xfrm>
          <a:prstGeom prst="rect">
            <a:avLst/>
          </a:prstGeom>
        </p:spPr>
      </p:pic>
      <p:sp>
        <p:nvSpPr>
          <p:cNvPr id="17" name="TextBox 16">
            <a:extLst>
              <a:ext uri="{FF2B5EF4-FFF2-40B4-BE49-F238E27FC236}">
                <a16:creationId xmlns:a16="http://schemas.microsoft.com/office/drawing/2014/main" id="{CFF1829E-AC80-4601-B960-F9F4D65A3AF8}"/>
              </a:ext>
            </a:extLst>
          </p:cNvPr>
          <p:cNvSpPr txBox="1"/>
          <p:nvPr/>
        </p:nvSpPr>
        <p:spPr>
          <a:xfrm>
            <a:off x="7505700" y="893582"/>
            <a:ext cx="3276600" cy="769441"/>
          </a:xfrm>
          <a:prstGeom prst="rect">
            <a:avLst/>
          </a:prstGeom>
          <a:noFill/>
        </p:spPr>
        <p:txBody>
          <a:bodyPr wrap="square" rtlCol="0">
            <a:spAutoFit/>
          </a:bodyPr>
          <a:lstStyle/>
          <a:p>
            <a:r>
              <a:rPr lang="vi-VN" sz="4400" b="1" dirty="0">
                <a:solidFill>
                  <a:srgbClr val="FF0000"/>
                </a:solidFill>
              </a:rPr>
              <a:t>Trả lời </a:t>
            </a:r>
            <a:endParaRPr lang="en-US" sz="4400" b="1" dirty="0">
              <a:solidFill>
                <a:srgbClr val="FF0000"/>
              </a:solidFill>
            </a:endParaRPr>
          </a:p>
        </p:txBody>
      </p:sp>
    </p:spTree>
    <p:extLst>
      <p:ext uri="{BB962C8B-B14F-4D97-AF65-F5344CB8AC3E}">
        <p14:creationId xmlns:p14="http://schemas.microsoft.com/office/powerpoint/2010/main" val="2373362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9FB"/>
        </a:solidFill>
        <a:effectLst/>
      </p:bgPr>
    </p:bg>
    <p:spTree>
      <p:nvGrpSpPr>
        <p:cNvPr id="1" name=""/>
        <p:cNvGrpSpPr/>
        <p:nvPr/>
      </p:nvGrpSpPr>
      <p:grpSpPr>
        <a:xfrm>
          <a:off x="0" y="0"/>
          <a:ext cx="0" cy="0"/>
          <a:chOff x="0" y="0"/>
          <a:chExt cx="0" cy="0"/>
        </a:xfrm>
      </p:grpSpPr>
      <p:grpSp>
        <p:nvGrpSpPr>
          <p:cNvPr id="2" name="Group 2"/>
          <p:cNvGrpSpPr/>
          <p:nvPr/>
        </p:nvGrpSpPr>
        <p:grpSpPr>
          <a:xfrm>
            <a:off x="1791081" y="1727784"/>
            <a:ext cx="13532575" cy="6697793"/>
            <a:chOff x="0" y="0"/>
            <a:chExt cx="19469394" cy="6476601"/>
          </a:xfrm>
        </p:grpSpPr>
        <p:sp>
          <p:nvSpPr>
            <p:cNvPr id="3" name="Freeform 3"/>
            <p:cNvSpPr/>
            <p:nvPr/>
          </p:nvSpPr>
          <p:spPr>
            <a:xfrm>
              <a:off x="0" y="-4262"/>
              <a:ext cx="19477140" cy="6483087"/>
            </a:xfrm>
            <a:custGeom>
              <a:avLst/>
              <a:gdLst/>
              <a:ahLst/>
              <a:cxnLst/>
              <a:rect l="l" t="t" r="r" b="b"/>
              <a:pathLst>
                <a:path w="19477140" h="6483087">
                  <a:moveTo>
                    <a:pt x="18538241" y="6471899"/>
                  </a:moveTo>
                  <a:cubicBezTo>
                    <a:pt x="18538241" y="6471899"/>
                    <a:pt x="18118488" y="6483087"/>
                    <a:pt x="17655902" y="6480466"/>
                  </a:cubicBezTo>
                  <a:cubicBezTo>
                    <a:pt x="5903360" y="6478302"/>
                    <a:pt x="1057073" y="6470478"/>
                    <a:pt x="1057073" y="6470478"/>
                  </a:cubicBezTo>
                  <a:cubicBezTo>
                    <a:pt x="812931" y="6461644"/>
                    <a:pt x="565145" y="6444663"/>
                    <a:pt x="398404" y="6386486"/>
                  </a:cubicBezTo>
                  <a:cubicBezTo>
                    <a:pt x="120505" y="6289523"/>
                    <a:pt x="0" y="6111995"/>
                    <a:pt x="0" y="2100542"/>
                  </a:cubicBezTo>
                  <a:lnTo>
                    <a:pt x="0" y="2100497"/>
                  </a:lnTo>
                  <a:cubicBezTo>
                    <a:pt x="8536" y="440430"/>
                    <a:pt x="34263" y="311302"/>
                    <a:pt x="140291" y="225758"/>
                  </a:cubicBezTo>
                  <a:cubicBezTo>
                    <a:pt x="342602" y="62530"/>
                    <a:pt x="736658" y="7673"/>
                    <a:pt x="1155311" y="7673"/>
                  </a:cubicBezTo>
                  <a:cubicBezTo>
                    <a:pt x="1155311" y="7673"/>
                    <a:pt x="1551711" y="15681"/>
                    <a:pt x="14093800" y="7673"/>
                  </a:cubicBezTo>
                  <a:cubicBezTo>
                    <a:pt x="17899560" y="0"/>
                    <a:pt x="18363488" y="7673"/>
                    <a:pt x="18363488" y="7673"/>
                  </a:cubicBezTo>
                  <a:cubicBezTo>
                    <a:pt x="18731796" y="15152"/>
                    <a:pt x="19095109" y="84484"/>
                    <a:pt x="19292849" y="207066"/>
                  </a:cubicBezTo>
                  <a:cubicBezTo>
                    <a:pt x="19443866" y="300683"/>
                    <a:pt x="19477140" y="425358"/>
                    <a:pt x="19467999" y="2100542"/>
                  </a:cubicBezTo>
                  <a:lnTo>
                    <a:pt x="19467999" y="2100587"/>
                  </a:lnTo>
                  <a:cubicBezTo>
                    <a:pt x="19467999" y="6229961"/>
                    <a:pt x="19185003" y="6444058"/>
                    <a:pt x="18538241" y="6471899"/>
                  </a:cubicBezTo>
                  <a:close/>
                </a:path>
              </a:pathLst>
            </a:custGeom>
            <a:solidFill>
              <a:srgbClr val="FFF6CD"/>
            </a:solidFill>
          </p:spPr>
        </p:sp>
      </p:grpSp>
      <p:pic>
        <p:nvPicPr>
          <p:cNvPr id="8" name="Picture 8"/>
          <p:cNvPicPr>
            <a:picLocks noChangeAspect="1"/>
          </p:cNvPicPr>
          <p:nvPr/>
        </p:nvPicPr>
        <p:blipFill>
          <a:blip r:embed="rId2"/>
          <a:srcRect/>
          <a:stretch>
            <a:fillRect/>
          </a:stretch>
        </p:blipFill>
        <p:spPr>
          <a:xfrm rot="822357">
            <a:off x="15899260" y="-50224"/>
            <a:ext cx="3161159" cy="2935927"/>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2001">
            <a:off x="1026823" y="992110"/>
            <a:ext cx="833584" cy="106020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523771" y="6168850"/>
            <a:ext cx="1247996" cy="90011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767" y="7566253"/>
            <a:ext cx="4695920" cy="4114800"/>
          </a:xfrm>
          <a:prstGeom prst="rect">
            <a:avLst/>
          </a:prstGeom>
        </p:spPr>
      </p:pic>
      <p:sp>
        <p:nvSpPr>
          <p:cNvPr id="15" name="TextBox 14">
            <a:extLst>
              <a:ext uri="{FF2B5EF4-FFF2-40B4-BE49-F238E27FC236}">
                <a16:creationId xmlns:a16="http://schemas.microsoft.com/office/drawing/2014/main" id="{340F0E39-F01A-46B5-8D8E-9806C2FFB709}"/>
              </a:ext>
            </a:extLst>
          </p:cNvPr>
          <p:cNvSpPr txBox="1"/>
          <p:nvPr/>
        </p:nvSpPr>
        <p:spPr>
          <a:xfrm>
            <a:off x="2283857" y="2004892"/>
            <a:ext cx="12552406" cy="2762936"/>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600"/>
              </a:spcBef>
              <a:spcAft>
                <a:spcPts val="800"/>
              </a:spcAft>
              <a:buClrTx/>
              <a:buSzTx/>
              <a:buFont typeface="Arial" panose="020B0604020202020204" pitchFamily="34" charset="0"/>
              <a:buChar char="•"/>
              <a:tabLst/>
              <a:defRPr/>
            </a:pPr>
            <a:r>
              <a:rPr kumimoji="0" lang="nl-NL"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Kết quả thuận lợi cho một biến cố E liên quan tới phép thử T là kết quả của phép thử T làm cho biến cố đó xảy ra.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3">
            <a:extLst>
              <a:ext uri="{FF2B5EF4-FFF2-40B4-BE49-F238E27FC236}">
                <a16:creationId xmlns:a16="http://schemas.microsoft.com/office/drawing/2014/main" id="{B80F1B5C-BEED-4F62-99EE-E18725778B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271039" y="6958182"/>
            <a:ext cx="5130447" cy="3195626"/>
          </a:xfrm>
          <a:prstGeom prst="rect">
            <a:avLst/>
          </a:prstGeom>
        </p:spPr>
      </p:pic>
      <p:sp>
        <p:nvSpPr>
          <p:cNvPr id="17" name="TextBox 16">
            <a:extLst>
              <a:ext uri="{FF2B5EF4-FFF2-40B4-BE49-F238E27FC236}">
                <a16:creationId xmlns:a16="http://schemas.microsoft.com/office/drawing/2014/main" id="{CFF1829E-AC80-4601-B960-F9F4D65A3AF8}"/>
              </a:ext>
            </a:extLst>
          </p:cNvPr>
          <p:cNvSpPr txBox="1"/>
          <p:nvPr/>
        </p:nvSpPr>
        <p:spPr>
          <a:xfrm>
            <a:off x="7505700" y="893582"/>
            <a:ext cx="32766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Trả lời </a:t>
            </a:r>
            <a:endParaRPr kumimoji="0" lang="en-US" sz="44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B47A080A-37E0-4E8A-82D6-85D633CB44A4}"/>
              </a:ext>
            </a:extLst>
          </p:cNvPr>
          <p:cNvSpPr txBox="1"/>
          <p:nvPr/>
        </p:nvSpPr>
        <p:spPr>
          <a:xfrm>
            <a:off x="2492541" y="4876850"/>
            <a:ext cx="12389842" cy="1839606"/>
          </a:xfrm>
          <a:prstGeom prst="rect">
            <a:avLst/>
          </a:prstGeom>
          <a:noFill/>
        </p:spPr>
        <p:txBody>
          <a:bodyPr wrap="square">
            <a:spAutoFit/>
          </a:bodyPr>
          <a:lstStyle/>
          <a:p>
            <a:pPr algn="just">
              <a:lnSpc>
                <a:spcPct val="150000"/>
              </a:lnSpc>
              <a:spcBef>
                <a:spcPts val="600"/>
              </a:spcBef>
              <a:spcAft>
                <a:spcPts val="800"/>
              </a:spcAft>
            </a:pPr>
            <a:r>
              <a:rPr lang="nl-NL" sz="4000" b="1" dirty="0">
                <a:effectLst/>
                <a:latin typeface="Arial" panose="020B0604020202020204" pitchFamily="34" charset="0"/>
                <a:ea typeface="Calibri" panose="020F0502020204030204" pitchFamily="34" charset="0"/>
                <a:cs typeface="Times New Roman" panose="02020603050405020304" pitchFamily="18" charset="0"/>
              </a:rPr>
              <a:t>Chú ý:</a:t>
            </a:r>
            <a:r>
              <a:rPr lang="nl-NL" sz="4000" dirty="0">
                <a:effectLst/>
                <a:latin typeface="Arial" panose="020B0604020202020204" pitchFamily="34" charset="0"/>
                <a:ea typeface="Calibri" panose="020F0502020204030204" pitchFamily="34" charset="0"/>
                <a:cs typeface="Times New Roman" panose="02020603050405020304" pitchFamily="18" charset="0"/>
              </a:rPr>
              <a:t> Ta chỉ xét các phép thử mà không gian mẫu gồm hữu hạn kết quả.</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54876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4829</Words>
  <PresentationFormat>Custom</PresentationFormat>
  <Paragraphs>357</Paragraphs>
  <Slides>69</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KG Primary Penmanship Bold</vt:lpstr>
      <vt:lpstr>Times New Roman</vt:lpstr>
      <vt:lpstr>Georgia</vt:lpstr>
      <vt:lpstr>Gochi Hand</vt:lpstr>
      <vt:lpstr>Calibri Light</vt:lpstr>
      <vt:lpstr>Calibri</vt:lpstr>
      <vt:lpstr>KG Primary Penmanship</vt:lpstr>
      <vt:lpstr>Cambria Math</vt:lpstr>
      <vt:lpstr>Arial</vt:lpstr>
      <vt:lpstr>Lexend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2022-12-28T23:24:28Z</dcterms:modified>
  <dc:identifier>DAFV7zb_T-I</dc:identifier>
</cp:coreProperties>
</file>