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262" r:id="rId3"/>
    <p:sldId id="278" r:id="rId4"/>
    <p:sldId id="265" r:id="rId5"/>
    <p:sldId id="266" r:id="rId6"/>
    <p:sldId id="280" r:id="rId7"/>
    <p:sldId id="273" r:id="rId8"/>
    <p:sldId id="260" r:id="rId9"/>
    <p:sldId id="276" r:id="rId10"/>
    <p:sldId id="277" r:id="rId11"/>
    <p:sldId id="281" r:id="rId12"/>
    <p:sldId id="279" r:id="rId13"/>
    <p:sldId id="282" r:id="rId14"/>
    <p:sldId id="270" r:id="rId15"/>
    <p:sldId id="283" r:id="rId16"/>
    <p:sldId id="284" r:id="rId17"/>
    <p:sldId id="285" r:id="rId18"/>
    <p:sldId id="287" r:id="rId19"/>
    <p:sldId id="290" r:id="rId20"/>
    <p:sldId id="286" r:id="rId21"/>
    <p:sldId id="289" r:id="rId22"/>
    <p:sldId id="300" r:id="rId23"/>
    <p:sldId id="292" r:id="rId24"/>
    <p:sldId id="291" r:id="rId25"/>
    <p:sldId id="293" r:id="rId26"/>
    <p:sldId id="294" r:id="rId27"/>
    <p:sldId id="295" r:id="rId28"/>
    <p:sldId id="298" r:id="rId29"/>
    <p:sldId id="299" r:id="rId30"/>
    <p:sldId id="296" r:id="rId31"/>
    <p:sldId id="261" r:id="rId32"/>
    <p:sldId id="306" r:id="rId33"/>
    <p:sldId id="303" r:id="rId34"/>
    <p:sldId id="302" r:id="rId35"/>
    <p:sldId id="304" r:id="rId36"/>
    <p:sldId id="305" r:id="rId37"/>
    <p:sldId id="307" r:id="rId38"/>
    <p:sldId id="308" r:id="rId39"/>
    <p:sldId id="309" r:id="rId40"/>
    <p:sldId id="310" r:id="rId41"/>
    <p:sldId id="288" r:id="rId42"/>
    <p:sldId id="311" r:id="rId43"/>
    <p:sldId id="312" r:id="rId44"/>
    <p:sldId id="313" r:id="rId45"/>
    <p:sldId id="314" r:id="rId46"/>
    <p:sldId id="315" r:id="rId47"/>
    <p:sldId id="318" r:id="rId48"/>
    <p:sldId id="322" r:id="rId49"/>
    <p:sldId id="317" r:id="rId50"/>
    <p:sldId id="301" r:id="rId51"/>
    <p:sldId id="319" r:id="rId52"/>
    <p:sldId id="323" r:id="rId53"/>
    <p:sldId id="324" r:id="rId54"/>
    <p:sldId id="325" r:id="rId55"/>
    <p:sldId id="321" r:id="rId56"/>
    <p:sldId id="316" r:id="rId57"/>
    <p:sldId id="327" r:id="rId58"/>
    <p:sldId id="326" r:id="rId59"/>
    <p:sldId id="320" r:id="rId60"/>
    <p:sldId id="297" r:id="rId61"/>
    <p:sldId id="328" r:id="rId62"/>
  </p:sldIdLst>
  <p:sldSz cx="18288000" cy="10287000"/>
  <p:notesSz cx="6858000" cy="9144000"/>
  <p:embeddedFontLst>
    <p:embeddedFont>
      <p:font typeface="Cambria Math" panose="02040503050406030204" pitchFamily="18" charset="0"/>
      <p:regular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4F9A"/>
    <a:srgbClr val="BAE2DF"/>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434" autoAdjust="0"/>
  </p:normalViewPr>
  <p:slideViewPr>
    <p:cSldViewPr>
      <p:cViewPr varScale="1">
        <p:scale>
          <a:sx n="47" d="100"/>
          <a:sy n="47" d="100"/>
        </p:scale>
        <p:origin x="16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36D19-1350-40E4-A2E6-40CF9F0B57FD}" type="datetimeFigureOut">
              <a:rPr lang="en-US" smtClean="0"/>
              <a:t>8/13/2022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79838-59E6-4325-BEB2-DE205F0CA0F7}" type="slidenum">
              <a:rPr lang="en-US" smtClean="0"/>
              <a:t>‹#›</a:t>
            </a:fld>
            <a:endParaRPr lang="en-US"/>
          </a:p>
        </p:txBody>
      </p:sp>
    </p:spTree>
    <p:extLst>
      <p:ext uri="{BB962C8B-B14F-4D97-AF65-F5344CB8AC3E}">
        <p14:creationId xmlns:p14="http://schemas.microsoft.com/office/powerpoint/2010/main" val="392585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79838-59E6-4325-BEB2-DE205F0CA0F7}" type="slidenum">
              <a:rPr lang="en-US" smtClean="0"/>
              <a:t>47</a:t>
            </a:fld>
            <a:endParaRPr lang="en-US"/>
          </a:p>
        </p:txBody>
      </p:sp>
    </p:spTree>
    <p:extLst>
      <p:ext uri="{BB962C8B-B14F-4D97-AF65-F5344CB8AC3E}">
        <p14:creationId xmlns:p14="http://schemas.microsoft.com/office/powerpoint/2010/main" val="382787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gif"/><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48.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4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51.gif"/><Relationship Id="rId7" Type="http://schemas.openxmlformats.org/officeDocument/2006/relationships/image" Target="../media/image112.svg"/><Relationship Id="rId12" Type="http://schemas.openxmlformats.org/officeDocument/2006/relationships/image" Target="../media/image118.svg"/><Relationship Id="rId17" Type="http://schemas.openxmlformats.org/officeDocument/2006/relationships/image" Target="../media/image15.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110.svg"/><Relationship Id="rId15" Type="http://schemas.openxmlformats.org/officeDocument/2006/relationships/image" Target="../media/image10.png"/><Relationship Id="rId10" Type="http://schemas.openxmlformats.org/officeDocument/2006/relationships/image" Target="../media/image116.svg"/><Relationship Id="rId4" Type="http://schemas.openxmlformats.org/officeDocument/2006/relationships/image" Target="../media/image31.png"/><Relationship Id="rId14" Type="http://schemas.openxmlformats.org/officeDocument/2006/relationships/image" Target="../media/image120.svg"/></Relationships>
</file>

<file path=ppt/slides/_rels/slide12.xml.rels><?xml version="1.0" encoding="UTF-8" standalone="yes"?>
<Relationships xmlns="http://schemas.openxmlformats.org/package/2006/relationships"><Relationship Id="rId18" Type="http://schemas.openxmlformats.org/officeDocument/2006/relationships/image" Target="../media/image55.svg"/><Relationship Id="rId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5" Type="http://schemas.openxmlformats.org/officeDocument/2006/relationships/image" Target="../media/image5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4" Type="http://schemas.openxmlformats.org/officeDocument/2006/relationships/image" Target="../media/image52.png"/><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5.svg"/><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1.gif"/><Relationship Id="rId7" Type="http://schemas.openxmlformats.org/officeDocument/2006/relationships/image" Target="../media/image131.svg"/><Relationship Id="rId17" Type="http://schemas.openxmlformats.org/officeDocument/2006/relationships/image" Target="../media/image15.png"/><Relationship Id="rId2" Type="http://schemas.openxmlformats.org/officeDocument/2006/relationships/image" Target="../media/image50.jpe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29.svg"/><Relationship Id="rId15" Type="http://schemas.openxmlformats.org/officeDocument/2006/relationships/image" Target="../media/image56.png"/><Relationship Id="rId4" Type="http://schemas.openxmlformats.org/officeDocument/2006/relationships/image" Target="../media/image54.png"/><Relationship Id="rId14" Type="http://schemas.openxmlformats.org/officeDocument/2006/relationships/image" Target="../media/image13.svg"/></Relationships>
</file>

<file path=ppt/slides/_rels/slide15.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1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6.png"/><Relationship Id="rId3" Type="http://schemas.openxmlformats.org/officeDocument/2006/relationships/image" Target="../media/image42.png"/><Relationship Id="rId12" Type="http://schemas.openxmlformats.org/officeDocument/2006/relationships/image" Target="../media/image53.svg"/><Relationship Id="rId17" Type="http://schemas.openxmlformats.org/officeDocument/2006/relationships/image" Target="../media/image44.png"/><Relationship Id="rId2" Type="http://schemas.openxmlformats.org/officeDocument/2006/relationships/image" Target="../media/image41.jpe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1.svg"/><Relationship Id="rId15" Type="http://schemas.openxmlformats.org/officeDocument/2006/relationships/image" Target="../media/image43.png"/><Relationship Id="rId10" Type="http://schemas.openxmlformats.org/officeDocument/2006/relationships/image" Target="../media/image51.svg"/><Relationship Id="rId19" Type="http://schemas.openxmlformats.org/officeDocument/2006/relationships/image" Target="../media/image4.png"/><Relationship Id="rId14" Type="http://schemas.openxmlformats.org/officeDocument/2006/relationships/image" Target="../media/image55.sv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95.svg"/><Relationship Id="rId3" Type="http://schemas.openxmlformats.org/officeDocument/2006/relationships/image" Target="../media/image21.png"/><Relationship Id="rId12" Type="http://schemas.openxmlformats.org/officeDocument/2006/relationships/image" Target="../media/image91.svg"/><Relationship Id="rId17" Type="http://schemas.openxmlformats.org/officeDocument/2006/relationships/image" Target="../media/image24.png"/><Relationship Id="rId2" Type="http://schemas.openxmlformats.org/officeDocument/2006/relationships/image" Target="../media/image19.jpeg"/><Relationship Id="rId16" Type="http://schemas.openxmlformats.org/officeDocument/2006/relationships/image" Target="../media/image55.sv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89.svg"/></Relationships>
</file>

<file path=ppt/slides/_rels/slide18.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4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1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58.png"/><Relationship Id="rId3" Type="http://schemas.openxmlformats.org/officeDocument/2006/relationships/image" Target="../media/image51.gif"/><Relationship Id="rId7" Type="http://schemas.openxmlformats.org/officeDocument/2006/relationships/image" Target="../media/image34.png"/><Relationship Id="rId12" Type="http://schemas.openxmlformats.org/officeDocument/2006/relationships/image" Target="../media/image118.svg"/><Relationship Id="rId17" Type="http://schemas.openxmlformats.org/officeDocument/2006/relationships/image" Target="../media/image15.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5" Type="http://schemas.openxmlformats.org/officeDocument/2006/relationships/image" Target="../media/image10.png"/><Relationship Id="rId4" Type="http://schemas.openxmlformats.org/officeDocument/2006/relationships/image" Target="../media/image32.png"/><Relationship Id="rId14" Type="http://schemas.openxmlformats.org/officeDocument/2006/relationships/image" Target="../media/image120.svg"/></Relationships>
</file>

<file path=ppt/slides/_rels/slide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6.jpg"/><Relationship Id="rId4" Type="http://schemas.openxmlformats.org/officeDocument/2006/relationships/image" Target="../media/image65.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13" Type="http://schemas.openxmlformats.org/officeDocument/2006/relationships/image" Target="../media/image55.svg"/><Relationship Id="rId8" Type="http://schemas.openxmlformats.org/officeDocument/2006/relationships/image" Target="../media/image27.svg"/><Relationship Id="rId3" Type="http://schemas.openxmlformats.org/officeDocument/2006/relationships/image" Target="../media/image11.gif"/><Relationship Id="rId17" Type="http://schemas.openxmlformats.org/officeDocument/2006/relationships/image" Target="../media/image59.png"/><Relationship Id="rId2" Type="http://schemas.openxmlformats.org/officeDocument/2006/relationships/image" Target="../media/image19.jpe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svg"/><Relationship Id="rId15" Type="http://schemas.openxmlformats.org/officeDocument/2006/relationships/image" Target="../media/image28.png"/><Relationship Id="rId10" Type="http://schemas.openxmlformats.org/officeDocument/2006/relationships/image" Target="../media/image7.svg"/><Relationship Id="rId4" Type="http://schemas.openxmlformats.org/officeDocument/2006/relationships/image" Target="../media/image23.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60.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13" Type="http://schemas.openxmlformats.org/officeDocument/2006/relationships/image" Target="../media/image116.svg"/><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NUL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53.png"/><Relationship Id="rId5" Type="http://schemas.openxmlformats.org/officeDocument/2006/relationships/image" Target="../media/image71.png"/><Relationship Id="rId10" Type="http://schemas.openxmlformats.org/officeDocument/2006/relationships/image" Target="NULL"/><Relationship Id="rId4" Type="http://schemas.openxmlformats.org/officeDocument/2006/relationships/image" Target="../media/image70.pn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5.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5.png"/><Relationship Id="rId10" Type="http://schemas.openxmlformats.org/officeDocument/2006/relationships/image" Target="NULL"/><Relationship Id="rId4" Type="http://schemas.openxmlformats.org/officeDocument/2006/relationships/image" Target="../media/image7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7.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18" Type="http://schemas.openxmlformats.org/officeDocument/2006/relationships/image" Target="../media/image55.svg"/><Relationship Id="rId13" Type="http://schemas.openxmlformats.org/officeDocument/2006/relationships/image" Target="../media/image116.svg"/><Relationship Id="rId3" Type="http://schemas.openxmlformats.org/officeDocument/2006/relationships/image" Target="../media/image23.png"/><Relationship Id="rId21" Type="http://schemas.openxmlformats.org/officeDocument/2006/relationships/image" Target="../media/image33.png"/><Relationship Id="rId2" Type="http://schemas.openxmlformats.org/officeDocument/2006/relationships/image" Target="../media/image30.jpeg"/><Relationship Id="rId20" Type="http://schemas.openxmlformats.org/officeDocument/2006/relationships/image" Target="../media/image32.png"/><Relationship Id="rId1" Type="http://schemas.openxmlformats.org/officeDocument/2006/relationships/slideLayout" Target="../slideLayouts/slideLayout7.xml"/><Relationship Id="rId24" Type="http://schemas.openxmlformats.org/officeDocument/2006/relationships/image" Target="../media/image19.svg"/><Relationship Id="rId5" Type="http://schemas.openxmlformats.org/officeDocument/2006/relationships/image" Target="../media/image110.svg"/><Relationship Id="rId15" Type="http://schemas.openxmlformats.org/officeDocument/2006/relationships/image" Target="../media/image118.svg"/><Relationship Id="rId23" Type="http://schemas.openxmlformats.org/officeDocument/2006/relationships/image" Target="../media/image10.png"/><Relationship Id="rId19" Type="http://schemas.openxmlformats.org/officeDocument/2006/relationships/image" Target="../media/image31.png"/><Relationship Id="rId9" Type="http://schemas.openxmlformats.org/officeDocument/2006/relationships/image" Target="../media/image112.svg"/><Relationship Id="rId22"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1.gif"/><Relationship Id="rId7" Type="http://schemas.openxmlformats.org/officeDocument/2006/relationships/image" Target="../media/image131.svg"/><Relationship Id="rId17" Type="http://schemas.openxmlformats.org/officeDocument/2006/relationships/image" Target="../media/image67.png"/><Relationship Id="rId2" Type="http://schemas.openxmlformats.org/officeDocument/2006/relationships/image" Target="../media/image50.jpe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29.svg"/><Relationship Id="rId15" Type="http://schemas.openxmlformats.org/officeDocument/2006/relationships/image" Target="../media/image56.png"/><Relationship Id="rId4" Type="http://schemas.openxmlformats.org/officeDocument/2006/relationships/image" Target="../media/image54.png"/><Relationship Id="rId14" Type="http://schemas.openxmlformats.org/officeDocument/2006/relationships/image" Target="../media/image13.svg"/></Relationships>
</file>

<file path=ppt/slides/_rels/slide33.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49.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95.jp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12" Type="http://schemas.openxmlformats.org/officeDocument/2006/relationships/image" Target="../media/image97.jpg"/><Relationship Id="rId2" Type="http://schemas.openxmlformats.org/officeDocument/2006/relationships/image" Target="../media/image12.jpeg"/><Relationship Id="rId1" Type="http://schemas.openxmlformats.org/officeDocument/2006/relationships/slideLayout" Target="../slideLayouts/slideLayout7.xml"/><Relationship Id="rId11" Type="http://schemas.openxmlformats.org/officeDocument/2006/relationships/image" Target="../media/image100.png"/><Relationship Id="rId5" Type="http://schemas.openxmlformats.org/officeDocument/2006/relationships/image" Target="../media/image14.png"/><Relationship Id="rId10" Type="http://schemas.openxmlformats.org/officeDocument/2006/relationships/image" Target="../media/image96.png"/><Relationship Id="rId4" Type="http://schemas.openxmlformats.org/officeDocument/2006/relationships/image" Target="../media/image65.sv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18" Type="http://schemas.openxmlformats.org/officeDocument/2006/relationships/image" Target="../media/image55.svg"/><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03.png"/><Relationship Id="rId4" Type="http://schemas.openxmlformats.org/officeDocument/2006/relationships/image" Target="../media/image65.svg"/><Relationship Id="rId9" Type="http://schemas.openxmlformats.org/officeDocument/2006/relationships/image" Target="../media/image99.png"/></Relationships>
</file>

<file path=ppt/slides/_rels/slide3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105.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104.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38.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51.gif"/><Relationship Id="rId7" Type="http://schemas.openxmlformats.org/officeDocument/2006/relationships/image" Target="../media/image34.png"/><Relationship Id="rId12" Type="http://schemas.openxmlformats.org/officeDocument/2006/relationships/image" Target="../media/image118.svg"/><Relationship Id="rId17" Type="http://schemas.openxmlformats.org/officeDocument/2006/relationships/image" Target="../media/image106.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5" Type="http://schemas.openxmlformats.org/officeDocument/2006/relationships/image" Target="../media/image10.png"/><Relationship Id="rId4" Type="http://schemas.openxmlformats.org/officeDocument/2006/relationships/image" Target="../media/image32.png"/><Relationship Id="rId14" Type="http://schemas.openxmlformats.org/officeDocument/2006/relationships/image" Target="../media/image120.svg"/></Relationships>
</file>

<file path=ppt/slides/_rels/slide39.xml.rels><?xml version="1.0" encoding="UTF-8" standalone="yes"?>
<Relationships xmlns="http://schemas.openxmlformats.org/package/2006/relationships"><Relationship Id="rId13" Type="http://schemas.openxmlformats.org/officeDocument/2006/relationships/image" Target="../media/image55.svg"/><Relationship Id="rId8" Type="http://schemas.openxmlformats.org/officeDocument/2006/relationships/image" Target="../media/image27.svg"/><Relationship Id="rId3" Type="http://schemas.openxmlformats.org/officeDocument/2006/relationships/image" Target="../media/image11.gif"/><Relationship Id="rId17" Type="http://schemas.openxmlformats.org/officeDocument/2006/relationships/image" Target="../media/image107.png"/><Relationship Id="rId2" Type="http://schemas.openxmlformats.org/officeDocument/2006/relationships/image" Target="../media/image19.jpe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svg"/><Relationship Id="rId15" Type="http://schemas.openxmlformats.org/officeDocument/2006/relationships/image" Target="../media/image28.png"/><Relationship Id="rId10" Type="http://schemas.openxmlformats.org/officeDocument/2006/relationships/image" Target="../media/image7.svg"/><Relationship Id="rId4"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3.png"/><Relationship Id="rId18" Type="http://schemas.openxmlformats.org/officeDocument/2006/relationships/image" Target="../media/image95.svg"/><Relationship Id="rId3" Type="http://schemas.openxmlformats.org/officeDocument/2006/relationships/image" Target="../media/image20.png"/><Relationship Id="rId12" Type="http://schemas.openxmlformats.org/officeDocument/2006/relationships/image" Target="../media/image91.svg"/><Relationship Id="rId17" Type="http://schemas.openxmlformats.org/officeDocument/2006/relationships/image" Target="../media/image24.png"/><Relationship Id="rId2" Type="http://schemas.openxmlformats.org/officeDocument/2006/relationships/image" Target="../media/image19.jpeg"/><Relationship Id="rId16" Type="http://schemas.openxmlformats.org/officeDocument/2006/relationships/image" Target="../media/image55.sv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89.svg"/><Relationship Id="rId19" Type="http://schemas.openxmlformats.org/officeDocument/2006/relationships/image" Target="../media/image25.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11.png"/><Relationship Id="rId3" Type="http://schemas.openxmlformats.org/officeDocument/2006/relationships/image" Target="../media/image37.png"/><Relationship Id="rId17" Type="http://schemas.openxmlformats.org/officeDocument/2006/relationships/image" Target="../media/image101.png"/><Relationship Id="rId2" Type="http://schemas.openxmlformats.org/officeDocument/2006/relationships/image" Target="../media/image30.jpeg"/><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4.svg"/><Relationship Id="rId15" Type="http://schemas.openxmlformats.org/officeDocument/2006/relationships/image" Target="../media/image108.png"/><Relationship Id="rId19" Type="http://schemas.openxmlformats.org/officeDocument/2006/relationships/image" Target="../media/image102.png"/><Relationship Id="rId1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10.png"/><Relationship Id="rId4" Type="http://schemas.openxmlformats.org/officeDocument/2006/relationships/image" Target="../media/image65.sv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gif"/><Relationship Id="rId7" Type="http://schemas.openxmlformats.org/officeDocument/2006/relationships/image" Target="../media/image131.svg"/><Relationship Id="rId2" Type="http://schemas.openxmlformats.org/officeDocument/2006/relationships/image" Target="../media/image50.jpe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png"/><Relationship Id="rId5" Type="http://schemas.openxmlformats.org/officeDocument/2006/relationships/image" Target="../media/image129.svg"/><Relationship Id="rId15" Type="http://schemas.openxmlformats.org/officeDocument/2006/relationships/image" Target="../media/image112.jpg"/><Relationship Id="rId10" Type="http://schemas.openxmlformats.org/officeDocument/2006/relationships/image" Target="../media/image111.jpg"/><Relationship Id="rId4" Type="http://schemas.openxmlformats.org/officeDocument/2006/relationships/image" Target="../media/image54.png"/><Relationship Id="rId9" Type="http://schemas.openxmlformats.org/officeDocument/2006/relationships/image" Target="../media/image15.png"/><Relationship Id="rId14" Type="http://schemas.openxmlformats.org/officeDocument/2006/relationships/image" Target="../media/image13.svg"/></Relationships>
</file>

<file path=ppt/slides/_rels/slide43.xml.rels><?xml version="1.0" encoding="UTF-8" standalone="yes"?>
<Relationships xmlns="http://schemas.openxmlformats.org/package/2006/relationships"><Relationship Id="rId13" Type="http://schemas.openxmlformats.org/officeDocument/2006/relationships/image" Target="../media/image11.sv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s>
</file>

<file path=ppt/slides/_rels/slide4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23.svg"/><Relationship Id="rId3" Type="http://schemas.openxmlformats.org/officeDocument/2006/relationships/image" Target="../media/image13.png"/><Relationship Id="rId12" Type="http://schemas.openxmlformats.org/officeDocument/2006/relationships/image" Target="../media/image115.png"/><Relationship Id="rId2" Type="http://schemas.openxmlformats.org/officeDocument/2006/relationships/image" Target="../media/image12.jpeg"/><Relationship Id="rId1" Type="http://schemas.openxmlformats.org/officeDocument/2006/relationships/slideLayout" Target="../slideLayouts/slideLayout7.xml"/><Relationship Id="rId11" Type="http://schemas.openxmlformats.org/officeDocument/2006/relationships/image" Target="../media/image114.pn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65.svg"/><Relationship Id="rId9" Type="http://schemas.openxmlformats.org/officeDocument/2006/relationships/image" Target="../media/image117.png"/><Relationship Id="rId14" Type="http://schemas.openxmlformats.org/officeDocument/2006/relationships/image" Target="../media/image116.png"/></Relationships>
</file>

<file path=ppt/slides/_rels/slide45.xml.rels><?xml version="1.0" encoding="UTF-8" standalone="yes"?>
<Relationships xmlns="http://schemas.openxmlformats.org/package/2006/relationships"><Relationship Id="rId18" Type="http://schemas.openxmlformats.org/officeDocument/2006/relationships/image" Target="../media/image55.svg"/><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4" Type="http://schemas.openxmlformats.org/officeDocument/2006/relationships/image" Target="../media/image118.png"/><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19.png"/><Relationship Id="rId4" Type="http://schemas.openxmlformats.org/officeDocument/2006/relationships/image" Target="../media/image65.svg"/><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121.png"/><Relationship Id="rId3" Type="http://schemas.openxmlformats.org/officeDocument/2006/relationships/image" Target="../media/image51.gif"/><Relationship Id="rId7" Type="http://schemas.openxmlformats.org/officeDocument/2006/relationships/image" Target="../media/image34.png"/><Relationship Id="rId12" Type="http://schemas.openxmlformats.org/officeDocument/2006/relationships/image" Target="../media/image118.svg"/><Relationship Id="rId17" Type="http://schemas.openxmlformats.org/officeDocument/2006/relationships/image" Target="../media/image120.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5" Type="http://schemas.openxmlformats.org/officeDocument/2006/relationships/image" Target="../media/image10.png"/><Relationship Id="rId4" Type="http://schemas.openxmlformats.org/officeDocument/2006/relationships/image" Target="../media/image32.png"/><Relationship Id="rId14" Type="http://schemas.openxmlformats.org/officeDocument/2006/relationships/image" Target="../media/image120.svg"/></Relationships>
</file>

<file path=ppt/slides/_rels/slide5.xml.rels><?xml version="1.0" encoding="UTF-8" standalone="yes"?>
<Relationships xmlns="http://schemas.openxmlformats.org/package/2006/relationships"><Relationship Id="rId13" Type="http://schemas.openxmlformats.org/officeDocument/2006/relationships/image" Target="../media/image55.svg"/><Relationship Id="rId8" Type="http://schemas.openxmlformats.org/officeDocument/2006/relationships/image" Target="../media/image27.svg"/><Relationship Id="rId18" Type="http://schemas.openxmlformats.org/officeDocument/2006/relationships/image" Target="../media/image4.png"/><Relationship Id="rId3" Type="http://schemas.openxmlformats.org/officeDocument/2006/relationships/image" Target="../media/image11.gif"/><Relationship Id="rId17" Type="http://schemas.openxmlformats.org/officeDocument/2006/relationships/image" Target="../media/image28.png"/><Relationship Id="rId2" Type="http://schemas.openxmlformats.org/officeDocument/2006/relationships/image" Target="../media/image19.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5.svg"/><Relationship Id="rId15" Type="http://schemas.openxmlformats.org/officeDocument/2006/relationships/image" Target="../media/image27.png"/><Relationship Id="rId10" Type="http://schemas.openxmlformats.org/officeDocument/2006/relationships/image" Target="../media/image7.svg"/><Relationship Id="rId19" Type="http://schemas.openxmlformats.org/officeDocument/2006/relationships/image" Target="../media/image29.png"/><Relationship Id="rId4" Type="http://schemas.openxmlformats.org/officeDocument/2006/relationships/image" Target="../media/image23.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5.png"/><Relationship Id="rId12" Type="http://schemas.openxmlformats.org/officeDocument/2006/relationships/image" Target="NULL"/><Relationship Id="rId2" Type="http://schemas.openxmlformats.org/officeDocument/2006/relationships/image" Target="../media/image76.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75.png"/><Relationship Id="rId10" Type="http://schemas.openxmlformats.org/officeDocument/2006/relationships/image" Target="../media/image53.png"/><Relationship Id="rId4" Type="http://schemas.openxmlformats.org/officeDocument/2006/relationships/image" Target="../media/image124.png"/><Relationship Id="rId9"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3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134.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90.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5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36.png"/><Relationship Id="rId4" Type="http://schemas.openxmlformats.org/officeDocument/2006/relationships/image" Target="../media/image65.svg"/><Relationship Id="rId9" Type="http://schemas.openxmlformats.org/officeDocument/2006/relationships/image" Target="../media/image135.jpg"/></Relationships>
</file>

<file path=ppt/slides/_rels/slide58.xml.rels><?xml version="1.0" encoding="UTF-8" standalone="yes"?>
<Relationships xmlns="http://schemas.openxmlformats.org/package/2006/relationships"><Relationship Id="rId18" Type="http://schemas.openxmlformats.org/officeDocument/2006/relationships/image" Target="../media/image55.svg"/><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4" Type="http://schemas.openxmlformats.org/officeDocument/2006/relationships/image" Target="../media/image137.jpg"/><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18.svg"/><Relationship Id="rId2" Type="http://schemas.openxmlformats.org/officeDocument/2006/relationships/image" Target="../media/image3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image" Target="../media/image10.png"/><Relationship Id="rId10" Type="http://schemas.openxmlformats.org/officeDocument/2006/relationships/image" Target="../media/image116.svg"/><Relationship Id="rId4" Type="http://schemas.openxmlformats.org/officeDocument/2006/relationships/image" Target="../media/image110.svg"/><Relationship Id="rId14" Type="http://schemas.openxmlformats.org/officeDocument/2006/relationships/image" Target="../media/image120.svg"/></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gif"/><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40.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6.png"/><Relationship Id="rId3" Type="http://schemas.openxmlformats.org/officeDocument/2006/relationships/image" Target="../media/image42.png"/><Relationship Id="rId12" Type="http://schemas.openxmlformats.org/officeDocument/2006/relationships/image" Target="../media/image53.svg"/><Relationship Id="rId17" Type="http://schemas.openxmlformats.org/officeDocument/2006/relationships/image" Target="../media/image44.png"/><Relationship Id="rId2" Type="http://schemas.openxmlformats.org/officeDocument/2006/relationships/image" Target="../media/image41.jpeg"/><Relationship Id="rId16" Type="http://schemas.openxmlformats.org/officeDocument/2006/relationships/image" Target="../media/image57.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svg"/><Relationship Id="rId15" Type="http://schemas.openxmlformats.org/officeDocument/2006/relationships/image" Target="../media/image43.png"/><Relationship Id="rId10" Type="http://schemas.openxmlformats.org/officeDocument/2006/relationships/image" Target="../media/image51.svg"/><Relationship Id="rId19" Type="http://schemas.openxmlformats.org/officeDocument/2006/relationships/image" Target="../media/image4.png"/><Relationship Id="rId14" Type="http://schemas.openxmlformats.org/officeDocument/2006/relationships/image" Target="../media/image55.sv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6.png"/><Relationship Id="rId4" Type="http://schemas.openxmlformats.org/officeDocument/2006/relationships/image" Target="../media/image65.sv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700623" y="-541144"/>
            <a:ext cx="3698537" cy="338248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385469" y="340533"/>
            <a:ext cx="1088000" cy="13327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172088">
            <a:off x="16164948" y="3915435"/>
            <a:ext cx="1996615" cy="1099954"/>
          </a:xfrm>
          <a:prstGeom prst="rect">
            <a:avLst/>
          </a:prstGeom>
        </p:spPr>
      </p:pic>
      <p:pic>
        <p:nvPicPr>
          <p:cNvPr id="12" name="Picture 12"/>
          <p:cNvPicPr>
            <a:picLocks noChangeAspect="1"/>
          </p:cNvPicPr>
          <p:nvPr/>
        </p:nvPicPr>
        <p:blipFill>
          <a:blip r:embed="rId21"/>
          <a:srcRect/>
          <a:stretch>
            <a:fillRect/>
          </a:stretch>
        </p:blipFill>
        <p:spPr>
          <a:xfrm rot="5638528">
            <a:off x="11262297" y="7082185"/>
            <a:ext cx="1323551" cy="1122141"/>
          </a:xfrm>
          <a:prstGeom prst="rect">
            <a:avLst/>
          </a:prstGeom>
        </p:spPr>
      </p:pic>
      <p:sp>
        <p:nvSpPr>
          <p:cNvPr id="13" name="TextBox 13"/>
          <p:cNvSpPr txBox="1"/>
          <p:nvPr/>
        </p:nvSpPr>
        <p:spPr>
          <a:xfrm>
            <a:off x="2581533" y="2996627"/>
            <a:ext cx="13006498" cy="3308598"/>
          </a:xfrm>
          <a:prstGeom prst="rect">
            <a:avLst/>
          </a:prstGeom>
        </p:spPr>
        <p:txBody>
          <a:bodyPr lIns="0" tIns="0" rIns="0" bIns="0" rtlCol="0" anchor="t">
            <a:spAutoFit/>
          </a:bodyPr>
          <a:lstStyle/>
          <a:p>
            <a:pPr algn="ctr">
              <a:lnSpc>
                <a:spcPts val="12901"/>
              </a:lnSpc>
            </a:pPr>
            <a:r>
              <a:rPr lang="en-US" sz="8000" b="1" dirty="0" smtClean="0">
                <a:solidFill>
                  <a:srgbClr val="EB4634"/>
                </a:solidFill>
                <a:latin typeface="Arial" panose="020B0604020202020204" pitchFamily="34" charset="0"/>
                <a:cs typeface="Arial" panose="020B0604020202020204" pitchFamily="34" charset="0"/>
              </a:rPr>
              <a:t>CHÀO MỪNG CẢ LỚP ĐẾN VỚI BÀI HỌC MỚI!</a:t>
            </a:r>
            <a:endParaRPr lang="en-US" sz="8000" b="1" dirty="0">
              <a:solidFill>
                <a:srgbClr val="EB4634"/>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442409" y="9753655"/>
            <a:ext cx="1404667" cy="773844"/>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sp>
        <p:nvSpPr>
          <p:cNvPr id="3" name="Explosion 1 2"/>
          <p:cNvSpPr/>
          <p:nvPr/>
        </p:nvSpPr>
        <p:spPr>
          <a:xfrm>
            <a:off x="101567" y="272106"/>
            <a:ext cx="3008618" cy="2555411"/>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3110185" y="1595942"/>
            <a:ext cx="14370794" cy="163121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Số phần tử của tập hợp S được kí hiệu là n(S</a:t>
            </a:r>
            <a:r>
              <a:rPr lang="vi-VN"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Ví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HĐ1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7, ta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n(A) = 7.</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2996224" y="3614865"/>
            <a:ext cx="12122450" cy="3365575"/>
          </a:xfrm>
          <a:prstGeom prst="rect">
            <a:avLst/>
          </a:prstGeom>
        </p:spPr>
      </p:pic>
      <p:sp>
        <p:nvSpPr>
          <p:cNvPr id="6" name="Rectangle 5"/>
          <p:cNvSpPr/>
          <p:nvPr/>
        </p:nvSpPr>
        <p:spPr>
          <a:xfrm>
            <a:off x="2647449" y="7221439"/>
            <a:ext cx="13695874"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không chứa phần tử nào gọi là gì? </a:t>
            </a: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4262" y="7199180"/>
            <a:ext cx="1571625" cy="1439991"/>
          </a:xfrm>
          <a:prstGeom prst="rect">
            <a:avLst/>
          </a:prstGeom>
        </p:spPr>
      </p:pic>
    </p:spTree>
    <p:extLst>
      <p:ext uri="{BB962C8B-B14F-4D97-AF65-F5344CB8AC3E}">
        <p14:creationId xmlns:p14="http://schemas.microsoft.com/office/powerpoint/2010/main" val="343916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4112"/>
          <a:stretch>
            <a:fillRect/>
          </a:stretch>
        </p:blipFill>
        <p:spPr>
          <a:xfrm rot="5400000">
            <a:off x="4506194" y="-2923303"/>
            <a:ext cx="8894609" cy="16687800"/>
          </a:xfrm>
          <a:prstGeom prst="rect">
            <a:avLst/>
          </a:prstGeom>
        </p:spPr>
      </p:pic>
      <p:pic>
        <p:nvPicPr>
          <p:cNvPr id="12" name="Picture 4"/>
          <p:cNvPicPr>
            <a:picLocks noChangeAspect="1"/>
          </p:cNvPicPr>
          <p:nvPr/>
        </p:nvPicPr>
        <p:blipFill>
          <a:blip r:embed="rId6">
            <a:alphaModFix amt="73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58456" y="489309"/>
            <a:ext cx="2403820" cy="818290"/>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996992" flipH="1">
            <a:off x="15237101" y="7722308"/>
            <a:ext cx="2479672" cy="2520923"/>
          </a:xfrm>
          <a:prstGeom prst="rect">
            <a:avLst/>
          </a:prstGeom>
        </p:spPr>
      </p:pic>
      <p:pic>
        <p:nvPicPr>
          <p:cNvPr id="14"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414" y="70708"/>
            <a:ext cx="2825743" cy="267674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6693132" y="4096501"/>
            <a:ext cx="1996615" cy="1099954"/>
          </a:xfrm>
          <a:prstGeom prst="rect">
            <a:avLst/>
          </a:prstGeom>
        </p:spPr>
      </p:pic>
      <p:grpSp>
        <p:nvGrpSpPr>
          <p:cNvPr id="27" name="Group 26"/>
          <p:cNvGrpSpPr/>
          <p:nvPr/>
        </p:nvGrpSpPr>
        <p:grpSpPr>
          <a:xfrm>
            <a:off x="3091153" y="987378"/>
            <a:ext cx="3956371" cy="2015506"/>
            <a:chOff x="3435341" y="1307599"/>
            <a:chExt cx="3956371" cy="2015506"/>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790700"/>
              <a:ext cx="3429000"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Khái</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niệm</a:t>
              </a:r>
              <a:endParaRPr lang="en-US" sz="4000" b="1" dirty="0">
                <a:latin typeface="Arial" panose="020B0604020202020204" pitchFamily="34" charset="0"/>
                <a:cs typeface="Arial" panose="020B0604020202020204" pitchFamily="34" charset="0"/>
              </a:endParaRPr>
            </a:p>
          </p:txBody>
        </p:sp>
      </p:grpSp>
      <p:sp>
        <p:nvSpPr>
          <p:cNvPr id="28" name="Rectangle 27"/>
          <p:cNvSpPr/>
          <p:nvPr/>
        </p:nvSpPr>
        <p:spPr>
          <a:xfrm>
            <a:off x="3047998" y="2902421"/>
            <a:ext cx="12192000"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Tập hợp không chứa phần tử nào được gọi là tập rỗng, kí hiệu là ∅.</a:t>
            </a:r>
          </a:p>
          <a:p>
            <a:pPr algn="ctr">
              <a:lnSpc>
                <a:spcPct val="150000"/>
              </a:lnSpc>
            </a:pPr>
            <a:r>
              <a:rPr lang="vi-VN" sz="4000" b="1" dirty="0">
                <a:latin typeface="Arial" panose="020B0604020202020204" pitchFamily="34" charset="0"/>
                <a:cs typeface="Arial" panose="020B0604020202020204" pitchFamily="34" charset="0"/>
              </a:rPr>
              <a:t>Chú ý: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p>
        </p:txBody>
      </p:sp>
      <p:sp>
        <p:nvSpPr>
          <p:cNvPr id="29" name="Rectangle 28"/>
          <p:cNvSpPr/>
          <p:nvPr/>
        </p:nvSpPr>
        <p:spPr>
          <a:xfrm>
            <a:off x="3047998" y="5179399"/>
            <a:ext cx="13139447" cy="378565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Chẳng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hạn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Tập hợp các nghiệm của phương trình </a:t>
            </a:r>
            <a:r>
              <a:rPr lang="vi-VN" sz="4000" dirty="0" smtClean="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+ 1 = 0 là tập rỗng</a:t>
            </a:r>
            <a:r>
              <a:rPr lang="vi-VN"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rỗng</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777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362782" y="-405377"/>
            <a:ext cx="11562436" cy="3057395"/>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134873" y="-737790"/>
            <a:ext cx="2825743" cy="2676749"/>
          </a:xfrm>
          <a:prstGeom prst="rect">
            <a:avLst/>
          </a:prstGeom>
        </p:spPr>
      </p:pic>
      <p:sp>
        <p:nvSpPr>
          <p:cNvPr id="15" name="Rounded Rectangle 14"/>
          <p:cNvSpPr/>
          <p:nvPr/>
        </p:nvSpPr>
        <p:spPr>
          <a:xfrm>
            <a:off x="6745376" y="1457371"/>
            <a:ext cx="410288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1</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861635" y="2749608"/>
            <a:ext cx="15087600" cy="301383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Gọi </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là tập nghiệm của phương trình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24x + 143 = 0.</a:t>
            </a:r>
          </a:p>
          <a:p>
            <a:pPr algn="just">
              <a:lnSpc>
                <a:spcPct val="150000"/>
              </a:lnSpc>
            </a:pPr>
            <a:r>
              <a:rPr lang="vi-VN" sz="4400" dirty="0" smtClean="0">
                <a:latin typeface="Arial" panose="020B0604020202020204" pitchFamily="34" charset="0"/>
                <a:cs typeface="Arial" panose="020B0604020202020204" pitchFamily="34" charset="0"/>
              </a:rPr>
              <a:t>Các </a:t>
            </a:r>
            <a:r>
              <a:rPr lang="vi-VN" sz="4400" dirty="0">
                <a:latin typeface="Arial" panose="020B0604020202020204" pitchFamily="34" charset="0"/>
                <a:cs typeface="Arial" panose="020B0604020202020204" pitchFamily="34" charset="0"/>
              </a:rPr>
              <a:t>mệnh đề sau đúng hay sai?</a:t>
            </a:r>
          </a:p>
          <a:p>
            <a:pPr algn="just">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13 ∈ </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11 ∉ </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n(</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2.</a:t>
            </a:r>
            <a:endParaRPr lang="en-US" sz="4400" dirty="0">
              <a:latin typeface="Arial" panose="020B0604020202020204" pitchFamily="34" charset="0"/>
              <a:cs typeface="Arial" panose="020B0604020202020204" pitchFamily="34" charset="0"/>
            </a:endParaRPr>
          </a:p>
        </p:txBody>
      </p:sp>
      <p:pic>
        <p:nvPicPr>
          <p:cNvPr id="17" name="Picture 5">
            <a:extLst>
              <a:ext uri="{FF2B5EF4-FFF2-40B4-BE49-F238E27FC236}">
                <a16:creationId xmlns:a16="http://schemas.microsoft.com/office/drawing/2014/main" xmlns="" id="{31EA41D2-9796-7E4F-2882-9DC49D5A8C0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52765" y="5661933"/>
            <a:ext cx="1493105" cy="1299603"/>
          </a:xfrm>
          <a:prstGeom prst="rect">
            <a:avLst/>
          </a:prstGeom>
        </p:spPr>
      </p:pic>
      <p:pic>
        <p:nvPicPr>
          <p:cNvPr id="20" name="Picture 10">
            <a:extLst>
              <a:ext uri="{FF2B5EF4-FFF2-40B4-BE49-F238E27FC236}">
                <a16:creationId xmlns:a16="http://schemas.microsoft.com/office/drawing/2014/main" xmlns="" id="{65C423E0-743C-7316-FEF3-4CE8613F3E0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7946696" y="5741058"/>
            <a:ext cx="1458739" cy="1299603"/>
          </a:xfrm>
          <a:prstGeom prst="rect">
            <a:avLst/>
          </a:prstGeom>
        </p:spPr>
      </p:pic>
      <p:pic>
        <p:nvPicPr>
          <p:cNvPr id="31" name="Picture 5">
            <a:extLst>
              <a:ext uri="{FF2B5EF4-FFF2-40B4-BE49-F238E27FC236}">
                <a16:creationId xmlns:a16="http://schemas.microsoft.com/office/drawing/2014/main" xmlns="" id="{31EA41D2-9796-7E4F-2882-9DC49D5A8C0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32113" y="5763446"/>
            <a:ext cx="1493105" cy="1299603"/>
          </a:xfrm>
          <a:prstGeom prst="rect">
            <a:avLst/>
          </a:prstGeom>
        </p:spPr>
      </p:pic>
      <p:sp>
        <p:nvSpPr>
          <p:cNvPr id="4" name="Rectangle 3"/>
          <p:cNvSpPr/>
          <p:nvPr/>
        </p:nvSpPr>
        <p:spPr>
          <a:xfrm>
            <a:off x="1674087" y="7669406"/>
            <a:ext cx="15462695" cy="769441"/>
          </a:xfrm>
          <a:prstGeom prst="rect">
            <a:avLst/>
          </a:prstGeom>
        </p:spPr>
        <p:txBody>
          <a:bodyPr wrap="none">
            <a:spAutoFit/>
          </a:bodyPr>
          <a:lstStyle/>
          <a:p>
            <a:r>
              <a:rPr lang="vi-VN" sz="4400" dirty="0">
                <a:solidFill>
                  <a:srgbClr val="C00000"/>
                </a:solidFill>
                <a:latin typeface="Arial" panose="020B0604020202020204" pitchFamily="34" charset="0"/>
                <a:cs typeface="Arial" panose="020B0604020202020204" pitchFamily="34" charset="0"/>
              </a:rPr>
              <a:t>Phương trình </a:t>
            </a:r>
            <a:r>
              <a:rPr lang="vi-VN" sz="4400" dirty="0" smtClean="0">
                <a:solidFill>
                  <a:srgbClr val="C00000"/>
                </a:solidFill>
                <a:latin typeface="Arial" panose="020B0604020202020204" pitchFamily="34" charset="0"/>
                <a:cs typeface="Arial" panose="020B0604020202020204" pitchFamily="34" charset="0"/>
              </a:rPr>
              <a:t>x</a:t>
            </a:r>
            <a:r>
              <a:rPr lang="en-US" sz="4400" baseline="30000" dirty="0" smtClean="0">
                <a:solidFill>
                  <a:srgbClr val="C00000"/>
                </a:solidFill>
                <a:latin typeface="Arial" panose="020B0604020202020204" pitchFamily="34" charset="0"/>
                <a:cs typeface="Arial" panose="020B0604020202020204" pitchFamily="34" charset="0"/>
              </a:rPr>
              <a:t>2</a:t>
            </a:r>
            <a:r>
              <a:rPr lang="vi-VN" sz="4400" dirty="0" smtClean="0">
                <a:solidFill>
                  <a:srgbClr val="C00000"/>
                </a:solidFill>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 </a:t>
            </a:r>
            <a:r>
              <a:rPr lang="vi-VN" sz="4400" dirty="0" smtClean="0">
                <a:solidFill>
                  <a:srgbClr val="C00000"/>
                </a:solidFill>
                <a:latin typeface="Arial" panose="020B0604020202020204" pitchFamily="34" charset="0"/>
                <a:cs typeface="Arial" panose="020B0604020202020204" pitchFamily="34" charset="0"/>
              </a:rPr>
              <a:t>24x </a:t>
            </a:r>
            <a:r>
              <a:rPr lang="vi-VN" sz="4400" dirty="0">
                <a:solidFill>
                  <a:srgbClr val="C00000"/>
                </a:solidFill>
                <a:latin typeface="Arial" panose="020B0604020202020204" pitchFamily="34" charset="0"/>
                <a:cs typeface="Arial" panose="020B0604020202020204" pitchFamily="34" charset="0"/>
              </a:rPr>
              <a:t>+ 143 = 0 có hai nghiệm x = 11, x = 13.</a:t>
            </a:r>
            <a:endParaRPr lang="en-US" sz="4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1152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75176" y="-718114"/>
            <a:ext cx="1563095" cy="2232993"/>
          </a:xfrm>
          <a:prstGeom prst="rect">
            <a:avLst/>
          </a:prstGeom>
        </p:spPr>
      </p:pic>
      <p:sp>
        <p:nvSpPr>
          <p:cNvPr id="10" name="TextBox 9"/>
          <p:cNvSpPr txBox="1"/>
          <p:nvPr/>
        </p:nvSpPr>
        <p:spPr>
          <a:xfrm>
            <a:off x="1772837" y="1240386"/>
            <a:ext cx="4171820"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b</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r>
              <a:rPr lang="en-US" sz="4000" b="1" dirty="0" smtClean="0">
                <a:solidFill>
                  <a:srgbClr val="002060"/>
                </a:solidFill>
                <a:latin typeface="Arial" panose="020B0604020202020204" pitchFamily="34" charset="0"/>
                <a:cs typeface="Arial" panose="020B0604020202020204" pitchFamily="34" charset="0"/>
              </a:rPr>
              <a:t> con</a:t>
            </a:r>
            <a:endParaRPr lang="en-US" sz="4000" b="1" dirty="0">
              <a:solidFill>
                <a:srgbClr val="002060"/>
              </a:solidFill>
              <a:latin typeface="Arial" panose="020B0604020202020204" pitchFamily="34" charset="0"/>
              <a:cs typeface="Arial" panose="020B0604020202020204" pitchFamily="34" charset="0"/>
            </a:endParaRPr>
          </a:p>
        </p:txBody>
      </p:sp>
      <p:grpSp>
        <p:nvGrpSpPr>
          <p:cNvPr id="13" name="Group 12"/>
          <p:cNvGrpSpPr/>
          <p:nvPr/>
        </p:nvGrpSpPr>
        <p:grpSpPr>
          <a:xfrm>
            <a:off x="1672545" y="2144342"/>
            <a:ext cx="14568355" cy="2482667"/>
            <a:chOff x="1859822" y="2275557"/>
            <a:chExt cx="14568355" cy="2482667"/>
          </a:xfrm>
        </p:grpSpPr>
        <p:sp>
          <p:nvSpPr>
            <p:cNvPr id="11" name="Rounded Rectangle 10"/>
            <p:cNvSpPr/>
            <p:nvPr/>
          </p:nvSpPr>
          <p:spPr>
            <a:xfrm>
              <a:off x="1980896" y="2346188"/>
              <a:ext cx="1607431" cy="990600"/>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HĐ3</a:t>
              </a:r>
              <a:endParaRPr lang="en-US" sz="4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859822" y="2275557"/>
              <a:ext cx="14568355" cy="2482667"/>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Gọi </a:t>
              </a:r>
              <a:r>
                <a:rPr lang="vi-VN" sz="3600" dirty="0">
                  <a:latin typeface="Arial" panose="020B0604020202020204" pitchFamily="34" charset="0"/>
                  <a:cs typeface="Arial" panose="020B0604020202020204" pitchFamily="34" charset="0"/>
                </a:rPr>
                <a:t>H là tập hợp các bạn tham gia Chuyên đề 2 trong tình huống mở đầu có tên bắt đầu bằng chữ H. Các phần tử của tập hợp H có là phần </a:t>
              </a:r>
              <a:r>
                <a:rPr lang="vi-VN" sz="3600" dirty="0" smtClean="0">
                  <a:latin typeface="Arial" panose="020B0604020202020204" pitchFamily="34" charset="0"/>
                  <a:cs typeface="Arial" panose="020B0604020202020204" pitchFamily="34" charset="0"/>
                </a:rPr>
                <a:t>t</a:t>
              </a:r>
              <a:r>
                <a:rPr lang="en-US" sz="3600" dirty="0" smtClean="0">
                  <a:latin typeface="Arial" panose="020B0604020202020204" pitchFamily="34" charset="0"/>
                  <a:cs typeface="Arial" panose="020B0604020202020204" pitchFamily="34" charset="0"/>
                </a:rPr>
                <a:t>ử</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của tập hợp B trong </a:t>
              </a:r>
              <a:r>
                <a:rPr lang="vi-VN" sz="3600" b="1" dirty="0">
                  <a:latin typeface="Arial" panose="020B0604020202020204" pitchFamily="34" charset="0"/>
                  <a:cs typeface="Arial" panose="020B0604020202020204" pitchFamily="34" charset="0"/>
                </a:rPr>
                <a:t>HĐ1</a:t>
              </a:r>
              <a:r>
                <a:rPr lang="vi-VN" sz="3600" dirty="0">
                  <a:latin typeface="Arial" panose="020B0604020202020204" pitchFamily="34" charset="0"/>
                  <a:cs typeface="Arial" panose="020B0604020202020204" pitchFamily="34" charset="0"/>
                </a:rPr>
                <a:t> không?</a:t>
              </a:r>
              <a:endParaRPr lang="en-US" sz="3600" dirty="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086" y="5038300"/>
            <a:ext cx="7165637" cy="3521964"/>
          </a:xfrm>
          <a:prstGeom prst="rect">
            <a:avLst/>
          </a:prstGeom>
        </p:spPr>
      </p:pic>
      <p:sp>
        <p:nvSpPr>
          <p:cNvPr id="16" name="Rectangle 15"/>
          <p:cNvSpPr/>
          <p:nvPr/>
        </p:nvSpPr>
        <p:spPr>
          <a:xfrm>
            <a:off x="8956722" y="5427109"/>
            <a:ext cx="7701738"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H = {Hương, Hiền, Hân}</a:t>
            </a:r>
          </a:p>
          <a:p>
            <a:pPr algn="just">
              <a:lnSpc>
                <a:spcPct val="150000"/>
              </a:lnSpc>
            </a:pPr>
            <a:r>
              <a:rPr lang="vi-VN" sz="3600" dirty="0">
                <a:latin typeface="Arial" panose="020B0604020202020204" pitchFamily="34" charset="0"/>
                <a:cs typeface="Arial" panose="020B0604020202020204" pitchFamily="34" charset="0"/>
              </a:rPr>
              <a:t>B = {Hương; Khánh; Hiền; Chi; Bình; Lam; Tú; Hân}</a:t>
            </a:r>
          </a:p>
          <a:p>
            <a:pPr algn="just">
              <a:lnSpc>
                <a:spcPct val="150000"/>
              </a:lnSpc>
            </a:pPr>
            <a:r>
              <a:rPr lang="vi-VN" sz="3600" dirty="0">
                <a:latin typeface="Arial" panose="020B0604020202020204" pitchFamily="34" charset="0"/>
                <a:cs typeface="Arial" panose="020B0604020202020204" pitchFamily="34" charset="0"/>
              </a:rPr>
              <a:t>Các phần tử của tập hợp H có là phần tử của tập hợp B.</a:t>
            </a:r>
          </a:p>
        </p:txBody>
      </p:sp>
      <p:sp>
        <p:nvSpPr>
          <p:cNvPr id="17" name="Oval Callout 16"/>
          <p:cNvSpPr/>
          <p:nvPr/>
        </p:nvSpPr>
        <p:spPr>
          <a:xfrm>
            <a:off x="11526861" y="4323208"/>
            <a:ext cx="1524000" cy="1116023"/>
          </a:xfrm>
          <a:prstGeom prst="wedgeEllipseCallout">
            <a:avLst>
              <a:gd name="adj1" fmla="val -34126"/>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Giải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989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8" dur="500"/>
                                        <p:tgtEl>
                                          <p:spTgt spid="16">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1" dur="500"/>
                                        <p:tgtEl>
                                          <p:spTgt spid="16">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43903" y="202453"/>
            <a:ext cx="2934418" cy="268365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03617" y="7581900"/>
            <a:ext cx="2737341" cy="2517866"/>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53335" y="7282686"/>
            <a:ext cx="1161563" cy="2622041"/>
          </a:xfrm>
          <a:prstGeom prst="rect">
            <a:avLst/>
          </a:prstGeom>
        </p:spPr>
      </p:pic>
      <p:grpSp>
        <p:nvGrpSpPr>
          <p:cNvPr id="20" name="Group 19"/>
          <p:cNvGrpSpPr/>
          <p:nvPr/>
        </p:nvGrpSpPr>
        <p:grpSpPr>
          <a:xfrm>
            <a:off x="6730813" y="1149761"/>
            <a:ext cx="4038600" cy="1983964"/>
            <a:chOff x="6692713" y="952500"/>
            <a:chExt cx="4038600" cy="1983964"/>
          </a:xfrm>
        </p:grpSpPr>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2713" y="952500"/>
              <a:ext cx="4038600" cy="1983964"/>
            </a:xfrm>
            <a:prstGeom prst="rect">
              <a:avLst/>
            </a:prstGeom>
          </p:spPr>
        </p:pic>
        <p:sp>
          <p:nvSpPr>
            <p:cNvPr id="19" name="TextBox 18"/>
            <p:cNvSpPr txBox="1"/>
            <p:nvPr/>
          </p:nvSpPr>
          <p:spPr>
            <a:xfrm>
              <a:off x="7035613" y="1449080"/>
              <a:ext cx="33528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1" name="Rectangle 20"/>
          <p:cNvSpPr/>
          <p:nvPr/>
        </p:nvSpPr>
        <p:spPr>
          <a:xfrm>
            <a:off x="2222162" y="3294074"/>
            <a:ext cx="14351576"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T</a:t>
            </a:r>
            <a:r>
              <a:rPr lang="en-US" sz="4000" dirty="0" smtClean="0">
                <a:latin typeface="Arial" panose="020B0604020202020204" pitchFamily="34" charset="0"/>
                <a:cs typeface="Arial" panose="020B0604020202020204" pitchFamily="34" charset="0"/>
              </a:rPr>
              <a:t>⊂ S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Kí</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T ⊄ S</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a:t>
            </a:r>
          </a:p>
        </p:txBody>
      </p:sp>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barn(inVertical)">
                                      <p:cBhvr>
                                        <p:cTn id="2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8859" y="311813"/>
            <a:ext cx="1351544" cy="1655566"/>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74757" y="2279192"/>
            <a:ext cx="3103427" cy="7231267"/>
          </a:xfrm>
          <a:prstGeom prst="rect">
            <a:avLst/>
          </a:prstGeom>
        </p:spPr>
      </p:pic>
      <p:sp>
        <p:nvSpPr>
          <p:cNvPr id="21" name="Rounded Rectangular Callout 20"/>
          <p:cNvSpPr/>
          <p:nvPr/>
        </p:nvSpPr>
        <p:spPr>
          <a:xfrm>
            <a:off x="4850821" y="1888526"/>
            <a:ext cx="3495887" cy="1379537"/>
          </a:xfrm>
          <a:prstGeom prst="wedgeRoundRectCallout">
            <a:avLst>
              <a:gd name="adj1" fmla="val -62520"/>
              <a:gd name="adj2" fmla="val -2397"/>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2060"/>
                </a:solidFill>
                <a:latin typeface="Arial" panose="020B0604020202020204" pitchFamily="34" charset="0"/>
                <a:cs typeface="Arial" panose="020B0604020202020204" pitchFamily="34" charset="0"/>
              </a:rPr>
              <a:t>Nhận</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xét</a:t>
            </a:r>
            <a:endParaRPr lang="en-US" sz="44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850821" y="3869535"/>
            <a:ext cx="12573001" cy="415498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T ⊂ S ⇔ “∀</a:t>
            </a:r>
            <a:r>
              <a:rPr lang="en-US" sz="4400" dirty="0">
                <a:latin typeface="Arial" panose="020B0604020202020204" pitchFamily="34" charset="0"/>
                <a:cs typeface="Arial" panose="020B0604020202020204" pitchFamily="34" charset="0"/>
              </a:rPr>
              <a:t>x</a:t>
            </a:r>
            <a:r>
              <a:rPr lang="en-US" sz="4400" dirty="0" smtClean="0">
                <a:latin typeface="Arial" panose="020B0604020202020204" pitchFamily="34" charset="0"/>
                <a:cs typeface="Arial" panose="020B0604020202020204" pitchFamily="34" charset="0"/>
              </a:rPr>
              <a:t>, x ∈ T ⇒ x ∈ S”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 ∈ 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T.</a:t>
            </a:r>
          </a:p>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T ⊂ 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T.</a:t>
            </a:r>
          </a:p>
          <a:p>
            <a:pPr marL="571500" indent="-571500" algn="just">
              <a:lnSpc>
                <a:spcPct val="150000"/>
              </a:lnSpc>
              <a:buFont typeface="Wingdings" panose="05000000000000000000" pitchFamily="2" charset="2"/>
              <a:buChar char="§"/>
            </a:pPr>
            <a:r>
              <a:rPr lang="en-US" sz="4400" dirty="0" err="1" smtClean="0">
                <a:latin typeface="Arial" panose="020B0604020202020204" pitchFamily="34" charset="0"/>
                <a:cs typeface="Arial" panose="020B0604020202020204" pitchFamily="34" charset="0"/>
              </a:rPr>
              <a:t>Nếu</a:t>
            </a:r>
            <a:r>
              <a:rPr lang="en-US" sz="4400" dirty="0" smtClean="0">
                <a:latin typeface="Arial" panose="020B0604020202020204" pitchFamily="34" charset="0"/>
                <a:cs typeface="Arial" panose="020B0604020202020204" pitchFamily="34" charset="0"/>
              </a:rPr>
              <a:t> A ⊂ B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B ⊂ C </a:t>
            </a:r>
            <a:r>
              <a:rPr lang="en-US" sz="4400" dirty="0" err="1" smtClean="0">
                <a:latin typeface="Arial" panose="020B0604020202020204" pitchFamily="34" charset="0"/>
                <a:cs typeface="Arial" panose="020B0604020202020204" pitchFamily="34" charset="0"/>
              </a:rPr>
              <a:t>thì</a:t>
            </a:r>
            <a:r>
              <a:rPr lang="en-US" sz="4400" dirty="0" smtClean="0">
                <a:latin typeface="Arial" panose="020B0604020202020204" pitchFamily="34" charset="0"/>
                <a:cs typeface="Arial" panose="020B0604020202020204" pitchFamily="34" charset="0"/>
              </a:rPr>
              <a:t> A ⊂ C</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3426046"/>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7099444" y="7710506"/>
            <a:ext cx="1636855" cy="1434481"/>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13747271" y="9349285"/>
            <a:ext cx="2608683" cy="668771"/>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4441342" y="-3218855"/>
            <a:ext cx="8991602" cy="17221202"/>
          </a:xfrm>
          <a:prstGeom prst="rect">
            <a:avLst/>
          </a:prstGeom>
        </p:spPr>
      </p:pic>
      <p:grpSp>
        <p:nvGrpSpPr>
          <p:cNvPr id="20" name="Group 6"/>
          <p:cNvGrpSpPr/>
          <p:nvPr/>
        </p:nvGrpSpPr>
        <p:grpSpPr>
          <a:xfrm>
            <a:off x="3362782" y="-405377"/>
            <a:ext cx="11562436" cy="3057395"/>
            <a:chOff x="0" y="0"/>
            <a:chExt cx="15416581" cy="4076527"/>
          </a:xfrm>
        </p:grpSpPr>
        <p:pic>
          <p:nvPicPr>
            <p:cNvPr id="21"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2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pic>
        <p:nvPicPr>
          <p:cNvPr id="28"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907148" flipH="1">
            <a:off x="557818" y="497598"/>
            <a:ext cx="2150629" cy="2186406"/>
          </a:xfrm>
          <a:prstGeom prst="rect">
            <a:avLst/>
          </a:prstGeom>
        </p:spPr>
      </p:pic>
      <p:sp>
        <p:nvSpPr>
          <p:cNvPr id="33" name="Rounded Rectangle 32"/>
          <p:cNvSpPr/>
          <p:nvPr/>
        </p:nvSpPr>
        <p:spPr>
          <a:xfrm>
            <a:off x="6864252" y="1443672"/>
            <a:ext cx="4001868" cy="1312472"/>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Biểu</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đồ</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Ven</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358040" y="2910815"/>
            <a:ext cx="15571919" cy="2123658"/>
          </a:xfrm>
          <a:prstGeom prst="rect">
            <a:avLst/>
          </a:prstGeom>
        </p:spPr>
        <p:txBody>
          <a:bodyPr wrap="square">
            <a:spAutoFit/>
          </a:bodyPr>
          <a:lstStyle/>
          <a:p>
            <a:pPr algn="ctr">
              <a:lnSpc>
                <a:spcPct val="150000"/>
              </a:lnSpc>
            </a:pPr>
            <a:r>
              <a:rPr lang="vi-VN" sz="4400" dirty="0">
                <a:latin typeface="Arial" panose="020B0604020202020204" pitchFamily="34" charset="0"/>
                <a:cs typeface="Arial" panose="020B0604020202020204" pitchFamily="34" charset="0"/>
              </a:rPr>
              <a:t>Người ta thường minh họa một tập hợp bằng một hình phẳng được bao quanh bởi một đường kín, gọi là biểu đồ Ven.</a:t>
            </a:r>
            <a:endParaRPr lang="en-US" sz="4400" dirty="0">
              <a:latin typeface="Arial" panose="020B0604020202020204" pitchFamily="34" charset="0"/>
              <a:cs typeface="Arial" panose="020B0604020202020204" pitchFamily="34" charset="0"/>
            </a:endParaRPr>
          </a:p>
        </p:txBody>
      </p:sp>
      <p:grpSp>
        <p:nvGrpSpPr>
          <p:cNvPr id="6" name="Group 5"/>
          <p:cNvGrpSpPr/>
          <p:nvPr/>
        </p:nvGrpSpPr>
        <p:grpSpPr>
          <a:xfrm>
            <a:off x="2749563" y="5189144"/>
            <a:ext cx="4530062" cy="3078555"/>
            <a:chOff x="5853503" y="5705040"/>
            <a:chExt cx="6700867" cy="3349730"/>
          </a:xfrm>
        </p:grpSpPr>
        <p:sp>
          <p:nvSpPr>
            <p:cNvPr id="4" name="Oval 3"/>
            <p:cNvSpPr/>
            <p:nvPr/>
          </p:nvSpPr>
          <p:spPr>
            <a:xfrm rot="21212915">
              <a:off x="5853503" y="5705040"/>
              <a:ext cx="6700867" cy="334973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0" y="7348077"/>
              <a:ext cx="1219200"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S</a:t>
              </a:r>
              <a:endParaRPr lang="en-US" sz="4400" dirty="0">
                <a:latin typeface="Arial" panose="020B0604020202020204" pitchFamily="34" charset="0"/>
                <a:cs typeface="Arial" panose="020B0604020202020204" pitchFamily="34" charset="0"/>
              </a:endParaRPr>
            </a:p>
          </p:txBody>
        </p:sp>
      </p:grpSp>
      <p:grpSp>
        <p:nvGrpSpPr>
          <p:cNvPr id="11" name="Group 10"/>
          <p:cNvGrpSpPr/>
          <p:nvPr/>
        </p:nvGrpSpPr>
        <p:grpSpPr>
          <a:xfrm>
            <a:off x="8475877" y="5267734"/>
            <a:ext cx="7916056" cy="4063296"/>
            <a:chOff x="8218816" y="5279098"/>
            <a:chExt cx="7916056" cy="4063296"/>
          </a:xfrm>
        </p:grpSpPr>
        <p:grpSp>
          <p:nvGrpSpPr>
            <p:cNvPr id="9" name="Group 8"/>
            <p:cNvGrpSpPr/>
            <p:nvPr/>
          </p:nvGrpSpPr>
          <p:grpSpPr>
            <a:xfrm>
              <a:off x="9613304" y="5279098"/>
              <a:ext cx="4982976" cy="3158565"/>
              <a:chOff x="9939891" y="5298471"/>
              <a:chExt cx="4982976" cy="3158565"/>
            </a:xfrm>
          </p:grpSpPr>
          <p:sp>
            <p:nvSpPr>
              <p:cNvPr id="7" name="Oval 6"/>
              <p:cNvSpPr/>
              <p:nvPr/>
            </p:nvSpPr>
            <p:spPr>
              <a:xfrm rot="21129153">
                <a:off x="9939891" y="5298471"/>
                <a:ext cx="4982976" cy="3158565"/>
              </a:xfrm>
              <a:prstGeom prst="ellipse">
                <a:avLst/>
              </a:prstGeom>
              <a:solidFill>
                <a:schemeClr val="accent1">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252495" y="6691568"/>
                <a:ext cx="613625"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S</a:t>
                </a:r>
                <a:endParaRPr lang="en-US" sz="4400" dirty="0">
                  <a:latin typeface="Arial" panose="020B0604020202020204" pitchFamily="34" charset="0"/>
                  <a:cs typeface="Arial" panose="020B0604020202020204" pitchFamily="34" charset="0"/>
                </a:endParaRPr>
              </a:p>
            </p:txBody>
          </p:sp>
          <p:sp>
            <p:nvSpPr>
              <p:cNvPr id="8" name="Oval 7"/>
              <p:cNvSpPr/>
              <p:nvPr/>
            </p:nvSpPr>
            <p:spPr>
              <a:xfrm>
                <a:off x="12075992" y="5981812"/>
                <a:ext cx="2338276" cy="1653101"/>
              </a:xfrm>
              <a:prstGeom prst="ellipse">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591863" y="6444885"/>
                <a:ext cx="61362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a:t>
                </a:r>
              </a:p>
            </p:txBody>
          </p:sp>
        </p:grpSp>
        <p:sp>
          <p:nvSpPr>
            <p:cNvPr id="10" name="TextBox 9"/>
            <p:cNvSpPr txBox="1"/>
            <p:nvPr/>
          </p:nvSpPr>
          <p:spPr>
            <a:xfrm>
              <a:off x="8218816" y="8634508"/>
              <a:ext cx="7916056" cy="707886"/>
            </a:xfrm>
            <a:prstGeom prst="rect">
              <a:avLst/>
            </a:prstGeom>
            <a:noFill/>
          </p:spPr>
          <p:txBody>
            <a:bodyPr wrap="square" rtlCol="0">
              <a:spAutoFit/>
            </a:bodyPr>
            <a:lstStyle/>
            <a:p>
              <a:r>
                <a:rPr lang="en-US" sz="4000" dirty="0" smtClean="0">
                  <a:solidFill>
                    <a:srgbClr val="002060"/>
                  </a:solidFill>
                  <a:latin typeface="Arial" panose="020B0604020202020204" pitchFamily="34" charset="0"/>
                  <a:cs typeface="Arial" panose="020B0604020202020204" pitchFamily="34" charset="0"/>
                </a:rPr>
                <a:t>Minh </a:t>
              </a:r>
              <a:r>
                <a:rPr lang="en-US" sz="4000" dirty="0" err="1" smtClean="0">
                  <a:solidFill>
                    <a:srgbClr val="002060"/>
                  </a:solidFill>
                  <a:latin typeface="Arial" panose="020B0604020202020204" pitchFamily="34" charset="0"/>
                  <a:cs typeface="Arial" panose="020B0604020202020204" pitchFamily="34" charset="0"/>
                </a:rPr>
                <a:t>họa</a:t>
              </a:r>
              <a:r>
                <a:rPr lang="en-US" sz="4000" dirty="0" smtClean="0">
                  <a:solidFill>
                    <a:srgbClr val="002060"/>
                  </a:solidFill>
                  <a:latin typeface="Arial" panose="020B0604020202020204" pitchFamily="34" charset="0"/>
                  <a:cs typeface="Arial" panose="020B0604020202020204" pitchFamily="34" charset="0"/>
                </a:rPr>
                <a:t> T </a:t>
              </a:r>
              <a:r>
                <a:rPr lang="en-US" sz="4000" dirty="0" err="1" smtClean="0">
                  <a:solidFill>
                    <a:srgbClr val="002060"/>
                  </a:solidFill>
                  <a:latin typeface="Arial" panose="020B0604020202020204" pitchFamily="34" charset="0"/>
                  <a:cs typeface="Arial" panose="020B0604020202020204" pitchFamily="34" charset="0"/>
                </a:rPr>
                <a:t>là</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một</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tập</a:t>
              </a:r>
              <a:r>
                <a:rPr lang="en-US" sz="4000" dirty="0" smtClean="0">
                  <a:solidFill>
                    <a:srgbClr val="002060"/>
                  </a:solidFill>
                  <a:latin typeface="Arial" panose="020B0604020202020204" pitchFamily="34" charset="0"/>
                  <a:cs typeface="Arial" panose="020B0604020202020204" pitchFamily="34" charset="0"/>
                </a:rPr>
                <a:t> con </a:t>
              </a:r>
              <a:r>
                <a:rPr lang="en-US" sz="4000" dirty="0" err="1" smtClean="0">
                  <a:solidFill>
                    <a:srgbClr val="002060"/>
                  </a:solidFill>
                  <a:latin typeface="Arial" panose="020B0604020202020204" pitchFamily="34" charset="0"/>
                  <a:cs typeface="Arial" panose="020B0604020202020204" pitchFamily="34" charset="0"/>
                </a:rPr>
                <a:t>của</a:t>
              </a:r>
              <a:r>
                <a:rPr lang="en-US" sz="4000" dirty="0" smtClean="0">
                  <a:solidFill>
                    <a:srgbClr val="002060"/>
                  </a:solidFill>
                  <a:latin typeface="Arial" panose="020B0604020202020204" pitchFamily="34" charset="0"/>
                  <a:cs typeface="Arial" panose="020B0604020202020204" pitchFamily="34" charset="0"/>
                </a:rPr>
                <a:t> S</a:t>
              </a:r>
              <a:endParaRPr lang="en-US" sz="40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8417185"/>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grpSp>
        <p:nvGrpSpPr>
          <p:cNvPr id="7" name="Group 7"/>
          <p:cNvGrpSpPr/>
          <p:nvPr/>
        </p:nvGrpSpPr>
        <p:grpSpPr>
          <a:xfrm>
            <a:off x="838200" y="723900"/>
            <a:ext cx="16535400" cy="8975993"/>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1522" y="9033611"/>
            <a:ext cx="2601372" cy="1253389"/>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558662" y="579479"/>
            <a:ext cx="1404667" cy="773844"/>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22481" y="-163701"/>
            <a:ext cx="2147648" cy="2034408"/>
          </a:xfrm>
          <a:prstGeom prst="rect">
            <a:avLst/>
          </a:prstGeom>
        </p:spPr>
      </p:pic>
      <p:sp>
        <p:nvSpPr>
          <p:cNvPr id="20" name="Rounded Rectangle 19"/>
          <p:cNvSpPr/>
          <p:nvPr/>
        </p:nvSpPr>
        <p:spPr>
          <a:xfrm>
            <a:off x="2458926" y="1241706"/>
            <a:ext cx="2213764"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2431217" y="1346080"/>
            <a:ext cx="13848046" cy="286232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                  Cho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S = {2; 3; 5}.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con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S?</a:t>
            </a:r>
          </a:p>
          <a:p>
            <a:pPr algn="just">
              <a:lnSpc>
                <a:spcPct val="150000"/>
              </a:lnSpc>
            </a:pPr>
            <a:r>
              <a:rPr lang="en-US" sz="4000" dirty="0" smtClean="0">
                <a:latin typeface="Arial" panose="020B0604020202020204" pitchFamily="34" charset="0"/>
                <a:cs typeface="Arial" panose="020B0604020202020204" pitchFamily="34" charset="0"/>
              </a:rPr>
              <a:t>    S</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 {3}                    S</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{0; 2}                        S</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 {3; 5}  </a:t>
            </a:r>
            <a:endParaRPr lang="en-US" sz="4000" dirty="0">
              <a:latin typeface="Arial" panose="020B0604020202020204" pitchFamily="34" charset="0"/>
              <a:cs typeface="Arial" panose="020B0604020202020204" pitchFamily="34" charset="0"/>
            </a:endParaRPr>
          </a:p>
        </p:txBody>
      </p:sp>
      <p:sp>
        <p:nvSpPr>
          <p:cNvPr id="21" name="Oval Callout 20"/>
          <p:cNvSpPr/>
          <p:nvPr/>
        </p:nvSpPr>
        <p:spPr>
          <a:xfrm>
            <a:off x="1524499" y="4248665"/>
            <a:ext cx="1681480" cy="1219200"/>
          </a:xfrm>
          <a:prstGeom prst="wedgeEllipseCallout">
            <a:avLst>
              <a:gd name="adj1" fmla="val 46841"/>
              <a:gd name="adj2" fmla="val 49167"/>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4" name="TextBox 3"/>
          <p:cNvSpPr txBox="1"/>
          <p:nvPr/>
        </p:nvSpPr>
        <p:spPr>
          <a:xfrm>
            <a:off x="3562219" y="4516286"/>
            <a:ext cx="131064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S</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 {3}, S</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 {3; 5}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con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S.</a:t>
            </a:r>
            <a:endParaRPr lang="en-US" sz="4000" dirty="0">
              <a:latin typeface="Arial" panose="020B0604020202020204" pitchFamily="34" charset="0"/>
              <a:cs typeface="Arial" panose="020B0604020202020204" pitchFamily="34" charset="0"/>
            </a:endParaRPr>
          </a:p>
        </p:txBody>
      </p:sp>
      <p:grpSp>
        <p:nvGrpSpPr>
          <p:cNvPr id="61" name="Group 60"/>
          <p:cNvGrpSpPr/>
          <p:nvPr/>
        </p:nvGrpSpPr>
        <p:grpSpPr>
          <a:xfrm>
            <a:off x="2130097" y="5530279"/>
            <a:ext cx="15074310" cy="3675524"/>
            <a:chOff x="2130097" y="5530279"/>
            <a:chExt cx="15074310" cy="3675524"/>
          </a:xfrm>
        </p:grpSpPr>
        <p:sp>
          <p:nvSpPr>
            <p:cNvPr id="5" name="Oval 4"/>
            <p:cNvSpPr/>
            <p:nvPr/>
          </p:nvSpPr>
          <p:spPr>
            <a:xfrm rot="21134945">
              <a:off x="2131109" y="6321810"/>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1134945">
              <a:off x="7324521" y="6321811"/>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1134945">
              <a:off x="12140103" y="6299900"/>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1134945">
              <a:off x="4250459" y="7022898"/>
              <a:ext cx="1574441" cy="12574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643827">
              <a:off x="8607881" y="5530279"/>
              <a:ext cx="1574441" cy="18135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4280279">
              <a:off x="13752334" y="6697151"/>
              <a:ext cx="1521401" cy="26613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96240" y="7297699"/>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p:txBody>
        </p:sp>
        <p:sp>
          <p:nvSpPr>
            <p:cNvPr id="36" name="TextBox 35"/>
            <p:cNvSpPr txBox="1"/>
            <p:nvPr/>
          </p:nvSpPr>
          <p:spPr>
            <a:xfrm>
              <a:off x="3385532" y="6518397"/>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2</a:t>
              </a:r>
            </a:p>
          </p:txBody>
        </p:sp>
        <p:sp>
          <p:nvSpPr>
            <p:cNvPr id="37" name="TextBox 36"/>
            <p:cNvSpPr txBox="1"/>
            <p:nvPr/>
          </p:nvSpPr>
          <p:spPr>
            <a:xfrm>
              <a:off x="3334655" y="8206676"/>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5</a:t>
              </a:r>
            </a:p>
          </p:txBody>
        </p:sp>
        <p:sp>
          <p:nvSpPr>
            <p:cNvPr id="38" name="TextBox 37"/>
            <p:cNvSpPr txBox="1"/>
            <p:nvPr/>
          </p:nvSpPr>
          <p:spPr>
            <a:xfrm>
              <a:off x="10232581" y="7270451"/>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p:txBody>
        </p:sp>
        <p:sp>
          <p:nvSpPr>
            <p:cNvPr id="39" name="TextBox 38"/>
            <p:cNvSpPr txBox="1"/>
            <p:nvPr/>
          </p:nvSpPr>
          <p:spPr>
            <a:xfrm>
              <a:off x="8821873" y="6491149"/>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2</a:t>
              </a:r>
            </a:p>
          </p:txBody>
        </p:sp>
        <p:sp>
          <p:nvSpPr>
            <p:cNvPr id="40" name="TextBox 39"/>
            <p:cNvSpPr txBox="1"/>
            <p:nvPr/>
          </p:nvSpPr>
          <p:spPr>
            <a:xfrm>
              <a:off x="8770996" y="8179428"/>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5</a:t>
              </a:r>
            </a:p>
          </p:txBody>
        </p:sp>
        <p:sp>
          <p:nvSpPr>
            <p:cNvPr id="41" name="TextBox 40"/>
            <p:cNvSpPr txBox="1"/>
            <p:nvPr/>
          </p:nvSpPr>
          <p:spPr>
            <a:xfrm>
              <a:off x="14677928" y="7319943"/>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p:txBody>
        </p:sp>
        <p:sp>
          <p:nvSpPr>
            <p:cNvPr id="42" name="TextBox 41"/>
            <p:cNvSpPr txBox="1"/>
            <p:nvPr/>
          </p:nvSpPr>
          <p:spPr>
            <a:xfrm>
              <a:off x="13306097" y="6446981"/>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2</a:t>
              </a:r>
            </a:p>
          </p:txBody>
        </p:sp>
        <p:sp>
          <p:nvSpPr>
            <p:cNvPr id="43" name="TextBox 42"/>
            <p:cNvSpPr txBox="1"/>
            <p:nvPr/>
          </p:nvSpPr>
          <p:spPr>
            <a:xfrm>
              <a:off x="13456869" y="8005623"/>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5</a:t>
              </a:r>
            </a:p>
          </p:txBody>
        </p:sp>
        <p:sp>
          <p:nvSpPr>
            <p:cNvPr id="44" name="TextBox 43"/>
            <p:cNvSpPr txBox="1"/>
            <p:nvPr/>
          </p:nvSpPr>
          <p:spPr>
            <a:xfrm>
              <a:off x="8873946" y="5570219"/>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0</a:t>
              </a:r>
              <a:endParaRPr lang="en-US" sz="4000" dirty="0">
                <a:solidFill>
                  <a:srgbClr val="0070C0"/>
                </a:solidFill>
                <a:latin typeface="Arial" panose="020B0604020202020204" pitchFamily="34" charset="0"/>
                <a:cs typeface="Arial" panose="020B0604020202020204" pitchFamily="34" charset="0"/>
              </a:endParaRPr>
            </a:p>
          </p:txBody>
        </p:sp>
        <p:sp>
          <p:nvSpPr>
            <p:cNvPr id="9" name="TextBox 8"/>
            <p:cNvSpPr txBox="1"/>
            <p:nvPr/>
          </p:nvSpPr>
          <p:spPr>
            <a:xfrm>
              <a:off x="2130097" y="6038791"/>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p:txBody>
        </p:sp>
        <p:sp>
          <p:nvSpPr>
            <p:cNvPr id="45" name="TextBox 44"/>
            <p:cNvSpPr txBox="1"/>
            <p:nvPr/>
          </p:nvSpPr>
          <p:spPr>
            <a:xfrm>
              <a:off x="6021743" y="8297748"/>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r>
                <a:rPr lang="en-US" sz="4000" baseline="-25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46" name="TextBox 45"/>
            <p:cNvSpPr txBox="1"/>
            <p:nvPr/>
          </p:nvSpPr>
          <p:spPr>
            <a:xfrm>
              <a:off x="7210910" y="6104074"/>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p:txBody>
        </p:sp>
        <p:sp>
          <p:nvSpPr>
            <p:cNvPr id="47" name="TextBox 46"/>
            <p:cNvSpPr txBox="1"/>
            <p:nvPr/>
          </p:nvSpPr>
          <p:spPr>
            <a:xfrm>
              <a:off x="10520815" y="5594129"/>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r>
                <a:rPr lang="en-US" sz="4000" baseline="-25000" dirty="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sp>
          <p:nvSpPr>
            <p:cNvPr id="48" name="TextBox 47"/>
            <p:cNvSpPr txBox="1"/>
            <p:nvPr/>
          </p:nvSpPr>
          <p:spPr>
            <a:xfrm>
              <a:off x="12000580" y="6147634"/>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p:txBody>
        </p:sp>
        <p:sp>
          <p:nvSpPr>
            <p:cNvPr id="49" name="TextBox 48"/>
            <p:cNvSpPr txBox="1"/>
            <p:nvPr/>
          </p:nvSpPr>
          <p:spPr>
            <a:xfrm>
              <a:off x="16422174" y="6978532"/>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r>
                <a:rPr lang="en-US" sz="4000" baseline="-25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cxnSp>
          <p:nvCxnSpPr>
            <p:cNvPr id="11" name="Straight Connector 10"/>
            <p:cNvCxnSpPr/>
            <p:nvPr/>
          </p:nvCxnSpPr>
          <p:spPr>
            <a:xfrm>
              <a:off x="2521213" y="6580138"/>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31589" y="6667107"/>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398766" y="6690531"/>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18089" y="8082805"/>
              <a:ext cx="451440" cy="37661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7" idx="1"/>
            </p:cNvCxnSpPr>
            <p:nvPr/>
          </p:nvCxnSpPr>
          <p:spPr>
            <a:xfrm flipV="1">
              <a:off x="10115419" y="5948072"/>
              <a:ext cx="405396" cy="11698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5798851" y="7474513"/>
              <a:ext cx="660520" cy="19937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11881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up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21"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653832"/>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037809" y="7735948"/>
            <a:ext cx="2630183" cy="2491500"/>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8859" y="311813"/>
            <a:ext cx="1351544" cy="1655566"/>
          </a:xfrm>
          <a:prstGeom prst="rect">
            <a:avLst/>
          </a:prstGeom>
        </p:spPr>
      </p:pic>
      <p:sp>
        <p:nvSpPr>
          <p:cNvPr id="3" name="TextBox 2"/>
          <p:cNvSpPr txBox="1"/>
          <p:nvPr/>
        </p:nvSpPr>
        <p:spPr>
          <a:xfrm>
            <a:off x="2145007" y="1310943"/>
            <a:ext cx="6552597" cy="707886"/>
          </a:xfrm>
          <a:prstGeom prst="rect">
            <a:avLst/>
          </a:prstGeom>
          <a:noFill/>
        </p:spPr>
        <p:txBody>
          <a:bodyPr wrap="square" rtlCol="0">
            <a:spAutoFit/>
          </a:bodyPr>
          <a:lstStyle/>
          <a:p>
            <a:r>
              <a:rPr lang="en-US" sz="4000" b="1" dirty="0" smtClean="0">
                <a:solidFill>
                  <a:schemeClr val="accent6">
                    <a:lumMod val="75000"/>
                  </a:schemeClr>
                </a:solidFill>
                <a:latin typeface="Arial" panose="020B0604020202020204" pitchFamily="34" charset="0"/>
                <a:cs typeface="Arial" panose="020B0604020202020204" pitchFamily="34" charset="0"/>
              </a:rPr>
              <a:t>c. </a:t>
            </a:r>
            <a:r>
              <a:rPr lang="en-US" sz="4000" b="1" dirty="0" err="1" smtClean="0">
                <a:solidFill>
                  <a:schemeClr val="accent6">
                    <a:lumMod val="75000"/>
                  </a:schemeClr>
                </a:solidFill>
                <a:latin typeface="Arial" panose="020B0604020202020204" pitchFamily="34" charset="0"/>
                <a:cs typeface="Arial" panose="020B0604020202020204" pitchFamily="34" charset="0"/>
              </a:rPr>
              <a:t>Hai</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tập</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hợp</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bằng</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nhau</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2145007" y="2243635"/>
            <a:ext cx="14200306" cy="4708981"/>
            <a:chOff x="2182694" y="2401822"/>
            <a:chExt cx="14200306" cy="4708981"/>
          </a:xfrm>
        </p:grpSpPr>
        <p:sp>
          <p:nvSpPr>
            <p:cNvPr id="14" name="Rounded Rectangle 13"/>
            <p:cNvSpPr/>
            <p:nvPr/>
          </p:nvSpPr>
          <p:spPr>
            <a:xfrm>
              <a:off x="2210403" y="2413719"/>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HĐ4</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2182694" y="2401822"/>
              <a:ext cx="14200306"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S</a:t>
              </a:r>
              <a:r>
                <a:rPr lang="vi-VN" sz="4000" dirty="0" smtClean="0">
                  <a:latin typeface="Arial" panose="020B0604020202020204" pitchFamily="34" charset="0"/>
                  <a:cs typeface="Arial" panose="020B0604020202020204" pitchFamily="34" charset="0"/>
                </a:rPr>
                <a:t>ơn </a:t>
              </a:r>
              <a:r>
                <a:rPr lang="vi-VN" sz="4000" dirty="0">
                  <a:latin typeface="Arial" panose="020B0604020202020204" pitchFamily="34" charset="0"/>
                  <a:cs typeface="Arial" panose="020B0604020202020204" pitchFamily="34" charset="0"/>
                </a:rPr>
                <a:t>và Thu viết tập hợp các số chính phương nhỏ hơn 100 như sau:</a:t>
              </a:r>
            </a:p>
            <a:p>
              <a:pPr algn="just">
                <a:lnSpc>
                  <a:spcPct val="150000"/>
                </a:lnSpc>
              </a:pPr>
              <a:r>
                <a:rPr lang="vi-VN" sz="4000" dirty="0" smtClean="0">
                  <a:latin typeface="Arial" panose="020B0604020202020204" pitchFamily="34" charset="0"/>
                  <a:cs typeface="Arial" panose="020B0604020202020204" pitchFamily="34" charset="0"/>
                </a:rPr>
                <a:t>Sơn</a:t>
              </a:r>
              <a:r>
                <a:rPr lang="vi-VN" sz="4000" dirty="0">
                  <a:latin typeface="Arial" panose="020B0604020202020204" pitchFamily="34" charset="0"/>
                  <a:cs typeface="Arial" panose="020B0604020202020204" pitchFamily="34" charset="0"/>
                </a:rPr>
                <a:t>: S = {0; 1; 4; 9; 16; 25; 36; 49; 64; 81}</a:t>
              </a:r>
            </a:p>
            <a:p>
              <a:pPr algn="just">
                <a:lnSpc>
                  <a:spcPct val="150000"/>
                </a:lnSpc>
              </a:pPr>
              <a:r>
                <a:rPr lang="vi-VN" sz="4000" dirty="0" smtClean="0">
                  <a:latin typeface="Arial" panose="020B0604020202020204" pitchFamily="34" charset="0"/>
                  <a:cs typeface="Arial" panose="020B0604020202020204" pitchFamily="34" charset="0"/>
                </a:rPr>
                <a:t>Thu</a:t>
              </a:r>
              <a:r>
                <a:rPr lang="vi-VN" sz="4000" dirty="0">
                  <a:latin typeface="Arial" panose="020B0604020202020204" pitchFamily="34" charset="0"/>
                  <a:cs typeface="Arial" panose="020B0604020202020204" pitchFamily="34" charset="0"/>
                </a:rPr>
                <a:t>: T = </a:t>
              </a:r>
              <a:r>
                <a:rPr lang="vi-VN" sz="4000" dirty="0" smtClean="0">
                  <a:latin typeface="Arial" panose="020B0604020202020204" pitchFamily="34" charset="0"/>
                  <a:cs typeface="Arial" panose="020B0604020202020204" pitchFamily="34" charset="0"/>
                </a:rPr>
                <a:t>{n</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N|n </a:t>
              </a:r>
              <a:r>
                <a:rPr lang="vi-VN" sz="4000" dirty="0">
                  <a:latin typeface="Arial" panose="020B0604020202020204" pitchFamily="34" charset="0"/>
                  <a:cs typeface="Arial" panose="020B0604020202020204" pitchFamily="34" charset="0"/>
                </a:rPr>
                <a:t>là số chính phương; n &lt; 100}.</a:t>
              </a:r>
            </a:p>
            <a:p>
              <a:pPr algn="just">
                <a:lnSpc>
                  <a:spcPct val="150000"/>
                </a:lnSpc>
              </a:pPr>
              <a:r>
                <a:rPr lang="vi-VN" sz="4000" dirty="0" smtClean="0">
                  <a:latin typeface="Arial" panose="020B0604020202020204" pitchFamily="34" charset="0"/>
                  <a:cs typeface="Arial" panose="020B0604020202020204" pitchFamily="34" charset="0"/>
                </a:rPr>
                <a:t>Hỏi </a:t>
              </a:r>
              <a:r>
                <a:rPr lang="vi-VN" sz="4000" dirty="0">
                  <a:latin typeface="Arial" panose="020B0604020202020204" pitchFamily="34" charset="0"/>
                  <a:cs typeface="Arial" panose="020B0604020202020204" pitchFamily="34" charset="0"/>
                </a:rPr>
                <a:t>bạn nào viết đúng?</a:t>
              </a:r>
              <a:endParaRPr lang="en-US" sz="4000" dirty="0">
                <a:latin typeface="Arial" panose="020B0604020202020204" pitchFamily="34" charset="0"/>
                <a:cs typeface="Arial" panose="020B0604020202020204" pitchFamily="34" charset="0"/>
              </a:endParaRPr>
            </a:p>
          </p:txBody>
        </p:sp>
      </p:grpSp>
      <p:sp>
        <p:nvSpPr>
          <p:cNvPr id="6" name="Chevron 5"/>
          <p:cNvSpPr/>
          <p:nvPr/>
        </p:nvSpPr>
        <p:spPr>
          <a:xfrm>
            <a:off x="13142235" y="4457700"/>
            <a:ext cx="914400" cy="1371600"/>
          </a:xfrm>
          <a:prstGeom prst="chevron">
            <a:avLst>
              <a:gd name="adj" fmla="val 8851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4184889" y="4052383"/>
            <a:ext cx="2874901" cy="1824923"/>
          </a:xfrm>
          <a:prstGeom prst="rect">
            <a:avLst/>
          </a:prstGeom>
          <a:noFill/>
        </p:spPr>
        <p:txBody>
          <a:bodyPr wrap="square" rtlCol="0">
            <a:spAutoFit/>
          </a:bodyPr>
          <a:lstStyle/>
          <a:p>
            <a:pPr algn="just">
              <a:lnSpc>
                <a:spcPct val="150000"/>
              </a:lnSpc>
            </a:pPr>
            <a:r>
              <a:rPr lang="en-US" sz="4000" dirty="0" err="1" smtClean="0">
                <a:solidFill>
                  <a:srgbClr val="C00000"/>
                </a:solidFill>
                <a:latin typeface="Arial" panose="020B0604020202020204" pitchFamily="34" charset="0"/>
                <a:cs typeface="Arial" panose="020B0604020202020204" pitchFamily="34" charset="0"/>
              </a:rPr>
              <a:t>Cả</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hai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bạn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đều</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đúng</a:t>
            </a:r>
            <a:endParaRPr lang="en-US" sz="4000"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10303" y="7177422"/>
            <a:ext cx="1600200" cy="1466173"/>
          </a:xfrm>
          <a:prstGeom prst="rect">
            <a:avLst/>
          </a:prstGeom>
        </p:spPr>
      </p:pic>
      <p:sp>
        <p:nvSpPr>
          <p:cNvPr id="9" name="Rectangle 8"/>
          <p:cNvSpPr/>
          <p:nvPr/>
        </p:nvSpPr>
        <p:spPr>
          <a:xfrm>
            <a:off x="3276601" y="7177422"/>
            <a:ext cx="13068712" cy="1824923"/>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Phần tử tập hợp S có thuộc tập hợp T không? </a:t>
            </a:r>
            <a:r>
              <a:rPr lang="vi-VN" sz="4000" i="1" dirty="0" smtClean="0">
                <a:solidFill>
                  <a:srgbClr val="002060"/>
                </a:solidFill>
                <a:latin typeface="Arial" panose="020B0604020202020204" pitchFamily="34" charset="0"/>
                <a:cs typeface="Arial" panose="020B0604020202020204" pitchFamily="34" charset="0"/>
              </a:rPr>
              <a:t>Ngược </a:t>
            </a:r>
            <a:r>
              <a:rPr lang="vi-VN" sz="4000" i="1" dirty="0">
                <a:solidFill>
                  <a:srgbClr val="002060"/>
                </a:solidFill>
                <a:latin typeface="Arial" panose="020B0604020202020204" pitchFamily="34" charset="0"/>
                <a:cs typeface="Arial" panose="020B0604020202020204" pitchFamily="34" charset="0"/>
              </a:rPr>
              <a:t>lại phần tử tập hợp T có thuộc tập hợp S không?</a:t>
            </a:r>
            <a:endParaRPr lang="en-US" sz="4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1859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990600" y="987378"/>
            <a:ext cx="16002000" cy="865192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6" y="489309"/>
            <a:ext cx="2403820" cy="818290"/>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414" y="70708"/>
            <a:ext cx="2825743" cy="267674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6693132" y="4096501"/>
            <a:ext cx="1996615" cy="1099954"/>
          </a:xfrm>
          <a:prstGeom prst="rect">
            <a:avLst/>
          </a:prstGeom>
        </p:spPr>
      </p:pic>
      <p:grpSp>
        <p:nvGrpSpPr>
          <p:cNvPr id="27" name="Group 26"/>
          <p:cNvGrpSpPr/>
          <p:nvPr/>
        </p:nvGrpSpPr>
        <p:grpSpPr>
          <a:xfrm>
            <a:off x="3091153" y="1072676"/>
            <a:ext cx="3956371" cy="2015506"/>
            <a:chOff x="3435341" y="1307599"/>
            <a:chExt cx="3956371" cy="2015506"/>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818542"/>
              <a:ext cx="3429000" cy="707886"/>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KẾT LUẬN</a:t>
              </a:r>
              <a:endParaRPr lang="en-US" sz="4000" b="1" dirty="0">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3354838" y="3209733"/>
            <a:ext cx="10134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Hai tập hợp S và T được gọi là hai tập hợp bằng nhau nếu mỗi phần tử của T cũng là phần tử của tập hợp S và ngược lại.</a:t>
            </a:r>
          </a:p>
          <a:p>
            <a:pPr algn="just">
              <a:lnSpc>
                <a:spcPct val="150000"/>
              </a:lnSpc>
            </a:pPr>
            <a:r>
              <a:rPr lang="vi-VN" sz="4000" dirty="0">
                <a:latin typeface="Arial" panose="020B0604020202020204" pitchFamily="34" charset="0"/>
                <a:cs typeface="Arial" panose="020B0604020202020204" pitchFamily="34" charset="0"/>
              </a:rPr>
              <a:t>Kí hiệu: S = T.</a:t>
            </a:r>
          </a:p>
        </p:txBody>
      </p:sp>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09824" y="1332760"/>
            <a:ext cx="8331701" cy="8331701"/>
          </a:xfrm>
          <a:prstGeom prst="rect">
            <a:avLst/>
          </a:prstGeom>
        </p:spPr>
      </p:pic>
      <p:sp>
        <p:nvSpPr>
          <p:cNvPr id="9" name="Rectangle 8"/>
          <p:cNvSpPr/>
          <p:nvPr/>
        </p:nvSpPr>
        <p:spPr>
          <a:xfrm>
            <a:off x="3354838" y="6977605"/>
            <a:ext cx="9144000" cy="1938992"/>
          </a:xfrm>
          <a:prstGeom prst="rect">
            <a:avLst/>
          </a:prstGeom>
        </p:spPr>
        <p:txBody>
          <a:bodyPr>
            <a:spAutoFit/>
          </a:bodyPr>
          <a:lstStyle/>
          <a:p>
            <a:pPr algn="just">
              <a:lnSpc>
                <a:spcPct val="150000"/>
              </a:lnSpc>
            </a:pPr>
            <a:r>
              <a:rPr lang="en-US" sz="4000" b="1" dirty="0" err="1">
                <a:solidFill>
                  <a:schemeClr val="accent4">
                    <a:lumMod val="50000"/>
                  </a:schemeClr>
                </a:solidFill>
                <a:latin typeface="Arial" panose="020B0604020202020204" pitchFamily="34" charset="0"/>
                <a:cs typeface="Arial" panose="020B0604020202020204" pitchFamily="34" charset="0"/>
              </a:rPr>
              <a:t>Nhận</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xét</a:t>
            </a:r>
            <a:r>
              <a:rPr lang="en-US" sz="4000" b="1" dirty="0">
                <a:solidFill>
                  <a:schemeClr val="accent4">
                    <a:lumMod val="50000"/>
                  </a:schemeClr>
                </a:solidFill>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T ⊂ S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S = T.</a:t>
            </a:r>
          </a:p>
        </p:txBody>
      </p:sp>
    </p:spTree>
    <p:extLst>
      <p:ext uri="{BB962C8B-B14F-4D97-AF65-F5344CB8AC3E}">
        <p14:creationId xmlns:p14="http://schemas.microsoft.com/office/powerpoint/2010/main" val="178136585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889680" y="-2878500"/>
            <a:ext cx="8737239" cy="1699260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75176" y="-718114"/>
            <a:ext cx="1563095" cy="2232993"/>
          </a:xfrm>
          <a:prstGeom prst="rect">
            <a:avLst/>
          </a:prstGeom>
        </p:spPr>
      </p:pic>
      <p:grpSp>
        <p:nvGrpSpPr>
          <p:cNvPr id="17" name="Group 16"/>
          <p:cNvGrpSpPr/>
          <p:nvPr/>
        </p:nvGrpSpPr>
        <p:grpSpPr>
          <a:xfrm>
            <a:off x="616048" y="190500"/>
            <a:ext cx="4565552" cy="1981200"/>
            <a:chOff x="321656" y="367209"/>
            <a:chExt cx="5175152" cy="2624400"/>
          </a:xfrm>
        </p:grpSpPr>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656" y="367209"/>
              <a:ext cx="5175152" cy="2624400"/>
            </a:xfrm>
            <a:prstGeom prst="rect">
              <a:avLst/>
            </a:prstGeom>
          </p:spPr>
        </p:pic>
        <p:sp>
          <p:nvSpPr>
            <p:cNvPr id="16" name="TextBox 15"/>
            <p:cNvSpPr txBox="1"/>
            <p:nvPr/>
          </p:nvSpPr>
          <p:spPr>
            <a:xfrm>
              <a:off x="699432" y="1097540"/>
              <a:ext cx="4419600" cy="84741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KHỞI ĐỘNG</a:t>
              </a:r>
              <a:endParaRPr lang="en-US" sz="4400" b="1" dirty="0">
                <a:latin typeface="Arial" panose="020B0604020202020204" pitchFamily="34" charset="0"/>
                <a:cs typeface="Arial" panose="020B0604020202020204" pitchFamily="34" charset="0"/>
              </a:endParaRPr>
            </a:p>
          </p:txBody>
        </p:sp>
      </p:grpSp>
      <p:sp>
        <p:nvSpPr>
          <p:cNvPr id="18" name="Rectangle 17"/>
          <p:cNvSpPr/>
          <p:nvPr/>
        </p:nvSpPr>
        <p:spPr>
          <a:xfrm>
            <a:off x="1257300" y="1932903"/>
            <a:ext cx="157734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Câu lạc bộ Lịch sử có 12 thành viên (không có hai bạn nào trùng tên), tổ chức hai chuyên đề tên một phần mềm họp trực tuyến. Tên các thành viên tham gia mỗi chuyên đề được hiển thị trên màn hình.</a:t>
            </a:r>
            <a:endParaRPr lang="en-US" sz="40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7460" y="4991100"/>
            <a:ext cx="8716576" cy="4284262"/>
          </a:xfrm>
          <a:prstGeom prst="rect">
            <a:avLst/>
          </a:prstGeom>
        </p:spPr>
      </p:pic>
      <p:grpSp>
        <p:nvGrpSpPr>
          <p:cNvPr id="22" name="Group 21"/>
          <p:cNvGrpSpPr/>
          <p:nvPr/>
        </p:nvGrpSpPr>
        <p:grpSpPr>
          <a:xfrm>
            <a:off x="10720633" y="5130800"/>
            <a:ext cx="6781801" cy="3810000"/>
            <a:chOff x="10958945" y="4991100"/>
            <a:chExt cx="6781801" cy="3810000"/>
          </a:xfrm>
        </p:grpSpPr>
        <p:sp>
          <p:nvSpPr>
            <p:cNvPr id="20" name="Cloud Callout 19"/>
            <p:cNvSpPr/>
            <p:nvPr/>
          </p:nvSpPr>
          <p:spPr>
            <a:xfrm>
              <a:off x="10958945" y="4991100"/>
              <a:ext cx="6781801" cy="3810000"/>
            </a:xfrm>
            <a:prstGeom prst="cloudCallout">
              <a:avLst>
                <a:gd name="adj1" fmla="val -63264"/>
                <a:gd name="adj2" fmla="val -2702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454044" y="5513339"/>
              <a:ext cx="5791601" cy="2748253"/>
            </a:xfrm>
            <a:prstGeom prst="rect">
              <a:avLst/>
            </a:prstGeom>
          </p:spPr>
          <p:txBody>
            <a:bodyPr wrap="square">
              <a:spAutoFit/>
            </a:bodyPr>
            <a:lstStyle/>
            <a:p>
              <a:pPr algn="ctr">
                <a:lnSpc>
                  <a:spcPct val="150000"/>
                </a:lnSpc>
              </a:pP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bao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nhiêu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thành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viên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vắng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mặt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trong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hai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chuyên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đề</a:t>
              </a:r>
              <a:r>
                <a:rPr lang="en-US" sz="4000" dirty="0">
                  <a:solidFill>
                    <a:srgbClr val="002060"/>
                  </a:solidFill>
                  <a:latin typeface="Arial" panose="020B0604020202020204" pitchFamily="34" charset="0"/>
                  <a:cs typeface="Arial" panose="020B0604020202020204"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16424" y="797137"/>
            <a:ext cx="2978951" cy="997948"/>
          </a:xfrm>
          <a:prstGeom prst="rect">
            <a:avLst/>
          </a:prstGeom>
        </p:spPr>
      </p:pic>
      <p:pic>
        <p:nvPicPr>
          <p:cNvPr id="2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26731" y="1382195"/>
            <a:ext cx="1776788" cy="2070410"/>
          </a:xfrm>
          <a:prstGeom prst="rect">
            <a:avLst/>
          </a:prstGeom>
        </p:spPr>
      </p:pic>
      <p:pic>
        <p:nvPicPr>
          <p:cNvPr id="2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1761256" y="7261115"/>
            <a:ext cx="2123695" cy="2159024"/>
          </a:xfrm>
          <a:prstGeom prst="rect">
            <a:avLst/>
          </a:prstGeom>
        </p:spPr>
      </p:pic>
      <p:sp>
        <p:nvSpPr>
          <p:cNvPr id="16" name="Rounded Rectangle 15"/>
          <p:cNvSpPr/>
          <p:nvPr/>
        </p:nvSpPr>
        <p:spPr>
          <a:xfrm>
            <a:off x="2237509" y="1929651"/>
            <a:ext cx="2213764"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4639185" y="1971577"/>
            <a:ext cx="5529578"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2141748" y="3137938"/>
                <a:ext cx="14012651" cy="286232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 = {n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smtClean="0">
                    <a:latin typeface="Arial" panose="020B0604020202020204" pitchFamily="34" charset="0"/>
                    <a:cs typeface="Arial" panose="020B0604020202020204" pitchFamily="34" charset="0"/>
                  </a:rPr>
                  <a:t> | n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3; n &lt; 30}</a:t>
                </a:r>
              </a:p>
              <a:p>
                <a:pPr algn="just">
                  <a:lnSpc>
                    <a:spcPct val="150000"/>
                  </a:lnSpc>
                </a:pPr>
                <a:r>
                  <a:rPr lang="en-US" sz="4000" dirty="0" smtClean="0">
                    <a:latin typeface="Arial" panose="020B0604020202020204" pitchFamily="34" charset="0"/>
                    <a:cs typeface="Arial" panose="020B0604020202020204" pitchFamily="34" charset="0"/>
                  </a:rPr>
                  <a:t>D = {n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a:latin typeface="Arial" panose="020B0604020202020204" pitchFamily="34" charset="0"/>
                    <a:cs typeface="Arial" panose="020B0604020202020204" pitchFamily="34" charset="0"/>
                  </a:rPr>
                  <a:t> |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6; </a:t>
                </a:r>
                <a:r>
                  <a:rPr lang="en-US" sz="4000" dirty="0">
                    <a:latin typeface="Arial" panose="020B0604020202020204" pitchFamily="34" charset="0"/>
                    <a:cs typeface="Arial" panose="020B0604020202020204" pitchFamily="34" charset="0"/>
                  </a:rPr>
                  <a:t>n &lt; 30}</a:t>
                </a:r>
              </a:p>
              <a:p>
                <a:pPr algn="just">
                  <a:lnSpc>
                    <a:spcPct val="150000"/>
                  </a:lnSpc>
                </a:pPr>
                <a:r>
                  <a:rPr lang="en-US" sz="4000" dirty="0" err="1" smtClean="0">
                    <a:latin typeface="Arial" panose="020B0604020202020204" pitchFamily="34" charset="0"/>
                    <a:cs typeface="Arial" panose="020B0604020202020204" pitchFamily="34" charset="0"/>
                  </a:rPr>
                  <a:t>Chứng</a:t>
                </a:r>
                <a:r>
                  <a:rPr lang="en-US" sz="4000" dirty="0" smtClean="0">
                    <a:latin typeface="Arial" panose="020B0604020202020204" pitchFamily="34" charset="0"/>
                    <a:cs typeface="Arial" panose="020B0604020202020204" pitchFamily="34" charset="0"/>
                  </a:rPr>
                  <a:t> minh C = D</a:t>
                </a:r>
                <a:endParaRPr lang="en-US" sz="40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141748" y="3137938"/>
                <a:ext cx="14012651" cy="2862322"/>
              </a:xfrm>
              <a:prstGeom prst="rect">
                <a:avLst/>
              </a:prstGeom>
              <a:blipFill rotWithShape="0">
                <a:blip r:embed="rId17"/>
                <a:stretch>
                  <a:fillRect l="-1522" b="-4478"/>
                </a:stretch>
              </a:blipFill>
            </p:spPr>
            <p:txBody>
              <a:bodyPr/>
              <a:lstStyle/>
              <a:p>
                <a:r>
                  <a:rPr lang="en-US">
                    <a:noFill/>
                  </a:rPr>
                  <a:t> </a:t>
                </a:r>
              </a:p>
            </p:txBody>
          </p:sp>
        </mc:Fallback>
      </mc:AlternateContent>
      <p:sp>
        <p:nvSpPr>
          <p:cNvPr id="19" name="Oval Callout 18"/>
          <p:cNvSpPr/>
          <p:nvPr/>
        </p:nvSpPr>
        <p:spPr>
          <a:xfrm>
            <a:off x="12645020" y="5439590"/>
            <a:ext cx="1681480" cy="1219200"/>
          </a:xfrm>
          <a:prstGeom prst="wedgeEllipseCallout">
            <a:avLst>
              <a:gd name="adj1" fmla="val -45853"/>
              <a:gd name="adj2" fmla="val 45758"/>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3" name="TextBox 2"/>
          <p:cNvSpPr txBox="1"/>
          <p:nvPr/>
        </p:nvSpPr>
        <p:spPr>
          <a:xfrm>
            <a:off x="6094359" y="6418915"/>
            <a:ext cx="6781800" cy="286232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C = {0; 6; 12; 18; 24}</a:t>
            </a:r>
          </a:p>
          <a:p>
            <a:pPr algn="just">
              <a:lnSpc>
                <a:spcPct val="150000"/>
              </a:lnSpc>
            </a:pP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D = {0; 6; 12; 18; 24}</a:t>
            </a:r>
          </a:p>
          <a:p>
            <a:pPr algn="just">
              <a:lnSpc>
                <a:spcPct val="150000"/>
              </a:lnSpc>
            </a:pP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C = D</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031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ppt_y</p:attrName>
                                        </p:attrNameLst>
                                      </p:cBhvr>
                                      <p:tavLst>
                                        <p:tav tm="0">
                                          <p:val>
                                            <p:strVal val="#ppt_y+#ppt_h*1.125000"/>
                                          </p:val>
                                        </p:tav>
                                        <p:tav tm="100000">
                                          <p:val>
                                            <p:strVal val="#ppt_y"/>
                                          </p:val>
                                        </p:tav>
                                      </p:tavLst>
                                    </p:anim>
                                    <p:animEffect transition="in" filter="wipe(up)">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7126944" y="280158"/>
            <a:ext cx="1404667" cy="773844"/>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 y="7297277"/>
            <a:ext cx="2825743" cy="2676749"/>
          </a:xfrm>
          <a:prstGeom prst="rect">
            <a:avLst/>
          </a:prstGeom>
        </p:spPr>
      </p:pic>
      <p:sp>
        <p:nvSpPr>
          <p:cNvPr id="12" name="Rounded Rectangle 11"/>
          <p:cNvSpPr/>
          <p:nvPr/>
        </p:nvSpPr>
        <p:spPr>
          <a:xfrm>
            <a:off x="1554481" y="1973066"/>
            <a:ext cx="3809999"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1</a:t>
            </a:r>
            <a:endParaRPr lang="en-US" sz="4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524001" y="2117744"/>
            <a:ext cx="15413099" cy="4029501"/>
          </a:xfrm>
          <a:prstGeom prst="rect">
            <a:avLst/>
          </a:prstGeom>
          <a:noFill/>
        </p:spPr>
        <p:txBody>
          <a:bodyPr wrap="square" rtlCol="0">
            <a:spAutoFit/>
          </a:bodyPr>
          <a:lstStyle/>
          <a:p>
            <a:pPr algn="just">
              <a:lnSpc>
                <a:spcPct val="15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Giả </a:t>
            </a:r>
            <a:r>
              <a:rPr lang="vi-VN" sz="4400" dirty="0">
                <a:latin typeface="Arial" panose="020B0604020202020204" pitchFamily="34" charset="0"/>
                <a:cs typeface="Arial" panose="020B0604020202020204" pitchFamily="34" charset="0"/>
              </a:rPr>
              <a:t>sử C là tập hợp các hình bình hành có hai đường chéo vuông góc; D là tập hợp các hình vuông.</a:t>
            </a:r>
          </a:p>
          <a:p>
            <a:pPr algn="just">
              <a:lnSpc>
                <a:spcPct val="150000"/>
              </a:lnSpc>
            </a:pPr>
            <a:r>
              <a:rPr lang="vi-VN" sz="4400" dirty="0" smtClean="0">
                <a:latin typeface="Arial" panose="020B0604020202020204" pitchFamily="34" charset="0"/>
                <a:cs typeface="Arial" panose="020B0604020202020204" pitchFamily="34" charset="0"/>
              </a:rPr>
              <a:t>Các </a:t>
            </a:r>
            <a:r>
              <a:rPr lang="vi-VN" sz="4400" dirty="0">
                <a:latin typeface="Arial" panose="020B0604020202020204" pitchFamily="34" charset="0"/>
                <a:cs typeface="Arial" panose="020B0604020202020204" pitchFamily="34" charset="0"/>
              </a:rPr>
              <a:t>mệnh đề sau đúng hay sai?</a:t>
            </a:r>
          </a:p>
          <a:p>
            <a:pPr algn="ctr">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C</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D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C</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D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 = D.</a:t>
            </a:r>
            <a:endParaRPr lang="en-US" sz="4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9246403" flipH="1">
            <a:off x="7108545" y="6580176"/>
            <a:ext cx="641746" cy="1503037"/>
          </a:xfrm>
          <a:prstGeom prst="rect">
            <a:avLst/>
          </a:prstGeom>
        </p:spPr>
      </p:pic>
      <p:sp>
        <p:nvSpPr>
          <p:cNvPr id="11" name="Rectangle 10"/>
          <p:cNvSpPr/>
          <p:nvPr/>
        </p:nvSpPr>
        <p:spPr>
          <a:xfrm>
            <a:off x="8686800" y="6972300"/>
            <a:ext cx="5273123" cy="2123658"/>
          </a:xfrm>
          <a:prstGeom prst="rect">
            <a:avLst/>
          </a:prstGeom>
        </p:spPr>
        <p:txBody>
          <a:bodyPr wrap="square">
            <a:spAutoFit/>
          </a:bodyPr>
          <a:lstStyle/>
          <a:p>
            <a:pPr algn="just">
              <a:lnSpc>
                <a:spcPct val="150000"/>
              </a:lnSpc>
            </a:pPr>
            <a:r>
              <a:rPr lang="en-US" sz="4400" dirty="0" err="1">
                <a:solidFill>
                  <a:srgbClr val="002060"/>
                </a:solidFill>
                <a:latin typeface="Arial" panose="020B0604020202020204" pitchFamily="34" charset="0"/>
                <a:cs typeface="Arial" panose="020B0604020202020204" pitchFamily="34" charset="0"/>
              </a:rPr>
              <a:t>Mệnh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sai</a:t>
            </a:r>
            <a:r>
              <a:rPr lang="en-US" sz="4400" dirty="0">
                <a:solidFill>
                  <a:srgbClr val="002060"/>
                </a:solidFill>
                <a:latin typeface="Arial" panose="020B0604020202020204" pitchFamily="34" charset="0"/>
                <a:cs typeface="Arial" panose="020B0604020202020204" pitchFamily="34" charset="0"/>
              </a:rPr>
              <a:t>: a, c.</a:t>
            </a:r>
          </a:p>
          <a:p>
            <a:pPr algn="just">
              <a:lnSpc>
                <a:spcPct val="150000"/>
              </a:lnSpc>
            </a:pPr>
            <a:r>
              <a:rPr lang="en-US" sz="4400" dirty="0" err="1">
                <a:solidFill>
                  <a:srgbClr val="002060"/>
                </a:solidFill>
                <a:latin typeface="Arial" panose="020B0604020202020204" pitchFamily="34" charset="0"/>
                <a:cs typeface="Arial" panose="020B0604020202020204" pitchFamily="34" charset="0"/>
              </a:rPr>
              <a:t>Mệnh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đúng</a:t>
            </a:r>
            <a:r>
              <a:rPr lang="en-US" sz="4400" dirty="0">
                <a:solidFill>
                  <a:srgbClr val="002060"/>
                </a:solidFill>
                <a:latin typeface="Arial" panose="020B0604020202020204" pitchFamily="34" charset="0"/>
                <a:cs typeface="Arial" panose="020B0604020202020204" pitchFamily="34" charset="0"/>
              </a:rPr>
              <a:t>: b.</a:t>
            </a:r>
          </a:p>
        </p:txBody>
      </p:sp>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6295863" y="7196550"/>
            <a:ext cx="1463579" cy="2749754"/>
          </a:xfrm>
          <a:prstGeom prst="rect">
            <a:avLst/>
          </a:prstGeom>
        </p:spPr>
      </p:pic>
    </p:spTree>
    <p:extLst>
      <p:ext uri="{BB962C8B-B14F-4D97-AF65-F5344CB8AC3E}">
        <p14:creationId xmlns:p14="http://schemas.microsoft.com/office/powerpoint/2010/main" val="50166464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sp>
        <p:nvSpPr>
          <p:cNvPr id="3" name="TextBox 3"/>
          <p:cNvSpPr txBox="1"/>
          <p:nvPr/>
        </p:nvSpPr>
        <p:spPr>
          <a:xfrm>
            <a:off x="0" y="1028700"/>
            <a:ext cx="18288000" cy="1384995"/>
          </a:xfrm>
          <a:prstGeom prst="rect">
            <a:avLst/>
          </a:prstGeom>
          <a:solidFill>
            <a:schemeClr val="accent2">
              <a:lumMod val="20000"/>
              <a:lumOff val="80000"/>
            </a:schemeClr>
          </a:solidFill>
        </p:spPr>
        <p:txBody>
          <a:bodyPr wrap="square" lIns="0" tIns="0" rIns="0" bIns="0" rtlCol="0" anchor="t">
            <a:spAutoFit/>
          </a:bodyPr>
          <a:lstStyle/>
          <a:p>
            <a:pPr algn="ctr">
              <a:lnSpc>
                <a:spcPct val="150000"/>
              </a:lnSpc>
            </a:pPr>
            <a:r>
              <a:rPr lang="en-US" sz="6000" b="1" dirty="0" err="1" smtClean="0">
                <a:solidFill>
                  <a:srgbClr val="114F9A"/>
                </a:solidFill>
                <a:latin typeface="Arial" panose="020B0604020202020204" pitchFamily="34" charset="0"/>
                <a:cs typeface="Arial" panose="020B0604020202020204" pitchFamily="34" charset="0"/>
              </a:rPr>
              <a:t>Tiết</a:t>
            </a:r>
            <a:r>
              <a:rPr lang="en-US" sz="6000" b="1" dirty="0" smtClean="0">
                <a:solidFill>
                  <a:srgbClr val="114F9A"/>
                </a:solidFill>
                <a:latin typeface="Arial" panose="020B0604020202020204" pitchFamily="34" charset="0"/>
                <a:cs typeface="Arial" panose="020B0604020202020204" pitchFamily="34" charset="0"/>
              </a:rPr>
              <a:t> 2: CÁC TẬP HỢP SỐ</a:t>
            </a:r>
            <a:endParaRPr lang="en-US" sz="6000" b="1" dirty="0">
              <a:solidFill>
                <a:srgbClr val="114F9A"/>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srcRect/>
          <a:stretch>
            <a:fillRect/>
          </a:stretch>
        </p:blipFill>
        <p:spPr>
          <a:xfrm>
            <a:off x="-228600" y="4838700"/>
            <a:ext cx="7180770" cy="6983299"/>
          </a:xfrm>
          <a:prstGeom prst="rect">
            <a:avLst/>
          </a:prstGeom>
        </p:spPr>
      </p:pic>
      <p:sp>
        <p:nvSpPr>
          <p:cNvPr id="5" name="TextBox 4"/>
          <p:cNvSpPr txBox="1"/>
          <p:nvPr/>
        </p:nvSpPr>
        <p:spPr>
          <a:xfrm>
            <a:off x="1618170" y="2856756"/>
            <a:ext cx="5334000" cy="769441"/>
          </a:xfrm>
          <a:prstGeom prst="rect">
            <a:avLst/>
          </a:prstGeom>
          <a:noFill/>
        </p:spPr>
        <p:txBody>
          <a:bodyPr wrap="square" rtlCol="0">
            <a:spAutoFit/>
          </a:bodyPr>
          <a:lstStyle/>
          <a:p>
            <a:r>
              <a:rPr lang="en-US" sz="4400" b="1" dirty="0" smtClean="0">
                <a:solidFill>
                  <a:srgbClr val="C00000"/>
                </a:solidFill>
                <a:latin typeface="Arial" panose="020B0604020202020204" pitchFamily="34" charset="0"/>
                <a:cs typeface="Arial" panose="020B0604020202020204" pitchFamily="34" charset="0"/>
              </a:rPr>
              <a:t>2. </a:t>
            </a:r>
            <a:r>
              <a:rPr lang="en-US" sz="4400" b="1" dirty="0" err="1" smtClean="0">
                <a:solidFill>
                  <a:srgbClr val="C00000"/>
                </a:solidFill>
                <a:latin typeface="Arial" panose="020B0604020202020204" pitchFamily="34" charset="0"/>
                <a:cs typeface="Arial" panose="020B0604020202020204" pitchFamily="34" charset="0"/>
              </a:rPr>
              <a:t>Các</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hợp</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số</a:t>
            </a:r>
            <a:endParaRPr lang="en-US" sz="4400" b="1" dirty="0">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4852">
            <a:off x="7972100" y="2652549"/>
            <a:ext cx="8077200" cy="7773143"/>
          </a:xfrm>
          <a:prstGeom prst="rect">
            <a:avLst/>
          </a:prstGeom>
          <a:ln>
            <a:noFill/>
          </a:ln>
          <a:effectLst>
            <a:outerShdw blurRad="190500" algn="tl" rotWithShape="0">
              <a:srgbClr val="000000">
                <a:alpha val="70000"/>
              </a:srgbClr>
            </a:outerShdw>
          </a:effectLst>
        </p:spPr>
      </p:pic>
      <p:sp>
        <p:nvSpPr>
          <p:cNvPr id="7" name="Rectangle 6"/>
          <p:cNvSpPr/>
          <p:nvPr/>
        </p:nvSpPr>
        <p:spPr>
          <a:xfrm rot="365744">
            <a:off x="9026391" y="4147821"/>
            <a:ext cx="5968618"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H</a:t>
            </a:r>
            <a:r>
              <a:rPr lang="vi-VN" sz="4000" dirty="0" smtClean="0">
                <a:latin typeface="Arial" panose="020B0604020202020204" pitchFamily="34" charset="0"/>
                <a:cs typeface="Arial" panose="020B0604020202020204" pitchFamily="34" charset="0"/>
              </a:rPr>
              <a:t>oạt </a:t>
            </a:r>
            <a:r>
              <a:rPr lang="vi-VN" sz="4000" dirty="0">
                <a:latin typeface="Arial" panose="020B0604020202020204" pitchFamily="34" charset="0"/>
                <a:cs typeface="Arial" panose="020B0604020202020204" pitchFamily="34" charset="0"/>
              </a:rPr>
              <a:t>động nhóm đôi, nêu các tập hợp số đã được </a:t>
            </a:r>
            <a:r>
              <a:rPr lang="vi-VN" sz="4000" dirty="0"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chỉ ra tính chất đặc trưng của các tập hợp đó.</a:t>
            </a: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91726">
            <a:off x="13430645" y="2864407"/>
            <a:ext cx="1560541" cy="1523580"/>
          </a:xfrm>
          <a:prstGeom prst="rect">
            <a:avLst/>
          </a:prstGeom>
        </p:spPr>
      </p:pic>
    </p:spTree>
    <p:extLst>
      <p:ext uri="{BB962C8B-B14F-4D97-AF65-F5344CB8AC3E}">
        <p14:creationId xmlns:p14="http://schemas.microsoft.com/office/powerpoint/2010/main" val="13587653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28600" y="7505700"/>
            <a:ext cx="1818320" cy="2440698"/>
          </a:xfrm>
          <a:prstGeom prst="rect">
            <a:avLst/>
          </a:prstGeom>
        </p:spPr>
      </p:pic>
      <p:pic>
        <p:nvPicPr>
          <p:cNvPr id="4" name="Picture 7"/>
          <p:cNvPicPr>
            <a:picLocks noChangeAspect="1"/>
          </p:cNvPicPr>
          <p:nvPr/>
        </p:nvPicPr>
        <p:blipFill>
          <a:blip r:embed="rId3"/>
          <a:srcRect/>
          <a:stretch>
            <a:fillRect/>
          </a:stretch>
        </p:blipFill>
        <p:spPr>
          <a:xfrm rot="15523154">
            <a:off x="14734363" y="257378"/>
            <a:ext cx="3057096" cy="3030346"/>
          </a:xfrm>
          <a:prstGeom prst="rect">
            <a:avLst/>
          </a:prstGeom>
        </p:spPr>
      </p:pic>
      <p:sp>
        <p:nvSpPr>
          <p:cNvPr id="5" name="Rectangle 4"/>
          <p:cNvSpPr/>
          <p:nvPr/>
        </p:nvSpPr>
        <p:spPr>
          <a:xfrm>
            <a:off x="2046920" y="723900"/>
            <a:ext cx="8784777" cy="901593"/>
          </a:xfrm>
          <a:prstGeom prst="rect">
            <a:avLst/>
          </a:prstGeom>
        </p:spPr>
        <p:txBody>
          <a:bodyPr wrap="none">
            <a:spAutoFit/>
          </a:bodyPr>
          <a:lstStyle/>
          <a:p>
            <a:pPr algn="just">
              <a:lnSpc>
                <a:spcPct val="150000"/>
              </a:lnSpc>
              <a:spcAft>
                <a:spcPts val="800"/>
              </a:spcAft>
            </a:pPr>
            <a:r>
              <a:rPr lang="nl-NL" sz="4000" b="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 Mối quan hệ giữa các tập hợp số</a:t>
            </a:r>
            <a:endParaRPr lang="en-US" sz="4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2286000" y="1851858"/>
                <a:ext cx="14859000" cy="803829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hợp các số tự nhiên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0</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t>
                </a:r>
                <a:r>
                  <a:rPr lang="vi-VN"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các số nguyên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các số hữu tỉ Q gồm các số viết được dưới dạng phân số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en-US" sz="4800" b="0" i="0" smtClean="0">
                            <a:latin typeface="Cambria Math" panose="02040503050406030204" pitchFamily="18" charset="0"/>
                            <a:cs typeface="Arial" panose="020B0604020202020204" pitchFamily="34" charset="0"/>
                          </a:rPr>
                          <m:t>a</m:t>
                        </m:r>
                      </m:num>
                      <m:den>
                        <m:r>
                          <m:rPr>
                            <m:sty m:val="p"/>
                          </m:rPr>
                          <a:rPr lang="en-US" sz="4800" b="0" i="0" smtClean="0">
                            <a:latin typeface="Cambria Math" panose="02040503050406030204" pitchFamily="18" charset="0"/>
                            <a:cs typeface="Arial" panose="020B0604020202020204" pitchFamily="34" charset="0"/>
                          </a:rPr>
                          <m:t>b</m:t>
                        </m:r>
                      </m:den>
                    </m:f>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với a</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ℤ</m:t>
                    </m:r>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vi-VN" sz="4000" dirty="0">
                    <a:latin typeface="Arial" panose="020B0604020202020204" pitchFamily="34" charset="0"/>
                    <a:cs typeface="Arial" panose="020B0604020202020204" pitchFamily="34" charset="0"/>
                  </a:rPr>
                  <a:t>. </a:t>
                </a:r>
              </a:p>
              <a:p>
                <a:pPr lvl="1" algn="just">
                  <a:lnSpc>
                    <a:spcPct val="150000"/>
                  </a:lnSpc>
                </a:pPr>
                <a:r>
                  <a:rPr lang="vi-VN" sz="4000" dirty="0">
                    <a:latin typeface="Arial" panose="020B0604020202020204" pitchFamily="34" charset="0"/>
                    <a:cs typeface="Arial" panose="020B0604020202020204" pitchFamily="34" charset="0"/>
                  </a:rPr>
                  <a:t>Số hữu tỉ còn được biểu diễn dưới dạng số thập phân hữu hạn hoặc vô hạn tuần hoàn.</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số thực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gồm các số hữu tỉ và các số vô tỉ. </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Số vô tỉ là các số thập phân vô hạn không tuần hoàn.</a:t>
                </a:r>
              </a:p>
            </p:txBody>
          </p:sp>
        </mc:Choice>
        <mc:Fallback>
          <p:sp>
            <p:nvSpPr>
              <p:cNvPr id="6" name="Rectangle 5"/>
              <p:cNvSpPr>
                <a:spLocks noRot="1" noChangeAspect="1" noMove="1" noResize="1" noEditPoints="1" noAdjustHandles="1" noChangeArrowheads="1" noChangeShapeType="1" noTextEdit="1"/>
              </p:cNvSpPr>
              <p:nvPr/>
            </p:nvSpPr>
            <p:spPr>
              <a:xfrm>
                <a:off x="2286000" y="1851858"/>
                <a:ext cx="14859000" cy="8038291"/>
              </a:xfrm>
              <a:prstGeom prst="rect">
                <a:avLst/>
              </a:prstGeom>
              <a:blipFill rotWithShape="0">
                <a:blip r:embed="rId4"/>
                <a:stretch>
                  <a:fillRect l="-1313" r="-1395" b="-910"/>
                </a:stretch>
              </a:blipFill>
            </p:spPr>
            <p:txBody>
              <a:bodyPr/>
              <a:lstStyle/>
              <a:p>
                <a:r>
                  <a:rPr lang="en-US">
                    <a:noFill/>
                  </a:rPr>
                  <a:t> </a:t>
                </a:r>
              </a:p>
            </p:txBody>
          </p:sp>
        </mc:Fallback>
      </mc:AlternateContent>
    </p:spTree>
    <p:extLst>
      <p:ext uri="{BB962C8B-B14F-4D97-AF65-F5344CB8AC3E}">
        <p14:creationId xmlns:p14="http://schemas.microsoft.com/office/powerpoint/2010/main" val="102550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14" dur="5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5" dur="500"/>
                                        <p:tgtEl>
                                          <p:spTgt spid="6">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500" fill="hold"/>
                                        <p:tgtEl>
                                          <p:spTgt spid="6">
                                            <p:txEl>
                                              <p:pRg st="1" end="1"/>
                                            </p:txEl>
                                          </p:spTgt>
                                        </p:tgtEl>
                                        <p:attrNameLst>
                                          <p:attrName>ppt_w</p:attrName>
                                        </p:attrNameLst>
                                      </p:cBhvr>
                                      <p:tavLst>
                                        <p:tav tm="0">
                                          <p:val>
                                            <p:strVal val="#ppt_w+.3"/>
                                          </p:val>
                                        </p:tav>
                                        <p:tav tm="100000">
                                          <p:val>
                                            <p:strVal val="#ppt_w"/>
                                          </p:val>
                                        </p:tav>
                                      </p:tavLst>
                                    </p:anim>
                                    <p:anim calcmode="lin" valueType="num">
                                      <p:cBhvr>
                                        <p:cTn id="19" dur="5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0" dur="500"/>
                                        <p:tgtEl>
                                          <p:spTgt spid="6">
                                            <p:txEl>
                                              <p:pRg st="1" end="1"/>
                                            </p:txEl>
                                          </p:spTgt>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5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24" dur="5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5" dur="500"/>
                                        <p:tgtEl>
                                          <p:spTgt spid="6">
                                            <p:txEl>
                                              <p:pRg st="2" end="2"/>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6">
                                            <p:txEl>
                                              <p:pRg st="3" end="3"/>
                                            </p:txEl>
                                          </p:spTgt>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500" fill="hold"/>
                                        <p:tgtEl>
                                          <p:spTgt spid="6">
                                            <p:txEl>
                                              <p:pRg st="4" end="4"/>
                                            </p:txEl>
                                          </p:spTgt>
                                        </p:tgtEl>
                                        <p:attrNameLst>
                                          <p:attrName>ppt_w</p:attrName>
                                        </p:attrNameLst>
                                      </p:cBhvr>
                                      <p:tavLst>
                                        <p:tav tm="0">
                                          <p:val>
                                            <p:strVal val="#ppt_w+.3"/>
                                          </p:val>
                                        </p:tav>
                                        <p:tav tm="100000">
                                          <p:val>
                                            <p:strVal val="#ppt_w"/>
                                          </p:val>
                                        </p:tav>
                                      </p:tavLst>
                                    </p:anim>
                                    <p:anim calcmode="lin" valueType="num">
                                      <p:cBhvr>
                                        <p:cTn id="34" dur="5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5" dur="500"/>
                                        <p:tgtEl>
                                          <p:spTgt spid="6">
                                            <p:txEl>
                                              <p:pRg st="4" end="4"/>
                                            </p:txEl>
                                          </p:spTgt>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p:cTn id="38" dur="500" fill="hold"/>
                                        <p:tgtEl>
                                          <p:spTgt spid="6">
                                            <p:txEl>
                                              <p:pRg st="5" end="5"/>
                                            </p:txEl>
                                          </p:spTgt>
                                        </p:tgtEl>
                                        <p:attrNameLst>
                                          <p:attrName>ppt_w</p:attrName>
                                        </p:attrNameLst>
                                      </p:cBhvr>
                                      <p:tavLst>
                                        <p:tav tm="0">
                                          <p:val>
                                            <p:strVal val="#ppt_w+.3"/>
                                          </p:val>
                                        </p:tav>
                                        <p:tav tm="100000">
                                          <p:val>
                                            <p:strVal val="#ppt_w"/>
                                          </p:val>
                                        </p:tav>
                                      </p:tavLst>
                                    </p:anim>
                                    <p:anim calcmode="lin" valueType="num">
                                      <p:cBhvr>
                                        <p:cTn id="39" dur="5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4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914400" y="1028700"/>
            <a:ext cx="16485170" cy="8458199"/>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rgbClr val="F2EDD9"/>
            </a:solidFill>
          </p:spPr>
        </p:sp>
      </p:grpSp>
      <p:pic>
        <p:nvPicPr>
          <p:cNvPr id="5" name="Picture 5"/>
          <p:cNvPicPr>
            <a:picLocks noChangeAspect="1"/>
          </p:cNvPicPr>
          <p:nvPr/>
        </p:nvPicPr>
        <p:blipFill>
          <a:blip r:embed="rId2"/>
          <a:srcRect/>
          <a:stretch>
            <a:fillRect/>
          </a:stretch>
        </p:blipFill>
        <p:spPr>
          <a:xfrm>
            <a:off x="15040057" y="6258614"/>
            <a:ext cx="2880498" cy="4339734"/>
          </a:xfrm>
          <a:prstGeom prst="rect">
            <a:avLst/>
          </a:prstGeom>
        </p:spPr>
      </p:pic>
      <p:grpSp>
        <p:nvGrpSpPr>
          <p:cNvPr id="14" name="Group 13"/>
          <p:cNvGrpSpPr/>
          <p:nvPr/>
        </p:nvGrpSpPr>
        <p:grpSpPr>
          <a:xfrm>
            <a:off x="2057400" y="1500962"/>
            <a:ext cx="13441680" cy="5509200"/>
            <a:chOff x="1981200" y="1485900"/>
            <a:chExt cx="13441680" cy="5509200"/>
          </a:xfrm>
        </p:grpSpPr>
        <p:sp>
          <p:nvSpPr>
            <p:cNvPr id="10" name="Rounded Rectangle 9"/>
            <p:cNvSpPr/>
            <p:nvPr/>
          </p:nvSpPr>
          <p:spPr>
            <a:xfrm>
              <a:off x="2016760" y="1700218"/>
              <a:ext cx="1869578" cy="11430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HĐ5</a:t>
              </a:r>
              <a:endParaRPr lang="en-US" sz="4400" b="1" dirty="0">
                <a:latin typeface="Arial" panose="020B0604020202020204" pitchFamily="34" charset="0"/>
                <a:cs typeface="Arial" panose="020B0604020202020204" pitchFamily="34" charset="0"/>
              </a:endParaRPr>
            </a:p>
          </p:txBody>
        </p:sp>
        <p:sp>
          <p:nvSpPr>
            <p:cNvPr id="11" name="Rectangle 10"/>
            <p:cNvSpPr/>
            <p:nvPr/>
          </p:nvSpPr>
          <p:spPr>
            <a:xfrm>
              <a:off x="1981200" y="1485900"/>
              <a:ext cx="13441680" cy="5509200"/>
            </a:xfrm>
            <a:prstGeom prst="rect">
              <a:avLst/>
            </a:prstGeom>
          </p:spPr>
          <p:txBody>
            <a:bodyPr wrap="square">
              <a:spAutoFit/>
            </a:bodyPr>
            <a:lstStyle/>
            <a:p>
              <a:pPr algn="just">
                <a:lnSpc>
                  <a:spcPct val="20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Các </a:t>
              </a:r>
              <a:r>
                <a:rPr lang="vi-VN" sz="4400" dirty="0">
                  <a:latin typeface="Arial" panose="020B0604020202020204" pitchFamily="34" charset="0"/>
                  <a:cs typeface="Arial" panose="020B0604020202020204" pitchFamily="34" charset="0"/>
                </a:rPr>
                <a:t>mệnh đề sau đúng hay sai</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Mọi số nguyên đều viết được dưới dạng phân </a:t>
              </a:r>
              <a:r>
                <a:rPr lang="vi-VN" sz="4400" dirty="0"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b</a:t>
              </a:r>
              <a:r>
                <a:rPr lang="en-US" sz="4400" dirty="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Tập hợp các số thực chứa tập hợp các số hữu </a:t>
              </a:r>
              <a:r>
                <a:rPr lang="vi-VN" sz="4400" dirty="0" smtClean="0">
                  <a:latin typeface="Arial" panose="020B0604020202020204" pitchFamily="34" charset="0"/>
                  <a:cs typeface="Arial" panose="020B0604020202020204" pitchFamily="34" charset="0"/>
                </a:rPr>
                <a:t>tỉ</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Tồn tại một số thực không là số hữu tỉ.</a:t>
              </a:r>
              <a:endParaRPr lang="en-US" sz="4400" dirty="0">
                <a:latin typeface="Arial" panose="020B0604020202020204" pitchFamily="34" charset="0"/>
                <a:cs typeface="Arial" panose="020B0604020202020204" pitchFamily="34" charset="0"/>
              </a:endParaRPr>
            </a:p>
          </p:txBody>
        </p:sp>
      </p:grpSp>
      <p:pic>
        <p:nvPicPr>
          <p:cNvPr id="13"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366198" flipH="1">
            <a:off x="1539756" y="6610400"/>
            <a:ext cx="2823584" cy="287055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9980323">
            <a:off x="5512912" y="6625735"/>
            <a:ext cx="1626271" cy="1850178"/>
          </a:xfrm>
          <a:prstGeom prst="rect">
            <a:avLst/>
          </a:prstGeom>
        </p:spPr>
      </p:pic>
      <p:sp>
        <p:nvSpPr>
          <p:cNvPr id="16" name="TextBox 15"/>
          <p:cNvSpPr txBox="1"/>
          <p:nvPr/>
        </p:nvSpPr>
        <p:spPr>
          <a:xfrm>
            <a:off x="7703012" y="7452300"/>
            <a:ext cx="6518072" cy="769441"/>
          </a:xfrm>
          <a:prstGeom prst="rect">
            <a:avLst/>
          </a:prstGeom>
          <a:noFill/>
        </p:spPr>
        <p:txBody>
          <a:bodyPr wrap="square" rtlCol="0">
            <a:spAutoFit/>
          </a:bodyPr>
          <a:lstStyle/>
          <a:p>
            <a:r>
              <a:rPr lang="en-US" sz="4400" dirty="0" err="1" smtClean="0">
                <a:solidFill>
                  <a:srgbClr val="C00000"/>
                </a:solidFill>
                <a:latin typeface="Arial" panose="020B0604020202020204" pitchFamily="34" charset="0"/>
                <a:cs typeface="Arial" panose="020B0604020202020204" pitchFamily="34" charset="0"/>
              </a:rPr>
              <a:t>Cả</a:t>
            </a:r>
            <a:r>
              <a:rPr lang="en-US" sz="4400" dirty="0" smtClean="0">
                <a:solidFill>
                  <a:srgbClr val="C00000"/>
                </a:solidFill>
                <a:latin typeface="Arial" panose="020B0604020202020204" pitchFamily="34" charset="0"/>
                <a:cs typeface="Arial" panose="020B0604020202020204" pitchFamily="34" charset="0"/>
              </a:rPr>
              <a:t> 3 </a:t>
            </a:r>
            <a:r>
              <a:rPr lang="en-US" sz="4400" dirty="0" err="1" smtClean="0">
                <a:solidFill>
                  <a:srgbClr val="C00000"/>
                </a:solidFill>
                <a:latin typeface="Arial" panose="020B0604020202020204" pitchFamily="34" charset="0"/>
                <a:cs typeface="Arial" panose="020B0604020202020204" pitchFamily="34" charset="0"/>
              </a:rPr>
              <a:t>mệnh</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đề</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đều</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đúng</a:t>
            </a:r>
            <a:r>
              <a:rPr lang="en-US" sz="4400" dirty="0" smtClean="0">
                <a:solidFill>
                  <a:srgbClr val="C00000"/>
                </a:solidFill>
                <a:latin typeface="Arial" panose="020B0604020202020204" pitchFamily="34" charset="0"/>
                <a:cs typeface="Arial" panose="020B0604020202020204" pitchFamily="34" charset="0"/>
              </a:rPr>
              <a:t>.</a:t>
            </a:r>
            <a:endParaRPr lang="en-US" sz="4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014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761998" y="814563"/>
            <a:ext cx="16687800" cy="8900937"/>
            <a:chOff x="-914402" y="76066"/>
            <a:chExt cx="22250400" cy="11867917"/>
          </a:xfrm>
        </p:grpSpPr>
        <p:grpSp>
          <p:nvGrpSpPr>
            <p:cNvPr id="3" name="Group 3"/>
            <p:cNvGrpSpPr/>
            <p:nvPr/>
          </p:nvGrpSpPr>
          <p:grpSpPr>
            <a:xfrm>
              <a:off x="710756" y="76066"/>
              <a:ext cx="8006791" cy="8042679"/>
              <a:chOff x="-4339797" y="60057"/>
              <a:chExt cx="6321665" cy="6350000"/>
            </a:xfrm>
          </p:grpSpPr>
          <p:sp>
            <p:nvSpPr>
              <p:cNvPr id="4" name="Freeform 4"/>
              <p:cNvSpPr/>
              <p:nvPr/>
            </p:nvSpPr>
            <p:spPr>
              <a:xfrm>
                <a:off x="-4339797" y="60057"/>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EDD9"/>
              </a:solidFill>
            </p:spPr>
          </p:sp>
        </p:grpSp>
        <p:grpSp>
          <p:nvGrpSpPr>
            <p:cNvPr id="5" name="Group 5"/>
            <p:cNvGrpSpPr/>
            <p:nvPr/>
          </p:nvGrpSpPr>
          <p:grpSpPr>
            <a:xfrm>
              <a:off x="-914402" y="4545099"/>
              <a:ext cx="22250400" cy="7398884"/>
              <a:chOff x="-227547" y="0"/>
              <a:chExt cx="5536968" cy="1841197"/>
            </a:xfrm>
          </p:grpSpPr>
          <p:sp>
            <p:nvSpPr>
              <p:cNvPr id="6" name="Freeform 6"/>
              <p:cNvSpPr/>
              <p:nvPr/>
            </p:nvSpPr>
            <p:spPr>
              <a:xfrm>
                <a:off x="-227547" y="0"/>
                <a:ext cx="5536968" cy="1841197"/>
              </a:xfrm>
              <a:custGeom>
                <a:avLst/>
                <a:gdLst/>
                <a:ahLst/>
                <a:cxnLst/>
                <a:rect l="l" t="t" r="r" b="b"/>
                <a:pathLst>
                  <a:path w="5090796" h="1242054">
                    <a:moveTo>
                      <a:pt x="4966336" y="1242053"/>
                    </a:moveTo>
                    <a:lnTo>
                      <a:pt x="124460" y="1242053"/>
                    </a:lnTo>
                    <a:cubicBezTo>
                      <a:pt x="55880" y="1242053"/>
                      <a:pt x="0" y="1186173"/>
                      <a:pt x="0" y="1117593"/>
                    </a:cubicBezTo>
                    <a:lnTo>
                      <a:pt x="0" y="124460"/>
                    </a:lnTo>
                    <a:cubicBezTo>
                      <a:pt x="0" y="55880"/>
                      <a:pt x="55880" y="0"/>
                      <a:pt x="124460" y="0"/>
                    </a:cubicBezTo>
                    <a:lnTo>
                      <a:pt x="4966336" y="0"/>
                    </a:lnTo>
                    <a:cubicBezTo>
                      <a:pt x="5034916" y="0"/>
                      <a:pt x="5090796" y="55880"/>
                      <a:pt x="5090796" y="124460"/>
                    </a:cubicBezTo>
                    <a:lnTo>
                      <a:pt x="5090796" y="1117594"/>
                    </a:lnTo>
                    <a:cubicBezTo>
                      <a:pt x="5090796" y="1186174"/>
                      <a:pt x="5034916" y="1242054"/>
                      <a:pt x="4966336" y="1242054"/>
                    </a:cubicBezTo>
                    <a:close/>
                  </a:path>
                </a:pathLst>
              </a:custGeom>
              <a:solidFill>
                <a:srgbClr val="F2EDD9"/>
              </a:solidFill>
            </p:spPr>
          </p:sp>
        </p:grpSp>
      </p:grpSp>
      <mc:AlternateContent xmlns:mc="http://schemas.openxmlformats.org/markup-compatibility/2006" xmlns:a14="http://schemas.microsoft.com/office/drawing/2010/main">
        <mc:Choice Requires="a14">
          <p:sp>
            <p:nvSpPr>
              <p:cNvPr id="27" name="TextBox 27"/>
              <p:cNvSpPr txBox="1"/>
              <p:nvPr/>
            </p:nvSpPr>
            <p:spPr>
              <a:xfrm>
                <a:off x="2613222" y="1602875"/>
                <a:ext cx="4837158" cy="2769989"/>
              </a:xfrm>
              <a:prstGeom prst="rect">
                <a:avLst/>
              </a:prstGeom>
            </p:spPr>
            <p:txBody>
              <a:bodyPr lIns="0" tIns="0" rIns="0" bIns="0" rtlCol="0" anchor="t">
                <a:spAutoFit/>
              </a:bodyPr>
              <a:lstStyle/>
              <a:p>
                <a:pPr algn="ctr">
                  <a:lnSpc>
                    <a:spcPct val="150000"/>
                  </a:lnSpc>
                </a:pPr>
                <a:r>
                  <a:rPr lang="en-US" sz="4000" b="1" dirty="0" smtClean="0">
                    <a:solidFill>
                      <a:srgbClr val="114F9A"/>
                    </a:solidFill>
                    <a:latin typeface="Arial" panose="020B0604020202020204" pitchFamily="34" charset="0"/>
                    <a:cs typeface="Arial" panose="020B0604020202020204" pitchFamily="34" charset="0"/>
                  </a:rPr>
                  <a:t>Mối </a:t>
                </a:r>
                <a:r>
                  <a:rPr lang="en-US" sz="4000" b="1" dirty="0" err="1" smtClean="0">
                    <a:solidFill>
                      <a:srgbClr val="114F9A"/>
                    </a:solidFill>
                    <a:latin typeface="Arial" panose="020B0604020202020204" pitchFamily="34" charset="0"/>
                    <a:cs typeface="Arial" panose="020B0604020202020204" pitchFamily="34" charset="0"/>
                  </a:rPr>
                  <a:t>quan</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hệ</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giữa</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các</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tập</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hợp</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số</a:t>
                </a:r>
                <a:r>
                  <a:rPr lang="en-US" sz="4000" b="1" dirty="0" smtClean="0">
                    <a:solidFill>
                      <a:srgbClr val="114F9A"/>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ℕ</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ℤ</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ℚ</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ℝ</m:t>
                      </m:r>
                    </m:oMath>
                  </m:oMathPara>
                </a14:m>
                <a:endParaRPr lang="en-US" sz="4000" b="1" dirty="0">
                  <a:solidFill>
                    <a:srgbClr val="114F9A"/>
                  </a:solidFill>
                  <a:latin typeface="Arial" panose="020B0604020202020204" pitchFamily="34" charset="0"/>
                  <a:cs typeface="Arial" panose="020B0604020202020204" pitchFamily="34" charset="0"/>
                </a:endParaRPr>
              </a:p>
            </p:txBody>
          </p:sp>
        </mc:Choice>
        <mc:Fallback xmlns="">
          <p:sp>
            <p:nvSpPr>
              <p:cNvPr id="27" name="TextBox 27"/>
              <p:cNvSpPr txBox="1">
                <a:spLocks noRot="1" noChangeAspect="1" noMove="1" noResize="1" noEditPoints="1" noAdjustHandles="1" noChangeArrowheads="1" noChangeShapeType="1" noTextEdit="1"/>
              </p:cNvSpPr>
              <p:nvPr/>
            </p:nvSpPr>
            <p:spPr>
              <a:xfrm>
                <a:off x="2613222" y="1602875"/>
                <a:ext cx="4837158" cy="2769989"/>
              </a:xfrm>
              <a:prstGeom prst="rect">
                <a:avLst/>
              </a:prstGeom>
              <a:blipFill rotWithShape="0">
                <a:blip r:embed="rId2"/>
                <a:stretch>
                  <a:fillRect/>
                </a:stretch>
              </a:blipFill>
            </p:spPr>
            <p:txBody>
              <a:bodyPr/>
              <a:lstStyle/>
              <a:p>
                <a:r>
                  <a:rPr lang="en-US">
                    <a:noFill/>
                  </a:rPr>
                  <a:t> </a:t>
                </a:r>
              </a:p>
            </p:txBody>
          </p:sp>
        </mc:Fallback>
      </mc:AlternateContent>
      <p:pic>
        <p:nvPicPr>
          <p:cNvPr id="28" name="Picture 28"/>
          <p:cNvPicPr>
            <a:picLocks noChangeAspect="1"/>
          </p:cNvPicPr>
          <p:nvPr/>
        </p:nvPicPr>
        <p:blipFill>
          <a:blip r:embed="rId3"/>
          <a:srcRect/>
          <a:stretch>
            <a:fillRect/>
          </a:stretch>
        </p:blipFill>
        <p:spPr>
          <a:xfrm rot="725597">
            <a:off x="3622355" y="-78769"/>
            <a:ext cx="2511481" cy="1384454"/>
          </a:xfrm>
          <a:prstGeom prst="rect">
            <a:avLst/>
          </a:prstGeom>
        </p:spPr>
      </p:pic>
      <p:grpSp>
        <p:nvGrpSpPr>
          <p:cNvPr id="38" name="Group 37"/>
          <p:cNvGrpSpPr/>
          <p:nvPr/>
        </p:nvGrpSpPr>
        <p:grpSpPr>
          <a:xfrm>
            <a:off x="9510291" y="594010"/>
            <a:ext cx="6319784" cy="3771234"/>
            <a:chOff x="5410200" y="4686300"/>
            <a:chExt cx="6845113" cy="4665812"/>
          </a:xfrm>
        </p:grpSpPr>
        <p:sp>
          <p:nvSpPr>
            <p:cNvPr id="30" name="Oval 29"/>
            <p:cNvSpPr/>
            <p:nvPr/>
          </p:nvSpPr>
          <p:spPr>
            <a:xfrm>
              <a:off x="5410200" y="4686300"/>
              <a:ext cx="6845113" cy="4665812"/>
            </a:xfrm>
            <a:prstGeom prst="ellipse">
              <a:avLst/>
            </a:prstGeom>
            <a:solidFill>
              <a:schemeClr val="accent6">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496884" y="5110550"/>
              <a:ext cx="5244913" cy="3842950"/>
            </a:xfrm>
            <a:prstGeom prst="ellipse">
              <a:avLst/>
            </a:prstGeom>
            <a:solidFill>
              <a:schemeClr val="accent6">
                <a:lumMod val="20000"/>
                <a:lumOff val="8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427393" y="5842172"/>
              <a:ext cx="3969397" cy="2743200"/>
            </a:xfrm>
            <a:prstGeom prst="ellipse">
              <a:avLst/>
            </a:prstGeom>
            <a:solidFill>
              <a:srgbClr val="FFD13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790674" y="6591301"/>
              <a:ext cx="2057868" cy="16002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p:cNvSpPr txBox="1"/>
                <p:nvPr/>
              </p:nvSpPr>
              <p:spPr>
                <a:xfrm>
                  <a:off x="5693488" y="6116179"/>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ℝ</m:t>
                        </m:r>
                      </m:oMath>
                    </m:oMathPara>
                  </a14:m>
                  <a:endParaRPr lang="en-US" sz="40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693488" y="6116179"/>
                  <a:ext cx="624241" cy="707886"/>
                </a:xfrm>
                <a:prstGeom prst="rect">
                  <a:avLst/>
                </a:prstGeom>
                <a:blipFill rotWithShape="0">
                  <a:blip r:embed="rId4"/>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694075" y="6383933"/>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ℚ</m:t>
                        </m:r>
                      </m:oMath>
                    </m:oMathPara>
                  </a14:m>
                  <a:endParaRPr lang="en-US" sz="40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694075" y="6383933"/>
                  <a:ext cx="624241" cy="707886"/>
                </a:xfrm>
                <a:prstGeom prst="rect">
                  <a:avLst/>
                </a:prstGeom>
                <a:blipFill rotWithShape="0">
                  <a:blip r:embed="rId5"/>
                  <a:stretch>
                    <a:fillRect b="-1182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796913" y="6696082"/>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ℤ</m:t>
                        </m:r>
                      </m:oMath>
                    </m:oMathPara>
                  </a14:m>
                  <a:endParaRPr lang="en-US" sz="40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796913" y="6696082"/>
                  <a:ext cx="624241" cy="707886"/>
                </a:xfrm>
                <a:prstGeom prst="rect">
                  <a:avLst/>
                </a:prstGeom>
                <a:blipFill rotWithShape="0">
                  <a:blip r:embed="rId6"/>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9507838" y="7050025"/>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ℕ</m:t>
                        </m:r>
                      </m:oMath>
                    </m:oMathPara>
                  </a14:m>
                  <a:endParaRPr lang="en-US" sz="40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9507838" y="7050025"/>
                  <a:ext cx="624241" cy="707886"/>
                </a:xfrm>
                <a:prstGeom prst="rect">
                  <a:avLst/>
                </a:prstGeom>
                <a:blipFill rotWithShape="0">
                  <a:blip r:embed="rId7"/>
                  <a:stretch>
                    <a:fillRect/>
                  </a:stretch>
                </a:blipFill>
                <a:ln w="28575">
                  <a:noFill/>
                </a:ln>
              </p:spPr>
              <p:txBody>
                <a:bodyPr/>
                <a:lstStyle/>
                <a:p>
                  <a:r>
                    <a:rPr lang="en-US">
                      <a:noFill/>
                    </a:rPr>
                    <a:t> </a:t>
                  </a:r>
                </a:p>
              </p:txBody>
            </p:sp>
          </mc:Fallback>
        </mc:AlternateContent>
      </p:grpSp>
      <p:sp>
        <p:nvSpPr>
          <p:cNvPr id="39" name="Rounded Rectangle 38"/>
          <p:cNvSpPr/>
          <p:nvPr/>
        </p:nvSpPr>
        <p:spPr>
          <a:xfrm>
            <a:off x="1327562" y="5054757"/>
            <a:ext cx="2213764"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TextBox 39"/>
              <p:cNvSpPr txBox="1"/>
              <p:nvPr/>
            </p:nvSpPr>
            <p:spPr>
              <a:xfrm>
                <a:off x="3922277" y="4816991"/>
                <a:ext cx="13182600" cy="2582438"/>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Hãy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 3,274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ℚ</m:t>
                    </m:r>
                  </m:oMath>
                </a14:m>
                <a:r>
                  <a:rPr lang="en-US" sz="4000" dirty="0" smtClean="0">
                    <a:latin typeface="Arial" panose="020B0604020202020204" pitchFamily="34" charset="0"/>
                    <a:cs typeface="Arial" panose="020B0604020202020204" pitchFamily="34" charset="0"/>
                  </a:rPr>
                  <a:t>;               b)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c)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922277" y="4816991"/>
                <a:ext cx="13182600" cy="2582438"/>
              </a:xfrm>
              <a:prstGeom prst="rect">
                <a:avLst/>
              </a:prstGeom>
              <a:blipFill rotWithShape="0">
                <a:blip r:embed="rId8"/>
                <a:stretch>
                  <a:fillRect l="-1618"/>
                </a:stretch>
              </a:blipFill>
            </p:spPr>
            <p:txBody>
              <a:bodyPr/>
              <a:lstStyle/>
              <a:p>
                <a:r>
                  <a:rPr lang="en-US">
                    <a:noFill/>
                  </a:rPr>
                  <a:t> </a:t>
                </a:r>
              </a:p>
            </p:txBody>
          </p:sp>
        </mc:Fallback>
      </mc:AlternateContent>
      <p:pic>
        <p:nvPicPr>
          <p:cNvPr id="41"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617086" y="7497699"/>
            <a:ext cx="1125744" cy="979851"/>
          </a:xfrm>
          <a:prstGeom prst="rect">
            <a:avLst/>
          </a:prstGeom>
        </p:spPr>
      </p:pic>
      <p:pic>
        <p:nvPicPr>
          <p:cNvPr id="4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028831" y="7694158"/>
            <a:ext cx="1099833" cy="979851"/>
          </a:xfrm>
          <a:prstGeom prst="rect">
            <a:avLst/>
          </a:prstGeom>
        </p:spPr>
      </p:pic>
      <p:pic>
        <p:nvPicPr>
          <p:cNvPr id="43"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97917" y="7574125"/>
            <a:ext cx="1125744" cy="979851"/>
          </a:xfrm>
          <a:prstGeom prst="rect">
            <a:avLst/>
          </a:prstGeom>
        </p:spPr>
      </p:pic>
    </p:spTree>
    <p:extLst>
      <p:ext uri="{BB962C8B-B14F-4D97-AF65-F5344CB8AC3E}">
        <p14:creationId xmlns:p14="http://schemas.microsoft.com/office/powerpoint/2010/main" val="11075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anim calcmode="lin" valueType="num">
                                      <p:cBhvr>
                                        <p:cTn id="16" dur="500" fill="hold"/>
                                        <p:tgtEl>
                                          <p:spTgt spid="39"/>
                                        </p:tgtEl>
                                        <p:attrNameLst>
                                          <p:attrName>ppt_x</p:attrName>
                                        </p:attrNameLst>
                                      </p:cBhvr>
                                      <p:tavLst>
                                        <p:tav tm="0">
                                          <p:val>
                                            <p:strVal val="#ppt_x"/>
                                          </p:val>
                                        </p:tav>
                                        <p:tav tm="100000">
                                          <p:val>
                                            <p:strVal val="#ppt_x"/>
                                          </p:val>
                                        </p:tav>
                                      </p:tavLst>
                                    </p:anim>
                                    <p:anim calcmode="lin" valueType="num">
                                      <p:cBhvr>
                                        <p:cTn id="17" dur="50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p:tgtEl>
                                          <p:spTgt spid="41"/>
                                        </p:tgtEl>
                                        <p:attrNameLst>
                                          <p:attrName>ppt_y</p:attrName>
                                        </p:attrNameLst>
                                      </p:cBhvr>
                                      <p:tavLst>
                                        <p:tav tm="0">
                                          <p:val>
                                            <p:strVal val="#ppt_y+#ppt_h*1.125000"/>
                                          </p:val>
                                        </p:tav>
                                        <p:tav tm="100000">
                                          <p:val>
                                            <p:strVal val="#ppt_y"/>
                                          </p:val>
                                        </p:tav>
                                      </p:tavLst>
                                    </p:anim>
                                    <p:animEffect transition="in" filter="wipe(up)">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ppt_h*1.125000"/>
                                          </p:val>
                                        </p:tav>
                                        <p:tav tm="100000">
                                          <p:val>
                                            <p:strVal val="#ppt_y"/>
                                          </p:val>
                                        </p:tav>
                                      </p:tavLst>
                                    </p:anim>
                                    <p:animEffect transition="in" filter="wipe(up)">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p:tgtEl>
                                          <p:spTgt spid="42"/>
                                        </p:tgtEl>
                                        <p:attrNameLst>
                                          <p:attrName>ppt_y</p:attrName>
                                        </p:attrNameLst>
                                      </p:cBhvr>
                                      <p:tavLst>
                                        <p:tav tm="0">
                                          <p:val>
                                            <p:strVal val="#ppt_y+#ppt_h*1.125000"/>
                                          </p:val>
                                        </p:tav>
                                        <p:tav tm="100000">
                                          <p:val>
                                            <p:strVal val="#ppt_y"/>
                                          </p:val>
                                        </p:tav>
                                      </p:tavLst>
                                    </p:anim>
                                    <p:animEffect transition="in" filter="wipe(up)">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9" grpId="0" animBg="1"/>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028700"/>
            <a:ext cx="16002000" cy="8534400"/>
            <a:chOff x="0" y="0"/>
            <a:chExt cx="2757885" cy="2209578"/>
          </a:xfrm>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chemeClr val="tx2">
                <a:lumMod val="20000"/>
                <a:lumOff val="80000"/>
              </a:schemeClr>
            </a:solidFill>
          </p:spPr>
        </p:sp>
      </p:grpSp>
      <p:pic>
        <p:nvPicPr>
          <p:cNvPr id="6" name="Picture 6"/>
          <p:cNvPicPr>
            <a:picLocks noChangeAspect="1"/>
          </p:cNvPicPr>
          <p:nvPr/>
        </p:nvPicPr>
        <p:blipFill>
          <a:blip r:embed="rId2"/>
          <a:srcRect/>
          <a:stretch>
            <a:fillRect/>
          </a:stretch>
        </p:blipFill>
        <p:spPr>
          <a:xfrm>
            <a:off x="10160" y="5853306"/>
            <a:ext cx="3418840" cy="4675337"/>
          </a:xfrm>
          <a:prstGeom prst="rect">
            <a:avLst/>
          </a:prstGeom>
        </p:spPr>
      </p:pic>
      <p:pic>
        <p:nvPicPr>
          <p:cNvPr id="7" name="Picture 7"/>
          <p:cNvPicPr>
            <a:picLocks noChangeAspect="1"/>
          </p:cNvPicPr>
          <p:nvPr/>
        </p:nvPicPr>
        <p:blipFill>
          <a:blip r:embed="rId3"/>
          <a:srcRect/>
          <a:stretch>
            <a:fillRect/>
          </a:stretch>
        </p:blipFill>
        <p:spPr>
          <a:xfrm rot="15422622">
            <a:off x="14783866" y="612964"/>
            <a:ext cx="2414712" cy="2393583"/>
          </a:xfrm>
          <a:prstGeom prst="rect">
            <a:avLst/>
          </a:prstGeom>
        </p:spPr>
      </p:pic>
      <p:sp>
        <p:nvSpPr>
          <p:cNvPr id="8" name="Rounded Rectangle 7"/>
          <p:cNvSpPr/>
          <p:nvPr/>
        </p:nvSpPr>
        <p:spPr>
          <a:xfrm>
            <a:off x="3348990" y="1397462"/>
            <a:ext cx="3761740"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3</a:t>
            </a:r>
            <a:endParaRPr lang="en-US" sz="4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429000" y="2386409"/>
                <a:ext cx="12202778" cy="6653296"/>
              </a:xfrm>
              <a:prstGeom prst="rect">
                <a:avLst/>
              </a:prstGeom>
            </p:spPr>
            <p:txBody>
              <a:bodyPr wrap="square">
                <a:spAutoFit/>
              </a:bodyPr>
              <a:lstStyle/>
              <a:p>
                <a:pPr algn="just">
                  <a:lnSpc>
                    <a:spcPct val="200000"/>
                  </a:lnSpc>
                </a:pPr>
                <a:r>
                  <a:rPr lang="en-US" sz="4400" dirty="0" smtClean="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C = {-4; 0; 1; 2}.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hay </a:t>
                </a:r>
                <a:r>
                  <a:rPr lang="en-US" sz="4400" dirty="0" err="1">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just">
                  <a:lnSpc>
                    <a:spcPct val="200000"/>
                  </a:lnSpc>
                </a:pPr>
                <a:r>
                  <a:rPr lang="en-US" sz="4400" dirty="0" smtClean="0">
                    <a:latin typeface="Arial" panose="020B0604020202020204" pitchFamily="34" charset="0"/>
                    <a:cs typeface="Arial" panose="020B0604020202020204" pitchFamily="34" charset="0"/>
                  </a:rPr>
                  <a:t>a) C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400" dirty="0" smtClean="0">
                    <a:latin typeface="Arial" panose="020B0604020202020204" pitchFamily="34" charset="0"/>
                    <a:cs typeface="Arial" panose="020B0604020202020204" pitchFamily="34" charset="0"/>
                  </a:rPr>
                  <a:t>.       </a:t>
                </a:r>
              </a:p>
              <a:p>
                <a:pPr algn="just">
                  <a:lnSpc>
                    <a:spcPct val="200000"/>
                  </a:lnSpc>
                </a:pPr>
                <a:r>
                  <a:rPr lang="en-US" sz="4400" dirty="0" smtClean="0">
                    <a:latin typeface="Arial" panose="020B0604020202020204" pitchFamily="34" charset="0"/>
                    <a:cs typeface="Arial" panose="020B0604020202020204" pitchFamily="34" charset="0"/>
                  </a:rPr>
                  <a:t>b) C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ℕ</m:t>
                    </m:r>
                    <m:r>
                      <a:rPr lang="en-US" sz="4400" b="0" i="0" smtClean="0">
                        <a:latin typeface="Cambria Math" panose="02040503050406030204" pitchFamily="18" charset="0"/>
                        <a:ea typeface="Cambria Math" panose="02040503050406030204" pitchFamily="18" charset="0"/>
                        <a:cs typeface="Arial" panose="020B0604020202020204" pitchFamily="34" charset="0"/>
                      </a:rPr>
                      <m:t>.</m:t>
                    </m:r>
                  </m:oMath>
                </a14:m>
                <a:r>
                  <a:rPr lang="en-US" sz="4400" dirty="0" smtClean="0">
                    <a:latin typeface="Arial" panose="020B0604020202020204" pitchFamily="34" charset="0"/>
                    <a:cs typeface="Arial" panose="020B0604020202020204" pitchFamily="34" charset="0"/>
                  </a:rPr>
                  <a:t>      </a:t>
                </a:r>
              </a:p>
              <a:p>
                <a:pPr algn="just">
                  <a:lnSpc>
                    <a:spcPct val="200000"/>
                  </a:lnSpc>
                </a:pPr>
                <a:r>
                  <a:rPr lang="en-US" sz="4400" dirty="0" smtClean="0">
                    <a:latin typeface="Arial" panose="020B0604020202020204" pitchFamily="34" charset="0"/>
                    <a:cs typeface="Arial" panose="020B0604020202020204" pitchFamily="34" charset="0"/>
                  </a:rPr>
                  <a:t>c) C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429000" y="2386409"/>
                <a:ext cx="12202778" cy="6653296"/>
              </a:xfrm>
              <a:prstGeom prst="rect">
                <a:avLst/>
              </a:prstGeom>
              <a:blipFill rotWithShape="0">
                <a:blip r:embed="rId4"/>
                <a:stretch>
                  <a:fillRect l="-2049" r="-2049" b="-3297"/>
                </a:stretch>
              </a:blipFill>
            </p:spPr>
            <p:txBody>
              <a:bodyPr/>
              <a:lstStyle/>
              <a:p>
                <a:r>
                  <a:rPr lang="en-US">
                    <a:noFill/>
                  </a:rPr>
                  <a:t> </a:t>
                </a:r>
              </a:p>
            </p:txBody>
          </p:sp>
        </mc:Fallback>
      </mc:AlternateContent>
      <p:pic>
        <p:nvPicPr>
          <p:cNvPr id="11"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540752" y="5204800"/>
            <a:ext cx="1125744" cy="979851"/>
          </a:xfrm>
          <a:prstGeom prst="rect">
            <a:avLst/>
          </a:prstGeom>
        </p:spPr>
      </p:pic>
      <p:pic>
        <p:nvPicPr>
          <p:cNvPr id="1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93071" y="7939975"/>
            <a:ext cx="1099833" cy="979851"/>
          </a:xfrm>
          <a:prstGeom prst="rect">
            <a:avLst/>
          </a:prstGeom>
        </p:spPr>
      </p:pic>
      <p:pic>
        <p:nvPicPr>
          <p:cNvPr id="13"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567160" y="6491389"/>
            <a:ext cx="1125744" cy="979851"/>
          </a:xfrm>
          <a:prstGeom prst="rect">
            <a:avLst/>
          </a:prstGeom>
        </p:spPr>
      </p:pic>
    </p:spTree>
    <p:extLst>
      <p:ext uri="{BB962C8B-B14F-4D97-AF65-F5344CB8AC3E}">
        <p14:creationId xmlns:p14="http://schemas.microsoft.com/office/powerpoint/2010/main" val="52458209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707058" y="563364"/>
            <a:ext cx="16873883" cy="10141632"/>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rgbClr val="F2EDD9"/>
            </a:solidFill>
          </p:spPr>
        </p:sp>
      </p:grpSp>
      <p:pic>
        <p:nvPicPr>
          <p:cNvPr id="19" name="Picture 19"/>
          <p:cNvPicPr>
            <a:picLocks noChangeAspect="1"/>
          </p:cNvPicPr>
          <p:nvPr/>
        </p:nvPicPr>
        <p:blipFill>
          <a:blip r:embed="rId2"/>
          <a:srcRect/>
          <a:stretch>
            <a:fillRect/>
          </a:stretch>
        </p:blipFill>
        <p:spPr>
          <a:xfrm>
            <a:off x="15087600" y="6743700"/>
            <a:ext cx="3033591" cy="2995671"/>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600200" y="1181100"/>
                <a:ext cx="8621271" cy="901593"/>
              </a:xfrm>
              <a:prstGeom prst="rect">
                <a:avLst/>
              </a:prstGeom>
            </p:spPr>
            <p:txBody>
              <a:bodyPr wrap="none">
                <a:spAutoFit/>
              </a:bodyPr>
              <a:lstStyle/>
              <a:p>
                <a:pPr algn="just">
                  <a:lnSpc>
                    <a:spcPct val="150000"/>
                  </a:lnSpc>
                  <a:spcAft>
                    <a:spcPts val="800"/>
                  </a:spcAft>
                </a:pPr>
                <a:r>
                  <a:rPr lang="nl-NL"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b. Các tập con thường dùng của </a:t>
                </a:r>
                <a14:m>
                  <m:oMath xmlns:m="http://schemas.openxmlformats.org/officeDocument/2006/math">
                    <m:r>
                      <a:rPr lang="nl-NL" sz="4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00200" y="1181100"/>
                <a:ext cx="8621271" cy="901593"/>
              </a:xfrm>
              <a:prstGeom prst="rect">
                <a:avLst/>
              </a:prstGeom>
              <a:blipFill rotWithShape="0">
                <a:blip r:embed="rId3"/>
                <a:stretch>
                  <a:fillRect l="-2546" b="-28378"/>
                </a:stretch>
              </a:blipFill>
            </p:spPr>
            <p:txBody>
              <a:bodyPr/>
              <a:lstStyle/>
              <a:p>
                <a:r>
                  <a:rPr lang="en-US">
                    <a:noFill/>
                  </a:rPr>
                  <a:t> </a:t>
                </a:r>
              </a:p>
            </p:txBody>
          </p:sp>
        </mc:Fallback>
      </mc:AlternateContent>
      <p:sp>
        <p:nvSpPr>
          <p:cNvPr id="6" name="Rounded Rectangle 5"/>
          <p:cNvSpPr/>
          <p:nvPr/>
        </p:nvSpPr>
        <p:spPr>
          <a:xfrm>
            <a:off x="1600200" y="2501794"/>
            <a:ext cx="1600200"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HĐ6</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657600" y="2398563"/>
                <a:ext cx="134874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Cho hai tập hợp C =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ℝ</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và D =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ℝ</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pPr algn="just">
                  <a:lnSpc>
                    <a:spcPct val="150000"/>
                  </a:lnSpc>
                </a:pPr>
                <a:r>
                  <a:rPr lang="vi-VN" sz="4000" dirty="0" smtClean="0">
                    <a:latin typeface="Arial" panose="020B0604020202020204" pitchFamily="34" charset="0"/>
                    <a:cs typeface="Arial" panose="020B0604020202020204" pitchFamily="34" charset="0"/>
                  </a:rPr>
                  <a:t>Các </a:t>
                </a:r>
                <a:r>
                  <a:rPr lang="vi-VN" sz="4000" dirty="0">
                    <a:latin typeface="Arial" panose="020B0604020202020204" pitchFamily="34" charset="0"/>
                    <a:cs typeface="Arial" panose="020B0604020202020204" pitchFamily="34" charset="0"/>
                  </a:rPr>
                  <a:t>mệnh đề sau đúng hay sai?</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 D là các tập con của </a:t>
                </a:r>
                <a14:m>
                  <m:oMath xmlns:m="http://schemas.openxmlformats.org/officeDocument/2006/math">
                    <m:r>
                      <a:rPr lang="en-US" sz="4000" i="1">
                        <a:latin typeface="Cambria Math" panose="02040503050406030204" pitchFamily="18" charset="0"/>
                        <a:ea typeface="Cambria Math" panose="02040503050406030204" pitchFamily="18" charset="0"/>
                      </a:rPr>
                      <m:t>ℝ</m:t>
                    </m:r>
                  </m:oMath>
                </a14:m>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∀x</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3</a:t>
                </a:r>
                <a:r>
                  <a:rPr lang="en-US"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nhưng </a:t>
                </a:r>
                <a:r>
                  <a:rPr lang="en-US" sz="4000" dirty="0" smtClean="0">
                    <a:latin typeface="Arial" panose="020B0604020202020204" pitchFamily="34" charset="0"/>
                    <a:cs typeface="Arial" panose="020B0604020202020204" pitchFamily="34" charset="0"/>
                  </a:rPr>
                  <a:t>3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smtClean="0">
                    <a:latin typeface="Arial" panose="020B0604020202020204" pitchFamily="34" charset="0"/>
                    <a:cs typeface="Arial" panose="020B0604020202020204" pitchFamily="34" charset="0"/>
                  </a:rPr>
                  <a:t> D</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 = D.</a:t>
                </a:r>
                <a:endParaRPr lang="en-US" sz="4000" dirty="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57600" y="2398563"/>
                <a:ext cx="13487400" cy="5632311"/>
              </a:xfrm>
              <a:prstGeom prst="rect">
                <a:avLst/>
              </a:prstGeom>
              <a:blipFill rotWithShape="0">
                <a:blip r:embed="rId4"/>
                <a:stretch>
                  <a:fillRect l="-1582" b="-1732"/>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71600" y="3959755"/>
            <a:ext cx="2286000" cy="6075295"/>
          </a:xfrm>
          <a:prstGeom prst="rect">
            <a:avLst/>
          </a:prstGeom>
        </p:spPr>
      </p:pic>
      <p:grpSp>
        <p:nvGrpSpPr>
          <p:cNvPr id="10" name="Group 9"/>
          <p:cNvGrpSpPr/>
          <p:nvPr/>
        </p:nvGrpSpPr>
        <p:grpSpPr>
          <a:xfrm>
            <a:off x="9758680" y="5219700"/>
            <a:ext cx="5334000" cy="3813262"/>
            <a:chOff x="9753600" y="5219700"/>
            <a:chExt cx="5334000" cy="3813262"/>
          </a:xfrm>
        </p:grpSpPr>
        <p:sp>
          <p:nvSpPr>
            <p:cNvPr id="8" name="Rounded Rectangle 7"/>
            <p:cNvSpPr/>
            <p:nvPr/>
          </p:nvSpPr>
          <p:spPr>
            <a:xfrm>
              <a:off x="9753600" y="6118316"/>
              <a:ext cx="5334000" cy="2914646"/>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latin typeface="Arial" panose="020B0604020202020204" pitchFamily="34" charset="0"/>
                  <a:cs typeface="Arial" panose="020B0604020202020204" pitchFamily="34" charset="0"/>
                </a:rPr>
                <a:t>Mệnh đề đúng: a, c.</a:t>
              </a:r>
            </a:p>
            <a:p>
              <a:pPr algn="just">
                <a:lnSpc>
                  <a:spcPct val="150000"/>
                </a:lnSpc>
              </a:pPr>
              <a:r>
                <a:rPr lang="en-US" sz="4000">
                  <a:latin typeface="Arial" panose="020B0604020202020204" pitchFamily="34" charset="0"/>
                  <a:cs typeface="Arial" panose="020B0604020202020204" pitchFamily="34" charset="0"/>
                </a:rPr>
                <a:t>Mệnh đề sai: b, d.</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1000" y="5219700"/>
              <a:ext cx="1269924" cy="1404783"/>
            </a:xfrm>
            <a:prstGeom prst="rect">
              <a:avLst/>
            </a:prstGeom>
          </p:spPr>
        </p:pic>
      </p:grpSp>
    </p:spTree>
    <p:extLst>
      <p:ext uri="{BB962C8B-B14F-4D97-AF65-F5344CB8AC3E}">
        <p14:creationId xmlns:p14="http://schemas.microsoft.com/office/powerpoint/2010/main" val="232341641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16" name="Group 2"/>
          <p:cNvGrpSpPr/>
          <p:nvPr/>
        </p:nvGrpSpPr>
        <p:grpSpPr>
          <a:xfrm rot="-234539">
            <a:off x="707058" y="563364"/>
            <a:ext cx="16873883" cy="10141632"/>
            <a:chOff x="0" y="0"/>
            <a:chExt cx="1913890" cy="1096697"/>
          </a:xfrm>
          <a:solidFill>
            <a:srgbClr val="BAE2DF"/>
          </a:solidFill>
        </p:grpSpPr>
        <p:sp>
          <p:nvSpPr>
            <p:cNvPr id="17"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grpFill/>
          </p:spPr>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257300"/>
            <a:ext cx="8305800" cy="813155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949" y="952500"/>
            <a:ext cx="1539901" cy="855646"/>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9829800" y="2833212"/>
                <a:ext cx="7239000" cy="655564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đọc là dương vô cực hoặc dương vô cùng.</a:t>
                </a:r>
              </a:p>
              <a:p>
                <a:pPr algn="just">
                  <a:lnSpc>
                    <a:spcPct val="150000"/>
                  </a:lnSpc>
                </a:pPr>
                <a:r>
                  <a:rPr lang="vi-VN" sz="4000" dirty="0">
                    <a:latin typeface="Arial" panose="020B0604020202020204" pitchFamily="34" charset="0"/>
                    <a:cs typeface="Arial" panose="020B0604020202020204" pitchFamily="34" charset="0"/>
                  </a:rPr>
                  <a:t>-∞ đọc là âm vô cực hoặc âm vô cùng.</a:t>
                </a:r>
              </a:p>
              <a:p>
                <a:pPr algn="just">
                  <a:lnSpc>
                    <a:spcPct val="150000"/>
                  </a:lnSpc>
                </a:pPr>
                <a:r>
                  <a:rPr lang="vi-VN" sz="4000" dirty="0">
                    <a:latin typeface="Arial" panose="020B0604020202020204" pitchFamily="34" charset="0"/>
                    <a:cs typeface="Arial" panose="020B0604020202020204" pitchFamily="34" charset="0"/>
                  </a:rPr>
                  <a:t>Có thể viết: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a, b gọi là đầu mút của đoạn, khoảng hay nửa khoảng.</a:t>
                </a:r>
              </a:p>
            </p:txBody>
          </p:sp>
        </mc:Choice>
        <mc:Fallback xmlns="">
          <p:sp>
            <p:nvSpPr>
              <p:cNvPr id="20" name="Rectangle 19"/>
              <p:cNvSpPr>
                <a:spLocks noRot="1" noChangeAspect="1" noMove="1" noResize="1" noEditPoints="1" noAdjustHandles="1" noChangeArrowheads="1" noChangeShapeType="1" noTextEdit="1"/>
              </p:cNvSpPr>
              <p:nvPr/>
            </p:nvSpPr>
            <p:spPr>
              <a:xfrm>
                <a:off x="9829800" y="2833212"/>
                <a:ext cx="7239000" cy="6555641"/>
              </a:xfrm>
              <a:prstGeom prst="rect">
                <a:avLst/>
              </a:prstGeom>
              <a:blipFill rotWithShape="0">
                <a:blip r:embed="rId4"/>
                <a:stretch>
                  <a:fillRect l="-3033" r="-2949" b="-1395"/>
                </a:stretch>
              </a:blipFill>
            </p:spPr>
            <p:txBody>
              <a:bodyPr/>
              <a:lstStyle/>
              <a:p>
                <a:r>
                  <a:rPr lang="en-US">
                    <a:noFill/>
                  </a:rPr>
                  <a:t> </a:t>
                </a:r>
              </a:p>
            </p:txBody>
          </p:sp>
        </mc:Fallback>
      </mc:AlternateContent>
      <p:sp>
        <p:nvSpPr>
          <p:cNvPr id="21" name="Rounded Rectangular Callout 20"/>
          <p:cNvSpPr/>
          <p:nvPr/>
        </p:nvSpPr>
        <p:spPr>
          <a:xfrm>
            <a:off x="11430000" y="1382863"/>
            <a:ext cx="3429000" cy="1143000"/>
          </a:xfrm>
          <a:prstGeom prst="wedgeRoundRectCallout">
            <a:avLst>
              <a:gd name="adj1" fmla="val -61193"/>
              <a:gd name="adj2" fmla="val 42578"/>
              <a:gd name="adj3" fmla="val 16667"/>
            </a:avLst>
          </a:prstGeom>
          <a:solidFill>
            <a:schemeClr val="bg1"/>
          </a:solidFill>
          <a:ln>
            <a:solidFill>
              <a:schemeClr val="accent6">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2">
                    <a:lumMod val="75000"/>
                  </a:schemeClr>
                </a:solidFill>
                <a:latin typeface="Arial" panose="020B0604020202020204" pitchFamily="34" charset="0"/>
                <a:cs typeface="Arial" panose="020B0604020202020204" pitchFamily="34" charset="0"/>
              </a:rPr>
              <a:t>Các</a:t>
            </a:r>
            <a:r>
              <a:rPr lang="en-US" sz="4000" b="1" dirty="0" smtClean="0">
                <a:solidFill>
                  <a:schemeClr val="tx2">
                    <a:lumMod val="75000"/>
                  </a:schemeClr>
                </a:solidFill>
                <a:latin typeface="Arial" panose="020B0604020202020204" pitchFamily="34" charset="0"/>
                <a:cs typeface="Arial" panose="020B0604020202020204" pitchFamily="34" charset="0"/>
              </a:rPr>
              <a:t> </a:t>
            </a:r>
            <a:r>
              <a:rPr lang="en-US" sz="4000" b="1" dirty="0" err="1" smtClean="0">
                <a:solidFill>
                  <a:schemeClr val="tx2">
                    <a:lumMod val="75000"/>
                  </a:schemeClr>
                </a:solidFill>
                <a:latin typeface="Arial" panose="020B0604020202020204" pitchFamily="34" charset="0"/>
                <a:cs typeface="Arial" panose="020B0604020202020204" pitchFamily="34" charset="0"/>
              </a:rPr>
              <a:t>kí</a:t>
            </a:r>
            <a:r>
              <a:rPr lang="en-US" sz="4000" b="1" dirty="0" smtClean="0">
                <a:solidFill>
                  <a:schemeClr val="tx2">
                    <a:lumMod val="75000"/>
                  </a:schemeClr>
                </a:solidFill>
                <a:latin typeface="Arial" panose="020B0604020202020204" pitchFamily="34" charset="0"/>
                <a:cs typeface="Arial" panose="020B0604020202020204" pitchFamily="34" charset="0"/>
              </a:rPr>
              <a:t> </a:t>
            </a:r>
            <a:r>
              <a:rPr lang="en-US" sz="4000" b="1" dirty="0" err="1" smtClean="0">
                <a:solidFill>
                  <a:schemeClr val="tx2">
                    <a:lumMod val="75000"/>
                  </a:schemeClr>
                </a:solidFill>
                <a:latin typeface="Arial" panose="020B0604020202020204" pitchFamily="34" charset="0"/>
                <a:cs typeface="Arial" panose="020B0604020202020204" pitchFamily="34" charset="0"/>
              </a:rPr>
              <a:t>hiệu</a:t>
            </a:r>
            <a:r>
              <a:rPr lang="en-US" sz="4000" b="1" dirty="0" smtClean="0">
                <a:solidFill>
                  <a:schemeClr val="tx2">
                    <a:lumMod val="75000"/>
                  </a:schemeClr>
                </a:solidFill>
                <a:latin typeface="Arial" panose="020B0604020202020204" pitchFamily="34" charset="0"/>
                <a:cs typeface="Arial" panose="020B0604020202020204" pitchFamily="34" charset="0"/>
              </a:rPr>
              <a:t> </a:t>
            </a:r>
            <a:endParaRPr lang="en-US" sz="4000" b="1" dirty="0">
              <a:solidFill>
                <a:schemeClr val="tx2">
                  <a:lumMod val="75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7200900"/>
            <a:ext cx="1201324" cy="271179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59600" y="323391"/>
            <a:ext cx="2147400" cy="1502535"/>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46083">
            <a:off x="13693713" y="-334074"/>
            <a:ext cx="1557247" cy="2051009"/>
          </a:xfrm>
          <a:prstGeom prst="rect">
            <a:avLst/>
          </a:prstGeom>
        </p:spPr>
      </p:pic>
    </p:spTree>
    <p:extLst>
      <p:ext uri="{BB962C8B-B14F-4D97-AF65-F5344CB8AC3E}">
        <p14:creationId xmlns:p14="http://schemas.microsoft.com/office/powerpoint/2010/main" val="897232072"/>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left)">
                                      <p:cBhvr>
                                        <p:cTn id="23" dur="500"/>
                                        <p:tgtEl>
                                          <p:spTgt spid="20">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wipe(left)">
                                      <p:cBhvr>
                                        <p:cTn id="26" dur="500"/>
                                        <p:tgtEl>
                                          <p:spTgt spid="20">
                                            <p:txEl>
                                              <p:pRg st="2" end="2"/>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wipe(left)">
                                      <p:cBhvr>
                                        <p:cTn id="29"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8" name="Group 8"/>
          <p:cNvGrpSpPr/>
          <p:nvPr/>
        </p:nvGrpSpPr>
        <p:grpSpPr>
          <a:xfrm>
            <a:off x="1143000" y="952500"/>
            <a:ext cx="15925799" cy="8610600"/>
            <a:chOff x="0" y="0"/>
            <a:chExt cx="2376268" cy="1091992"/>
          </a:xfrm>
          <a:effectLst/>
        </p:grpSpPr>
        <p:sp>
          <p:nvSpPr>
            <p:cNvPr id="9" name="Freeform 9"/>
            <p:cNvSpPr/>
            <p:nvPr/>
          </p:nvSpPr>
          <p:spPr>
            <a:xfrm>
              <a:off x="0" y="0"/>
              <a:ext cx="2376268" cy="1091992"/>
            </a:xfrm>
            <a:custGeom>
              <a:avLst/>
              <a:gdLst/>
              <a:ahLst/>
              <a:cxnLst/>
              <a:rect l="l" t="t" r="r" b="b"/>
              <a:pathLst>
                <a:path w="2376268" h="1091992">
                  <a:moveTo>
                    <a:pt x="2251808" y="1091992"/>
                  </a:moveTo>
                  <a:lnTo>
                    <a:pt x="124460" y="1091992"/>
                  </a:lnTo>
                  <a:cubicBezTo>
                    <a:pt x="55880" y="1091992"/>
                    <a:pt x="0" y="1036112"/>
                    <a:pt x="0" y="967532"/>
                  </a:cubicBezTo>
                  <a:lnTo>
                    <a:pt x="0" y="124460"/>
                  </a:lnTo>
                  <a:cubicBezTo>
                    <a:pt x="0" y="55880"/>
                    <a:pt x="55880" y="0"/>
                    <a:pt x="124460" y="0"/>
                  </a:cubicBezTo>
                  <a:lnTo>
                    <a:pt x="2251808" y="0"/>
                  </a:lnTo>
                  <a:cubicBezTo>
                    <a:pt x="2320388" y="0"/>
                    <a:pt x="2376268" y="55880"/>
                    <a:pt x="2376268" y="124460"/>
                  </a:cubicBezTo>
                  <a:lnTo>
                    <a:pt x="2376268" y="967532"/>
                  </a:lnTo>
                  <a:cubicBezTo>
                    <a:pt x="2376268" y="1036112"/>
                    <a:pt x="2320388" y="1091992"/>
                    <a:pt x="2251808" y="1091992"/>
                  </a:cubicBezTo>
                  <a:close/>
                </a:path>
              </a:pathLst>
            </a:custGeom>
            <a:solidFill>
              <a:schemeClr val="bg1"/>
            </a:solidFill>
          </p:spPr>
        </p:sp>
      </p:grpSp>
      <p:pic>
        <p:nvPicPr>
          <p:cNvPr id="2" name="Picture 2"/>
          <p:cNvPicPr>
            <a:picLocks noChangeAspect="1"/>
          </p:cNvPicPr>
          <p:nvPr/>
        </p:nvPicPr>
        <p:blipFill>
          <a:blip r:embed="rId2"/>
          <a:srcRect/>
          <a:stretch>
            <a:fillRect/>
          </a:stretch>
        </p:blipFill>
        <p:spPr>
          <a:xfrm>
            <a:off x="1828800" y="4991100"/>
            <a:ext cx="2269950" cy="2933700"/>
          </a:xfrm>
          <a:prstGeom prst="rect">
            <a:avLst/>
          </a:prstGeom>
        </p:spPr>
      </p:pic>
      <p:sp>
        <p:nvSpPr>
          <p:cNvPr id="21" name="Rounded Rectangle 20"/>
          <p:cNvSpPr/>
          <p:nvPr/>
        </p:nvSpPr>
        <p:spPr>
          <a:xfrm>
            <a:off x="1828800" y="1730881"/>
            <a:ext cx="2385466"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5</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4473346" y="1485900"/>
                <a:ext cx="118872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rồi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p>
              <a:p>
                <a:pPr algn="just">
                  <a:lnSpc>
                    <a:spcPct val="150000"/>
                  </a:lnSpc>
                </a:pPr>
                <a:r>
                  <a:rPr lang="en-US" sz="4000" dirty="0" smtClean="0">
                    <a:latin typeface="Arial" panose="020B0604020202020204" pitchFamily="34" charset="0"/>
                    <a:cs typeface="Arial" panose="020B0604020202020204" pitchFamily="34" charset="0"/>
                  </a:rPr>
                  <a:t>C = {x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 2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7};        D = {x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 x &lt; 2}</a:t>
                </a:r>
                <a:endParaRPr lang="en-US" sz="40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73346" y="1485900"/>
                <a:ext cx="11887200" cy="2862322"/>
              </a:xfrm>
              <a:prstGeom prst="rect">
                <a:avLst/>
              </a:prstGeom>
              <a:blipFill rotWithShape="0">
                <a:blip r:embed="rId3"/>
                <a:stretch>
                  <a:fillRect l="-1846" r="-1795" b="-4478"/>
                </a:stretch>
              </a:blipFill>
            </p:spPr>
            <p:txBody>
              <a:bodyPr/>
              <a:lstStyle/>
              <a:p>
                <a:r>
                  <a:rPr lang="en-US">
                    <a:noFill/>
                  </a:rPr>
                  <a:t> </a:t>
                </a:r>
              </a:p>
            </p:txBody>
          </p:sp>
        </mc:Fallback>
      </mc:AlternateContent>
      <p:grpSp>
        <p:nvGrpSpPr>
          <p:cNvPr id="25" name="Group 24"/>
          <p:cNvGrpSpPr/>
          <p:nvPr/>
        </p:nvGrpSpPr>
        <p:grpSpPr>
          <a:xfrm>
            <a:off x="7810499" y="4705350"/>
            <a:ext cx="2590800" cy="1752600"/>
            <a:chOff x="7810499" y="4610100"/>
            <a:chExt cx="2590800" cy="1752600"/>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24" name="TextBox 23"/>
            <p:cNvSpPr txBox="1"/>
            <p:nvPr/>
          </p:nvSpPr>
          <p:spPr>
            <a:xfrm>
              <a:off x="7936026" y="4991100"/>
              <a:ext cx="2339746"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TextBox 25"/>
              <p:cNvSpPr txBox="1"/>
              <p:nvPr/>
            </p:nvSpPr>
            <p:spPr>
              <a:xfrm>
                <a:off x="5181600" y="6815078"/>
                <a:ext cx="3352800"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 = [2; 7]</a:t>
                </a:r>
              </a:p>
              <a:p>
                <a:pPr algn="just">
                  <a:lnSpc>
                    <a:spcPct val="150000"/>
                  </a:lnSpc>
                </a:pPr>
                <a:r>
                  <a:rPr lang="en-US" sz="4000" dirty="0" smtClean="0">
                    <a:latin typeface="Arial" panose="020B0604020202020204" pitchFamily="34" charset="0"/>
                    <a:cs typeface="Arial" panose="020B0604020202020204" pitchFamily="34" charset="0"/>
                  </a:rPr>
                  <a:t>D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181600" y="6815078"/>
                <a:ext cx="3352800" cy="1938992"/>
              </a:xfrm>
              <a:prstGeom prst="rect">
                <a:avLst/>
              </a:prstGeom>
              <a:blipFill rotWithShape="0">
                <a:blip r:embed="rId5"/>
                <a:stretch>
                  <a:fillRect l="-6364" b="-6918"/>
                </a:stretch>
              </a:blipFill>
            </p:spPr>
            <p:txBody>
              <a:bodyPr/>
              <a:lstStyle/>
              <a:p>
                <a:r>
                  <a:rPr lang="en-US">
                    <a:noFill/>
                  </a:rPr>
                  <a:t> </a:t>
                </a:r>
              </a:p>
            </p:txBody>
          </p:sp>
        </mc:Fallback>
      </mc:AlternateContent>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480" y="6831588"/>
            <a:ext cx="6462979" cy="2362200"/>
          </a:xfrm>
          <a:prstGeom prst="rect">
            <a:avLst/>
          </a:prstGeom>
        </p:spPr>
      </p:pic>
      <p:pic>
        <p:nvPicPr>
          <p:cNvPr id="28" name="Picture 15"/>
          <p:cNvPicPr>
            <a:picLocks noChangeAspect="1"/>
          </p:cNvPicPr>
          <p:nvPr/>
        </p:nvPicPr>
        <p:blipFill>
          <a:blip r:embed="rId7"/>
          <a:srcRect/>
          <a:stretch>
            <a:fillRect/>
          </a:stretch>
        </p:blipFill>
        <p:spPr>
          <a:xfrm rot="-1627455">
            <a:off x="15402282" y="7085260"/>
            <a:ext cx="3703503" cy="3945143"/>
          </a:xfrm>
          <a:prstGeom prst="rect">
            <a:avLst/>
          </a:prstGeom>
        </p:spPr>
      </p:pic>
    </p:spTree>
    <p:extLst>
      <p:ext uri="{BB962C8B-B14F-4D97-AF65-F5344CB8AC3E}">
        <p14:creationId xmlns:p14="http://schemas.microsoft.com/office/powerpoint/2010/main" val="1435716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heckerboard(across)">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572742" y="1489837"/>
            <a:ext cx="15142516" cy="7307327"/>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chemeClr val="bg1"/>
            </a:solidFill>
          </p:spPr>
        </p:sp>
      </p:grpSp>
      <p:pic>
        <p:nvPicPr>
          <p:cNvPr id="4" name="Picture 4"/>
          <p:cNvPicPr>
            <a:picLocks noChangeAspect="1"/>
          </p:cNvPicPr>
          <p:nvPr/>
        </p:nvPicPr>
        <p:blipFill>
          <a:blip r:embed="rId2"/>
          <a:srcRect/>
          <a:stretch>
            <a:fillRect/>
          </a:stretch>
        </p:blipFill>
        <p:spPr>
          <a:xfrm>
            <a:off x="334309" y="7088975"/>
            <a:ext cx="4512981" cy="4388874"/>
          </a:xfrm>
          <a:prstGeom prst="rect">
            <a:avLst/>
          </a:prstGeom>
        </p:spPr>
      </p:pic>
      <p:pic>
        <p:nvPicPr>
          <p:cNvPr id="5" name="Picture 5"/>
          <p:cNvPicPr>
            <a:picLocks noChangeAspect="1"/>
          </p:cNvPicPr>
          <p:nvPr/>
        </p:nvPicPr>
        <p:blipFill>
          <a:blip r:embed="rId3"/>
          <a:srcRect/>
          <a:stretch>
            <a:fillRect/>
          </a:stretch>
        </p:blipFill>
        <p:spPr>
          <a:xfrm>
            <a:off x="14249400" y="7049415"/>
            <a:ext cx="3150170" cy="4746020"/>
          </a:xfrm>
          <a:prstGeom prst="rect">
            <a:avLst/>
          </a:prstGeom>
        </p:spPr>
      </p:pic>
      <p:sp>
        <p:nvSpPr>
          <p:cNvPr id="8" name="TextBox 8"/>
          <p:cNvSpPr txBox="1"/>
          <p:nvPr/>
        </p:nvSpPr>
        <p:spPr>
          <a:xfrm>
            <a:off x="2209800" y="2095500"/>
            <a:ext cx="13783008" cy="3308598"/>
          </a:xfrm>
          <a:prstGeom prst="rect">
            <a:avLst/>
          </a:prstGeom>
        </p:spPr>
        <p:txBody>
          <a:bodyPr wrap="square" lIns="0" tIns="0" rIns="0" bIns="0" rtlCol="0" anchor="t">
            <a:spAutoFit/>
          </a:bodyPr>
          <a:lstStyle/>
          <a:p>
            <a:pPr algn="ctr">
              <a:lnSpc>
                <a:spcPts val="12898"/>
              </a:lnSpc>
            </a:pPr>
            <a:r>
              <a:rPr lang="en-US" sz="6000" b="1" dirty="0" smtClean="0">
                <a:solidFill>
                  <a:srgbClr val="114F9A"/>
                </a:solidFill>
                <a:latin typeface="Arial" panose="020B0604020202020204" pitchFamily="34" charset="0"/>
                <a:cs typeface="Arial" panose="020B0604020202020204" pitchFamily="34" charset="0"/>
              </a:rPr>
              <a:t>BÀI 2: TẬP HỢP VÀ CÁC PHÉP TOÁN TRÊN TẬP HỢP</a:t>
            </a:r>
            <a:endParaRPr lang="en-US" sz="6000" b="1" dirty="0">
              <a:solidFill>
                <a:srgbClr val="114F9A"/>
              </a:solidFill>
              <a:latin typeface="Arial" panose="020B0604020202020204" pitchFamily="34" charset="0"/>
              <a:cs typeface="Arial" panose="020B0604020202020204" pitchFamily="34" charset="0"/>
            </a:endParaRPr>
          </a:p>
        </p:txBody>
      </p:sp>
      <p:grpSp>
        <p:nvGrpSpPr>
          <p:cNvPr id="10" name="Group 9"/>
          <p:cNvGrpSpPr/>
          <p:nvPr/>
        </p:nvGrpSpPr>
        <p:grpSpPr>
          <a:xfrm>
            <a:off x="2590800" y="5806789"/>
            <a:ext cx="13030200" cy="1051747"/>
            <a:chOff x="2590800" y="5806789"/>
            <a:chExt cx="13030200" cy="1051747"/>
          </a:xfrm>
        </p:grpSpPr>
        <p:grpSp>
          <p:nvGrpSpPr>
            <p:cNvPr id="6" name="Group 6"/>
            <p:cNvGrpSpPr/>
            <p:nvPr/>
          </p:nvGrpSpPr>
          <p:grpSpPr>
            <a:xfrm>
              <a:off x="2590800" y="5806789"/>
              <a:ext cx="13030200" cy="1051747"/>
              <a:chOff x="0" y="0"/>
              <a:chExt cx="4066990" cy="660400"/>
            </a:xfrm>
          </p:grpSpPr>
          <p:sp>
            <p:nvSpPr>
              <p:cNvPr id="7" name="Freeform 7"/>
              <p:cNvSpPr/>
              <p:nvPr/>
            </p:nvSpPr>
            <p:spPr>
              <a:xfrm>
                <a:off x="0" y="0"/>
                <a:ext cx="4066990" cy="660400"/>
              </a:xfrm>
              <a:custGeom>
                <a:avLst/>
                <a:gdLst/>
                <a:ahLst/>
                <a:cxnLst/>
                <a:rect l="l" t="t" r="r" b="b"/>
                <a:pathLst>
                  <a:path w="4066990" h="660400">
                    <a:moveTo>
                      <a:pt x="3942530" y="660400"/>
                    </a:moveTo>
                    <a:lnTo>
                      <a:pt x="124460" y="660400"/>
                    </a:lnTo>
                    <a:cubicBezTo>
                      <a:pt x="55880" y="660400"/>
                      <a:pt x="0" y="604520"/>
                      <a:pt x="0" y="535940"/>
                    </a:cubicBezTo>
                    <a:lnTo>
                      <a:pt x="0" y="124460"/>
                    </a:lnTo>
                    <a:cubicBezTo>
                      <a:pt x="0" y="55880"/>
                      <a:pt x="55880" y="0"/>
                      <a:pt x="124460" y="0"/>
                    </a:cubicBezTo>
                    <a:lnTo>
                      <a:pt x="3942530" y="0"/>
                    </a:lnTo>
                    <a:cubicBezTo>
                      <a:pt x="4011110" y="0"/>
                      <a:pt x="4066990" y="55880"/>
                      <a:pt x="4066990" y="124460"/>
                    </a:cubicBezTo>
                    <a:lnTo>
                      <a:pt x="4066990" y="535940"/>
                    </a:lnTo>
                    <a:cubicBezTo>
                      <a:pt x="4066990" y="604520"/>
                      <a:pt x="4011110" y="660400"/>
                      <a:pt x="3942530" y="660400"/>
                    </a:cubicBezTo>
                    <a:close/>
                  </a:path>
                </a:pathLst>
              </a:custGeom>
              <a:solidFill>
                <a:srgbClr val="114F9A"/>
              </a:solidFill>
            </p:spPr>
          </p:sp>
        </p:grpSp>
        <p:sp>
          <p:nvSpPr>
            <p:cNvPr id="9" name="TextBox 9"/>
            <p:cNvSpPr txBox="1"/>
            <p:nvPr/>
          </p:nvSpPr>
          <p:spPr>
            <a:xfrm>
              <a:off x="3212762" y="6132954"/>
              <a:ext cx="11862476" cy="551433"/>
            </a:xfrm>
            <a:prstGeom prst="rect">
              <a:avLst/>
            </a:prstGeom>
          </p:spPr>
          <p:txBody>
            <a:bodyPr wrap="square" lIns="0" tIns="0" rIns="0" bIns="0" rtlCol="0" anchor="t">
              <a:spAutoFit/>
            </a:bodyPr>
            <a:lstStyle/>
            <a:p>
              <a:pPr algn="ctr">
                <a:lnSpc>
                  <a:spcPts val="4299"/>
                </a:lnSpc>
              </a:pPr>
              <a:r>
                <a:rPr lang="en-US" sz="4400" dirty="0" err="1" smtClean="0">
                  <a:solidFill>
                    <a:srgbClr val="FFF2F9"/>
                  </a:solidFill>
                  <a:latin typeface="Arial" panose="020B0604020202020204" pitchFamily="34" charset="0"/>
                  <a:cs typeface="Arial" panose="020B0604020202020204" pitchFamily="34" charset="0"/>
                </a:rPr>
                <a:t>Tiết</a:t>
              </a:r>
              <a:r>
                <a:rPr lang="en-US" sz="4400" dirty="0" smtClean="0">
                  <a:solidFill>
                    <a:srgbClr val="FFF2F9"/>
                  </a:solidFill>
                  <a:latin typeface="Arial" panose="020B0604020202020204" pitchFamily="34" charset="0"/>
                  <a:cs typeface="Arial" panose="020B0604020202020204" pitchFamily="34" charset="0"/>
                </a:rPr>
                <a:t> 1: CÁC KHÁI NIỆM CƠ BẢN VỀ TẬP HỢP</a:t>
              </a:r>
              <a:endParaRPr lang="en-US" sz="4400" dirty="0">
                <a:solidFill>
                  <a:srgbClr val="FFF2F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650821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066800" y="952500"/>
            <a:ext cx="16230600" cy="8305799"/>
            <a:chOff x="0" y="0"/>
            <a:chExt cx="5524031" cy="2455038"/>
          </a:xfrm>
        </p:grpSpPr>
        <p:sp>
          <p:nvSpPr>
            <p:cNvPr id="3" name="Freeform 3"/>
            <p:cNvSpPr/>
            <p:nvPr/>
          </p:nvSpPr>
          <p:spPr>
            <a:xfrm>
              <a:off x="0" y="0"/>
              <a:ext cx="5524031" cy="2455038"/>
            </a:xfrm>
            <a:custGeom>
              <a:avLst/>
              <a:gdLst/>
              <a:ahLst/>
              <a:cxnLst/>
              <a:rect l="l" t="t" r="r" b="b"/>
              <a:pathLst>
                <a:path w="5524031" h="2455038">
                  <a:moveTo>
                    <a:pt x="5399571" y="2455038"/>
                  </a:moveTo>
                  <a:lnTo>
                    <a:pt x="124460" y="2455038"/>
                  </a:lnTo>
                  <a:cubicBezTo>
                    <a:pt x="55880" y="2455038"/>
                    <a:pt x="0" y="2399158"/>
                    <a:pt x="0" y="2330578"/>
                  </a:cubicBezTo>
                  <a:lnTo>
                    <a:pt x="0" y="124460"/>
                  </a:lnTo>
                  <a:cubicBezTo>
                    <a:pt x="0" y="55880"/>
                    <a:pt x="55880" y="0"/>
                    <a:pt x="124460" y="0"/>
                  </a:cubicBezTo>
                  <a:lnTo>
                    <a:pt x="5399571" y="0"/>
                  </a:lnTo>
                  <a:cubicBezTo>
                    <a:pt x="5468151" y="0"/>
                    <a:pt x="5524031" y="55880"/>
                    <a:pt x="5524031" y="124460"/>
                  </a:cubicBezTo>
                  <a:lnTo>
                    <a:pt x="5524031" y="2330578"/>
                  </a:lnTo>
                  <a:cubicBezTo>
                    <a:pt x="5524031" y="2399158"/>
                    <a:pt x="5468151" y="2455038"/>
                    <a:pt x="5399571" y="2455038"/>
                  </a:cubicBezTo>
                  <a:close/>
                </a:path>
              </a:pathLst>
            </a:custGeom>
            <a:solidFill>
              <a:srgbClr val="BAE2DF"/>
            </a:solidFill>
          </p:spPr>
        </p:sp>
      </p:grpSp>
      <p:pic>
        <p:nvPicPr>
          <p:cNvPr id="13" name="Picture 13"/>
          <p:cNvPicPr>
            <a:picLocks noChangeAspect="1"/>
          </p:cNvPicPr>
          <p:nvPr/>
        </p:nvPicPr>
        <p:blipFill>
          <a:blip r:embed="rId2"/>
          <a:srcRect/>
          <a:stretch>
            <a:fillRect/>
          </a:stretch>
        </p:blipFill>
        <p:spPr>
          <a:xfrm>
            <a:off x="-342733" y="6749382"/>
            <a:ext cx="3714658" cy="4489012"/>
          </a:xfrm>
          <a:prstGeom prst="rect">
            <a:avLst/>
          </a:prstGeom>
        </p:spPr>
      </p:pic>
      <p:sp>
        <p:nvSpPr>
          <p:cNvPr id="14" name="Rounded Rectangle 13"/>
          <p:cNvSpPr/>
          <p:nvPr/>
        </p:nvSpPr>
        <p:spPr>
          <a:xfrm>
            <a:off x="1676400" y="1600838"/>
            <a:ext cx="3761740"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4</a:t>
            </a:r>
            <a:endParaRPr lang="en-US" sz="44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5715000" y="1333500"/>
            <a:ext cx="10972800" cy="193899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dòng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1920745824"/>
                  </p:ext>
                </p:extLst>
              </p:nvPr>
            </p:nvGraphicFramePr>
            <p:xfrm>
              <a:off x="4038600" y="3848100"/>
              <a:ext cx="3724910" cy="4023360"/>
            </p:xfrm>
            <a:graphic>
              <a:graphicData uri="http://schemas.openxmlformats.org/drawingml/2006/table">
                <a:tbl>
                  <a:tblPr firstRow="1" bandRow="1">
                    <a:tableStyleId>{5940675A-B579-460E-94D1-54222C63F5DA}</a:tableStyleId>
                  </a:tblPr>
                  <a:tblGrid>
                    <a:gridCol w="3724910"/>
                  </a:tblGrid>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1)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2)</a:t>
                          </a:r>
                          <a:r>
                            <a:rPr lang="en-US" sz="4000" baseline="0" dirty="0" smtClean="0">
                              <a:latin typeface="Arial" panose="020B0604020202020204" pitchFamily="34" charset="0"/>
                              <a:cs typeface="Arial" panose="020B0604020202020204" pitchFamily="34" charset="0"/>
                            </a:rPr>
                            <a:t>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3)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[7;</a:t>
                          </a:r>
                          <a:r>
                            <a:rPr lang="en-US" sz="4000" baseline="0" dirty="0" smtClean="0">
                              <a:latin typeface="Arial" panose="020B0604020202020204" pitchFamily="34" charset="0"/>
                              <a:cs typeface="Arial" panose="020B0604020202020204" pitchFamily="34" charset="0"/>
                            </a:rPr>
                            <a:t> +</a:t>
                          </a:r>
                          <a14:m>
                            <m:oMath xmlns:m="http://schemas.openxmlformats.org/officeDocument/2006/math">
                              <m:r>
                                <a:rPr lang="en-US" sz="4000" i="1" baseline="0"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4)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(7;</a:t>
                          </a:r>
                          <a:r>
                            <a:rPr lang="en-US" sz="4000" baseline="0" dirty="0" smtClean="0">
                              <a:latin typeface="Arial" panose="020B0604020202020204" pitchFamily="34" charset="0"/>
                              <a:cs typeface="Arial" panose="020B0604020202020204" pitchFamily="34" charset="0"/>
                            </a:rPr>
                            <a:t> 10)</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920745824"/>
                  </p:ext>
                </p:extLst>
              </p:nvPr>
            </p:nvGraphicFramePr>
            <p:xfrm>
              <a:off x="4038600" y="3848100"/>
              <a:ext cx="3724910" cy="4023360"/>
            </p:xfrm>
            <a:graphic>
              <a:graphicData uri="http://schemas.openxmlformats.org/drawingml/2006/table">
                <a:tbl>
                  <a:tblPr firstRow="1" bandRow="1">
                    <a:tableStyleId>{5940675A-B579-460E-94D1-54222C63F5DA}</a:tableStyleId>
                  </a:tblPr>
                  <a:tblGrid>
                    <a:gridCol w="3724910"/>
                  </a:tblGrid>
                  <a:tr h="1005840">
                    <a:tc>
                      <a:txBody>
                        <a:bodyPr/>
                        <a:lstStyle/>
                        <a:p>
                          <a:pPr algn="just">
                            <a:lnSpc>
                              <a:spcPct val="150000"/>
                            </a:lnSpc>
                          </a:pPr>
                          <a:r>
                            <a:rPr lang="en-US" sz="4000" dirty="0" smtClean="0">
                              <a:latin typeface="Arial" panose="020B0604020202020204" pitchFamily="34" charset="0"/>
                              <a:cs typeface="Arial" panose="020B0604020202020204" pitchFamily="34" charset="0"/>
                            </a:rPr>
                            <a:t>1)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1005840">
                    <a:tc>
                      <a:txBody>
                        <a:bodyPr/>
                        <a:lstStyle/>
                        <a:p>
                          <a:pPr algn="just">
                            <a:lnSpc>
                              <a:spcPct val="150000"/>
                            </a:lnSpc>
                          </a:pPr>
                          <a:r>
                            <a:rPr lang="en-US" sz="4000" dirty="0" smtClean="0">
                              <a:latin typeface="Arial" panose="020B0604020202020204" pitchFamily="34" charset="0"/>
                              <a:cs typeface="Arial" panose="020B0604020202020204" pitchFamily="34" charset="0"/>
                            </a:rPr>
                            <a:t>2)</a:t>
                          </a:r>
                          <a:r>
                            <a:rPr lang="en-US" sz="4000" baseline="0" dirty="0" smtClean="0">
                              <a:latin typeface="Arial" panose="020B0604020202020204" pitchFamily="34" charset="0"/>
                              <a:cs typeface="Arial" panose="020B0604020202020204" pitchFamily="34" charset="0"/>
                            </a:rPr>
                            <a:t>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1005840">
                    <a:tc>
                      <a:txBody>
                        <a:bodyPr/>
                        <a:lstStyle/>
                        <a:p>
                          <a:endParaRPr lang="en-US"/>
                        </a:p>
                      </a:txBody>
                      <a:tcPr>
                        <a:blipFill rotWithShape="0">
                          <a:blip r:embed="rId3"/>
                          <a:stretch>
                            <a:fillRect l="-163" t="-201212" r="-327" b="-114545"/>
                          </a:stretch>
                        </a:blipFill>
                      </a:tcPr>
                    </a:tc>
                  </a:tr>
                  <a:tr h="1005840">
                    <a:tc>
                      <a:txBody>
                        <a:bodyPr/>
                        <a:lstStyle/>
                        <a:p>
                          <a:pPr algn="just">
                            <a:lnSpc>
                              <a:spcPct val="150000"/>
                            </a:lnSpc>
                          </a:pPr>
                          <a:r>
                            <a:rPr lang="en-US" sz="4000" dirty="0" smtClean="0">
                              <a:latin typeface="Arial" panose="020B0604020202020204" pitchFamily="34" charset="0"/>
                              <a:cs typeface="Arial" panose="020B0604020202020204" pitchFamily="34" charset="0"/>
                            </a:rPr>
                            <a:t>4)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(7;</a:t>
                          </a:r>
                          <a:r>
                            <a:rPr lang="en-US" sz="4000" baseline="0" dirty="0" smtClean="0">
                              <a:latin typeface="Arial" panose="020B0604020202020204" pitchFamily="34" charset="0"/>
                              <a:cs typeface="Arial" panose="020B0604020202020204" pitchFamily="34" charset="0"/>
                            </a:rPr>
                            <a:t> 10)</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mc:Fallback>
      </mc:AlternateContent>
      <p:graphicFrame>
        <p:nvGraphicFramePr>
          <p:cNvPr id="17" name="Table 16"/>
          <p:cNvGraphicFramePr>
            <a:graphicFrameLocks noGrp="1"/>
          </p:cNvGraphicFramePr>
          <p:nvPr>
            <p:extLst>
              <p:ext uri="{D42A27DB-BD31-4B8C-83A1-F6EECF244321}">
                <p14:modId xmlns:p14="http://schemas.microsoft.com/office/powerpoint/2010/main" val="1685074270"/>
              </p:ext>
            </p:extLst>
          </p:nvPr>
        </p:nvGraphicFramePr>
        <p:xfrm>
          <a:off x="10591800" y="3848100"/>
          <a:ext cx="3724910" cy="5029200"/>
        </p:xfrm>
        <a:graphic>
          <a:graphicData uri="http://schemas.openxmlformats.org/drawingml/2006/table">
            <a:tbl>
              <a:tblPr firstRow="1" bandRow="1">
                <a:tableStyleId>{5940675A-B579-460E-94D1-54222C63F5DA}</a:tableStyleId>
              </a:tblPr>
              <a:tblGrid>
                <a:gridCol w="3724910"/>
              </a:tblGrid>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baseline="0" dirty="0" smtClean="0">
                          <a:latin typeface="Arial" panose="020B0604020202020204" pitchFamily="34" charset="0"/>
                          <a:cs typeface="Arial" panose="020B0604020202020204" pitchFamily="34" charset="0"/>
                        </a:rPr>
                        <a:t> 2 &lt; x ≤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b)</a:t>
                      </a:r>
                      <a:r>
                        <a:rPr lang="en-US" sz="4000" baseline="0" dirty="0" smtClean="0">
                          <a:latin typeface="Arial" panose="020B0604020202020204" pitchFamily="34" charset="0"/>
                          <a:cs typeface="Arial" panose="020B0604020202020204" pitchFamily="34" charset="0"/>
                        </a:rPr>
                        <a:t> x ≥ 7</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c)</a:t>
                      </a:r>
                      <a:r>
                        <a:rPr lang="en-US" sz="4000" baseline="0" dirty="0" smtClean="0">
                          <a:latin typeface="Arial" panose="020B0604020202020204" pitchFamily="34" charset="0"/>
                          <a:cs typeface="Arial" panose="020B0604020202020204" pitchFamily="34" charset="0"/>
                        </a:rPr>
                        <a:t> 7 &lt; x &lt; 10</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d)</a:t>
                      </a:r>
                      <a:r>
                        <a:rPr lang="en-US" sz="4000" baseline="0" dirty="0" smtClean="0">
                          <a:latin typeface="Arial" panose="020B0604020202020204" pitchFamily="34" charset="0"/>
                          <a:cs typeface="Arial" panose="020B0604020202020204" pitchFamily="34" charset="0"/>
                        </a:rPr>
                        <a:t> 2 ≤ x ≤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e) 2 ≤ x &lt; 5</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p:cxnSp>
        <p:nvCxnSpPr>
          <p:cNvPr id="19" name="Straight Connector 18"/>
          <p:cNvCxnSpPr/>
          <p:nvPr/>
        </p:nvCxnSpPr>
        <p:spPr>
          <a:xfrm>
            <a:off x="7772400" y="4381500"/>
            <a:ext cx="2819400" cy="29718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772400" y="4381500"/>
            <a:ext cx="2819400" cy="9906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772400" y="5372100"/>
            <a:ext cx="2819400" cy="9906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7" idx="1"/>
          </p:cNvCxnSpPr>
          <p:nvPr/>
        </p:nvCxnSpPr>
        <p:spPr>
          <a:xfrm flipV="1">
            <a:off x="7772400" y="6362700"/>
            <a:ext cx="2819400" cy="9906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630400" y="2648606"/>
            <a:ext cx="3276600" cy="6609693"/>
          </a:xfrm>
          <a:prstGeom prst="rect">
            <a:avLst/>
          </a:prstGeom>
        </p:spPr>
      </p:pic>
    </p:spTree>
    <p:extLst>
      <p:ext uri="{BB962C8B-B14F-4D97-AF65-F5344CB8AC3E}">
        <p14:creationId xmlns:p14="http://schemas.microsoft.com/office/powerpoint/2010/main" val="361703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42"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31"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4112"/>
          <a:stretch>
            <a:fillRect/>
          </a:stretch>
        </p:blipFill>
        <p:spPr>
          <a:xfrm rot="5400000">
            <a:off x="4758119" y="-2899981"/>
            <a:ext cx="8390763" cy="16687802"/>
          </a:xfrm>
          <a:prstGeom prst="rect">
            <a:avLst/>
          </a:prstGeom>
        </p:spPr>
      </p:pic>
      <p:pic>
        <p:nvPicPr>
          <p:cNvPr id="32" name="Picture 6"/>
          <p:cNvPicPr>
            <a:picLocks noChangeAspect="1"/>
          </p:cNvPicPr>
          <p:nvPr/>
        </p:nvPicPr>
        <p:blipFill>
          <a:blip r:embed="rId20">
            <a:alphaModFix amt="73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70109" y="795302"/>
            <a:ext cx="2366781" cy="792871"/>
          </a:xfrm>
          <a:prstGeom prst="rect">
            <a:avLst/>
          </a:prstGeom>
        </p:spPr>
      </p:pic>
      <p:pic>
        <p:nvPicPr>
          <p:cNvPr id="33" name="Picture 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5464416" y="7533354"/>
            <a:ext cx="2823584" cy="2870557"/>
          </a:xfrm>
          <a:prstGeom prst="rect">
            <a:avLst/>
          </a:prstGeom>
        </p:spPr>
      </p:pic>
      <p:pic>
        <p:nvPicPr>
          <p:cNvPr id="34" name="Picture 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100"/>
            <a:ext cx="2636279" cy="2497276"/>
          </a:xfrm>
          <a:prstGeom prst="rect">
            <a:avLst/>
          </a:prstGeom>
        </p:spPr>
      </p:pic>
      <p:pic>
        <p:nvPicPr>
          <p:cNvPr id="35" name="Picture 1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172088">
            <a:off x="16693132" y="4096501"/>
            <a:ext cx="1996615" cy="1099954"/>
          </a:xfrm>
          <a:prstGeom prst="rect">
            <a:avLst/>
          </a:prstGeom>
        </p:spPr>
      </p:pic>
      <p:sp>
        <p:nvSpPr>
          <p:cNvPr id="9" name="TextBox 3"/>
          <p:cNvSpPr txBox="1"/>
          <p:nvPr/>
        </p:nvSpPr>
        <p:spPr>
          <a:xfrm>
            <a:off x="10160" y="5976469"/>
            <a:ext cx="18288000" cy="1092543"/>
          </a:xfrm>
          <a:prstGeom prst="rect">
            <a:avLst/>
          </a:prstGeom>
          <a:noFill/>
        </p:spPr>
        <p:txBody>
          <a:bodyPr wrap="square" lIns="0" tIns="0" rIns="0" bIns="0" rtlCol="0" anchor="t">
            <a:spAutoFit/>
          </a:bodyPr>
          <a:lstStyle/>
          <a:p>
            <a:pPr algn="ctr">
              <a:lnSpc>
                <a:spcPct val="150000"/>
              </a:lnSpc>
            </a:pPr>
            <a:r>
              <a:rPr lang="en-US" sz="5400" b="1" dirty="0" err="1" smtClean="0">
                <a:solidFill>
                  <a:srgbClr val="C00000"/>
                </a:solidFill>
                <a:latin typeface="Arial" panose="020B0604020202020204" pitchFamily="34" charset="0"/>
                <a:cs typeface="Arial" panose="020B0604020202020204" pitchFamily="34" charset="0"/>
              </a:rPr>
              <a:t>Tiết</a:t>
            </a:r>
            <a:r>
              <a:rPr lang="en-US" sz="5400" b="1" dirty="0" smtClean="0">
                <a:solidFill>
                  <a:srgbClr val="C00000"/>
                </a:solidFill>
                <a:latin typeface="Arial" panose="020B0604020202020204" pitchFamily="34" charset="0"/>
                <a:cs typeface="Arial" panose="020B0604020202020204" pitchFamily="34" charset="0"/>
              </a:rPr>
              <a:t> 3: CÁC PHÉP TOÁN TRÊN TẬP HỢP</a:t>
            </a:r>
            <a:endParaRPr lang="en-US" sz="5400" b="1" dirty="0">
              <a:solidFill>
                <a:srgbClr val="C00000"/>
              </a:solidFill>
              <a:latin typeface="Arial" panose="020B0604020202020204" pitchFamily="34" charset="0"/>
              <a:cs typeface="Arial" panose="020B0604020202020204" pitchFamily="34" charset="0"/>
            </a:endParaRPr>
          </a:p>
        </p:txBody>
      </p:sp>
      <p:sp>
        <p:nvSpPr>
          <p:cNvPr id="10" name="TextBox 8"/>
          <p:cNvSpPr txBox="1"/>
          <p:nvPr/>
        </p:nvSpPr>
        <p:spPr>
          <a:xfrm>
            <a:off x="1793203" y="2340259"/>
            <a:ext cx="15083005" cy="3070199"/>
          </a:xfrm>
          <a:prstGeom prst="rect">
            <a:avLst/>
          </a:prstGeom>
        </p:spPr>
        <p:txBody>
          <a:bodyPr wrap="square" lIns="0" tIns="0" rIns="0" bIns="0" rtlCol="0" anchor="t">
            <a:spAutoFit/>
          </a:bodyPr>
          <a:lstStyle/>
          <a:p>
            <a:pPr algn="ctr">
              <a:lnSpc>
                <a:spcPts val="12898"/>
              </a:lnSpc>
            </a:pPr>
            <a:r>
              <a:rPr lang="en-US" sz="6000" b="1" dirty="0" smtClean="0">
                <a:solidFill>
                  <a:srgbClr val="114F9A"/>
                </a:solidFill>
                <a:latin typeface="Arial" panose="020B0604020202020204" pitchFamily="34" charset="0"/>
                <a:cs typeface="Arial" panose="020B0604020202020204" pitchFamily="34" charset="0"/>
              </a:rPr>
              <a:t>BÀI 2: TẬP HỢP VÀ CÁC PHÉP TOÁN TRÊN TẬP HỢP</a:t>
            </a:r>
            <a:endParaRPr lang="en-US" sz="6000" b="1" dirty="0">
              <a:solidFill>
                <a:srgbClr val="114F9A"/>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14820541" y="-16407"/>
            <a:ext cx="2934418" cy="268365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3091" y="7780215"/>
            <a:ext cx="2476806" cy="2278220"/>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968" y="7342123"/>
            <a:ext cx="1161563" cy="2622041"/>
          </a:xfrm>
          <a:prstGeom prst="rect">
            <a:avLst/>
          </a:prstGeom>
        </p:spPr>
      </p:pic>
      <p:sp>
        <p:nvSpPr>
          <p:cNvPr id="3" name="TextBox 2"/>
          <p:cNvSpPr txBox="1"/>
          <p:nvPr/>
        </p:nvSpPr>
        <p:spPr>
          <a:xfrm>
            <a:off x="2000250" y="1278950"/>
            <a:ext cx="8788773" cy="769441"/>
          </a:xfrm>
          <a:prstGeom prst="rect">
            <a:avLst/>
          </a:prstGeom>
          <a:noFill/>
        </p:spPr>
        <p:txBody>
          <a:bodyPr wrap="square" rtlCol="0">
            <a:spAutoFit/>
          </a:bodyPr>
          <a:lstStyle/>
          <a:p>
            <a:r>
              <a:rPr lang="en-US" sz="4400" b="1" dirty="0" smtClean="0">
                <a:solidFill>
                  <a:schemeClr val="accent5">
                    <a:lumMod val="50000"/>
                  </a:schemeClr>
                </a:solidFill>
                <a:latin typeface="Arial" panose="020B0604020202020204" pitchFamily="34" charset="0"/>
                <a:cs typeface="Arial" panose="020B0604020202020204" pitchFamily="34" charset="0"/>
              </a:rPr>
              <a:t>3. </a:t>
            </a:r>
            <a:r>
              <a:rPr lang="en-US" sz="4400" b="1" dirty="0" err="1" smtClean="0">
                <a:solidFill>
                  <a:schemeClr val="accent5">
                    <a:lumMod val="50000"/>
                  </a:schemeClr>
                </a:solidFill>
                <a:latin typeface="Arial" panose="020B0604020202020204" pitchFamily="34" charset="0"/>
                <a:cs typeface="Arial" panose="020B0604020202020204" pitchFamily="34" charset="0"/>
              </a:rPr>
              <a:t>Các</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phép</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toán</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trên</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tập</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hợp</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000250" y="2318990"/>
            <a:ext cx="6446895" cy="707886"/>
          </a:xfrm>
          <a:prstGeom prst="rect">
            <a:avLst/>
          </a:prstGeom>
          <a:noFill/>
        </p:spPr>
        <p:txBody>
          <a:bodyPr wrap="square" rtlCol="0">
            <a:spAutoFit/>
          </a:bodyPr>
          <a:lstStyle/>
          <a:p>
            <a:r>
              <a:rPr lang="en-US" sz="4000" b="1" dirty="0" smtClean="0">
                <a:solidFill>
                  <a:schemeClr val="accent6">
                    <a:lumMod val="75000"/>
                  </a:schemeClr>
                </a:solidFill>
                <a:latin typeface="Arial" panose="020B0604020202020204" pitchFamily="34" charset="0"/>
                <a:cs typeface="Arial" panose="020B0604020202020204" pitchFamily="34" charset="0"/>
              </a:rPr>
              <a:t>a. </a:t>
            </a:r>
            <a:r>
              <a:rPr lang="en-US" sz="4000" b="1" dirty="0" err="1" smtClean="0">
                <a:solidFill>
                  <a:schemeClr val="accent6">
                    <a:lumMod val="75000"/>
                  </a:schemeClr>
                </a:solidFill>
                <a:latin typeface="Arial" panose="020B0604020202020204" pitchFamily="34" charset="0"/>
                <a:cs typeface="Arial" panose="020B0604020202020204" pitchFamily="34" charset="0"/>
              </a:rPr>
              <a:t>Giao</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của</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hai</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tập</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hợp</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2171997" y="3420388"/>
            <a:ext cx="14363403" cy="378565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HĐ1</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3" name="Rounded Rectangle 22"/>
          <p:cNvSpPr/>
          <p:nvPr/>
        </p:nvSpPr>
        <p:spPr>
          <a:xfrm>
            <a:off x="2170792" y="3420388"/>
            <a:ext cx="1600200"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HĐ7</a:t>
            </a:r>
            <a:endParaRPr lang="en-US" sz="4000" b="1" dirty="0">
              <a:latin typeface="Arial" panose="020B0604020202020204" pitchFamily="34" charset="0"/>
              <a:cs typeface="Arial" panose="020B0604020202020204" pitchFamily="34" charset="0"/>
            </a:endParaRPr>
          </a:p>
        </p:txBody>
      </p:sp>
      <p:sp>
        <p:nvSpPr>
          <p:cNvPr id="10" name="Rectangle 9"/>
          <p:cNvSpPr/>
          <p:nvPr/>
        </p:nvSpPr>
        <p:spPr>
          <a:xfrm>
            <a:off x="7338571" y="7469667"/>
            <a:ext cx="8529068" cy="1938992"/>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X = {Khánh, Hương, Tú, Bình, Chi}</a:t>
            </a:r>
          </a:p>
          <a:p>
            <a:pPr algn="just">
              <a:lnSpc>
                <a:spcPct val="150000"/>
              </a:lnSpc>
            </a:pPr>
            <a:r>
              <a:rPr lang="vi-VN" sz="4000" dirty="0">
                <a:solidFill>
                  <a:srgbClr val="002060"/>
                </a:solidFill>
                <a:latin typeface="Arial" panose="020B0604020202020204" pitchFamily="34" charset="0"/>
                <a:cs typeface="Arial" panose="020B0604020202020204" pitchFamily="34" charset="0"/>
              </a:rPr>
              <a:t>Tập hợp X là tập con của A và B.</a:t>
            </a: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66227" y="7176062"/>
            <a:ext cx="1532295" cy="1743263"/>
          </a:xfrm>
          <a:prstGeom prst="rect">
            <a:avLst/>
          </a:prstGeom>
        </p:spPr>
      </p:pic>
    </p:spTree>
    <p:extLst>
      <p:ext uri="{BB962C8B-B14F-4D97-AF65-F5344CB8AC3E}">
        <p14:creationId xmlns:p14="http://schemas.microsoft.com/office/powerpoint/2010/main" val="415641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ppt_w+.3"/>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5" grpId="0"/>
      <p:bldP spid="23"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7203142" y="8398269"/>
            <a:ext cx="1404667" cy="773844"/>
          </a:xfrm>
          <a:prstGeom prst="rect">
            <a:avLst/>
          </a:prstGeom>
        </p:spPr>
      </p:pic>
      <p:sp>
        <p:nvSpPr>
          <p:cNvPr id="16" name="Rounded Rectangle 15"/>
          <p:cNvSpPr/>
          <p:nvPr/>
        </p:nvSpPr>
        <p:spPr>
          <a:xfrm>
            <a:off x="685801" y="898053"/>
            <a:ext cx="167640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12061" y="8113989"/>
            <a:ext cx="2825743" cy="2676749"/>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5328" y="1292689"/>
            <a:ext cx="1624689" cy="1488611"/>
          </a:xfrm>
          <a:prstGeom prst="rect">
            <a:avLst/>
          </a:prstGeom>
        </p:spPr>
      </p:pic>
      <p:sp>
        <p:nvSpPr>
          <p:cNvPr id="9" name="Rectangle 8"/>
          <p:cNvSpPr/>
          <p:nvPr/>
        </p:nvSpPr>
        <p:spPr>
          <a:xfrm>
            <a:off x="2946367" y="1517403"/>
            <a:ext cx="14020800" cy="1824923"/>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cho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biết</a:t>
            </a:r>
            <a:r>
              <a:rPr lang="en-US" sz="4000" i="1" dirty="0" smtClean="0">
                <a:latin typeface="Arial" panose="020B0604020202020204" pitchFamily="34" charset="0"/>
                <a:cs typeface="Arial" panose="020B0604020202020204" pitchFamily="34" charset="0"/>
              </a:rPr>
              <a:t> </a:t>
            </a:r>
            <a:r>
              <a:rPr lang="vi-VN" sz="4000" i="1" dirty="0" smtClean="0">
                <a:latin typeface="Arial" panose="020B0604020202020204" pitchFamily="34" charset="0"/>
                <a:cs typeface="Arial" panose="020B0604020202020204" pitchFamily="34" charset="0"/>
              </a:rPr>
              <a:t>thế </a:t>
            </a:r>
            <a:r>
              <a:rPr lang="vi-VN" sz="4000" i="1" dirty="0">
                <a:latin typeface="Arial" panose="020B0604020202020204" pitchFamily="34" charset="0"/>
                <a:cs typeface="Arial" panose="020B0604020202020204" pitchFamily="34" charset="0"/>
              </a:rPr>
              <a:t>nào là giao của hai tập </a:t>
            </a:r>
            <a:r>
              <a:rPr lang="vi-VN" sz="4000" i="1" dirty="0" smtClean="0">
                <a:latin typeface="Arial" panose="020B0604020202020204" pitchFamily="34" charset="0"/>
                <a:cs typeface="Arial" panose="020B0604020202020204" pitchFamily="34" charset="0"/>
              </a:rPr>
              <a:t>hợp.</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vi-VN" sz="4000" i="1" dirty="0" smtClean="0">
                <a:latin typeface="Arial" panose="020B0604020202020204" pitchFamily="34" charset="0"/>
                <a:cs typeface="Arial" panose="020B0604020202020204" pitchFamily="34" charset="0"/>
              </a:rPr>
              <a:t>phát </a:t>
            </a:r>
            <a:r>
              <a:rPr lang="vi-VN" sz="4000" i="1" dirty="0">
                <a:latin typeface="Arial" panose="020B0604020202020204" pitchFamily="34" charset="0"/>
                <a:cs typeface="Arial" panose="020B0604020202020204" pitchFamily="34" charset="0"/>
              </a:rPr>
              <a:t>biểu dưới dạng kí hiệu, và minh họa bằng Biểu đồ Ven.</a:t>
            </a:r>
          </a:p>
        </p:txBody>
      </p:sp>
      <p:grpSp>
        <p:nvGrpSpPr>
          <p:cNvPr id="14" name="Group 13"/>
          <p:cNvGrpSpPr/>
          <p:nvPr/>
        </p:nvGrpSpPr>
        <p:grpSpPr>
          <a:xfrm>
            <a:off x="7235217" y="3567040"/>
            <a:ext cx="3817565" cy="2079545"/>
            <a:chOff x="3506439" y="1847264"/>
            <a:chExt cx="3817565" cy="2079545"/>
          </a:xfrm>
        </p:grpSpPr>
        <p:pic>
          <p:nvPicPr>
            <p:cNvPr id="15" name="Picture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19" name="TextBox 18"/>
            <p:cNvSpPr txBox="1"/>
            <p:nvPr/>
          </p:nvSpPr>
          <p:spPr>
            <a:xfrm>
              <a:off x="3776951" y="2411353"/>
              <a:ext cx="3276539" cy="707886"/>
            </a:xfrm>
            <a:prstGeom prst="rect">
              <a:avLst/>
            </a:prstGeom>
            <a:noFill/>
          </p:spPr>
          <p:txBody>
            <a:bodyPr wrap="square" rtlCol="0">
              <a:spAutoFit/>
            </a:bodyPr>
            <a:lstStyle/>
            <a:p>
              <a:pPr algn="ctr"/>
              <a:r>
                <a:rPr lang="en-US" sz="4000" b="1" dirty="0" smtClean="0">
                  <a:solidFill>
                    <a:srgbClr val="C00000"/>
                  </a:solidFill>
                  <a:latin typeface="Arial" panose="020B0604020202020204" pitchFamily="34" charset="0"/>
                  <a:cs typeface="Arial" panose="020B0604020202020204" pitchFamily="34" charset="0"/>
                </a:rPr>
                <a:t>KẾT LUẬN</a:t>
              </a:r>
              <a:endParaRPr lang="en-US" sz="4000" b="1" dirty="0">
                <a:solidFill>
                  <a:srgbClr val="C00000"/>
                </a:solidFill>
                <a:latin typeface="Arial" panose="020B0604020202020204" pitchFamily="34" charset="0"/>
                <a:cs typeface="Arial" panose="020B0604020202020204" pitchFamily="34" charset="0"/>
              </a:endParaRPr>
            </a:p>
          </p:txBody>
        </p:sp>
      </p:grpSp>
      <p:sp>
        <p:nvSpPr>
          <p:cNvPr id="10" name="Rectangle 9"/>
          <p:cNvSpPr/>
          <p:nvPr/>
        </p:nvSpPr>
        <p:spPr>
          <a:xfrm>
            <a:off x="1371600" y="5598331"/>
            <a:ext cx="10045684"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a:t>
            </a:r>
            <a:r>
              <a:rPr lang="en-US" sz="4000" dirty="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S ∩ T= {x |x ∈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x ∈ T</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929345" y="5905500"/>
            <a:ext cx="4930505" cy="3150539"/>
          </a:xfrm>
          <a:prstGeom prst="rect">
            <a:avLst/>
          </a:prstGeom>
        </p:spPr>
      </p:pic>
    </p:spTree>
    <p:extLst>
      <p:ext uri="{BB962C8B-B14F-4D97-AF65-F5344CB8AC3E}">
        <p14:creationId xmlns:p14="http://schemas.microsoft.com/office/powerpoint/2010/main" val="219722953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14812" y="-716445"/>
            <a:ext cx="1563095" cy="2232993"/>
          </a:xfrm>
          <a:prstGeom prst="rect">
            <a:avLst/>
          </a:prstGeom>
        </p:spPr>
      </p:pic>
      <p:sp>
        <p:nvSpPr>
          <p:cNvPr id="10" name="Rounded Rectangle 9"/>
          <p:cNvSpPr/>
          <p:nvPr/>
        </p:nvSpPr>
        <p:spPr>
          <a:xfrm>
            <a:off x="2050310" y="1068377"/>
            <a:ext cx="2003377"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11" name="TextBox 10"/>
              <p:cNvSpPr txBox="1"/>
              <p:nvPr/>
            </p:nvSpPr>
            <p:spPr>
              <a:xfrm>
                <a:off x="1458052" y="2190753"/>
                <a:ext cx="15490777" cy="2585323"/>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C = {4; 7; 27}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D = {2; 4; 9; 27; 36}.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C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D.</a:t>
                </a:r>
              </a:p>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E = [1;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r>
                      <a:rPr lang="en-US" sz="3600" b="0" i="0"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F =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E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F.</a:t>
                </a:r>
                <a:endParaRPr lang="en-US" sz="36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458052" y="2190753"/>
                <a:ext cx="15490777" cy="2585323"/>
              </a:xfrm>
              <a:prstGeom prst="rect">
                <a:avLst/>
              </a:prstGeom>
              <a:blipFill rotWithShape="0">
                <a:blip r:embed="rId9"/>
                <a:stretch>
                  <a:fillRect l="-1063" r="-1220" b="-4009"/>
                </a:stretch>
              </a:blipFill>
            </p:spPr>
            <p:txBody>
              <a:bodyPr/>
              <a:lstStyle/>
              <a:p>
                <a:r>
                  <a:rPr lang="en-US">
                    <a:noFill/>
                  </a:rPr>
                  <a:t> </a:t>
                </a:r>
              </a:p>
            </p:txBody>
          </p:sp>
        </mc:Fallback>
      </mc:AlternateContent>
      <p:grpSp>
        <p:nvGrpSpPr>
          <p:cNvPr id="12" name="Group 11"/>
          <p:cNvGrpSpPr/>
          <p:nvPr/>
        </p:nvGrpSpPr>
        <p:grpSpPr>
          <a:xfrm>
            <a:off x="1458052" y="5060051"/>
            <a:ext cx="2160612" cy="1597546"/>
            <a:chOff x="3435341" y="1307599"/>
            <a:chExt cx="3956371" cy="2015506"/>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14" name="TextBox 13"/>
            <p:cNvSpPr txBox="1"/>
            <p:nvPr/>
          </p:nvSpPr>
          <p:spPr>
            <a:xfrm>
              <a:off x="3699025" y="1818542"/>
              <a:ext cx="3429001" cy="756262"/>
            </a:xfrm>
            <a:prstGeom prst="rect">
              <a:avLst/>
            </a:prstGeom>
            <a:noFill/>
          </p:spPr>
          <p:txBody>
            <a:bodyPr wrap="square" rtlCol="0">
              <a:spAutoFit/>
            </a:bodyPr>
            <a:lstStyle/>
            <a:p>
              <a:pPr algn="ctr"/>
              <a:r>
                <a:rPr lang="en-US" sz="3600" b="1" dirty="0" err="1" smtClean="0">
                  <a:solidFill>
                    <a:prstClr val="black"/>
                  </a:solidFill>
                  <a:latin typeface="Arial" panose="020B0604020202020204" pitchFamily="34" charset="0"/>
                  <a:cs typeface="Arial" panose="020B0604020202020204" pitchFamily="34" charset="0"/>
                </a:rPr>
                <a:t>Giải</a:t>
              </a:r>
              <a:endParaRPr lang="en-US" sz="36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p:cNvSpPr txBox="1"/>
              <p:nvPr/>
            </p:nvSpPr>
            <p:spPr>
              <a:xfrm>
                <a:off x="4018219" y="5174351"/>
                <a:ext cx="11506200" cy="1754326"/>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Giao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C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C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D = {4; 27}.</a:t>
                </a:r>
              </a:p>
              <a:p>
                <a:pPr marL="742950" indent="-742950" algn="just">
                  <a:lnSpc>
                    <a:spcPct val="150000"/>
                  </a:lnSpc>
                  <a:buFontTx/>
                  <a:buAutoNum type="alphaLcParenR"/>
                </a:pPr>
                <a:r>
                  <a:rPr lang="en-US" sz="3600" dirty="0" err="1" smtClean="0">
                    <a:latin typeface="Arial" panose="020B0604020202020204" pitchFamily="34" charset="0"/>
                    <a:cs typeface="Arial" panose="020B0604020202020204" pitchFamily="34" charset="0"/>
                  </a:rPr>
                  <a:t>Giao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F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E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F = [1; 3].</a:t>
                </a:r>
                <a:endParaRPr lang="en-US" sz="3600" dirty="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18219" y="5174351"/>
                <a:ext cx="11506200" cy="1754326"/>
              </a:xfrm>
              <a:prstGeom prst="rect">
                <a:avLst/>
              </a:prstGeom>
              <a:blipFill rotWithShape="0">
                <a:blip r:embed="rId11"/>
                <a:stretch>
                  <a:fillRect l="-1430" b="-6250"/>
                </a:stretch>
              </a:blipFill>
            </p:spPr>
            <p:txBody>
              <a:bodyPr/>
              <a:lstStyle/>
              <a:p>
                <a:r>
                  <a:rPr lang="en-US">
                    <a:noFill/>
                  </a:rPr>
                  <a:t> </a:t>
                </a:r>
              </a:p>
            </p:txBody>
          </p:sp>
        </mc:Fallback>
      </mc:AlternateContent>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53687" y="7196951"/>
            <a:ext cx="12405186" cy="1889853"/>
          </a:xfrm>
          <a:prstGeom prst="rect">
            <a:avLst/>
          </a:prstGeom>
        </p:spPr>
      </p:pic>
    </p:spTree>
    <p:extLst>
      <p:ext uri="{BB962C8B-B14F-4D97-AF65-F5344CB8AC3E}">
        <p14:creationId xmlns:p14="http://schemas.microsoft.com/office/powerpoint/2010/main" val="1477783179"/>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left)">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barn(inVertical)">
                                      <p:cBhvr>
                                        <p:cTn id="29" dur="500"/>
                                        <p:tgtEl>
                                          <p:spTgt spid="15">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886200" y="-405377"/>
            <a:ext cx="10591800" cy="2500877"/>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134873" y="-737790"/>
            <a:ext cx="2825743" cy="2676749"/>
          </a:xfrm>
          <a:prstGeom prst="rect">
            <a:avLst/>
          </a:prstGeom>
        </p:spPr>
      </p:pic>
      <p:sp>
        <p:nvSpPr>
          <p:cNvPr id="29" name="Rounded Rectangle 28"/>
          <p:cNvSpPr/>
          <p:nvPr/>
        </p:nvSpPr>
        <p:spPr>
          <a:xfrm>
            <a:off x="6938069" y="1133368"/>
            <a:ext cx="3935134" cy="1099516"/>
          </a:xfrm>
          <a:prstGeom prst="round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5</a:t>
            </a:r>
            <a:endParaRPr lang="en-US" sz="40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398906" y="2416372"/>
            <a:ext cx="15478365" cy="1015663"/>
          </a:xfrm>
          <a:prstGeom prst="rect">
            <a:avLst/>
          </a:prstGeom>
        </p:spPr>
        <p:txBody>
          <a:bodyPr wrap="square">
            <a:spAutoFit/>
          </a:bodyPr>
          <a:lstStyle/>
          <a:p>
            <a:pPr algn="ctr">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C = [1; 5], D = [-2; 3].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 ∩ D</a:t>
            </a:r>
            <a:r>
              <a:rPr lang="en-US" sz="4000" dirty="0">
                <a:latin typeface="Arial" panose="020B0604020202020204" pitchFamily="34" charset="0"/>
                <a:cs typeface="Arial" panose="020B0604020202020204" pitchFamily="34" charset="0"/>
              </a:rPr>
              <a:t>.</a:t>
            </a:r>
          </a:p>
        </p:txBody>
      </p:sp>
      <p:sp>
        <p:nvSpPr>
          <p:cNvPr id="32" name="Oval Callout 31"/>
          <p:cNvSpPr/>
          <p:nvPr/>
        </p:nvSpPr>
        <p:spPr>
          <a:xfrm>
            <a:off x="1872674" y="3615523"/>
            <a:ext cx="1828301" cy="1352035"/>
          </a:xfrm>
          <a:prstGeom prst="wedgeEllipseCallout">
            <a:avLst>
              <a:gd name="adj1" fmla="val 46841"/>
              <a:gd name="adj2" fmla="val 49167"/>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7029132" y="3944095"/>
            <a:ext cx="3619902" cy="769441"/>
          </a:xfrm>
          <a:prstGeom prst="rect">
            <a:avLst/>
          </a:prstGeom>
        </p:spPr>
        <p:txBody>
          <a:bodyPr wrap="none">
            <a:spAutoFit/>
          </a:bodyPr>
          <a:lstStyle/>
          <a:p>
            <a:r>
              <a:rPr lang="en-US" sz="4400" dirty="0" smtClean="0">
                <a:solidFill>
                  <a:srgbClr val="C00000"/>
                </a:solidFill>
                <a:latin typeface="Arial" panose="020B0604020202020204" pitchFamily="34" charset="0"/>
                <a:cs typeface="Arial" panose="020B0604020202020204" pitchFamily="34" charset="0"/>
              </a:rPr>
              <a:t>C ∩ D = [</a:t>
            </a:r>
            <a:r>
              <a:rPr lang="en-US" sz="4400" dirty="0">
                <a:solidFill>
                  <a:srgbClr val="C00000"/>
                </a:solidFill>
                <a:latin typeface="Arial" panose="020B0604020202020204" pitchFamily="34" charset="0"/>
                <a:cs typeface="Arial" panose="020B0604020202020204" pitchFamily="34" charset="0"/>
              </a:rPr>
              <a:t>1 ;⁡3]</a:t>
            </a:r>
          </a:p>
        </p:txBody>
      </p:sp>
      <p:grpSp>
        <p:nvGrpSpPr>
          <p:cNvPr id="13" name="Group 12"/>
          <p:cNvGrpSpPr/>
          <p:nvPr/>
        </p:nvGrpSpPr>
        <p:grpSpPr>
          <a:xfrm>
            <a:off x="7579070" y="4960626"/>
            <a:ext cx="8558444" cy="1424446"/>
            <a:chOff x="7579070" y="4960626"/>
            <a:chExt cx="8558444" cy="1424446"/>
          </a:xfrm>
        </p:grpSpPr>
        <p:cxnSp>
          <p:nvCxnSpPr>
            <p:cNvPr id="8" name="Straight Arrow Connector 7"/>
            <p:cNvCxnSpPr/>
            <p:nvPr/>
          </p:nvCxnSpPr>
          <p:spPr>
            <a:xfrm>
              <a:off x="7579070" y="5982368"/>
              <a:ext cx="8558444"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63948" y="5461742"/>
              <a:ext cx="4829077" cy="923330"/>
            </a:xfrm>
            <a:prstGeom prst="rect">
              <a:avLst/>
            </a:prstGeom>
            <a:noFill/>
          </p:spPr>
          <p:txBody>
            <a:bodyPr wrap="square" rtlCol="0">
              <a:spAutoFit/>
            </a:bodyPr>
            <a:lstStyle/>
            <a:p>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cxnSp>
          <p:nvCxnSpPr>
            <p:cNvPr id="11" name="Straight Connector 10"/>
            <p:cNvCxnSpPr/>
            <p:nvPr/>
          </p:nvCxnSpPr>
          <p:spPr>
            <a:xfrm flipH="1">
              <a:off x="7800869"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137176"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456348"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792655"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9103405"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439712"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4422471"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4741643"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5077950"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5388700"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5725007"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9774873" y="5755035"/>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03876" y="4960626"/>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77" name="TextBox 76"/>
            <p:cNvSpPr txBox="1"/>
            <p:nvPr/>
          </p:nvSpPr>
          <p:spPr>
            <a:xfrm>
              <a:off x="13997863" y="4971250"/>
              <a:ext cx="50617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5</a:t>
              </a:r>
            </a:p>
          </p:txBody>
        </p:sp>
      </p:grpSp>
      <p:grpSp>
        <p:nvGrpSpPr>
          <p:cNvPr id="14" name="Group 13"/>
          <p:cNvGrpSpPr/>
          <p:nvPr/>
        </p:nvGrpSpPr>
        <p:grpSpPr>
          <a:xfrm>
            <a:off x="7599390" y="6332645"/>
            <a:ext cx="8558444" cy="1361504"/>
            <a:chOff x="7599390" y="6332645"/>
            <a:chExt cx="8558444" cy="1361504"/>
          </a:xfrm>
        </p:grpSpPr>
        <p:cxnSp>
          <p:nvCxnSpPr>
            <p:cNvPr id="33" name="Straight Arrow Connector 32"/>
            <p:cNvCxnSpPr/>
            <p:nvPr/>
          </p:nvCxnSpPr>
          <p:spPr>
            <a:xfrm>
              <a:off x="7599390" y="7284158"/>
              <a:ext cx="8558444"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26791" y="6770819"/>
              <a:ext cx="4829077" cy="923330"/>
            </a:xfrm>
            <a:prstGeom prst="rect">
              <a:avLst/>
            </a:prstGeom>
            <a:noFill/>
          </p:spPr>
          <p:txBody>
            <a:bodyPr wrap="square" rtlCol="0">
              <a:spAutoFit/>
            </a:bodyPr>
            <a:lstStyle/>
            <a:p>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cxnSp>
          <p:nvCxnSpPr>
            <p:cNvPr id="46" name="Straight Connector 45"/>
            <p:cNvCxnSpPr/>
            <p:nvPr/>
          </p:nvCxnSpPr>
          <p:spPr>
            <a:xfrm flipH="1">
              <a:off x="13077400"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3413707"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3732879"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4069186"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4379936"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4716243"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753387"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089694"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5046878"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5383185"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702357"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2459774" y="705058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2775332" y="705058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144779" y="6332645"/>
              <a:ext cx="813829"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sp>
          <p:nvSpPr>
            <p:cNvPr id="79" name="TextBox 78"/>
            <p:cNvSpPr txBox="1"/>
            <p:nvPr/>
          </p:nvSpPr>
          <p:spPr>
            <a:xfrm>
              <a:off x="12079782" y="6360659"/>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grpSp>
      <p:sp>
        <p:nvSpPr>
          <p:cNvPr id="83" name="Rectangle 82"/>
          <p:cNvSpPr/>
          <p:nvPr/>
        </p:nvSpPr>
        <p:spPr>
          <a:xfrm>
            <a:off x="3763476" y="5569464"/>
            <a:ext cx="2281394"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C = [1; 5]</a:t>
            </a:r>
            <a:endParaRPr lang="en-US" sz="4000" dirty="0"/>
          </a:p>
        </p:txBody>
      </p:sp>
      <p:sp>
        <p:nvSpPr>
          <p:cNvPr id="84" name="Rectangle 83"/>
          <p:cNvSpPr/>
          <p:nvPr/>
        </p:nvSpPr>
        <p:spPr>
          <a:xfrm>
            <a:off x="3741221" y="6972594"/>
            <a:ext cx="259558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D = [-2; 3</a:t>
            </a:r>
            <a:r>
              <a:rPr lang="en-US" sz="4000" dirty="0" smtClean="0">
                <a:latin typeface="Arial" panose="020B0604020202020204" pitchFamily="34" charset="0"/>
                <a:cs typeface="Arial" panose="020B0604020202020204" pitchFamily="34" charset="0"/>
              </a:rPr>
              <a:t>] </a:t>
            </a:r>
            <a:endParaRPr lang="en-US" sz="4000" dirty="0"/>
          </a:p>
        </p:txBody>
      </p:sp>
      <p:sp>
        <p:nvSpPr>
          <p:cNvPr id="85" name="Rectangle 84"/>
          <p:cNvSpPr/>
          <p:nvPr/>
        </p:nvSpPr>
        <p:spPr>
          <a:xfrm>
            <a:off x="3763476" y="8427746"/>
            <a:ext cx="3305713" cy="707886"/>
          </a:xfrm>
          <a:prstGeom prst="rect">
            <a:avLst/>
          </a:prstGeom>
        </p:spPr>
        <p:txBody>
          <a:bodyPr wrap="none">
            <a:spAutoFit/>
          </a:bodyPr>
          <a:lstStyle/>
          <a:p>
            <a:r>
              <a:rPr lang="en-US" sz="4000" dirty="0" smtClean="0">
                <a:solidFill>
                  <a:schemeClr val="tx1">
                    <a:lumMod val="95000"/>
                    <a:lumOff val="5000"/>
                  </a:schemeClr>
                </a:solidFill>
                <a:latin typeface="Arial" panose="020B0604020202020204" pitchFamily="34" charset="0"/>
                <a:cs typeface="Arial" panose="020B0604020202020204" pitchFamily="34" charset="0"/>
              </a:rPr>
              <a:t>C ∩ D = [</a:t>
            </a:r>
            <a:r>
              <a:rPr lang="en-US" sz="4000" dirty="0">
                <a:solidFill>
                  <a:schemeClr val="tx1">
                    <a:lumMod val="95000"/>
                    <a:lumOff val="5000"/>
                  </a:schemeClr>
                </a:solidFill>
                <a:latin typeface="Arial" panose="020B0604020202020204" pitchFamily="34" charset="0"/>
                <a:cs typeface="Arial" panose="020B0604020202020204" pitchFamily="34" charset="0"/>
              </a:rPr>
              <a:t>1 ;⁡3]</a:t>
            </a:r>
          </a:p>
        </p:txBody>
      </p:sp>
      <p:grpSp>
        <p:nvGrpSpPr>
          <p:cNvPr id="92" name="Group 91"/>
          <p:cNvGrpSpPr/>
          <p:nvPr/>
        </p:nvGrpSpPr>
        <p:grpSpPr>
          <a:xfrm>
            <a:off x="7593885" y="7856863"/>
            <a:ext cx="8558444" cy="1348502"/>
            <a:chOff x="7593885" y="7856863"/>
            <a:chExt cx="8558444" cy="1348502"/>
          </a:xfrm>
        </p:grpSpPr>
        <p:grpSp>
          <p:nvGrpSpPr>
            <p:cNvPr id="16" name="Group 15"/>
            <p:cNvGrpSpPr/>
            <p:nvPr/>
          </p:nvGrpSpPr>
          <p:grpSpPr>
            <a:xfrm>
              <a:off x="7593885" y="7856863"/>
              <a:ext cx="8558444" cy="1348502"/>
              <a:chOff x="7593885" y="7856863"/>
              <a:chExt cx="8558444" cy="1348502"/>
            </a:xfrm>
          </p:grpSpPr>
          <p:cxnSp>
            <p:nvCxnSpPr>
              <p:cNvPr id="59" name="Straight Arrow Connector 58"/>
              <p:cNvCxnSpPr/>
              <p:nvPr/>
            </p:nvCxnSpPr>
            <p:spPr>
              <a:xfrm>
                <a:off x="7593885" y="8801141"/>
                <a:ext cx="8558444"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918040" y="8282035"/>
                <a:ext cx="4829077" cy="923330"/>
              </a:xfrm>
              <a:prstGeom prst="rect">
                <a:avLst/>
              </a:prstGeom>
              <a:noFill/>
            </p:spPr>
            <p:txBody>
              <a:bodyPr wrap="square" rtlCol="0">
                <a:spAutoFit/>
              </a:bodyPr>
              <a:lstStyle/>
              <a:p>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cxnSp>
            <p:nvCxnSpPr>
              <p:cNvPr id="63" name="Straight Connector 62"/>
              <p:cNvCxnSpPr/>
              <p:nvPr/>
            </p:nvCxnSpPr>
            <p:spPr>
              <a:xfrm flipH="1">
                <a:off x="7771097"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8107404"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8426576"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8762883"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9073633"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9409940"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9745101" y="8573171"/>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4431349"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4767656"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086828"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5423135"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5733885"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846064" y="7876334"/>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81" name="TextBox 80"/>
              <p:cNvSpPr txBox="1"/>
              <p:nvPr/>
            </p:nvSpPr>
            <p:spPr>
              <a:xfrm>
                <a:off x="12174903" y="7856863"/>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grpSp>
        <p:cxnSp>
          <p:nvCxnSpPr>
            <p:cNvPr id="86" name="Straight Connector 85"/>
            <p:cNvCxnSpPr/>
            <p:nvPr/>
          </p:nvCxnSpPr>
          <p:spPr>
            <a:xfrm flipH="1">
              <a:off x="13128713"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465020"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3784192"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4120499"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2511087" y="8583939"/>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2826645" y="8583939"/>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1957056"/>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trips(up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childTnLst>
                                </p:cTn>
                              </p:par>
                              <p:par>
                                <p:cTn id="36" presetID="22" presetClass="entr" presetSubtype="8"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par>
                                <p:cTn id="44" presetID="22" presetClass="entr" presetSubtype="8"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2" grpId="0" animBg="1"/>
      <p:bldP spid="6" grpId="0"/>
      <p:bldP spid="83" grpId="0"/>
      <p:bldP spid="84" grpId="0"/>
      <p:bldP spid="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52290" y="-876027"/>
            <a:ext cx="1563095" cy="2232993"/>
          </a:xfrm>
          <a:prstGeom prst="rect">
            <a:avLst/>
          </a:prstGeom>
        </p:spPr>
      </p:pic>
      <p:sp>
        <p:nvSpPr>
          <p:cNvPr id="15" name="TextBox 14"/>
          <p:cNvSpPr txBox="1"/>
          <p:nvPr/>
        </p:nvSpPr>
        <p:spPr>
          <a:xfrm>
            <a:off x="1728281" y="1024456"/>
            <a:ext cx="6446895" cy="707886"/>
          </a:xfrm>
          <a:prstGeom prst="rect">
            <a:avLst/>
          </a:prstGeom>
          <a:noFill/>
        </p:spPr>
        <p:txBody>
          <a:bodyPr wrap="square" rtlCol="0">
            <a:spAutoFit/>
          </a:bodyPr>
          <a:lstStyle/>
          <a:p>
            <a:r>
              <a:rPr lang="en-US" sz="4000" b="1" dirty="0" smtClean="0">
                <a:solidFill>
                  <a:srgbClr val="002060"/>
                </a:solidFill>
                <a:latin typeface="Arial" panose="020B0604020202020204" pitchFamily="34" charset="0"/>
                <a:cs typeface="Arial" panose="020B0604020202020204" pitchFamily="34" charset="0"/>
              </a:rPr>
              <a:t>b. </a:t>
            </a:r>
            <a:r>
              <a:rPr lang="en-US" sz="4000" b="1" dirty="0" err="1" smtClean="0">
                <a:solidFill>
                  <a:srgbClr val="002060"/>
                </a:solidFill>
                <a:latin typeface="Arial" panose="020B0604020202020204" pitchFamily="34" charset="0"/>
                <a:cs typeface="Arial" panose="020B0604020202020204" pitchFamily="34" charset="0"/>
              </a:rPr>
              <a:t>Hợp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hai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38441" y="2074969"/>
            <a:ext cx="1600200"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HĐ8</a:t>
            </a:r>
            <a:endParaRPr lang="en-US" sz="4000" b="1" dirty="0">
              <a:latin typeface="Arial" panose="020B0604020202020204" pitchFamily="34" charset="0"/>
              <a:cs typeface="Arial" panose="020B0604020202020204" pitchFamily="34" charset="0"/>
            </a:endParaRPr>
          </a:p>
        </p:txBody>
      </p:sp>
      <p:sp>
        <p:nvSpPr>
          <p:cNvPr id="4" name="Rectangle 3"/>
          <p:cNvSpPr/>
          <p:nvPr/>
        </p:nvSpPr>
        <p:spPr>
          <a:xfrm>
            <a:off x="3898810" y="1757016"/>
            <a:ext cx="12626429"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sp>
        <p:nvSpPr>
          <p:cNvPr id="5" name="Rectangle 4"/>
          <p:cNvSpPr/>
          <p:nvPr/>
        </p:nvSpPr>
        <p:spPr>
          <a:xfrm>
            <a:off x="1728281" y="3804748"/>
            <a:ext cx="15014367" cy="707886"/>
          </a:xfrm>
          <a:prstGeom prst="rect">
            <a:avLst/>
          </a:prstGeom>
        </p:spPr>
        <p:txBody>
          <a:bodyPr wrap="none">
            <a:spAutoFit/>
          </a:bodyPr>
          <a:lstStyle/>
          <a:p>
            <a:r>
              <a:rPr lang="vi-VN" sz="4000" dirty="0">
                <a:solidFill>
                  <a:srgbClr val="C00000"/>
                </a:solidFill>
              </a:rPr>
              <a:t>H = {Nam; Ngân; Hân; Hiền; Lam; Khánh; Bình; Hương; Chi; Tú }</a:t>
            </a:r>
            <a:endParaRPr lang="en-US" sz="4000" dirty="0">
              <a:solidFill>
                <a:srgbClr val="C00000"/>
              </a:solidFill>
            </a:endParaRPr>
          </a:p>
        </p:txBody>
      </p:sp>
      <p:sp>
        <p:nvSpPr>
          <p:cNvPr id="8" name="Rectangle 7"/>
          <p:cNvSpPr/>
          <p:nvPr/>
        </p:nvSpPr>
        <p:spPr>
          <a:xfrm>
            <a:off x="1447800" y="5768414"/>
            <a:ext cx="9387840"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a:t>
            </a:r>
            <a:r>
              <a:rPr lang="en-US" sz="4000" dirty="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S ∪ T = {x | x ∈ S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x ∈ T</a:t>
            </a:r>
            <a:r>
              <a:rPr lang="en-US" sz="4000" dirty="0">
                <a:latin typeface="Arial" panose="020B0604020202020204" pitchFamily="34" charset="0"/>
                <a:cs typeface="Arial" panose="020B0604020202020204" pitchFamily="34" charset="0"/>
              </a:rPr>
              <a:t>}</a:t>
            </a:r>
          </a:p>
        </p:txBody>
      </p:sp>
      <p:sp>
        <p:nvSpPr>
          <p:cNvPr id="23" name="TextBox 22"/>
          <p:cNvSpPr txBox="1"/>
          <p:nvPr/>
        </p:nvSpPr>
        <p:spPr>
          <a:xfrm>
            <a:off x="7581831" y="4893224"/>
            <a:ext cx="3104011" cy="769441"/>
          </a:xfrm>
          <a:prstGeom prst="rect">
            <a:avLst/>
          </a:prstGeom>
          <a:noFill/>
        </p:spPr>
        <p:txBody>
          <a:bodyPr wrap="square" rtlCol="0">
            <a:spAutoFit/>
          </a:bodyPr>
          <a:lstStyle/>
          <a:p>
            <a:pPr algn="ctr"/>
            <a:r>
              <a:rPr lang="en-US" sz="4400" b="1" u="sng" dirty="0" smtClean="0">
                <a:ln>
                  <a:solidFill>
                    <a:schemeClr val="accent5">
                      <a:lumMod val="75000"/>
                    </a:schemeClr>
                  </a:solidFill>
                </a:ln>
                <a:solidFill>
                  <a:srgbClr val="C00000"/>
                </a:solidFill>
                <a:latin typeface="Arial" panose="020B0604020202020204" pitchFamily="34" charset="0"/>
                <a:cs typeface="Arial" panose="020B0604020202020204" pitchFamily="34" charset="0"/>
              </a:rPr>
              <a:t>KẾT LUẬN</a:t>
            </a:r>
            <a:endParaRPr lang="en-US" sz="4400" b="1" u="sng" dirty="0">
              <a:ln>
                <a:solidFill>
                  <a:schemeClr val="accent5">
                    <a:lumMod val="75000"/>
                  </a:schemeClr>
                </a:solidFill>
              </a:ln>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11582400" y="7391400"/>
            <a:ext cx="762000"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S</a:t>
            </a:r>
          </a:p>
        </p:txBody>
      </p:sp>
      <p:sp>
        <p:nvSpPr>
          <p:cNvPr id="26" name="TextBox 25"/>
          <p:cNvSpPr txBox="1"/>
          <p:nvPr/>
        </p:nvSpPr>
        <p:spPr>
          <a:xfrm>
            <a:off x="15468600" y="7307297"/>
            <a:ext cx="762000" cy="707886"/>
          </a:xfrm>
          <a:prstGeom prst="rect">
            <a:avLst/>
          </a:prstGeom>
          <a:noFill/>
        </p:spPr>
        <p:txBody>
          <a:bodyPr wrap="square" rtlCol="0">
            <a:spAutoFit/>
          </a:bodyPr>
          <a:lstStyle/>
          <a:p>
            <a:r>
              <a:rPr lang="en-US" sz="4000" dirty="0" smtClean="0">
                <a:solidFill>
                  <a:schemeClr val="bg1"/>
                </a:solidFill>
                <a:latin typeface="Arial" panose="020B0604020202020204" pitchFamily="34" charset="0"/>
                <a:cs typeface="Arial" panose="020B0604020202020204" pitchFamily="34" charset="0"/>
              </a:rPr>
              <a:t>T</a:t>
            </a:r>
            <a:endParaRPr lang="en-US" sz="4000" dirty="0">
              <a:solidFill>
                <a:schemeClr val="bg1"/>
              </a:solidFill>
              <a:latin typeface="Arial" panose="020B0604020202020204" pitchFamily="34" charset="0"/>
              <a:cs typeface="Arial" panose="020B0604020202020204" pitchFamily="34" charset="0"/>
            </a:endParaRPr>
          </a:p>
        </p:txBody>
      </p:sp>
      <p:grpSp>
        <p:nvGrpSpPr>
          <p:cNvPr id="28" name="Group 27"/>
          <p:cNvGrpSpPr/>
          <p:nvPr/>
        </p:nvGrpSpPr>
        <p:grpSpPr>
          <a:xfrm>
            <a:off x="10855960" y="5358269"/>
            <a:ext cx="6019800" cy="3442831"/>
            <a:chOff x="10855960" y="5358269"/>
            <a:chExt cx="6019800" cy="3442831"/>
          </a:xfrm>
        </p:grpSpPr>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2005" t="4491" r="4532" b="5410"/>
            <a:stretch/>
          </p:blipFill>
          <p:spPr>
            <a:xfrm>
              <a:off x="10855960" y="5981700"/>
              <a:ext cx="6019800" cy="2819400"/>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27" name="TextBox 26"/>
                <p:cNvSpPr txBox="1"/>
                <p:nvPr/>
              </p:nvSpPr>
              <p:spPr>
                <a:xfrm>
                  <a:off x="13314680" y="5358269"/>
                  <a:ext cx="17526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T</a:t>
                  </a:r>
                  <a:endParaRPr lang="en-US" sz="40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3314680" y="5358269"/>
                  <a:ext cx="1752600" cy="707886"/>
                </a:xfrm>
                <a:prstGeom prst="rect">
                  <a:avLst/>
                </a:prstGeom>
                <a:blipFill rotWithShape="0">
                  <a:blip r:embed="rId10"/>
                  <a:stretch>
                    <a:fillRect l="-12153" t="-15517" b="-36207"/>
                  </a:stretch>
                </a:blipFill>
              </p:spPr>
              <p:txBody>
                <a:bodyPr/>
                <a:lstStyle/>
                <a:p>
                  <a:r>
                    <a:rPr lang="en-US">
                      <a:noFill/>
                    </a:rPr>
                    <a:t> </a:t>
                  </a:r>
                </a:p>
              </p:txBody>
            </p:sp>
          </mc:Fallback>
        </mc:AlternateContent>
      </p:grpSp>
    </p:spTree>
    <p:extLst>
      <p:ext uri="{BB962C8B-B14F-4D97-AF65-F5344CB8AC3E}">
        <p14:creationId xmlns:p14="http://schemas.microsoft.com/office/powerpoint/2010/main" val="1990771662"/>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4" grpId="0"/>
      <p:bldP spid="5" grpId="0"/>
      <p:bldP spid="8"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49921" y="326136"/>
            <a:ext cx="1351544" cy="1655566"/>
          </a:xfrm>
          <a:prstGeom prst="rect">
            <a:avLst/>
          </a:prstGeom>
        </p:spPr>
      </p:pic>
      <p:sp>
        <p:nvSpPr>
          <p:cNvPr id="12" name="Rounded Rectangle 11"/>
          <p:cNvSpPr/>
          <p:nvPr/>
        </p:nvSpPr>
        <p:spPr>
          <a:xfrm>
            <a:off x="1295400" y="2030876"/>
            <a:ext cx="219962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7</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3775721" y="1755264"/>
                <a:ext cx="13070732" cy="3785652"/>
              </a:xfrm>
              <a:prstGeom prst="rect">
                <a:avLst/>
              </a:prstGeom>
              <a:noFill/>
            </p:spPr>
            <p:txBody>
              <a:bodyPr wrap="square" rtlCol="0">
                <a:spAutoFit/>
              </a:bodyPr>
              <a:lstStyle/>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 = {2; 3; 4; 7}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D = {-1; 2; 3; 4; 6}.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E = (-1; 2]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F = [0; 3].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E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F.</a:t>
                </a:r>
              </a:p>
            </p:txBody>
          </p:sp>
        </mc:Choice>
        <mc:Fallback xmlns="">
          <p:sp>
            <p:nvSpPr>
              <p:cNvPr id="5" name="TextBox 4"/>
              <p:cNvSpPr txBox="1">
                <a:spLocks noRot="1" noChangeAspect="1" noMove="1" noResize="1" noEditPoints="1" noAdjustHandles="1" noChangeArrowheads="1" noChangeShapeType="1" noTextEdit="1"/>
              </p:cNvSpPr>
              <p:nvPr/>
            </p:nvSpPr>
            <p:spPr>
              <a:xfrm>
                <a:off x="3775721" y="1755264"/>
                <a:ext cx="13070732" cy="3785652"/>
              </a:xfrm>
              <a:prstGeom prst="rect">
                <a:avLst/>
              </a:prstGeom>
              <a:blipFill rotWithShape="0">
                <a:blip r:embed="rId20"/>
                <a:stretch>
                  <a:fillRect l="-1492" r="-1632" b="-3060"/>
                </a:stretch>
              </a:blipFill>
            </p:spPr>
            <p:txBody>
              <a:bodyPr/>
              <a:lstStyle/>
              <a:p>
                <a:r>
                  <a:rPr lang="en-US">
                    <a:noFill/>
                  </a:rPr>
                  <a:t> </a:t>
                </a:r>
              </a:p>
            </p:txBody>
          </p:sp>
        </mc:Fallback>
      </mc:AlternateContent>
      <p:sp>
        <p:nvSpPr>
          <p:cNvPr id="14" name="Oval Callout 13"/>
          <p:cNvSpPr/>
          <p:nvPr/>
        </p:nvSpPr>
        <p:spPr>
          <a:xfrm>
            <a:off x="1648879" y="5158867"/>
            <a:ext cx="1828301" cy="1352035"/>
          </a:xfrm>
          <a:prstGeom prst="wedgeEllipseCallout">
            <a:avLst>
              <a:gd name="adj1" fmla="val 46841"/>
              <a:gd name="adj2" fmla="val 49167"/>
            </a:avLst>
          </a:prstGeom>
          <a:solidFill>
            <a:schemeClr val="accent3">
              <a:lumMod val="75000"/>
            </a:schemeClr>
          </a:solidFill>
          <a:ln>
            <a:solidFill>
              <a:schemeClr val="accent3">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3837770" y="6106118"/>
                <a:ext cx="12316629" cy="2862322"/>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C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D = {-1; 2; 3; 4; 6; 7}.</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E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F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E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F = (-1; 3]  </a:t>
                </a:r>
                <a:endParaRPr lang="en-US" sz="4000"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837770" y="6106118"/>
                <a:ext cx="12316629" cy="2862322"/>
              </a:xfrm>
              <a:prstGeom prst="rect">
                <a:avLst/>
              </a:prstGeom>
              <a:blipFill rotWithShape="0">
                <a:blip r:embed="rId21"/>
                <a:stretch>
                  <a:fillRect l="-1584" r="-1733" b="-4478"/>
                </a:stretch>
              </a:blipFill>
            </p:spPr>
            <p:txBody>
              <a:bodyPr/>
              <a:lstStyle/>
              <a:p>
                <a:r>
                  <a:rPr lang="en-US">
                    <a:noFill/>
                  </a:rPr>
                  <a:t> </a:t>
                </a:r>
              </a:p>
            </p:txBody>
          </p:sp>
        </mc:Fallback>
      </mc:AlternateContent>
    </p:spTree>
    <p:extLst>
      <p:ext uri="{BB962C8B-B14F-4D97-AF65-F5344CB8AC3E}">
        <p14:creationId xmlns:p14="http://schemas.microsoft.com/office/powerpoint/2010/main" val="197054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up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990600" y="987378"/>
            <a:ext cx="16002000" cy="865192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6" y="489309"/>
            <a:ext cx="2403820" cy="818290"/>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58470" y="164873"/>
            <a:ext cx="2365031" cy="224032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719391" y="4903839"/>
            <a:ext cx="1996615" cy="1099954"/>
          </a:xfrm>
          <a:prstGeom prst="rect">
            <a:avLst/>
          </a:prstGeom>
        </p:spPr>
      </p:pic>
      <p:sp>
        <p:nvSpPr>
          <p:cNvPr id="17" name="Rounded Rectangle 16"/>
          <p:cNvSpPr/>
          <p:nvPr/>
        </p:nvSpPr>
        <p:spPr>
          <a:xfrm>
            <a:off x="2117302" y="1654970"/>
            <a:ext cx="2199627"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8</a:t>
            </a:r>
          </a:p>
        </p:txBody>
      </p:sp>
      <p:sp>
        <p:nvSpPr>
          <p:cNvPr id="10" name="TextBox 9"/>
          <p:cNvSpPr txBox="1"/>
          <p:nvPr/>
        </p:nvSpPr>
        <p:spPr>
          <a:xfrm>
            <a:off x="4564658" y="1796908"/>
            <a:ext cx="9760942" cy="820674"/>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Trở</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câu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hỏi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huống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mở</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2111529" y="2898993"/>
                <a:ext cx="14064939" cy="6740307"/>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những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tham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1, B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những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tham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a:t>
                </a:r>
                <a:r>
                  <a:rPr lang="en-US" sz="3600" dirty="0" err="1" smtClean="0">
                    <a:latin typeface="Arial" panose="020B0604020202020204" pitchFamily="34" charset="0"/>
                    <a:cs typeface="Arial" panose="020B0604020202020204" pitchFamily="34" charset="0"/>
                  </a:rPr>
                  <a:t>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2.</a:t>
                </a:r>
              </a:p>
              <a:p>
                <a:pPr algn="just">
                  <a:lnSpc>
                    <a:spcPct val="150000"/>
                  </a:lnSpc>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B = {Nam; </a:t>
                </a:r>
                <a:r>
                  <a:rPr lang="en-US" sz="3600" dirty="0" err="1" smtClean="0">
                    <a:latin typeface="Arial" panose="020B0604020202020204" pitchFamily="34" charset="0"/>
                    <a:cs typeface="Arial" panose="020B0604020202020204" pitchFamily="34" charset="0"/>
                  </a:rPr>
                  <a:t>Hương</a:t>
                </a:r>
                <a:r>
                  <a:rPr lang="en-US" sz="3600" dirty="0" smtClean="0">
                    <a:latin typeface="Arial" panose="020B0604020202020204" pitchFamily="34" charset="0"/>
                    <a:cs typeface="Arial" panose="020B0604020202020204" pitchFamily="34" charset="0"/>
                  </a:rPr>
                  <a:t>; Chi; </a:t>
                </a:r>
                <a:r>
                  <a:rPr lang="en-US" sz="3600" dirty="0" err="1" smtClean="0">
                    <a:latin typeface="Arial" panose="020B0604020202020204" pitchFamily="34" charset="0"/>
                    <a:cs typeface="Arial" panose="020B0604020202020204" pitchFamily="34" charset="0"/>
                  </a:rPr>
                  <a:t>Tú</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Ngân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Khánh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Hân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Hiền</a:t>
                </a:r>
                <a:r>
                  <a:rPr lang="en-US" sz="3600" dirty="0" smtClean="0">
                    <a:latin typeface="Arial" panose="020B0604020202020204" pitchFamily="34" charset="0"/>
                    <a:cs typeface="Arial" panose="020B0604020202020204" pitchFamily="34" charset="0"/>
                  </a:rPr>
                  <a:t>; Lam}.</a:t>
                </a:r>
              </a:p>
              <a:p>
                <a:pPr algn="just">
                  <a:lnSpc>
                    <a:spcPct val="150000"/>
                  </a:lnSpc>
                </a:pP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10 </a:t>
                </a:r>
                <a:r>
                  <a:rPr lang="en-US" sz="3600" dirty="0" err="1" smtClean="0">
                    <a:latin typeface="Arial" panose="020B0604020202020204" pitchFamily="34" charset="0"/>
                    <a:cs typeface="Arial" panose="020B0604020202020204" pitchFamily="34" charset="0"/>
                  </a:rPr>
                  <a:t>phần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10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tham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hoặc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vắng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12 - 10 = 2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111529" y="2898993"/>
                <a:ext cx="14064939" cy="6740307"/>
              </a:xfrm>
              <a:prstGeom prst="rect">
                <a:avLst/>
              </a:prstGeom>
              <a:blipFill rotWithShape="0">
                <a:blip r:embed="rId17"/>
                <a:stretch>
                  <a:fillRect l="-1300" r="-1300" b="-995"/>
                </a:stretch>
              </a:blipFill>
            </p:spPr>
            <p:txBody>
              <a:bodyPr/>
              <a:lstStyle/>
              <a:p>
                <a:r>
                  <a:rPr lang="en-US">
                    <a:noFill/>
                  </a:rPr>
                  <a:t> </a:t>
                </a:r>
              </a:p>
            </p:txBody>
          </p:sp>
        </mc:Fallback>
      </mc:AlternateContent>
    </p:spTree>
    <p:extLst>
      <p:ext uri="{BB962C8B-B14F-4D97-AF65-F5344CB8AC3E}">
        <p14:creationId xmlns:p14="http://schemas.microsoft.com/office/powerpoint/2010/main" val="1511627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54524" y="510173"/>
            <a:ext cx="2978951" cy="997948"/>
          </a:xfrm>
          <a:prstGeom prst="rect">
            <a:avLst/>
          </a:prstGeom>
        </p:spPr>
      </p:pic>
      <p:pic>
        <p:nvPicPr>
          <p:cNvPr id="2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561251" y="797137"/>
            <a:ext cx="1776788" cy="2070410"/>
          </a:xfrm>
          <a:prstGeom prst="rect">
            <a:avLst/>
          </a:prstGeom>
        </p:spPr>
      </p:pic>
      <p:pic>
        <p:nvPicPr>
          <p:cNvPr id="2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1055639" y="7488567"/>
            <a:ext cx="2123695" cy="2159024"/>
          </a:xfrm>
          <a:prstGeom prst="rect">
            <a:avLst/>
          </a:prstGeom>
        </p:spPr>
      </p:pic>
      <p:sp>
        <p:nvSpPr>
          <p:cNvPr id="20" name="Rounded Rectangle 19"/>
          <p:cNvSpPr/>
          <p:nvPr/>
        </p:nvSpPr>
        <p:spPr>
          <a:xfrm>
            <a:off x="1962054" y="1768031"/>
            <a:ext cx="3731368" cy="1099516"/>
          </a:xfrm>
          <a:prstGeom prst="round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a:t>
            </a:r>
            <a:r>
              <a:rPr lang="en-US" sz="4000" b="1" dirty="0">
                <a:solidFill>
                  <a:schemeClr val="bg1"/>
                </a:solidFill>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4" name="TextBox 3"/>
              <p:cNvSpPr txBox="1"/>
              <p:nvPr/>
            </p:nvSpPr>
            <p:spPr>
              <a:xfrm>
                <a:off x="1962054" y="3077991"/>
                <a:ext cx="13989916"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B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 B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HĐ1</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962054" y="3077991"/>
                <a:ext cx="13989916" cy="1824923"/>
              </a:xfrm>
              <a:prstGeom prst="rect">
                <a:avLst/>
              </a:prstGeom>
              <a:blipFill rotWithShape="0">
                <a:blip r:embed="rId17"/>
                <a:stretch>
                  <a:fillRect l="-1569" r="-1525" b="-13712"/>
                </a:stretch>
              </a:blipFill>
            </p:spPr>
            <p:txBody>
              <a:bodyPr/>
              <a:lstStyle/>
              <a:p>
                <a:r>
                  <a:rPr lang="en-US">
                    <a:noFill/>
                  </a:rPr>
                  <a:t> </a:t>
                </a:r>
              </a:p>
            </p:txBody>
          </p:sp>
        </mc:Fallback>
      </mc:AlternateContent>
      <p:grpSp>
        <p:nvGrpSpPr>
          <p:cNvPr id="7" name="Group 6"/>
          <p:cNvGrpSpPr/>
          <p:nvPr/>
        </p:nvGrpSpPr>
        <p:grpSpPr>
          <a:xfrm>
            <a:off x="5566232" y="5139910"/>
            <a:ext cx="7902756" cy="4322987"/>
            <a:chOff x="5566232" y="5139910"/>
            <a:chExt cx="7902756" cy="4322987"/>
          </a:xfrm>
        </p:grpSpPr>
        <p:sp>
          <p:nvSpPr>
            <p:cNvPr id="5" name="Oval 4"/>
            <p:cNvSpPr/>
            <p:nvPr/>
          </p:nvSpPr>
          <p:spPr>
            <a:xfrm>
              <a:off x="5566232" y="5163292"/>
              <a:ext cx="5814464" cy="429960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654524" y="5139910"/>
              <a:ext cx="5814464" cy="429960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60440" y="6190979"/>
              <a:ext cx="1558524"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Nam</a:t>
              </a:r>
              <a:endParaRPr lang="en-US" sz="4000" dirty="0">
                <a:latin typeface="Arial" panose="020B0604020202020204" pitchFamily="34" charset="0"/>
                <a:cs typeface="Arial" panose="020B0604020202020204" pitchFamily="34" charset="0"/>
              </a:endParaRPr>
            </a:p>
          </p:txBody>
        </p:sp>
        <p:sp>
          <p:nvSpPr>
            <p:cNvPr id="27" name="TextBox 26"/>
            <p:cNvSpPr txBox="1"/>
            <p:nvPr/>
          </p:nvSpPr>
          <p:spPr>
            <a:xfrm>
              <a:off x="6199622" y="7500667"/>
              <a:ext cx="1558524"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Ngân</a:t>
              </a:r>
              <a:endParaRPr lang="en-US" sz="4000" dirty="0">
                <a:latin typeface="Arial" panose="020B0604020202020204" pitchFamily="34" charset="0"/>
                <a:cs typeface="Arial" panose="020B0604020202020204" pitchFamily="34" charset="0"/>
              </a:endParaRPr>
            </a:p>
          </p:txBody>
        </p:sp>
        <p:sp>
          <p:nvSpPr>
            <p:cNvPr id="28" name="TextBox 27"/>
            <p:cNvSpPr txBox="1"/>
            <p:nvPr/>
          </p:nvSpPr>
          <p:spPr>
            <a:xfrm>
              <a:off x="8686902" y="5819256"/>
              <a:ext cx="182126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Khánh</a:t>
              </a:r>
              <a:endParaRPr lang="en-US" sz="4000" dirty="0">
                <a:latin typeface="Arial" panose="020B0604020202020204" pitchFamily="34" charset="0"/>
                <a:cs typeface="Arial" panose="020B0604020202020204" pitchFamily="34" charset="0"/>
              </a:endParaRPr>
            </a:p>
          </p:txBody>
        </p:sp>
        <p:sp>
          <p:nvSpPr>
            <p:cNvPr id="29" name="TextBox 28"/>
            <p:cNvSpPr txBox="1"/>
            <p:nvPr/>
          </p:nvSpPr>
          <p:spPr>
            <a:xfrm>
              <a:off x="7858710" y="6765094"/>
              <a:ext cx="182126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Bình</a:t>
              </a:r>
              <a:endParaRPr lang="en-US" sz="4000" dirty="0">
                <a:latin typeface="Arial" panose="020B0604020202020204" pitchFamily="34" charset="0"/>
                <a:cs typeface="Arial" panose="020B0604020202020204" pitchFamily="34" charset="0"/>
              </a:endParaRPr>
            </a:p>
          </p:txBody>
        </p:sp>
        <p:sp>
          <p:nvSpPr>
            <p:cNvPr id="30" name="TextBox 29"/>
            <p:cNvSpPr txBox="1"/>
            <p:nvPr/>
          </p:nvSpPr>
          <p:spPr>
            <a:xfrm>
              <a:off x="9499163" y="7002090"/>
              <a:ext cx="182126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Hương</a:t>
              </a:r>
              <a:endParaRPr lang="en-US" sz="4000" dirty="0">
                <a:latin typeface="Arial" panose="020B0604020202020204" pitchFamily="34" charset="0"/>
                <a:cs typeface="Arial" panose="020B0604020202020204" pitchFamily="34" charset="0"/>
              </a:endParaRPr>
            </a:p>
          </p:txBody>
        </p:sp>
        <p:sp>
          <p:nvSpPr>
            <p:cNvPr id="31" name="TextBox 30"/>
            <p:cNvSpPr txBox="1"/>
            <p:nvPr/>
          </p:nvSpPr>
          <p:spPr>
            <a:xfrm>
              <a:off x="8302416" y="7700746"/>
              <a:ext cx="1196747"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Chi</a:t>
              </a:r>
              <a:endParaRPr lang="en-US" sz="4000" dirty="0">
                <a:latin typeface="Arial" panose="020B0604020202020204" pitchFamily="34" charset="0"/>
                <a:cs typeface="Arial" panose="020B0604020202020204" pitchFamily="34" charset="0"/>
              </a:endParaRPr>
            </a:p>
          </p:txBody>
        </p:sp>
        <p:sp>
          <p:nvSpPr>
            <p:cNvPr id="32" name="TextBox 31"/>
            <p:cNvSpPr txBox="1"/>
            <p:nvPr/>
          </p:nvSpPr>
          <p:spPr>
            <a:xfrm>
              <a:off x="9445059" y="8128944"/>
              <a:ext cx="1196747"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Tú</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540543" y="5990394"/>
              <a:ext cx="1295055"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Hân</a:t>
              </a:r>
              <a:endParaRPr lang="en-US" sz="4000" dirty="0">
                <a:latin typeface="Arial" panose="020B0604020202020204" pitchFamily="34" charset="0"/>
                <a:cs typeface="Arial" panose="020B0604020202020204" pitchFamily="34" charset="0"/>
              </a:endParaRPr>
            </a:p>
          </p:txBody>
        </p:sp>
        <p:sp>
          <p:nvSpPr>
            <p:cNvPr id="34" name="TextBox 33"/>
            <p:cNvSpPr txBox="1"/>
            <p:nvPr/>
          </p:nvSpPr>
          <p:spPr>
            <a:xfrm>
              <a:off x="11889507" y="7160621"/>
              <a:ext cx="1432048"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Hiền</a:t>
              </a:r>
              <a:endParaRPr lang="en-US" sz="4000" dirty="0">
                <a:latin typeface="Arial" panose="020B0604020202020204" pitchFamily="34" charset="0"/>
                <a:cs typeface="Arial" panose="020B0604020202020204" pitchFamily="34" charset="0"/>
              </a:endParaRPr>
            </a:p>
          </p:txBody>
        </p:sp>
        <p:sp>
          <p:nvSpPr>
            <p:cNvPr id="35" name="TextBox 34"/>
            <p:cNvSpPr txBox="1"/>
            <p:nvPr/>
          </p:nvSpPr>
          <p:spPr>
            <a:xfrm>
              <a:off x="11312564" y="8071016"/>
              <a:ext cx="1432048"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Lam</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7190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grpSp>
        <p:nvGrpSpPr>
          <p:cNvPr id="7" name="Group 7"/>
          <p:cNvGrpSpPr/>
          <p:nvPr/>
        </p:nvGrpSpPr>
        <p:grpSpPr>
          <a:xfrm>
            <a:off x="838200" y="723900"/>
            <a:ext cx="16535400" cy="8975993"/>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7660" b="10068"/>
          <a:stretch>
            <a:fillRect/>
          </a:stretch>
        </p:blipFill>
        <p:spPr>
          <a:xfrm rot="-10800000">
            <a:off x="7361404" y="9242490"/>
            <a:ext cx="3565192" cy="189343"/>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1522" y="9033611"/>
            <a:ext cx="2601372" cy="1253389"/>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558662" y="579479"/>
            <a:ext cx="1404667" cy="773844"/>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22481" y="-163701"/>
            <a:ext cx="2147648" cy="2034408"/>
          </a:xfrm>
          <a:prstGeom prst="rect">
            <a:avLst/>
          </a:prstGeom>
        </p:spPr>
      </p:pic>
      <p:sp>
        <p:nvSpPr>
          <p:cNvPr id="23" name="TextBox 22"/>
          <p:cNvSpPr txBox="1"/>
          <p:nvPr/>
        </p:nvSpPr>
        <p:spPr>
          <a:xfrm>
            <a:off x="1855826" y="901244"/>
            <a:ext cx="10058400" cy="769441"/>
          </a:xfrm>
          <a:prstGeom prst="rect">
            <a:avLst/>
          </a:prstGeom>
          <a:noFill/>
        </p:spPr>
        <p:txBody>
          <a:bodyPr wrap="square" rtlCol="0">
            <a:spAutoFit/>
          </a:bodyPr>
          <a:lstStyle/>
          <a:p>
            <a:r>
              <a:rPr lang="en-US" sz="4400" b="1" dirty="0" smtClean="0">
                <a:solidFill>
                  <a:srgbClr val="C00000"/>
                </a:solidFill>
                <a:latin typeface="Arial" panose="020B0604020202020204" pitchFamily="34" charset="0"/>
                <a:cs typeface="Arial" panose="020B0604020202020204" pitchFamily="34" charset="0"/>
              </a:rPr>
              <a:t>1. </a:t>
            </a:r>
            <a:r>
              <a:rPr lang="en-US" sz="4400" b="1" dirty="0" err="1" smtClean="0">
                <a:solidFill>
                  <a:srgbClr val="C00000"/>
                </a:solidFill>
                <a:latin typeface="Arial" panose="020B0604020202020204" pitchFamily="34" charset="0"/>
                <a:cs typeface="Arial" panose="020B0604020202020204" pitchFamily="34" charset="0"/>
              </a:rPr>
              <a:t>Các</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khái</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niệm</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cơ</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bản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về</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hợp</a:t>
            </a:r>
            <a:endParaRPr lang="en-US" sz="4400" b="1" dirty="0">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2000380" y="1838914"/>
            <a:ext cx="3256737" cy="707886"/>
          </a:xfrm>
          <a:prstGeom prst="rect">
            <a:avLst/>
          </a:prstGeom>
          <a:noFill/>
        </p:spPr>
        <p:txBody>
          <a:bodyPr wrap="square" rtlCol="0">
            <a:spAutoFit/>
          </a:bodyPr>
          <a:lstStyle/>
          <a:p>
            <a:r>
              <a:rPr lang="en-US" sz="4000" b="1" dirty="0" smtClean="0">
                <a:solidFill>
                  <a:srgbClr val="002060"/>
                </a:solidFill>
                <a:latin typeface="Arial" panose="020B0604020202020204" pitchFamily="34" charset="0"/>
                <a:cs typeface="Arial" panose="020B0604020202020204" pitchFamily="34" charset="0"/>
              </a:rPr>
              <a:t>a.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grpSp>
        <p:nvGrpSpPr>
          <p:cNvPr id="29" name="Group 28"/>
          <p:cNvGrpSpPr/>
          <p:nvPr/>
        </p:nvGrpSpPr>
        <p:grpSpPr>
          <a:xfrm>
            <a:off x="2000380" y="3644767"/>
            <a:ext cx="14521513" cy="5577965"/>
            <a:chOff x="2000380" y="3644767"/>
            <a:chExt cx="14521513" cy="5577965"/>
          </a:xfrm>
        </p:grpSpPr>
        <p:sp>
          <p:nvSpPr>
            <p:cNvPr id="26" name="Rounded Rectangle 25"/>
            <p:cNvSpPr/>
            <p:nvPr/>
          </p:nvSpPr>
          <p:spPr>
            <a:xfrm>
              <a:off x="2000380" y="3941672"/>
              <a:ext cx="1732737" cy="9906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HĐ1</a:t>
              </a:r>
              <a:endParaRPr lang="en-US" sz="4000" b="1"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4056844" y="3644767"/>
              <a:ext cx="12332400" cy="286232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sp>
          <p:nvSpPr>
            <p:cNvPr id="28" name="Rectangle 27"/>
            <p:cNvSpPr/>
            <p:nvPr/>
          </p:nvSpPr>
          <p:spPr>
            <a:xfrm>
              <a:off x="2043722" y="6360410"/>
              <a:ext cx="14478171"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p:txBody>
        </p:sp>
      </p:grpSp>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2821" y="2736273"/>
            <a:ext cx="939667" cy="939667"/>
          </a:xfrm>
          <a:prstGeom prst="rect">
            <a:avLst/>
          </a:prstGeom>
        </p:spPr>
      </p:pic>
      <p:sp>
        <p:nvSpPr>
          <p:cNvPr id="31" name="TextBox 30"/>
          <p:cNvSpPr txBox="1"/>
          <p:nvPr/>
        </p:nvSpPr>
        <p:spPr>
          <a:xfrm>
            <a:off x="3360312" y="2815958"/>
            <a:ext cx="11567376" cy="707886"/>
          </a:xfrm>
          <a:prstGeom prst="rect">
            <a:avLst/>
          </a:prstGeom>
          <a:noFill/>
        </p:spPr>
        <p:txBody>
          <a:bodyPr wrap="square" rtlCol="0">
            <a:spAutoFit/>
          </a:bodyPr>
          <a:lstStyle/>
          <a:p>
            <a:r>
              <a:rPr lang="en-US" sz="4000" i="1" dirty="0" err="1" smtClean="0">
                <a:latin typeface="Arial" panose="020B0604020202020204" pitchFamily="34" charset="0"/>
                <a:cs typeface="Arial" panose="020B0604020202020204" pitchFamily="34" charset="0"/>
              </a:rPr>
              <a:t>Hoạt</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động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đôi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và</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HĐ1</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HĐ2</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barn(inVertic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strVal val="#ppt_w+.3"/>
                                          </p:val>
                                        </p:tav>
                                        <p:tav tm="100000">
                                          <p:val>
                                            <p:strVal val="#ppt_w"/>
                                          </p:val>
                                        </p:tav>
                                      </p:tavLst>
                                    </p:anim>
                                    <p:anim calcmode="lin" valueType="num">
                                      <p:cBhvr>
                                        <p:cTn id="26" dur="500" fill="hold"/>
                                        <p:tgtEl>
                                          <p:spTgt spid="29"/>
                                        </p:tgtEl>
                                        <p:attrNameLst>
                                          <p:attrName>ppt_h</p:attrName>
                                        </p:attrNameLst>
                                      </p:cBhvr>
                                      <p:tavLst>
                                        <p:tav tm="0">
                                          <p:val>
                                            <p:strVal val="#ppt_h"/>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3">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72385" y="-111079"/>
            <a:ext cx="2477723" cy="2347080"/>
          </a:xfrm>
          <a:prstGeom prst="rect">
            <a:avLst/>
          </a:prstGeom>
        </p:spPr>
      </p:pic>
      <p:sp>
        <p:nvSpPr>
          <p:cNvPr id="3" name="Rounded Rectangular Callout 2"/>
          <p:cNvSpPr/>
          <p:nvPr/>
        </p:nvSpPr>
        <p:spPr>
          <a:xfrm>
            <a:off x="4394227" y="1741741"/>
            <a:ext cx="11277600" cy="1668622"/>
          </a:xfrm>
          <a:prstGeom prst="wedgeRoundRectCallout">
            <a:avLst>
              <a:gd name="adj1" fmla="val -55428"/>
              <a:gd name="adj2" fmla="val 34056"/>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Hợp và giao của tập hợp A và tập rỗng là gì?</a:t>
            </a:r>
          </a:p>
        </p:txBody>
      </p:sp>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326454" y="2236001"/>
            <a:ext cx="2758850" cy="7331945"/>
          </a:xfrm>
          <a:prstGeom prst="rect">
            <a:avLst/>
          </a:prstGeom>
        </p:spPr>
      </p:pic>
      <mc:AlternateContent xmlns:mc="http://schemas.openxmlformats.org/markup-compatibility/2006" xmlns:a14="http://schemas.microsoft.com/office/drawing/2010/main">
        <mc:Choice Requires="a14">
          <p:sp>
            <p:nvSpPr>
              <p:cNvPr id="5" name="Rounded Rectangular Callout 4"/>
              <p:cNvSpPr/>
              <p:nvPr/>
            </p:nvSpPr>
            <p:spPr>
              <a:xfrm>
                <a:off x="7670827" y="3742142"/>
                <a:ext cx="8001000" cy="1596673"/>
              </a:xfrm>
              <a:prstGeom prst="wedgeRoundRectCallout">
                <a:avLst>
                  <a:gd name="adj1" fmla="val 55357"/>
                  <a:gd name="adj2" fmla="val 37047"/>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 A;     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dirty="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latin typeface="Arial" panose="020B0604020202020204" pitchFamily="34" charset="0"/>
                    <a:cs typeface="Arial" panose="020B0604020202020204" pitchFamily="34" charset="0"/>
                  </a:rPr>
                  <a:t> =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7670827" y="3742142"/>
                <a:ext cx="8001000" cy="1596673"/>
              </a:xfrm>
              <a:prstGeom prst="wedgeRoundRectCallout">
                <a:avLst>
                  <a:gd name="adj1" fmla="val 55357"/>
                  <a:gd name="adj2" fmla="val 37047"/>
                  <a:gd name="adj3" fmla="val 16667"/>
                </a:avLst>
              </a:prstGeom>
              <a:blipFill rotWithShape="0">
                <a:blip r:embed="rId15"/>
                <a:stretch>
                  <a:fillRect/>
                </a:stretch>
              </a:blipFill>
              <a:ln>
                <a:solidFill>
                  <a:schemeClr val="accent3">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ular Callout 14"/>
              <p:cNvSpPr/>
              <p:nvPr/>
            </p:nvSpPr>
            <p:spPr>
              <a:xfrm>
                <a:off x="4489705" y="5670594"/>
                <a:ext cx="11277600" cy="1921937"/>
              </a:xfrm>
              <a:prstGeom prst="wedgeRoundRectCallout">
                <a:avLst>
                  <a:gd name="adj1" fmla="val -55428"/>
                  <a:gd name="adj2" fmla="val 34056"/>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r>
                  <a:rPr lang="en-US" sz="4000" dirty="0" smtClean="0">
                    <a:solidFill>
                      <a:schemeClr val="tx1"/>
                    </a:solidFill>
                    <a:latin typeface="Arial" panose="020B0604020202020204" pitchFamily="34" charset="0"/>
                    <a:cs typeface="Arial" panose="020B0604020202020204" pitchFamily="34" charset="0"/>
                  </a:rPr>
                  <a:t>B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B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p>
            </p:txBody>
          </p:sp>
        </mc:Choice>
        <mc:Fallback xmlns="">
          <p:sp>
            <p:nvSpPr>
              <p:cNvPr id="15" name="Rounded Rectangular Callout 14"/>
              <p:cNvSpPr>
                <a:spLocks noRot="1" noChangeAspect="1" noMove="1" noResize="1" noEditPoints="1" noAdjustHandles="1" noChangeArrowheads="1" noChangeShapeType="1" noTextEdit="1"/>
              </p:cNvSpPr>
              <p:nvPr/>
            </p:nvSpPr>
            <p:spPr>
              <a:xfrm>
                <a:off x="4489705" y="5670594"/>
                <a:ext cx="11277600" cy="1921937"/>
              </a:xfrm>
              <a:prstGeom prst="wedgeRoundRectCallout">
                <a:avLst>
                  <a:gd name="adj1" fmla="val -55428"/>
                  <a:gd name="adj2" fmla="val 34056"/>
                  <a:gd name="adj3" fmla="val 16667"/>
                </a:avLst>
              </a:prstGeom>
              <a:blipFill rotWithShape="0">
                <a:blip r:embed="rId16"/>
                <a:stretch>
                  <a:fillRect r="-102" b="-7210"/>
                </a:stretch>
              </a:blipFill>
              <a:ln>
                <a:solidFill>
                  <a:schemeClr val="accent6">
                    <a:lumMod val="60000"/>
                    <a:lumOff val="40000"/>
                  </a:schemeClr>
                </a:solidFill>
              </a:ln>
            </p:spPr>
            <p:txBody>
              <a:bodyPr/>
              <a:lstStyle/>
              <a:p>
                <a:r>
                  <a:rPr lang="en-US">
                    <a:noFill/>
                  </a:rPr>
                  <a:t> </a:t>
                </a:r>
              </a:p>
            </p:txBody>
          </p:sp>
        </mc:Fallback>
      </mc:AlternateContent>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94210" y="898053"/>
            <a:ext cx="1615664" cy="1661606"/>
          </a:xfrm>
          <a:prstGeom prst="rect">
            <a:avLst/>
          </a:prstGeom>
        </p:spPr>
      </p:pic>
      <mc:AlternateContent xmlns:mc="http://schemas.openxmlformats.org/markup-compatibility/2006" xmlns:a14="http://schemas.microsoft.com/office/drawing/2010/main">
        <mc:Choice Requires="a14">
          <p:sp>
            <p:nvSpPr>
              <p:cNvPr id="21" name="Rounded Rectangular Callout 20"/>
              <p:cNvSpPr/>
              <p:nvPr/>
            </p:nvSpPr>
            <p:spPr>
              <a:xfrm>
                <a:off x="7506983" y="7828455"/>
                <a:ext cx="8001000" cy="1596673"/>
              </a:xfrm>
              <a:prstGeom prst="wedgeRoundRectCallout">
                <a:avLst>
                  <a:gd name="adj1" fmla="val 55357"/>
                  <a:gd name="adj2" fmla="val 37047"/>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B = A;     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B = B</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1" name="Rounded Rectangular Callout 20"/>
              <p:cNvSpPr>
                <a:spLocks noRot="1" noChangeAspect="1" noMove="1" noResize="1" noEditPoints="1" noAdjustHandles="1" noChangeArrowheads="1" noChangeShapeType="1" noTextEdit="1"/>
              </p:cNvSpPr>
              <p:nvPr/>
            </p:nvSpPr>
            <p:spPr>
              <a:xfrm>
                <a:off x="7506983" y="7828455"/>
                <a:ext cx="8001000" cy="1596673"/>
              </a:xfrm>
              <a:prstGeom prst="wedgeRoundRectCallout">
                <a:avLst>
                  <a:gd name="adj1" fmla="val 55357"/>
                  <a:gd name="adj2" fmla="val 37047"/>
                  <a:gd name="adj3" fmla="val 16667"/>
                </a:avLst>
              </a:prstGeom>
              <a:blipFill rotWithShape="0">
                <a:blip r:embed="rId18"/>
                <a:stretch>
                  <a:fillRect/>
                </a:stretch>
              </a:blipFill>
              <a:ln>
                <a:solidFill>
                  <a:schemeClr val="accent3">
                    <a:lumMod val="60000"/>
                    <a:lumOff val="40000"/>
                  </a:schemeClr>
                </a:solidFill>
              </a:ln>
            </p:spPr>
            <p:txBody>
              <a:bodyPr/>
              <a:lstStyle/>
              <a:p>
                <a:r>
                  <a:rPr lang="en-US">
                    <a:noFill/>
                  </a:rPr>
                  <a:t> </a:t>
                </a:r>
              </a:p>
            </p:txBody>
          </p:sp>
        </mc:Fallback>
      </mc:AlternateContent>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683932">
            <a:off x="16117715" y="7114376"/>
            <a:ext cx="1898454" cy="2991665"/>
          </a:xfrm>
          <a:prstGeom prst="rect">
            <a:avLst/>
          </a:prstGeom>
        </p:spPr>
      </p:pic>
    </p:spTree>
    <p:extLst>
      <p:ext uri="{BB962C8B-B14F-4D97-AF65-F5344CB8AC3E}">
        <p14:creationId xmlns:p14="http://schemas.microsoft.com/office/powerpoint/2010/main" val="39720571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9"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strips(up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5"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6200000" flipH="1">
            <a:off x="-519929" y="3250922"/>
            <a:ext cx="1563095" cy="2232993"/>
          </a:xfrm>
          <a:prstGeom prst="rect">
            <a:avLst/>
          </a:prstGeom>
        </p:spPr>
      </p:pic>
      <p:sp>
        <p:nvSpPr>
          <p:cNvPr id="5" name="TextBox 4"/>
          <p:cNvSpPr txBox="1"/>
          <p:nvPr/>
        </p:nvSpPr>
        <p:spPr>
          <a:xfrm>
            <a:off x="1676400" y="1181100"/>
            <a:ext cx="6446895"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Hiệu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hai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sp>
        <p:nvSpPr>
          <p:cNvPr id="7" name="Rounded Rectangle 6"/>
          <p:cNvSpPr/>
          <p:nvPr/>
        </p:nvSpPr>
        <p:spPr>
          <a:xfrm>
            <a:off x="1872298" y="2252204"/>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HĐ9</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138432" y="1928852"/>
            <a:ext cx="11811000" cy="286232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Trở</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grpSp>
        <p:nvGrpSpPr>
          <p:cNvPr id="8" name="Group 7"/>
          <p:cNvGrpSpPr/>
          <p:nvPr/>
        </p:nvGrpSpPr>
        <p:grpSpPr>
          <a:xfrm>
            <a:off x="2893299" y="5371132"/>
            <a:ext cx="2160612" cy="1597546"/>
            <a:chOff x="3435341" y="1307599"/>
            <a:chExt cx="3956371" cy="2015506"/>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10" name="TextBox 9"/>
            <p:cNvSpPr txBox="1"/>
            <p:nvPr/>
          </p:nvSpPr>
          <p:spPr>
            <a:xfrm>
              <a:off x="3699026" y="1752103"/>
              <a:ext cx="3429001" cy="893088"/>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11" name="Rectangle 10"/>
          <p:cNvSpPr/>
          <p:nvPr/>
        </p:nvSpPr>
        <p:spPr>
          <a:xfrm>
            <a:off x="5231799" y="5591276"/>
            <a:ext cx="9144000" cy="2748253"/>
          </a:xfrm>
          <a:prstGeom prst="rect">
            <a:avLst/>
          </a:prstGeom>
        </p:spPr>
        <p:txBody>
          <a:bodyPr>
            <a:spAutoFit/>
          </a:bodyPr>
          <a:lstStyle/>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K = {Nam, </a:t>
            </a:r>
            <a:r>
              <a:rPr lang="en-US" sz="4000" dirty="0" err="1">
                <a:latin typeface="Arial" panose="020B0604020202020204" pitchFamily="34" charset="0"/>
                <a:cs typeface="Arial" panose="020B0604020202020204" pitchFamily="34" charset="0"/>
              </a:rPr>
              <a:t>Ngân</a:t>
            </a:r>
            <a:r>
              <a:rPr lang="en-US" sz="40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89729" y="5267960"/>
            <a:ext cx="2341067" cy="5511262"/>
          </a:xfrm>
          <a:prstGeom prst="rect">
            <a:avLst/>
          </a:prstGeom>
        </p:spPr>
      </p:pic>
    </p:spTree>
    <p:extLst>
      <p:ext uri="{BB962C8B-B14F-4D97-AF65-F5344CB8AC3E}">
        <p14:creationId xmlns:p14="http://schemas.microsoft.com/office/powerpoint/2010/main" val="55590186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4"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968" y="7342123"/>
            <a:ext cx="1161563" cy="2622041"/>
          </a:xfrm>
          <a:prstGeom prst="rect">
            <a:avLst/>
          </a:prstGeom>
        </p:spPr>
      </p:pic>
      <p:grpSp>
        <p:nvGrpSpPr>
          <p:cNvPr id="18" name="Group 17"/>
          <p:cNvGrpSpPr/>
          <p:nvPr/>
        </p:nvGrpSpPr>
        <p:grpSpPr>
          <a:xfrm>
            <a:off x="6934200" y="592563"/>
            <a:ext cx="3956371" cy="1682221"/>
            <a:chOff x="3435341" y="1307599"/>
            <a:chExt cx="3956371" cy="2135371"/>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5341" y="1307599"/>
              <a:ext cx="3956371" cy="2135371"/>
            </a:xfrm>
            <a:prstGeom prst="rect">
              <a:avLst/>
            </a:prstGeom>
          </p:spPr>
        </p:pic>
        <p:sp>
          <p:nvSpPr>
            <p:cNvPr id="20" name="TextBox 19"/>
            <p:cNvSpPr txBox="1"/>
            <p:nvPr/>
          </p:nvSpPr>
          <p:spPr>
            <a:xfrm>
              <a:off x="3699026" y="1818542"/>
              <a:ext cx="3429000" cy="707886"/>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KẾT LUẬN</a:t>
              </a:r>
              <a:endParaRPr lang="en-US" sz="4000" b="1" dirty="0">
                <a:solidFill>
                  <a:prstClr val="black"/>
                </a:solidFill>
                <a:latin typeface="Arial" panose="020B0604020202020204" pitchFamily="34" charset="0"/>
                <a:cs typeface="Arial" panose="020B0604020202020204" pitchFamily="34" charset="0"/>
              </a:endParaRPr>
            </a:p>
          </p:txBody>
        </p:sp>
      </p:grpSp>
      <p:sp>
        <p:nvSpPr>
          <p:cNvPr id="14" name="Rectangle 13"/>
          <p:cNvSpPr/>
          <p:nvPr/>
        </p:nvSpPr>
        <p:spPr>
          <a:xfrm>
            <a:off x="1218829" y="2274784"/>
            <a:ext cx="10753780"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Hiệu của hai tập hợp S và T là tập hợp gồm các phần tử thuộc S nhưng không thuộc T, kí hiệu là S\T.</a:t>
            </a:r>
          </a:p>
          <a:p>
            <a:pPr algn="ctr">
              <a:lnSpc>
                <a:spcPct val="150000"/>
              </a:lnSpc>
            </a:pPr>
            <a:r>
              <a:rPr lang="vi-VN" sz="4000" dirty="0" smtClean="0">
                <a:latin typeface="Arial" panose="020B0604020202020204" pitchFamily="34" charset="0"/>
                <a:cs typeface="Arial" panose="020B0604020202020204" pitchFamily="34" charset="0"/>
              </a:rPr>
              <a:t>S\T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S </a:t>
            </a:r>
            <a:r>
              <a:rPr lang="vi-VN" sz="4000" dirty="0">
                <a:latin typeface="Arial" panose="020B0604020202020204" pitchFamily="34" charset="0"/>
                <a:cs typeface="Arial" panose="020B0604020202020204" pitchFamily="34" charset="0"/>
              </a:rPr>
              <a:t>và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38466" y="2609118"/>
            <a:ext cx="4436867" cy="2973479"/>
          </a:xfrm>
          <a:prstGeom prst="rect">
            <a:avLst/>
          </a:prstGeom>
        </p:spPr>
      </p:pic>
      <p:pic>
        <p:nvPicPr>
          <p:cNvPr id="24"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15267104" y="74065"/>
            <a:ext cx="2527843" cy="2311826"/>
          </a:xfrm>
          <a:prstGeom prst="rect">
            <a:avLst/>
          </a:prstGeom>
        </p:spPr>
      </p:pic>
      <p:sp>
        <p:nvSpPr>
          <p:cNvPr id="22" name="Rectangle 21"/>
          <p:cNvSpPr/>
          <p:nvPr/>
        </p:nvSpPr>
        <p:spPr>
          <a:xfrm>
            <a:off x="1108529" y="6221115"/>
            <a:ext cx="1086407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Nếu 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S</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r>
              <a:rPr lang="vi-VN" sz="4000" dirty="0">
                <a:latin typeface="Arial" panose="020B0604020202020204" pitchFamily="34" charset="0"/>
                <a:cs typeface="Arial" panose="020B0604020202020204" pitchFamily="34" charset="0"/>
              </a:rPr>
              <a:t>S\T được gọi là phần bù của T trong S, kí hiệu là </a:t>
            </a:r>
            <a:r>
              <a:rPr lang="vi-VN" sz="4000" dirty="0" smtClean="0">
                <a:latin typeface="Arial" panose="020B0604020202020204" pitchFamily="34" charset="0"/>
                <a:cs typeface="Arial" panose="020B0604020202020204" pitchFamily="34" charset="0"/>
              </a:rPr>
              <a:t>C</a:t>
            </a:r>
            <a:r>
              <a:rPr lang="en-US" sz="4000" baseline="-25000" dirty="0" smtClean="0">
                <a:latin typeface="Arial" panose="020B0604020202020204" pitchFamily="34" charset="0"/>
                <a:cs typeface="Arial" panose="020B0604020202020204" pitchFamily="34" charset="0"/>
              </a:rPr>
              <a:t>S</a:t>
            </a:r>
            <a:r>
              <a:rPr lang="vi-VN" sz="4000" dirty="0" smtClean="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00162" y="6016681"/>
            <a:ext cx="3728779" cy="3215644"/>
          </a:xfrm>
          <a:prstGeom prst="rect">
            <a:avLst/>
          </a:prstGeom>
        </p:spPr>
      </p:pic>
      <mc:AlternateContent xmlns:mc="http://schemas.openxmlformats.org/markup-compatibility/2006">
        <mc:Choice xmlns:a14="http://schemas.microsoft.com/office/drawing/2010/main" Requires="a14">
          <p:sp>
            <p:nvSpPr>
              <p:cNvPr id="26" name="Rounded Rectangle 25"/>
              <p:cNvSpPr/>
              <p:nvPr/>
            </p:nvSpPr>
            <p:spPr>
              <a:xfrm>
                <a:off x="5919940" y="8367644"/>
                <a:ext cx="4333013" cy="93751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Arial" panose="020B0604020202020204" pitchFamily="34" charset="0"/>
                    <a:cs typeface="Arial" panose="020B0604020202020204" pitchFamily="34" charset="0"/>
                  </a:rPr>
                  <a:t>Chú ý: </a:t>
                </a:r>
                <a:r>
                  <a:rPr lang="en-US" sz="4000" dirty="0" smtClean="0">
                    <a:solidFill>
                      <a:schemeClr val="tx1"/>
                    </a:solidFill>
                    <a:latin typeface="Arial" panose="020B0604020202020204" pitchFamily="34" charset="0"/>
                    <a:cs typeface="Arial" panose="020B0604020202020204" pitchFamily="34" charset="0"/>
                  </a:rPr>
                  <a:t>C</a:t>
                </a:r>
                <a:r>
                  <a:rPr lang="en-US" sz="4000" baseline="-25000" dirty="0" smtClean="0">
                    <a:solidFill>
                      <a:schemeClr val="tx1"/>
                    </a:solidFill>
                    <a:latin typeface="Arial" panose="020B0604020202020204" pitchFamily="34" charset="0"/>
                    <a:cs typeface="Arial" panose="020B0604020202020204" pitchFamily="34" charset="0"/>
                  </a:rPr>
                  <a:t>S</a:t>
                </a:r>
                <a:r>
                  <a:rPr lang="en-US" sz="4000" dirty="0" smtClean="0">
                    <a:solidFill>
                      <a:schemeClr val="tx1"/>
                    </a:solidFill>
                    <a:latin typeface="Arial" panose="020B0604020202020204" pitchFamily="34" charset="0"/>
                    <a:cs typeface="Arial" panose="020B0604020202020204" pitchFamily="34" charset="0"/>
                  </a:rPr>
                  <a:t>S = </a:t>
                </a:r>
                <a14:m>
                  <m:oMath xmlns:m="http://schemas.openxmlformats.org/officeDocument/2006/math">
                    <m:r>
                      <a:rPr lang="en-US"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26" name="Rounded Rectangle 25"/>
              <p:cNvSpPr>
                <a:spLocks noRot="1" noChangeAspect="1" noMove="1" noResize="1" noEditPoints="1" noAdjustHandles="1" noChangeArrowheads="1" noChangeShapeType="1" noTextEdit="1"/>
              </p:cNvSpPr>
              <p:nvPr/>
            </p:nvSpPr>
            <p:spPr>
              <a:xfrm>
                <a:off x="5919940" y="8367644"/>
                <a:ext cx="4333013" cy="937514"/>
              </a:xfrm>
              <a:prstGeom prst="roundRect">
                <a:avLst/>
              </a:prstGeom>
              <a:blipFill rotWithShape="0">
                <a:blip r:embed="rId16"/>
                <a:stretch>
                  <a:fillRect b="-14013"/>
                </a:stretch>
              </a:blipFill>
              <a:ln>
                <a:solidFill>
                  <a:schemeClr val="accent3">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6718750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p:tgtEl>
                                          <p:spTgt spid="26"/>
                                        </p:tgtEl>
                                        <p:attrNameLst>
                                          <p:attrName>ppt_y</p:attrName>
                                        </p:attrNameLst>
                                      </p:cBhvr>
                                      <p:tavLst>
                                        <p:tav tm="0">
                                          <p:val>
                                            <p:strVal val="#ppt_y+#ppt_h*1.125000"/>
                                          </p:val>
                                        </p:tav>
                                        <p:tav tm="100000">
                                          <p:val>
                                            <p:strVal val="#ppt_y"/>
                                          </p:val>
                                        </p:tav>
                                      </p:tavLst>
                                    </p:anim>
                                    <p:animEffect transition="in" filter="wipe(up)">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7203142" y="8398269"/>
            <a:ext cx="1404667" cy="773844"/>
          </a:xfrm>
          <a:prstGeom prst="rect">
            <a:avLst/>
          </a:prstGeom>
        </p:spPr>
      </p:pic>
      <p:sp>
        <p:nvSpPr>
          <p:cNvPr id="16" name="Rounded Rectangle 15"/>
          <p:cNvSpPr/>
          <p:nvPr/>
        </p:nvSpPr>
        <p:spPr>
          <a:xfrm>
            <a:off x="761999" y="898053"/>
            <a:ext cx="16687801" cy="8554311"/>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12061" y="8113989"/>
            <a:ext cx="2825743" cy="2676749"/>
          </a:xfrm>
          <a:prstGeom prst="rect">
            <a:avLst/>
          </a:prstGeom>
        </p:spPr>
      </p:pic>
      <p:sp>
        <p:nvSpPr>
          <p:cNvPr id="20" name="Rounded Rectangle 19"/>
          <p:cNvSpPr/>
          <p:nvPr/>
        </p:nvSpPr>
        <p:spPr>
          <a:xfrm>
            <a:off x="1391164" y="1616461"/>
            <a:ext cx="219962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9</a:t>
            </a:r>
          </a:p>
        </p:txBody>
      </p:sp>
      <p:sp>
        <p:nvSpPr>
          <p:cNvPr id="3" name="TextBox 2"/>
          <p:cNvSpPr txBox="1"/>
          <p:nvPr/>
        </p:nvSpPr>
        <p:spPr>
          <a:xfrm>
            <a:off x="4219955" y="1474643"/>
            <a:ext cx="12684251" cy="2482667"/>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D = {-2; 3; 5; 6}; </a:t>
            </a:r>
          </a:p>
          <a:p>
            <a:pPr algn="just">
              <a:lnSpc>
                <a:spcPct val="150000"/>
              </a:lnSpc>
            </a:pPr>
            <a:r>
              <a:rPr lang="en-US" sz="3600" dirty="0" smtClean="0">
                <a:latin typeface="Arial" panose="020B0604020202020204" pitchFamily="34" charset="0"/>
                <a:cs typeface="Arial" panose="020B0604020202020204" pitchFamily="34" charset="0"/>
              </a:rPr>
              <a:t>E = {x |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10}; </a:t>
            </a:r>
          </a:p>
          <a:p>
            <a:pPr algn="just">
              <a:lnSpc>
                <a:spcPct val="150000"/>
              </a:lnSpc>
            </a:pPr>
            <a:r>
              <a:rPr lang="en-US" sz="3600" dirty="0" smtClean="0">
                <a:latin typeface="Arial" panose="020B0604020202020204" pitchFamily="34" charset="0"/>
                <a:cs typeface="Arial" panose="020B0604020202020204" pitchFamily="34" charset="0"/>
              </a:rPr>
              <a:t>X = {x |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10}.</a:t>
            </a:r>
            <a:endParaRPr lang="en-US" sz="3600" dirty="0">
              <a:latin typeface="Arial" panose="020B0604020202020204" pitchFamily="34" charset="0"/>
              <a:cs typeface="Arial" panose="020B0604020202020204" pitchFamily="34" charset="0"/>
            </a:endParaRPr>
          </a:p>
        </p:txBody>
      </p:sp>
      <p:sp>
        <p:nvSpPr>
          <p:cNvPr id="4" name="TextBox 3"/>
          <p:cNvSpPr txBox="1"/>
          <p:nvPr/>
        </p:nvSpPr>
        <p:spPr>
          <a:xfrm>
            <a:off x="1373888" y="3957310"/>
            <a:ext cx="16285462" cy="1754326"/>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D\ E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E\ D.</a:t>
            </a:r>
          </a:p>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E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con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1" name="Oval Callout 20"/>
          <p:cNvSpPr/>
          <p:nvPr/>
        </p:nvSpPr>
        <p:spPr>
          <a:xfrm>
            <a:off x="1762490" y="6043415"/>
            <a:ext cx="1828301" cy="1352035"/>
          </a:xfrm>
          <a:prstGeom prst="wedgeEllipseCallout">
            <a:avLst>
              <a:gd name="adj1" fmla="val 46841"/>
              <a:gd name="adj2" fmla="val 491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5" name="TextBox 4"/>
          <p:cNvSpPr txBox="1"/>
          <p:nvPr/>
        </p:nvSpPr>
        <p:spPr>
          <a:xfrm>
            <a:off x="4143241" y="5806966"/>
            <a:ext cx="12760966" cy="3416320"/>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E = {2; 3; 5; 7}</a:t>
            </a:r>
          </a:p>
          <a:p>
            <a:pPr algn="just">
              <a:lnSpc>
                <a:spcPct val="150000"/>
              </a:lnSpc>
            </a:pP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D\ E = {-2; 6}; E\ D = {2; 7}</a:t>
            </a:r>
          </a:p>
          <a:p>
            <a:pPr algn="just">
              <a:lnSpc>
                <a:spcPct val="150000"/>
              </a:lnSpc>
            </a:pPr>
            <a:r>
              <a:rPr lang="en-US" sz="3600" dirty="0" smtClean="0">
                <a:latin typeface="Arial" panose="020B0604020202020204" pitchFamily="34" charset="0"/>
                <a:cs typeface="Arial" panose="020B0604020202020204" pitchFamily="34" charset="0"/>
              </a:rPr>
              <a:t>b)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X = {1; 2; 3; 4; 5; 6; 7; 8; 9}. </a:t>
            </a: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con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X.</a:t>
            </a:r>
          </a:p>
          <a:p>
            <a:pPr algn="just">
              <a:lnSpc>
                <a:spcPct val="150000"/>
              </a:lnSpc>
            </a:pP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X \E = </a:t>
            </a:r>
            <a:r>
              <a:rPr lang="en-US" sz="3600" dirty="0" err="1" smtClean="0">
                <a:latin typeface="Arial" panose="020B0604020202020204" pitchFamily="34" charset="0"/>
                <a:cs typeface="Arial" panose="020B0604020202020204" pitchFamily="34" charset="0"/>
              </a:rPr>
              <a:t>C</a:t>
            </a:r>
            <a:r>
              <a:rPr lang="en-US" sz="3600" baseline="-25000" dirty="0" err="1" smtClean="0">
                <a:latin typeface="Arial" panose="020B0604020202020204" pitchFamily="34" charset="0"/>
                <a:cs typeface="Arial" panose="020B0604020202020204" pitchFamily="34" charset="0"/>
              </a:rPr>
              <a:t>x</a:t>
            </a:r>
            <a:r>
              <a:rPr lang="en-US" sz="3600" dirty="0" err="1" smtClean="0">
                <a:latin typeface="Arial" panose="020B0604020202020204" pitchFamily="34" charset="0"/>
                <a:cs typeface="Arial" panose="020B0604020202020204" pitchFamily="34" charset="0"/>
              </a:rPr>
              <a:t>E</a:t>
            </a:r>
            <a:r>
              <a:rPr lang="en-US" sz="3600" dirty="0" smtClean="0">
                <a:latin typeface="Arial" panose="020B0604020202020204" pitchFamily="34" charset="0"/>
                <a:cs typeface="Arial" panose="020B0604020202020204" pitchFamily="34" charset="0"/>
              </a:rPr>
              <a:t> = {1; 4; 6; 8; 9}.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755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up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up)">
                                      <p:cBhvr>
                                        <p:cTn id="29" dur="500"/>
                                        <p:tgtEl>
                                          <p:spTgt spid="5">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up)">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14812" y="-716445"/>
            <a:ext cx="1563095" cy="2232993"/>
          </a:xfrm>
          <a:prstGeom prst="rect">
            <a:avLst/>
          </a:prstGeom>
        </p:spPr>
      </p:pic>
      <p:sp>
        <p:nvSpPr>
          <p:cNvPr id="17" name="Rounded Rectangle 16"/>
          <p:cNvSpPr/>
          <p:nvPr/>
        </p:nvSpPr>
        <p:spPr>
          <a:xfrm>
            <a:off x="2080001" y="1582820"/>
            <a:ext cx="3998066" cy="1099516"/>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7</a:t>
            </a:r>
            <a:endParaRPr lang="en-US" sz="4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619500" y="3019842"/>
                <a:ext cx="11049000" cy="2123658"/>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ctr">
                  <a:lnSpc>
                    <a:spcPct val="150000"/>
                  </a:lnSpc>
                </a:pPr>
                <a:r>
                  <a:rPr lang="en-US" sz="4400" dirty="0" smtClean="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(−∞;−2)                   </a:t>
                </a:r>
                <a:r>
                  <a:rPr lang="en-US" sz="4400" dirty="0" smtClean="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[−5;+∞)</a:t>
                </a:r>
              </a:p>
            </p:txBody>
          </p:sp>
        </mc:Choice>
        <mc:Fallback xmlns="">
          <p:sp>
            <p:nvSpPr>
              <p:cNvPr id="4" name="Rectangle 3"/>
              <p:cNvSpPr>
                <a:spLocks noRot="1" noChangeAspect="1" noMove="1" noResize="1" noEditPoints="1" noAdjustHandles="1" noChangeArrowheads="1" noChangeShapeType="1" noTextEdit="1"/>
              </p:cNvSpPr>
              <p:nvPr/>
            </p:nvSpPr>
            <p:spPr>
              <a:xfrm>
                <a:off x="3619500" y="3019842"/>
                <a:ext cx="11049000" cy="2123658"/>
              </a:xfrm>
              <a:prstGeom prst="rect">
                <a:avLst/>
              </a:prstGeom>
              <a:blipFill rotWithShape="0">
                <a:blip r:embed="rId9"/>
                <a:stretch>
                  <a:fillRect l="-2263" b="-6590"/>
                </a:stretch>
              </a:blipFill>
            </p:spPr>
            <p:txBody>
              <a:bodyPr/>
              <a:lstStyle/>
              <a:p>
                <a:r>
                  <a:rPr lang="en-US">
                    <a:noFill/>
                  </a:rPr>
                  <a:t> </a:t>
                </a:r>
              </a:p>
            </p:txBody>
          </p:sp>
        </mc:Fallback>
      </mc:AlternateContent>
      <p:grpSp>
        <p:nvGrpSpPr>
          <p:cNvPr id="18" name="Group 17"/>
          <p:cNvGrpSpPr/>
          <p:nvPr/>
        </p:nvGrpSpPr>
        <p:grpSpPr>
          <a:xfrm>
            <a:off x="2649167" y="5410201"/>
            <a:ext cx="2286000" cy="1825177"/>
            <a:chOff x="3300022" y="1020412"/>
            <a:chExt cx="4185973" cy="230269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0022" y="1020412"/>
              <a:ext cx="4185973" cy="2302692"/>
            </a:xfrm>
            <a:prstGeom prst="rect">
              <a:avLst/>
            </a:prstGeom>
          </p:spPr>
        </p:pic>
        <p:sp>
          <p:nvSpPr>
            <p:cNvPr id="20" name="TextBox 19"/>
            <p:cNvSpPr txBox="1"/>
            <p:nvPr/>
          </p:nvSpPr>
          <p:spPr>
            <a:xfrm>
              <a:off x="3678508" y="1519138"/>
              <a:ext cx="3429000" cy="970747"/>
            </a:xfrm>
            <a:prstGeom prst="rect">
              <a:avLst/>
            </a:prstGeom>
            <a:noFill/>
          </p:spPr>
          <p:txBody>
            <a:bodyPr wrap="square" rtlCol="0">
              <a:spAutoFit/>
            </a:bodyPr>
            <a:lstStyle/>
            <a:p>
              <a:pPr algn="ctr"/>
              <a:r>
                <a:rPr lang="en-US" sz="4400" b="1" dirty="0" err="1" smtClean="0">
                  <a:solidFill>
                    <a:prstClr val="black"/>
                  </a:solidFill>
                  <a:latin typeface="Arial" panose="020B0604020202020204" pitchFamily="34" charset="0"/>
                  <a:cs typeface="Arial" panose="020B0604020202020204" pitchFamily="34" charset="0"/>
                </a:rPr>
                <a:t>Giải</a:t>
              </a:r>
              <a:endParaRPr lang="en-US" sz="4400" b="1" dirty="0">
                <a:solidFill>
                  <a:prstClr val="black"/>
                </a:solidFill>
                <a:latin typeface="Arial" panose="020B0604020202020204" pitchFamily="34" charset="0"/>
                <a:cs typeface="Arial" panose="020B0604020202020204" pitchFamily="34" charset="0"/>
              </a:endParaRPr>
            </a:p>
          </p:txBody>
        </p:sp>
      </p:grpSp>
      <p:sp>
        <p:nvSpPr>
          <p:cNvPr id="5" name="Rectangle 4"/>
          <p:cNvSpPr/>
          <p:nvPr/>
        </p:nvSpPr>
        <p:spPr>
          <a:xfrm>
            <a:off x="6113627" y="5859945"/>
            <a:ext cx="3733800"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[2 ;⁡+ ∞)</a:t>
            </a:r>
          </a:p>
          <a:p>
            <a:pPr>
              <a:lnSpc>
                <a:spcPct val="150000"/>
              </a:lnSpc>
            </a:pPr>
            <a:r>
              <a:rPr lang="en-US" sz="4400" dirty="0">
                <a:latin typeface="Arial" panose="020B0604020202020204" pitchFamily="34" charset="0"/>
                <a:cs typeface="Arial" panose="020B0604020202020204" pitchFamily="34" charset="0"/>
              </a:rPr>
              <a:t>b) (-∞ ;⁡- 5)</a:t>
            </a: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38649" y="364609"/>
            <a:ext cx="2218510" cy="2289787"/>
          </a:xfrm>
          <a:prstGeom prst="rect">
            <a:avLst/>
          </a:prstGeom>
        </p:spPr>
      </p:pic>
      <p:pic>
        <p:nvPicPr>
          <p:cNvPr id="21"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01400" y="8638344"/>
            <a:ext cx="5926890" cy="4364116"/>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669974" y="5879951"/>
            <a:ext cx="4989741" cy="3021061"/>
          </a:xfrm>
          <a:prstGeom prst="rect">
            <a:avLst/>
          </a:prstGeom>
        </p:spPr>
      </p:pic>
    </p:spTree>
    <p:extLst>
      <p:ext uri="{BB962C8B-B14F-4D97-AF65-F5344CB8AC3E}">
        <p14:creationId xmlns:p14="http://schemas.microsoft.com/office/powerpoint/2010/main" val="49678230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886200" y="-405377"/>
            <a:ext cx="10591800" cy="2500877"/>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5129" y="-404532"/>
            <a:ext cx="2825743" cy="2676749"/>
          </a:xfrm>
          <a:prstGeom prst="rect">
            <a:avLst/>
          </a:prstGeom>
        </p:spPr>
      </p:pic>
      <p:sp>
        <p:nvSpPr>
          <p:cNvPr id="82" name="Rounded Rectangle 81"/>
          <p:cNvSpPr/>
          <p:nvPr/>
        </p:nvSpPr>
        <p:spPr>
          <a:xfrm>
            <a:off x="7658125" y="1375929"/>
            <a:ext cx="2950996"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Vận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dụng</a:t>
            </a:r>
            <a:endParaRPr lang="en-US" sz="40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828800" y="2795435"/>
            <a:ext cx="10972800" cy="563231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10A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24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11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10A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đấu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99285" y="2676749"/>
            <a:ext cx="8129033" cy="6096012"/>
          </a:xfrm>
          <a:prstGeom prst="rect">
            <a:avLst/>
          </a:prstGeom>
        </p:spPr>
      </p:pic>
    </p:spTree>
    <p:extLst>
      <p:ext uri="{BB962C8B-B14F-4D97-AF65-F5344CB8AC3E}">
        <p14:creationId xmlns:p14="http://schemas.microsoft.com/office/powerpoint/2010/main" val="2182801975"/>
      </p:ext>
    </p:extLst>
  </p:cSld>
  <p:clrMapOvr>
    <a:masterClrMapping/>
  </p:clrMapOvr>
  <mc:AlternateContent xmlns:mc="http://schemas.openxmlformats.org/markup-compatibility/2006">
    <mc:Choice xmlns:p14="http://schemas.microsoft.com/office/powerpoint/2010/main" Requires="p14">
      <p:transition spd="slow" p14:dur="1250">
        <p:split dir="in"/>
      </p:transition>
    </mc:Choice>
    <mc:Fallback>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52290" y="-876027"/>
            <a:ext cx="1563095" cy="2232993"/>
          </a:xfrm>
          <a:prstGeom prst="rect">
            <a:avLst/>
          </a:prstGeom>
        </p:spPr>
      </p:pic>
      <p:sp>
        <p:nvSpPr>
          <p:cNvPr id="25" name="TextBox 24"/>
          <p:cNvSpPr txBox="1"/>
          <p:nvPr/>
        </p:nvSpPr>
        <p:spPr>
          <a:xfrm>
            <a:off x="11582400" y="7391400"/>
            <a:ext cx="762000" cy="707886"/>
          </a:xfrm>
          <a:prstGeom prst="rect">
            <a:avLst/>
          </a:prstGeom>
          <a:noFill/>
        </p:spPr>
        <p:txBody>
          <a:bodyPr wrap="square" rtlCol="0">
            <a:spAutoFit/>
          </a:bodyPr>
          <a:lstStyle/>
          <a:p>
            <a:r>
              <a:rPr lang="en-US" sz="4000" dirty="0">
                <a:solidFill>
                  <a:prstClr val="white"/>
                </a:solidFill>
                <a:latin typeface="Arial" panose="020B0604020202020204" pitchFamily="34" charset="0"/>
                <a:cs typeface="Arial" panose="020B0604020202020204" pitchFamily="34" charset="0"/>
              </a:rPr>
              <a:t>S</a:t>
            </a:r>
          </a:p>
        </p:txBody>
      </p:sp>
      <p:sp>
        <p:nvSpPr>
          <p:cNvPr id="26" name="TextBox 25"/>
          <p:cNvSpPr txBox="1"/>
          <p:nvPr/>
        </p:nvSpPr>
        <p:spPr>
          <a:xfrm>
            <a:off x="15468600" y="7307297"/>
            <a:ext cx="762000" cy="707886"/>
          </a:xfrm>
          <a:prstGeom prst="rect">
            <a:avLst/>
          </a:prstGeom>
          <a:noFill/>
        </p:spPr>
        <p:txBody>
          <a:bodyPr wrap="square" rtlCol="0">
            <a:spAutoFit/>
          </a:bodyPr>
          <a:lstStyle/>
          <a:p>
            <a:r>
              <a:rPr lang="en-US" sz="4000" dirty="0" smtClean="0">
                <a:solidFill>
                  <a:prstClr val="white"/>
                </a:solidFill>
                <a:latin typeface="Arial" panose="020B0604020202020204" pitchFamily="34" charset="0"/>
                <a:cs typeface="Arial" panose="020B0604020202020204" pitchFamily="34" charset="0"/>
              </a:rPr>
              <a:t>T</a:t>
            </a:r>
            <a:endParaRPr lang="en-US" sz="4000"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4505185" y="1358979"/>
            <a:ext cx="11725415" cy="6740307"/>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lông</a:t>
            </a:r>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 ∩ B</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n(A ∪ B) = n(A) + n(B) - n(A ∩ B</a:t>
            </a:r>
            <a:r>
              <a:rPr lang="en-US" sz="3600" dirty="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 24 = 16 + 11 - n(A ∩ B</a:t>
            </a:r>
            <a:r>
              <a:rPr lang="en-US" sz="3600" dirty="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 n (A ∩ B) = 3</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lông</a:t>
            </a:r>
            <a:r>
              <a:rPr lang="en-US" sz="3600" dirty="0">
                <a:latin typeface="Arial" panose="020B0604020202020204" pitchFamily="34" charset="0"/>
                <a:cs typeface="Arial" panose="020B0604020202020204" pitchFamily="34" charset="0"/>
              </a:rPr>
              <a:t>.</a:t>
            </a:r>
          </a:p>
        </p:txBody>
      </p:sp>
      <p:sp>
        <p:nvSpPr>
          <p:cNvPr id="17" name="Oval Callout 16"/>
          <p:cNvSpPr/>
          <p:nvPr/>
        </p:nvSpPr>
        <p:spPr>
          <a:xfrm>
            <a:off x="1737221" y="962282"/>
            <a:ext cx="1828301" cy="1352035"/>
          </a:xfrm>
          <a:prstGeom prst="wedgeEllipseCallout">
            <a:avLst>
              <a:gd name="adj1" fmla="val 46841"/>
              <a:gd name="adj2" fmla="val 491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120" y="2595651"/>
            <a:ext cx="3438625" cy="6936536"/>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62380" y="-109884"/>
            <a:ext cx="2933700" cy="2933700"/>
          </a:xfrm>
          <a:prstGeom prst="rect">
            <a:avLst/>
          </a:prstGeom>
        </p:spPr>
      </p:pic>
      <p:sp>
        <p:nvSpPr>
          <p:cNvPr id="11" name="Rectangle 10"/>
          <p:cNvSpPr/>
          <p:nvPr/>
        </p:nvSpPr>
        <p:spPr>
          <a:xfrm>
            <a:off x="3854945" y="8090892"/>
            <a:ext cx="9723512" cy="1323439"/>
          </a:xfrm>
          <a:prstGeom prst="rect">
            <a:avLst/>
          </a:prstGeom>
        </p:spPr>
        <p:txBody>
          <a:bodyPr wrap="square">
            <a:spAutoFit/>
          </a:bodyPr>
          <a:lstStyle/>
          <a:p>
            <a:r>
              <a:rPr lang="pt-BR" sz="4000" b="1" dirty="0">
                <a:solidFill>
                  <a:srgbClr val="C00000"/>
                </a:solidFill>
                <a:latin typeface="Arial" panose="020B0604020202020204" pitchFamily="34" charset="0"/>
                <a:cs typeface="Arial" panose="020B0604020202020204" pitchFamily="34" charset="0"/>
              </a:rPr>
              <a:t>Chú ý:</a:t>
            </a:r>
          </a:p>
          <a:p>
            <a:r>
              <a:rPr lang="pt-BR" sz="4000" dirty="0" smtClean="0">
                <a:latin typeface="Arial" panose="020B0604020202020204" pitchFamily="34" charset="0"/>
                <a:cs typeface="Arial" panose="020B0604020202020204" pitchFamily="34" charset="0"/>
              </a:rPr>
              <a:t>              </a:t>
            </a:r>
            <a:r>
              <a:rPr lang="pt-BR" sz="4000" dirty="0" smtClean="0">
                <a:solidFill>
                  <a:srgbClr val="0070C0"/>
                </a:solidFill>
                <a:latin typeface="Arial" panose="020B0604020202020204" pitchFamily="34" charset="0"/>
                <a:cs typeface="Arial" panose="020B0604020202020204" pitchFamily="34" charset="0"/>
              </a:rPr>
              <a:t>n(A ∪ B) = n(A) + n(B) - n(A ∩ B</a:t>
            </a:r>
            <a:r>
              <a:rPr lang="pt-BR" sz="4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2361001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572742" y="1489837"/>
            <a:ext cx="15142516" cy="7307327"/>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chemeClr val="bg1"/>
            </a:solidFill>
          </p:spPr>
        </p:sp>
      </p:grpSp>
      <p:pic>
        <p:nvPicPr>
          <p:cNvPr id="4" name="Picture 4"/>
          <p:cNvPicPr>
            <a:picLocks noChangeAspect="1"/>
          </p:cNvPicPr>
          <p:nvPr/>
        </p:nvPicPr>
        <p:blipFill>
          <a:blip r:embed="rId3"/>
          <a:srcRect/>
          <a:stretch>
            <a:fillRect/>
          </a:stretch>
        </p:blipFill>
        <p:spPr>
          <a:xfrm>
            <a:off x="334309" y="7088975"/>
            <a:ext cx="4512981" cy="4388874"/>
          </a:xfrm>
          <a:prstGeom prst="rect">
            <a:avLst/>
          </a:prstGeom>
        </p:spPr>
      </p:pic>
      <p:pic>
        <p:nvPicPr>
          <p:cNvPr id="5" name="Picture 5"/>
          <p:cNvPicPr>
            <a:picLocks noChangeAspect="1"/>
          </p:cNvPicPr>
          <p:nvPr/>
        </p:nvPicPr>
        <p:blipFill>
          <a:blip r:embed="rId4"/>
          <a:srcRect/>
          <a:stretch>
            <a:fillRect/>
          </a:stretch>
        </p:blipFill>
        <p:spPr>
          <a:xfrm>
            <a:off x="14249400" y="7049415"/>
            <a:ext cx="3150170" cy="4746020"/>
          </a:xfrm>
          <a:prstGeom prst="rect">
            <a:avLst/>
          </a:prstGeom>
        </p:spPr>
      </p:pic>
      <p:sp>
        <p:nvSpPr>
          <p:cNvPr id="8" name="TextBox 8"/>
          <p:cNvSpPr txBox="1"/>
          <p:nvPr/>
        </p:nvSpPr>
        <p:spPr>
          <a:xfrm>
            <a:off x="2252496" y="2970168"/>
            <a:ext cx="13783008" cy="2598917"/>
          </a:xfrm>
          <a:prstGeom prst="rect">
            <a:avLst/>
          </a:prstGeom>
        </p:spPr>
        <p:txBody>
          <a:bodyPr wrap="square" lIns="0" tIns="0" rIns="0" bIns="0" rtlCol="0" anchor="t">
            <a:spAutoFit/>
          </a:bodyPr>
          <a:lstStyle/>
          <a:p>
            <a:pPr algn="ctr">
              <a:lnSpc>
                <a:spcPct val="150000"/>
              </a:lnSpc>
            </a:pPr>
            <a:r>
              <a:rPr lang="nl-NL" sz="6000" b="1" dirty="0" smtClean="0">
                <a:solidFill>
                  <a:srgbClr val="0070C0"/>
                </a:solidFill>
                <a:latin typeface="Arial" panose="020B0604020202020204" pitchFamily="34" charset="0"/>
                <a:cs typeface="Arial" panose="020B0604020202020204" pitchFamily="34" charset="0"/>
              </a:rPr>
              <a:t>TIẾT </a:t>
            </a:r>
            <a:r>
              <a:rPr lang="nl-NL" sz="6000" b="1" dirty="0">
                <a:solidFill>
                  <a:srgbClr val="0070C0"/>
                </a:solidFill>
                <a:latin typeface="Arial" panose="020B0604020202020204" pitchFamily="34" charset="0"/>
                <a:cs typeface="Arial" panose="020B0604020202020204" pitchFamily="34" charset="0"/>
              </a:rPr>
              <a:t>4: CHỮA BÀI TẬP VÀ TÌM HIỂU LỊCH SỬ TOÁN HỌC VỀ TẬP HỢP</a:t>
            </a:r>
            <a:endParaRPr lang="en-US" sz="6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654126"/>
      </p:ext>
    </p:extLst>
  </p:cSld>
  <p:clrMapOvr>
    <a:masterClrMapping/>
  </p:clrMapOvr>
  <p:transition spd="slow">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219201" y="2095501"/>
            <a:ext cx="15910046" cy="7021606"/>
            <a:chOff x="0" y="0"/>
            <a:chExt cx="2757885" cy="2209578"/>
          </a:xfrm>
          <a:solidFill>
            <a:schemeClr val="accent6">
              <a:lumMod val="60000"/>
              <a:lumOff val="40000"/>
            </a:schemeClr>
          </a:solidFill>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rgbClr val="BAE2DF"/>
            </a:solidFill>
          </p:spPr>
        </p:sp>
      </p:grpSp>
      <p:sp>
        <p:nvSpPr>
          <p:cNvPr id="5" name="TextBox 5"/>
          <p:cNvSpPr txBox="1"/>
          <p:nvPr/>
        </p:nvSpPr>
        <p:spPr>
          <a:xfrm>
            <a:off x="6557474" y="960163"/>
            <a:ext cx="5233499" cy="905171"/>
          </a:xfrm>
          <a:prstGeom prst="rect">
            <a:avLst/>
          </a:prstGeom>
        </p:spPr>
        <p:txBody>
          <a:bodyPr lIns="0" tIns="0" rIns="0" bIns="0" rtlCol="0" anchor="t">
            <a:spAutoFit/>
          </a:bodyPr>
          <a:lstStyle/>
          <a:p>
            <a:pPr algn="ctr">
              <a:lnSpc>
                <a:spcPts val="6761"/>
              </a:lnSpc>
            </a:pPr>
            <a:r>
              <a:rPr lang="en-US" sz="6600" b="1" dirty="0" smtClean="0">
                <a:solidFill>
                  <a:srgbClr val="114F9A"/>
                </a:solidFill>
                <a:latin typeface="Arial" panose="020B0604020202020204" pitchFamily="34" charset="0"/>
                <a:cs typeface="Arial" panose="020B0604020202020204" pitchFamily="34" charset="0"/>
              </a:rPr>
              <a:t>LUYỆN TẬP</a:t>
            </a:r>
            <a:endParaRPr lang="en-US" sz="6600" b="1" dirty="0">
              <a:solidFill>
                <a:srgbClr val="114F9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srcRect/>
          <a:stretch>
            <a:fillRect/>
          </a:stretch>
        </p:blipFill>
        <p:spPr>
          <a:xfrm>
            <a:off x="0" y="5981700"/>
            <a:ext cx="3418840" cy="4675337"/>
          </a:xfrm>
          <a:prstGeom prst="rect">
            <a:avLst/>
          </a:prstGeom>
        </p:spPr>
      </p:pic>
      <p:pic>
        <p:nvPicPr>
          <p:cNvPr id="7" name="Picture 7"/>
          <p:cNvPicPr>
            <a:picLocks noChangeAspect="1"/>
          </p:cNvPicPr>
          <p:nvPr/>
        </p:nvPicPr>
        <p:blipFill>
          <a:blip r:embed="rId3"/>
          <a:srcRect/>
          <a:stretch>
            <a:fillRect/>
          </a:stretch>
        </p:blipFill>
        <p:spPr>
          <a:xfrm rot="16200000">
            <a:off x="14923835" y="929123"/>
            <a:ext cx="2597777" cy="2575046"/>
          </a:xfrm>
          <a:prstGeom prst="rect">
            <a:avLst/>
          </a:prstGeom>
        </p:spPr>
      </p:pic>
      <p:sp>
        <p:nvSpPr>
          <p:cNvPr id="8" name="Rectangle 7"/>
          <p:cNvSpPr/>
          <p:nvPr/>
        </p:nvSpPr>
        <p:spPr>
          <a:xfrm>
            <a:off x="1782823" y="2530506"/>
            <a:ext cx="14782800" cy="286232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1.8 (SGK - tr19).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Ven.</a:t>
            </a:r>
          </a:p>
        </p:txBody>
      </p:sp>
      <p:sp>
        <p:nvSpPr>
          <p:cNvPr id="9" name="Down Arrow 8"/>
          <p:cNvSpPr/>
          <p:nvPr/>
        </p:nvSpPr>
        <p:spPr>
          <a:xfrm>
            <a:off x="8892411" y="5311869"/>
            <a:ext cx="563623" cy="58887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2971800" y="6486038"/>
                <a:ext cx="8155309" cy="707886"/>
              </a:xfrm>
              <a:prstGeom prst="rect">
                <a:avLst/>
              </a:prstGeom>
            </p:spPr>
            <p:txBody>
              <a:bodyPr wrap="none">
                <a:spAutoFit/>
              </a:bodyPr>
              <a:lstStyle/>
              <a:p>
                <a:r>
                  <a:rPr lang="en-US" sz="4000" dirty="0" smtClean="0">
                    <a:effectLst/>
                    <a:latin typeface="Arial" panose="020B0604020202020204" pitchFamily="34" charset="0"/>
                    <a:ea typeface="Calibri" panose="020F0502020204030204" pitchFamily="34" charset="0"/>
                    <a:cs typeface="Arial" panose="020B0604020202020204" pitchFamily="34" charset="0"/>
                  </a:rPr>
                  <a:t>X =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Trung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Quốc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Campuchia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971800" y="6486038"/>
                <a:ext cx="8155309" cy="707886"/>
              </a:xfrm>
              <a:prstGeom prst="rect">
                <a:avLst/>
              </a:prstGeom>
              <a:blipFill rotWithShape="0">
                <a:blip r:embed="rId4"/>
                <a:stretch>
                  <a:fillRect l="-2693" t="-15517" b="-36207"/>
                </a:stretch>
              </a:blipFill>
            </p:spPr>
            <p:txBody>
              <a:bodyPr/>
              <a:lstStyle/>
              <a:p>
                <a:r>
                  <a:rPr lang="en-US">
                    <a:noFill/>
                  </a:rPr>
                  <a:t> </a:t>
                </a:r>
              </a:p>
            </p:txBody>
          </p:sp>
        </mc:Fallback>
      </mc:AlternateContent>
      <p:sp>
        <p:nvSpPr>
          <p:cNvPr id="11" name="TextBox 10"/>
          <p:cNvSpPr txBox="1"/>
          <p:nvPr/>
        </p:nvSpPr>
        <p:spPr>
          <a:xfrm>
            <a:off x="18288000" y="6486038"/>
            <a:ext cx="184731" cy="369332"/>
          </a:xfrm>
          <a:prstGeom prst="rect">
            <a:avLst/>
          </a:prstGeom>
          <a:noFill/>
        </p:spPr>
        <p:txBody>
          <a:bodyPr wrap="none" rtlCol="0">
            <a:spAutoFit/>
          </a:bodyPr>
          <a:lstStyle/>
          <a:p>
            <a:endParaRPr lang="en-US" dirty="0"/>
          </a:p>
        </p:txBody>
      </p:sp>
      <p:grpSp>
        <p:nvGrpSpPr>
          <p:cNvPr id="16" name="Group 15"/>
          <p:cNvGrpSpPr/>
          <p:nvPr/>
        </p:nvGrpSpPr>
        <p:grpSpPr>
          <a:xfrm>
            <a:off x="11373862" y="5385208"/>
            <a:ext cx="5181600" cy="3289276"/>
            <a:chOff x="11373862" y="5385208"/>
            <a:chExt cx="5181600" cy="3289276"/>
          </a:xfrm>
        </p:grpSpPr>
        <p:sp>
          <p:nvSpPr>
            <p:cNvPr id="12" name="Oval 11"/>
            <p:cNvSpPr/>
            <p:nvPr/>
          </p:nvSpPr>
          <p:spPr>
            <a:xfrm>
              <a:off x="11373862" y="5385208"/>
              <a:ext cx="5181600" cy="3289276"/>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593740" y="6412298"/>
              <a:ext cx="3030338"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Quốc</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14676014" y="6412298"/>
              <a:ext cx="1586381" cy="707886"/>
            </a:xfrm>
            <a:prstGeom prst="rect">
              <a:avLst/>
            </a:prstGeom>
            <a:no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Lào</a:t>
              </a:r>
              <a:endParaRPr lang="en-US" sz="4000" dirty="0">
                <a:latin typeface="Arial" panose="020B0604020202020204" pitchFamily="34" charset="0"/>
                <a:cs typeface="Arial" panose="020B0604020202020204" pitchFamily="34" charset="0"/>
              </a:endParaRPr>
            </a:p>
          </p:txBody>
        </p:sp>
        <p:sp>
          <p:nvSpPr>
            <p:cNvPr id="15" name="TextBox 14"/>
            <p:cNvSpPr txBox="1"/>
            <p:nvPr/>
          </p:nvSpPr>
          <p:spPr>
            <a:xfrm>
              <a:off x="12588821" y="7341685"/>
              <a:ext cx="3030338"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Campuchia</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4001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1219200" y="1340619"/>
            <a:ext cx="15621000" cy="776528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5" y="860453"/>
            <a:ext cx="2403820" cy="818290"/>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22038" y="159520"/>
            <a:ext cx="2365031" cy="224032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719391" y="4903839"/>
            <a:ext cx="1996615" cy="1099954"/>
          </a:xfrm>
          <a:prstGeom prst="rect">
            <a:avLst/>
          </a:prstGeom>
        </p:spPr>
      </p:pic>
      <p:sp>
        <p:nvSpPr>
          <p:cNvPr id="3" name="Rectangle 2"/>
          <p:cNvSpPr/>
          <p:nvPr/>
        </p:nvSpPr>
        <p:spPr>
          <a:xfrm>
            <a:off x="2126165" y="2497183"/>
            <a:ext cx="13868401" cy="5632311"/>
          </a:xfrm>
          <a:prstGeom prst="rect">
            <a:avLst/>
          </a:prstGeom>
        </p:spPr>
        <p:txBody>
          <a:bodyPr wrap="square">
            <a:spAutoFit/>
          </a:bodyPr>
          <a:lstStyle/>
          <a:p>
            <a:pPr algn="just">
              <a:lnSpc>
                <a:spcPct val="150000"/>
              </a:lnSpc>
            </a:pP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smtClean="0">
                <a:solidFill>
                  <a:srgbClr val="002060"/>
                </a:solidFill>
                <a:latin typeface="Arial" panose="020B0604020202020204" pitchFamily="34" charset="0"/>
                <a:cs typeface="Arial" panose="020B0604020202020204" pitchFamily="34" charset="0"/>
              </a:rPr>
              <a:t>1.9 (SGK - tr19).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E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Nam Á</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737695" y="6849916"/>
            <a:ext cx="2426418" cy="3060457"/>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238" y="689401"/>
            <a:ext cx="3169990" cy="1662749"/>
          </a:xfrm>
          <a:prstGeom prst="rect">
            <a:avLst/>
          </a:prstGeom>
        </p:spPr>
      </p:pic>
    </p:spTree>
    <p:extLst>
      <p:ext uri="{BB962C8B-B14F-4D97-AF65-F5344CB8AC3E}">
        <p14:creationId xmlns:p14="http://schemas.microsoft.com/office/powerpoint/2010/main" val="2663612300"/>
      </p:ext>
    </p:extLst>
  </p:cSld>
  <p:clrMapOvr>
    <a:masterClrMapping/>
  </p:clrMapOvr>
  <p:transition spd="slow">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16424" y="797137"/>
            <a:ext cx="2978951" cy="997948"/>
          </a:xfrm>
          <a:prstGeom prst="rect">
            <a:avLst/>
          </a:prstGeom>
        </p:spPr>
      </p:pic>
      <p:pic>
        <p:nvPicPr>
          <p:cNvPr id="24"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1277460" y="1343840"/>
            <a:ext cx="1546321" cy="902489"/>
          </a:xfrm>
          <a:prstGeom prst="rect">
            <a:avLst/>
          </a:prstGeom>
        </p:spPr>
      </p:pic>
      <p:pic>
        <p:nvPicPr>
          <p:cNvPr id="25"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95559" y="1538781"/>
            <a:ext cx="1776788" cy="2070410"/>
          </a:xfrm>
          <a:prstGeom prst="rect">
            <a:avLst/>
          </a:prstGeom>
        </p:spPr>
      </p:pic>
      <p:pic>
        <p:nvPicPr>
          <p:cNvPr id="2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960161" y="7991078"/>
            <a:ext cx="2123695" cy="2159024"/>
          </a:xfrm>
          <a:prstGeom prst="rect">
            <a:avLst/>
          </a:prstGeom>
        </p:spPr>
      </p:pic>
      <p:sp>
        <p:nvSpPr>
          <p:cNvPr id="27" name="Rectangle 26"/>
          <p:cNvSpPr/>
          <p:nvPr/>
        </p:nvSpPr>
        <p:spPr>
          <a:xfrm>
            <a:off x="1326719" y="4043072"/>
            <a:ext cx="16074590" cy="4154984"/>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a) Nam có là phần tử của tập hợp A.</a:t>
            </a:r>
          </a:p>
          <a:p>
            <a:pPr algn="just">
              <a:lnSpc>
                <a:spcPct val="15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Ngân </a:t>
            </a:r>
            <a:r>
              <a:rPr lang="vi-VN" sz="4400" dirty="0">
                <a:latin typeface="Arial" panose="020B0604020202020204" pitchFamily="34" charset="0"/>
                <a:cs typeface="Arial" panose="020B0604020202020204" pitchFamily="34" charset="0"/>
              </a:rPr>
              <a:t>không là phần tử của tập hợp B.</a:t>
            </a:r>
          </a:p>
          <a:p>
            <a:pPr algn="just">
              <a:lnSpc>
                <a:spcPct val="150000"/>
              </a:lnSpc>
            </a:pPr>
            <a:r>
              <a:rPr lang="vi-VN" sz="4400" dirty="0">
                <a:latin typeface="Arial" panose="020B0604020202020204" pitchFamily="34" charset="0"/>
                <a:cs typeface="Arial" panose="020B0604020202020204" pitchFamily="34" charset="0"/>
              </a:rPr>
              <a:t>b) Tập hợp </a:t>
            </a: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{Nam; Hương; Tú; Khánh; Bình; Chi; Ngân}</a:t>
            </a:r>
          </a:p>
          <a:p>
            <a:pPr algn="just">
              <a:lnSpc>
                <a:spcPct val="15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Tập </a:t>
            </a:r>
            <a:r>
              <a:rPr lang="vi-VN" sz="4400" dirty="0">
                <a:latin typeface="Arial" panose="020B0604020202020204" pitchFamily="34" charset="0"/>
                <a:cs typeface="Arial" panose="020B0604020202020204" pitchFamily="34" charset="0"/>
              </a:rPr>
              <a:t>hợp B = {Hương; Khánh; Hiền; Chi; Bình; Lam; Tú; Hân}</a:t>
            </a:r>
          </a:p>
        </p:txBody>
      </p:sp>
      <p:grpSp>
        <p:nvGrpSpPr>
          <p:cNvPr id="30" name="Group 29"/>
          <p:cNvGrpSpPr/>
          <p:nvPr/>
        </p:nvGrpSpPr>
        <p:grpSpPr>
          <a:xfrm>
            <a:off x="3263041" y="1722136"/>
            <a:ext cx="3817565" cy="2079545"/>
            <a:chOff x="3506439" y="1847264"/>
            <a:chExt cx="3817565" cy="2079545"/>
          </a:xfrm>
        </p:grpSpPr>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29" name="TextBox 28"/>
            <p:cNvSpPr txBox="1"/>
            <p:nvPr/>
          </p:nvSpPr>
          <p:spPr>
            <a:xfrm>
              <a:off x="3776951" y="2353724"/>
              <a:ext cx="3276539"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wipe(left)">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 calcmode="lin" valueType="num">
                                      <p:cBhvr additive="base">
                                        <p:cTn id="15" dur="500"/>
                                        <p:tgtEl>
                                          <p:spTgt spid="27">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7">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 calcmode="lin" valueType="num">
                                      <p:cBhvr additive="base">
                                        <p:cTn id="19" dur="500"/>
                                        <p:tgtEl>
                                          <p:spTgt spid="27">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250708" y="487187"/>
            <a:ext cx="18029674" cy="9095287"/>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chemeClr val="bg1"/>
            </a:solidFill>
          </p:spPr>
        </p:sp>
      </p:grpSp>
      <p:pic>
        <p:nvPicPr>
          <p:cNvPr id="19" name="Picture 19"/>
          <p:cNvPicPr>
            <a:picLocks noChangeAspect="1"/>
          </p:cNvPicPr>
          <p:nvPr/>
        </p:nvPicPr>
        <p:blipFill>
          <a:blip r:embed="rId2"/>
          <a:srcRect/>
          <a:stretch>
            <a:fillRect/>
          </a:stretch>
        </p:blipFill>
        <p:spPr>
          <a:xfrm flipH="1">
            <a:off x="0" y="7522438"/>
            <a:ext cx="2362200" cy="2332672"/>
          </a:xfrm>
          <a:prstGeom prst="rect">
            <a:avLst/>
          </a:prstGeom>
        </p:spPr>
      </p:pic>
      <p:grpSp>
        <p:nvGrpSpPr>
          <p:cNvPr id="20" name="Group 19"/>
          <p:cNvGrpSpPr/>
          <p:nvPr/>
        </p:nvGrpSpPr>
        <p:grpSpPr>
          <a:xfrm>
            <a:off x="7239000" y="723900"/>
            <a:ext cx="2590800" cy="1752600"/>
            <a:chOff x="7810499" y="4610100"/>
            <a:chExt cx="2590800" cy="175260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22" name="TextBox 21"/>
            <p:cNvSpPr txBox="1"/>
            <p:nvPr/>
          </p:nvSpPr>
          <p:spPr>
            <a:xfrm>
              <a:off x="7936026" y="4991100"/>
              <a:ext cx="2339746"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1524000" y="2133133"/>
            <a:ext cx="10363200" cy="655564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Lào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Anh</a:t>
            </a:r>
            <a:r>
              <a:rPr lang="en-US" sz="4000" dirty="0">
                <a:latin typeface="Arial" panose="020B0604020202020204" pitchFamily="34" charset="0"/>
                <a:cs typeface="Arial" panose="020B0604020202020204" pitchFamily="34" charset="0"/>
              </a:rPr>
              <a:t>, Canada.</a:t>
            </a:r>
          </a:p>
          <a:p>
            <a:pPr algn="just">
              <a:lnSpc>
                <a:spcPct val="150000"/>
              </a:lnSpc>
            </a:pPr>
            <a:r>
              <a:rPr lang="en-US" sz="4000" dirty="0">
                <a:latin typeface="Arial" panose="020B0604020202020204" pitchFamily="34" charset="0"/>
                <a:cs typeface="Arial" panose="020B0604020202020204" pitchFamily="34" charset="0"/>
              </a:rPr>
              <a:t>c) </a:t>
            </a:r>
            <a:r>
              <a:rPr lang="en-US" sz="4000" dirty="0" smtClean="0">
                <a:latin typeface="Arial" panose="020B0604020202020204" pitchFamily="34" charset="0"/>
                <a:cs typeface="Arial" panose="020B0604020202020204" pitchFamily="34" charset="0"/>
              </a:rPr>
              <a:t>E = {</a:t>
            </a:r>
            <a:r>
              <a:rPr lang="en-US" sz="4000" dirty="0" err="1" smtClean="0">
                <a:latin typeface="Arial" panose="020B0604020202020204" pitchFamily="34" charset="0"/>
                <a:cs typeface="Arial" panose="020B0604020202020204" pitchFamily="34" charset="0"/>
              </a:rPr>
              <a:t>Việt</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Nam; </a:t>
            </a:r>
            <a:r>
              <a:rPr lang="en-US" sz="4000" dirty="0" err="1">
                <a:latin typeface="Arial" panose="020B0604020202020204" pitchFamily="34" charset="0"/>
                <a:cs typeface="Arial" panose="020B0604020202020204" pitchFamily="34" charset="0"/>
              </a:rPr>
              <a:t>Lào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Campuchia</a:t>
            </a:r>
            <a:r>
              <a:rPr lang="en-US" sz="4000" dirty="0">
                <a:latin typeface="Arial" panose="020B0604020202020204" pitchFamily="34" charset="0"/>
                <a:cs typeface="Arial" panose="020B0604020202020204" pitchFamily="34" charset="0"/>
              </a:rPr>
              <a:t>; Myanmar; Malaysia; Singapore; Indonesia; Brunei; Philippines;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Timor}.</a:t>
            </a: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11 </a:t>
            </a:r>
            <a:r>
              <a:rPr lang="en-US" sz="4000" dirty="0" err="1">
                <a:solidFill>
                  <a:srgbClr val="002060"/>
                </a:solidFill>
                <a:latin typeface="Arial" panose="020B0604020202020204" pitchFamily="34" charset="0"/>
                <a:cs typeface="Arial" panose="020B0604020202020204" pitchFamily="34" charset="0"/>
              </a:rPr>
              <a:t>quốc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tại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khu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vực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Đông</a:t>
            </a:r>
            <a:r>
              <a:rPr lang="en-US" sz="4000" dirty="0">
                <a:solidFill>
                  <a:srgbClr val="002060"/>
                </a:solidFill>
                <a:latin typeface="Arial" panose="020B0604020202020204" pitchFamily="34" charset="0"/>
                <a:cs typeface="Arial" panose="020B0604020202020204" pitchFamily="34" charset="0"/>
              </a:rPr>
              <a:t> Nam Á. </a:t>
            </a:r>
            <a:r>
              <a:rPr lang="en-US" sz="4000" dirty="0" err="1">
                <a:solidFill>
                  <a:srgbClr val="002060"/>
                </a:solidFill>
                <a:latin typeface="Arial" panose="020B0604020202020204" pitchFamily="34" charset="0"/>
                <a:cs typeface="Arial" panose="020B0604020202020204" pitchFamily="34" charset="0"/>
              </a:rPr>
              <a:t>Vậy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tập</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hợp</a:t>
            </a:r>
            <a:r>
              <a:rPr lang="en-US" sz="4000" dirty="0">
                <a:solidFill>
                  <a:srgbClr val="002060"/>
                </a:solidFill>
                <a:latin typeface="Arial" panose="020B0604020202020204" pitchFamily="34" charset="0"/>
                <a:cs typeface="Arial" panose="020B0604020202020204" pitchFamily="34" charset="0"/>
              </a:rPr>
              <a:t> E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11 </a:t>
            </a:r>
            <a:r>
              <a:rPr lang="en-US" sz="4000" dirty="0" err="1">
                <a:solidFill>
                  <a:srgbClr val="002060"/>
                </a:solidFill>
                <a:latin typeface="Arial" panose="020B0604020202020204" pitchFamily="34" charset="0"/>
                <a:cs typeface="Arial" panose="020B0604020202020204" pitchFamily="34" charset="0"/>
              </a:rPr>
              <a:t>phần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tử</a:t>
            </a:r>
            <a:r>
              <a:rPr lang="en-US" sz="4000" dirty="0">
                <a:solidFill>
                  <a:srgbClr val="002060"/>
                </a:solidFill>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5140">
            <a:off x="11803190" y="1642348"/>
            <a:ext cx="6279629" cy="6279629"/>
          </a:xfrm>
          <a:prstGeom prst="rect">
            <a:avLst/>
          </a:prstGeom>
          <a:ln>
            <a:noFill/>
          </a:ln>
          <a:effectLst>
            <a:softEdge rad="112500"/>
          </a:effectLst>
        </p:spPr>
      </p:pic>
    </p:spTree>
    <p:extLst>
      <p:ext uri="{BB962C8B-B14F-4D97-AF65-F5344CB8AC3E}">
        <p14:creationId xmlns:p14="http://schemas.microsoft.com/office/powerpoint/2010/main" val="3887632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barn(inVertical)">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left)">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barn(inVertical)">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 calcmode="lin" valueType="num">
                                      <p:cBhvr additive="base">
                                        <p:cTn id="34" dur="500"/>
                                        <p:tgtEl>
                                          <p:spTgt spid="23">
                                            <p:txEl>
                                              <p:pRg st="3" end="3"/>
                                            </p:txEl>
                                          </p:spTgt>
                                        </p:tgtEl>
                                        <p:attrNameLst>
                                          <p:attrName>ppt_y</p:attrName>
                                        </p:attrNameLst>
                                      </p:cBhvr>
                                      <p:tavLst>
                                        <p:tav tm="0">
                                          <p:val>
                                            <p:strVal val="#ppt_y+#ppt_h*1.125000"/>
                                          </p:val>
                                        </p:tav>
                                        <p:tav tm="100000">
                                          <p:val>
                                            <p:strVal val="#ppt_y"/>
                                          </p:val>
                                        </p:tav>
                                      </p:tavLst>
                                    </p:anim>
                                    <p:animEffect transition="in" filter="wipe(up)">
                                      <p:cBhvr>
                                        <p:cTn id="35"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990600" y="1181100"/>
            <a:ext cx="16408970" cy="8153399"/>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rgbClr val="F2EDD9"/>
            </a:solidFill>
          </p:spPr>
        </p:sp>
      </p:grpSp>
      <p:pic>
        <p:nvPicPr>
          <p:cNvPr id="4" name="Picture 4"/>
          <p:cNvPicPr>
            <a:picLocks noChangeAspect="1"/>
          </p:cNvPicPr>
          <p:nvPr/>
        </p:nvPicPr>
        <p:blipFill>
          <a:blip r:embed="rId2"/>
          <a:srcRect/>
          <a:stretch>
            <a:fillRect/>
          </a:stretch>
        </p:blipFill>
        <p:spPr>
          <a:xfrm>
            <a:off x="533400" y="7523244"/>
            <a:ext cx="3724945" cy="3622509"/>
          </a:xfrm>
          <a:prstGeom prst="rect">
            <a:avLst/>
          </a:prstGeom>
        </p:spPr>
      </p:pic>
      <p:pic>
        <p:nvPicPr>
          <p:cNvPr id="5" name="Picture 5"/>
          <p:cNvPicPr>
            <a:picLocks noChangeAspect="1"/>
          </p:cNvPicPr>
          <p:nvPr/>
        </p:nvPicPr>
        <p:blipFill>
          <a:blip r:embed="rId3"/>
          <a:srcRect/>
          <a:stretch>
            <a:fillRect/>
          </a:stretch>
        </p:blipFill>
        <p:spPr>
          <a:xfrm>
            <a:off x="14735766" y="6503683"/>
            <a:ext cx="3105764" cy="4679118"/>
          </a:xfrm>
          <a:prstGeom prst="rect">
            <a:avLst/>
          </a:prstGeom>
        </p:spPr>
      </p:pic>
      <p:sp>
        <p:nvSpPr>
          <p:cNvPr id="10" name="Rectangle 9"/>
          <p:cNvSpPr/>
          <p:nvPr/>
        </p:nvSpPr>
        <p:spPr>
          <a:xfrm>
            <a:off x="2380632" y="2044364"/>
            <a:ext cx="14012528" cy="3139321"/>
          </a:xfrm>
          <a:prstGeom prst="rect">
            <a:avLst/>
          </a:prstGeom>
        </p:spPr>
        <p:txBody>
          <a:bodyPr wrap="square">
            <a:spAutoFit/>
          </a:bodyPr>
          <a:lstStyle/>
          <a:p>
            <a:pPr algn="just">
              <a:lnSpc>
                <a:spcPct val="150000"/>
              </a:lnSpc>
            </a:pPr>
            <a:r>
              <a:rPr lang="vi-VN" sz="4400" b="1" dirty="0">
                <a:solidFill>
                  <a:schemeClr val="accent2">
                    <a:lumMod val="50000"/>
                  </a:schemeClr>
                </a:solidFill>
                <a:latin typeface="Arial" panose="020B0604020202020204" pitchFamily="34" charset="0"/>
                <a:cs typeface="Arial" panose="020B0604020202020204" pitchFamily="34" charset="0"/>
              </a:rPr>
              <a:t>Bài </a:t>
            </a:r>
            <a:r>
              <a:rPr lang="vi-VN" sz="4400" b="1" dirty="0" smtClean="0">
                <a:solidFill>
                  <a:schemeClr val="accent2">
                    <a:lumMod val="50000"/>
                  </a:schemeClr>
                </a:solidFill>
                <a:latin typeface="Arial" panose="020B0604020202020204" pitchFamily="34" charset="0"/>
                <a:cs typeface="Arial" panose="020B0604020202020204" pitchFamily="34" charset="0"/>
              </a:rPr>
              <a:t>1.10</a:t>
            </a:r>
            <a:r>
              <a:rPr lang="en-US" sz="4400" b="1" dirty="0" smtClean="0">
                <a:solidFill>
                  <a:schemeClr val="accent2">
                    <a:lumMod val="50000"/>
                  </a:schemeClr>
                </a:solidFill>
                <a:latin typeface="Arial" panose="020B0604020202020204" pitchFamily="34" charset="0"/>
                <a:cs typeface="Arial" panose="020B0604020202020204" pitchFamily="34" charset="0"/>
              </a:rPr>
              <a:t> (SGK - tr19)</a:t>
            </a:r>
            <a:r>
              <a:rPr lang="vi-VN" sz="4400" b="1" dirty="0" smtClean="0">
                <a:solidFill>
                  <a:schemeClr val="accent2">
                    <a:lumMod val="50000"/>
                  </a:schemeClr>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Hãy viết tập hợp sau bằng cách nêu tính chất đặc trưng cho các phần tử của tập </a:t>
            </a:r>
            <a:r>
              <a:rPr lang="vi-VN" sz="4400" dirty="0" smtClean="0">
                <a:latin typeface="Arial" panose="020B0604020202020204" pitchFamily="34" charset="0"/>
                <a:cs typeface="Arial" panose="020B0604020202020204" pitchFamily="34" charset="0"/>
              </a:rPr>
              <a:t>hợp</a:t>
            </a:r>
            <a:endParaRPr lang="vi-VN" sz="4400" dirty="0">
              <a:latin typeface="Arial" panose="020B0604020202020204" pitchFamily="34" charset="0"/>
              <a:cs typeface="Arial" panose="020B0604020202020204" pitchFamily="34" charset="0"/>
            </a:endParaRPr>
          </a:p>
          <a:p>
            <a:pPr algn="ctr">
              <a:lnSpc>
                <a:spcPct val="150000"/>
              </a:lnSpc>
            </a:pPr>
            <a:r>
              <a:rPr lang="vi-VN" sz="4400" dirty="0">
                <a:latin typeface="Arial" panose="020B0604020202020204" pitchFamily="34" charset="0"/>
                <a:cs typeface="Arial" panose="020B0604020202020204" pitchFamily="34" charset="0"/>
              </a:rPr>
              <a:t>A = {0; 4; 8; 12; 16}.</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2667000" y="5170649"/>
            <a:ext cx="2590800" cy="1752600"/>
            <a:chOff x="7810499" y="4610100"/>
            <a:chExt cx="2590800" cy="17526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13" name="TextBox 12"/>
            <p:cNvSpPr txBox="1"/>
            <p:nvPr/>
          </p:nvSpPr>
          <p:spPr>
            <a:xfrm>
              <a:off x="7936026" y="4991100"/>
              <a:ext cx="2339746"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402982" y="6503683"/>
                <a:ext cx="6387582" cy="982513"/>
              </a:xfrm>
              <a:prstGeom prst="rect">
                <a:avLst/>
              </a:prstGeom>
            </p:spPr>
            <p:txBody>
              <a:bodyPr wrap="none">
                <a:spAutoFit/>
              </a:bodyPr>
              <a:lstStyle/>
              <a:p>
                <a:pPr algn="just">
                  <a:lnSpc>
                    <a:spcPct val="150000"/>
                  </a:lnSpc>
                </a:pPr>
                <a:r>
                  <a:rPr lang="en-US" sz="4400" dirty="0" smtClean="0">
                    <a:solidFill>
                      <a:srgbClr val="002060"/>
                    </a:solidFill>
                    <a:latin typeface="Arial" panose="020B0604020202020204" pitchFamily="34" charset="0"/>
                    <a:cs typeface="Arial" panose="020B0604020202020204" pitchFamily="34" charset="0"/>
                  </a:rPr>
                  <a:t>A = {4k ∣ 0 ≤ k ≤ 4,k ∈ </a:t>
                </a:r>
                <a14:m>
                  <m:oMath xmlns:m="http://schemas.openxmlformats.org/officeDocument/2006/math">
                    <m:r>
                      <a:rPr lang="en-US" sz="4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402982" y="6503683"/>
                <a:ext cx="6387582" cy="982513"/>
              </a:xfrm>
              <a:prstGeom prst="rect">
                <a:avLst/>
              </a:prstGeom>
              <a:blipFill rotWithShape="0">
                <a:blip r:embed="rId5"/>
                <a:stretch>
                  <a:fillRect l="-3817" r="-2958" b="-29193"/>
                </a:stretch>
              </a:blipFill>
            </p:spPr>
            <p:txBody>
              <a:bodyPr/>
              <a:lstStyle/>
              <a:p>
                <a:r>
                  <a:rPr lang="en-US">
                    <a:noFill/>
                  </a:rPr>
                  <a:t> </a:t>
                </a:r>
              </a:p>
            </p:txBody>
          </p:sp>
        </mc:Fallback>
      </mc:AlternateContent>
    </p:spTree>
    <p:extLst>
      <p:ext uri="{BB962C8B-B14F-4D97-AF65-F5344CB8AC3E}">
        <p14:creationId xmlns:p14="http://schemas.microsoft.com/office/powerpoint/2010/main" val="1093146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3"/>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028700"/>
            <a:ext cx="16002000" cy="8534400"/>
            <a:chOff x="0" y="0"/>
            <a:chExt cx="2757885" cy="2209578"/>
          </a:xfrm>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rgbClr val="BAE2DF"/>
            </a:solidFill>
          </p:spPr>
        </p:sp>
      </p:grpSp>
      <p:pic>
        <p:nvPicPr>
          <p:cNvPr id="6" name="Picture 6"/>
          <p:cNvPicPr>
            <a:picLocks noChangeAspect="1"/>
          </p:cNvPicPr>
          <p:nvPr/>
        </p:nvPicPr>
        <p:blipFill>
          <a:blip r:embed="rId2"/>
          <a:srcRect/>
          <a:stretch>
            <a:fillRect/>
          </a:stretch>
        </p:blipFill>
        <p:spPr>
          <a:xfrm>
            <a:off x="-762000" y="5776243"/>
            <a:ext cx="3418840" cy="4675337"/>
          </a:xfrm>
          <a:prstGeom prst="rect">
            <a:avLst/>
          </a:prstGeom>
        </p:spPr>
      </p:pic>
      <p:pic>
        <p:nvPicPr>
          <p:cNvPr id="7" name="Picture 7"/>
          <p:cNvPicPr>
            <a:picLocks noChangeAspect="1"/>
          </p:cNvPicPr>
          <p:nvPr/>
        </p:nvPicPr>
        <p:blipFill>
          <a:blip r:embed="rId3"/>
          <a:srcRect/>
          <a:stretch>
            <a:fillRect/>
          </a:stretch>
        </p:blipFill>
        <p:spPr>
          <a:xfrm rot="15422622">
            <a:off x="15556644" y="553988"/>
            <a:ext cx="2414712" cy="239358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770380" y="1664882"/>
                <a:ext cx="15024100" cy="1938992"/>
              </a:xfrm>
              <a:prstGeom prst="rect">
                <a:avLst/>
              </a:prstGeom>
            </p:spPr>
            <p:txBody>
              <a:bodyPr wrap="square">
                <a:spAutoFit/>
              </a:bodyPr>
              <a:lstStyle/>
              <a:p>
                <a:pPr algn="just">
                  <a:lnSpc>
                    <a:spcPct val="150000"/>
                  </a:lnSpc>
                </a:pPr>
                <a:r>
                  <a:rPr lang="en-US" sz="4000" b="1" dirty="0" err="1" smtClean="0">
                    <a:solidFill>
                      <a:srgbClr val="C00000"/>
                    </a:solidFill>
                    <a:latin typeface="Arial" panose="020B0604020202020204" pitchFamily="34" charset="0"/>
                    <a:cs typeface="Arial" panose="020B0604020202020204" pitchFamily="34" charset="0"/>
                  </a:rPr>
                  <a:t>Bài</a:t>
                </a:r>
                <a:r>
                  <a:rPr lang="en-US" sz="4000" b="1" dirty="0" smtClean="0">
                    <a:solidFill>
                      <a:srgbClr val="C00000"/>
                    </a:solidFill>
                    <a:latin typeface="Arial" panose="020B0604020202020204" pitchFamily="34" charset="0"/>
                    <a:cs typeface="Arial" panose="020B0604020202020204" pitchFamily="34" charset="0"/>
                  </a:rPr>
                  <a:t> 1.11 (SGK-tr19).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 </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− 6 = 0</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B =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 </a:t>
                </a:r>
                <a:r>
                  <a:rPr lang="en-US" sz="4000" dirty="0" smtClean="0">
                    <a:latin typeface="Arial" panose="020B0604020202020204" pitchFamily="34" charset="0"/>
                    <a:cs typeface="Arial" panose="020B0604020202020204" pitchFamily="34" charset="0"/>
                  </a:rPr>
                  <a:t>− 6 = 0</a:t>
                </a:r>
                <a:r>
                  <a:rPr lang="en-US" sz="4000" dirty="0">
                    <a:latin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1770380" y="1664882"/>
                <a:ext cx="15024100" cy="1938992"/>
              </a:xfrm>
              <a:prstGeom prst="rect">
                <a:avLst/>
              </a:prstGeom>
              <a:blipFill rotWithShape="0">
                <a:blip r:embed="rId4"/>
                <a:stretch>
                  <a:fillRect l="-1420" r="-811" b="-6918"/>
                </a:stretch>
              </a:blipFill>
            </p:spPr>
            <p:txBody>
              <a:bodyPr/>
              <a:lstStyle/>
              <a:p>
                <a:r>
                  <a:rPr lang="en-US">
                    <a:noFill/>
                  </a:rPr>
                  <a:t> </a:t>
                </a:r>
              </a:p>
            </p:txBody>
          </p:sp>
        </mc:Fallback>
      </mc:AlternateContent>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887544" y="2634378"/>
            <a:ext cx="1125744" cy="9798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774190" y="4165224"/>
                <a:ext cx="14739620" cy="2862322"/>
              </a:xfrm>
              <a:prstGeom prst="rect">
                <a:avLst/>
              </a:prstGeom>
            </p:spPr>
            <p:txBody>
              <a:bodyPr wrap="square">
                <a:spAutoFit/>
              </a:bodyPr>
              <a:lstStyle/>
              <a:p>
                <a:pPr algn="just">
                  <a:lnSpc>
                    <a:spcPct val="150000"/>
                  </a:lnSpc>
                </a:pPr>
                <a:r>
                  <a:rPr lang="vi-VN" sz="4000" b="1" dirty="0">
                    <a:solidFill>
                      <a:srgbClr val="002060"/>
                    </a:solidFill>
                    <a:latin typeface="Arial" panose="020B0604020202020204" pitchFamily="34" charset="0"/>
                    <a:cs typeface="Arial" panose="020B0604020202020204" pitchFamily="34" charset="0"/>
                  </a:rPr>
                  <a:t>Bài </a:t>
                </a:r>
                <a:r>
                  <a:rPr lang="vi-VN" sz="4000" b="1" dirty="0" smtClean="0">
                    <a:solidFill>
                      <a:srgbClr val="002060"/>
                    </a:solidFill>
                    <a:latin typeface="Arial" panose="020B0604020202020204" pitchFamily="34" charset="0"/>
                    <a:cs typeface="Arial" panose="020B0604020202020204" pitchFamily="34" charset="0"/>
                  </a:rPr>
                  <a:t>1.12</a:t>
                </a:r>
                <a:r>
                  <a:rPr lang="en-US" sz="4000" b="1" dirty="0" smtClean="0">
                    <a:solidFill>
                      <a:srgbClr val="002060"/>
                    </a:solidFill>
                    <a:latin typeface="Arial" panose="020B0604020202020204" pitchFamily="34" charset="0"/>
                    <a:cs typeface="Arial" panose="020B0604020202020204" pitchFamily="34" charset="0"/>
                  </a:rPr>
                  <a:t> (SGK-tr19)</a:t>
                </a:r>
                <a:r>
                  <a:rPr lang="vi-VN" sz="4000" b="1" dirty="0" smtClean="0">
                    <a:solidFill>
                      <a:srgbClr val="00206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Cho X = {a; b}. Các cách viết sau đúng hay sai? Giải thích kết luận đưa ra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endParaRPr lang="vi-VN" sz="40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74190" y="4165224"/>
                <a:ext cx="14739620" cy="2862322"/>
              </a:xfrm>
              <a:prstGeom prst="rect">
                <a:avLst/>
              </a:prstGeom>
              <a:blipFill rotWithShape="0">
                <a:blip r:embed="rId9"/>
                <a:stretch>
                  <a:fillRect l="-1447" r="-1489" b="-4255"/>
                </a:stretch>
              </a:blipFill>
            </p:spPr>
            <p:txBody>
              <a:bodyPr/>
              <a:lstStyle/>
              <a:p>
                <a:r>
                  <a:rPr lang="en-US">
                    <a:noFill/>
                  </a:rPr>
                  <a:t> </a:t>
                </a:r>
              </a:p>
            </p:txBody>
          </p:sp>
        </mc:Fallback>
      </mc:AlternateContent>
      <p:pic>
        <p:nvPicPr>
          <p:cNvPr id="9"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253458" y="7045326"/>
            <a:ext cx="1099833" cy="979851"/>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89822" y="7045325"/>
            <a:ext cx="1125744" cy="979851"/>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350583" y="7134060"/>
            <a:ext cx="1099833" cy="979851"/>
          </a:xfrm>
          <a:prstGeom prst="rect">
            <a:avLst/>
          </a:prstGeom>
        </p:spPr>
      </p:pic>
      <p:sp>
        <p:nvSpPr>
          <p:cNvPr id="8" name="TextBox 7"/>
          <p:cNvSpPr txBox="1"/>
          <p:nvPr/>
        </p:nvSpPr>
        <p:spPr>
          <a:xfrm>
            <a:off x="3233138" y="8140462"/>
            <a:ext cx="3496257" cy="707886"/>
          </a:xfrm>
          <a:prstGeom prst="rect">
            <a:avLst/>
          </a:prstGeom>
          <a:noFill/>
        </p:spPr>
        <p:txBody>
          <a:bodyPr wrap="square" rtlCol="0">
            <a:spAutoFit/>
          </a:bodyPr>
          <a:lstStyle/>
          <a:p>
            <a:r>
              <a:rPr lang="en-US" sz="4000" dirty="0" err="1" smtClean="0">
                <a:solidFill>
                  <a:srgbClr val="C00000"/>
                </a:solidFill>
                <a:latin typeface="Arial" panose="020B0604020202020204" pitchFamily="34" charset="0"/>
                <a:cs typeface="Arial" panose="020B0604020202020204" pitchFamily="34" charset="0"/>
              </a:rPr>
              <a:t>Sai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vì</a:t>
            </a:r>
            <a:r>
              <a:rPr lang="en-US" sz="4000" dirty="0" smtClean="0">
                <a:solidFill>
                  <a:srgbClr val="C00000"/>
                </a:solidFill>
                <a:latin typeface="Arial" panose="020B0604020202020204" pitchFamily="34" charset="0"/>
                <a:cs typeface="Arial" panose="020B0604020202020204" pitchFamily="34" charset="0"/>
              </a:rPr>
              <a:t> a </a:t>
            </a:r>
            <a:r>
              <a:rPr lang="vi-VN" sz="4000" dirty="0">
                <a:solidFill>
                  <a:srgbClr val="C00000"/>
                </a:solidFill>
                <a:cs typeface="Arial" panose="020B0604020202020204" pitchFamily="34" charset="0"/>
              </a:rPr>
              <a:t>∈</a:t>
            </a:r>
            <a:r>
              <a:rPr lang="en-US" sz="4000" dirty="0">
                <a:solidFill>
                  <a:srgbClr val="C00000"/>
                </a:solidFill>
                <a:latin typeface="Arial" panose="020B0604020202020204" pitchFamily="34" charset="0"/>
                <a:cs typeface="Arial" panose="020B0604020202020204" pitchFamily="34" charset="0"/>
              </a:rPr>
              <a:t> </a:t>
            </a:r>
            <a:r>
              <a:rPr lang="vi-VN" sz="4000" dirty="0">
                <a:solidFill>
                  <a:srgbClr val="C00000"/>
                </a:solidFill>
                <a:cs typeface="Arial" panose="020B0604020202020204" pitchFamily="34" charset="0"/>
              </a:rPr>
              <a:t>X</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43191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734767" y="587608"/>
            <a:ext cx="16873883" cy="10141632"/>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rgbClr val="F2EDD9"/>
            </a:solidFill>
          </p:spPr>
        </p:sp>
      </p:grpSp>
      <p:pic>
        <p:nvPicPr>
          <p:cNvPr id="19" name="Picture 19"/>
          <p:cNvPicPr>
            <a:picLocks noChangeAspect="1"/>
          </p:cNvPicPr>
          <p:nvPr/>
        </p:nvPicPr>
        <p:blipFill>
          <a:blip r:embed="rId2"/>
          <a:srcRect/>
          <a:stretch>
            <a:fillRect/>
          </a:stretch>
        </p:blipFill>
        <p:spPr>
          <a:xfrm>
            <a:off x="14569925" y="3383290"/>
            <a:ext cx="3033591" cy="2995671"/>
          </a:xfrm>
          <a:prstGeom prst="rect">
            <a:avLst/>
          </a:prstGeom>
        </p:spPr>
      </p:pic>
      <p:sp>
        <p:nvSpPr>
          <p:cNvPr id="4" name="Rectangle 3"/>
          <p:cNvSpPr/>
          <p:nvPr/>
        </p:nvSpPr>
        <p:spPr>
          <a:xfrm>
            <a:off x="1606850" y="1104900"/>
            <a:ext cx="14014150" cy="1938992"/>
          </a:xfrm>
          <a:prstGeom prst="rect">
            <a:avLst/>
          </a:prstGeom>
        </p:spPr>
        <p:txBody>
          <a:bodyPr wrap="square">
            <a:spAutoFit/>
          </a:bodyPr>
          <a:lstStyle/>
          <a:p>
            <a:pPr algn="just">
              <a:lnSpc>
                <a:spcPct val="150000"/>
              </a:lnSpc>
            </a:pPr>
            <a:r>
              <a:rPr lang="en-US" sz="4000" b="1" dirty="0" err="1" smtClean="0">
                <a:solidFill>
                  <a:srgbClr val="114F9A"/>
                </a:solidFill>
                <a:latin typeface="Arial" panose="020B0604020202020204" pitchFamily="34" charset="0"/>
                <a:cs typeface="Arial" panose="020B0604020202020204" pitchFamily="34" charset="0"/>
              </a:rPr>
              <a:t>Bài</a:t>
            </a:r>
            <a:r>
              <a:rPr lang="en-US" sz="4000" b="1" dirty="0" smtClean="0">
                <a:solidFill>
                  <a:srgbClr val="114F9A"/>
                </a:solidFill>
                <a:latin typeface="Arial" panose="020B0604020202020204" pitchFamily="34" charset="0"/>
                <a:cs typeface="Arial" panose="020B0604020202020204" pitchFamily="34" charset="0"/>
              </a:rPr>
              <a:t> 1.13 (SGK-tr19). </a:t>
            </a:r>
            <a:r>
              <a:rPr lang="en-US" sz="4000" dirty="0">
                <a:latin typeface="Arial" panose="020B0604020202020204" pitchFamily="34" charset="0"/>
                <a:cs typeface="Arial" panose="020B0604020202020204" pitchFamily="34" charset="0"/>
              </a:rPr>
              <a:t>Cho A = {2; 5}, B = {5; x}, C = {2; y}.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y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 = B = C.</a:t>
            </a:r>
          </a:p>
        </p:txBody>
      </p:sp>
      <p:sp>
        <p:nvSpPr>
          <p:cNvPr id="6" name="TextBox 5"/>
          <p:cNvSpPr txBox="1"/>
          <p:nvPr/>
        </p:nvSpPr>
        <p:spPr>
          <a:xfrm>
            <a:off x="10134600" y="2125706"/>
            <a:ext cx="3200400" cy="707886"/>
          </a:xfrm>
          <a:prstGeom prst="rect">
            <a:avLst/>
          </a:prstGeom>
          <a:noFill/>
        </p:spPr>
        <p:txBody>
          <a:bodyPr wrap="square" rtlCol="0">
            <a:spAutoFit/>
          </a:bodyPr>
          <a:lstStyle/>
          <a:p>
            <a:pPr algn="ctr"/>
            <a:r>
              <a:rPr lang="en-US" sz="4000" dirty="0" smtClean="0">
                <a:solidFill>
                  <a:srgbClr val="C00000"/>
                </a:solidFill>
                <a:latin typeface="Arial" panose="020B0604020202020204" pitchFamily="34" charset="0"/>
                <a:cs typeface="Arial" panose="020B0604020202020204" pitchFamily="34" charset="0"/>
              </a:rPr>
              <a:t>x = 2; y = 5</a:t>
            </a:r>
            <a:endParaRPr lang="en-US" sz="4000" dirty="0">
              <a:solidFill>
                <a:srgbClr val="C00000"/>
              </a:solidFill>
              <a:latin typeface="Arial" panose="020B0604020202020204" pitchFamily="34" charset="0"/>
              <a:cs typeface="Arial" panose="020B0604020202020204" pitchFamily="34" charset="0"/>
            </a:endParaRPr>
          </a:p>
        </p:txBody>
      </p:sp>
      <p:sp>
        <p:nvSpPr>
          <p:cNvPr id="7" name="Right Arrow 6"/>
          <p:cNvSpPr/>
          <p:nvPr/>
        </p:nvSpPr>
        <p:spPr>
          <a:xfrm>
            <a:off x="9171708" y="2311651"/>
            <a:ext cx="834875" cy="33599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1606850" y="3075065"/>
                <a:ext cx="13956655" cy="3785652"/>
              </a:xfrm>
              <a:prstGeom prst="rect">
                <a:avLst/>
              </a:prstGeom>
            </p:spPr>
            <p:txBody>
              <a:bodyPr wrap="square">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Bài</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1.14 (SGK-tr19). </a:t>
                </a:r>
                <a:r>
                  <a:rPr lang="en-US" sz="4000" dirty="0">
                    <a:latin typeface="Arial" panose="020B0604020202020204" pitchFamily="34" charset="0"/>
                    <a:cs typeface="Arial" panose="020B0604020202020204" pitchFamily="34" charset="0"/>
                  </a:rPr>
                  <a:t>Cho A = {</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 x &lt; 4</a:t>
                </a:r>
                <a:r>
                  <a:rPr lang="en-US" sz="4000" dirty="0">
                    <a:latin typeface="Arial" panose="020B0604020202020204" pitchFamily="34" charset="0"/>
                    <a:cs typeface="Arial" panose="020B0604020202020204" pitchFamily="34" charset="0"/>
                  </a:rPr>
                  <a:t>}; B = { </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5x−</a:t>
                </a:r>
                <a:r>
                  <a:rPr lang="en-US"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+ 2x − 3) = 0}</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 ∩ B,A ∪ 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 B</a:t>
                </a:r>
                <a:r>
                  <a:rPr lang="en-US" sz="4000" dirty="0">
                    <a:latin typeface="Arial" panose="020B060402020202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1606850" y="3075065"/>
                <a:ext cx="13956655" cy="3785652"/>
              </a:xfrm>
              <a:prstGeom prst="rect">
                <a:avLst/>
              </a:prstGeom>
              <a:blipFill rotWithShape="0">
                <a:blip r:embed="rId3"/>
                <a:stretch>
                  <a:fillRect l="-1573" r="-1529" b="-3060"/>
                </a:stretch>
              </a:blipFill>
            </p:spPr>
            <p:txBody>
              <a:bodyPr/>
              <a:lstStyle/>
              <a:p>
                <a:r>
                  <a:rPr lang="en-US">
                    <a:noFill/>
                  </a:rPr>
                  <a:t> </a:t>
                </a:r>
              </a:p>
            </p:txBody>
          </p:sp>
        </mc:Fallback>
      </mc:AlternateContent>
      <p:sp>
        <p:nvSpPr>
          <p:cNvPr id="9" name="Rounded Rectangular Callout 8"/>
          <p:cNvSpPr/>
          <p:nvPr/>
        </p:nvSpPr>
        <p:spPr>
          <a:xfrm>
            <a:off x="1752600" y="7022335"/>
            <a:ext cx="3581400" cy="1092965"/>
          </a:xfrm>
          <a:prstGeom prst="wedgeRoundRectCallout">
            <a:avLst>
              <a:gd name="adj1" fmla="val 58593"/>
              <a:gd name="adj2" fmla="val 36932"/>
              <a:gd name="adj3" fmla="val 16667"/>
            </a:avLst>
          </a:prstGeom>
          <a:solidFill>
            <a:schemeClr val="accent6"/>
          </a:solidFill>
          <a:ln>
            <a:solidFill>
              <a:schemeClr val="accent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Arial" panose="020B0604020202020204" pitchFamily="34" charset="0"/>
                <a:cs typeface="Arial" panose="020B0604020202020204" pitchFamily="34" charset="0"/>
              </a:rPr>
              <a:t>Gợi</a:t>
            </a:r>
            <a:r>
              <a:rPr lang="en-US" sz="4000" b="1" dirty="0" smtClean="0">
                <a:solidFill>
                  <a:srgbClr val="002060"/>
                </a:solidFill>
                <a:latin typeface="Arial" panose="020B0604020202020204" pitchFamily="34" charset="0"/>
                <a:cs typeface="Arial" panose="020B0604020202020204" pitchFamily="34" charset="0"/>
              </a:rPr>
              <a:t> ý </a:t>
            </a:r>
            <a:r>
              <a:rPr lang="en-US" sz="4000" b="1" dirty="0" err="1" smtClean="0">
                <a:solidFill>
                  <a:srgbClr val="002060"/>
                </a:solidFill>
                <a:latin typeface="Arial" panose="020B0604020202020204" pitchFamily="34" charset="0"/>
                <a:cs typeface="Arial" panose="020B0604020202020204" pitchFamily="34" charset="0"/>
              </a:rPr>
              <a:t>đáp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án</a:t>
            </a:r>
            <a:endParaRPr lang="en-US" sz="40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5961910" y="7238215"/>
                <a:ext cx="10802090" cy="2554545"/>
              </a:xfrm>
              <a:prstGeom prst="rect">
                <a:avLst/>
              </a:prstGeom>
            </p:spPr>
            <p:txBody>
              <a:bodyPr wrap="square">
                <a:spAutoFit/>
              </a:bodyPr>
              <a:lstStyle/>
              <a:p>
                <a:r>
                  <a:rPr lang="en-US" sz="4000" dirty="0" smtClean="0">
                    <a:solidFill>
                      <a:srgbClr val="002060"/>
                    </a:solidFill>
                    <a:latin typeface="Arial" panose="020B0604020202020204" pitchFamily="34" charset="0"/>
                    <a:cs typeface="Arial" panose="020B0604020202020204" pitchFamily="34" charset="0"/>
                  </a:rPr>
                  <a:t>a) A = {…; -</a:t>
                </a:r>
                <a:r>
                  <a:rPr lang="en-US" sz="4000" dirty="0">
                    <a:solidFill>
                      <a:srgbClr val="002060"/>
                    </a:solidFill>
                    <a:latin typeface="Arial" panose="020B0604020202020204" pitchFamily="34" charset="0"/>
                    <a:cs typeface="Arial" panose="020B0604020202020204" pitchFamily="34" charset="0"/>
                  </a:rPr>
                  <a:t>1</a:t>
                </a:r>
                <a:r>
                  <a:rPr lang="en-US" sz="4000" dirty="0" smtClean="0">
                    <a:solidFill>
                      <a:srgbClr val="002060"/>
                    </a:solidFill>
                    <a:latin typeface="Arial" panose="020B0604020202020204" pitchFamily="34" charset="0"/>
                    <a:cs typeface="Arial" panose="020B0604020202020204" pitchFamily="34" charset="0"/>
                  </a:rPr>
                  <a:t>; 0; 1; 2; 3};           B = {-3; 0; 1}.</a:t>
                </a:r>
              </a:p>
              <a:p>
                <a:pPr algn="just">
                  <a:lnSpc>
                    <a:spcPct val="150000"/>
                  </a:lnSpc>
                </a:pPr>
                <a:r>
                  <a:rPr lang="en-US" sz="4000" dirty="0">
                    <a:solidFill>
                      <a:srgbClr val="002060"/>
                    </a:solidFill>
                    <a:latin typeface="Arial" panose="020B0604020202020204" pitchFamily="34" charset="0"/>
                    <a:cs typeface="Arial" panose="020B0604020202020204" pitchFamily="34" charset="0"/>
                  </a:rPr>
                  <a:t>b) </a:t>
                </a:r>
                <a:r>
                  <a:rPr lang="en-US" sz="4000" dirty="0" smtClean="0">
                    <a:solidFill>
                      <a:srgbClr val="002060"/>
                    </a:solidFill>
                    <a:latin typeface="Arial" panose="020B0604020202020204" pitchFamily="34" charset="0"/>
                    <a:cs typeface="Arial" panose="020B0604020202020204" pitchFamily="34" charset="0"/>
                  </a:rPr>
                  <a:t>A ∩ B = B;                    </a:t>
                </a:r>
                <a:r>
                  <a:rPr lang="en-US" sz="4000" dirty="0" smtClean="0">
                    <a:solidFill>
                      <a:srgbClr val="002060"/>
                    </a:solidFill>
                    <a:latin typeface="Arial" panose="020B0604020202020204" pitchFamily="34" charset="0"/>
                    <a:cs typeface="Arial" panose="020B0604020202020204" pitchFamily="34" charset="0"/>
                  </a:rPr>
                  <a:t>         A </a:t>
                </a:r>
                <a:r>
                  <a:rPr lang="en-US" sz="4000" dirty="0" smtClean="0">
                    <a:solidFill>
                      <a:srgbClr val="002060"/>
                    </a:solidFill>
                    <a:latin typeface="Arial" panose="020B0604020202020204" pitchFamily="34" charset="0"/>
                    <a:cs typeface="Arial" panose="020B0604020202020204" pitchFamily="34" charset="0"/>
                  </a:rPr>
                  <a:t>∪ B = A</a:t>
                </a:r>
                <a:r>
                  <a:rPr lang="en-US" sz="4000" dirty="0">
                    <a:solidFill>
                      <a:srgbClr val="002060"/>
                    </a:solidFill>
                    <a:latin typeface="Arial" panose="020B0604020202020204" pitchFamily="34" charset="0"/>
                    <a:cs typeface="Arial" panose="020B0604020202020204" pitchFamily="34" charset="0"/>
                  </a:rPr>
                  <a:t>;</a:t>
                </a:r>
              </a:p>
              <a:p>
                <a:pPr algn="just">
                  <a:lnSpc>
                    <a:spcPct val="150000"/>
                  </a:lnSpc>
                </a:pPr>
                <a:r>
                  <a:rPr lang="en-US" sz="4000" dirty="0">
                    <a:solidFill>
                      <a:srgbClr val="002060"/>
                    </a:solidFill>
                    <a:latin typeface="Arial" panose="020B0604020202020204" pitchFamily="34" charset="0"/>
                    <a:cs typeface="Arial" panose="020B0604020202020204" pitchFamily="34" charset="0"/>
                  </a:rPr>
                  <a:t>A∖</a:t>
                </a:r>
                <a:r>
                  <a:rPr lang="en-US" sz="4000" dirty="0" smtClean="0">
                    <a:solidFill>
                      <a:srgbClr val="002060"/>
                    </a:solidFill>
                    <a:latin typeface="Arial" panose="020B0604020202020204" pitchFamily="34" charset="0"/>
                    <a:cs typeface="Arial" panose="020B0604020202020204" pitchFamily="34" charset="0"/>
                  </a:rPr>
                  <a:t>B = C</a:t>
                </a:r>
                <a:r>
                  <a:rPr lang="en-US" sz="4000" baseline="-25000" dirty="0" smtClean="0">
                    <a:solidFill>
                      <a:srgbClr val="002060"/>
                    </a:solidFill>
                    <a:latin typeface="Arial" panose="020B0604020202020204" pitchFamily="34" charset="0"/>
                    <a:cs typeface="Arial" panose="020B0604020202020204" pitchFamily="34" charset="0"/>
                  </a:rPr>
                  <a:t>A</a:t>
                </a:r>
                <a:r>
                  <a:rPr lang="en-US" sz="4000" dirty="0" smtClean="0">
                    <a:solidFill>
                      <a:srgbClr val="002060"/>
                    </a:solidFill>
                    <a:latin typeface="Arial" panose="020B0604020202020204" pitchFamily="34" charset="0"/>
                    <a:cs typeface="Arial" panose="020B0604020202020204" pitchFamily="34" charset="0"/>
                  </a:rPr>
                  <a:t>B = {x ∈ </a:t>
                </a:r>
                <a14:m>
                  <m:oMath xmlns:m="http://schemas.openxmlformats.org/officeDocument/2006/math">
                    <m:r>
                      <a:rPr lang="en-US"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solidFill>
                      <a:srgbClr val="002060"/>
                    </a:solidFill>
                    <a:latin typeface="Arial" panose="020B0604020202020204" pitchFamily="34" charset="0"/>
                    <a:cs typeface="Arial" panose="020B0604020202020204" pitchFamily="34" charset="0"/>
                  </a:rPr>
                  <a:t> | x &lt; 4, x ≠ 0, x ≠ 1, x ≠ -</a:t>
                </a:r>
                <a:r>
                  <a:rPr lang="en-US" sz="4000" dirty="0">
                    <a:solidFill>
                      <a:srgbClr val="002060"/>
                    </a:solidFill>
                    <a:latin typeface="Arial" panose="020B0604020202020204" pitchFamily="34" charset="0"/>
                    <a:cs typeface="Arial" panose="020B0604020202020204" pitchFamily="34" charset="0"/>
                  </a:rPr>
                  <a:t>3</a:t>
                </a:r>
                <a:r>
                  <a:rPr lang="en-US" sz="4000" dirty="0" smtClean="0">
                    <a:solidFill>
                      <a:srgbClr val="002060"/>
                    </a:solidFill>
                    <a:latin typeface="Arial" panose="020B060402020202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961910" y="7238215"/>
                <a:ext cx="10802090" cy="2554545"/>
              </a:xfrm>
              <a:prstGeom prst="rect">
                <a:avLst/>
              </a:prstGeom>
              <a:blipFill rotWithShape="0">
                <a:blip r:embed="rId4"/>
                <a:stretch>
                  <a:fillRect l="-1975" t="-4296" r="-1185" b="-5012"/>
                </a:stretch>
              </a:blipFill>
            </p:spPr>
            <p:txBody>
              <a:bodyPr/>
              <a:lstStyle/>
              <a:p>
                <a:r>
                  <a:rPr lang="en-US">
                    <a:noFill/>
                  </a:rPr>
                  <a:t> </a:t>
                </a:r>
              </a:p>
            </p:txBody>
          </p:sp>
        </mc:Fallback>
      </mc:AlternateContent>
    </p:spTree>
    <p:extLst>
      <p:ext uri="{BB962C8B-B14F-4D97-AF65-F5344CB8AC3E}">
        <p14:creationId xmlns:p14="http://schemas.microsoft.com/office/powerpoint/2010/main" val="228526801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3"/>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barn(inVertical)">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 calcmode="lin" valueType="num">
                                      <p:cBhvr additive="base">
                                        <p:cTn id="4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additive="base">
                                        <p:cTn id="4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16" name="Group 2"/>
          <p:cNvGrpSpPr/>
          <p:nvPr/>
        </p:nvGrpSpPr>
        <p:grpSpPr>
          <a:xfrm rot="-234539">
            <a:off x="707058" y="563364"/>
            <a:ext cx="16873883" cy="10141632"/>
            <a:chOff x="0" y="0"/>
            <a:chExt cx="1913890" cy="1096697"/>
          </a:xfrm>
          <a:solidFill>
            <a:srgbClr val="BAE2DF"/>
          </a:solidFill>
        </p:grpSpPr>
        <p:sp>
          <p:nvSpPr>
            <p:cNvPr id="17"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grpFill/>
          </p:spPr>
        </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99" y="7054673"/>
            <a:ext cx="1201324" cy="271179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9600" y="323391"/>
            <a:ext cx="2147400" cy="150253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46083">
            <a:off x="13693713" y="-334074"/>
            <a:ext cx="1557247" cy="2051009"/>
          </a:xfrm>
          <a:prstGeom prst="rect">
            <a:avLst/>
          </a:prstGeom>
        </p:spPr>
      </p:pic>
      <p:sp>
        <p:nvSpPr>
          <p:cNvPr id="2" name="Rectangle 1"/>
          <p:cNvSpPr/>
          <p:nvPr/>
        </p:nvSpPr>
        <p:spPr>
          <a:xfrm>
            <a:off x="1790699" y="1599865"/>
            <a:ext cx="14706600" cy="1824923"/>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1.15 (SGK-tr19).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90699" y="3648309"/>
                <a:ext cx="5143501" cy="5016758"/>
              </a:xfrm>
              <a:prstGeom prst="rect">
                <a:avLst/>
              </a:prstGeom>
            </p:spPr>
            <p:txBody>
              <a:bodyPr wrap="square">
                <a:spAutoFit/>
              </a:bodyPr>
              <a:lstStyle/>
              <a:p>
                <a:pPr lvl="0" algn="just">
                  <a:lnSpc>
                    <a:spcPct val="200000"/>
                  </a:lnSpc>
                </a:pPr>
                <a:r>
                  <a:rPr lang="en-US" sz="4000" dirty="0">
                    <a:solidFill>
                      <a:prstClr val="black"/>
                    </a:solidFill>
                    <a:latin typeface="Arial" panose="020B0604020202020204" pitchFamily="34" charset="0"/>
                    <a:cs typeface="Arial" panose="020B0604020202020204" pitchFamily="34" charset="0"/>
                  </a:rPr>
                  <a:t>a) (−4; 1] ∩ [0; 3)</a:t>
                </a:r>
              </a:p>
              <a:p>
                <a:pPr lvl="0" algn="just">
                  <a:lnSpc>
                    <a:spcPct val="200000"/>
                  </a:lnSpc>
                </a:pPr>
                <a:r>
                  <a:rPr lang="en-US" sz="4000" dirty="0">
                    <a:solidFill>
                      <a:prstClr val="black"/>
                    </a:solidFill>
                    <a:latin typeface="Arial" panose="020B0604020202020204" pitchFamily="34" charset="0"/>
                    <a:cs typeface="Arial" panose="020B0604020202020204" pitchFamily="34" charset="0"/>
                  </a:rPr>
                  <a:t>b) (0; 2] ∪ (−3; 1]</a:t>
                </a:r>
              </a:p>
              <a:p>
                <a:pPr lvl="0" algn="just">
                  <a:lnSpc>
                    <a:spcPct val="200000"/>
                  </a:lnSpc>
                </a:pPr>
                <a:r>
                  <a:rPr lang="en-US" sz="4000" dirty="0">
                    <a:solidFill>
                      <a:prstClr val="black"/>
                    </a:solidFill>
                    <a:latin typeface="Arial" panose="020B0604020202020204" pitchFamily="34" charset="0"/>
                    <a:cs typeface="Arial" panose="020B0604020202020204" pitchFamily="34" charset="0"/>
                  </a:rPr>
                  <a:t>c) (−2; 1) ∩ (−∞; 1]           </a:t>
                </a:r>
              </a:p>
              <a:p>
                <a:pPr lvl="0" algn="just">
                  <a:lnSpc>
                    <a:spcPct val="200000"/>
                  </a:lnSpc>
                </a:pPr>
                <a:r>
                  <a:rPr lang="en-US" sz="4000" dirty="0">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 3]</a:t>
                </a:r>
              </a:p>
            </p:txBody>
          </p:sp>
        </mc:Choice>
        <mc:Fallback xmlns="">
          <p:sp>
            <p:nvSpPr>
              <p:cNvPr id="3" name="Rectangle 2"/>
              <p:cNvSpPr>
                <a:spLocks noRot="1" noChangeAspect="1" noMove="1" noResize="1" noEditPoints="1" noAdjustHandles="1" noChangeArrowheads="1" noChangeShapeType="1" noTextEdit="1"/>
              </p:cNvSpPr>
              <p:nvPr/>
            </p:nvSpPr>
            <p:spPr>
              <a:xfrm>
                <a:off x="1790699" y="3648309"/>
                <a:ext cx="5143501" cy="5016758"/>
              </a:xfrm>
              <a:prstGeom prst="rect">
                <a:avLst/>
              </a:prstGeom>
              <a:blipFill rotWithShape="0">
                <a:blip r:embed="rId5"/>
                <a:stretch>
                  <a:fillRect l="-4265" b="-486"/>
                </a:stretch>
              </a:blipFill>
            </p:spPr>
            <p:txBody>
              <a:bodyPr/>
              <a:lstStyle/>
              <a:p>
                <a:r>
                  <a:rPr lang="en-US">
                    <a:noFill/>
                  </a:rPr>
                  <a:t> </a:t>
                </a:r>
              </a:p>
            </p:txBody>
          </p:sp>
        </mc:Fallback>
      </mc:AlternateContent>
      <p:sp>
        <p:nvSpPr>
          <p:cNvPr id="4" name="Right Arrow 3"/>
          <p:cNvSpPr/>
          <p:nvPr/>
        </p:nvSpPr>
        <p:spPr>
          <a:xfrm>
            <a:off x="6380576" y="4315350"/>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380576" y="5473232"/>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380576" y="6749873"/>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380576" y="8009876"/>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48508" y="4025501"/>
            <a:ext cx="13716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[0; 1]</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7467600" y="5229210"/>
            <a:ext cx="16002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 </a:t>
            </a:r>
            <a:r>
              <a:rPr lang="en-US" sz="4000" dirty="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5" name="TextBox 14"/>
          <p:cNvSpPr txBox="1"/>
          <p:nvPr/>
        </p:nvSpPr>
        <p:spPr>
          <a:xfrm>
            <a:off x="7479550" y="6575401"/>
            <a:ext cx="16002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 1)</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7460673" y="7741218"/>
                <a:ext cx="1835727"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460673" y="7741218"/>
                <a:ext cx="1835727" cy="707886"/>
              </a:xfrm>
              <a:prstGeom prst="rect">
                <a:avLst/>
              </a:prstGeom>
              <a:blipFill rotWithShape="0">
                <a:blip r:embed="rId6"/>
                <a:stretch>
                  <a:fillRect l="-11960" t="-15517" r="-10631" b="-36207"/>
                </a:stretch>
              </a:blipFill>
            </p:spPr>
            <p:txBody>
              <a:bodyPr/>
              <a:lstStyle/>
              <a:p>
                <a:r>
                  <a:rPr lang="en-US">
                    <a:noFill/>
                  </a:rPr>
                  <a:t> </a:t>
                </a:r>
              </a:p>
            </p:txBody>
          </p:sp>
        </mc:Fallback>
      </mc:AlternateContent>
      <p:grpSp>
        <p:nvGrpSpPr>
          <p:cNvPr id="155" name="Group 154"/>
          <p:cNvGrpSpPr/>
          <p:nvPr/>
        </p:nvGrpSpPr>
        <p:grpSpPr>
          <a:xfrm>
            <a:off x="9813222" y="3420037"/>
            <a:ext cx="6743699" cy="1200113"/>
            <a:chOff x="9813222" y="3165240"/>
            <a:chExt cx="6743699" cy="1200113"/>
          </a:xfrm>
        </p:grpSpPr>
        <p:cxnSp>
          <p:nvCxnSpPr>
            <p:cNvPr id="7" name="Straight Arrow Connector 6"/>
            <p:cNvCxnSpPr/>
            <p:nvPr/>
          </p:nvCxnSpPr>
          <p:spPr>
            <a:xfrm>
              <a:off x="9813222" y="4060553"/>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280956" y="3657467"/>
              <a:ext cx="1371639"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TextBox 8"/>
            <p:cNvSpPr txBox="1"/>
            <p:nvPr/>
          </p:nvSpPr>
          <p:spPr>
            <a:xfrm>
              <a:off x="12142881" y="3165240"/>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0</a:t>
              </a:r>
              <a:endParaRPr lang="en-US" sz="4000" dirty="0">
                <a:latin typeface="Arial" panose="020B0604020202020204" pitchFamily="34" charset="0"/>
                <a:cs typeface="Arial" panose="020B0604020202020204" pitchFamily="34" charset="0"/>
              </a:endParaRPr>
            </a:p>
          </p:txBody>
        </p:sp>
        <p:sp>
          <p:nvSpPr>
            <p:cNvPr id="21" name="TextBox 20"/>
            <p:cNvSpPr txBox="1"/>
            <p:nvPr/>
          </p:nvSpPr>
          <p:spPr>
            <a:xfrm>
              <a:off x="13185071" y="3183831"/>
              <a:ext cx="66052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a:t>
              </a:r>
            </a:p>
          </p:txBody>
        </p:sp>
        <p:cxnSp>
          <p:nvCxnSpPr>
            <p:cNvPr id="19" name="Straight Connector 18"/>
            <p:cNvCxnSpPr/>
            <p:nvPr/>
          </p:nvCxnSpPr>
          <p:spPr>
            <a:xfrm flipH="1">
              <a:off x="9843923"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103320" y="389454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387472"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0631625"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854996"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1114393" y="390425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398545" y="390300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1642698" y="390300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504085" y="387386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763482" y="388483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047634"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4291787"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515158"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774555" y="389454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5058707"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302860"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5542221" y="387386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5801618" y="388483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6085770"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1897303"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2141456"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9813222" y="4810564"/>
            <a:ext cx="6743699" cy="1246068"/>
            <a:chOff x="9813222" y="4555767"/>
            <a:chExt cx="6743699" cy="1246068"/>
          </a:xfrm>
        </p:grpSpPr>
        <p:cxnSp>
          <p:nvCxnSpPr>
            <p:cNvPr id="50" name="Straight Arrow Connector 49"/>
            <p:cNvCxnSpPr/>
            <p:nvPr/>
          </p:nvCxnSpPr>
          <p:spPr>
            <a:xfrm>
              <a:off x="9813222" y="5433355"/>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268364" y="5032394"/>
              <a:ext cx="4790343"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52" name="TextBox 51"/>
            <p:cNvSpPr txBox="1"/>
            <p:nvPr/>
          </p:nvSpPr>
          <p:spPr>
            <a:xfrm>
              <a:off x="10131259" y="4599057"/>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sp>
          <p:nvSpPr>
            <p:cNvPr id="53" name="TextBox 52"/>
            <p:cNvSpPr txBox="1"/>
            <p:nvPr/>
          </p:nvSpPr>
          <p:spPr>
            <a:xfrm>
              <a:off x="13570057" y="4555767"/>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cxnSp>
          <p:nvCxnSpPr>
            <p:cNvPr id="54" name="Straight Connector 53"/>
            <p:cNvCxnSpPr/>
            <p:nvPr/>
          </p:nvCxnSpPr>
          <p:spPr>
            <a:xfrm flipH="1">
              <a:off x="9843923"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103320" y="526734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4291787"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4515158"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774555" y="526734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5058707" y="526609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5302860" y="526609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5542221" y="524666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5801618" y="525763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6085770"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4057958" y="5246668"/>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9823382" y="6105598"/>
            <a:ext cx="6743699" cy="1239244"/>
            <a:chOff x="9823382" y="5850801"/>
            <a:chExt cx="6743699" cy="1239244"/>
          </a:xfrm>
        </p:grpSpPr>
        <p:cxnSp>
          <p:nvCxnSpPr>
            <p:cNvPr id="76" name="Straight Arrow Connector 75"/>
            <p:cNvCxnSpPr/>
            <p:nvPr/>
          </p:nvCxnSpPr>
          <p:spPr>
            <a:xfrm>
              <a:off x="9823382" y="6768137"/>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1016924" y="6320604"/>
              <a:ext cx="3347613"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78" name="TextBox 77"/>
            <p:cNvSpPr txBox="1"/>
            <p:nvPr/>
          </p:nvSpPr>
          <p:spPr>
            <a:xfrm>
              <a:off x="10822509" y="5850801"/>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sp>
          <p:nvSpPr>
            <p:cNvPr id="79" name="TextBox 78"/>
            <p:cNvSpPr txBox="1"/>
            <p:nvPr/>
          </p:nvSpPr>
          <p:spPr>
            <a:xfrm>
              <a:off x="13012538" y="5872662"/>
              <a:ext cx="66052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a:t>
              </a:r>
            </a:p>
          </p:txBody>
        </p:sp>
        <p:cxnSp>
          <p:nvCxnSpPr>
            <p:cNvPr id="80" name="Straight Connector 79"/>
            <p:cNvCxnSpPr/>
            <p:nvPr/>
          </p:nvCxnSpPr>
          <p:spPr>
            <a:xfrm flipH="1">
              <a:off x="9854083"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0113480" y="660212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4301947"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4525318"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4784715" y="660212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5068867" y="660087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5313020" y="660087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5552381" y="658145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5811778" y="659241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6075529"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4068118" y="6581450"/>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402197" y="659793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0661594" y="660890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0945746" y="660765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568294" y="658574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791665" y="658574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9844443" y="7391413"/>
            <a:ext cx="7338676" cy="1218800"/>
            <a:chOff x="9844443" y="7136616"/>
            <a:chExt cx="7338676" cy="1218800"/>
          </a:xfrm>
        </p:grpSpPr>
        <p:cxnSp>
          <p:nvCxnSpPr>
            <p:cNvPr id="126" name="Straight Arrow Connector 125"/>
            <p:cNvCxnSpPr/>
            <p:nvPr/>
          </p:nvCxnSpPr>
          <p:spPr>
            <a:xfrm>
              <a:off x="9844443" y="8052157"/>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14666275" y="7585975"/>
              <a:ext cx="137163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128" name="TextBox 127"/>
            <p:cNvSpPr txBox="1"/>
            <p:nvPr/>
          </p:nvSpPr>
          <p:spPr>
            <a:xfrm>
              <a:off x="14550568" y="7136616"/>
              <a:ext cx="66052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3</a:t>
              </a:r>
            </a:p>
          </p:txBody>
        </p:sp>
        <p:cxnSp>
          <p:nvCxnSpPr>
            <p:cNvPr id="130" name="Straight Connector 129"/>
            <p:cNvCxnSpPr/>
            <p:nvPr/>
          </p:nvCxnSpPr>
          <p:spPr>
            <a:xfrm flipH="1">
              <a:off x="9875144"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0134541" y="788614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0418693"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0662846"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10886217"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1145614" y="789586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1429766" y="789461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1673919" y="789461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535306" y="786547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794703" y="787643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4078855"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4323008"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4546379"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11928524"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12172677"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12496707"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12740860"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12995465"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3239618"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16262674" y="7227777"/>
                  <a:ext cx="920445" cy="707886"/>
                </a:xfrm>
                <a:prstGeom prst="rect">
                  <a:avLst/>
                </a:prstGeom>
              </p:spPr>
              <p:txBody>
                <a:bodyPr wrap="none">
                  <a:spAutoFit/>
                </a:bodyPr>
                <a:lstStyle/>
                <a:p>
                  <a:r>
                    <a:rPr lang="en-US" sz="4000" dirty="0">
                      <a:solidFill>
                        <a:prstClr val="black"/>
                      </a:solidFill>
                      <a:latin typeface="Arial" panose="020B0604020202020204" pitchFamily="34" charset="0"/>
                      <a:cs typeface="Arial" panose="020B0604020202020204" pitchFamily="34" charset="0"/>
                    </a:rPr>
                    <a:t>+</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262674" y="7227777"/>
                  <a:ext cx="920445" cy="707886"/>
                </a:xfrm>
                <a:prstGeom prst="rect">
                  <a:avLst/>
                </a:prstGeom>
                <a:blipFill rotWithShape="0">
                  <a:blip r:embed="rId7"/>
                  <a:stretch>
                    <a:fillRect l="-23841" t="-17094" b="-3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7639484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wipe(left)">
                                      <p:cBhvr>
                                        <p:cTn id="25" dur="500"/>
                                        <p:tgtEl>
                                          <p:spTgt spid="15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wipe(left)">
                                      <p:cBhvr>
                                        <p:cTn id="36" dur="500"/>
                                        <p:tgtEl>
                                          <p:spTgt spid="15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wipe(left)">
                                      <p:cBhvr>
                                        <p:cTn id="47" dur="500"/>
                                        <p:tgtEl>
                                          <p:spTgt spid="1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22" presetClass="entr" presetSubtype="8" fill="hold" nodeType="with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wipe(left)">
                                      <p:cBhvr>
                                        <p:cTn id="5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0" grpId="0" animBg="1"/>
      <p:bldP spid="11" grpId="0" animBg="1"/>
      <p:bldP spid="12" grpId="0" animBg="1"/>
      <p:bldP spid="5" grpId="0"/>
      <p:bldP spid="14" grpId="0"/>
      <p:bldP spid="15"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sp>
        <p:nvSpPr>
          <p:cNvPr id="29" name="Rounded Rectangle 28"/>
          <p:cNvSpPr/>
          <p:nvPr/>
        </p:nvSpPr>
        <p:spPr>
          <a:xfrm>
            <a:off x="838200" y="723900"/>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676900"/>
            <a:ext cx="2341067" cy="5511262"/>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7738" y="723900"/>
            <a:ext cx="3420582" cy="1639867"/>
          </a:xfrm>
          <a:prstGeom prst="rect">
            <a:avLst/>
          </a:prstGeom>
        </p:spPr>
      </p:pic>
      <p:sp>
        <p:nvSpPr>
          <p:cNvPr id="32" name="TextBox 5"/>
          <p:cNvSpPr txBox="1"/>
          <p:nvPr/>
        </p:nvSpPr>
        <p:spPr>
          <a:xfrm>
            <a:off x="6468471" y="1243647"/>
            <a:ext cx="5233499" cy="905171"/>
          </a:xfrm>
          <a:prstGeom prst="rect">
            <a:avLst/>
          </a:prstGeom>
        </p:spPr>
        <p:txBody>
          <a:bodyPr lIns="0" tIns="0" rIns="0" bIns="0" rtlCol="0" anchor="t">
            <a:spAutoFit/>
          </a:bodyPr>
          <a:lstStyle/>
          <a:p>
            <a:pPr algn="ctr">
              <a:lnSpc>
                <a:spcPts val="6761"/>
              </a:lnSpc>
            </a:pPr>
            <a:r>
              <a:rPr lang="en-US" sz="6600" b="1" dirty="0" smtClean="0">
                <a:solidFill>
                  <a:srgbClr val="114F9A"/>
                </a:solidFill>
                <a:latin typeface="Arial" panose="020B0604020202020204" pitchFamily="34" charset="0"/>
                <a:cs typeface="Arial" panose="020B0604020202020204" pitchFamily="34" charset="0"/>
              </a:rPr>
              <a:t>VẬN DỤNG</a:t>
            </a:r>
            <a:endParaRPr lang="en-US" sz="6600" b="1" dirty="0">
              <a:solidFill>
                <a:srgbClr val="114F9A"/>
              </a:solidFill>
              <a:latin typeface="Arial" panose="020B0604020202020204" pitchFamily="34" charset="0"/>
              <a:cs typeface="Arial" panose="020B0604020202020204" pitchFamily="34" charset="0"/>
            </a:endParaRPr>
          </a:p>
        </p:txBody>
      </p:sp>
      <p:sp>
        <p:nvSpPr>
          <p:cNvPr id="33" name="Rectangle 32"/>
          <p:cNvSpPr/>
          <p:nvPr/>
        </p:nvSpPr>
        <p:spPr>
          <a:xfrm>
            <a:off x="2743200" y="2366537"/>
            <a:ext cx="12932824" cy="6740307"/>
          </a:xfrm>
          <a:prstGeom prst="rect">
            <a:avLst/>
          </a:prstGeom>
        </p:spPr>
        <p:txBody>
          <a:bodyPr wrap="square">
            <a:spAutoFit/>
          </a:bodyPr>
          <a:lstStyle/>
          <a:p>
            <a:pPr algn="just">
              <a:lnSpc>
                <a:spcPct val="150000"/>
              </a:lnSpc>
            </a:pPr>
            <a:r>
              <a:rPr lang="vi-VN" sz="3600" b="1" dirty="0"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vi-VN" sz="3600" b="1" dirty="0" smtClean="0">
                <a:latin typeface="Arial" panose="020B0604020202020204" pitchFamily="34" charset="0"/>
                <a:cs typeface="Arial" panose="020B0604020202020204" pitchFamily="34" charset="0"/>
              </a:rPr>
              <a:t>1.16</a:t>
            </a:r>
            <a:r>
              <a:rPr lang="en-US" sz="3600" b="1" dirty="0" smtClean="0">
                <a:latin typeface="Arial" panose="020B0604020202020204" pitchFamily="34" charset="0"/>
                <a:cs typeface="Arial" panose="020B0604020202020204" pitchFamily="34" charset="0"/>
              </a:rPr>
              <a:t> (SGK-tr19)</a:t>
            </a:r>
            <a:r>
              <a:rPr lang="vi-VN" sz="3600" b="1"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Để phục vụ cho một hội nghị quốc tế, ban tổ chức huy động 35 người phiên dịch tiếng Anh, 30 người phiên dịch tiếng Pháp, trong đó có 16 người phiên dịch được cả hai thứ tiếng Anh và Pháp. Hãy trả lời các câu hỏi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Ban tổ chức đã huy động bao nhiêu người phiên dịch cho hội nghị đó</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bao nhiêu người phiên dịch được tiếng Anh</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bao nhiêu người chỉ phiên dịch được tiếng Pháp</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5530" y="6152188"/>
            <a:ext cx="3834751" cy="3834751"/>
          </a:xfrm>
          <a:prstGeom prst="rect">
            <a:avLst/>
          </a:prstGeom>
        </p:spPr>
      </p:pic>
    </p:spTree>
    <p:extLst>
      <p:ext uri="{BB962C8B-B14F-4D97-AF65-F5344CB8AC3E}">
        <p14:creationId xmlns:p14="http://schemas.microsoft.com/office/powerpoint/2010/main" val="3065244194"/>
      </p:ext>
    </p:extLst>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par>
                                <p:cTn id="8" presetID="5"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heckerboard(across)">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07299" y="44520"/>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49921" y="326136"/>
            <a:ext cx="1693272" cy="2074164"/>
          </a:xfrm>
          <a:prstGeom prst="rect">
            <a:avLst/>
          </a:prstGeom>
        </p:spPr>
      </p:pic>
      <p:grpSp>
        <p:nvGrpSpPr>
          <p:cNvPr id="8" name="Group 7"/>
          <p:cNvGrpSpPr/>
          <p:nvPr/>
        </p:nvGrpSpPr>
        <p:grpSpPr>
          <a:xfrm>
            <a:off x="3747930" y="1397114"/>
            <a:ext cx="2590800" cy="1752600"/>
            <a:chOff x="7810499" y="4610100"/>
            <a:chExt cx="2590800" cy="1752600"/>
          </a:xfrm>
        </p:grpSpPr>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10" name="TextBox 9"/>
            <p:cNvSpPr txBox="1"/>
            <p:nvPr/>
          </p:nvSpPr>
          <p:spPr>
            <a:xfrm>
              <a:off x="7936026" y="4991100"/>
              <a:ext cx="2339746"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2286000" y="3373543"/>
            <a:ext cx="124206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35 + 30 - 16 = 49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ctr">
              <a:lnSpc>
                <a:spcPct val="150000"/>
              </a:lnSpc>
            </a:pPr>
            <a:r>
              <a:rPr lang="en-US" sz="4000" dirty="0" smtClean="0">
                <a:latin typeface="Arial" panose="020B0604020202020204" pitchFamily="34" charset="0"/>
                <a:cs typeface="Arial" panose="020B0604020202020204" pitchFamily="34" charset="0"/>
              </a:rPr>
              <a:t>35 - 16 = 19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ctr">
              <a:lnSpc>
                <a:spcPct val="150000"/>
              </a:lnSpc>
            </a:pPr>
            <a:r>
              <a:rPr lang="en-US" sz="4000" dirty="0" smtClean="0">
                <a:latin typeface="Arial" panose="020B0604020202020204" pitchFamily="34" charset="0"/>
                <a:cs typeface="Arial" panose="020B0604020202020204" pitchFamily="34" charset="0"/>
              </a:rPr>
              <a:t>30 - 16 = 14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749849" y="4802123"/>
            <a:ext cx="4914900" cy="4914900"/>
          </a:xfrm>
          <a:prstGeom prst="rect">
            <a:avLst/>
          </a:prstGeom>
        </p:spPr>
      </p:pic>
    </p:spTree>
    <p:extLst>
      <p:ext uri="{BB962C8B-B14F-4D97-AF65-F5344CB8AC3E}">
        <p14:creationId xmlns:p14="http://schemas.microsoft.com/office/powerpoint/2010/main" val="5304326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6200000">
            <a:off x="-466772" y="3889676"/>
            <a:ext cx="1238750" cy="1802296"/>
          </a:xfrm>
          <a:prstGeom prst="rect">
            <a:avLst/>
          </a:prstGeom>
        </p:spPr>
      </p:pic>
      <p:sp>
        <p:nvSpPr>
          <p:cNvPr id="25" name="TextBox 24"/>
          <p:cNvSpPr txBox="1"/>
          <p:nvPr/>
        </p:nvSpPr>
        <p:spPr>
          <a:xfrm>
            <a:off x="11582400" y="7391400"/>
            <a:ext cx="762000" cy="707886"/>
          </a:xfrm>
          <a:prstGeom prst="rect">
            <a:avLst/>
          </a:prstGeom>
          <a:noFill/>
        </p:spPr>
        <p:txBody>
          <a:bodyPr wrap="square" rtlCol="0">
            <a:spAutoFit/>
          </a:bodyPr>
          <a:lstStyle/>
          <a:p>
            <a:r>
              <a:rPr lang="en-US" sz="4000" dirty="0">
                <a:solidFill>
                  <a:prstClr val="white"/>
                </a:solidFill>
                <a:latin typeface="Arial" panose="020B0604020202020204" pitchFamily="34" charset="0"/>
                <a:cs typeface="Arial" panose="020B0604020202020204" pitchFamily="34" charset="0"/>
              </a:rPr>
              <a:t>S</a:t>
            </a:r>
          </a:p>
        </p:txBody>
      </p:sp>
      <p:sp>
        <p:nvSpPr>
          <p:cNvPr id="26" name="TextBox 25"/>
          <p:cNvSpPr txBox="1"/>
          <p:nvPr/>
        </p:nvSpPr>
        <p:spPr>
          <a:xfrm>
            <a:off x="15468600" y="7307297"/>
            <a:ext cx="762000" cy="707886"/>
          </a:xfrm>
          <a:prstGeom prst="rect">
            <a:avLst/>
          </a:prstGeom>
          <a:noFill/>
        </p:spPr>
        <p:txBody>
          <a:bodyPr wrap="square" rtlCol="0">
            <a:spAutoFit/>
          </a:bodyPr>
          <a:lstStyle/>
          <a:p>
            <a:r>
              <a:rPr lang="en-US" sz="4000" dirty="0" smtClean="0">
                <a:solidFill>
                  <a:prstClr val="white"/>
                </a:solidFill>
                <a:latin typeface="Arial" panose="020B0604020202020204" pitchFamily="34" charset="0"/>
                <a:cs typeface="Arial" panose="020B0604020202020204" pitchFamily="34" charset="0"/>
              </a:rPr>
              <a:t>T</a:t>
            </a:r>
            <a:endParaRPr lang="en-US" sz="4000" dirty="0">
              <a:solidFill>
                <a:prstClr val="white"/>
              </a:solidFill>
              <a:latin typeface="Arial" panose="020B0604020202020204" pitchFamily="34" charset="0"/>
              <a:cs typeface="Arial" panose="020B0604020202020204" pitchFamily="34" charset="0"/>
            </a:endParaRPr>
          </a:p>
        </p:txBody>
      </p:sp>
      <p:sp>
        <p:nvSpPr>
          <p:cNvPr id="4" name="Rounded Rectangular Callout 3"/>
          <p:cNvSpPr/>
          <p:nvPr/>
        </p:nvSpPr>
        <p:spPr>
          <a:xfrm>
            <a:off x="1401001" y="1104900"/>
            <a:ext cx="6312286" cy="1805334"/>
          </a:xfrm>
          <a:prstGeom prst="wedgeRoundRectCallout">
            <a:avLst>
              <a:gd name="adj1" fmla="val 58821"/>
              <a:gd name="adj2" fmla="val 39833"/>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dirty="0" err="1" smtClean="0">
                <a:solidFill>
                  <a:schemeClr val="tx1"/>
                </a:solidFill>
                <a:latin typeface="Arial" panose="020B0604020202020204" pitchFamily="34" charset="0"/>
                <a:cs typeface="Arial" panose="020B0604020202020204" pitchFamily="34" charset="0"/>
              </a:rPr>
              <a:t>Tìm</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hiểu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lịch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sử</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toán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học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về</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tập</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hợp</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4868" y="3453088"/>
            <a:ext cx="4333739" cy="5156201"/>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01000" y="1046370"/>
            <a:ext cx="1922394" cy="1922394"/>
          </a:xfrm>
          <a:prstGeom prst="rect">
            <a:avLst/>
          </a:prstGeom>
        </p:spPr>
      </p:pic>
      <p:sp>
        <p:nvSpPr>
          <p:cNvPr id="13" name="Rectangle 12"/>
          <p:cNvSpPr/>
          <p:nvPr/>
        </p:nvSpPr>
        <p:spPr>
          <a:xfrm>
            <a:off x="5679244" y="3215034"/>
            <a:ext cx="10841608" cy="563231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1. John Venn </a:t>
            </a:r>
            <a:r>
              <a:rPr lang="vi-VN" sz="4000" dirty="0">
                <a:latin typeface="Arial" panose="020B0604020202020204" pitchFamily="34" charset="0"/>
                <a:cs typeface="Arial" panose="020B0604020202020204" pitchFamily="34" charset="0"/>
              </a:rPr>
              <a:t>(1834-1923) là nhà toán học, nhà triết học người Anh và là người đã sáng tạo ra biểu </a:t>
            </a:r>
            <a:r>
              <a:rPr lang="vi-VN" sz="4000" dirty="0" smtClean="0">
                <a:latin typeface="Arial" panose="020B0604020202020204" pitchFamily="34" charset="0"/>
                <a:cs typeface="Arial" panose="020B0604020202020204" pitchFamily="34" charset="0"/>
              </a:rPr>
              <a:t>đ</a:t>
            </a:r>
            <a:r>
              <a:rPr lang="en-US" sz="4000" dirty="0" smtClean="0">
                <a:latin typeface="Arial" panose="020B0604020202020204" pitchFamily="34" charset="0"/>
                <a:cs typeface="Arial" panose="020B0604020202020204" pitchFamily="34" charset="0"/>
              </a:rPr>
              <a:t>ồ</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Venn. Biểu đổ này được sử dụng trong </a:t>
            </a:r>
            <a:r>
              <a:rPr lang="vi-VN" sz="4000" dirty="0" smtClean="0">
                <a:latin typeface="Arial" panose="020B0604020202020204" pitchFamily="34" charset="0"/>
                <a:cs typeface="Arial" panose="020B0604020202020204" pitchFamily="34" charset="0"/>
              </a:rPr>
              <a:t>nhi</a:t>
            </a:r>
            <a:r>
              <a:rPr lang="en-US" sz="4000" dirty="0" smtClean="0">
                <a:latin typeface="Arial" panose="020B0604020202020204" pitchFamily="34" charset="0"/>
                <a:cs typeface="Arial" panose="020B0604020202020204" pitchFamily="34" charset="0"/>
              </a:rPr>
              <a:t>ề</a:t>
            </a:r>
            <a:r>
              <a:rPr lang="vi-VN" sz="4000" dirty="0" smtClean="0">
                <a:latin typeface="Arial" panose="020B0604020202020204" pitchFamily="34" charset="0"/>
                <a:cs typeface="Arial" panose="020B0604020202020204" pitchFamily="34" charset="0"/>
              </a:rPr>
              <a:t>u </a:t>
            </a:r>
            <a:r>
              <a:rPr lang="vi-VN" sz="4000" dirty="0">
                <a:latin typeface="Arial" panose="020B0604020202020204" pitchFamily="34" charset="0"/>
                <a:cs typeface="Arial" panose="020B0604020202020204" pitchFamily="34" charset="0"/>
              </a:rPr>
              <a:t>lĩnh vực, bao gồm cả lí thuyết tập hợp, xác suất, luận lí học, khoa học thống kê và khoa học máy tính.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3404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4191000" y="-518068"/>
            <a:ext cx="9448800" cy="2079404"/>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5129" y="-404532"/>
            <a:ext cx="2825743" cy="2676749"/>
          </a:xfrm>
          <a:prstGeom prst="rect">
            <a:avLst/>
          </a:prstGeom>
        </p:spPr>
      </p:pic>
      <p:pic>
        <p:nvPicPr>
          <p:cNvPr id="5" name="Pictur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73000" y="2524724"/>
            <a:ext cx="4611624" cy="6045200"/>
          </a:xfrm>
          <a:prstGeom prst="ellipse">
            <a:avLst/>
          </a:prstGeom>
          <a:ln>
            <a:noFill/>
          </a:ln>
          <a:effectLst>
            <a:softEdge rad="112500"/>
          </a:effectLst>
        </p:spPr>
      </p:pic>
      <p:sp>
        <p:nvSpPr>
          <p:cNvPr id="6" name="Rectangle 5"/>
          <p:cNvSpPr/>
          <p:nvPr/>
        </p:nvSpPr>
        <p:spPr>
          <a:xfrm>
            <a:off x="1600200" y="1742059"/>
            <a:ext cx="109728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2. Georg Cantor </a:t>
            </a:r>
            <a:r>
              <a:rPr lang="vi-VN" sz="4000" dirty="0">
                <a:latin typeface="Arial" panose="020B0604020202020204" pitchFamily="34" charset="0"/>
                <a:cs typeface="Arial" panose="020B0604020202020204" pitchFamily="34" charset="0"/>
              </a:rPr>
              <a:t>(1845-1918) được biết đến là một nhà toán học người Đức, với tư cách là cha đẻ của lí thuyết tập hợp. </a:t>
            </a:r>
            <a:endParaRPr lang="en-US" sz="4000" dirty="0">
              <a:latin typeface="Arial" panose="020B0604020202020204" pitchFamily="34" charset="0"/>
              <a:cs typeface="Arial" panose="020B0604020202020204" pitchFamily="34" charset="0"/>
            </a:endParaRPr>
          </a:p>
        </p:txBody>
      </p:sp>
      <p:sp>
        <p:nvSpPr>
          <p:cNvPr id="7" name="Rectangle 6"/>
          <p:cNvSpPr/>
          <p:nvPr/>
        </p:nvSpPr>
        <p:spPr>
          <a:xfrm>
            <a:off x="1600200" y="4752084"/>
            <a:ext cx="10820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Những đóng góp của ông trong lĩnh vực này bao gồm cả việc chỉ ra tập số thực là tập không đếm được phần tử. Ông cũng có rất </a:t>
            </a:r>
            <a:r>
              <a:rPr lang="vi-VN" sz="4000" dirty="0" smtClean="0">
                <a:latin typeface="Arial" panose="020B0604020202020204" pitchFamily="34" charset="0"/>
                <a:cs typeface="Arial" panose="020B0604020202020204" pitchFamily="34" charset="0"/>
              </a:rPr>
              <a:t>nhi</a:t>
            </a:r>
            <a:r>
              <a:rPr lang="en-US" sz="4000" dirty="0" smtClean="0">
                <a:latin typeface="Arial" panose="020B0604020202020204" pitchFamily="34" charset="0"/>
                <a:cs typeface="Arial" panose="020B0604020202020204" pitchFamily="34" charset="0"/>
              </a:rPr>
              <a:t>ề</a:t>
            </a:r>
            <a:r>
              <a:rPr lang="vi-VN" sz="4000" dirty="0" smtClean="0">
                <a:latin typeface="Arial" panose="020B0604020202020204" pitchFamily="34" charset="0"/>
                <a:cs typeface="Arial" panose="020B0604020202020204" pitchFamily="34" charset="0"/>
              </a:rPr>
              <a:t>u </a:t>
            </a:r>
            <a:r>
              <a:rPr lang="vi-VN" sz="4000" dirty="0">
                <a:latin typeface="Arial" panose="020B0604020202020204" pitchFamily="34" charset="0"/>
                <a:cs typeface="Arial" panose="020B0604020202020204" pitchFamily="34" charset="0"/>
              </a:rPr>
              <a:t>đóng góp trong giải tích toán học.</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896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28600" y="6515100"/>
            <a:ext cx="2413232" cy="3239237"/>
          </a:xfrm>
          <a:prstGeom prst="rect">
            <a:avLst/>
          </a:prstGeom>
        </p:spPr>
      </p:pic>
      <p:sp>
        <p:nvSpPr>
          <p:cNvPr id="5" name="Rounded Rectangle 4"/>
          <p:cNvSpPr/>
          <p:nvPr/>
        </p:nvSpPr>
        <p:spPr>
          <a:xfrm>
            <a:off x="6553200" y="860058"/>
            <a:ext cx="5181600" cy="1014948"/>
          </a:xfrm>
          <a:prstGeom prst="roundRect">
            <a:avLst/>
          </a:prstGeom>
          <a:solidFill>
            <a:srgbClr val="114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Bài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làm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thêm</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828800" y="2161520"/>
                <a:ext cx="13606664" cy="3416320"/>
              </a:xfrm>
              <a:prstGeom prst="rect">
                <a:avLst/>
              </a:prstGeom>
            </p:spPr>
            <p:txBody>
              <a:bodyPr wrap="square">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rỗng</a:t>
                </a:r>
                <a:r>
                  <a:rPr lang="en-US" sz="3600" dirty="0">
                    <a:latin typeface="Arial" panose="020B0604020202020204" pitchFamily="34" charset="0"/>
                    <a:cs typeface="Arial" panose="020B0604020202020204" pitchFamily="34" charset="0"/>
                  </a:rPr>
                  <a:t> A = (m-1; 4]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B = (-2; </a:t>
                </a:r>
                <a:r>
                  <a:rPr lang="en-US" sz="3600" dirty="0" smtClean="0">
                    <a:latin typeface="Arial" panose="020B0604020202020204" pitchFamily="34" charset="0"/>
                    <a:cs typeface="Arial" panose="020B0604020202020204" pitchFamily="34" charset="0"/>
                  </a:rPr>
                  <a:t>2m + 2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m ∈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m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A ∩ B ≠ ∅                           b) A ⊂ B</a:t>
                </a:r>
              </a:p>
              <a:p>
                <a:pPr algn="just">
                  <a:lnSpc>
                    <a:spcPct val="150000"/>
                  </a:lnSpc>
                </a:pPr>
                <a:r>
                  <a:rPr lang="en-US" sz="3600" dirty="0" smtClean="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B ⊂ A                                 d</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 ∩ B) ⊂ (-1;⁡ 3</a:t>
                </a:r>
                <a:r>
                  <a:rPr lang="en-US" sz="3600" dirty="0">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828800" y="2161520"/>
                <a:ext cx="13606664" cy="3416320"/>
              </a:xfrm>
              <a:prstGeom prst="rect">
                <a:avLst/>
              </a:prstGeom>
              <a:blipFill rotWithShape="0">
                <a:blip r:embed="rId3"/>
                <a:stretch>
                  <a:fillRect l="-1344" r="-1344" b="-2857"/>
                </a:stretch>
              </a:blipFill>
            </p:spPr>
            <p:txBody>
              <a:bodyPr/>
              <a:lstStyle/>
              <a:p>
                <a:r>
                  <a:rPr lang="en-US">
                    <a:noFill/>
                  </a:rPr>
                  <a:t> </a:t>
                </a:r>
              </a:p>
            </p:txBody>
          </p:sp>
        </mc:Fallback>
      </mc:AlternateContent>
      <p:sp>
        <p:nvSpPr>
          <p:cNvPr id="7" name="Rectangle 6"/>
          <p:cNvSpPr/>
          <p:nvPr/>
        </p:nvSpPr>
        <p:spPr>
          <a:xfrm>
            <a:off x="2895600" y="5829300"/>
            <a:ext cx="14426968" cy="3416320"/>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2. </a:t>
            </a:r>
            <a:r>
              <a:rPr lang="vi-VN" sz="3600" dirty="0">
                <a:latin typeface="Arial" panose="020B0604020202020204" pitchFamily="34" charset="0"/>
                <a:cs typeface="Arial" panose="020B0604020202020204" pitchFamily="34" charset="0"/>
              </a:rPr>
              <a:t>Mỗi học sinh của lớp 10A đều biết chơi cờ tướng hoặc cờ vua, biết rằng có 25 em biết chơi cờ tướng, 30 em biết chơi cờ vua, 15 em biết chơi cả hai. Hỏi lớp </a:t>
            </a:r>
            <a:r>
              <a:rPr lang="vi-VN" sz="3600" dirty="0" smtClean="0">
                <a:latin typeface="Arial" panose="020B0604020202020204" pitchFamily="34" charset="0"/>
                <a:cs typeface="Arial" panose="020B0604020202020204" pitchFamily="34" charset="0"/>
              </a:rPr>
              <a:t>10A</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có </a:t>
            </a:r>
            <a:r>
              <a:rPr lang="vi-VN" sz="3600" dirty="0">
                <a:latin typeface="Arial" panose="020B0604020202020204" pitchFamily="34" charset="0"/>
                <a:cs typeface="Arial" panose="020B0604020202020204" pitchFamily="34" charset="0"/>
              </a:rPr>
              <a:t>bao nhiêu em chỉ biết chơi cờ tướng, bao nhiêu em chỉ biết chơi cờ vua? Sĩ số lớp là bao nhiêu?</a:t>
            </a:r>
            <a:endParaRPr lang="en-US" sz="3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400" y="495300"/>
            <a:ext cx="1481456" cy="1993565"/>
          </a:xfrm>
          <a:prstGeom prst="rect">
            <a:avLst/>
          </a:prstGeom>
        </p:spPr>
      </p:pic>
    </p:spTree>
    <p:extLst>
      <p:ext uri="{BB962C8B-B14F-4D97-AF65-F5344CB8AC3E}">
        <p14:creationId xmlns:p14="http://schemas.microsoft.com/office/powerpoint/2010/main" val="235589824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4112"/>
          <a:stretch>
            <a:fillRect/>
          </a:stretch>
        </p:blipFill>
        <p:spPr>
          <a:xfrm rot="5400000">
            <a:off x="4506194" y="-2923303"/>
            <a:ext cx="8894609" cy="16687800"/>
          </a:xfrm>
          <a:prstGeom prst="rect">
            <a:avLst/>
          </a:prstGeom>
        </p:spPr>
      </p:pic>
      <p:pic>
        <p:nvPicPr>
          <p:cNvPr id="10" name="Picture 4"/>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6" y="489309"/>
            <a:ext cx="2403820" cy="818290"/>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996992" flipH="1">
            <a:off x="14646445" y="7468366"/>
            <a:ext cx="2479672" cy="2520923"/>
          </a:xfrm>
          <a:prstGeom prst="rect">
            <a:avLst/>
          </a:prstGeom>
        </p:spPr>
      </p:pic>
      <p:pic>
        <p:nvPicPr>
          <p:cNvPr id="12"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62257" y="-486273"/>
            <a:ext cx="2825743" cy="2676749"/>
          </a:xfrm>
          <a:prstGeom prst="rect">
            <a:avLst/>
          </a:prstGeom>
        </p:spPr>
      </p:pic>
      <p:pic>
        <p:nvPicPr>
          <p:cNvPr id="13"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4"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6693132" y="4096501"/>
            <a:ext cx="1996615" cy="1099954"/>
          </a:xfrm>
          <a:prstGeom prst="rect">
            <a:avLst/>
          </a:prstGeom>
        </p:spPr>
      </p:pic>
      <p:sp>
        <p:nvSpPr>
          <p:cNvPr id="15" name="Rounded Rectangle 14"/>
          <p:cNvSpPr/>
          <p:nvPr/>
        </p:nvSpPr>
        <p:spPr>
          <a:xfrm>
            <a:off x="2888757" y="1910384"/>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HĐ2</a:t>
            </a:r>
            <a:endParaRPr lang="en-US" sz="40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4873823" y="2051741"/>
            <a:ext cx="3174267"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a:t>
            </a:r>
          </a:p>
        </p:txBody>
      </p:sp>
      <p:sp>
        <p:nvSpPr>
          <p:cNvPr id="17" name="Rectangle 16"/>
          <p:cNvSpPr/>
          <p:nvPr/>
        </p:nvSpPr>
        <p:spPr>
          <a:xfrm>
            <a:off x="2960460" y="3144120"/>
            <a:ext cx="12339781"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 = {châu Á; châu Âu; châu Đại Dương; châu Mĩ; châu Nam Cực; châu Phi</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chỉ ra tính chất đặc trưng cho các phần tử của tập hợp C</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Tập hợp C có bao nhiêu phần tử?</a:t>
            </a:r>
            <a:endParaRPr lang="en-US" sz="4000" dirty="0">
              <a:latin typeface="Arial" panose="020B0604020202020204" pitchFamily="34" charset="0"/>
              <a:cs typeface="Arial" panose="020B0604020202020204" pitchFamily="34" charset="0"/>
            </a:endParaRPr>
          </a:p>
        </p:txBody>
      </p:sp>
      <p:sp>
        <p:nvSpPr>
          <p:cNvPr id="18" name="Right Arrow 17"/>
          <p:cNvSpPr/>
          <p:nvPr/>
        </p:nvSpPr>
        <p:spPr>
          <a:xfrm>
            <a:off x="6858000" y="6187460"/>
            <a:ext cx="1000456" cy="4266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237578" y="6046857"/>
            <a:ext cx="6240422" cy="707886"/>
          </a:xfrm>
          <a:prstGeom prst="rect">
            <a:avLst/>
          </a:prstGeom>
          <a:noFill/>
        </p:spPr>
        <p:txBody>
          <a:bodyPr wrap="square" rtlCol="0">
            <a:spAutoFit/>
          </a:bodyPr>
          <a:lstStyle/>
          <a:p>
            <a:r>
              <a:rPr lang="en-US" sz="4000" dirty="0" err="1" smtClean="0">
                <a:solidFill>
                  <a:srgbClr val="C00000"/>
                </a:solidFill>
                <a:latin typeface="Arial" panose="020B0604020202020204" pitchFamily="34" charset="0"/>
                <a:cs typeface="Arial" panose="020B0604020202020204" pitchFamily="34" charset="0"/>
              </a:rPr>
              <a:t>Các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châu</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lục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trên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Trái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Đất</a:t>
            </a:r>
            <a:endParaRPr lang="en-US" sz="4000" dirty="0">
              <a:solidFill>
                <a:srgbClr val="C00000"/>
              </a:solidFill>
              <a:latin typeface="Arial" panose="020B0604020202020204" pitchFamily="34" charset="0"/>
              <a:cs typeface="Arial" panose="020B0604020202020204" pitchFamily="34" charset="0"/>
            </a:endParaRPr>
          </a:p>
        </p:txBody>
      </p:sp>
      <p:sp>
        <p:nvSpPr>
          <p:cNvPr id="21" name="Right Arrow 20"/>
          <p:cNvSpPr/>
          <p:nvPr/>
        </p:nvSpPr>
        <p:spPr>
          <a:xfrm rot="1477349">
            <a:off x="6953112" y="7890413"/>
            <a:ext cx="1000456" cy="4266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249298" y="8020942"/>
            <a:ext cx="2757458" cy="707886"/>
          </a:xfrm>
          <a:prstGeom prst="rect">
            <a:avLst/>
          </a:prstGeom>
          <a:noFill/>
        </p:spPr>
        <p:txBody>
          <a:bodyPr wrap="square" rtlCol="0">
            <a:spAutoFit/>
          </a:bodyPr>
          <a:lstStyle/>
          <a:p>
            <a:r>
              <a:rPr lang="en-US" sz="4000" dirty="0" smtClean="0">
                <a:solidFill>
                  <a:srgbClr val="C00000"/>
                </a:solidFill>
                <a:latin typeface="Arial" panose="020B0604020202020204" pitchFamily="34" charset="0"/>
                <a:cs typeface="Arial" panose="020B0604020202020204" pitchFamily="34" charset="0"/>
              </a:rPr>
              <a:t>6 </a:t>
            </a:r>
            <a:r>
              <a:rPr lang="en-US" sz="4000" dirty="0" err="1" smtClean="0">
                <a:solidFill>
                  <a:srgbClr val="C00000"/>
                </a:solidFill>
                <a:latin typeface="Arial" panose="020B0604020202020204" pitchFamily="34" charset="0"/>
                <a:cs typeface="Arial" panose="020B0604020202020204" pitchFamily="34" charset="0"/>
              </a:rPr>
              <a:t>phần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tử</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2308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sp>
        <p:nvSpPr>
          <p:cNvPr id="2" name="TextBox 2"/>
          <p:cNvSpPr txBox="1"/>
          <p:nvPr/>
        </p:nvSpPr>
        <p:spPr>
          <a:xfrm>
            <a:off x="2711015" y="1618392"/>
            <a:ext cx="12949308" cy="971676"/>
          </a:xfrm>
          <a:prstGeom prst="rect">
            <a:avLst/>
          </a:prstGeom>
        </p:spPr>
        <p:txBody>
          <a:bodyPr wrap="square" lIns="0" tIns="0" rIns="0" bIns="0" rtlCol="0" anchor="t">
            <a:spAutoFit/>
          </a:bodyPr>
          <a:lstStyle/>
          <a:p>
            <a:pPr algn="ctr">
              <a:lnSpc>
                <a:spcPts val="8096"/>
              </a:lnSpc>
            </a:pPr>
            <a:r>
              <a:rPr lang="en-US" sz="6600" b="1" spc="179" dirty="0" smtClean="0">
                <a:solidFill>
                  <a:srgbClr val="114F9A"/>
                </a:solidFill>
                <a:latin typeface="Arial" panose="020B0604020202020204" pitchFamily="34" charset="0"/>
                <a:cs typeface="Arial" panose="020B0604020202020204" pitchFamily="34" charset="0"/>
              </a:rPr>
              <a:t>HƯỚNG DẪN VỀ NHÀ</a:t>
            </a:r>
            <a:endParaRPr lang="en-US" sz="6600" b="1" spc="179" dirty="0">
              <a:solidFill>
                <a:srgbClr val="114F9A"/>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srcRect/>
          <a:stretch>
            <a:fillRect/>
          </a:stretch>
        </p:blipFill>
        <p:spPr>
          <a:xfrm rot="-1627455">
            <a:off x="15043668" y="7285728"/>
            <a:ext cx="3703503" cy="3945143"/>
          </a:xfrm>
          <a:prstGeom prst="rect">
            <a:avLst/>
          </a:prstGeom>
        </p:spPr>
      </p:pic>
      <p:grpSp>
        <p:nvGrpSpPr>
          <p:cNvPr id="5" name="Group 4"/>
          <p:cNvGrpSpPr/>
          <p:nvPr/>
        </p:nvGrpSpPr>
        <p:grpSpPr>
          <a:xfrm>
            <a:off x="1707344" y="3745874"/>
            <a:ext cx="4465342" cy="4270042"/>
            <a:chOff x="1707344" y="3745874"/>
            <a:chExt cx="4465342" cy="4270042"/>
          </a:xfrm>
        </p:grpSpPr>
        <p:grpSp>
          <p:nvGrpSpPr>
            <p:cNvPr id="3" name="Group 3"/>
            <p:cNvGrpSpPr/>
            <p:nvPr/>
          </p:nvGrpSpPr>
          <p:grpSpPr>
            <a:xfrm>
              <a:off x="1707344" y="3745874"/>
              <a:ext cx="4465342" cy="4270042"/>
              <a:chOff x="0" y="0"/>
              <a:chExt cx="2629143" cy="2514152"/>
            </a:xfrm>
          </p:grpSpPr>
          <p:sp>
            <p:nvSpPr>
              <p:cNvPr id="4" name="Freeform 4"/>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2" name="TextBox 12"/>
            <p:cNvSpPr txBox="1"/>
            <p:nvPr/>
          </p:nvSpPr>
          <p:spPr>
            <a:xfrm>
              <a:off x="1707344" y="4453818"/>
              <a:ext cx="4465342" cy="455830"/>
            </a:xfrm>
            <a:prstGeom prst="rect">
              <a:avLst/>
            </a:prstGeom>
          </p:spPr>
          <p:txBody>
            <a:bodyPr lIns="0" tIns="0" rIns="0" bIns="0" rtlCol="0" anchor="t">
              <a:spAutoFit/>
            </a:bodyPr>
            <a:lstStyle/>
            <a:p>
              <a:pPr algn="ctr">
                <a:lnSpc>
                  <a:spcPts val="3092"/>
                </a:lnSpc>
              </a:pPr>
              <a:r>
                <a:rPr lang="en-US" sz="5400" b="1" spc="61" dirty="0" smtClean="0">
                  <a:solidFill>
                    <a:srgbClr val="114F9A"/>
                  </a:solidFill>
                  <a:latin typeface="Arial" panose="020B0604020202020204" pitchFamily="34" charset="0"/>
                  <a:cs typeface="Arial" panose="020B0604020202020204" pitchFamily="34" charset="0"/>
                </a:rPr>
                <a:t>01</a:t>
              </a:r>
              <a:endParaRPr lang="en-US" sz="5400" b="1" spc="61" dirty="0">
                <a:solidFill>
                  <a:srgbClr val="114F9A"/>
                </a:solidFill>
                <a:latin typeface="Arial" panose="020B0604020202020204" pitchFamily="34" charset="0"/>
                <a:cs typeface="Arial" panose="020B0604020202020204" pitchFamily="34" charset="0"/>
              </a:endParaRPr>
            </a:p>
          </p:txBody>
        </p:sp>
        <p:sp>
          <p:nvSpPr>
            <p:cNvPr id="16" name="TextBox 15"/>
            <p:cNvSpPr txBox="1"/>
            <p:nvPr/>
          </p:nvSpPr>
          <p:spPr>
            <a:xfrm>
              <a:off x="1882372" y="5095958"/>
              <a:ext cx="4115286"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8" name="Group 7"/>
          <p:cNvGrpSpPr/>
          <p:nvPr/>
        </p:nvGrpSpPr>
        <p:grpSpPr>
          <a:xfrm>
            <a:off x="6869660" y="3745874"/>
            <a:ext cx="4548680" cy="4270042"/>
            <a:chOff x="6869660" y="3745874"/>
            <a:chExt cx="4548680" cy="4270042"/>
          </a:xfrm>
        </p:grpSpPr>
        <p:grpSp>
          <p:nvGrpSpPr>
            <p:cNvPr id="6" name="Group 6"/>
            <p:cNvGrpSpPr/>
            <p:nvPr/>
          </p:nvGrpSpPr>
          <p:grpSpPr>
            <a:xfrm>
              <a:off x="6952998" y="3745874"/>
              <a:ext cx="4465342" cy="4270042"/>
              <a:chOff x="0" y="0"/>
              <a:chExt cx="2629143" cy="2514152"/>
            </a:xfrm>
          </p:grpSpPr>
          <p:sp>
            <p:nvSpPr>
              <p:cNvPr id="7" name="Freeform 7"/>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3" name="TextBox 13"/>
            <p:cNvSpPr txBox="1"/>
            <p:nvPr/>
          </p:nvSpPr>
          <p:spPr>
            <a:xfrm>
              <a:off x="6869660" y="4436313"/>
              <a:ext cx="4465342" cy="473335"/>
            </a:xfrm>
            <a:prstGeom prst="rect">
              <a:avLst/>
            </a:prstGeom>
          </p:spPr>
          <p:txBody>
            <a:bodyPr lIns="0" tIns="0" rIns="0" bIns="0" rtlCol="0" anchor="t">
              <a:spAutoFit/>
            </a:bodyPr>
            <a:lstStyle/>
            <a:p>
              <a:pPr algn="ctr">
                <a:lnSpc>
                  <a:spcPts val="3092"/>
                </a:lnSpc>
              </a:pPr>
              <a:r>
                <a:rPr lang="en-US" sz="5400" b="1" spc="61" dirty="0" smtClean="0">
                  <a:solidFill>
                    <a:srgbClr val="114F9A"/>
                  </a:solidFill>
                  <a:latin typeface="Arial" panose="020B0604020202020204" pitchFamily="34" charset="0"/>
                  <a:cs typeface="Arial" panose="020B0604020202020204" pitchFamily="34" charset="0"/>
                </a:rPr>
                <a:t>02</a:t>
              </a:r>
              <a:endParaRPr lang="en-US" sz="5400" b="1" spc="61" dirty="0">
                <a:solidFill>
                  <a:srgbClr val="114F9A"/>
                </a:solidFill>
                <a:latin typeface="Arial" panose="020B0604020202020204" pitchFamily="34" charset="0"/>
                <a:cs typeface="Arial" panose="020B0604020202020204" pitchFamily="34" charset="0"/>
              </a:endParaRPr>
            </a:p>
          </p:txBody>
        </p:sp>
        <p:sp>
          <p:nvSpPr>
            <p:cNvPr id="17" name="TextBox 16"/>
            <p:cNvSpPr txBox="1"/>
            <p:nvPr/>
          </p:nvSpPr>
          <p:spPr>
            <a:xfrm>
              <a:off x="7044688" y="5095958"/>
              <a:ext cx="4115286"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grpSp>
      <p:grpSp>
        <p:nvGrpSpPr>
          <p:cNvPr id="11" name="Group 10"/>
          <p:cNvGrpSpPr/>
          <p:nvPr/>
        </p:nvGrpSpPr>
        <p:grpSpPr>
          <a:xfrm>
            <a:off x="11883978" y="3745874"/>
            <a:ext cx="4917853" cy="4270042"/>
            <a:chOff x="11883978" y="3745874"/>
            <a:chExt cx="4917853" cy="4270042"/>
          </a:xfrm>
        </p:grpSpPr>
        <p:grpSp>
          <p:nvGrpSpPr>
            <p:cNvPr id="9" name="Group 9"/>
            <p:cNvGrpSpPr/>
            <p:nvPr/>
          </p:nvGrpSpPr>
          <p:grpSpPr>
            <a:xfrm>
              <a:off x="12115314" y="3745874"/>
              <a:ext cx="4465342" cy="4270042"/>
              <a:chOff x="0" y="0"/>
              <a:chExt cx="2629143" cy="2514152"/>
            </a:xfrm>
          </p:grpSpPr>
          <p:sp>
            <p:nvSpPr>
              <p:cNvPr id="10" name="Freeform 10"/>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4" name="TextBox 14"/>
            <p:cNvSpPr txBox="1"/>
            <p:nvPr/>
          </p:nvSpPr>
          <p:spPr>
            <a:xfrm>
              <a:off x="12110234" y="4453818"/>
              <a:ext cx="4465342" cy="455830"/>
            </a:xfrm>
            <a:prstGeom prst="rect">
              <a:avLst/>
            </a:prstGeom>
          </p:spPr>
          <p:txBody>
            <a:bodyPr lIns="0" tIns="0" rIns="0" bIns="0" rtlCol="0" anchor="t">
              <a:spAutoFit/>
            </a:bodyPr>
            <a:lstStyle/>
            <a:p>
              <a:pPr algn="ctr">
                <a:lnSpc>
                  <a:spcPts val="3092"/>
                </a:lnSpc>
              </a:pPr>
              <a:r>
                <a:rPr lang="en-US" sz="5400" b="1" spc="61" dirty="0" smtClean="0">
                  <a:solidFill>
                    <a:srgbClr val="114F9A"/>
                  </a:solidFill>
                  <a:latin typeface="Arial" panose="020B0604020202020204" pitchFamily="34" charset="0"/>
                  <a:cs typeface="Arial" panose="020B0604020202020204" pitchFamily="34" charset="0"/>
                </a:rPr>
                <a:t>03</a:t>
              </a:r>
              <a:endParaRPr lang="en-US" sz="5400" b="1" spc="61" dirty="0">
                <a:solidFill>
                  <a:srgbClr val="114F9A"/>
                </a:solidFill>
                <a:latin typeface="Arial" panose="020B0604020202020204" pitchFamily="34" charset="0"/>
                <a:cs typeface="Arial" panose="020B0604020202020204" pitchFamily="34" charset="0"/>
              </a:endParaRPr>
            </a:p>
          </p:txBody>
        </p:sp>
        <p:sp>
          <p:nvSpPr>
            <p:cNvPr id="18" name="Rectangle 17"/>
            <p:cNvSpPr/>
            <p:nvPr/>
          </p:nvSpPr>
          <p:spPr>
            <a:xfrm>
              <a:off x="11883978" y="5047579"/>
              <a:ext cx="4917853" cy="2862322"/>
            </a:xfrm>
            <a:prstGeom prst="rect">
              <a:avLst/>
            </a:prstGeom>
          </p:spPr>
          <p:txBody>
            <a:bodyPr wrap="square">
              <a:spAutoFit/>
            </a:bodyPr>
            <a:lstStyle/>
            <a:p>
              <a:pPr algn="ctr">
                <a:lnSpc>
                  <a:spcPct val="150000"/>
                </a:lnSpc>
              </a:pPr>
              <a:r>
                <a:rPr lang="vi-VN" sz="4000" dirty="0" smtClean="0">
                  <a:latin typeface="Arial" panose="020B0604020202020204" pitchFamily="34" charset="0"/>
                  <a:cs typeface="Arial" panose="020B0604020202020204" pitchFamily="34" charset="0"/>
                </a:rPr>
                <a:t>Chuẩn </a:t>
              </a:r>
              <a:r>
                <a:rPr lang="vi-VN" sz="4000" dirty="0">
                  <a:latin typeface="Arial" panose="020B0604020202020204" pitchFamily="34" charset="0"/>
                  <a:cs typeface="Arial" panose="020B0604020202020204" pitchFamily="34" charset="0"/>
                </a:rPr>
                <a:t>bị bài mới “</a:t>
              </a:r>
              <a:r>
                <a:rPr lang="vi-VN" sz="4000" b="1" dirty="0">
                  <a:latin typeface="Arial" panose="020B0604020202020204" pitchFamily="34" charset="0"/>
                  <a:cs typeface="Arial" panose="020B0604020202020204" pitchFamily="34" charset="0"/>
                </a:rPr>
                <a:t>Bài tập cuối chương </a:t>
              </a:r>
              <a:r>
                <a:rPr lang="vi-VN" sz="4000" b="1" dirty="0" smtClean="0">
                  <a:latin typeface="Arial" panose="020B0604020202020204" pitchFamily="34" charset="0"/>
                  <a:cs typeface="Arial" panose="020B0604020202020204" pitchFamily="34" charset="0"/>
                </a:rPr>
                <a:t>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439423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ppt_w+.3"/>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700623" y="-541144"/>
            <a:ext cx="3698537" cy="338248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385469" y="340533"/>
            <a:ext cx="1088000" cy="13327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172088">
            <a:off x="16164948" y="3915435"/>
            <a:ext cx="1996615" cy="1099954"/>
          </a:xfrm>
          <a:prstGeom prst="rect">
            <a:avLst/>
          </a:prstGeom>
        </p:spPr>
      </p:pic>
      <p:pic>
        <p:nvPicPr>
          <p:cNvPr id="12" name="Picture 12"/>
          <p:cNvPicPr>
            <a:picLocks noChangeAspect="1"/>
          </p:cNvPicPr>
          <p:nvPr/>
        </p:nvPicPr>
        <p:blipFill>
          <a:blip r:embed="rId21"/>
          <a:srcRect/>
          <a:stretch>
            <a:fillRect/>
          </a:stretch>
        </p:blipFill>
        <p:spPr>
          <a:xfrm rot="5638528">
            <a:off x="11262297" y="7082185"/>
            <a:ext cx="1323551" cy="1122141"/>
          </a:xfrm>
          <a:prstGeom prst="rect">
            <a:avLst/>
          </a:prstGeom>
        </p:spPr>
      </p:pic>
      <p:sp>
        <p:nvSpPr>
          <p:cNvPr id="13" name="TextBox 13"/>
          <p:cNvSpPr txBox="1"/>
          <p:nvPr/>
        </p:nvSpPr>
        <p:spPr>
          <a:xfrm>
            <a:off x="2581533" y="2996627"/>
            <a:ext cx="13006498" cy="3308598"/>
          </a:xfrm>
          <a:prstGeom prst="rect">
            <a:avLst/>
          </a:prstGeom>
        </p:spPr>
        <p:txBody>
          <a:bodyPr lIns="0" tIns="0" rIns="0" bIns="0" rtlCol="0" anchor="t">
            <a:spAutoFit/>
          </a:bodyPr>
          <a:lstStyle/>
          <a:p>
            <a:pPr algn="ctr">
              <a:lnSpc>
                <a:spcPts val="12901"/>
              </a:lnSpc>
            </a:pPr>
            <a:r>
              <a:rPr lang="en-US" sz="8000" b="1" dirty="0" smtClean="0">
                <a:solidFill>
                  <a:srgbClr val="EB4634"/>
                </a:solidFill>
                <a:latin typeface="Arial" panose="020B0604020202020204" pitchFamily="34" charset="0"/>
                <a:cs typeface="Arial" panose="020B0604020202020204" pitchFamily="34" charset="0"/>
              </a:rPr>
              <a:t>HẸN GẶP LẠI CÁC EM TRONG TIẾT HỌC SAU!</a:t>
            </a:r>
            <a:endParaRPr lang="en-US" sz="8000" b="1" dirty="0">
              <a:solidFill>
                <a:srgbClr val="EB46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28306"/>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8859" y="311813"/>
            <a:ext cx="1351544" cy="1655566"/>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4631" y="2279192"/>
            <a:ext cx="3103427" cy="7231267"/>
          </a:xfrm>
          <a:prstGeom prst="rect">
            <a:avLst/>
          </a:prstGeom>
        </p:spPr>
      </p:pic>
      <p:sp>
        <p:nvSpPr>
          <p:cNvPr id="21" name="Rounded Rectangular Callout 20"/>
          <p:cNvSpPr/>
          <p:nvPr/>
        </p:nvSpPr>
        <p:spPr>
          <a:xfrm>
            <a:off x="5114713" y="1905944"/>
            <a:ext cx="11272881" cy="1637357"/>
          </a:xfrm>
          <a:prstGeom prst="wedgeRoundRectCallout">
            <a:avLst>
              <a:gd name="adj1" fmla="val -58243"/>
              <a:gd name="adj2" fmla="val -1156"/>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Có những cách nào để mô tả một tập hợp?</a:t>
            </a:r>
          </a:p>
        </p:txBody>
      </p:sp>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53600" y="4156556"/>
            <a:ext cx="1295400" cy="1432964"/>
          </a:xfrm>
          <a:prstGeom prst="rect">
            <a:avLst/>
          </a:prstGeom>
        </p:spPr>
      </p:pic>
      <p:sp>
        <p:nvSpPr>
          <p:cNvPr id="23" name="Rectangle 22"/>
          <p:cNvSpPr/>
          <p:nvPr/>
        </p:nvSpPr>
        <p:spPr>
          <a:xfrm>
            <a:off x="5659988" y="5672320"/>
            <a:ext cx="9802269"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S ta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hiệu</a:t>
            </a:r>
            <a:r>
              <a:rPr lang="en-US" sz="4400" dirty="0">
                <a:latin typeface="Arial" panose="020B0604020202020204" pitchFamily="34" charset="0"/>
                <a:cs typeface="Arial" panose="020B0604020202020204" pitchFamily="34" charset="0"/>
              </a:rPr>
              <a:t> ∈, a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S ta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hiệu</a:t>
            </a:r>
            <a:r>
              <a:rPr lang="en-US" sz="4400" dirty="0">
                <a:latin typeface="Arial" panose="020B0604020202020204" pitchFamily="34" charset="0"/>
                <a:cs typeface="Arial" panose="020B0604020202020204"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ppt_w+.3"/>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7099444" y="7710506"/>
            <a:ext cx="1636855" cy="1434481"/>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13747271" y="9349285"/>
            <a:ext cx="2608683" cy="668771"/>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4441342" y="-3218855"/>
            <a:ext cx="8991602" cy="17221202"/>
          </a:xfrm>
          <a:prstGeom prst="rect">
            <a:avLst/>
          </a:prstGeom>
        </p:spPr>
      </p:pic>
      <p:grpSp>
        <p:nvGrpSpPr>
          <p:cNvPr id="20" name="Group 6"/>
          <p:cNvGrpSpPr/>
          <p:nvPr/>
        </p:nvGrpSpPr>
        <p:grpSpPr>
          <a:xfrm>
            <a:off x="3362782" y="-405377"/>
            <a:ext cx="11562436" cy="3057395"/>
            <a:chOff x="0" y="0"/>
            <a:chExt cx="15416581" cy="4076527"/>
          </a:xfrm>
        </p:grpSpPr>
        <p:pic>
          <p:nvPicPr>
            <p:cNvPr id="21"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2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pic>
        <p:nvPicPr>
          <p:cNvPr id="28"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587162" y="7732798"/>
            <a:ext cx="2432581" cy="2473049"/>
          </a:xfrm>
          <a:prstGeom prst="rect">
            <a:avLst/>
          </a:prstGeom>
        </p:spPr>
      </p:pic>
      <p:grpSp>
        <p:nvGrpSpPr>
          <p:cNvPr id="29" name="Group 28"/>
          <p:cNvGrpSpPr/>
          <p:nvPr/>
        </p:nvGrpSpPr>
        <p:grpSpPr>
          <a:xfrm>
            <a:off x="7208549" y="803666"/>
            <a:ext cx="3817565" cy="2079545"/>
            <a:chOff x="3506439" y="1847264"/>
            <a:chExt cx="3817565" cy="2079545"/>
          </a:xfrm>
        </p:grpSpPr>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31" name="TextBox 30"/>
            <p:cNvSpPr txBox="1"/>
            <p:nvPr/>
          </p:nvSpPr>
          <p:spPr>
            <a:xfrm>
              <a:off x="3776951" y="2353724"/>
              <a:ext cx="3276539" cy="769441"/>
            </a:xfrm>
            <a:prstGeom prst="rect">
              <a:avLst/>
            </a:prstGeom>
            <a:noFill/>
          </p:spPr>
          <p:txBody>
            <a:bodyPr wrap="square" rtlCol="0">
              <a:spAutoFit/>
            </a:bodyPr>
            <a:lstStyle/>
            <a:p>
              <a:pPr algn="ctr"/>
              <a:r>
                <a:rPr lang="en-US" sz="4400" b="1" dirty="0" smtClean="0">
                  <a:solidFill>
                    <a:srgbClr val="C00000"/>
                  </a:solidFill>
                  <a:latin typeface="Arial" panose="020B0604020202020204" pitchFamily="34" charset="0"/>
                  <a:cs typeface="Arial" panose="020B0604020202020204" pitchFamily="34" charset="0"/>
                </a:rPr>
                <a:t>KẾT LUẬN</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2" name="Rectangle 31"/>
          <p:cNvSpPr/>
          <p:nvPr/>
        </p:nvSpPr>
        <p:spPr>
          <a:xfrm>
            <a:off x="2040643" y="2883211"/>
            <a:ext cx="14834485"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Có thể mô tả một tập hợp bằng một trong hai cách sau:</a:t>
            </a:r>
          </a:p>
          <a:p>
            <a:pPr algn="just">
              <a:lnSpc>
                <a:spcPct val="150000"/>
              </a:lnSpc>
            </a:pPr>
            <a:r>
              <a:rPr lang="vi-VN" sz="4000" b="1" dirty="0">
                <a:latin typeface="Arial" panose="020B0604020202020204" pitchFamily="34" charset="0"/>
                <a:cs typeface="Arial" panose="020B0604020202020204" pitchFamily="34" charset="0"/>
              </a:rPr>
              <a:t>Cách 1: </a:t>
            </a:r>
            <a:r>
              <a:rPr lang="vi-VN" sz="4000" dirty="0">
                <a:latin typeface="Arial" panose="020B0604020202020204" pitchFamily="34" charset="0"/>
                <a:cs typeface="Arial" panose="020B0604020202020204" pitchFamily="34" charset="0"/>
              </a:rPr>
              <a:t>Liệt kê các phần tử của tập hợp.</a:t>
            </a:r>
          </a:p>
          <a:p>
            <a:pPr algn="just">
              <a:lnSpc>
                <a:spcPct val="150000"/>
              </a:lnSpc>
            </a:pPr>
            <a:r>
              <a:rPr lang="vi-VN" sz="4000" b="1" dirty="0">
                <a:latin typeface="Arial" panose="020B0604020202020204" pitchFamily="34" charset="0"/>
                <a:cs typeface="Arial" panose="020B0604020202020204" pitchFamily="34" charset="0"/>
              </a:rPr>
              <a:t>Cách 2: </a:t>
            </a:r>
            <a:r>
              <a:rPr lang="vi-VN" sz="4000" dirty="0">
                <a:latin typeface="Arial" panose="020B0604020202020204" pitchFamily="34" charset="0"/>
                <a:cs typeface="Arial" panose="020B0604020202020204" pitchFamily="34" charset="0"/>
              </a:rPr>
              <a:t>Chỉ ra tính chất đặc trưng cho các phần tử của tập hợp.</a:t>
            </a:r>
          </a:p>
        </p:txBody>
      </p:sp>
      <p:sp>
        <p:nvSpPr>
          <p:cNvPr id="33" name="Rounded Rectangle 32"/>
          <p:cNvSpPr/>
          <p:nvPr/>
        </p:nvSpPr>
        <p:spPr>
          <a:xfrm>
            <a:off x="4190930" y="6125911"/>
            <a:ext cx="9852800" cy="272761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a</a:t>
            </a:r>
            <a:r>
              <a:rPr lang="en-US" sz="4000" dirty="0" smtClean="0">
                <a:solidFill>
                  <a:schemeClr val="tx1"/>
                </a:solidFill>
                <a:latin typeface="Arial" panose="020B0604020202020204" pitchFamily="34" charset="0"/>
                <a:cs typeface="Arial" panose="020B0604020202020204" pitchFamily="34" charset="0"/>
              </a:rPr>
              <a:t> ∈ S</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S.</a:t>
            </a:r>
          </a:p>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a ∉ S</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S.</a:t>
            </a:r>
          </a:p>
        </p:txBody>
      </p:sp>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wipe(left)">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 calcmode="lin" valueType="num">
                                      <p:cBhvr additive="base">
                                        <p:cTn id="17" dur="500"/>
                                        <p:tgtEl>
                                          <p:spTgt spid="3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 calcmode="lin" valueType="num">
                                      <p:cBhvr additive="base">
                                        <p:cTn id="21" dur="500"/>
                                        <p:tgtEl>
                                          <p:spTgt spid="32">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75176" y="-718114"/>
            <a:ext cx="1563095" cy="2232993"/>
          </a:xfrm>
          <a:prstGeom prst="rect">
            <a:avLst/>
          </a:prstGeom>
        </p:spPr>
      </p:pic>
      <p:sp>
        <p:nvSpPr>
          <p:cNvPr id="5" name="Rounded Rectangle 4"/>
          <p:cNvSpPr/>
          <p:nvPr/>
        </p:nvSpPr>
        <p:spPr>
          <a:xfrm>
            <a:off x="2128520" y="1512339"/>
            <a:ext cx="2216643"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4795520" y="1588539"/>
                <a:ext cx="11811000" cy="90159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D = {n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smtClean="0">
                    <a:latin typeface="Arial" panose="020B0604020202020204" pitchFamily="34" charset="0"/>
                    <a:cs typeface="Arial" panose="020B0604020202020204" pitchFamily="34" charset="0"/>
                  </a:rPr>
                  <a:t>| n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tố</a:t>
                </a:r>
                <a:r>
                  <a:rPr lang="en-US" sz="4000" dirty="0" smtClean="0">
                    <a:latin typeface="Arial" panose="020B0604020202020204" pitchFamily="34" charset="0"/>
                    <a:cs typeface="Arial" panose="020B0604020202020204" pitchFamily="34" charset="0"/>
                  </a:rPr>
                  <a:t>, 5 &lt; n &lt; 20}</a:t>
                </a:r>
                <a:endParaRPr lang="en-US" sz="40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95520" y="1588539"/>
                <a:ext cx="11811000" cy="901593"/>
              </a:xfrm>
              <a:prstGeom prst="rect">
                <a:avLst/>
              </a:prstGeom>
              <a:blipFill rotWithShape="0">
                <a:blip r:embed="rId9"/>
                <a:stretch>
                  <a:fillRect l="-1859" b="-29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295400" y="2713455"/>
                <a:ext cx="15687040" cy="3785652"/>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kê</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Dùng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5; 12; 17; 18,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thuộc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thuộc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tâp</a:t>
                </a:r>
                <a:r>
                  <a:rPr lang="en-US" sz="4000" dirty="0" smtClean="0">
                    <a:latin typeface="Arial" panose="020B0604020202020204" pitchFamily="34" charset="0"/>
                    <a:cs typeface="Arial" panose="020B0604020202020204" pitchFamily="34" charset="0"/>
                  </a:rPr>
                  <a:t> D?</a:t>
                </a:r>
                <a:endParaRPr lang="en-US" sz="4000" dirty="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95400" y="2713455"/>
                <a:ext cx="15687040" cy="3785652"/>
              </a:xfrm>
              <a:prstGeom prst="rect">
                <a:avLst/>
              </a:prstGeom>
              <a:blipFill rotWithShape="0">
                <a:blip r:embed="rId10"/>
                <a:stretch>
                  <a:fillRect l="-1244" r="-1360" b="-3060"/>
                </a:stretch>
              </a:blipFill>
            </p:spPr>
            <p:txBody>
              <a:bodyPr/>
              <a:lstStyle/>
              <a:p>
                <a:r>
                  <a:rPr lang="en-US">
                    <a:noFill/>
                  </a:rPr>
                  <a:t> </a:t>
                </a:r>
              </a:p>
            </p:txBody>
          </p:sp>
        </mc:Fallback>
      </mc:AlternateContent>
      <p:sp>
        <p:nvSpPr>
          <p:cNvPr id="8" name="Oval Callout 7"/>
          <p:cNvSpPr/>
          <p:nvPr/>
        </p:nvSpPr>
        <p:spPr>
          <a:xfrm>
            <a:off x="2128520" y="6722430"/>
            <a:ext cx="1681480" cy="1219200"/>
          </a:xfrm>
          <a:prstGeom prst="wedgeEllipseCallout">
            <a:avLst>
              <a:gd name="adj1" fmla="val 46841"/>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4536439" y="7029168"/>
                <a:ext cx="12034520" cy="1824923"/>
              </a:xfrm>
              <a:prstGeom prst="rect">
                <a:avLst/>
              </a:prstGeom>
              <a:noFill/>
            </p:spPr>
            <p:txBody>
              <a:bodyPr wrap="square" rtlCol="0">
                <a:spAutoFit/>
              </a:bodyPr>
              <a:lstStyle/>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D = {7; 11; 13; 17; 19}.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5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 12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 17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 18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a:t>
                </a:r>
                <a:endParaRPr lang="en-US" sz="40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36439" y="7029168"/>
                <a:ext cx="12034520" cy="1824923"/>
              </a:xfrm>
              <a:prstGeom prst="rect">
                <a:avLst/>
              </a:prstGeom>
              <a:blipFill rotWithShape="0">
                <a:blip r:embed="rId11"/>
                <a:stretch>
                  <a:fillRect l="-1621" b="-13712"/>
                </a:stretch>
              </a:blipFill>
            </p:spPr>
            <p:txBody>
              <a:bodyPr/>
              <a:lstStyle/>
              <a:p>
                <a:r>
                  <a:rPr lang="en-US">
                    <a:noFill/>
                  </a:rPr>
                  <a:t> </a:t>
                </a:r>
              </a:p>
            </p:txBody>
          </p:sp>
        </mc:Fallback>
      </mc:AlternateContent>
    </p:spTree>
    <p:extLst>
      <p:ext uri="{BB962C8B-B14F-4D97-AF65-F5344CB8AC3E}">
        <p14:creationId xmlns:p14="http://schemas.microsoft.com/office/powerpoint/2010/main" val="314116397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4502</Words>
  <PresentationFormat>Custom</PresentationFormat>
  <Paragraphs>389</Paragraphs>
  <Slides>61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Cambria Math</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2022-08-13T09:48:03Z</dcterms:modified>
  <dc:identifier>DAFIKXz6_D0</dc:identifier>
</cp:coreProperties>
</file>