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Lst>
  <p:notesMasterIdLst>
    <p:notesMasterId r:id="rId48"/>
  </p:notesMasterIdLst>
  <p:sldIdLst>
    <p:sldId id="257" r:id="rId5"/>
    <p:sldId id="261" r:id="rId6"/>
    <p:sldId id="268" r:id="rId7"/>
    <p:sldId id="256" r:id="rId8"/>
    <p:sldId id="260" r:id="rId9"/>
    <p:sldId id="258" r:id="rId10"/>
    <p:sldId id="269" r:id="rId11"/>
    <p:sldId id="271" r:id="rId12"/>
    <p:sldId id="270" r:id="rId13"/>
    <p:sldId id="272" r:id="rId14"/>
    <p:sldId id="273" r:id="rId15"/>
    <p:sldId id="276" r:id="rId16"/>
    <p:sldId id="274" r:id="rId17"/>
    <p:sldId id="275" r:id="rId18"/>
    <p:sldId id="277" r:id="rId19"/>
    <p:sldId id="278" r:id="rId20"/>
    <p:sldId id="279" r:id="rId21"/>
    <p:sldId id="280" r:id="rId22"/>
    <p:sldId id="264" r:id="rId23"/>
    <p:sldId id="262" r:id="rId24"/>
    <p:sldId id="281" r:id="rId25"/>
    <p:sldId id="282" r:id="rId26"/>
    <p:sldId id="283" r:id="rId27"/>
    <p:sldId id="285" r:id="rId28"/>
    <p:sldId id="259" r:id="rId29"/>
    <p:sldId id="284" r:id="rId30"/>
    <p:sldId id="286" r:id="rId31"/>
    <p:sldId id="265" r:id="rId32"/>
    <p:sldId id="287" r:id="rId33"/>
    <p:sldId id="288" r:id="rId34"/>
    <p:sldId id="289" r:id="rId35"/>
    <p:sldId id="290" r:id="rId36"/>
    <p:sldId id="291" r:id="rId37"/>
    <p:sldId id="263" r:id="rId38"/>
    <p:sldId id="292" r:id="rId39"/>
    <p:sldId id="295" r:id="rId40"/>
    <p:sldId id="301" r:id="rId41"/>
    <p:sldId id="299" r:id="rId42"/>
    <p:sldId id="302" r:id="rId43"/>
    <p:sldId id="296" r:id="rId44"/>
    <p:sldId id="297" r:id="rId45"/>
    <p:sldId id="293" r:id="rId46"/>
    <p:sldId id="294" r:id="rId47"/>
  </p:sldIdLst>
  <p:sldSz cx="18288000" cy="10287000"/>
  <p:notesSz cx="6858000" cy="9144000"/>
  <p:embeddedFontLst>
    <p:embeddedFont>
      <p:font typeface="Cambria Math" panose="02040503050406030204" pitchFamily="18" charset="0"/>
      <p:regular r:id="rId49"/>
    </p:embeddedFont>
    <p:embeddedFont>
      <p:font typeface="Tahoma" panose="020B0604030504040204" pitchFamily="34" charset="0"/>
      <p:regular r:id="rId50"/>
      <p:bold r:id="rId51"/>
    </p:embeddedFont>
    <p:embeddedFont>
      <p:font typeface="Calibri Light" panose="020F0302020204030204" pitchFamily="34" charset="0"/>
      <p:regular r:id="rId52"/>
      <p:italic r:id="rId53"/>
    </p:embeddedFont>
    <p:embeddedFont>
      <p:font typeface="Calibri" panose="020F0502020204030204" pitchFamily="34" charset="0"/>
      <p:regular r:id="rId54"/>
      <p:bold r:id="rId55"/>
      <p:italic r:id="rId56"/>
      <p:boldItalic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5637" autoAdjust="0"/>
  </p:normalViewPr>
  <p:slideViewPr>
    <p:cSldViewPr>
      <p:cViewPr varScale="1">
        <p:scale>
          <a:sx n="41" d="100"/>
          <a:sy n="41" d="100"/>
        </p:scale>
        <p:origin x="300"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font" Target="fonts/font2.fntdata"/><Relationship Id="rId55" Type="http://schemas.openxmlformats.org/officeDocument/2006/relationships/font" Target="fonts/font7.fntdata"/><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5.fntdata"/><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56" Type="http://schemas.openxmlformats.org/officeDocument/2006/relationships/font" Target="fonts/font8.fntdata"/><Relationship Id="rId8" Type="http://schemas.openxmlformats.org/officeDocument/2006/relationships/slide" Target="slides/slide4.xml"/><Relationship Id="rId51" Type="http://schemas.openxmlformats.org/officeDocument/2006/relationships/font" Target="fonts/font3.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4.fntdata"/><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AD7DEF-5E9B-4369-B36B-B8103879A0EB}" type="datetimeFigureOut">
              <a:rPr lang="en-US" smtClean="0"/>
              <a:t>8/16/2022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A8C1B5-E426-42BE-8608-D3F613E1CC4C}" type="slidenum">
              <a:rPr lang="en-US" smtClean="0"/>
              <a:t>‹#›</a:t>
            </a:fld>
            <a:endParaRPr lang="en-US"/>
          </a:p>
        </p:txBody>
      </p:sp>
    </p:spTree>
    <p:extLst>
      <p:ext uri="{BB962C8B-B14F-4D97-AF65-F5344CB8AC3E}">
        <p14:creationId xmlns:p14="http://schemas.microsoft.com/office/powerpoint/2010/main" val="2540526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A8C1B5-E426-42BE-8608-D3F613E1CC4C}" type="slidenum">
              <a:rPr lang="en-US" smtClean="0"/>
              <a:t>28</a:t>
            </a:fld>
            <a:endParaRPr lang="en-US"/>
          </a:p>
        </p:txBody>
      </p:sp>
    </p:spTree>
    <p:extLst>
      <p:ext uri="{BB962C8B-B14F-4D97-AF65-F5344CB8AC3E}">
        <p14:creationId xmlns:p14="http://schemas.microsoft.com/office/powerpoint/2010/main" val="808012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err="1" smtClean="0"/>
              <a:t>Bấm</a:t>
            </a:r>
            <a:r>
              <a:rPr lang="en-US" b="1" baseline="0" dirty="0" smtClean="0"/>
              <a:t> </a:t>
            </a:r>
            <a:r>
              <a:rPr lang="en-US" b="1" baseline="0" dirty="0" err="1" smtClean="0"/>
              <a:t>số</a:t>
            </a:r>
            <a:r>
              <a:rPr lang="en-US" b="1" baseline="0" dirty="0" smtClean="0"/>
              <a:t> </a:t>
            </a:r>
            <a:r>
              <a:rPr lang="en-US" b="1" baseline="0" dirty="0" err="1" smtClean="0"/>
              <a:t>để</a:t>
            </a:r>
            <a:r>
              <a:rPr lang="en-US" b="1" baseline="0" dirty="0" smtClean="0"/>
              <a:t> </a:t>
            </a:r>
            <a:r>
              <a:rPr lang="en-US" b="1" baseline="0" dirty="0" err="1" smtClean="0"/>
              <a:t>mở</a:t>
            </a:r>
            <a:r>
              <a:rPr lang="en-US" b="1" baseline="0" dirty="0" smtClean="0"/>
              <a:t> </a:t>
            </a:r>
            <a:r>
              <a:rPr lang="en-US" b="1" baseline="0" dirty="0" err="1" smtClean="0"/>
              <a:t>câu</a:t>
            </a:r>
            <a:r>
              <a:rPr lang="en-US" b="1" baseline="0" dirty="0" smtClean="0"/>
              <a:t> </a:t>
            </a:r>
            <a:r>
              <a:rPr lang="en-US" b="1" baseline="0" dirty="0" err="1" smtClean="0"/>
              <a:t>hỏi</a:t>
            </a:r>
            <a:r>
              <a:rPr lang="en-US" b="1" baseline="0" dirty="0" smtClean="0"/>
              <a:t>. </a:t>
            </a:r>
            <a:r>
              <a:rPr lang="en-US" b="1" baseline="0" dirty="0" err="1" smtClean="0"/>
              <a:t>Bấm</a:t>
            </a:r>
            <a:r>
              <a:rPr lang="en-US" b="1" baseline="0" dirty="0" smtClean="0"/>
              <a:t> “QUAY” </a:t>
            </a:r>
            <a:r>
              <a:rPr lang="en-US" b="1" baseline="0" dirty="0" err="1" smtClean="0"/>
              <a:t>để</a:t>
            </a:r>
            <a:r>
              <a:rPr lang="en-US" b="1" baseline="0" dirty="0" smtClean="0"/>
              <a:t> quay </a:t>
            </a:r>
            <a:r>
              <a:rPr lang="en-US" b="1" baseline="0" dirty="0" err="1" smtClean="0"/>
              <a:t>vòng</a:t>
            </a:r>
            <a:r>
              <a:rPr lang="en-US" b="1" baseline="0" dirty="0" smtClean="0"/>
              <a:t> </a:t>
            </a:r>
            <a:r>
              <a:rPr lang="en-US" b="1" baseline="0" dirty="0" err="1" smtClean="0"/>
              <a:t>tròn</a:t>
            </a:r>
            <a:r>
              <a:rPr lang="en-US" b="1" baseline="0" dirty="0" smtClean="0"/>
              <a:t> </a:t>
            </a:r>
            <a:r>
              <a:rPr lang="en-US" b="1" baseline="0" dirty="0" err="1" smtClean="0"/>
              <a:t>máy</a:t>
            </a:r>
            <a:r>
              <a:rPr lang="en-US" b="1" baseline="0" dirty="0" smtClean="0"/>
              <a:t> </a:t>
            </a:r>
            <a:r>
              <a:rPr lang="en-US" b="1" baseline="0" dirty="0" err="1" smtClean="0"/>
              <a:t>mắn</a:t>
            </a:r>
            <a:r>
              <a:rPr lang="en-US" b="1" baseline="0" dirty="0" smtClean="0"/>
              <a:t>, </a:t>
            </a:r>
            <a:r>
              <a:rPr lang="en-US" b="1" baseline="0" dirty="0" err="1" smtClean="0"/>
              <a:t>bấm</a:t>
            </a:r>
            <a:r>
              <a:rPr lang="en-US" b="1" baseline="0" dirty="0" smtClean="0"/>
              <a:t> </a:t>
            </a:r>
            <a:r>
              <a:rPr lang="en-US" b="1" baseline="0" dirty="0" err="1" smtClean="0"/>
              <a:t>vào</a:t>
            </a:r>
            <a:r>
              <a:rPr lang="en-US" b="1" baseline="0" dirty="0" smtClean="0"/>
              <a:t> </a:t>
            </a:r>
            <a:r>
              <a:rPr lang="en-US" b="1" baseline="0" dirty="0" err="1" smtClean="0"/>
              <a:t>tâm</a:t>
            </a:r>
            <a:r>
              <a:rPr lang="en-US" b="1" baseline="0" dirty="0" smtClean="0"/>
              <a:t> </a:t>
            </a:r>
            <a:r>
              <a:rPr lang="en-US" b="1" baseline="0" dirty="0" err="1" smtClean="0"/>
              <a:t>vòng</a:t>
            </a:r>
            <a:r>
              <a:rPr lang="en-US" b="1" baseline="0" dirty="0" smtClean="0"/>
              <a:t> </a:t>
            </a:r>
            <a:r>
              <a:rPr lang="en-US" b="1" baseline="0" dirty="0" err="1" smtClean="0"/>
              <a:t>tròn</a:t>
            </a:r>
            <a:r>
              <a:rPr lang="en-US" b="1" baseline="0" dirty="0" smtClean="0"/>
              <a:t> </a:t>
            </a:r>
            <a:r>
              <a:rPr lang="en-US" b="1" baseline="0" dirty="0" err="1" smtClean="0"/>
              <a:t>để</a:t>
            </a:r>
            <a:r>
              <a:rPr lang="en-US" b="1" baseline="0" dirty="0" smtClean="0"/>
              <a:t> </a:t>
            </a:r>
            <a:r>
              <a:rPr lang="en-US" b="1" baseline="0" dirty="0" err="1" smtClean="0"/>
              <a:t>dừng</a:t>
            </a:r>
            <a:r>
              <a:rPr lang="en-US" b="1" baseline="0" dirty="0" smtClean="0"/>
              <a:t> quay.</a:t>
            </a:r>
          </a:p>
          <a:p>
            <a:pPr marL="171450" indent="-171450">
              <a:buFont typeface="Arial" panose="020B0604020202020204" pitchFamily="34" charset="0"/>
              <a:buChar char="•"/>
            </a:pPr>
            <a:r>
              <a:rPr lang="en-US" b="1" baseline="0" dirty="0" err="1" smtClean="0"/>
              <a:t>Sau</a:t>
            </a:r>
            <a:r>
              <a:rPr lang="en-US" b="1" baseline="0" dirty="0" smtClean="0"/>
              <a:t> </a:t>
            </a:r>
            <a:r>
              <a:rPr lang="en-US" b="1" baseline="0" dirty="0" err="1" smtClean="0"/>
              <a:t>khi</a:t>
            </a:r>
            <a:r>
              <a:rPr lang="en-US" b="1" baseline="0" dirty="0" smtClean="0"/>
              <a:t> </a:t>
            </a:r>
            <a:r>
              <a:rPr lang="en-US" b="1" baseline="0" dirty="0" err="1" smtClean="0"/>
              <a:t>chơi</a:t>
            </a:r>
            <a:r>
              <a:rPr lang="en-US" b="1" baseline="0" dirty="0" smtClean="0"/>
              <a:t> </a:t>
            </a:r>
            <a:r>
              <a:rPr lang="en-US" b="1" baseline="0" dirty="0" err="1" smtClean="0"/>
              <a:t>xong</a:t>
            </a:r>
            <a:r>
              <a:rPr lang="en-US" b="1" baseline="0" dirty="0" smtClean="0"/>
              <a:t> </a:t>
            </a:r>
            <a:r>
              <a:rPr lang="en-US" b="1" baseline="0" dirty="0" err="1" smtClean="0"/>
              <a:t>bấm</a:t>
            </a:r>
            <a:r>
              <a:rPr lang="en-US" b="1" baseline="0" dirty="0" smtClean="0"/>
              <a:t> </a:t>
            </a:r>
            <a:r>
              <a:rPr lang="en-US" b="1" baseline="0" dirty="0" err="1" smtClean="0"/>
              <a:t>Mũi</a:t>
            </a:r>
            <a:r>
              <a:rPr lang="en-US" b="1" baseline="0" dirty="0" smtClean="0"/>
              <a:t> </a:t>
            </a:r>
            <a:r>
              <a:rPr lang="en-US" b="1" baseline="0" dirty="0" err="1" smtClean="0"/>
              <a:t>tên</a:t>
            </a:r>
            <a:r>
              <a:rPr lang="en-US" b="1" baseline="0" dirty="0" smtClean="0"/>
              <a:t> </a:t>
            </a:r>
            <a:r>
              <a:rPr lang="en-US" b="1" baseline="0" dirty="0" err="1" smtClean="0"/>
              <a:t>góc</a:t>
            </a:r>
            <a:r>
              <a:rPr lang="en-US" b="1" baseline="0" dirty="0" smtClean="0"/>
              <a:t> </a:t>
            </a:r>
            <a:r>
              <a:rPr lang="en-US" b="1" baseline="0" dirty="0" err="1" smtClean="0"/>
              <a:t>bên</a:t>
            </a:r>
            <a:r>
              <a:rPr lang="en-US" b="1" baseline="0" dirty="0" smtClean="0"/>
              <a:t> </a:t>
            </a:r>
            <a:r>
              <a:rPr lang="en-US" b="1" baseline="0" dirty="0" err="1" smtClean="0"/>
              <a:t>trái</a:t>
            </a:r>
            <a:r>
              <a:rPr lang="en-US" b="1" baseline="0" dirty="0" smtClean="0"/>
              <a:t> </a:t>
            </a:r>
            <a:r>
              <a:rPr lang="en-US" b="1" baseline="0" dirty="0" err="1" smtClean="0"/>
              <a:t>màn</a:t>
            </a:r>
            <a:r>
              <a:rPr lang="en-US" b="1" baseline="0" dirty="0" smtClean="0"/>
              <a:t> </a:t>
            </a:r>
            <a:r>
              <a:rPr lang="en-US" b="1" baseline="0" dirty="0" err="1" smtClean="0"/>
              <a:t>hình</a:t>
            </a:r>
            <a:r>
              <a:rPr lang="en-US" b="1" baseline="0" dirty="0" smtClean="0"/>
              <a:t> </a:t>
            </a:r>
            <a:r>
              <a:rPr lang="en-US" b="1" baseline="0" dirty="0" err="1" smtClean="0"/>
              <a:t>để</a:t>
            </a:r>
            <a:r>
              <a:rPr lang="en-US" b="1" baseline="0" dirty="0" smtClean="0"/>
              <a:t> </a:t>
            </a:r>
            <a:r>
              <a:rPr lang="en-US" b="1" baseline="0" dirty="0" err="1" smtClean="0"/>
              <a:t>đi</a:t>
            </a:r>
            <a:r>
              <a:rPr lang="en-US" b="1" baseline="0" dirty="0" smtClean="0"/>
              <a:t> </a:t>
            </a:r>
            <a:r>
              <a:rPr lang="en-US" b="1" baseline="0" dirty="0" err="1" smtClean="0"/>
              <a:t>đến</a:t>
            </a:r>
            <a:r>
              <a:rPr lang="en-US" b="1" baseline="0" dirty="0" smtClean="0"/>
              <a:t> slide </a:t>
            </a:r>
            <a:r>
              <a:rPr lang="en-US" b="1" baseline="0" dirty="0" err="1" smtClean="0"/>
              <a:t>Hướng</a:t>
            </a:r>
            <a:r>
              <a:rPr lang="en-US" b="1" baseline="0" dirty="0" smtClean="0"/>
              <a:t> </a:t>
            </a:r>
            <a:r>
              <a:rPr lang="en-US" b="1" baseline="0" dirty="0" err="1" smtClean="0"/>
              <a:t>dẫn</a:t>
            </a:r>
            <a:r>
              <a:rPr lang="en-US" b="1" baseline="0" dirty="0" smtClean="0"/>
              <a:t> </a:t>
            </a:r>
            <a:r>
              <a:rPr lang="en-US" b="1" baseline="0" dirty="0" err="1" smtClean="0"/>
              <a:t>về</a:t>
            </a:r>
            <a:r>
              <a:rPr lang="en-US" b="1" baseline="0" dirty="0" smtClean="0"/>
              <a:t> </a:t>
            </a:r>
            <a:r>
              <a:rPr lang="en-US" b="1" baseline="0" dirty="0" err="1" smtClean="0"/>
              <a:t>nhà</a:t>
            </a:r>
            <a:r>
              <a:rPr lang="en-US" b="1" baseline="0" dirty="0" smtClean="0"/>
              <a:t>.</a:t>
            </a:r>
            <a:endParaRPr lang="en-US" b="1" dirty="0"/>
          </a:p>
        </p:txBody>
      </p:sp>
      <p:sp>
        <p:nvSpPr>
          <p:cNvPr id="4" name="Slide Number Placeholder 3"/>
          <p:cNvSpPr>
            <a:spLocks noGrp="1"/>
          </p:cNvSpPr>
          <p:nvPr>
            <p:ph type="sldNum" sz="quarter" idx="10"/>
          </p:nvPr>
        </p:nvSpPr>
        <p:spPr/>
        <p:txBody>
          <a:bodyPr/>
          <a:lstStyle/>
          <a:p>
            <a:fld id="{04A8C1B5-E426-42BE-8608-D3F613E1CC4C}" type="slidenum">
              <a:rPr lang="en-US" smtClean="0"/>
              <a:t>36</a:t>
            </a:fld>
            <a:endParaRPr lang="en-US"/>
          </a:p>
        </p:txBody>
      </p:sp>
    </p:spTree>
    <p:extLst>
      <p:ext uri="{BB962C8B-B14F-4D97-AF65-F5344CB8AC3E}">
        <p14:creationId xmlns:p14="http://schemas.microsoft.com/office/powerpoint/2010/main" val="3190202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smtClean="0"/>
              <a:t>Bấm</a:t>
            </a:r>
            <a:r>
              <a:rPr lang="en-US" b="1" baseline="0" dirty="0" smtClean="0"/>
              <a:t> </a:t>
            </a:r>
            <a:r>
              <a:rPr lang="en-US" b="1" baseline="0" dirty="0" err="1" smtClean="0"/>
              <a:t>nút</a:t>
            </a:r>
            <a:r>
              <a:rPr lang="en-US" b="1" baseline="0" dirty="0" smtClean="0"/>
              <a:t> </a:t>
            </a:r>
            <a:r>
              <a:rPr lang="en-US" b="1" baseline="0" dirty="0" err="1" smtClean="0"/>
              <a:t>tròn</a:t>
            </a:r>
            <a:r>
              <a:rPr lang="en-US" b="1" baseline="0" dirty="0" smtClean="0"/>
              <a:t> </a:t>
            </a:r>
            <a:r>
              <a:rPr lang="en-US" b="1" baseline="0" dirty="0" err="1" smtClean="0"/>
              <a:t>màu</a:t>
            </a:r>
            <a:r>
              <a:rPr lang="en-US" b="1" baseline="0" dirty="0" smtClean="0"/>
              <a:t> </a:t>
            </a:r>
            <a:r>
              <a:rPr lang="en-US" b="1" baseline="0" dirty="0" err="1" smtClean="0"/>
              <a:t>vàng</a:t>
            </a:r>
            <a:r>
              <a:rPr lang="en-US" b="1" baseline="0" dirty="0" smtClean="0"/>
              <a:t> </a:t>
            </a:r>
            <a:r>
              <a:rPr lang="en-US" b="1" baseline="0" dirty="0" err="1" smtClean="0"/>
              <a:t>để</a:t>
            </a:r>
            <a:r>
              <a:rPr lang="en-US" b="1" baseline="0" dirty="0" smtClean="0"/>
              <a:t> quay </a:t>
            </a:r>
            <a:r>
              <a:rPr lang="en-US" b="1" baseline="0" dirty="0" err="1" smtClean="0"/>
              <a:t>lại</a:t>
            </a:r>
            <a:r>
              <a:rPr lang="en-US" b="1" baseline="0" dirty="0" smtClean="0"/>
              <a:t> slide </a:t>
            </a:r>
            <a:r>
              <a:rPr lang="en-US" b="1" baseline="0" dirty="0" err="1" smtClean="0"/>
              <a:t>vòng</a:t>
            </a:r>
            <a:r>
              <a:rPr lang="en-US" b="1" baseline="0" dirty="0" smtClean="0"/>
              <a:t> quay may </a:t>
            </a:r>
            <a:r>
              <a:rPr lang="en-US" b="1" baseline="0" dirty="0" err="1" smtClean="0"/>
              <a:t>mắn</a:t>
            </a:r>
            <a:r>
              <a:rPr lang="en-US" b="1" baseline="0" dirty="0" smtClean="0"/>
              <a:t>, </a:t>
            </a:r>
            <a:r>
              <a:rPr lang="en-US" b="1" baseline="0" dirty="0" err="1" smtClean="0"/>
              <a:t>mở</a:t>
            </a:r>
            <a:r>
              <a:rPr lang="en-US" b="1" baseline="0" dirty="0" smtClean="0"/>
              <a:t> </a:t>
            </a:r>
            <a:r>
              <a:rPr lang="en-US" b="1" baseline="0" dirty="0" err="1" smtClean="0"/>
              <a:t>các</a:t>
            </a:r>
            <a:r>
              <a:rPr lang="en-US" b="1" baseline="0" dirty="0" smtClean="0"/>
              <a:t> </a:t>
            </a:r>
            <a:r>
              <a:rPr lang="en-US" b="1" baseline="0" dirty="0" err="1" smtClean="0"/>
              <a:t>câu</a:t>
            </a:r>
            <a:r>
              <a:rPr lang="en-US" b="1" baseline="0" dirty="0" smtClean="0"/>
              <a:t> </a:t>
            </a:r>
            <a:r>
              <a:rPr lang="en-US" b="1" baseline="0" dirty="0" err="1" smtClean="0"/>
              <a:t>hỏi</a:t>
            </a:r>
            <a:r>
              <a:rPr lang="en-US" b="1" baseline="0" dirty="0" smtClean="0"/>
              <a:t> </a:t>
            </a:r>
            <a:r>
              <a:rPr lang="en-US" b="1" baseline="0" dirty="0" err="1" smtClean="0"/>
              <a:t>tiếp</a:t>
            </a:r>
            <a:r>
              <a:rPr lang="en-US" b="1" baseline="0" dirty="0" smtClean="0"/>
              <a:t> </a:t>
            </a:r>
            <a:r>
              <a:rPr lang="en-US" b="1" baseline="0" dirty="0" err="1" smtClean="0"/>
              <a:t>theo.</a:t>
            </a:r>
            <a:endParaRPr lang="en-US" b="1" dirty="0"/>
          </a:p>
        </p:txBody>
      </p:sp>
      <p:sp>
        <p:nvSpPr>
          <p:cNvPr id="4" name="Slide Number Placeholder 3"/>
          <p:cNvSpPr>
            <a:spLocks noGrp="1"/>
          </p:cNvSpPr>
          <p:nvPr>
            <p:ph type="sldNum" sz="quarter" idx="10"/>
          </p:nvPr>
        </p:nvSpPr>
        <p:spPr/>
        <p:txBody>
          <a:bodyPr/>
          <a:lstStyle/>
          <a:p>
            <a:fld id="{04A8C1B5-E426-42BE-8608-D3F613E1CC4C}" type="slidenum">
              <a:rPr lang="en-US" smtClean="0"/>
              <a:t>37</a:t>
            </a:fld>
            <a:endParaRPr lang="en-US"/>
          </a:p>
        </p:txBody>
      </p:sp>
    </p:spTree>
    <p:extLst>
      <p:ext uri="{BB962C8B-B14F-4D97-AF65-F5344CB8AC3E}">
        <p14:creationId xmlns:p14="http://schemas.microsoft.com/office/powerpoint/2010/main" val="3390944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smtClean="0"/>
              <a:t>Bấm</a:t>
            </a:r>
            <a:r>
              <a:rPr lang="en-US" b="1" baseline="0" dirty="0" smtClean="0"/>
              <a:t> </a:t>
            </a:r>
            <a:r>
              <a:rPr lang="en-US" b="1" baseline="0" dirty="0" err="1" smtClean="0"/>
              <a:t>nút</a:t>
            </a:r>
            <a:r>
              <a:rPr lang="en-US" b="1" baseline="0" dirty="0" smtClean="0"/>
              <a:t> </a:t>
            </a:r>
            <a:r>
              <a:rPr lang="en-US" b="1" baseline="0" dirty="0" err="1" smtClean="0"/>
              <a:t>tròn</a:t>
            </a:r>
            <a:r>
              <a:rPr lang="en-US" b="1" baseline="0" dirty="0" smtClean="0"/>
              <a:t> </a:t>
            </a:r>
            <a:r>
              <a:rPr lang="en-US" b="1" baseline="0" dirty="0" err="1" smtClean="0"/>
              <a:t>màu</a:t>
            </a:r>
            <a:r>
              <a:rPr lang="en-US" b="1" baseline="0" dirty="0" smtClean="0"/>
              <a:t> </a:t>
            </a:r>
            <a:r>
              <a:rPr lang="en-US" b="1" baseline="0" dirty="0" err="1" smtClean="0"/>
              <a:t>vàng</a:t>
            </a:r>
            <a:r>
              <a:rPr lang="en-US" b="1" baseline="0" dirty="0" smtClean="0"/>
              <a:t> </a:t>
            </a:r>
            <a:r>
              <a:rPr lang="en-US" b="1" baseline="0" dirty="0" err="1" smtClean="0"/>
              <a:t>để</a:t>
            </a:r>
            <a:r>
              <a:rPr lang="en-US" b="1" baseline="0" dirty="0" smtClean="0"/>
              <a:t> quay </a:t>
            </a:r>
            <a:r>
              <a:rPr lang="en-US" b="1" baseline="0" dirty="0" err="1" smtClean="0"/>
              <a:t>lại</a:t>
            </a:r>
            <a:r>
              <a:rPr lang="en-US" b="1" baseline="0" dirty="0" smtClean="0"/>
              <a:t> slide </a:t>
            </a:r>
            <a:r>
              <a:rPr lang="en-US" b="1" baseline="0" dirty="0" err="1" smtClean="0"/>
              <a:t>vòng</a:t>
            </a:r>
            <a:r>
              <a:rPr lang="en-US" b="1" baseline="0" dirty="0" smtClean="0"/>
              <a:t> quay may </a:t>
            </a:r>
            <a:r>
              <a:rPr lang="en-US" b="1" baseline="0" dirty="0" err="1" smtClean="0"/>
              <a:t>mắn</a:t>
            </a:r>
            <a:r>
              <a:rPr lang="en-US" b="1" baseline="0" dirty="0" smtClean="0"/>
              <a:t>, </a:t>
            </a:r>
            <a:r>
              <a:rPr lang="en-US" b="1" baseline="0" dirty="0" err="1" smtClean="0"/>
              <a:t>mở</a:t>
            </a:r>
            <a:r>
              <a:rPr lang="en-US" b="1" baseline="0" dirty="0" smtClean="0"/>
              <a:t> </a:t>
            </a:r>
            <a:r>
              <a:rPr lang="en-US" b="1" baseline="0" dirty="0" err="1" smtClean="0"/>
              <a:t>các</a:t>
            </a:r>
            <a:r>
              <a:rPr lang="en-US" b="1" baseline="0" dirty="0" smtClean="0"/>
              <a:t> </a:t>
            </a:r>
            <a:r>
              <a:rPr lang="en-US" b="1" baseline="0" dirty="0" err="1" smtClean="0"/>
              <a:t>câu</a:t>
            </a:r>
            <a:r>
              <a:rPr lang="en-US" b="1" baseline="0" dirty="0" smtClean="0"/>
              <a:t> </a:t>
            </a:r>
            <a:r>
              <a:rPr lang="en-US" b="1" baseline="0" dirty="0" err="1" smtClean="0"/>
              <a:t>hỏi</a:t>
            </a:r>
            <a:r>
              <a:rPr lang="en-US" b="1" baseline="0" dirty="0" smtClean="0"/>
              <a:t> </a:t>
            </a:r>
            <a:r>
              <a:rPr lang="en-US" b="1" baseline="0" dirty="0" err="1" smtClean="0"/>
              <a:t>tiếp</a:t>
            </a:r>
            <a:r>
              <a:rPr lang="en-US" b="1" baseline="0" dirty="0" smtClean="0"/>
              <a:t> </a:t>
            </a:r>
            <a:r>
              <a:rPr lang="en-US" b="1" baseline="0" dirty="0" err="1" smtClean="0"/>
              <a:t>theo.</a:t>
            </a:r>
            <a:endParaRPr lang="en-US" b="1" dirty="0" smtClean="0"/>
          </a:p>
          <a:p>
            <a:endParaRPr lang="en-US" dirty="0"/>
          </a:p>
        </p:txBody>
      </p:sp>
      <p:sp>
        <p:nvSpPr>
          <p:cNvPr id="4" name="Slide Number Placeholder 3"/>
          <p:cNvSpPr>
            <a:spLocks noGrp="1"/>
          </p:cNvSpPr>
          <p:nvPr>
            <p:ph type="sldNum" sz="quarter" idx="10"/>
          </p:nvPr>
        </p:nvSpPr>
        <p:spPr/>
        <p:txBody>
          <a:bodyPr/>
          <a:lstStyle/>
          <a:p>
            <a:fld id="{04A8C1B5-E426-42BE-8608-D3F613E1CC4C}" type="slidenum">
              <a:rPr lang="en-US" smtClean="0"/>
              <a:t>38</a:t>
            </a:fld>
            <a:endParaRPr lang="en-US"/>
          </a:p>
        </p:txBody>
      </p:sp>
    </p:spTree>
    <p:extLst>
      <p:ext uri="{BB962C8B-B14F-4D97-AF65-F5344CB8AC3E}">
        <p14:creationId xmlns:p14="http://schemas.microsoft.com/office/powerpoint/2010/main" val="3239260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smtClean="0"/>
              <a:t>Bấm</a:t>
            </a:r>
            <a:r>
              <a:rPr lang="en-US" b="1" baseline="0" dirty="0" smtClean="0"/>
              <a:t> </a:t>
            </a:r>
            <a:r>
              <a:rPr lang="en-US" b="1" baseline="0" dirty="0" err="1" smtClean="0"/>
              <a:t>nút</a:t>
            </a:r>
            <a:r>
              <a:rPr lang="en-US" b="1" baseline="0" dirty="0" smtClean="0"/>
              <a:t> </a:t>
            </a:r>
            <a:r>
              <a:rPr lang="en-US" b="1" baseline="0" dirty="0" err="1" smtClean="0"/>
              <a:t>tròn</a:t>
            </a:r>
            <a:r>
              <a:rPr lang="en-US" b="1" baseline="0" dirty="0" smtClean="0"/>
              <a:t> </a:t>
            </a:r>
            <a:r>
              <a:rPr lang="en-US" b="1" baseline="0" dirty="0" err="1" smtClean="0"/>
              <a:t>màu</a:t>
            </a:r>
            <a:r>
              <a:rPr lang="en-US" b="1" baseline="0" dirty="0" smtClean="0"/>
              <a:t> </a:t>
            </a:r>
            <a:r>
              <a:rPr lang="en-US" b="1" baseline="0" dirty="0" err="1" smtClean="0"/>
              <a:t>vàng</a:t>
            </a:r>
            <a:r>
              <a:rPr lang="en-US" b="1" baseline="0" dirty="0" smtClean="0"/>
              <a:t> </a:t>
            </a:r>
            <a:r>
              <a:rPr lang="en-US" b="1" baseline="0" dirty="0" err="1" smtClean="0"/>
              <a:t>để</a:t>
            </a:r>
            <a:r>
              <a:rPr lang="en-US" b="1" baseline="0" dirty="0" smtClean="0"/>
              <a:t> quay </a:t>
            </a:r>
            <a:r>
              <a:rPr lang="en-US" b="1" baseline="0" dirty="0" err="1" smtClean="0"/>
              <a:t>lại</a:t>
            </a:r>
            <a:r>
              <a:rPr lang="en-US" b="1" baseline="0" dirty="0" smtClean="0"/>
              <a:t> slide </a:t>
            </a:r>
            <a:r>
              <a:rPr lang="en-US" b="1" baseline="0" dirty="0" err="1" smtClean="0"/>
              <a:t>vòng</a:t>
            </a:r>
            <a:r>
              <a:rPr lang="en-US" b="1" baseline="0" dirty="0" smtClean="0"/>
              <a:t> quay may </a:t>
            </a:r>
            <a:r>
              <a:rPr lang="en-US" b="1" baseline="0" dirty="0" err="1" smtClean="0"/>
              <a:t>mắn</a:t>
            </a:r>
            <a:r>
              <a:rPr lang="en-US" b="1" baseline="0" dirty="0" smtClean="0"/>
              <a:t>, </a:t>
            </a:r>
            <a:r>
              <a:rPr lang="en-US" b="1" baseline="0" dirty="0" err="1" smtClean="0"/>
              <a:t>mở</a:t>
            </a:r>
            <a:r>
              <a:rPr lang="en-US" b="1" baseline="0" dirty="0" smtClean="0"/>
              <a:t> </a:t>
            </a:r>
            <a:r>
              <a:rPr lang="en-US" b="1" baseline="0" dirty="0" err="1" smtClean="0"/>
              <a:t>các</a:t>
            </a:r>
            <a:r>
              <a:rPr lang="en-US" b="1" baseline="0" dirty="0" smtClean="0"/>
              <a:t> </a:t>
            </a:r>
            <a:r>
              <a:rPr lang="en-US" b="1" baseline="0" dirty="0" err="1" smtClean="0"/>
              <a:t>câu</a:t>
            </a:r>
            <a:r>
              <a:rPr lang="en-US" b="1" baseline="0" dirty="0" smtClean="0"/>
              <a:t> </a:t>
            </a:r>
            <a:r>
              <a:rPr lang="en-US" b="1" baseline="0" dirty="0" err="1" smtClean="0"/>
              <a:t>hỏi</a:t>
            </a:r>
            <a:r>
              <a:rPr lang="en-US" b="1" baseline="0" dirty="0" smtClean="0"/>
              <a:t> </a:t>
            </a:r>
            <a:r>
              <a:rPr lang="en-US" b="1" baseline="0" dirty="0" err="1" smtClean="0"/>
              <a:t>tiếp</a:t>
            </a:r>
            <a:r>
              <a:rPr lang="en-US" b="1" baseline="0" dirty="0" smtClean="0"/>
              <a:t> </a:t>
            </a:r>
            <a:r>
              <a:rPr lang="en-US" b="1" baseline="0" dirty="0" err="1" smtClean="0"/>
              <a:t>theo.</a:t>
            </a:r>
            <a:endParaRPr lang="en-US" b="1" dirty="0" smtClean="0"/>
          </a:p>
          <a:p>
            <a:endParaRPr lang="en-US" dirty="0"/>
          </a:p>
        </p:txBody>
      </p:sp>
      <p:sp>
        <p:nvSpPr>
          <p:cNvPr id="4" name="Slide Number Placeholder 3"/>
          <p:cNvSpPr>
            <a:spLocks noGrp="1"/>
          </p:cNvSpPr>
          <p:nvPr>
            <p:ph type="sldNum" sz="quarter" idx="10"/>
          </p:nvPr>
        </p:nvSpPr>
        <p:spPr/>
        <p:txBody>
          <a:bodyPr/>
          <a:lstStyle/>
          <a:p>
            <a:fld id="{04A8C1B5-E426-42BE-8608-D3F613E1CC4C}" type="slidenum">
              <a:rPr lang="en-US" smtClean="0"/>
              <a:t>39</a:t>
            </a:fld>
            <a:endParaRPr lang="en-US"/>
          </a:p>
        </p:txBody>
      </p:sp>
    </p:spTree>
    <p:extLst>
      <p:ext uri="{BB962C8B-B14F-4D97-AF65-F5344CB8AC3E}">
        <p14:creationId xmlns:p14="http://schemas.microsoft.com/office/powerpoint/2010/main" val="1683990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smtClean="0"/>
              <a:t>Bấm</a:t>
            </a:r>
            <a:r>
              <a:rPr lang="en-US" b="1" baseline="0" dirty="0" smtClean="0"/>
              <a:t> </a:t>
            </a:r>
            <a:r>
              <a:rPr lang="en-US" b="1" baseline="0" dirty="0" err="1" smtClean="0"/>
              <a:t>nút</a:t>
            </a:r>
            <a:r>
              <a:rPr lang="en-US" b="1" baseline="0" dirty="0" smtClean="0"/>
              <a:t> </a:t>
            </a:r>
            <a:r>
              <a:rPr lang="en-US" b="1" baseline="0" dirty="0" err="1" smtClean="0"/>
              <a:t>tròn</a:t>
            </a:r>
            <a:r>
              <a:rPr lang="en-US" b="1" baseline="0" dirty="0" smtClean="0"/>
              <a:t> </a:t>
            </a:r>
            <a:r>
              <a:rPr lang="en-US" b="1" baseline="0" dirty="0" err="1" smtClean="0"/>
              <a:t>màu</a:t>
            </a:r>
            <a:r>
              <a:rPr lang="en-US" b="1" baseline="0" dirty="0" smtClean="0"/>
              <a:t> </a:t>
            </a:r>
            <a:r>
              <a:rPr lang="en-US" b="1" baseline="0" dirty="0" err="1" smtClean="0"/>
              <a:t>vàng</a:t>
            </a:r>
            <a:r>
              <a:rPr lang="en-US" b="1" baseline="0" dirty="0" smtClean="0"/>
              <a:t> </a:t>
            </a:r>
            <a:r>
              <a:rPr lang="en-US" b="1" baseline="0" dirty="0" err="1" smtClean="0"/>
              <a:t>để</a:t>
            </a:r>
            <a:r>
              <a:rPr lang="en-US" b="1" baseline="0" dirty="0" smtClean="0"/>
              <a:t> quay </a:t>
            </a:r>
            <a:r>
              <a:rPr lang="en-US" b="1" baseline="0" dirty="0" err="1" smtClean="0"/>
              <a:t>lại</a:t>
            </a:r>
            <a:r>
              <a:rPr lang="en-US" b="1" baseline="0" dirty="0" smtClean="0"/>
              <a:t> slide </a:t>
            </a:r>
            <a:r>
              <a:rPr lang="en-US" b="1" baseline="0" dirty="0" err="1" smtClean="0"/>
              <a:t>vòng</a:t>
            </a:r>
            <a:r>
              <a:rPr lang="en-US" b="1" baseline="0" dirty="0" smtClean="0"/>
              <a:t> quay may </a:t>
            </a:r>
            <a:r>
              <a:rPr lang="en-US" b="1" baseline="0" dirty="0" err="1" smtClean="0"/>
              <a:t>mắn</a:t>
            </a:r>
            <a:r>
              <a:rPr lang="en-US" b="1" baseline="0" dirty="0" smtClean="0"/>
              <a:t>, </a:t>
            </a:r>
            <a:r>
              <a:rPr lang="en-US" b="1" baseline="0" dirty="0" err="1" smtClean="0"/>
              <a:t>mở</a:t>
            </a:r>
            <a:r>
              <a:rPr lang="en-US" b="1" baseline="0" dirty="0" smtClean="0"/>
              <a:t> </a:t>
            </a:r>
            <a:r>
              <a:rPr lang="en-US" b="1" baseline="0" dirty="0" err="1" smtClean="0"/>
              <a:t>các</a:t>
            </a:r>
            <a:r>
              <a:rPr lang="en-US" b="1" baseline="0" dirty="0" smtClean="0"/>
              <a:t> </a:t>
            </a:r>
            <a:r>
              <a:rPr lang="en-US" b="1" baseline="0" dirty="0" err="1" smtClean="0"/>
              <a:t>câu</a:t>
            </a:r>
            <a:r>
              <a:rPr lang="en-US" b="1" baseline="0" dirty="0" smtClean="0"/>
              <a:t> </a:t>
            </a:r>
            <a:r>
              <a:rPr lang="en-US" b="1" baseline="0" dirty="0" err="1" smtClean="0"/>
              <a:t>hỏi</a:t>
            </a:r>
            <a:r>
              <a:rPr lang="en-US" b="1" baseline="0" dirty="0" smtClean="0"/>
              <a:t> </a:t>
            </a:r>
            <a:r>
              <a:rPr lang="en-US" b="1" baseline="0" dirty="0" err="1" smtClean="0"/>
              <a:t>tiếp</a:t>
            </a:r>
            <a:r>
              <a:rPr lang="en-US" b="1" baseline="0" dirty="0" smtClean="0"/>
              <a:t> </a:t>
            </a:r>
            <a:r>
              <a:rPr lang="en-US" b="1" baseline="0" dirty="0" err="1" smtClean="0"/>
              <a:t>theo.</a:t>
            </a:r>
            <a:endParaRPr lang="en-US" b="1" dirty="0" smtClean="0"/>
          </a:p>
          <a:p>
            <a:endParaRPr lang="en-US" dirty="0"/>
          </a:p>
        </p:txBody>
      </p:sp>
      <p:sp>
        <p:nvSpPr>
          <p:cNvPr id="4" name="Slide Number Placeholder 3"/>
          <p:cNvSpPr>
            <a:spLocks noGrp="1"/>
          </p:cNvSpPr>
          <p:nvPr>
            <p:ph type="sldNum" sz="quarter" idx="10"/>
          </p:nvPr>
        </p:nvSpPr>
        <p:spPr/>
        <p:txBody>
          <a:bodyPr/>
          <a:lstStyle/>
          <a:p>
            <a:fld id="{04A8C1B5-E426-42BE-8608-D3F613E1CC4C}" type="slidenum">
              <a:rPr lang="en-US" smtClean="0"/>
              <a:t>40</a:t>
            </a:fld>
            <a:endParaRPr lang="en-US"/>
          </a:p>
        </p:txBody>
      </p:sp>
    </p:spTree>
    <p:extLst>
      <p:ext uri="{BB962C8B-B14F-4D97-AF65-F5344CB8AC3E}">
        <p14:creationId xmlns:p14="http://schemas.microsoft.com/office/powerpoint/2010/main" val="2853223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smtClean="0"/>
              <a:t>Bấm</a:t>
            </a:r>
            <a:r>
              <a:rPr lang="en-US" b="1" baseline="0" dirty="0" smtClean="0"/>
              <a:t> </a:t>
            </a:r>
            <a:r>
              <a:rPr lang="en-US" b="1" baseline="0" dirty="0" err="1" smtClean="0"/>
              <a:t>nút</a:t>
            </a:r>
            <a:r>
              <a:rPr lang="en-US" b="1" baseline="0" dirty="0" smtClean="0"/>
              <a:t> </a:t>
            </a:r>
            <a:r>
              <a:rPr lang="en-US" b="1" baseline="0" dirty="0" err="1" smtClean="0"/>
              <a:t>tròn</a:t>
            </a:r>
            <a:r>
              <a:rPr lang="en-US" b="1" baseline="0" dirty="0" smtClean="0"/>
              <a:t> </a:t>
            </a:r>
            <a:r>
              <a:rPr lang="en-US" b="1" baseline="0" dirty="0" err="1" smtClean="0"/>
              <a:t>màu</a:t>
            </a:r>
            <a:r>
              <a:rPr lang="en-US" b="1" baseline="0" dirty="0" smtClean="0"/>
              <a:t> </a:t>
            </a:r>
            <a:r>
              <a:rPr lang="en-US" b="1" baseline="0" dirty="0" err="1" smtClean="0"/>
              <a:t>vàng</a:t>
            </a:r>
            <a:r>
              <a:rPr lang="en-US" b="1" baseline="0" dirty="0" smtClean="0"/>
              <a:t> </a:t>
            </a:r>
            <a:r>
              <a:rPr lang="en-US" b="1" baseline="0" dirty="0" err="1" smtClean="0"/>
              <a:t>để</a:t>
            </a:r>
            <a:r>
              <a:rPr lang="en-US" b="1" baseline="0" dirty="0" smtClean="0"/>
              <a:t> quay </a:t>
            </a:r>
            <a:r>
              <a:rPr lang="en-US" b="1" baseline="0" dirty="0" err="1" smtClean="0"/>
              <a:t>lại</a:t>
            </a:r>
            <a:r>
              <a:rPr lang="en-US" b="1" baseline="0" dirty="0" smtClean="0"/>
              <a:t> slide </a:t>
            </a:r>
            <a:r>
              <a:rPr lang="en-US" b="1" baseline="0" dirty="0" err="1" smtClean="0"/>
              <a:t>vòng</a:t>
            </a:r>
            <a:r>
              <a:rPr lang="en-US" b="1" baseline="0" dirty="0" smtClean="0"/>
              <a:t> quay may </a:t>
            </a:r>
            <a:r>
              <a:rPr lang="en-US" b="1" baseline="0" dirty="0" err="1" smtClean="0"/>
              <a:t>mắn</a:t>
            </a:r>
            <a:r>
              <a:rPr lang="en-US" b="1" baseline="0" dirty="0" smtClean="0"/>
              <a:t>, </a:t>
            </a:r>
            <a:r>
              <a:rPr lang="en-US" b="1" baseline="0" dirty="0" err="1" smtClean="0"/>
              <a:t>mở</a:t>
            </a:r>
            <a:r>
              <a:rPr lang="en-US" b="1" baseline="0" dirty="0" smtClean="0"/>
              <a:t> </a:t>
            </a:r>
            <a:r>
              <a:rPr lang="en-US" b="1" baseline="0" dirty="0" err="1" smtClean="0"/>
              <a:t>các</a:t>
            </a:r>
            <a:r>
              <a:rPr lang="en-US" b="1" baseline="0" dirty="0" smtClean="0"/>
              <a:t> </a:t>
            </a:r>
            <a:r>
              <a:rPr lang="en-US" b="1" baseline="0" dirty="0" err="1" smtClean="0"/>
              <a:t>câu</a:t>
            </a:r>
            <a:r>
              <a:rPr lang="en-US" b="1" baseline="0" dirty="0" smtClean="0"/>
              <a:t> </a:t>
            </a:r>
            <a:r>
              <a:rPr lang="en-US" b="1" baseline="0" dirty="0" err="1" smtClean="0"/>
              <a:t>hỏi</a:t>
            </a:r>
            <a:r>
              <a:rPr lang="en-US" b="1" baseline="0" dirty="0" smtClean="0"/>
              <a:t> </a:t>
            </a:r>
            <a:r>
              <a:rPr lang="en-US" b="1" baseline="0" dirty="0" err="1" smtClean="0"/>
              <a:t>tiếp</a:t>
            </a:r>
            <a:r>
              <a:rPr lang="en-US" b="1" baseline="0" dirty="0" smtClean="0"/>
              <a:t> </a:t>
            </a:r>
            <a:r>
              <a:rPr lang="en-US" b="1" baseline="0" dirty="0" err="1" smtClean="0"/>
              <a:t>theo.</a:t>
            </a:r>
            <a:endParaRPr lang="en-US" b="1" dirty="0" smtClean="0"/>
          </a:p>
          <a:p>
            <a:endParaRPr lang="en-US" dirty="0"/>
          </a:p>
        </p:txBody>
      </p:sp>
      <p:sp>
        <p:nvSpPr>
          <p:cNvPr id="4" name="Slide Number Placeholder 3"/>
          <p:cNvSpPr>
            <a:spLocks noGrp="1"/>
          </p:cNvSpPr>
          <p:nvPr>
            <p:ph type="sldNum" sz="quarter" idx="10"/>
          </p:nvPr>
        </p:nvSpPr>
        <p:spPr/>
        <p:txBody>
          <a:bodyPr/>
          <a:lstStyle/>
          <a:p>
            <a:fld id="{04A8C1B5-E426-42BE-8608-D3F613E1CC4C}" type="slidenum">
              <a:rPr lang="en-US" smtClean="0"/>
              <a:t>41</a:t>
            </a:fld>
            <a:endParaRPr lang="en-US"/>
          </a:p>
        </p:txBody>
      </p:sp>
    </p:spTree>
    <p:extLst>
      <p:ext uri="{BB962C8B-B14F-4D97-AF65-F5344CB8AC3E}">
        <p14:creationId xmlns:p14="http://schemas.microsoft.com/office/powerpoint/2010/main" val="2176399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16/08/2022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851910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16/08/2022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9758653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16/08/2022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708966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16/08/2022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8017855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16/08/2022</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6273921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16/08/2022</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02978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16/08/2022</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2868439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16/08/2022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488903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16/08/2022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1235501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16/08/2022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4950639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16/08/2022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1031730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16/08/2022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5924071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16/08/2022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6279693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16/08/2022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8258397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16/08/2022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4131165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16/08/2022</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2991731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16/08/2022</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416233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16/08/2022</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27225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16/08/2022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5581393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16/08/2022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8428413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16/08/2022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546369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16/08/2022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3603158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16/08/2022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2878786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16/08/2022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1823679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16/08/2022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6481545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16/08/2022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7962864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16/08/2022</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6355943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16/08/2022</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822548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16/08/2022</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2582603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16/08/2022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6456846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16/08/2022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4110622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16/08/2022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8331112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16/08/2022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628436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8/16/2022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defRPr/>
            </a:pPr>
            <a:fld id="{DBA32C21-FD13-4697-ADCD-F9E33DDFF06F}" type="datetimeFigureOut">
              <a:rPr lang="vi-VN" smtClean="0">
                <a:solidFill>
                  <a:prstClr val="black">
                    <a:tint val="75000"/>
                  </a:prstClr>
                </a:solidFill>
              </a:rPr>
              <a:pPr>
                <a:defRPr/>
              </a:pPr>
              <a:t>16/08/2022</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4667533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defRPr/>
            </a:pPr>
            <a:fld id="{08ED132D-452A-49E5-B8CD-EA0C46A12A5F}" type="datetimeFigureOut">
              <a:rPr lang="vi-VN" smtClean="0">
                <a:solidFill>
                  <a:prstClr val="black">
                    <a:tint val="75000"/>
                  </a:prstClr>
                </a:solidFill>
              </a:rPr>
              <a:pPr>
                <a:defRPr/>
              </a:pPr>
              <a:t>16/08/2022</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978468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defRPr/>
            </a:pPr>
            <a:fld id="{08ED132D-452A-49E5-B8CD-EA0C46A12A5F}" type="datetimeFigureOut">
              <a:rPr lang="vi-VN" smtClean="0">
                <a:solidFill>
                  <a:prstClr val="black">
                    <a:tint val="75000"/>
                  </a:prstClr>
                </a:solidFill>
              </a:rPr>
              <a:pPr>
                <a:defRPr/>
              </a:pPr>
              <a:t>16/08/2022</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98760395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14.png"/><Relationship Id="rId9" Type="http://schemas.openxmlformats.org/officeDocument/2006/relationships/image" Target="../media/image38.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3" Type="http://schemas.openxmlformats.org/officeDocument/2006/relationships/image" Target="../media/image54.svg"/><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40.sv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45.png"/><Relationship Id="rId12"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7.xml"/><Relationship Id="rId11" Type="http://schemas.openxmlformats.org/officeDocument/2006/relationships/image" Target="../media/image43.png"/><Relationship Id="rId10" Type="http://schemas.openxmlformats.org/officeDocument/2006/relationships/image" Target="../media/image5.svg"/><Relationship Id="rId9"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48.jpg"/><Relationship Id="rId5" Type="http://schemas.openxmlformats.org/officeDocument/2006/relationships/image" Target="../media/image26.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9.jp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5.png"/><Relationship Id="rId1" Type="http://schemas.openxmlformats.org/officeDocument/2006/relationships/slideLayout" Target="../slideLayouts/slideLayout7.xml"/><Relationship Id="rId11" Type="http://schemas.openxmlformats.org/officeDocument/2006/relationships/image" Target="../media/image59.svg"/></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30.svg"/></Relationships>
</file>

<file path=ppt/slides/_rels/slide36.xml.rels><?xml version="1.0" encoding="UTF-8" standalone="yes"?>
<Relationships xmlns="http://schemas.openxmlformats.org/package/2006/relationships"><Relationship Id="rId8" Type="http://schemas.openxmlformats.org/officeDocument/2006/relationships/slide" Target="slide38.xml"/><Relationship Id="rId13" Type="http://schemas.openxmlformats.org/officeDocument/2006/relationships/image" Target="../media/image56.gif"/><Relationship Id="rId18" Type="http://schemas.openxmlformats.org/officeDocument/2006/relationships/image" Target="../media/image9.svg"/><Relationship Id="rId3" Type="http://schemas.openxmlformats.org/officeDocument/2006/relationships/slideLayout" Target="../slideLayouts/slideLayout13.xml"/><Relationship Id="rId7" Type="http://schemas.openxmlformats.org/officeDocument/2006/relationships/slide" Target="slide37.xml"/><Relationship Id="rId12" Type="http://schemas.openxmlformats.org/officeDocument/2006/relationships/image" Target="../media/image55.gif"/><Relationship Id="rId17" Type="http://schemas.openxmlformats.org/officeDocument/2006/relationships/image" Target="../media/image59.png"/><Relationship Id="rId2" Type="http://schemas.openxmlformats.org/officeDocument/2006/relationships/audio" Target="../media/media1.wav"/><Relationship Id="rId16" Type="http://schemas.openxmlformats.org/officeDocument/2006/relationships/slide" Target="slide42.xml"/><Relationship Id="rId1" Type="http://schemas.microsoft.com/office/2007/relationships/media" Target="../media/media1.wav"/><Relationship Id="rId6" Type="http://schemas.openxmlformats.org/officeDocument/2006/relationships/image" Target="../media/image3.svg"/><Relationship Id="rId11" Type="http://schemas.openxmlformats.org/officeDocument/2006/relationships/slide" Target="slide41.xml"/><Relationship Id="rId5" Type="http://schemas.openxmlformats.org/officeDocument/2006/relationships/image" Target="../media/image54.png"/><Relationship Id="rId15" Type="http://schemas.openxmlformats.org/officeDocument/2006/relationships/image" Target="../media/image58.png"/><Relationship Id="rId10" Type="http://schemas.openxmlformats.org/officeDocument/2006/relationships/slide" Target="slide40.xml"/><Relationship Id="rId19" Type="http://schemas.openxmlformats.org/officeDocument/2006/relationships/image" Target="../media/image60.png"/><Relationship Id="rId4" Type="http://schemas.openxmlformats.org/officeDocument/2006/relationships/notesSlide" Target="../notesSlides/notesSlide2.xml"/><Relationship Id="rId9" Type="http://schemas.openxmlformats.org/officeDocument/2006/relationships/slide" Target="slide39.xml"/><Relationship Id="rId14" Type="http://schemas.openxmlformats.org/officeDocument/2006/relationships/image" Target="../media/image57.png"/></Relationships>
</file>

<file path=ppt/slides/_rels/slide37.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5.png"/><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image" Target="../media/image64.png"/><Relationship Id="rId2" Type="http://schemas.openxmlformats.org/officeDocument/2006/relationships/notesSlide" Target="../notesSlides/notesSlide3.xml"/><Relationship Id="rId16" Type="http://schemas.openxmlformats.org/officeDocument/2006/relationships/image" Target="../media/image18.svg"/><Relationship Id="rId1" Type="http://schemas.openxmlformats.org/officeDocument/2006/relationships/slideLayout" Target="../slideLayouts/slideLayout34.xml"/><Relationship Id="rId6" Type="http://schemas.openxmlformats.org/officeDocument/2006/relationships/image" Target="../media/image61.png"/><Relationship Id="rId11" Type="http://schemas.microsoft.com/office/2007/relationships/hdphoto" Target="../media/hdphoto3.wdp"/><Relationship Id="rId5" Type="http://schemas.openxmlformats.org/officeDocument/2006/relationships/audio" Target="../media/audio3.wav"/><Relationship Id="rId15" Type="http://schemas.openxmlformats.org/officeDocument/2006/relationships/image" Target="../media/image66.png"/><Relationship Id="rId10" Type="http://schemas.openxmlformats.org/officeDocument/2006/relationships/image" Target="../media/image63.png"/><Relationship Id="rId4" Type="http://schemas.openxmlformats.org/officeDocument/2006/relationships/audio" Target="../media/audio2.wav"/><Relationship Id="rId9" Type="http://schemas.microsoft.com/office/2007/relationships/hdphoto" Target="../media/hdphoto2.wdp"/><Relationship Id="rId14" Type="http://schemas.openxmlformats.org/officeDocument/2006/relationships/slide" Target="slide36.xml"/></Relationships>
</file>

<file path=ppt/slides/_rels/slide38.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4.png"/><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image" Target="../media/image68.png"/><Relationship Id="rId17" Type="http://schemas.openxmlformats.org/officeDocument/2006/relationships/image" Target="../media/image18.svg"/><Relationship Id="rId2" Type="http://schemas.openxmlformats.org/officeDocument/2006/relationships/notesSlide" Target="../notesSlides/notesSlide4.xml"/><Relationship Id="rId16" Type="http://schemas.openxmlformats.org/officeDocument/2006/relationships/image" Target="../media/image66.png"/><Relationship Id="rId1" Type="http://schemas.openxmlformats.org/officeDocument/2006/relationships/slideLayout" Target="../slideLayouts/slideLayout23.xml"/><Relationship Id="rId6" Type="http://schemas.openxmlformats.org/officeDocument/2006/relationships/image" Target="../media/image61.png"/><Relationship Id="rId11" Type="http://schemas.microsoft.com/office/2007/relationships/hdphoto" Target="../media/hdphoto3.wdp"/><Relationship Id="rId5" Type="http://schemas.openxmlformats.org/officeDocument/2006/relationships/audio" Target="../media/audio3.wav"/><Relationship Id="rId15" Type="http://schemas.openxmlformats.org/officeDocument/2006/relationships/slide" Target="slide36.xml"/><Relationship Id="rId10" Type="http://schemas.openxmlformats.org/officeDocument/2006/relationships/image" Target="../media/image63.png"/><Relationship Id="rId4" Type="http://schemas.openxmlformats.org/officeDocument/2006/relationships/audio" Target="../media/audio2.wav"/><Relationship Id="rId9" Type="http://schemas.microsoft.com/office/2007/relationships/hdphoto" Target="../media/hdphoto2.wdp"/><Relationship Id="rId14" Type="http://schemas.openxmlformats.org/officeDocument/2006/relationships/image" Target="../media/image65.png"/></Relationships>
</file>

<file path=ppt/slides/_rels/slide39.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5.png"/><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image" Target="../media/image64.png"/><Relationship Id="rId2" Type="http://schemas.openxmlformats.org/officeDocument/2006/relationships/notesSlide" Target="../notesSlides/notesSlide5.xml"/><Relationship Id="rId16" Type="http://schemas.openxmlformats.org/officeDocument/2006/relationships/image" Target="../media/image18.svg"/><Relationship Id="rId1" Type="http://schemas.openxmlformats.org/officeDocument/2006/relationships/slideLayout" Target="../slideLayouts/slideLayout23.xml"/><Relationship Id="rId6" Type="http://schemas.openxmlformats.org/officeDocument/2006/relationships/image" Target="../media/image61.png"/><Relationship Id="rId11" Type="http://schemas.microsoft.com/office/2007/relationships/hdphoto" Target="../media/hdphoto3.wdp"/><Relationship Id="rId5" Type="http://schemas.openxmlformats.org/officeDocument/2006/relationships/audio" Target="../media/audio3.wav"/><Relationship Id="rId15" Type="http://schemas.openxmlformats.org/officeDocument/2006/relationships/image" Target="../media/image66.png"/><Relationship Id="rId10" Type="http://schemas.openxmlformats.org/officeDocument/2006/relationships/image" Target="../media/image63.png"/><Relationship Id="rId4" Type="http://schemas.openxmlformats.org/officeDocument/2006/relationships/audio" Target="../media/audio2.wav"/><Relationship Id="rId9" Type="http://schemas.microsoft.com/office/2007/relationships/hdphoto" Target="../media/hdphoto2.wdp"/><Relationship Id="rId14" Type="http://schemas.openxmlformats.org/officeDocument/2006/relationships/slide" Target="slide36.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54.sv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9.png"/><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image" Target="../media/image67.png"/><Relationship Id="rId17" Type="http://schemas.openxmlformats.org/officeDocument/2006/relationships/image" Target="../media/image18.svg"/><Relationship Id="rId2" Type="http://schemas.openxmlformats.org/officeDocument/2006/relationships/notesSlide" Target="../notesSlides/notesSlide6.xml"/><Relationship Id="rId16" Type="http://schemas.openxmlformats.org/officeDocument/2006/relationships/image" Target="../media/image66.png"/><Relationship Id="rId1" Type="http://schemas.openxmlformats.org/officeDocument/2006/relationships/slideLayout" Target="../slideLayouts/slideLayout23.xml"/><Relationship Id="rId6" Type="http://schemas.openxmlformats.org/officeDocument/2006/relationships/image" Target="../media/image61.png"/><Relationship Id="rId11" Type="http://schemas.microsoft.com/office/2007/relationships/hdphoto" Target="../media/hdphoto3.wdp"/><Relationship Id="rId5" Type="http://schemas.openxmlformats.org/officeDocument/2006/relationships/audio" Target="../media/audio2.wav"/><Relationship Id="rId15" Type="http://schemas.openxmlformats.org/officeDocument/2006/relationships/slide" Target="slide36.xml"/><Relationship Id="rId10" Type="http://schemas.openxmlformats.org/officeDocument/2006/relationships/image" Target="../media/image63.png"/><Relationship Id="rId4" Type="http://schemas.openxmlformats.org/officeDocument/2006/relationships/audio" Target="../media/audio3.wav"/><Relationship Id="rId9" Type="http://schemas.microsoft.com/office/2007/relationships/hdphoto" Target="../media/hdphoto2.wdp"/><Relationship Id="rId14" Type="http://schemas.openxmlformats.org/officeDocument/2006/relationships/image" Target="../media/image64.png"/></Relationships>
</file>

<file path=ppt/slides/_rels/slide41.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9.png"/><Relationship Id="rId18" Type="http://schemas.openxmlformats.org/officeDocument/2006/relationships/image" Target="../media/image70.emf"/><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image" Target="../media/image64.png"/><Relationship Id="rId17" Type="http://schemas.openxmlformats.org/officeDocument/2006/relationships/image" Target="../media/image18.svg"/><Relationship Id="rId2" Type="http://schemas.openxmlformats.org/officeDocument/2006/relationships/notesSlide" Target="../notesSlides/notesSlide7.xml"/><Relationship Id="rId16" Type="http://schemas.openxmlformats.org/officeDocument/2006/relationships/image" Target="../media/image66.png"/><Relationship Id="rId1" Type="http://schemas.openxmlformats.org/officeDocument/2006/relationships/slideLayout" Target="../slideLayouts/slideLayout23.xml"/><Relationship Id="rId6" Type="http://schemas.openxmlformats.org/officeDocument/2006/relationships/image" Target="../media/image61.png"/><Relationship Id="rId11" Type="http://schemas.microsoft.com/office/2007/relationships/hdphoto" Target="../media/hdphoto3.wdp"/><Relationship Id="rId5" Type="http://schemas.openxmlformats.org/officeDocument/2006/relationships/audio" Target="../media/audio3.wav"/><Relationship Id="rId15" Type="http://schemas.openxmlformats.org/officeDocument/2006/relationships/slide" Target="slide36.xml"/><Relationship Id="rId10" Type="http://schemas.openxmlformats.org/officeDocument/2006/relationships/image" Target="../media/image63.png"/><Relationship Id="rId4" Type="http://schemas.openxmlformats.org/officeDocument/2006/relationships/audio" Target="../media/audio2.wav"/><Relationship Id="rId9" Type="http://schemas.microsoft.com/office/2007/relationships/hdphoto" Target="../media/hdphoto2.wdp"/><Relationship Id="rId14" Type="http://schemas.openxmlformats.org/officeDocument/2006/relationships/image" Target="../media/image65.png"/></Relationships>
</file>

<file path=ppt/slides/_rels/slide4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NULL"/><Relationship Id="rId10" Type="http://schemas.openxmlformats.org/officeDocument/2006/relationships/image" Target="../media/image76.png"/><Relationship Id="rId4" Type="http://schemas.openxmlformats.org/officeDocument/2006/relationships/image" Target="../media/image72.png"/><Relationship Id="rId9" Type="http://schemas.openxmlformats.org/officeDocument/2006/relationships/image" Target="../media/image75.png"/></Relationships>
</file>

<file path=ppt/slides/_rels/slide4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7" Type="http://schemas.openxmlformats.org/officeDocument/2006/relationships/image" Target="../media/image36.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7" Type="http://schemas.openxmlformats.org/officeDocument/2006/relationships/image" Target="../media/image36.svg"/><Relationship Id="rId2" Type="http://schemas.openxmlformats.org/officeDocument/2006/relationships/image" Target="../media/image14.png"/><Relationship Id="rId1" Type="http://schemas.openxmlformats.org/officeDocument/2006/relationships/slideLayout" Target="../slideLayouts/slideLayout7.xml"/><Relationship Id="rId9" Type="http://schemas.openxmlformats.org/officeDocument/2006/relationships/image" Target="../media/image38.sv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7962900"/>
            <a:ext cx="18288000" cy="2324100"/>
          </a:xfrm>
          <a:prstGeom prst="rect">
            <a:avLst/>
          </a:prstGeom>
          <a:solidFill>
            <a:srgbClr val="99B83C"/>
          </a:solidFill>
        </p:spPr>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4737772" y="2204887"/>
            <a:ext cx="3341915" cy="6541115"/>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1049000" y="4305300"/>
            <a:ext cx="4268400" cy="5576295"/>
          </a:xfrm>
          <a:prstGeom prst="rect">
            <a:avLst/>
          </a:prstGeom>
        </p:spPr>
      </p:pic>
      <p:sp>
        <p:nvSpPr>
          <p:cNvPr id="8" name="TextBox 4"/>
          <p:cNvSpPr txBox="1"/>
          <p:nvPr/>
        </p:nvSpPr>
        <p:spPr>
          <a:xfrm>
            <a:off x="1168772" y="1481851"/>
            <a:ext cx="11648414" cy="3465179"/>
          </a:xfrm>
          <a:prstGeom prst="rect">
            <a:avLst/>
          </a:prstGeom>
        </p:spPr>
        <p:txBody>
          <a:bodyPr wrap="square" lIns="0" tIns="0" rIns="0" bIns="0" rtlCol="0" anchor="t">
            <a:spAutoFit/>
          </a:bodyPr>
          <a:lstStyle/>
          <a:p>
            <a:pPr algn="ctr">
              <a:lnSpc>
                <a:spcPct val="150000"/>
              </a:lnSpc>
            </a:pPr>
            <a:r>
              <a:rPr lang="en-US" sz="8000" b="1" dirty="0" smtClean="0">
                <a:solidFill>
                  <a:srgbClr val="C00000"/>
                </a:solidFill>
                <a:latin typeface="Arial" panose="020B0604020202020204" pitchFamily="34" charset="0"/>
                <a:cs typeface="Arial" panose="020B0604020202020204" pitchFamily="34" charset="0"/>
              </a:rPr>
              <a:t>CHÀO MỪNG CẢ LỚP ĐẾN VỚI BÀI HỌC MỚI!</a:t>
            </a:r>
            <a:endParaRPr lang="en-US" sz="8000" b="1" dirty="0">
              <a:solidFill>
                <a:srgbClr val="C00000"/>
              </a:solidFill>
              <a:latin typeface="Arial" panose="020B0604020202020204" pitchFamily="34" charset="0"/>
              <a:cs typeface="Arial" panose="020B0604020202020204" pitchFamily="34" charset="0"/>
            </a:endParaRPr>
          </a:p>
        </p:txBody>
      </p:sp>
    </p:spTree>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914400" y="1181100"/>
            <a:ext cx="1676400" cy="990600"/>
          </a:xfrm>
          <a:prstGeom prst="roundRect">
            <a:avLst/>
          </a:prstGeom>
          <a:solidFill>
            <a:schemeClr val="accent5">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smtClean="0">
                <a:latin typeface="Arial" panose="020B0604020202020204" pitchFamily="34" charset="0"/>
                <a:cs typeface="Arial" panose="020B0604020202020204" pitchFamily="34" charset="0"/>
              </a:rPr>
              <a:t>HĐ2</a:t>
            </a:r>
            <a:endParaRPr lang="en-US" sz="4000" b="1" dirty="0">
              <a:latin typeface="Arial" panose="020B0604020202020204" pitchFamily="34" charset="0"/>
              <a:cs typeface="Arial" panose="020B0604020202020204" pitchFamily="34" charset="0"/>
            </a:endParaRPr>
          </a:p>
        </p:txBody>
      </p:sp>
      <p:sp>
        <p:nvSpPr>
          <p:cNvPr id="3" name="Rectangle 2"/>
          <p:cNvSpPr/>
          <p:nvPr/>
        </p:nvSpPr>
        <p:spPr>
          <a:xfrm>
            <a:off x="2971800" y="952500"/>
            <a:ext cx="13792200" cy="4247317"/>
          </a:xfrm>
          <a:prstGeom prst="rect">
            <a:avLst/>
          </a:prstGeom>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Cặp số (x; y) = (100; 100) thỏa mãn bất phương trình bậc nhất hai ẩn nào trong hai bất phương trình thu được ở </a:t>
            </a:r>
            <a:r>
              <a:rPr lang="vi-VN" sz="3600" dirty="0" smtClean="0">
                <a:latin typeface="Arial" panose="020B0604020202020204" pitchFamily="34" charset="0"/>
                <a:cs typeface="Arial" panose="020B0604020202020204" pitchFamily="34" charset="0"/>
              </a:rPr>
              <a:t>H</a:t>
            </a:r>
            <a:r>
              <a:rPr lang="en-US" sz="3600" dirty="0">
                <a:latin typeface="Arial" panose="020B0604020202020204" pitchFamily="34" charset="0"/>
                <a:cs typeface="Arial" panose="020B0604020202020204" pitchFamily="34" charset="0"/>
              </a:rPr>
              <a:t>Đ</a:t>
            </a:r>
            <a:r>
              <a:rPr lang="vi-VN" sz="3600" dirty="0" smtClean="0">
                <a:latin typeface="Arial" panose="020B0604020202020204" pitchFamily="34" charset="0"/>
                <a:cs typeface="Arial" panose="020B0604020202020204" pitchFamily="34" charset="0"/>
              </a:rPr>
              <a:t>1</a:t>
            </a:r>
            <a:r>
              <a:rPr lang="vi-VN" sz="3600" dirty="0">
                <a:latin typeface="Arial" panose="020B0604020202020204" pitchFamily="34" charset="0"/>
                <a:cs typeface="Arial" panose="020B0604020202020204" pitchFamily="34" charset="0"/>
              </a:rPr>
              <a:t>? Từ đó cho biết rạp chiếu phim có phải bù lỗ hay không nếu bán được 100 vé loại 1 và 100 vé loại 2</a:t>
            </a:r>
            <a:r>
              <a:rPr lang="vi-VN" sz="3600" dirty="0" smtClean="0">
                <a:latin typeface="Arial" panose="020B0604020202020204" pitchFamily="34" charset="0"/>
                <a:cs typeface="Arial" panose="020B0604020202020204" pitchFamily="34" charset="0"/>
              </a:rPr>
              <a:t>.</a:t>
            </a:r>
            <a:endParaRPr lang="en-US" sz="3600" dirty="0" smtClean="0">
              <a:latin typeface="Arial" panose="020B0604020202020204" pitchFamily="34" charset="0"/>
              <a:cs typeface="Arial" panose="020B0604020202020204" pitchFamily="34" charset="0"/>
            </a:endParaRPr>
          </a:p>
          <a:p>
            <a:pPr algn="just">
              <a:lnSpc>
                <a:spcPct val="150000"/>
              </a:lnSpc>
            </a:pPr>
            <a:r>
              <a:rPr lang="en-US" sz="3600" dirty="0" err="1" smtClean="0">
                <a:latin typeface="Arial" panose="020B0604020202020204" pitchFamily="34" charset="0"/>
                <a:cs typeface="Arial" panose="020B0604020202020204" pitchFamily="34" charset="0"/>
              </a:rPr>
              <a:t>Trả</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lời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tương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tự</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với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cặp</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số</a:t>
            </a:r>
            <a:r>
              <a:rPr lang="en-US" sz="3600" dirty="0" smtClean="0">
                <a:latin typeface="Arial" panose="020B0604020202020204" pitchFamily="34" charset="0"/>
                <a:cs typeface="Arial" panose="020B0604020202020204" pitchFamily="34" charset="0"/>
              </a:rPr>
              <a:t> (x; y) = (150; 150).</a:t>
            </a:r>
            <a:endParaRPr lang="en-US" sz="36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36796" y="1676400"/>
            <a:ext cx="1857048" cy="6144462"/>
          </a:xfrm>
          <a:prstGeom prst="rect">
            <a:avLst/>
          </a:prstGeom>
        </p:spPr>
      </p:pic>
      <p:grpSp>
        <p:nvGrpSpPr>
          <p:cNvPr id="7" name="Group 6"/>
          <p:cNvGrpSpPr/>
          <p:nvPr/>
        </p:nvGrpSpPr>
        <p:grpSpPr>
          <a:xfrm>
            <a:off x="914400" y="5372100"/>
            <a:ext cx="2687941" cy="1737425"/>
            <a:chOff x="914400" y="5372100"/>
            <a:chExt cx="2687941" cy="1737425"/>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5372100"/>
              <a:ext cx="2687941" cy="1737425"/>
            </a:xfrm>
            <a:prstGeom prst="rect">
              <a:avLst/>
            </a:prstGeom>
          </p:spPr>
        </p:pic>
        <p:sp>
          <p:nvSpPr>
            <p:cNvPr id="6" name="TextBox 5"/>
            <p:cNvSpPr txBox="1"/>
            <p:nvPr/>
          </p:nvSpPr>
          <p:spPr>
            <a:xfrm>
              <a:off x="1354440" y="5738188"/>
              <a:ext cx="1807859" cy="707886"/>
            </a:xfrm>
            <a:prstGeom prst="rect">
              <a:avLst/>
            </a:prstGeom>
            <a:noFill/>
          </p:spPr>
          <p:txBody>
            <a:bodyPr wrap="square" rtlCol="0">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grpSp>
      <p:sp>
        <p:nvSpPr>
          <p:cNvPr id="8" name="Rectangle 7"/>
          <p:cNvSpPr/>
          <p:nvPr/>
        </p:nvSpPr>
        <p:spPr>
          <a:xfrm>
            <a:off x="3860832" y="5738188"/>
            <a:ext cx="12355644" cy="4247317"/>
          </a:xfrm>
          <a:prstGeom prst="rect">
            <a:avLst/>
          </a:prstGeom>
        </p:spPr>
        <p:txBody>
          <a:bodyPr wrap="square">
            <a:spAutoFit/>
          </a:bodyPr>
          <a:lstStyle/>
          <a:p>
            <a:pPr algn="just">
              <a:lnSpc>
                <a:spcPct val="150000"/>
              </a:lnSpc>
            </a:pPr>
            <a:r>
              <a:rPr lang="vi-VN" sz="3600" dirty="0">
                <a:solidFill>
                  <a:srgbClr val="002060"/>
                </a:solidFill>
                <a:latin typeface="Arial" panose="020B0604020202020204" pitchFamily="34" charset="0"/>
                <a:cs typeface="Arial" panose="020B0604020202020204" pitchFamily="34" charset="0"/>
              </a:rPr>
              <a:t>Cặp số (x; y) = (</a:t>
            </a:r>
            <a:r>
              <a:rPr lang="vi-VN" sz="3600" dirty="0" smtClean="0">
                <a:solidFill>
                  <a:srgbClr val="002060"/>
                </a:solidFill>
                <a:latin typeface="Arial" panose="020B0604020202020204" pitchFamily="34" charset="0"/>
                <a:cs typeface="Arial" panose="020B0604020202020204" pitchFamily="34" charset="0"/>
              </a:rPr>
              <a:t>1</a:t>
            </a:r>
            <a:r>
              <a:rPr lang="en-US" sz="3600" dirty="0" smtClean="0">
                <a:solidFill>
                  <a:srgbClr val="002060"/>
                </a:solidFill>
                <a:latin typeface="Arial" panose="020B0604020202020204" pitchFamily="34" charset="0"/>
                <a:cs typeface="Arial" panose="020B0604020202020204" pitchFamily="34" charset="0"/>
              </a:rPr>
              <a:t>50</a:t>
            </a:r>
            <a:r>
              <a:rPr lang="vi-VN" sz="3600" dirty="0" smtClean="0">
                <a:solidFill>
                  <a:srgbClr val="002060"/>
                </a:solidFill>
                <a:latin typeface="Arial" panose="020B0604020202020204" pitchFamily="34" charset="0"/>
                <a:cs typeface="Arial" panose="020B0604020202020204" pitchFamily="34" charset="0"/>
              </a:rPr>
              <a:t>; 1</a:t>
            </a:r>
            <a:r>
              <a:rPr lang="en-US" sz="3600" dirty="0" smtClean="0">
                <a:solidFill>
                  <a:srgbClr val="002060"/>
                </a:solidFill>
                <a:latin typeface="Arial" panose="020B0604020202020204" pitchFamily="34" charset="0"/>
                <a:cs typeface="Arial" panose="020B0604020202020204" pitchFamily="34" charset="0"/>
              </a:rPr>
              <a:t>50</a:t>
            </a:r>
            <a:r>
              <a:rPr lang="vi-VN" sz="3600" dirty="0" smtClean="0">
                <a:solidFill>
                  <a:srgbClr val="002060"/>
                </a:solidFill>
                <a:latin typeface="Arial" panose="020B0604020202020204" pitchFamily="34" charset="0"/>
                <a:cs typeface="Arial" panose="020B0604020202020204" pitchFamily="34" charset="0"/>
              </a:rPr>
              <a:t>) </a:t>
            </a:r>
            <a:r>
              <a:rPr lang="vi-VN" sz="3600" dirty="0">
                <a:solidFill>
                  <a:srgbClr val="002060"/>
                </a:solidFill>
                <a:latin typeface="Arial" panose="020B0604020202020204" pitchFamily="34" charset="0"/>
                <a:cs typeface="Arial" panose="020B0604020202020204" pitchFamily="34" charset="0"/>
              </a:rPr>
              <a:t>thỏa mãn bất phương trình hai ẩn</a:t>
            </a:r>
          </a:p>
          <a:p>
            <a:pPr algn="ctr">
              <a:lnSpc>
                <a:spcPct val="150000"/>
              </a:lnSpc>
            </a:pPr>
            <a:r>
              <a:rPr lang="vi-VN" sz="3600" dirty="0">
                <a:solidFill>
                  <a:srgbClr val="002060"/>
                </a:solidFill>
                <a:latin typeface="Arial" panose="020B0604020202020204" pitchFamily="34" charset="0"/>
                <a:cs typeface="Arial" panose="020B0604020202020204" pitchFamily="34" charset="0"/>
              </a:rPr>
              <a:t>50x + 100y </a:t>
            </a:r>
            <a:r>
              <a:rPr lang="vi-VN" sz="3600" dirty="0" smtClean="0">
                <a:solidFill>
                  <a:srgbClr val="002060"/>
                </a:solidFill>
                <a:latin typeface="Arial" panose="020B0604020202020204" pitchFamily="34" charset="0"/>
                <a:cs typeface="Arial" panose="020B0604020202020204" pitchFamily="34" charset="0"/>
              </a:rPr>
              <a:t>≥ </a:t>
            </a:r>
            <a:r>
              <a:rPr lang="vi-VN" sz="3600" dirty="0">
                <a:solidFill>
                  <a:srgbClr val="002060"/>
                </a:solidFill>
                <a:latin typeface="Arial" panose="020B0604020202020204" pitchFamily="34" charset="0"/>
                <a:cs typeface="Arial" panose="020B0604020202020204" pitchFamily="34" charset="0"/>
              </a:rPr>
              <a:t>20 </a:t>
            </a:r>
            <a:r>
              <a:rPr lang="vi-VN" sz="3600" dirty="0" smtClean="0">
                <a:solidFill>
                  <a:srgbClr val="002060"/>
                </a:solidFill>
                <a:latin typeface="Arial" panose="020B0604020202020204" pitchFamily="34" charset="0"/>
                <a:cs typeface="Arial" panose="020B0604020202020204" pitchFamily="34" charset="0"/>
              </a:rPr>
              <a:t>000</a:t>
            </a:r>
            <a:endParaRPr lang="vi-VN" sz="3600" dirty="0">
              <a:solidFill>
                <a:srgbClr val="002060"/>
              </a:solidFill>
              <a:latin typeface="Arial" panose="020B0604020202020204" pitchFamily="34" charset="0"/>
              <a:cs typeface="Arial" panose="020B0604020202020204" pitchFamily="34" charset="0"/>
            </a:endParaRPr>
          </a:p>
          <a:p>
            <a:pPr algn="just">
              <a:lnSpc>
                <a:spcPct val="150000"/>
              </a:lnSpc>
            </a:pPr>
            <a:r>
              <a:rPr lang="vi-VN" sz="3600" dirty="0">
                <a:solidFill>
                  <a:srgbClr val="002060"/>
                </a:solidFill>
                <a:latin typeface="Arial" panose="020B0604020202020204" pitchFamily="34" charset="0"/>
                <a:cs typeface="Arial" panose="020B0604020202020204" pitchFamily="34" charset="0"/>
              </a:rPr>
              <a:t>Nếu rạp chiếu phim bán được </a:t>
            </a:r>
            <a:r>
              <a:rPr lang="vi-VN" sz="3600" dirty="0" smtClean="0">
                <a:solidFill>
                  <a:srgbClr val="002060"/>
                </a:solidFill>
                <a:latin typeface="Arial" panose="020B0604020202020204" pitchFamily="34" charset="0"/>
                <a:cs typeface="Arial" panose="020B0604020202020204" pitchFamily="34" charset="0"/>
              </a:rPr>
              <a:t>1</a:t>
            </a:r>
            <a:r>
              <a:rPr lang="en-US" sz="3600" dirty="0" smtClean="0">
                <a:solidFill>
                  <a:srgbClr val="002060"/>
                </a:solidFill>
                <a:latin typeface="Arial" panose="020B0604020202020204" pitchFamily="34" charset="0"/>
                <a:cs typeface="Arial" panose="020B0604020202020204" pitchFamily="34" charset="0"/>
              </a:rPr>
              <a:t>5</a:t>
            </a:r>
            <a:r>
              <a:rPr lang="vi-VN" sz="3600" dirty="0" smtClean="0">
                <a:solidFill>
                  <a:srgbClr val="002060"/>
                </a:solidFill>
                <a:latin typeface="Arial" panose="020B0604020202020204" pitchFamily="34" charset="0"/>
                <a:cs typeface="Arial" panose="020B0604020202020204" pitchFamily="34" charset="0"/>
              </a:rPr>
              <a:t>0 </a:t>
            </a:r>
            <a:r>
              <a:rPr lang="vi-VN" sz="3600" dirty="0">
                <a:solidFill>
                  <a:srgbClr val="002060"/>
                </a:solidFill>
                <a:latin typeface="Arial" panose="020B0604020202020204" pitchFamily="34" charset="0"/>
                <a:cs typeface="Arial" panose="020B0604020202020204" pitchFamily="34" charset="0"/>
              </a:rPr>
              <a:t>vé loại 1 và </a:t>
            </a:r>
            <a:r>
              <a:rPr lang="vi-VN" sz="3600" dirty="0" smtClean="0">
                <a:solidFill>
                  <a:srgbClr val="002060"/>
                </a:solidFill>
                <a:latin typeface="Arial" panose="020B0604020202020204" pitchFamily="34" charset="0"/>
                <a:cs typeface="Arial" panose="020B0604020202020204" pitchFamily="34" charset="0"/>
              </a:rPr>
              <a:t>1</a:t>
            </a:r>
            <a:r>
              <a:rPr lang="en-US" sz="3600" dirty="0" smtClean="0">
                <a:solidFill>
                  <a:srgbClr val="002060"/>
                </a:solidFill>
                <a:latin typeface="Arial" panose="020B0604020202020204" pitchFamily="34" charset="0"/>
                <a:cs typeface="Arial" panose="020B0604020202020204" pitchFamily="34" charset="0"/>
              </a:rPr>
              <a:t>5</a:t>
            </a:r>
            <a:r>
              <a:rPr lang="vi-VN" sz="3600" dirty="0" smtClean="0">
                <a:solidFill>
                  <a:srgbClr val="002060"/>
                </a:solidFill>
                <a:latin typeface="Arial" panose="020B0604020202020204" pitchFamily="34" charset="0"/>
                <a:cs typeface="Arial" panose="020B0604020202020204" pitchFamily="34" charset="0"/>
              </a:rPr>
              <a:t>0 </a:t>
            </a:r>
            <a:r>
              <a:rPr lang="vi-VN" sz="3600" dirty="0">
                <a:solidFill>
                  <a:srgbClr val="002060"/>
                </a:solidFill>
                <a:latin typeface="Arial" panose="020B0604020202020204" pitchFamily="34" charset="0"/>
                <a:cs typeface="Arial" panose="020B0604020202020204" pitchFamily="34" charset="0"/>
              </a:rPr>
              <a:t>vé loại 2 thì số tiền thu được là </a:t>
            </a:r>
            <a:r>
              <a:rPr lang="en-US" sz="3600" dirty="0" smtClean="0">
                <a:solidFill>
                  <a:srgbClr val="002060"/>
                </a:solidFill>
                <a:latin typeface="Arial" panose="020B0604020202020204" pitchFamily="34" charset="0"/>
                <a:cs typeface="Arial" panose="020B0604020202020204" pitchFamily="34" charset="0"/>
              </a:rPr>
              <a:t>22,</a:t>
            </a:r>
            <a:r>
              <a:rPr lang="vi-VN" sz="3600" dirty="0" smtClean="0">
                <a:solidFill>
                  <a:srgbClr val="002060"/>
                </a:solidFill>
                <a:latin typeface="Arial" panose="020B0604020202020204" pitchFamily="34" charset="0"/>
                <a:cs typeface="Arial" panose="020B0604020202020204" pitchFamily="34" charset="0"/>
              </a:rPr>
              <a:t>5 </a:t>
            </a:r>
            <a:r>
              <a:rPr lang="vi-VN" sz="3600" dirty="0">
                <a:solidFill>
                  <a:srgbClr val="002060"/>
                </a:solidFill>
                <a:latin typeface="Arial" panose="020B0604020202020204" pitchFamily="34" charset="0"/>
                <a:cs typeface="Arial" panose="020B0604020202020204" pitchFamily="34" charset="0"/>
              </a:rPr>
              <a:t>triệu đồng. Do đó rạp chiếu </a:t>
            </a:r>
            <a:r>
              <a:rPr lang="vi-VN" sz="3600" dirty="0" smtClean="0">
                <a:solidFill>
                  <a:srgbClr val="002060"/>
                </a:solidFill>
                <a:latin typeface="Arial" panose="020B0604020202020204" pitchFamily="34" charset="0"/>
                <a:cs typeface="Arial" panose="020B0604020202020204" pitchFamily="34" charset="0"/>
              </a:rPr>
              <a:t>phim</a:t>
            </a:r>
            <a:r>
              <a:rPr lang="en-US" sz="3600" dirty="0" smtClean="0">
                <a:solidFill>
                  <a:srgbClr val="002060"/>
                </a:solidFill>
                <a:latin typeface="Arial" panose="020B0604020202020204" pitchFamily="34" charset="0"/>
                <a:cs typeface="Arial" panose="020B0604020202020204" pitchFamily="34" charset="0"/>
              </a:rPr>
              <a:t> </a:t>
            </a:r>
            <a:r>
              <a:rPr lang="en-US" sz="3600" dirty="0" err="1" smtClean="0">
                <a:solidFill>
                  <a:srgbClr val="002060"/>
                </a:solidFill>
                <a:latin typeface="Arial" panose="020B0604020202020204" pitchFamily="34" charset="0"/>
                <a:cs typeface="Arial" panose="020B0604020202020204" pitchFamily="34" charset="0"/>
              </a:rPr>
              <a:t>không</a:t>
            </a:r>
            <a:r>
              <a:rPr lang="vi-VN" sz="3600" dirty="0" smtClean="0">
                <a:solidFill>
                  <a:srgbClr val="002060"/>
                </a:solidFill>
                <a:latin typeface="Arial" panose="020B0604020202020204" pitchFamily="34" charset="0"/>
                <a:cs typeface="Arial" panose="020B0604020202020204" pitchFamily="34" charset="0"/>
              </a:rPr>
              <a:t> </a:t>
            </a:r>
            <a:r>
              <a:rPr lang="vi-VN" sz="3600" dirty="0">
                <a:solidFill>
                  <a:srgbClr val="002060"/>
                </a:solidFill>
                <a:latin typeface="Arial" panose="020B0604020202020204" pitchFamily="34" charset="0"/>
                <a:cs typeface="Arial" panose="020B0604020202020204" pitchFamily="34" charset="0"/>
              </a:rPr>
              <a:t>phải bù lỗ.</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9588" y="7683829"/>
            <a:ext cx="2294056" cy="2294056"/>
          </a:xfrm>
          <a:prstGeom prst="rect">
            <a:avLst/>
          </a:prstGeom>
        </p:spPr>
      </p:pic>
    </p:spTree>
    <p:extLst>
      <p:ext uri="{BB962C8B-B14F-4D97-AF65-F5344CB8AC3E}">
        <p14:creationId xmlns:p14="http://schemas.microsoft.com/office/powerpoint/2010/main" val="398031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6"/>
          <p:cNvSpPr/>
          <p:nvPr/>
        </p:nvSpPr>
        <p:spPr>
          <a:xfrm>
            <a:off x="0" y="816739"/>
            <a:ext cx="18288000" cy="2862322"/>
          </a:xfrm>
          <a:prstGeom prst="rect">
            <a:avLst/>
          </a:prstGeom>
          <a:solidFill>
            <a:srgbClr val="99D9D9"/>
          </a:solidFill>
        </p:spPr>
      </p:sp>
      <p:sp>
        <p:nvSpPr>
          <p:cNvPr id="3" name="Rectangle 2"/>
          <p:cNvSpPr/>
          <p:nvPr/>
        </p:nvSpPr>
        <p:spPr>
          <a:xfrm>
            <a:off x="1600200" y="816739"/>
            <a:ext cx="16002000" cy="2862322"/>
          </a:xfrm>
          <a:prstGeom prst="rect">
            <a:avLst/>
          </a:prstGeom>
        </p:spPr>
        <p:txBody>
          <a:bodyPr wrap="square">
            <a:spAutoFit/>
          </a:bodyPr>
          <a:lstStyle/>
          <a:p>
            <a:pPr algn="just">
              <a:lnSpc>
                <a:spcPct val="150000"/>
              </a:lnSpc>
            </a:pPr>
            <a:r>
              <a:rPr lang="vi-VN" sz="4000" b="1" dirty="0">
                <a:latin typeface="Arial" panose="020B0604020202020204" pitchFamily="34" charset="0"/>
                <a:cs typeface="Arial" panose="020B0604020202020204" pitchFamily="34" charset="0"/>
              </a:rPr>
              <a:t>Định nghĩa:</a:t>
            </a:r>
          </a:p>
          <a:p>
            <a:pPr algn="just">
              <a:lnSpc>
                <a:spcPct val="150000"/>
              </a:lnSpc>
            </a:pPr>
            <a:r>
              <a:rPr lang="vi-VN" sz="4000" dirty="0">
                <a:latin typeface="Arial" panose="020B0604020202020204" pitchFamily="34" charset="0"/>
                <a:cs typeface="Arial" panose="020B0604020202020204" pitchFamily="34" charset="0"/>
              </a:rPr>
              <a:t>Cặp số (</a:t>
            </a:r>
            <a:r>
              <a:rPr lang="vi-VN" sz="4000" dirty="0" smtClean="0">
                <a:latin typeface="Arial" panose="020B0604020202020204" pitchFamily="34" charset="0"/>
                <a:cs typeface="Arial" panose="020B0604020202020204" pitchFamily="34" charset="0"/>
              </a:rPr>
              <a:t>x</a:t>
            </a:r>
            <a:r>
              <a:rPr lang="en-US" sz="4000" baseline="-25000" dirty="0" smtClean="0">
                <a:latin typeface="Arial" panose="020B0604020202020204" pitchFamily="34" charset="0"/>
                <a:cs typeface="Arial" panose="020B0604020202020204" pitchFamily="34" charset="0"/>
              </a:rPr>
              <a:t>0</a:t>
            </a:r>
            <a:r>
              <a:rPr lang="vi-VN" sz="4000" dirty="0" smtClean="0">
                <a:latin typeface="Arial" panose="020B0604020202020204" pitchFamily="34" charset="0"/>
                <a:cs typeface="Arial" panose="020B0604020202020204" pitchFamily="34" charset="0"/>
              </a:rPr>
              <a:t>; y</a:t>
            </a:r>
            <a:r>
              <a:rPr lang="en-US" sz="4000" baseline="-25000" dirty="0" smtClean="0">
                <a:latin typeface="Arial" panose="020B0604020202020204" pitchFamily="34" charset="0"/>
                <a:cs typeface="Arial" panose="020B0604020202020204" pitchFamily="34" charset="0"/>
              </a:rPr>
              <a:t>0</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được gọi là một nghiệm của bất phương trình bậc nhất hai ẩn </a:t>
            </a:r>
            <a:r>
              <a:rPr lang="vi-VN" sz="4000" dirty="0" smtClean="0">
                <a:latin typeface="Arial" panose="020B0604020202020204" pitchFamily="34" charset="0"/>
                <a:cs typeface="Arial" panose="020B0604020202020204" pitchFamily="34" charset="0"/>
              </a:rPr>
              <a:t>ax</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by</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c </a:t>
            </a:r>
            <a:r>
              <a:rPr lang="vi-VN" sz="4000" dirty="0">
                <a:latin typeface="Arial" panose="020B0604020202020204" pitchFamily="34" charset="0"/>
                <a:cs typeface="Arial" panose="020B0604020202020204" pitchFamily="34" charset="0"/>
              </a:rPr>
              <a:t>nếu bất đẳng thức </a:t>
            </a:r>
            <a:r>
              <a:rPr lang="vi-VN" sz="4000" dirty="0" smtClean="0">
                <a:latin typeface="Arial" panose="020B0604020202020204" pitchFamily="34" charset="0"/>
                <a:cs typeface="Arial" panose="020B0604020202020204" pitchFamily="34" charset="0"/>
              </a:rPr>
              <a:t>ax</a:t>
            </a:r>
            <a:r>
              <a:rPr lang="en-US" sz="4000" baseline="-25000" dirty="0" smtClean="0">
                <a:latin typeface="Arial" panose="020B0604020202020204" pitchFamily="34" charset="0"/>
                <a:cs typeface="Arial" panose="020B0604020202020204" pitchFamily="34" charset="0"/>
              </a:rPr>
              <a:t>0</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by</a:t>
            </a:r>
            <a:r>
              <a:rPr lang="en-US" sz="4000" baseline="-25000" dirty="0" smtClean="0">
                <a:latin typeface="Arial" panose="020B0604020202020204" pitchFamily="34" charset="0"/>
                <a:cs typeface="Arial" panose="020B0604020202020204" pitchFamily="34" charset="0"/>
              </a:rPr>
              <a:t>0</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c </a:t>
            </a:r>
            <a:r>
              <a:rPr lang="vi-VN" sz="4000" dirty="0">
                <a:latin typeface="Arial" panose="020B0604020202020204" pitchFamily="34" charset="0"/>
                <a:cs typeface="Arial" panose="020B0604020202020204" pitchFamily="34" charset="0"/>
              </a:rPr>
              <a:t>đúng.</a:t>
            </a:r>
          </a:p>
        </p:txBody>
      </p:sp>
      <p:sp>
        <p:nvSpPr>
          <p:cNvPr id="4" name="Rounded Rectangle 3"/>
          <p:cNvSpPr/>
          <p:nvPr/>
        </p:nvSpPr>
        <p:spPr>
          <a:xfrm>
            <a:off x="1143000" y="4152900"/>
            <a:ext cx="2209800" cy="1143000"/>
          </a:xfrm>
          <a:prstGeom prst="roundRect">
            <a:avLst/>
          </a:prstGeom>
          <a:solidFill>
            <a:schemeClr val="accent2">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3600" b="1" dirty="0" err="1" smtClean="0">
                <a:latin typeface="Arial" panose="020B0604020202020204" pitchFamily="34" charset="0"/>
                <a:cs typeface="Arial" panose="020B0604020202020204" pitchFamily="34" charset="0"/>
              </a:rPr>
              <a:t>Ví</a:t>
            </a:r>
            <a:r>
              <a:rPr lang="en-US" sz="3600" b="1" dirty="0" smtClean="0">
                <a:latin typeface="Arial" panose="020B0604020202020204" pitchFamily="34" charset="0"/>
                <a:cs typeface="Arial" panose="020B0604020202020204" pitchFamily="34" charset="0"/>
              </a:rPr>
              <a:t> </a:t>
            </a:r>
            <a:r>
              <a:rPr lang="en-US" sz="3600" b="1" dirty="0" err="1" smtClean="0">
                <a:latin typeface="Arial" panose="020B0604020202020204" pitchFamily="34" charset="0"/>
                <a:cs typeface="Arial" panose="020B0604020202020204" pitchFamily="34" charset="0"/>
              </a:rPr>
              <a:t>dụ</a:t>
            </a:r>
            <a:r>
              <a:rPr lang="en-US" sz="3600" b="1" dirty="0" smtClean="0">
                <a:latin typeface="Arial" panose="020B0604020202020204" pitchFamily="34" charset="0"/>
                <a:cs typeface="Arial" panose="020B0604020202020204" pitchFamily="34" charset="0"/>
              </a:rPr>
              <a:t> 2</a:t>
            </a:r>
            <a:endParaRPr lang="en-US" sz="3600" b="1" dirty="0">
              <a:latin typeface="Arial" panose="020B0604020202020204" pitchFamily="34" charset="0"/>
              <a:cs typeface="Arial" panose="020B0604020202020204" pitchFamily="34" charset="0"/>
            </a:endParaRPr>
          </a:p>
        </p:txBody>
      </p:sp>
      <p:sp>
        <p:nvSpPr>
          <p:cNvPr id="5" name="TextBox 4"/>
          <p:cNvSpPr txBox="1"/>
          <p:nvPr/>
        </p:nvSpPr>
        <p:spPr>
          <a:xfrm>
            <a:off x="3657600" y="3847237"/>
            <a:ext cx="13716000" cy="2482667"/>
          </a:xfrm>
          <a:prstGeom prst="rect">
            <a:avLst/>
          </a:prstGeom>
          <a:noFill/>
        </p:spPr>
        <p:txBody>
          <a:bodyPr wrap="square" rtlCol="0">
            <a:spAutoFit/>
          </a:bodyPr>
          <a:lstStyle/>
          <a:p>
            <a:pPr algn="just">
              <a:lnSpc>
                <a:spcPct val="150000"/>
              </a:lnSpc>
            </a:pPr>
            <a:r>
              <a:rPr lang="en-US" sz="3600" dirty="0" smtClean="0">
                <a:latin typeface="Arial" panose="020B0604020202020204" pitchFamily="34" charset="0"/>
                <a:cs typeface="Arial" panose="020B0604020202020204" pitchFamily="34" charset="0"/>
              </a:rPr>
              <a:t>Cho </a:t>
            </a:r>
            <a:r>
              <a:rPr lang="en-US" sz="3600" dirty="0" err="1" smtClean="0">
                <a:latin typeface="Arial" panose="020B0604020202020204" pitchFamily="34" charset="0"/>
                <a:cs typeface="Arial" panose="020B0604020202020204" pitchFamily="34" charset="0"/>
              </a:rPr>
              <a:t>bất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phương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trình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bậc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nhất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hai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ẩn</a:t>
            </a:r>
            <a:r>
              <a:rPr lang="en-US" sz="3600" dirty="0" smtClean="0">
                <a:latin typeface="Arial" panose="020B0604020202020204" pitchFamily="34" charset="0"/>
                <a:cs typeface="Arial" panose="020B0604020202020204" pitchFamily="34" charset="0"/>
              </a:rPr>
              <a:t> x + 2y &gt; 5. </a:t>
            </a:r>
            <a:r>
              <a:rPr lang="en-US" sz="3600" dirty="0" err="1" smtClean="0">
                <a:latin typeface="Arial" panose="020B0604020202020204" pitchFamily="34" charset="0"/>
                <a:cs typeface="Arial" panose="020B0604020202020204" pitchFamily="34" charset="0"/>
              </a:rPr>
              <a:t>Cặp</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số</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nào</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sau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đây</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một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nghiệm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bất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phương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trình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bậc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nhất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hai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ẩn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trên</a:t>
            </a:r>
            <a:r>
              <a:rPr lang="en-US" sz="3600" dirty="0" smtClean="0">
                <a:latin typeface="Arial" panose="020B0604020202020204" pitchFamily="34" charset="0"/>
                <a:cs typeface="Arial" panose="020B0604020202020204" pitchFamily="34" charset="0"/>
              </a:rPr>
              <a:t>?</a:t>
            </a:r>
          </a:p>
          <a:p>
            <a:pPr algn="ctr">
              <a:lnSpc>
                <a:spcPct val="150000"/>
              </a:lnSpc>
            </a:pPr>
            <a:r>
              <a:rPr lang="en-US" sz="3600" dirty="0" smtClean="0">
                <a:latin typeface="Arial" panose="020B0604020202020204" pitchFamily="34" charset="0"/>
                <a:cs typeface="Arial" panose="020B0604020202020204" pitchFamily="34" charset="0"/>
              </a:rPr>
              <a:t>a) (x; y) = (3; 4)                               b) (x; y) = (0; -1)</a:t>
            </a:r>
            <a:endParaRPr lang="en-US" sz="3600" dirty="0">
              <a:latin typeface="Arial" panose="020B0604020202020204" pitchFamily="34" charset="0"/>
              <a:cs typeface="Arial" panose="020B0604020202020204" pitchFamily="34" charset="0"/>
            </a:endParaRPr>
          </a:p>
        </p:txBody>
      </p:sp>
      <p:sp>
        <p:nvSpPr>
          <p:cNvPr id="6" name="TextBox 5"/>
          <p:cNvSpPr txBox="1"/>
          <p:nvPr/>
        </p:nvSpPr>
        <p:spPr>
          <a:xfrm>
            <a:off x="8191500" y="6467599"/>
            <a:ext cx="1905000" cy="707886"/>
          </a:xfrm>
          <a:prstGeom prst="rect">
            <a:avLst/>
          </a:prstGeom>
          <a:noFill/>
        </p:spPr>
        <p:txBody>
          <a:bodyPr wrap="square" rtlCol="0">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sp>
        <p:nvSpPr>
          <p:cNvPr id="7" name="TextBox 6"/>
          <p:cNvSpPr txBox="1"/>
          <p:nvPr/>
        </p:nvSpPr>
        <p:spPr>
          <a:xfrm>
            <a:off x="1437640" y="7244079"/>
            <a:ext cx="7010400" cy="2482667"/>
          </a:xfrm>
          <a:prstGeom prst="rect">
            <a:avLst/>
          </a:prstGeom>
          <a:noFill/>
        </p:spPr>
        <p:txBody>
          <a:bodyPr wrap="square" rtlCol="0">
            <a:spAutoFit/>
          </a:bodyPr>
          <a:lstStyle/>
          <a:p>
            <a:pPr algn="just">
              <a:lnSpc>
                <a:spcPct val="150000"/>
              </a:lnSpc>
            </a:pPr>
            <a:r>
              <a:rPr lang="en-US" sz="3600" dirty="0" smtClean="0">
                <a:solidFill>
                  <a:srgbClr val="002060"/>
                </a:solidFill>
                <a:latin typeface="Arial" panose="020B0604020202020204" pitchFamily="34" charset="0"/>
                <a:cs typeface="Arial" panose="020B0604020202020204" pitchFamily="34" charset="0"/>
              </a:rPr>
              <a:t>a) </a:t>
            </a:r>
            <a:r>
              <a:rPr lang="en-US" sz="3600" dirty="0" err="1" smtClean="0">
                <a:solidFill>
                  <a:srgbClr val="002060"/>
                </a:solidFill>
                <a:latin typeface="Arial" panose="020B0604020202020204" pitchFamily="34" charset="0"/>
                <a:cs typeface="Arial" panose="020B0604020202020204" pitchFamily="34" charset="0"/>
              </a:rPr>
              <a:t>Vì</a:t>
            </a:r>
            <a:r>
              <a:rPr lang="en-US" sz="3600" dirty="0" smtClean="0">
                <a:solidFill>
                  <a:srgbClr val="002060"/>
                </a:solidFill>
                <a:latin typeface="Arial" panose="020B0604020202020204" pitchFamily="34" charset="0"/>
                <a:cs typeface="Arial" panose="020B0604020202020204" pitchFamily="34" charset="0"/>
              </a:rPr>
              <a:t> 3 + 2. 4 = 11 &gt; 5 </a:t>
            </a:r>
            <a:r>
              <a:rPr lang="en-US" sz="3600" dirty="0" err="1" smtClean="0">
                <a:solidFill>
                  <a:srgbClr val="002060"/>
                </a:solidFill>
                <a:latin typeface="Arial" panose="020B0604020202020204" pitchFamily="34" charset="0"/>
                <a:cs typeface="Arial" panose="020B0604020202020204" pitchFamily="34" charset="0"/>
              </a:rPr>
              <a:t>nên</a:t>
            </a:r>
            <a:r>
              <a:rPr lang="en-US" sz="3600" dirty="0" smtClean="0">
                <a:solidFill>
                  <a:srgbClr val="002060"/>
                </a:solidFill>
                <a:latin typeface="Arial" panose="020B0604020202020204" pitchFamily="34" charset="0"/>
                <a:cs typeface="Arial" panose="020B0604020202020204" pitchFamily="34" charset="0"/>
              </a:rPr>
              <a:t> </a:t>
            </a:r>
            <a:r>
              <a:rPr lang="en-US" sz="3600" dirty="0" err="1" smtClean="0">
                <a:solidFill>
                  <a:srgbClr val="002060"/>
                </a:solidFill>
                <a:latin typeface="Arial" panose="020B0604020202020204" pitchFamily="34" charset="0"/>
                <a:cs typeface="Arial" panose="020B0604020202020204" pitchFamily="34" charset="0"/>
              </a:rPr>
              <a:t>cặp</a:t>
            </a:r>
            <a:r>
              <a:rPr lang="en-US" sz="3600" dirty="0" smtClean="0">
                <a:solidFill>
                  <a:srgbClr val="002060"/>
                </a:solidFill>
                <a:latin typeface="Arial" panose="020B0604020202020204" pitchFamily="34" charset="0"/>
                <a:cs typeface="Arial" panose="020B0604020202020204" pitchFamily="34" charset="0"/>
              </a:rPr>
              <a:t> </a:t>
            </a:r>
            <a:r>
              <a:rPr lang="en-US" sz="3600" dirty="0" err="1" smtClean="0">
                <a:solidFill>
                  <a:srgbClr val="002060"/>
                </a:solidFill>
                <a:latin typeface="Arial" panose="020B0604020202020204" pitchFamily="34" charset="0"/>
                <a:cs typeface="Arial" panose="020B0604020202020204" pitchFamily="34" charset="0"/>
              </a:rPr>
              <a:t>số</a:t>
            </a:r>
            <a:r>
              <a:rPr lang="en-US" sz="3600" dirty="0" smtClean="0">
                <a:solidFill>
                  <a:srgbClr val="002060"/>
                </a:solidFill>
                <a:latin typeface="Arial" panose="020B0604020202020204" pitchFamily="34" charset="0"/>
                <a:cs typeface="Arial" panose="020B0604020202020204" pitchFamily="34" charset="0"/>
              </a:rPr>
              <a:t> (3; 4) </a:t>
            </a:r>
            <a:r>
              <a:rPr lang="en-US" sz="3600" dirty="0" err="1" smtClean="0">
                <a:solidFill>
                  <a:srgbClr val="002060"/>
                </a:solidFill>
                <a:latin typeface="Arial" panose="020B0604020202020204" pitchFamily="34" charset="0"/>
                <a:cs typeface="Arial" panose="020B0604020202020204" pitchFamily="34" charset="0"/>
              </a:rPr>
              <a:t>là</a:t>
            </a:r>
            <a:r>
              <a:rPr lang="en-US" sz="3600" dirty="0" smtClean="0">
                <a:solidFill>
                  <a:srgbClr val="002060"/>
                </a:solidFill>
                <a:latin typeface="Arial" panose="020B0604020202020204" pitchFamily="34" charset="0"/>
                <a:cs typeface="Arial" panose="020B0604020202020204" pitchFamily="34" charset="0"/>
              </a:rPr>
              <a:t> </a:t>
            </a:r>
            <a:r>
              <a:rPr lang="en-US" sz="3600" dirty="0" err="1" smtClean="0">
                <a:solidFill>
                  <a:srgbClr val="002060"/>
                </a:solidFill>
                <a:latin typeface="Arial" panose="020B0604020202020204" pitchFamily="34" charset="0"/>
                <a:cs typeface="Arial" panose="020B0604020202020204" pitchFamily="34" charset="0"/>
              </a:rPr>
              <a:t>một</a:t>
            </a:r>
            <a:r>
              <a:rPr lang="en-US" sz="3600" dirty="0" smtClean="0">
                <a:solidFill>
                  <a:srgbClr val="002060"/>
                </a:solidFill>
                <a:latin typeface="Arial" panose="020B0604020202020204" pitchFamily="34" charset="0"/>
                <a:cs typeface="Arial" panose="020B0604020202020204" pitchFamily="34" charset="0"/>
              </a:rPr>
              <a:t> </a:t>
            </a:r>
            <a:r>
              <a:rPr lang="en-US" sz="3600" dirty="0" err="1" smtClean="0">
                <a:solidFill>
                  <a:srgbClr val="002060"/>
                </a:solidFill>
                <a:latin typeface="Arial" panose="020B0604020202020204" pitchFamily="34" charset="0"/>
                <a:cs typeface="Arial" panose="020B0604020202020204" pitchFamily="34" charset="0"/>
              </a:rPr>
              <a:t>nghiệm</a:t>
            </a:r>
            <a:r>
              <a:rPr lang="en-US" sz="3600" dirty="0" smtClean="0">
                <a:solidFill>
                  <a:srgbClr val="002060"/>
                </a:solidFill>
                <a:latin typeface="Arial" panose="020B0604020202020204" pitchFamily="34" charset="0"/>
                <a:cs typeface="Arial" panose="020B0604020202020204" pitchFamily="34" charset="0"/>
              </a:rPr>
              <a:t> </a:t>
            </a:r>
            <a:r>
              <a:rPr lang="en-US" sz="3600" dirty="0" err="1" smtClean="0">
                <a:solidFill>
                  <a:srgbClr val="002060"/>
                </a:solidFill>
                <a:latin typeface="Arial" panose="020B0604020202020204" pitchFamily="34" charset="0"/>
                <a:cs typeface="Arial" panose="020B0604020202020204" pitchFamily="34" charset="0"/>
              </a:rPr>
              <a:t>của</a:t>
            </a:r>
            <a:r>
              <a:rPr lang="en-US" sz="3600" dirty="0" smtClean="0">
                <a:solidFill>
                  <a:srgbClr val="002060"/>
                </a:solidFill>
                <a:latin typeface="Arial" panose="020B0604020202020204" pitchFamily="34" charset="0"/>
                <a:cs typeface="Arial" panose="020B0604020202020204" pitchFamily="34" charset="0"/>
              </a:rPr>
              <a:t> </a:t>
            </a:r>
            <a:r>
              <a:rPr lang="en-US" sz="3600" dirty="0" err="1" smtClean="0">
                <a:solidFill>
                  <a:srgbClr val="002060"/>
                </a:solidFill>
                <a:latin typeface="Arial" panose="020B0604020202020204" pitchFamily="34" charset="0"/>
                <a:cs typeface="Arial" panose="020B0604020202020204" pitchFamily="34" charset="0"/>
              </a:rPr>
              <a:t>bất</a:t>
            </a:r>
            <a:r>
              <a:rPr lang="en-US" sz="3600" dirty="0" smtClean="0">
                <a:solidFill>
                  <a:srgbClr val="002060"/>
                </a:solidFill>
                <a:latin typeface="Arial" panose="020B0604020202020204" pitchFamily="34" charset="0"/>
                <a:cs typeface="Arial" panose="020B0604020202020204" pitchFamily="34" charset="0"/>
              </a:rPr>
              <a:t> </a:t>
            </a:r>
            <a:r>
              <a:rPr lang="en-US" sz="3600" dirty="0" err="1" smtClean="0">
                <a:solidFill>
                  <a:srgbClr val="002060"/>
                </a:solidFill>
                <a:latin typeface="Arial" panose="020B0604020202020204" pitchFamily="34" charset="0"/>
                <a:cs typeface="Arial" panose="020B0604020202020204" pitchFamily="34" charset="0"/>
              </a:rPr>
              <a:t>phương</a:t>
            </a:r>
            <a:r>
              <a:rPr lang="en-US" sz="3600" dirty="0" smtClean="0">
                <a:solidFill>
                  <a:srgbClr val="002060"/>
                </a:solidFill>
                <a:latin typeface="Arial" panose="020B0604020202020204" pitchFamily="34" charset="0"/>
                <a:cs typeface="Arial" panose="020B0604020202020204" pitchFamily="34" charset="0"/>
              </a:rPr>
              <a:t> </a:t>
            </a:r>
            <a:r>
              <a:rPr lang="en-US" sz="3600" dirty="0" err="1" smtClean="0">
                <a:solidFill>
                  <a:srgbClr val="002060"/>
                </a:solidFill>
                <a:latin typeface="Arial" panose="020B0604020202020204" pitchFamily="34" charset="0"/>
                <a:cs typeface="Arial" panose="020B0604020202020204" pitchFamily="34" charset="0"/>
              </a:rPr>
              <a:t>trình</a:t>
            </a:r>
            <a:r>
              <a:rPr lang="en-US" sz="3600" dirty="0" smtClean="0">
                <a:solidFill>
                  <a:srgbClr val="002060"/>
                </a:solidFill>
                <a:latin typeface="Arial" panose="020B0604020202020204" pitchFamily="34" charset="0"/>
                <a:cs typeface="Arial" panose="020B0604020202020204" pitchFamily="34" charset="0"/>
              </a:rPr>
              <a:t> </a:t>
            </a:r>
            <a:r>
              <a:rPr lang="en-US" sz="3600" dirty="0" err="1" smtClean="0">
                <a:solidFill>
                  <a:srgbClr val="002060"/>
                </a:solidFill>
                <a:latin typeface="Arial" panose="020B0604020202020204" pitchFamily="34" charset="0"/>
                <a:cs typeface="Arial" panose="020B0604020202020204" pitchFamily="34" charset="0"/>
              </a:rPr>
              <a:t>đã</a:t>
            </a:r>
            <a:r>
              <a:rPr lang="en-US" sz="3600" dirty="0" smtClean="0">
                <a:solidFill>
                  <a:srgbClr val="002060"/>
                </a:solidFill>
                <a:latin typeface="Arial" panose="020B0604020202020204" pitchFamily="34" charset="0"/>
                <a:cs typeface="Arial" panose="020B0604020202020204" pitchFamily="34" charset="0"/>
              </a:rPr>
              <a:t> </a:t>
            </a:r>
            <a:r>
              <a:rPr lang="en-US" sz="3600" dirty="0" err="1" smtClean="0">
                <a:solidFill>
                  <a:srgbClr val="002060"/>
                </a:solidFill>
                <a:latin typeface="Arial" panose="020B0604020202020204" pitchFamily="34" charset="0"/>
                <a:cs typeface="Arial" panose="020B0604020202020204" pitchFamily="34" charset="0"/>
              </a:rPr>
              <a:t>cho</a:t>
            </a:r>
            <a:r>
              <a:rPr lang="en-US" sz="3600" dirty="0" smtClean="0">
                <a:solidFill>
                  <a:srgbClr val="002060"/>
                </a:solidFill>
                <a:latin typeface="Arial" panose="020B0604020202020204" pitchFamily="34" charset="0"/>
                <a:cs typeface="Arial" panose="020B0604020202020204" pitchFamily="34" charset="0"/>
              </a:rPr>
              <a:t>. </a:t>
            </a:r>
            <a:endParaRPr lang="en-US" sz="3600" dirty="0">
              <a:solidFill>
                <a:srgbClr val="002060"/>
              </a:solidFill>
              <a:latin typeface="Arial" panose="020B0604020202020204" pitchFamily="34" charset="0"/>
              <a:cs typeface="Arial" panose="020B0604020202020204" pitchFamily="34" charset="0"/>
            </a:endParaRPr>
          </a:p>
        </p:txBody>
      </p:sp>
      <p:sp>
        <p:nvSpPr>
          <p:cNvPr id="8" name="TextBox 7"/>
          <p:cNvSpPr txBox="1"/>
          <p:nvPr/>
        </p:nvSpPr>
        <p:spPr>
          <a:xfrm>
            <a:off x="9829800" y="7244080"/>
            <a:ext cx="7543800" cy="2482667"/>
          </a:xfrm>
          <a:prstGeom prst="rect">
            <a:avLst/>
          </a:prstGeom>
          <a:noFill/>
        </p:spPr>
        <p:txBody>
          <a:bodyPr wrap="square" rtlCol="0">
            <a:spAutoFit/>
          </a:bodyPr>
          <a:lstStyle/>
          <a:p>
            <a:pPr algn="just">
              <a:lnSpc>
                <a:spcPct val="150000"/>
              </a:lnSpc>
            </a:pPr>
            <a:r>
              <a:rPr lang="en-US" sz="3600" dirty="0">
                <a:solidFill>
                  <a:srgbClr val="002060"/>
                </a:solidFill>
                <a:latin typeface="Arial" panose="020B0604020202020204" pitchFamily="34" charset="0"/>
                <a:cs typeface="Arial" panose="020B0604020202020204" pitchFamily="34" charset="0"/>
              </a:rPr>
              <a:t>b</a:t>
            </a:r>
            <a:r>
              <a:rPr lang="en-US" sz="3600" dirty="0" smtClean="0">
                <a:solidFill>
                  <a:srgbClr val="002060"/>
                </a:solidFill>
                <a:latin typeface="Arial" panose="020B0604020202020204" pitchFamily="34" charset="0"/>
                <a:cs typeface="Arial" panose="020B0604020202020204" pitchFamily="34" charset="0"/>
              </a:rPr>
              <a:t>) </a:t>
            </a:r>
            <a:r>
              <a:rPr lang="en-US" sz="3600" dirty="0" err="1" smtClean="0">
                <a:solidFill>
                  <a:srgbClr val="002060"/>
                </a:solidFill>
                <a:latin typeface="Arial" panose="020B0604020202020204" pitchFamily="34" charset="0"/>
                <a:cs typeface="Arial" panose="020B0604020202020204" pitchFamily="34" charset="0"/>
              </a:rPr>
              <a:t>Vì</a:t>
            </a:r>
            <a:r>
              <a:rPr lang="en-US" sz="3600" dirty="0" smtClean="0">
                <a:solidFill>
                  <a:srgbClr val="002060"/>
                </a:solidFill>
                <a:latin typeface="Arial" panose="020B0604020202020204" pitchFamily="34" charset="0"/>
                <a:cs typeface="Arial" panose="020B0604020202020204" pitchFamily="34" charset="0"/>
              </a:rPr>
              <a:t> 0 + 2. (-1) = - 2 </a:t>
            </a:r>
            <a:r>
              <a:rPr lang="en-US" sz="3600" dirty="0">
                <a:solidFill>
                  <a:srgbClr val="002060"/>
                </a:solidFill>
                <a:latin typeface="Arial" panose="020B0604020202020204" pitchFamily="34" charset="0"/>
                <a:cs typeface="Arial" panose="020B0604020202020204" pitchFamily="34" charset="0"/>
              </a:rPr>
              <a:t>&lt;</a:t>
            </a:r>
            <a:r>
              <a:rPr lang="en-US" sz="3600" dirty="0" smtClean="0">
                <a:solidFill>
                  <a:srgbClr val="002060"/>
                </a:solidFill>
                <a:latin typeface="Arial" panose="020B0604020202020204" pitchFamily="34" charset="0"/>
                <a:cs typeface="Arial" panose="020B0604020202020204" pitchFamily="34" charset="0"/>
              </a:rPr>
              <a:t> 5 </a:t>
            </a:r>
            <a:r>
              <a:rPr lang="en-US" sz="3600" dirty="0" err="1" smtClean="0">
                <a:solidFill>
                  <a:srgbClr val="002060"/>
                </a:solidFill>
                <a:latin typeface="Arial" panose="020B0604020202020204" pitchFamily="34" charset="0"/>
                <a:cs typeface="Arial" panose="020B0604020202020204" pitchFamily="34" charset="0"/>
              </a:rPr>
              <a:t>nên</a:t>
            </a:r>
            <a:r>
              <a:rPr lang="en-US" sz="3600" dirty="0" smtClean="0">
                <a:solidFill>
                  <a:srgbClr val="002060"/>
                </a:solidFill>
                <a:latin typeface="Arial" panose="020B0604020202020204" pitchFamily="34" charset="0"/>
                <a:cs typeface="Arial" panose="020B0604020202020204" pitchFamily="34" charset="0"/>
              </a:rPr>
              <a:t> </a:t>
            </a:r>
            <a:r>
              <a:rPr lang="en-US" sz="3600" dirty="0" err="1" smtClean="0">
                <a:solidFill>
                  <a:srgbClr val="002060"/>
                </a:solidFill>
                <a:latin typeface="Arial" panose="020B0604020202020204" pitchFamily="34" charset="0"/>
                <a:cs typeface="Arial" panose="020B0604020202020204" pitchFamily="34" charset="0"/>
              </a:rPr>
              <a:t>cặp</a:t>
            </a:r>
            <a:r>
              <a:rPr lang="en-US" sz="3600" dirty="0" smtClean="0">
                <a:solidFill>
                  <a:srgbClr val="002060"/>
                </a:solidFill>
                <a:latin typeface="Arial" panose="020B0604020202020204" pitchFamily="34" charset="0"/>
                <a:cs typeface="Arial" panose="020B0604020202020204" pitchFamily="34" charset="0"/>
              </a:rPr>
              <a:t> </a:t>
            </a:r>
            <a:r>
              <a:rPr lang="en-US" sz="3600" dirty="0" err="1" smtClean="0">
                <a:solidFill>
                  <a:srgbClr val="002060"/>
                </a:solidFill>
                <a:latin typeface="Arial" panose="020B0604020202020204" pitchFamily="34" charset="0"/>
                <a:cs typeface="Arial" panose="020B0604020202020204" pitchFamily="34" charset="0"/>
              </a:rPr>
              <a:t>số</a:t>
            </a:r>
            <a:r>
              <a:rPr lang="en-US" sz="3600" dirty="0" smtClean="0">
                <a:solidFill>
                  <a:srgbClr val="002060"/>
                </a:solidFill>
                <a:latin typeface="Arial" panose="020B0604020202020204" pitchFamily="34" charset="0"/>
                <a:cs typeface="Arial" panose="020B0604020202020204" pitchFamily="34" charset="0"/>
              </a:rPr>
              <a:t> (0; -1) </a:t>
            </a:r>
            <a:r>
              <a:rPr lang="en-US" sz="3600" dirty="0" err="1" smtClean="0">
                <a:solidFill>
                  <a:srgbClr val="002060"/>
                </a:solidFill>
                <a:latin typeface="Arial" panose="020B0604020202020204" pitchFamily="34" charset="0"/>
                <a:cs typeface="Arial" panose="020B0604020202020204" pitchFamily="34" charset="0"/>
              </a:rPr>
              <a:t>không</a:t>
            </a:r>
            <a:r>
              <a:rPr lang="en-US" sz="3600" dirty="0" smtClean="0">
                <a:solidFill>
                  <a:srgbClr val="002060"/>
                </a:solidFill>
                <a:latin typeface="Arial" panose="020B0604020202020204" pitchFamily="34" charset="0"/>
                <a:cs typeface="Arial" panose="020B0604020202020204" pitchFamily="34" charset="0"/>
              </a:rPr>
              <a:t> </a:t>
            </a:r>
            <a:r>
              <a:rPr lang="en-US" sz="3600" dirty="0" err="1" smtClean="0">
                <a:solidFill>
                  <a:srgbClr val="002060"/>
                </a:solidFill>
                <a:latin typeface="Arial" panose="020B0604020202020204" pitchFamily="34" charset="0"/>
                <a:cs typeface="Arial" panose="020B0604020202020204" pitchFamily="34" charset="0"/>
              </a:rPr>
              <a:t>phải</a:t>
            </a:r>
            <a:r>
              <a:rPr lang="en-US" sz="3600" dirty="0" smtClean="0">
                <a:solidFill>
                  <a:srgbClr val="002060"/>
                </a:solidFill>
                <a:latin typeface="Arial" panose="020B0604020202020204" pitchFamily="34" charset="0"/>
                <a:cs typeface="Arial" panose="020B0604020202020204" pitchFamily="34" charset="0"/>
              </a:rPr>
              <a:t> </a:t>
            </a:r>
            <a:r>
              <a:rPr lang="en-US" sz="3600" dirty="0" err="1" smtClean="0">
                <a:solidFill>
                  <a:srgbClr val="002060"/>
                </a:solidFill>
                <a:latin typeface="Arial" panose="020B0604020202020204" pitchFamily="34" charset="0"/>
                <a:cs typeface="Arial" panose="020B0604020202020204" pitchFamily="34" charset="0"/>
              </a:rPr>
              <a:t>là</a:t>
            </a:r>
            <a:r>
              <a:rPr lang="en-US" sz="3600" dirty="0" smtClean="0">
                <a:solidFill>
                  <a:srgbClr val="002060"/>
                </a:solidFill>
                <a:latin typeface="Arial" panose="020B0604020202020204" pitchFamily="34" charset="0"/>
                <a:cs typeface="Arial" panose="020B0604020202020204" pitchFamily="34" charset="0"/>
              </a:rPr>
              <a:t> </a:t>
            </a:r>
            <a:r>
              <a:rPr lang="en-US" sz="3600" dirty="0" err="1" smtClean="0">
                <a:solidFill>
                  <a:srgbClr val="002060"/>
                </a:solidFill>
                <a:latin typeface="Arial" panose="020B0604020202020204" pitchFamily="34" charset="0"/>
                <a:cs typeface="Arial" panose="020B0604020202020204" pitchFamily="34" charset="0"/>
              </a:rPr>
              <a:t>một</a:t>
            </a:r>
            <a:r>
              <a:rPr lang="en-US" sz="3600" dirty="0" smtClean="0">
                <a:solidFill>
                  <a:srgbClr val="002060"/>
                </a:solidFill>
                <a:latin typeface="Arial" panose="020B0604020202020204" pitchFamily="34" charset="0"/>
                <a:cs typeface="Arial" panose="020B0604020202020204" pitchFamily="34" charset="0"/>
              </a:rPr>
              <a:t> </a:t>
            </a:r>
            <a:r>
              <a:rPr lang="en-US" sz="3600" dirty="0" err="1" smtClean="0">
                <a:solidFill>
                  <a:srgbClr val="002060"/>
                </a:solidFill>
                <a:latin typeface="Arial" panose="020B0604020202020204" pitchFamily="34" charset="0"/>
                <a:cs typeface="Arial" panose="020B0604020202020204" pitchFamily="34" charset="0"/>
              </a:rPr>
              <a:t>nghiệm</a:t>
            </a:r>
            <a:r>
              <a:rPr lang="en-US" sz="3600" dirty="0" smtClean="0">
                <a:solidFill>
                  <a:srgbClr val="002060"/>
                </a:solidFill>
                <a:latin typeface="Arial" panose="020B0604020202020204" pitchFamily="34" charset="0"/>
                <a:cs typeface="Arial" panose="020B0604020202020204" pitchFamily="34" charset="0"/>
              </a:rPr>
              <a:t> </a:t>
            </a:r>
            <a:r>
              <a:rPr lang="en-US" sz="3600" dirty="0" err="1" smtClean="0">
                <a:solidFill>
                  <a:srgbClr val="002060"/>
                </a:solidFill>
                <a:latin typeface="Arial" panose="020B0604020202020204" pitchFamily="34" charset="0"/>
                <a:cs typeface="Arial" panose="020B0604020202020204" pitchFamily="34" charset="0"/>
              </a:rPr>
              <a:t>của</a:t>
            </a:r>
            <a:r>
              <a:rPr lang="en-US" sz="3600" dirty="0" smtClean="0">
                <a:solidFill>
                  <a:srgbClr val="002060"/>
                </a:solidFill>
                <a:latin typeface="Arial" panose="020B0604020202020204" pitchFamily="34" charset="0"/>
                <a:cs typeface="Arial" panose="020B0604020202020204" pitchFamily="34" charset="0"/>
              </a:rPr>
              <a:t> </a:t>
            </a:r>
            <a:r>
              <a:rPr lang="en-US" sz="3600" dirty="0" err="1" smtClean="0">
                <a:solidFill>
                  <a:srgbClr val="002060"/>
                </a:solidFill>
                <a:latin typeface="Arial" panose="020B0604020202020204" pitchFamily="34" charset="0"/>
                <a:cs typeface="Arial" panose="020B0604020202020204" pitchFamily="34" charset="0"/>
              </a:rPr>
              <a:t>bất</a:t>
            </a:r>
            <a:r>
              <a:rPr lang="en-US" sz="3600" dirty="0" smtClean="0">
                <a:solidFill>
                  <a:srgbClr val="002060"/>
                </a:solidFill>
                <a:latin typeface="Arial" panose="020B0604020202020204" pitchFamily="34" charset="0"/>
                <a:cs typeface="Arial" panose="020B0604020202020204" pitchFamily="34" charset="0"/>
              </a:rPr>
              <a:t> </a:t>
            </a:r>
            <a:r>
              <a:rPr lang="en-US" sz="3600" dirty="0" err="1" smtClean="0">
                <a:solidFill>
                  <a:srgbClr val="002060"/>
                </a:solidFill>
                <a:latin typeface="Arial" panose="020B0604020202020204" pitchFamily="34" charset="0"/>
                <a:cs typeface="Arial" panose="020B0604020202020204" pitchFamily="34" charset="0"/>
              </a:rPr>
              <a:t>phương</a:t>
            </a:r>
            <a:r>
              <a:rPr lang="en-US" sz="3600" dirty="0" smtClean="0">
                <a:solidFill>
                  <a:srgbClr val="002060"/>
                </a:solidFill>
                <a:latin typeface="Arial" panose="020B0604020202020204" pitchFamily="34" charset="0"/>
                <a:cs typeface="Arial" panose="020B0604020202020204" pitchFamily="34" charset="0"/>
              </a:rPr>
              <a:t> </a:t>
            </a:r>
            <a:r>
              <a:rPr lang="en-US" sz="3600" dirty="0" err="1" smtClean="0">
                <a:solidFill>
                  <a:srgbClr val="002060"/>
                </a:solidFill>
                <a:latin typeface="Arial" panose="020B0604020202020204" pitchFamily="34" charset="0"/>
                <a:cs typeface="Arial" panose="020B0604020202020204" pitchFamily="34" charset="0"/>
              </a:rPr>
              <a:t>trình</a:t>
            </a:r>
            <a:r>
              <a:rPr lang="en-US" sz="3600" dirty="0" smtClean="0">
                <a:solidFill>
                  <a:srgbClr val="002060"/>
                </a:solidFill>
                <a:latin typeface="Arial" panose="020B0604020202020204" pitchFamily="34" charset="0"/>
                <a:cs typeface="Arial" panose="020B0604020202020204" pitchFamily="34" charset="0"/>
              </a:rPr>
              <a:t> </a:t>
            </a:r>
            <a:r>
              <a:rPr lang="en-US" sz="3600" dirty="0" err="1" smtClean="0">
                <a:solidFill>
                  <a:srgbClr val="002060"/>
                </a:solidFill>
                <a:latin typeface="Arial" panose="020B0604020202020204" pitchFamily="34" charset="0"/>
                <a:cs typeface="Arial" panose="020B0604020202020204" pitchFamily="34" charset="0"/>
              </a:rPr>
              <a:t>đã</a:t>
            </a:r>
            <a:r>
              <a:rPr lang="en-US" sz="3600" dirty="0" smtClean="0">
                <a:solidFill>
                  <a:srgbClr val="002060"/>
                </a:solidFill>
                <a:latin typeface="Arial" panose="020B0604020202020204" pitchFamily="34" charset="0"/>
                <a:cs typeface="Arial" panose="020B0604020202020204" pitchFamily="34" charset="0"/>
              </a:rPr>
              <a:t> </a:t>
            </a:r>
            <a:r>
              <a:rPr lang="en-US" sz="3600" dirty="0" err="1" smtClean="0">
                <a:solidFill>
                  <a:srgbClr val="002060"/>
                </a:solidFill>
                <a:latin typeface="Arial" panose="020B0604020202020204" pitchFamily="34" charset="0"/>
                <a:cs typeface="Arial" panose="020B0604020202020204" pitchFamily="34" charset="0"/>
              </a:rPr>
              <a:t>cho</a:t>
            </a:r>
            <a:r>
              <a:rPr lang="en-US" sz="3600" dirty="0" smtClean="0">
                <a:solidFill>
                  <a:srgbClr val="002060"/>
                </a:solidFill>
                <a:latin typeface="Arial" panose="020B0604020202020204" pitchFamily="34" charset="0"/>
                <a:cs typeface="Arial" panose="020B0604020202020204" pitchFamily="34" charset="0"/>
              </a:rPr>
              <a:t>. </a:t>
            </a:r>
            <a:endParaRPr lang="en-US" sz="3600" dirty="0">
              <a:solidFill>
                <a:srgbClr val="002060"/>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690" y="5561960"/>
            <a:ext cx="2247900" cy="2247900"/>
          </a:xfrm>
          <a:prstGeom prst="rect">
            <a:avLst/>
          </a:prstGeom>
        </p:spPr>
      </p:pic>
    </p:spTree>
    <p:extLst>
      <p:ext uri="{BB962C8B-B14F-4D97-AF65-F5344CB8AC3E}">
        <p14:creationId xmlns:p14="http://schemas.microsoft.com/office/powerpoint/2010/main" val="4140356091"/>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strVal val="#ppt_w+.3"/>
                                          </p:val>
                                        </p:tav>
                                        <p:tav tm="100000">
                                          <p:val>
                                            <p:strVal val="#ppt_w"/>
                                          </p:val>
                                        </p:tav>
                                      </p:tavLst>
                                    </p:anim>
                                    <p:anim calcmode="lin" valueType="num">
                                      <p:cBhvr>
                                        <p:cTn id="29" dur="500" fill="hold"/>
                                        <p:tgtEl>
                                          <p:spTgt spid="7"/>
                                        </p:tgtEl>
                                        <p:attrNameLst>
                                          <p:attrName>ppt_h</p:attrName>
                                        </p:attrNameLst>
                                      </p:cBhvr>
                                      <p:tavLst>
                                        <p:tav tm="0">
                                          <p:val>
                                            <p:strVal val="#ppt_h"/>
                                          </p:val>
                                        </p:tav>
                                        <p:tav tm="100000">
                                          <p:val>
                                            <p:strVal val="#ppt_h"/>
                                          </p:val>
                                        </p:tav>
                                      </p:tavLst>
                                    </p:anim>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outVertic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240" y="952500"/>
            <a:ext cx="18288000" cy="3200400"/>
            <a:chOff x="0" y="1104900"/>
            <a:chExt cx="18288000" cy="3200400"/>
          </a:xfrm>
        </p:grpSpPr>
        <p:sp>
          <p:nvSpPr>
            <p:cNvPr id="2" name="AutoShape 4"/>
            <p:cNvSpPr/>
            <p:nvPr/>
          </p:nvSpPr>
          <p:spPr>
            <a:xfrm>
              <a:off x="0" y="1104900"/>
              <a:ext cx="18288000" cy="3200400"/>
            </a:xfrm>
            <a:prstGeom prst="rect">
              <a:avLst/>
            </a:prstGeom>
            <a:solidFill>
              <a:schemeClr val="accent4">
                <a:lumMod val="40000"/>
                <a:lumOff val="60000"/>
              </a:schemeClr>
            </a:solidFill>
          </p:spPr>
        </p:sp>
        <p:sp>
          <p:nvSpPr>
            <p:cNvPr id="3" name="Rectangle 2"/>
            <p:cNvSpPr/>
            <p:nvPr/>
          </p:nvSpPr>
          <p:spPr>
            <a:xfrm>
              <a:off x="762000" y="1273939"/>
              <a:ext cx="17030700" cy="2862322"/>
            </a:xfrm>
            <a:prstGeom prst="rect">
              <a:avLst/>
            </a:prstGeom>
          </p:spPr>
          <p:txBody>
            <a:bodyPr wrap="square">
              <a:spAutoFit/>
            </a:bodyPr>
            <a:lstStyle/>
            <a:p>
              <a:pPr algn="just">
                <a:lnSpc>
                  <a:spcPct val="150000"/>
                </a:lnSpc>
              </a:pPr>
              <a:r>
                <a:rPr lang="vi-VN" sz="4000" b="1" dirty="0">
                  <a:latin typeface="Arial" panose="020B0604020202020204" pitchFamily="34" charset="0"/>
                  <a:cs typeface="Arial" panose="020B0604020202020204" pitchFamily="34" charset="0"/>
                </a:rPr>
                <a:t>Luyện tập 1: </a:t>
              </a:r>
              <a:r>
                <a:rPr lang="vi-VN" sz="4000" dirty="0">
                  <a:latin typeface="Arial" panose="020B0604020202020204" pitchFamily="34" charset="0"/>
                  <a:cs typeface="Arial" panose="020B0604020202020204" pitchFamily="34" charset="0"/>
                </a:rPr>
                <a:t>Cho bất phương trình bậc nhất hai ẩn x + 2y ≥ 0</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smtClean="0">
                  <a:latin typeface="Arial" panose="020B0604020202020204" pitchFamily="34" charset="0"/>
                  <a:cs typeface="Arial" panose="020B0604020202020204" pitchFamily="34" charset="0"/>
                </a:rPr>
                <a:t>a</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Hãy chỉ ra ít nhất hai nghiệm của bất phương trình trên</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smtClean="0">
                  <a:latin typeface="Arial" panose="020B0604020202020204" pitchFamily="34" charset="0"/>
                  <a:cs typeface="Arial" panose="020B0604020202020204" pitchFamily="34" charset="0"/>
                </a:rPr>
                <a:t>b</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Với y = 0, có bao nhiêu giá trị của x thỏa mãn bất phương trình đã cho?</a:t>
              </a:r>
              <a:endParaRPr lang="en-US" sz="4000" dirty="0">
                <a:latin typeface="Arial" panose="020B0604020202020204" pitchFamily="34" charset="0"/>
                <a:cs typeface="Arial" panose="020B0604020202020204" pitchFamily="34" charset="0"/>
              </a:endParaRPr>
            </a:p>
          </p:txBody>
        </p:sp>
      </p:gr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7353"/>
          <a:stretch/>
        </p:blipFill>
        <p:spPr>
          <a:xfrm rot="20507314">
            <a:off x="15593398" y="251721"/>
            <a:ext cx="2171700" cy="2012016"/>
          </a:xfrm>
          <a:prstGeom prst="rect">
            <a:avLst/>
          </a:prstGeom>
        </p:spPr>
      </p:pic>
      <p:grpSp>
        <p:nvGrpSpPr>
          <p:cNvPr id="6" name="Group 5"/>
          <p:cNvGrpSpPr/>
          <p:nvPr/>
        </p:nvGrpSpPr>
        <p:grpSpPr>
          <a:xfrm>
            <a:off x="990600" y="4457700"/>
            <a:ext cx="2687941" cy="1737425"/>
            <a:chOff x="914400" y="5372100"/>
            <a:chExt cx="2687941" cy="1737425"/>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5372100"/>
              <a:ext cx="2687941" cy="1737425"/>
            </a:xfrm>
            <a:prstGeom prst="rect">
              <a:avLst/>
            </a:prstGeom>
          </p:spPr>
        </p:pic>
        <p:sp>
          <p:nvSpPr>
            <p:cNvPr id="8" name="TextBox 7"/>
            <p:cNvSpPr txBox="1"/>
            <p:nvPr/>
          </p:nvSpPr>
          <p:spPr>
            <a:xfrm>
              <a:off x="1354440" y="5738188"/>
              <a:ext cx="1807859" cy="707886"/>
            </a:xfrm>
            <a:prstGeom prst="rect">
              <a:avLst/>
            </a:prstGeom>
            <a:noFill/>
          </p:spPr>
          <p:txBody>
            <a:bodyPr wrap="square" rtlCol="0">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grpSp>
      <p:sp>
        <p:nvSpPr>
          <p:cNvPr id="9" name="Rectangle 8"/>
          <p:cNvSpPr/>
          <p:nvPr/>
        </p:nvSpPr>
        <p:spPr>
          <a:xfrm>
            <a:off x="4103341" y="4457700"/>
            <a:ext cx="11963400" cy="378565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a) Ví dụ hai nghiệm của bất phương trình đã cho là: (x; y) = (0; 1), (x ; y) = (1; 1).</a:t>
            </a:r>
          </a:p>
          <a:p>
            <a:pPr algn="just">
              <a:lnSpc>
                <a:spcPct val="150000"/>
              </a:lnSpc>
            </a:pPr>
            <a:r>
              <a:rPr lang="vi-VN" sz="4000" dirty="0">
                <a:latin typeface="Arial" panose="020B0604020202020204" pitchFamily="34" charset="0"/>
                <a:cs typeface="Arial" panose="020B0604020202020204" pitchFamily="34" charset="0"/>
              </a:rPr>
              <a:t>b) Với y = 0, có vô số giá trị x mà </a:t>
            </a:r>
            <a:r>
              <a:rPr lang="vi-VN" sz="4000" dirty="0" smtClean="0">
                <a:latin typeface="Arial" panose="020B0604020202020204" pitchFamily="34" charset="0"/>
                <a:cs typeface="Arial" panose="020B0604020202020204" pitchFamily="34" charset="0"/>
              </a:rPr>
              <a:t>x</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0 </a:t>
            </a:r>
            <a:r>
              <a:rPr lang="vi-VN" sz="4000" dirty="0">
                <a:latin typeface="Arial" panose="020B0604020202020204" pitchFamily="34" charset="0"/>
                <a:cs typeface="Arial" panose="020B0604020202020204" pitchFamily="34" charset="0"/>
              </a:rPr>
              <a:t>thỏa mãn bất phương trình đã cho.</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0674" y="7886700"/>
            <a:ext cx="1647825" cy="1509809"/>
          </a:xfrm>
          <a:prstGeom prst="rect">
            <a:avLst/>
          </a:prstGeom>
        </p:spPr>
      </p:pic>
      <p:sp>
        <p:nvSpPr>
          <p:cNvPr id="13" name="Rectangle 12"/>
          <p:cNvSpPr/>
          <p:nvPr/>
        </p:nvSpPr>
        <p:spPr>
          <a:xfrm>
            <a:off x="3747811" y="8243352"/>
            <a:ext cx="12344330" cy="1609480"/>
          </a:xfrm>
          <a:prstGeom prst="rect">
            <a:avLst/>
          </a:prstGeom>
        </p:spPr>
        <p:txBody>
          <a:bodyPr wrap="square">
            <a:spAutoFit/>
          </a:bodyPr>
          <a:lstStyle/>
          <a:p>
            <a:pPr algn="just">
              <a:lnSpc>
                <a:spcPct val="130000"/>
              </a:lnSpc>
            </a:pPr>
            <a:r>
              <a:rPr lang="en-US" sz="4000" i="1" dirty="0" err="1" smtClean="0">
                <a:solidFill>
                  <a:srgbClr val="0070C0"/>
                </a:solidFill>
                <a:latin typeface="Arial" panose="020B0604020202020204" pitchFamily="34" charset="0"/>
                <a:cs typeface="Arial" panose="020B0604020202020204" pitchFamily="34" charset="0"/>
              </a:rPr>
              <a:t>Em</a:t>
            </a:r>
            <a:r>
              <a:rPr lang="en-US" sz="4000" i="1" dirty="0" smtClean="0">
                <a:solidFill>
                  <a:srgbClr val="0070C0"/>
                </a:solidFill>
                <a:latin typeface="Arial" panose="020B0604020202020204" pitchFamily="34" charset="0"/>
                <a:cs typeface="Arial" panose="020B0604020202020204" pitchFamily="34" charset="0"/>
              </a:rPr>
              <a:t> </a:t>
            </a:r>
            <a:r>
              <a:rPr lang="en-US" sz="4000" i="1" dirty="0" err="1" smtClean="0">
                <a:solidFill>
                  <a:srgbClr val="0070C0"/>
                </a:solidFill>
                <a:latin typeface="Arial" panose="020B0604020202020204" pitchFamily="34" charset="0"/>
                <a:cs typeface="Arial" panose="020B0604020202020204" pitchFamily="34" charset="0"/>
              </a:rPr>
              <a:t>có</a:t>
            </a:r>
            <a:r>
              <a:rPr lang="en-US" sz="4000" i="1" dirty="0" smtClean="0">
                <a:solidFill>
                  <a:srgbClr val="0070C0"/>
                </a:solidFill>
                <a:latin typeface="Arial" panose="020B0604020202020204" pitchFamily="34" charset="0"/>
                <a:cs typeface="Arial" panose="020B0604020202020204" pitchFamily="34" charset="0"/>
              </a:rPr>
              <a:t> </a:t>
            </a:r>
            <a:r>
              <a:rPr lang="en-US" sz="4000" i="1" dirty="0" err="1" smtClean="0">
                <a:solidFill>
                  <a:srgbClr val="0070C0"/>
                </a:solidFill>
                <a:latin typeface="Arial" panose="020B0604020202020204" pitchFamily="34" charset="0"/>
                <a:cs typeface="Arial" panose="020B0604020202020204" pitchFamily="34" charset="0"/>
              </a:rPr>
              <a:t>nhận</a:t>
            </a:r>
            <a:r>
              <a:rPr lang="en-US" sz="4000" i="1" dirty="0" smtClean="0">
                <a:solidFill>
                  <a:srgbClr val="0070C0"/>
                </a:solidFill>
                <a:latin typeface="Arial" panose="020B0604020202020204" pitchFamily="34" charset="0"/>
                <a:cs typeface="Arial" panose="020B0604020202020204" pitchFamily="34" charset="0"/>
              </a:rPr>
              <a:t> </a:t>
            </a:r>
            <a:r>
              <a:rPr lang="en-US" sz="4000" i="1" dirty="0" err="1" smtClean="0">
                <a:solidFill>
                  <a:srgbClr val="0070C0"/>
                </a:solidFill>
                <a:latin typeface="Arial" panose="020B0604020202020204" pitchFamily="34" charset="0"/>
                <a:cs typeface="Arial" panose="020B0604020202020204" pitchFamily="34" charset="0"/>
              </a:rPr>
              <a:t>xét</a:t>
            </a:r>
            <a:r>
              <a:rPr lang="en-US" sz="4000" i="1" dirty="0" smtClean="0">
                <a:solidFill>
                  <a:srgbClr val="0070C0"/>
                </a:solidFill>
                <a:latin typeface="Arial" panose="020B0604020202020204" pitchFamily="34" charset="0"/>
                <a:cs typeface="Arial" panose="020B0604020202020204" pitchFamily="34" charset="0"/>
              </a:rPr>
              <a:t> </a:t>
            </a:r>
            <a:r>
              <a:rPr lang="en-US" sz="4000" i="1" dirty="0" err="1" smtClean="0">
                <a:solidFill>
                  <a:srgbClr val="0070C0"/>
                </a:solidFill>
                <a:latin typeface="Arial" panose="020B0604020202020204" pitchFamily="34" charset="0"/>
                <a:cs typeface="Arial" panose="020B0604020202020204" pitchFamily="34" charset="0"/>
              </a:rPr>
              <a:t>gì</a:t>
            </a:r>
            <a:r>
              <a:rPr lang="en-US" sz="4000" i="1" dirty="0" smtClean="0">
                <a:solidFill>
                  <a:srgbClr val="0070C0"/>
                </a:solidFill>
                <a:latin typeface="Arial" panose="020B0604020202020204" pitchFamily="34" charset="0"/>
                <a:cs typeface="Arial" panose="020B0604020202020204" pitchFamily="34" charset="0"/>
              </a:rPr>
              <a:t> </a:t>
            </a:r>
            <a:r>
              <a:rPr lang="en-US" sz="4000" i="1" dirty="0" err="1" smtClean="0">
                <a:solidFill>
                  <a:srgbClr val="0070C0"/>
                </a:solidFill>
                <a:latin typeface="Arial" panose="020B0604020202020204" pitchFamily="34" charset="0"/>
                <a:cs typeface="Arial" panose="020B0604020202020204" pitchFamily="34" charset="0"/>
              </a:rPr>
              <a:t>về</a:t>
            </a:r>
            <a:r>
              <a:rPr lang="en-US" sz="4000" i="1" dirty="0" smtClean="0">
                <a:solidFill>
                  <a:srgbClr val="0070C0"/>
                </a:solidFill>
                <a:latin typeface="Arial" panose="020B0604020202020204" pitchFamily="34" charset="0"/>
                <a:cs typeface="Arial" panose="020B0604020202020204" pitchFamily="34" charset="0"/>
              </a:rPr>
              <a:t> </a:t>
            </a:r>
            <a:r>
              <a:rPr lang="vi-VN" sz="4000" i="1" dirty="0" smtClean="0">
                <a:solidFill>
                  <a:srgbClr val="0070C0"/>
                </a:solidFill>
                <a:latin typeface="Arial" panose="020B0604020202020204" pitchFamily="34" charset="0"/>
                <a:cs typeface="Arial" panose="020B0604020202020204" pitchFamily="34" charset="0"/>
              </a:rPr>
              <a:t>số </a:t>
            </a:r>
            <a:r>
              <a:rPr lang="vi-VN" sz="4000" i="1" dirty="0">
                <a:solidFill>
                  <a:srgbClr val="0070C0"/>
                </a:solidFill>
                <a:latin typeface="Arial" panose="020B0604020202020204" pitchFamily="34" charset="0"/>
                <a:cs typeface="Arial" panose="020B0604020202020204" pitchFamily="34" charset="0"/>
              </a:rPr>
              <a:t>nghiệm của bất phương trình bậc nhất hai </a:t>
            </a:r>
            <a:r>
              <a:rPr lang="vi-VN" sz="4000" i="1" dirty="0" smtClean="0">
                <a:solidFill>
                  <a:srgbClr val="0070C0"/>
                </a:solidFill>
                <a:latin typeface="Arial" panose="020B0604020202020204" pitchFamily="34" charset="0"/>
                <a:cs typeface="Arial" panose="020B0604020202020204" pitchFamily="34" charset="0"/>
              </a:rPr>
              <a:t>ẩn</a:t>
            </a:r>
            <a:r>
              <a:rPr lang="en-US" sz="4000" i="1" dirty="0" smtClean="0">
                <a:solidFill>
                  <a:srgbClr val="0070C0"/>
                </a:solidFill>
                <a:latin typeface="Arial" panose="020B0604020202020204" pitchFamily="34" charset="0"/>
                <a:cs typeface="Arial" panose="020B0604020202020204" pitchFamily="34" charset="0"/>
              </a:rPr>
              <a:t>?</a:t>
            </a:r>
            <a:endParaRPr lang="en-US" sz="4000" i="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7598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anim calcmode="lin" valueType="num">
                                      <p:cBhvr>
                                        <p:cTn id="16" dur="500" fill="hold"/>
                                        <p:tgtEl>
                                          <p:spTgt spid="6"/>
                                        </p:tgtEl>
                                        <p:attrNameLst>
                                          <p:attrName>ppt_x</p:attrName>
                                        </p:attrNameLst>
                                      </p:cBhvr>
                                      <p:tavLst>
                                        <p:tav tm="0">
                                          <p:val>
                                            <p:strVal val="#ppt_x"/>
                                          </p:val>
                                        </p:tav>
                                        <p:tav tm="100000">
                                          <p:val>
                                            <p:strVal val="#ppt_x"/>
                                          </p:val>
                                        </p:tav>
                                      </p:tavLst>
                                    </p:anim>
                                    <p:anim calcmode="lin" valueType="num">
                                      <p:cBhvr>
                                        <p:cTn id="17"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randombar(horizontal)">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randombar(horizontal)">
                                      <p:cBhvr>
                                        <p:cTn id="27" dur="500"/>
                                        <p:tgtEl>
                                          <p:spTgt spid="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240" y="952500"/>
            <a:ext cx="18288000" cy="3200400"/>
            <a:chOff x="0" y="1104900"/>
            <a:chExt cx="18288000" cy="3200400"/>
          </a:xfrm>
        </p:grpSpPr>
        <p:sp>
          <p:nvSpPr>
            <p:cNvPr id="2" name="AutoShape 4"/>
            <p:cNvSpPr/>
            <p:nvPr/>
          </p:nvSpPr>
          <p:spPr>
            <a:xfrm>
              <a:off x="0" y="1104900"/>
              <a:ext cx="18288000" cy="3200400"/>
            </a:xfrm>
            <a:prstGeom prst="rect">
              <a:avLst/>
            </a:prstGeom>
            <a:solidFill>
              <a:schemeClr val="accent4">
                <a:lumMod val="40000"/>
                <a:lumOff val="60000"/>
              </a:schemeClr>
            </a:solidFill>
          </p:spPr>
        </p:sp>
        <p:sp>
          <p:nvSpPr>
            <p:cNvPr id="3" name="Rectangle 2"/>
            <p:cNvSpPr/>
            <p:nvPr/>
          </p:nvSpPr>
          <p:spPr>
            <a:xfrm>
              <a:off x="762000" y="1273939"/>
              <a:ext cx="17030700" cy="2862322"/>
            </a:xfrm>
            <a:prstGeom prst="rect">
              <a:avLst/>
            </a:prstGeom>
          </p:spPr>
          <p:txBody>
            <a:bodyPr wrap="square">
              <a:spAutoFit/>
            </a:bodyPr>
            <a:lstStyle/>
            <a:p>
              <a:pPr algn="just">
                <a:lnSpc>
                  <a:spcPct val="150000"/>
                </a:lnSpc>
              </a:pPr>
              <a:r>
                <a:rPr lang="vi-VN" sz="4000" b="1" dirty="0">
                  <a:latin typeface="Arial" panose="020B0604020202020204" pitchFamily="34" charset="0"/>
                  <a:cs typeface="Arial" panose="020B0604020202020204" pitchFamily="34" charset="0"/>
                </a:rPr>
                <a:t>Luyện tập 1: </a:t>
              </a:r>
              <a:r>
                <a:rPr lang="vi-VN" sz="4000" dirty="0">
                  <a:latin typeface="Arial" panose="020B0604020202020204" pitchFamily="34" charset="0"/>
                  <a:cs typeface="Arial" panose="020B0604020202020204" pitchFamily="34" charset="0"/>
                </a:rPr>
                <a:t>Cho bất phương trình bậc nhất hai ẩn x + 2y ≥ 0</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smtClean="0">
                  <a:latin typeface="Arial" panose="020B0604020202020204" pitchFamily="34" charset="0"/>
                  <a:cs typeface="Arial" panose="020B0604020202020204" pitchFamily="34" charset="0"/>
                </a:rPr>
                <a:t>a</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Hãy chỉ ra ít nhất hai nghiệm của bất phương trình trên</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smtClean="0">
                  <a:latin typeface="Arial" panose="020B0604020202020204" pitchFamily="34" charset="0"/>
                  <a:cs typeface="Arial" panose="020B0604020202020204" pitchFamily="34" charset="0"/>
                </a:rPr>
                <a:t>b</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Với y = 0, có bao nhiêu giá trị của x thỏa mãn bất phương trình đã cho?</a:t>
              </a:r>
              <a:endParaRPr lang="en-US" sz="4000" dirty="0">
                <a:latin typeface="Arial" panose="020B0604020202020204" pitchFamily="34" charset="0"/>
                <a:cs typeface="Arial" panose="020B0604020202020204" pitchFamily="34" charset="0"/>
              </a:endParaRPr>
            </a:p>
          </p:txBody>
        </p:sp>
      </p:gr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7353"/>
          <a:stretch/>
        </p:blipFill>
        <p:spPr>
          <a:xfrm rot="20507314">
            <a:off x="15593398" y="251721"/>
            <a:ext cx="2171700" cy="2012016"/>
          </a:xfrm>
          <a:prstGeom prst="rect">
            <a:avLst/>
          </a:prstGeom>
        </p:spPr>
      </p:pic>
      <p:grpSp>
        <p:nvGrpSpPr>
          <p:cNvPr id="6" name="Group 5"/>
          <p:cNvGrpSpPr/>
          <p:nvPr/>
        </p:nvGrpSpPr>
        <p:grpSpPr>
          <a:xfrm>
            <a:off x="990600" y="4457700"/>
            <a:ext cx="2687941" cy="1737425"/>
            <a:chOff x="914400" y="5372100"/>
            <a:chExt cx="2687941" cy="1737425"/>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5372100"/>
              <a:ext cx="2687941" cy="1737425"/>
            </a:xfrm>
            <a:prstGeom prst="rect">
              <a:avLst/>
            </a:prstGeom>
          </p:spPr>
        </p:pic>
        <p:sp>
          <p:nvSpPr>
            <p:cNvPr id="8" name="TextBox 7"/>
            <p:cNvSpPr txBox="1"/>
            <p:nvPr/>
          </p:nvSpPr>
          <p:spPr>
            <a:xfrm>
              <a:off x="1354440" y="5738188"/>
              <a:ext cx="1807859" cy="707886"/>
            </a:xfrm>
            <a:prstGeom prst="rect">
              <a:avLst/>
            </a:prstGeom>
            <a:noFill/>
          </p:spPr>
          <p:txBody>
            <a:bodyPr wrap="square" rtlCol="0">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grpSp>
      <p:sp>
        <p:nvSpPr>
          <p:cNvPr id="9" name="Rectangle 8"/>
          <p:cNvSpPr/>
          <p:nvPr/>
        </p:nvSpPr>
        <p:spPr>
          <a:xfrm>
            <a:off x="4103341" y="4457700"/>
            <a:ext cx="11963400" cy="378565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a) Ví dụ hai nghiệm của bất phương trình đã cho là: (x; y) = (0; 1), (x ; y) = (1; 1).</a:t>
            </a:r>
          </a:p>
          <a:p>
            <a:pPr algn="just">
              <a:lnSpc>
                <a:spcPct val="150000"/>
              </a:lnSpc>
            </a:pPr>
            <a:r>
              <a:rPr lang="vi-VN" sz="4000" dirty="0">
                <a:latin typeface="Arial" panose="020B0604020202020204" pitchFamily="34" charset="0"/>
                <a:cs typeface="Arial" panose="020B0604020202020204" pitchFamily="34" charset="0"/>
              </a:rPr>
              <a:t>b) Với y = 0, có vô số giá trị x mà </a:t>
            </a:r>
            <a:r>
              <a:rPr lang="vi-VN" sz="4000" dirty="0" smtClean="0">
                <a:latin typeface="Arial" panose="020B0604020202020204" pitchFamily="34" charset="0"/>
                <a:cs typeface="Arial" panose="020B0604020202020204" pitchFamily="34" charset="0"/>
              </a:rPr>
              <a:t>x</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0 </a:t>
            </a:r>
            <a:r>
              <a:rPr lang="vi-VN" sz="4000" dirty="0">
                <a:latin typeface="Arial" panose="020B0604020202020204" pitchFamily="34" charset="0"/>
                <a:cs typeface="Arial" panose="020B0604020202020204" pitchFamily="34" charset="0"/>
              </a:rPr>
              <a:t>thỏa mãn bất phương trình đã cho.</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760" y="7663984"/>
            <a:ext cx="1709385" cy="1890912"/>
          </a:xfrm>
          <a:prstGeom prst="rect">
            <a:avLst/>
          </a:prstGeom>
        </p:spPr>
      </p:pic>
      <p:sp>
        <p:nvSpPr>
          <p:cNvPr id="11" name="TextBox 10"/>
          <p:cNvSpPr txBox="1"/>
          <p:nvPr/>
        </p:nvSpPr>
        <p:spPr>
          <a:xfrm>
            <a:off x="2601289" y="8609440"/>
            <a:ext cx="15371459" cy="707886"/>
          </a:xfrm>
          <a:prstGeom prst="rect">
            <a:avLst/>
          </a:prstGeom>
          <a:noFill/>
        </p:spPr>
        <p:txBody>
          <a:bodyPr wrap="square" rtlCol="0">
            <a:spAutoFit/>
          </a:bodyPr>
          <a:lstStyle/>
          <a:p>
            <a:r>
              <a:rPr lang="en-US" sz="4000" b="1" dirty="0" err="1" smtClean="0">
                <a:solidFill>
                  <a:srgbClr val="002060"/>
                </a:solidFill>
                <a:latin typeface="Arial" panose="020B0604020202020204" pitchFamily="34" charset="0"/>
                <a:cs typeface="Arial" panose="020B0604020202020204" pitchFamily="34" charset="0"/>
              </a:rPr>
              <a:t>Nhận</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xét</a:t>
            </a:r>
            <a:r>
              <a:rPr lang="en-US" sz="4000" b="1" dirty="0" smtClean="0">
                <a:solidFill>
                  <a:srgbClr val="002060"/>
                </a:solidFill>
                <a:latin typeface="Arial" panose="020B0604020202020204" pitchFamily="34" charset="0"/>
                <a:cs typeface="Arial" panose="020B0604020202020204" pitchFamily="34" charset="0"/>
              </a:rPr>
              <a:t>: </a:t>
            </a:r>
            <a:r>
              <a:rPr lang="en-US" sz="4000" dirty="0" err="1" smtClean="0">
                <a:solidFill>
                  <a:srgbClr val="C00000"/>
                </a:solidFill>
                <a:latin typeface="Arial" panose="020B0604020202020204" pitchFamily="34" charset="0"/>
                <a:cs typeface="Arial" panose="020B0604020202020204" pitchFamily="34" charset="0"/>
              </a:rPr>
              <a:t>Bất</a:t>
            </a:r>
            <a:r>
              <a:rPr lang="en-US" sz="4000" dirty="0" smtClean="0">
                <a:solidFill>
                  <a:srgbClr val="C00000"/>
                </a:solidFill>
                <a:latin typeface="Arial" panose="020B0604020202020204" pitchFamily="34" charset="0"/>
                <a:cs typeface="Arial" panose="020B0604020202020204" pitchFamily="34" charset="0"/>
              </a:rPr>
              <a:t> </a:t>
            </a:r>
            <a:r>
              <a:rPr lang="en-US" sz="4000" dirty="0" err="1" smtClean="0">
                <a:solidFill>
                  <a:srgbClr val="C00000"/>
                </a:solidFill>
                <a:latin typeface="Arial" panose="020B0604020202020204" pitchFamily="34" charset="0"/>
                <a:cs typeface="Arial" panose="020B0604020202020204" pitchFamily="34" charset="0"/>
              </a:rPr>
              <a:t>phương</a:t>
            </a:r>
            <a:r>
              <a:rPr lang="en-US" sz="4000" dirty="0" smtClean="0">
                <a:solidFill>
                  <a:srgbClr val="C00000"/>
                </a:solidFill>
                <a:latin typeface="Arial" panose="020B0604020202020204" pitchFamily="34" charset="0"/>
                <a:cs typeface="Arial" panose="020B0604020202020204" pitchFamily="34" charset="0"/>
              </a:rPr>
              <a:t> </a:t>
            </a:r>
            <a:r>
              <a:rPr lang="en-US" sz="4000" dirty="0" err="1" smtClean="0">
                <a:solidFill>
                  <a:srgbClr val="C00000"/>
                </a:solidFill>
                <a:latin typeface="Arial" panose="020B0604020202020204" pitchFamily="34" charset="0"/>
                <a:cs typeface="Arial" panose="020B0604020202020204" pitchFamily="34" charset="0"/>
              </a:rPr>
              <a:t>trình</a:t>
            </a:r>
            <a:r>
              <a:rPr lang="en-US" sz="4000" dirty="0" smtClean="0">
                <a:solidFill>
                  <a:srgbClr val="C00000"/>
                </a:solidFill>
                <a:latin typeface="Arial" panose="020B0604020202020204" pitchFamily="34" charset="0"/>
                <a:cs typeface="Arial" panose="020B0604020202020204" pitchFamily="34" charset="0"/>
              </a:rPr>
              <a:t> </a:t>
            </a:r>
            <a:r>
              <a:rPr lang="en-US" sz="4000" dirty="0" err="1" smtClean="0">
                <a:solidFill>
                  <a:srgbClr val="C00000"/>
                </a:solidFill>
                <a:latin typeface="Arial" panose="020B0604020202020204" pitchFamily="34" charset="0"/>
                <a:cs typeface="Arial" panose="020B0604020202020204" pitchFamily="34" charset="0"/>
              </a:rPr>
              <a:t>bậc</a:t>
            </a:r>
            <a:r>
              <a:rPr lang="en-US" sz="4000" dirty="0" smtClean="0">
                <a:solidFill>
                  <a:srgbClr val="C00000"/>
                </a:solidFill>
                <a:latin typeface="Arial" panose="020B0604020202020204" pitchFamily="34" charset="0"/>
                <a:cs typeface="Arial" panose="020B0604020202020204" pitchFamily="34" charset="0"/>
              </a:rPr>
              <a:t> </a:t>
            </a:r>
            <a:r>
              <a:rPr lang="en-US" sz="4000" dirty="0" err="1" smtClean="0">
                <a:solidFill>
                  <a:srgbClr val="C00000"/>
                </a:solidFill>
                <a:latin typeface="Arial" panose="020B0604020202020204" pitchFamily="34" charset="0"/>
                <a:cs typeface="Arial" panose="020B0604020202020204" pitchFamily="34" charset="0"/>
              </a:rPr>
              <a:t>nhất</a:t>
            </a:r>
            <a:r>
              <a:rPr lang="en-US" sz="4000" dirty="0" smtClean="0">
                <a:solidFill>
                  <a:srgbClr val="C00000"/>
                </a:solidFill>
                <a:latin typeface="Arial" panose="020B0604020202020204" pitchFamily="34" charset="0"/>
                <a:cs typeface="Arial" panose="020B0604020202020204" pitchFamily="34" charset="0"/>
              </a:rPr>
              <a:t> </a:t>
            </a:r>
            <a:r>
              <a:rPr lang="en-US" sz="4000" dirty="0" err="1" smtClean="0">
                <a:solidFill>
                  <a:srgbClr val="C00000"/>
                </a:solidFill>
                <a:latin typeface="Arial" panose="020B0604020202020204" pitchFamily="34" charset="0"/>
                <a:cs typeface="Arial" panose="020B0604020202020204" pitchFamily="34" charset="0"/>
              </a:rPr>
              <a:t>hai</a:t>
            </a:r>
            <a:r>
              <a:rPr lang="en-US" sz="4000" dirty="0" smtClean="0">
                <a:solidFill>
                  <a:srgbClr val="C00000"/>
                </a:solidFill>
                <a:latin typeface="Arial" panose="020B0604020202020204" pitchFamily="34" charset="0"/>
                <a:cs typeface="Arial" panose="020B0604020202020204" pitchFamily="34" charset="0"/>
              </a:rPr>
              <a:t> </a:t>
            </a:r>
            <a:r>
              <a:rPr lang="en-US" sz="4000" dirty="0" err="1" smtClean="0">
                <a:solidFill>
                  <a:srgbClr val="C00000"/>
                </a:solidFill>
                <a:latin typeface="Arial" panose="020B0604020202020204" pitchFamily="34" charset="0"/>
                <a:cs typeface="Arial" panose="020B0604020202020204" pitchFamily="34" charset="0"/>
              </a:rPr>
              <a:t>ẩn</a:t>
            </a:r>
            <a:r>
              <a:rPr lang="en-US" sz="4000" dirty="0" smtClean="0">
                <a:solidFill>
                  <a:srgbClr val="C00000"/>
                </a:solidFill>
                <a:latin typeface="Arial" panose="020B0604020202020204" pitchFamily="34" charset="0"/>
                <a:cs typeface="Arial" panose="020B0604020202020204" pitchFamily="34" charset="0"/>
              </a:rPr>
              <a:t> </a:t>
            </a:r>
            <a:r>
              <a:rPr lang="en-US" sz="4000" dirty="0" err="1" smtClean="0">
                <a:solidFill>
                  <a:srgbClr val="C00000"/>
                </a:solidFill>
                <a:latin typeface="Arial" panose="020B0604020202020204" pitchFamily="34" charset="0"/>
                <a:cs typeface="Arial" panose="020B0604020202020204" pitchFamily="34" charset="0"/>
              </a:rPr>
              <a:t>luôn</a:t>
            </a:r>
            <a:r>
              <a:rPr lang="en-US" sz="4000" dirty="0" smtClean="0">
                <a:solidFill>
                  <a:srgbClr val="C00000"/>
                </a:solidFill>
                <a:latin typeface="Arial" panose="020B0604020202020204" pitchFamily="34" charset="0"/>
                <a:cs typeface="Arial" panose="020B0604020202020204" pitchFamily="34" charset="0"/>
              </a:rPr>
              <a:t> </a:t>
            </a:r>
            <a:r>
              <a:rPr lang="en-US" sz="4000" dirty="0" err="1" smtClean="0">
                <a:solidFill>
                  <a:srgbClr val="C00000"/>
                </a:solidFill>
                <a:latin typeface="Arial" panose="020B0604020202020204" pitchFamily="34" charset="0"/>
                <a:cs typeface="Arial" panose="020B0604020202020204" pitchFamily="34" charset="0"/>
              </a:rPr>
              <a:t>có</a:t>
            </a:r>
            <a:r>
              <a:rPr lang="en-US" sz="4000" dirty="0" smtClean="0">
                <a:solidFill>
                  <a:srgbClr val="C00000"/>
                </a:solidFill>
                <a:latin typeface="Arial" panose="020B0604020202020204" pitchFamily="34" charset="0"/>
                <a:cs typeface="Arial" panose="020B0604020202020204" pitchFamily="34" charset="0"/>
              </a:rPr>
              <a:t> </a:t>
            </a:r>
            <a:r>
              <a:rPr lang="en-US" sz="4000" dirty="0" err="1" smtClean="0">
                <a:solidFill>
                  <a:srgbClr val="C00000"/>
                </a:solidFill>
                <a:latin typeface="Arial" panose="020B0604020202020204" pitchFamily="34" charset="0"/>
                <a:cs typeface="Arial" panose="020B0604020202020204" pitchFamily="34" charset="0"/>
              </a:rPr>
              <a:t>vô</a:t>
            </a:r>
            <a:r>
              <a:rPr lang="en-US" sz="4000" dirty="0" smtClean="0">
                <a:solidFill>
                  <a:srgbClr val="C00000"/>
                </a:solidFill>
                <a:latin typeface="Arial" panose="020B0604020202020204" pitchFamily="34" charset="0"/>
                <a:cs typeface="Arial" panose="020B0604020202020204" pitchFamily="34" charset="0"/>
              </a:rPr>
              <a:t> </a:t>
            </a:r>
            <a:r>
              <a:rPr lang="en-US" sz="4000" dirty="0" err="1" smtClean="0">
                <a:solidFill>
                  <a:srgbClr val="C00000"/>
                </a:solidFill>
                <a:latin typeface="Arial" panose="020B0604020202020204" pitchFamily="34" charset="0"/>
                <a:cs typeface="Arial" panose="020B0604020202020204" pitchFamily="34" charset="0"/>
              </a:rPr>
              <a:t>số</a:t>
            </a:r>
            <a:r>
              <a:rPr lang="en-US" sz="4000" dirty="0" smtClean="0">
                <a:solidFill>
                  <a:srgbClr val="C00000"/>
                </a:solidFill>
                <a:latin typeface="Arial" panose="020B0604020202020204" pitchFamily="34" charset="0"/>
                <a:cs typeface="Arial" panose="020B0604020202020204" pitchFamily="34" charset="0"/>
              </a:rPr>
              <a:t> </a:t>
            </a:r>
            <a:r>
              <a:rPr lang="en-US" sz="4000" dirty="0" err="1" smtClean="0">
                <a:solidFill>
                  <a:srgbClr val="C00000"/>
                </a:solidFill>
                <a:latin typeface="Arial" panose="020B0604020202020204" pitchFamily="34" charset="0"/>
                <a:cs typeface="Arial" panose="020B0604020202020204" pitchFamily="34" charset="0"/>
              </a:rPr>
              <a:t>nghiệm</a:t>
            </a:r>
            <a:r>
              <a:rPr lang="en-US" sz="4000" dirty="0" smtClean="0">
                <a:solidFill>
                  <a:srgbClr val="C00000"/>
                </a:solidFill>
                <a:latin typeface="Arial" panose="020B0604020202020204" pitchFamily="34" charset="0"/>
                <a:cs typeface="Arial" panose="020B0604020202020204" pitchFamily="34" charset="0"/>
              </a:rPr>
              <a:t>.</a:t>
            </a:r>
            <a:endParaRPr lang="en-US" sz="40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715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6"/>
          <p:cNvSpPr/>
          <p:nvPr/>
        </p:nvSpPr>
        <p:spPr>
          <a:xfrm>
            <a:off x="0" y="554358"/>
            <a:ext cx="18288000" cy="1853661"/>
          </a:xfrm>
          <a:prstGeom prst="rect">
            <a:avLst/>
          </a:prstGeom>
          <a:solidFill>
            <a:schemeClr val="accent6">
              <a:lumMod val="40000"/>
              <a:lumOff val="60000"/>
            </a:schemeClr>
          </a:solidFill>
        </p:spPr>
      </p:sp>
      <p:sp>
        <p:nvSpPr>
          <p:cNvPr id="4" name="TextBox 3"/>
          <p:cNvSpPr txBox="1"/>
          <p:nvPr/>
        </p:nvSpPr>
        <p:spPr>
          <a:xfrm>
            <a:off x="1524000" y="676448"/>
            <a:ext cx="15697200" cy="1609480"/>
          </a:xfrm>
          <a:prstGeom prst="rect">
            <a:avLst/>
          </a:prstGeom>
          <a:noFill/>
        </p:spPr>
        <p:txBody>
          <a:bodyPr wrap="square" rtlCol="0">
            <a:spAutoFit/>
          </a:bodyPr>
          <a:lstStyle/>
          <a:p>
            <a:pPr algn="just">
              <a:lnSpc>
                <a:spcPct val="130000"/>
              </a:lnSpc>
            </a:pPr>
            <a:r>
              <a:rPr lang="en-US" sz="4000" b="1" dirty="0" smtClean="0">
                <a:solidFill>
                  <a:schemeClr val="accent1">
                    <a:lumMod val="50000"/>
                  </a:schemeClr>
                </a:solidFill>
                <a:latin typeface="Arial" panose="020B0604020202020204" pitchFamily="34" charset="0"/>
                <a:cs typeface="Arial" panose="020B0604020202020204" pitchFamily="34" charset="0"/>
              </a:rPr>
              <a:t>2. </a:t>
            </a:r>
            <a:r>
              <a:rPr lang="en-US" sz="4000" b="1" dirty="0" err="1" smtClean="0">
                <a:solidFill>
                  <a:schemeClr val="accent1">
                    <a:lumMod val="50000"/>
                  </a:schemeClr>
                </a:solidFill>
                <a:latin typeface="Arial" panose="020B0604020202020204" pitchFamily="34" charset="0"/>
                <a:cs typeface="Arial" panose="020B0604020202020204" pitchFamily="34" charset="0"/>
              </a:rPr>
              <a:t>Biểu</a:t>
            </a:r>
            <a:r>
              <a:rPr lang="en-US" sz="4000" b="1" dirty="0" smtClean="0">
                <a:solidFill>
                  <a:schemeClr val="accent1">
                    <a:lumMod val="50000"/>
                  </a:schemeClr>
                </a:solidFill>
                <a:latin typeface="Arial" panose="020B0604020202020204" pitchFamily="34" charset="0"/>
                <a:cs typeface="Arial" panose="020B0604020202020204" pitchFamily="34" charset="0"/>
              </a:rPr>
              <a:t> </a:t>
            </a:r>
            <a:r>
              <a:rPr lang="en-US" sz="4000" b="1" dirty="0" err="1" smtClean="0">
                <a:solidFill>
                  <a:schemeClr val="accent1">
                    <a:lumMod val="50000"/>
                  </a:schemeClr>
                </a:solidFill>
                <a:latin typeface="Arial" panose="020B0604020202020204" pitchFamily="34" charset="0"/>
                <a:cs typeface="Arial" panose="020B0604020202020204" pitchFamily="34" charset="0"/>
              </a:rPr>
              <a:t>diễn</a:t>
            </a:r>
            <a:r>
              <a:rPr lang="en-US" sz="4000" b="1" dirty="0" smtClean="0">
                <a:solidFill>
                  <a:schemeClr val="accent1">
                    <a:lumMod val="50000"/>
                  </a:schemeClr>
                </a:solidFill>
                <a:latin typeface="Arial" panose="020B0604020202020204" pitchFamily="34" charset="0"/>
                <a:cs typeface="Arial" panose="020B0604020202020204" pitchFamily="34" charset="0"/>
              </a:rPr>
              <a:t> </a:t>
            </a:r>
            <a:r>
              <a:rPr lang="en-US" sz="4000" b="1" dirty="0" err="1" smtClean="0">
                <a:solidFill>
                  <a:schemeClr val="accent1">
                    <a:lumMod val="50000"/>
                  </a:schemeClr>
                </a:solidFill>
                <a:latin typeface="Arial" panose="020B0604020202020204" pitchFamily="34" charset="0"/>
                <a:cs typeface="Arial" panose="020B0604020202020204" pitchFamily="34" charset="0"/>
              </a:rPr>
              <a:t>miền</a:t>
            </a:r>
            <a:r>
              <a:rPr lang="en-US" sz="4000" b="1" dirty="0" smtClean="0">
                <a:solidFill>
                  <a:schemeClr val="accent1">
                    <a:lumMod val="50000"/>
                  </a:schemeClr>
                </a:solidFill>
                <a:latin typeface="Arial" panose="020B0604020202020204" pitchFamily="34" charset="0"/>
                <a:cs typeface="Arial" panose="020B0604020202020204" pitchFamily="34" charset="0"/>
              </a:rPr>
              <a:t> </a:t>
            </a:r>
            <a:r>
              <a:rPr lang="en-US" sz="4000" b="1" dirty="0" err="1" smtClean="0">
                <a:solidFill>
                  <a:schemeClr val="accent1">
                    <a:lumMod val="50000"/>
                  </a:schemeClr>
                </a:solidFill>
                <a:latin typeface="Arial" panose="020B0604020202020204" pitchFamily="34" charset="0"/>
                <a:cs typeface="Arial" panose="020B0604020202020204" pitchFamily="34" charset="0"/>
              </a:rPr>
              <a:t>nghiệm</a:t>
            </a:r>
            <a:r>
              <a:rPr lang="en-US" sz="4000" b="1" dirty="0" smtClean="0">
                <a:solidFill>
                  <a:schemeClr val="accent1">
                    <a:lumMod val="50000"/>
                  </a:schemeClr>
                </a:solidFill>
                <a:latin typeface="Arial" panose="020B0604020202020204" pitchFamily="34" charset="0"/>
                <a:cs typeface="Arial" panose="020B0604020202020204" pitchFamily="34" charset="0"/>
              </a:rPr>
              <a:t> </a:t>
            </a:r>
            <a:r>
              <a:rPr lang="en-US" sz="4000" b="1" dirty="0" err="1" smtClean="0">
                <a:solidFill>
                  <a:schemeClr val="accent1">
                    <a:lumMod val="50000"/>
                  </a:schemeClr>
                </a:solidFill>
                <a:latin typeface="Arial" panose="020B0604020202020204" pitchFamily="34" charset="0"/>
                <a:cs typeface="Arial" panose="020B0604020202020204" pitchFamily="34" charset="0"/>
              </a:rPr>
              <a:t>của</a:t>
            </a:r>
            <a:r>
              <a:rPr lang="en-US" sz="4000" b="1" dirty="0" smtClean="0">
                <a:solidFill>
                  <a:schemeClr val="accent1">
                    <a:lumMod val="50000"/>
                  </a:schemeClr>
                </a:solidFill>
                <a:latin typeface="Arial" panose="020B0604020202020204" pitchFamily="34" charset="0"/>
                <a:cs typeface="Arial" panose="020B0604020202020204" pitchFamily="34" charset="0"/>
              </a:rPr>
              <a:t> </a:t>
            </a:r>
            <a:r>
              <a:rPr lang="en-US" sz="4000" b="1" dirty="0" err="1" smtClean="0">
                <a:solidFill>
                  <a:schemeClr val="accent1">
                    <a:lumMod val="50000"/>
                  </a:schemeClr>
                </a:solidFill>
                <a:latin typeface="Arial" panose="020B0604020202020204" pitchFamily="34" charset="0"/>
                <a:cs typeface="Arial" panose="020B0604020202020204" pitchFamily="34" charset="0"/>
              </a:rPr>
              <a:t>bất</a:t>
            </a:r>
            <a:r>
              <a:rPr lang="en-US" sz="4000" b="1" dirty="0" smtClean="0">
                <a:solidFill>
                  <a:schemeClr val="accent1">
                    <a:lumMod val="50000"/>
                  </a:schemeClr>
                </a:solidFill>
                <a:latin typeface="Arial" panose="020B0604020202020204" pitchFamily="34" charset="0"/>
                <a:cs typeface="Arial" panose="020B0604020202020204" pitchFamily="34" charset="0"/>
              </a:rPr>
              <a:t> </a:t>
            </a:r>
            <a:r>
              <a:rPr lang="en-US" sz="4000" b="1" dirty="0" err="1" smtClean="0">
                <a:solidFill>
                  <a:schemeClr val="accent1">
                    <a:lumMod val="50000"/>
                  </a:schemeClr>
                </a:solidFill>
                <a:latin typeface="Arial" panose="020B0604020202020204" pitchFamily="34" charset="0"/>
                <a:cs typeface="Arial" panose="020B0604020202020204" pitchFamily="34" charset="0"/>
              </a:rPr>
              <a:t>phương</a:t>
            </a:r>
            <a:r>
              <a:rPr lang="en-US" sz="4000" b="1" dirty="0" smtClean="0">
                <a:solidFill>
                  <a:schemeClr val="accent1">
                    <a:lumMod val="50000"/>
                  </a:schemeClr>
                </a:solidFill>
                <a:latin typeface="Arial" panose="020B0604020202020204" pitchFamily="34" charset="0"/>
                <a:cs typeface="Arial" panose="020B0604020202020204" pitchFamily="34" charset="0"/>
              </a:rPr>
              <a:t> </a:t>
            </a:r>
            <a:r>
              <a:rPr lang="en-US" sz="4000" b="1" dirty="0" err="1" smtClean="0">
                <a:solidFill>
                  <a:schemeClr val="accent1">
                    <a:lumMod val="50000"/>
                  </a:schemeClr>
                </a:solidFill>
                <a:latin typeface="Arial" panose="020B0604020202020204" pitchFamily="34" charset="0"/>
                <a:cs typeface="Arial" panose="020B0604020202020204" pitchFamily="34" charset="0"/>
              </a:rPr>
              <a:t>trình</a:t>
            </a:r>
            <a:r>
              <a:rPr lang="en-US" sz="4000" b="1" dirty="0" smtClean="0">
                <a:solidFill>
                  <a:schemeClr val="accent1">
                    <a:lumMod val="50000"/>
                  </a:schemeClr>
                </a:solidFill>
                <a:latin typeface="Arial" panose="020B0604020202020204" pitchFamily="34" charset="0"/>
                <a:cs typeface="Arial" panose="020B0604020202020204" pitchFamily="34" charset="0"/>
              </a:rPr>
              <a:t> </a:t>
            </a:r>
            <a:r>
              <a:rPr lang="en-US" sz="4000" b="1" dirty="0" err="1" smtClean="0">
                <a:solidFill>
                  <a:schemeClr val="accent1">
                    <a:lumMod val="50000"/>
                  </a:schemeClr>
                </a:solidFill>
                <a:latin typeface="Arial" panose="020B0604020202020204" pitchFamily="34" charset="0"/>
                <a:cs typeface="Arial" panose="020B0604020202020204" pitchFamily="34" charset="0"/>
              </a:rPr>
              <a:t>bậc</a:t>
            </a:r>
            <a:r>
              <a:rPr lang="en-US" sz="4000" b="1" dirty="0" smtClean="0">
                <a:solidFill>
                  <a:schemeClr val="accent1">
                    <a:lumMod val="50000"/>
                  </a:schemeClr>
                </a:solidFill>
                <a:latin typeface="Arial" panose="020B0604020202020204" pitchFamily="34" charset="0"/>
                <a:cs typeface="Arial" panose="020B0604020202020204" pitchFamily="34" charset="0"/>
              </a:rPr>
              <a:t> </a:t>
            </a:r>
            <a:r>
              <a:rPr lang="en-US" sz="4000" b="1" dirty="0" err="1" smtClean="0">
                <a:solidFill>
                  <a:schemeClr val="accent1">
                    <a:lumMod val="50000"/>
                  </a:schemeClr>
                </a:solidFill>
                <a:latin typeface="Arial" panose="020B0604020202020204" pitchFamily="34" charset="0"/>
                <a:cs typeface="Arial" panose="020B0604020202020204" pitchFamily="34" charset="0"/>
              </a:rPr>
              <a:t>nhất</a:t>
            </a:r>
            <a:r>
              <a:rPr lang="en-US" sz="4000" b="1" dirty="0" smtClean="0">
                <a:solidFill>
                  <a:schemeClr val="accent1">
                    <a:lumMod val="50000"/>
                  </a:schemeClr>
                </a:solidFill>
                <a:latin typeface="Arial" panose="020B0604020202020204" pitchFamily="34" charset="0"/>
                <a:cs typeface="Arial" panose="020B0604020202020204" pitchFamily="34" charset="0"/>
              </a:rPr>
              <a:t> </a:t>
            </a:r>
            <a:r>
              <a:rPr lang="en-US" sz="4000" b="1" dirty="0" err="1" smtClean="0">
                <a:solidFill>
                  <a:schemeClr val="accent1">
                    <a:lumMod val="50000"/>
                  </a:schemeClr>
                </a:solidFill>
                <a:latin typeface="Arial" panose="020B0604020202020204" pitchFamily="34" charset="0"/>
                <a:cs typeface="Arial" panose="020B0604020202020204" pitchFamily="34" charset="0"/>
              </a:rPr>
              <a:t>hai</a:t>
            </a:r>
            <a:r>
              <a:rPr lang="en-US" sz="4000" b="1" dirty="0" smtClean="0">
                <a:solidFill>
                  <a:schemeClr val="accent1">
                    <a:lumMod val="50000"/>
                  </a:schemeClr>
                </a:solidFill>
                <a:latin typeface="Arial" panose="020B0604020202020204" pitchFamily="34" charset="0"/>
                <a:cs typeface="Arial" panose="020B0604020202020204" pitchFamily="34" charset="0"/>
              </a:rPr>
              <a:t> </a:t>
            </a:r>
            <a:r>
              <a:rPr lang="en-US" sz="4000" b="1" dirty="0" err="1" smtClean="0">
                <a:solidFill>
                  <a:schemeClr val="accent1">
                    <a:lumMod val="50000"/>
                  </a:schemeClr>
                </a:solidFill>
                <a:latin typeface="Arial" panose="020B0604020202020204" pitchFamily="34" charset="0"/>
                <a:cs typeface="Arial" panose="020B0604020202020204" pitchFamily="34" charset="0"/>
              </a:rPr>
              <a:t>ẩn</a:t>
            </a:r>
            <a:r>
              <a:rPr lang="en-US" sz="4000" b="1" dirty="0" smtClean="0">
                <a:solidFill>
                  <a:schemeClr val="accent1">
                    <a:lumMod val="50000"/>
                  </a:schemeClr>
                </a:solidFill>
                <a:latin typeface="Arial" panose="020B0604020202020204" pitchFamily="34" charset="0"/>
                <a:cs typeface="Arial" panose="020B0604020202020204" pitchFamily="34" charset="0"/>
              </a:rPr>
              <a:t> </a:t>
            </a:r>
            <a:r>
              <a:rPr lang="en-US" sz="4000" b="1" dirty="0" err="1" smtClean="0">
                <a:solidFill>
                  <a:schemeClr val="accent1">
                    <a:lumMod val="50000"/>
                  </a:schemeClr>
                </a:solidFill>
                <a:latin typeface="Arial" panose="020B0604020202020204" pitchFamily="34" charset="0"/>
                <a:cs typeface="Arial" panose="020B0604020202020204" pitchFamily="34" charset="0"/>
              </a:rPr>
              <a:t>trên</a:t>
            </a:r>
            <a:r>
              <a:rPr lang="en-US" sz="4000" b="1" dirty="0" smtClean="0">
                <a:solidFill>
                  <a:schemeClr val="accent1">
                    <a:lumMod val="50000"/>
                  </a:schemeClr>
                </a:solidFill>
                <a:latin typeface="Arial" panose="020B0604020202020204" pitchFamily="34" charset="0"/>
                <a:cs typeface="Arial" panose="020B0604020202020204" pitchFamily="34" charset="0"/>
              </a:rPr>
              <a:t> </a:t>
            </a:r>
            <a:r>
              <a:rPr lang="en-US" sz="4000" b="1" dirty="0" err="1" smtClean="0">
                <a:solidFill>
                  <a:schemeClr val="accent1">
                    <a:lumMod val="50000"/>
                  </a:schemeClr>
                </a:solidFill>
                <a:latin typeface="Arial" panose="020B0604020202020204" pitchFamily="34" charset="0"/>
                <a:cs typeface="Arial" panose="020B0604020202020204" pitchFamily="34" charset="0"/>
              </a:rPr>
              <a:t>mặt</a:t>
            </a:r>
            <a:r>
              <a:rPr lang="en-US" sz="4000" b="1" dirty="0" smtClean="0">
                <a:solidFill>
                  <a:schemeClr val="accent1">
                    <a:lumMod val="50000"/>
                  </a:schemeClr>
                </a:solidFill>
                <a:latin typeface="Arial" panose="020B0604020202020204" pitchFamily="34" charset="0"/>
                <a:cs typeface="Arial" panose="020B0604020202020204" pitchFamily="34" charset="0"/>
              </a:rPr>
              <a:t> </a:t>
            </a:r>
            <a:r>
              <a:rPr lang="en-US" sz="4000" b="1" dirty="0" err="1" smtClean="0">
                <a:solidFill>
                  <a:schemeClr val="accent1">
                    <a:lumMod val="50000"/>
                  </a:schemeClr>
                </a:solidFill>
                <a:latin typeface="Arial" panose="020B0604020202020204" pitchFamily="34" charset="0"/>
                <a:cs typeface="Arial" panose="020B0604020202020204" pitchFamily="34" charset="0"/>
              </a:rPr>
              <a:t>phẳng</a:t>
            </a:r>
            <a:r>
              <a:rPr lang="en-US" sz="4000" b="1" dirty="0" smtClean="0">
                <a:solidFill>
                  <a:schemeClr val="accent1">
                    <a:lumMod val="50000"/>
                  </a:schemeClr>
                </a:solidFill>
                <a:latin typeface="Arial" panose="020B0604020202020204" pitchFamily="34" charset="0"/>
                <a:cs typeface="Arial" panose="020B0604020202020204" pitchFamily="34" charset="0"/>
              </a:rPr>
              <a:t> </a:t>
            </a:r>
            <a:r>
              <a:rPr lang="en-US" sz="4000" b="1" dirty="0" err="1" smtClean="0">
                <a:solidFill>
                  <a:schemeClr val="accent1">
                    <a:lumMod val="50000"/>
                  </a:schemeClr>
                </a:solidFill>
                <a:latin typeface="Arial" panose="020B0604020202020204" pitchFamily="34" charset="0"/>
                <a:cs typeface="Arial" panose="020B0604020202020204" pitchFamily="34" charset="0"/>
              </a:rPr>
              <a:t>tọa</a:t>
            </a:r>
            <a:r>
              <a:rPr lang="en-US" sz="4000" b="1" dirty="0" smtClean="0">
                <a:solidFill>
                  <a:schemeClr val="accent1">
                    <a:lumMod val="50000"/>
                  </a:schemeClr>
                </a:solidFill>
                <a:latin typeface="Arial" panose="020B0604020202020204" pitchFamily="34" charset="0"/>
                <a:cs typeface="Arial" panose="020B0604020202020204" pitchFamily="34" charset="0"/>
              </a:rPr>
              <a:t> </a:t>
            </a:r>
            <a:r>
              <a:rPr lang="en-US" sz="4000" b="1" dirty="0" err="1" smtClean="0">
                <a:solidFill>
                  <a:schemeClr val="accent1">
                    <a:lumMod val="50000"/>
                  </a:schemeClr>
                </a:solidFill>
                <a:latin typeface="Arial" panose="020B0604020202020204" pitchFamily="34" charset="0"/>
                <a:cs typeface="Arial" panose="020B0604020202020204" pitchFamily="34" charset="0"/>
              </a:rPr>
              <a:t>độ</a:t>
            </a:r>
            <a:endParaRPr lang="en-US" sz="4000" b="1" dirty="0">
              <a:solidFill>
                <a:schemeClr val="accent1">
                  <a:lumMod val="50000"/>
                </a:schemeClr>
              </a:solidFill>
              <a:latin typeface="Arial" panose="020B0604020202020204" pitchFamily="34" charset="0"/>
              <a:cs typeface="Arial" panose="020B0604020202020204" pitchFamily="34" charset="0"/>
            </a:endParaRPr>
          </a:p>
        </p:txBody>
      </p:sp>
      <p:grpSp>
        <p:nvGrpSpPr>
          <p:cNvPr id="17" name="Group 16"/>
          <p:cNvGrpSpPr/>
          <p:nvPr/>
        </p:nvGrpSpPr>
        <p:grpSpPr>
          <a:xfrm>
            <a:off x="711708" y="2532912"/>
            <a:ext cx="16864584" cy="7190946"/>
            <a:chOff x="685800" y="2530109"/>
            <a:chExt cx="16864584" cy="7190946"/>
          </a:xfrm>
        </p:grpSpPr>
        <p:sp>
          <p:nvSpPr>
            <p:cNvPr id="5" name="Rounded Rectangle 4"/>
            <p:cNvSpPr/>
            <p:nvPr/>
          </p:nvSpPr>
          <p:spPr>
            <a:xfrm>
              <a:off x="685800" y="2735849"/>
              <a:ext cx="1676400" cy="990600"/>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smtClean="0">
                  <a:latin typeface="Arial" panose="020B0604020202020204" pitchFamily="34" charset="0"/>
                  <a:cs typeface="Arial" panose="020B0604020202020204" pitchFamily="34" charset="0"/>
                </a:rPr>
                <a:t>HĐ3</a:t>
              </a:r>
              <a:endParaRPr lang="en-US" sz="4000" b="1" dirty="0">
                <a:latin typeface="Arial" panose="020B0604020202020204" pitchFamily="34" charset="0"/>
                <a:cs typeface="Arial" panose="020B0604020202020204" pitchFamily="34" charset="0"/>
              </a:endParaRPr>
            </a:p>
          </p:txBody>
        </p:sp>
        <p:sp>
          <p:nvSpPr>
            <p:cNvPr id="6" name="Rectangle 5"/>
            <p:cNvSpPr/>
            <p:nvPr/>
          </p:nvSpPr>
          <p:spPr>
            <a:xfrm>
              <a:off x="2819400" y="2530109"/>
              <a:ext cx="8915400" cy="2585323"/>
            </a:xfrm>
            <a:prstGeom prst="rect">
              <a:avLst/>
            </a:prstGeom>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Cho đường thẳng d: 2x – y = 4 trên mặt phẳng tọa độ Oxy. Đường thẳng này chia mặt phẳng thành hai nửa mặt phẳng</a:t>
              </a:r>
              <a:r>
                <a:rPr lang="vi-VN" sz="3600" dirty="0" smtClean="0">
                  <a:latin typeface="Arial" panose="020B0604020202020204" pitchFamily="34" charset="0"/>
                  <a:cs typeface="Arial" panose="020B0604020202020204" pitchFamily="34" charset="0"/>
                </a:rPr>
                <a:t>.</a:t>
              </a:r>
              <a:endParaRPr lang="vi-VN" sz="3600" dirty="0">
                <a:latin typeface="Arial" panose="020B0604020202020204" pitchFamily="34" charset="0"/>
                <a:cs typeface="Arial" panose="020B0604020202020204" pitchFamily="34" charset="0"/>
              </a:endParaRPr>
            </a:p>
          </p:txBody>
        </p:sp>
        <p:sp>
          <p:nvSpPr>
            <p:cNvPr id="7" name="Rectangle 6"/>
            <p:cNvSpPr/>
            <p:nvPr/>
          </p:nvSpPr>
          <p:spPr>
            <a:xfrm>
              <a:off x="2819400" y="5115432"/>
              <a:ext cx="9093200" cy="2482667"/>
            </a:xfrm>
            <a:prstGeom prst="rect">
              <a:avLst/>
            </a:prstGeom>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a) Các điểm O(0; 0), A(-1; 3) và B(-2; -2) có thuộc cùng một nửa mặt phẳng bờ là đường thẳng d không</a:t>
              </a:r>
              <a:r>
                <a:rPr lang="vi-VN" sz="3600" dirty="0" smtClean="0">
                  <a:latin typeface="Arial" panose="020B0604020202020204" pitchFamily="34" charset="0"/>
                  <a:cs typeface="Arial" panose="020B0604020202020204" pitchFamily="34" charset="0"/>
                </a:rPr>
                <a:t>?</a:t>
              </a:r>
              <a:endParaRPr lang="vi-VN" sz="36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0" y="2530109"/>
              <a:ext cx="5358384" cy="5393179"/>
            </a:xfrm>
            <a:prstGeom prst="rect">
              <a:avLst/>
            </a:prstGeom>
          </p:spPr>
        </p:pic>
        <p:sp>
          <p:nvSpPr>
            <p:cNvPr id="9" name="Rectangle 8"/>
            <p:cNvSpPr/>
            <p:nvPr/>
          </p:nvSpPr>
          <p:spPr>
            <a:xfrm>
              <a:off x="2819400" y="9074724"/>
              <a:ext cx="14025186" cy="646331"/>
            </a:xfrm>
            <a:prstGeom prst="rect">
              <a:avLst/>
            </a:prstGeom>
          </p:spPr>
          <p:txBody>
            <a:bodyPr wrap="none">
              <a:spAutoFit/>
            </a:bodyPr>
            <a:lstStyle/>
            <a:p>
              <a:r>
                <a:rPr lang="vi-VN" sz="3600" dirty="0">
                  <a:latin typeface="Arial" panose="020B0604020202020204" pitchFamily="34" charset="0"/>
                  <a:cs typeface="Arial" panose="020B0604020202020204" pitchFamily="34" charset="0"/>
                </a:rPr>
                <a:t>b) Trả lời câu hỏi tương tự như câu a với các điểm C(3; 1), D(4; -1).</a:t>
              </a:r>
            </a:p>
          </p:txBody>
        </p:sp>
        <p:sp>
          <p:nvSpPr>
            <p:cNvPr id="10" name="Rectangle 9"/>
            <p:cNvSpPr/>
            <p:nvPr/>
          </p:nvSpPr>
          <p:spPr>
            <a:xfrm>
              <a:off x="2839720" y="8019596"/>
              <a:ext cx="13518444" cy="646331"/>
            </a:xfrm>
            <a:prstGeom prst="rect">
              <a:avLst/>
            </a:prstGeom>
          </p:spPr>
          <p:txBody>
            <a:bodyPr wrap="none">
              <a:spAutoFit/>
            </a:bodyPr>
            <a:lstStyle/>
            <a:p>
              <a:r>
                <a:rPr lang="en-US" sz="3600" dirty="0" err="1">
                  <a:latin typeface="Arial" panose="020B0604020202020204" pitchFamily="34" charset="0"/>
                  <a:cs typeface="Arial" panose="020B0604020202020204" pitchFamily="34" charset="0"/>
                </a:rPr>
                <a:t>Tính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giá</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trị</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biểu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thức</a:t>
              </a:r>
              <a:r>
                <a:rPr lang="en-US" sz="3600" dirty="0">
                  <a:latin typeface="Arial" panose="020B0604020202020204" pitchFamily="34" charset="0"/>
                  <a:cs typeface="Arial" panose="020B0604020202020204" pitchFamily="34" charset="0"/>
                </a:rPr>
                <a:t> 2x – y </a:t>
              </a:r>
              <a:r>
                <a:rPr lang="en-US" sz="3600" dirty="0" err="1">
                  <a:latin typeface="Arial" panose="020B0604020202020204" pitchFamily="34" charset="0"/>
                  <a:cs typeface="Arial" panose="020B0604020202020204" pitchFamily="34" charset="0"/>
                </a:rPr>
                <a:t>tại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điểm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so </a:t>
              </a:r>
              <a:r>
                <a:rPr lang="en-US" sz="3600" dirty="0" err="1">
                  <a:latin typeface="Arial" panose="020B0604020202020204" pitchFamily="34" charset="0"/>
                  <a:cs typeface="Arial" panose="020B0604020202020204" pitchFamily="34" charset="0"/>
                </a:rPr>
                <a:t>sánh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với</a:t>
              </a:r>
              <a:r>
                <a:rPr lang="en-US" sz="3600" dirty="0">
                  <a:latin typeface="Arial" panose="020B0604020202020204" pitchFamily="34" charset="0"/>
                  <a:cs typeface="Arial" panose="020B0604020202020204" pitchFamily="34" charset="0"/>
                </a:rPr>
                <a:t> 4.</a:t>
              </a:r>
            </a:p>
          </p:txBody>
        </p:sp>
      </p:gr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19" y="4229100"/>
            <a:ext cx="2817561" cy="5683701"/>
          </a:xfrm>
          <a:prstGeom prst="rect">
            <a:avLst/>
          </a:prstGeom>
        </p:spPr>
      </p:pic>
    </p:spTree>
    <p:extLst>
      <p:ext uri="{BB962C8B-B14F-4D97-AF65-F5344CB8AC3E}">
        <p14:creationId xmlns:p14="http://schemas.microsoft.com/office/powerpoint/2010/main" val="2659081147"/>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6"/>
          <p:cNvSpPr/>
          <p:nvPr/>
        </p:nvSpPr>
        <p:spPr>
          <a:xfrm>
            <a:off x="0" y="839177"/>
            <a:ext cx="18288000" cy="1027724"/>
          </a:xfrm>
          <a:prstGeom prst="rect">
            <a:avLst/>
          </a:prstGeom>
          <a:solidFill>
            <a:srgbClr val="99D9D9"/>
          </a:solidFill>
        </p:spPr>
      </p:sp>
      <p:sp>
        <p:nvSpPr>
          <p:cNvPr id="3" name="Rectangle 2"/>
          <p:cNvSpPr/>
          <p:nvPr/>
        </p:nvSpPr>
        <p:spPr>
          <a:xfrm>
            <a:off x="1828800" y="2026820"/>
            <a:ext cx="12039600" cy="4247317"/>
          </a:xfrm>
          <a:prstGeom prst="rect">
            <a:avLst/>
          </a:prstGeom>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a) Các điểm O, A, B có thuộc cùng một nửa mặt phẳng bờ là đường thẳng d.</a:t>
            </a:r>
          </a:p>
          <a:p>
            <a:pPr algn="just">
              <a:lnSpc>
                <a:spcPct val="150000"/>
              </a:lnSpc>
            </a:pPr>
            <a:r>
              <a:rPr lang="vi-VN" sz="3600" dirty="0">
                <a:latin typeface="Arial" panose="020B0604020202020204" pitchFamily="34" charset="0"/>
                <a:cs typeface="Arial" panose="020B0604020202020204" pitchFamily="34" charset="0"/>
              </a:rPr>
              <a:t>Thay tọa độ điểm A: 2</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vi-VN" sz="3600" dirty="0">
                <a:latin typeface="Arial" panose="020B0604020202020204" pitchFamily="34" charset="0"/>
                <a:cs typeface="Arial" panose="020B0604020202020204" pitchFamily="34" charset="0"/>
              </a:rPr>
              <a:t>1) – 3 =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5 </a:t>
            </a:r>
            <a:r>
              <a:rPr lang="vi-VN" sz="3600" dirty="0">
                <a:latin typeface="Arial" panose="020B0604020202020204" pitchFamily="34" charset="0"/>
                <a:cs typeface="Arial" panose="020B0604020202020204" pitchFamily="34" charset="0"/>
              </a:rPr>
              <a:t>&lt; 4</a:t>
            </a:r>
          </a:p>
          <a:p>
            <a:pPr algn="just">
              <a:lnSpc>
                <a:spcPct val="150000"/>
              </a:lnSpc>
            </a:pPr>
            <a:r>
              <a:rPr lang="vi-VN" sz="3600" dirty="0">
                <a:latin typeface="Arial" panose="020B0604020202020204" pitchFamily="34" charset="0"/>
                <a:cs typeface="Arial" panose="020B0604020202020204" pitchFamily="34" charset="0"/>
              </a:rPr>
              <a:t>Thay tọa độ điểm B: 2</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vi-VN" sz="3600" dirty="0">
                <a:latin typeface="Arial" panose="020B0604020202020204" pitchFamily="34" charset="0"/>
                <a:cs typeface="Arial" panose="020B0604020202020204" pitchFamily="34" charset="0"/>
              </a:rPr>
              <a:t>2) – (-2) =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2 </a:t>
            </a:r>
            <a:r>
              <a:rPr lang="vi-VN" sz="3600" dirty="0">
                <a:latin typeface="Arial" panose="020B0604020202020204" pitchFamily="34" charset="0"/>
                <a:cs typeface="Arial" panose="020B0604020202020204" pitchFamily="34" charset="0"/>
              </a:rPr>
              <a:t>&lt; 4</a:t>
            </a:r>
          </a:p>
          <a:p>
            <a:pPr algn="just">
              <a:lnSpc>
                <a:spcPct val="150000"/>
              </a:lnSpc>
            </a:pPr>
            <a:r>
              <a:rPr lang="vi-VN" sz="3600" dirty="0">
                <a:latin typeface="Arial" panose="020B0604020202020204" pitchFamily="34" charset="0"/>
                <a:cs typeface="Arial" panose="020B0604020202020204" pitchFamily="34" charset="0"/>
              </a:rPr>
              <a:t>Thay tọa độ điểm O: 2</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0 </a:t>
            </a:r>
            <a:r>
              <a:rPr lang="vi-VN" sz="3600" dirty="0">
                <a:latin typeface="Arial" panose="020B0604020202020204" pitchFamily="34" charset="0"/>
                <a:cs typeface="Arial" panose="020B0604020202020204" pitchFamily="34" charset="0"/>
              </a:rPr>
              <a:t>– 0 = 0 </a:t>
            </a:r>
            <a:r>
              <a:rPr lang="vi-VN" sz="3600" dirty="0" smtClean="0">
                <a:latin typeface="Arial" panose="020B0604020202020204" pitchFamily="34" charset="0"/>
                <a:cs typeface="Arial" panose="020B0604020202020204" pitchFamily="34" charset="0"/>
              </a:rPr>
              <a:t>&lt;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4.</a:t>
            </a:r>
            <a:endParaRPr lang="vi-VN" sz="36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8600" y="3314700"/>
            <a:ext cx="5358384" cy="5393179"/>
          </a:xfrm>
          <a:prstGeom prst="rect">
            <a:avLst/>
          </a:prstGeom>
        </p:spPr>
      </p:pic>
      <p:sp>
        <p:nvSpPr>
          <p:cNvPr id="5" name="Rectangle 4"/>
          <p:cNvSpPr/>
          <p:nvPr/>
        </p:nvSpPr>
        <p:spPr>
          <a:xfrm>
            <a:off x="1838960" y="6274137"/>
            <a:ext cx="9144000" cy="3313664"/>
          </a:xfrm>
          <a:prstGeom prst="rect">
            <a:avLst/>
          </a:prstGeom>
        </p:spPr>
        <p:txBody>
          <a:bodyPr>
            <a:spAutoFit/>
          </a:bodyPr>
          <a:lstStyle/>
          <a:p>
            <a:pPr algn="just">
              <a:lnSpc>
                <a:spcPct val="150000"/>
              </a:lnSpc>
            </a:pPr>
            <a:r>
              <a:rPr lang="vi-VN" sz="3600" dirty="0">
                <a:latin typeface="Arial" panose="020B0604020202020204" pitchFamily="34" charset="0"/>
                <a:cs typeface="Arial" panose="020B0604020202020204" pitchFamily="34" charset="0"/>
              </a:rPr>
              <a:t>b) Các điểm C, D có thuộc cùng một nửa mặt phẳng bờ là đường thẳng d.</a:t>
            </a:r>
          </a:p>
          <a:p>
            <a:pPr algn="just">
              <a:lnSpc>
                <a:spcPct val="150000"/>
              </a:lnSpc>
            </a:pPr>
            <a:r>
              <a:rPr lang="vi-VN" sz="3600" dirty="0">
                <a:latin typeface="Arial" panose="020B0604020202020204" pitchFamily="34" charset="0"/>
                <a:cs typeface="Arial" panose="020B0604020202020204" pitchFamily="34" charset="0"/>
              </a:rPr>
              <a:t>Thay tọa độ điểm C: 2.3 – 1 = 5 &gt;4.</a:t>
            </a:r>
          </a:p>
          <a:p>
            <a:pPr algn="just">
              <a:lnSpc>
                <a:spcPct val="150000"/>
              </a:lnSpc>
            </a:pPr>
            <a:r>
              <a:rPr lang="vi-VN" sz="3600" dirty="0">
                <a:latin typeface="Arial" panose="020B0604020202020204" pitchFamily="34" charset="0"/>
                <a:cs typeface="Arial" panose="020B0604020202020204" pitchFamily="34" charset="0"/>
              </a:rPr>
              <a:t>Thay tọa độ điểm D: 2.4 – (-1) = 9 &gt; 4.</a:t>
            </a:r>
          </a:p>
        </p:txBody>
      </p:sp>
      <p:sp>
        <p:nvSpPr>
          <p:cNvPr id="6" name="TextBox 5"/>
          <p:cNvSpPr txBox="1"/>
          <p:nvPr/>
        </p:nvSpPr>
        <p:spPr>
          <a:xfrm>
            <a:off x="7429500" y="999096"/>
            <a:ext cx="3429000" cy="707886"/>
          </a:xfrm>
          <a:prstGeom prst="rect">
            <a:avLst/>
          </a:prstGeom>
          <a:noFill/>
        </p:spPr>
        <p:txBody>
          <a:bodyPr wrap="square" rtlCol="0">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30954">
            <a:off x="-8439" y="4103268"/>
            <a:ext cx="1700931" cy="3176291"/>
          </a:xfrm>
          <a:prstGeom prst="rect">
            <a:avLst/>
          </a:prstGeom>
        </p:spPr>
      </p:pic>
    </p:spTree>
    <p:extLst>
      <p:ext uri="{BB962C8B-B14F-4D97-AF65-F5344CB8AC3E}">
        <p14:creationId xmlns:p14="http://schemas.microsoft.com/office/powerpoint/2010/main" val="53890275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914400" y="876300"/>
            <a:ext cx="16535400" cy="8305800"/>
          </a:xfrm>
          <a:prstGeom prst="roundRect">
            <a:avLst>
              <a:gd name="adj" fmla="val 6375"/>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5867400" y="647700"/>
            <a:ext cx="3962400" cy="1938020"/>
            <a:chOff x="1295400" y="647700"/>
            <a:chExt cx="3962400" cy="193802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647700"/>
              <a:ext cx="3962400" cy="1938020"/>
            </a:xfrm>
            <a:prstGeom prst="rect">
              <a:avLst/>
            </a:prstGeom>
            <a:ln>
              <a:noFill/>
            </a:ln>
            <a:effectLst>
              <a:outerShdw blurRad="190500" algn="tl" rotWithShape="0">
                <a:srgbClr val="000000">
                  <a:alpha val="70000"/>
                </a:srgbClr>
              </a:outerShdw>
            </a:effectLst>
          </p:spPr>
        </p:pic>
        <p:sp>
          <p:nvSpPr>
            <p:cNvPr id="4" name="TextBox 3"/>
            <p:cNvSpPr txBox="1"/>
            <p:nvPr/>
          </p:nvSpPr>
          <p:spPr>
            <a:xfrm>
              <a:off x="1638300" y="1104900"/>
              <a:ext cx="3276600" cy="707886"/>
            </a:xfrm>
            <a:prstGeom prst="rect">
              <a:avLst/>
            </a:prstGeom>
            <a:noFill/>
          </p:spPr>
          <p:txBody>
            <a:bodyPr wrap="square" rtlCol="0">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Định</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nghĩa</a:t>
              </a:r>
              <a:endParaRPr lang="en-US" sz="4000" b="1" dirty="0">
                <a:solidFill>
                  <a:srgbClr val="C00000"/>
                </a:solidFill>
                <a:latin typeface="Arial" panose="020B0604020202020204" pitchFamily="34" charset="0"/>
                <a:cs typeface="Arial" panose="020B0604020202020204" pitchFamily="34" charset="0"/>
              </a:endParaRPr>
            </a:p>
          </p:txBody>
        </p:sp>
      </p:grpSp>
      <p:sp>
        <p:nvSpPr>
          <p:cNvPr id="6" name="Rectangle 5"/>
          <p:cNvSpPr/>
          <p:nvPr/>
        </p:nvSpPr>
        <p:spPr>
          <a:xfrm>
            <a:off x="1562100" y="2814320"/>
            <a:ext cx="13563600" cy="5632311"/>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dirty="0" smtClean="0">
                <a:latin typeface="Arial" panose="020B0604020202020204" pitchFamily="34" charset="0"/>
                <a:cs typeface="Arial" panose="020B0604020202020204" pitchFamily="34" charset="0"/>
              </a:rPr>
              <a:t>Trong </a:t>
            </a:r>
            <a:r>
              <a:rPr lang="vi-VN" sz="4000" dirty="0">
                <a:latin typeface="Arial" panose="020B0604020202020204" pitchFamily="34" charset="0"/>
                <a:cs typeface="Arial" panose="020B0604020202020204" pitchFamily="34" charset="0"/>
              </a:rPr>
              <a:t>mặt phẳng tọa độ Oxy, tập hơp các điểm có tọa độ là nghệm của bất phương trình </a:t>
            </a:r>
            <a:r>
              <a:rPr lang="vi-VN" sz="4000" dirty="0" smtClean="0">
                <a:latin typeface="Arial" panose="020B0604020202020204" pitchFamily="34" charset="0"/>
                <a:cs typeface="Arial" panose="020B0604020202020204" pitchFamily="34" charset="0"/>
              </a:rPr>
              <a:t>ax</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by</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c </a:t>
            </a:r>
            <a:r>
              <a:rPr lang="vi-VN" sz="4000" dirty="0">
                <a:latin typeface="Arial" panose="020B0604020202020204" pitchFamily="34" charset="0"/>
                <a:cs typeface="Arial" panose="020B0604020202020204" pitchFamily="34" charset="0"/>
              </a:rPr>
              <a:t>được gọi là miền nghiệm của bất phương trình đó.</a:t>
            </a:r>
          </a:p>
          <a:p>
            <a:pPr marL="571500" indent="-571500" algn="just">
              <a:lnSpc>
                <a:spcPct val="150000"/>
              </a:lnSpc>
              <a:buFont typeface="Arial" panose="020B0604020202020204" pitchFamily="34" charset="0"/>
              <a:buChar char="•"/>
            </a:pPr>
            <a:r>
              <a:rPr lang="vi-VN" sz="4000" dirty="0" smtClean="0">
                <a:latin typeface="Arial" panose="020B0604020202020204" pitchFamily="34" charset="0"/>
                <a:cs typeface="Arial" panose="020B0604020202020204" pitchFamily="34" charset="0"/>
              </a:rPr>
              <a:t>Người </a:t>
            </a:r>
            <a:r>
              <a:rPr lang="vi-VN" sz="4000" dirty="0">
                <a:latin typeface="Arial" panose="020B0604020202020204" pitchFamily="34" charset="0"/>
                <a:cs typeface="Arial" panose="020B0604020202020204" pitchFamily="34" charset="0"/>
              </a:rPr>
              <a:t>ta chứng minh được rằng đường thẳng d có phương trình ax + by = c chia mặt phẳng tọa độ Oxy thành hai nửa mặt phẳng bờ d:</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43350" y="2795787"/>
            <a:ext cx="2758850" cy="733194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507502"/>
            <a:ext cx="1813198" cy="1780469"/>
          </a:xfrm>
          <a:prstGeom prst="rect">
            <a:avLst/>
          </a:prstGeom>
        </p:spPr>
      </p:pic>
    </p:spTree>
    <p:extLst>
      <p:ext uri="{BB962C8B-B14F-4D97-AF65-F5344CB8AC3E}">
        <p14:creationId xmlns:p14="http://schemas.microsoft.com/office/powerpoint/2010/main" val="384663903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wipe(left)">
                                      <p:cBhvr>
                                        <p:cTn id="19" dur="5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barn(inVertical)">
                                      <p:cBhvr>
                                        <p:cTn id="24"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914400" y="876300"/>
            <a:ext cx="16535400" cy="8305800"/>
          </a:xfrm>
          <a:prstGeom prst="roundRect">
            <a:avLst>
              <a:gd name="adj" fmla="val 6375"/>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5867400" y="647700"/>
            <a:ext cx="3962400" cy="1938020"/>
            <a:chOff x="1295400" y="647700"/>
            <a:chExt cx="3962400" cy="193802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647700"/>
              <a:ext cx="3962400" cy="1938020"/>
            </a:xfrm>
            <a:prstGeom prst="rect">
              <a:avLst/>
            </a:prstGeom>
            <a:ln>
              <a:noFill/>
            </a:ln>
            <a:effectLst>
              <a:outerShdw blurRad="190500" algn="tl" rotWithShape="0">
                <a:srgbClr val="000000">
                  <a:alpha val="70000"/>
                </a:srgbClr>
              </a:outerShdw>
            </a:effectLst>
          </p:spPr>
        </p:pic>
        <p:sp>
          <p:nvSpPr>
            <p:cNvPr id="4" name="TextBox 3"/>
            <p:cNvSpPr txBox="1"/>
            <p:nvPr/>
          </p:nvSpPr>
          <p:spPr>
            <a:xfrm>
              <a:off x="1638300" y="1104900"/>
              <a:ext cx="3276600" cy="707886"/>
            </a:xfrm>
            <a:prstGeom prst="rect">
              <a:avLst/>
            </a:prstGeom>
            <a:noFill/>
          </p:spPr>
          <p:txBody>
            <a:bodyPr wrap="square" rtlCol="0">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Định</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nghĩa</a:t>
              </a:r>
              <a:endParaRPr lang="en-US" sz="4000" b="1" dirty="0">
                <a:solidFill>
                  <a:srgbClr val="C00000"/>
                </a:solidFill>
                <a:latin typeface="Arial" panose="020B0604020202020204" pitchFamily="34" charset="0"/>
                <a:cs typeface="Arial" panose="020B0604020202020204" pitchFamily="34" charset="0"/>
              </a:endParaRPr>
            </a:p>
          </p:txBody>
        </p:sp>
      </p:grpSp>
      <p:sp>
        <p:nvSpPr>
          <p:cNvPr id="6" name="Rectangle 5"/>
          <p:cNvSpPr/>
          <p:nvPr/>
        </p:nvSpPr>
        <p:spPr>
          <a:xfrm>
            <a:off x="2133600" y="2986785"/>
            <a:ext cx="12954000" cy="378565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nl-NL" sz="4000" dirty="0" smtClean="0">
                <a:latin typeface="Arial" panose="020B0604020202020204" pitchFamily="34" charset="0"/>
                <a:cs typeface="Arial" panose="020B0604020202020204" pitchFamily="34" charset="0"/>
              </a:rPr>
              <a:t>Một </a:t>
            </a:r>
            <a:r>
              <a:rPr lang="nl-NL" sz="4000" dirty="0">
                <a:latin typeface="Arial" panose="020B0604020202020204" pitchFamily="34" charset="0"/>
                <a:cs typeface="Arial" panose="020B0604020202020204" pitchFamily="34" charset="0"/>
              </a:rPr>
              <a:t>nửa mặt phẳng (không kể bờ d) gồm các điểm có tọa độ (x; y) thỏa mãn </a:t>
            </a:r>
            <a:r>
              <a:rPr lang="nl-NL" sz="4000" dirty="0" smtClean="0">
                <a:latin typeface="Arial" panose="020B0604020202020204" pitchFamily="34" charset="0"/>
                <a:cs typeface="Arial" panose="020B0604020202020204" pitchFamily="34" charset="0"/>
              </a:rPr>
              <a:t>ax + by &gt; c.</a:t>
            </a:r>
          </a:p>
          <a:p>
            <a:pPr marL="571500" indent="-571500" algn="just">
              <a:lnSpc>
                <a:spcPct val="150000"/>
              </a:lnSpc>
              <a:buFont typeface="Wingdings" panose="05000000000000000000" pitchFamily="2" charset="2"/>
              <a:buChar char="§"/>
            </a:pPr>
            <a:r>
              <a:rPr lang="nl-NL" sz="4000" dirty="0" smtClean="0">
                <a:latin typeface="Arial" panose="020B0604020202020204" pitchFamily="34" charset="0"/>
                <a:cs typeface="Arial" panose="020B0604020202020204" pitchFamily="34" charset="0"/>
              </a:rPr>
              <a:t>Nửa </a:t>
            </a:r>
            <a:r>
              <a:rPr lang="nl-NL" sz="4000" dirty="0">
                <a:latin typeface="Arial" panose="020B0604020202020204" pitchFamily="34" charset="0"/>
                <a:cs typeface="Arial" panose="020B0604020202020204" pitchFamily="34" charset="0"/>
              </a:rPr>
              <a:t>mặt phẳng còn lại (không kể bờ d) gồm các điểm có tọa độ (x; y) thỏa mãn ax + by </a:t>
            </a:r>
            <a:r>
              <a:rPr lang="nl-NL" sz="4000" dirty="0" smtClean="0">
                <a:latin typeface="Arial" panose="020B0604020202020204" pitchFamily="34" charset="0"/>
                <a:cs typeface="Arial" panose="020B0604020202020204" pitchFamily="34" charset="0"/>
              </a:rPr>
              <a:t>&lt; c.</a:t>
            </a:r>
            <a:endParaRPr lang="en-US" sz="40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43350" y="2795787"/>
            <a:ext cx="2758850" cy="733194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507502"/>
            <a:ext cx="1813198" cy="1780469"/>
          </a:xfrm>
          <a:prstGeom prst="rect">
            <a:avLst/>
          </a:prstGeom>
        </p:spPr>
      </p:pic>
      <p:sp>
        <p:nvSpPr>
          <p:cNvPr id="8" name="Rectangle 7"/>
          <p:cNvSpPr/>
          <p:nvPr/>
        </p:nvSpPr>
        <p:spPr>
          <a:xfrm>
            <a:off x="2270398" y="7113295"/>
            <a:ext cx="13244331" cy="707886"/>
          </a:xfrm>
          <a:prstGeom prst="rect">
            <a:avLst/>
          </a:prstGeom>
        </p:spPr>
        <p:txBody>
          <a:bodyPr wrap="none">
            <a:spAutoFit/>
          </a:bodyPr>
          <a:lstStyle/>
          <a:p>
            <a:r>
              <a:rPr lang="en-US" sz="4000" dirty="0" err="1">
                <a:latin typeface="Arial" panose="020B0604020202020204" pitchFamily="34" charset="0"/>
                <a:cs typeface="Arial" panose="020B0604020202020204" pitchFamily="34" charset="0"/>
              </a:rPr>
              <a:t>Bờ</a:t>
            </a:r>
            <a:r>
              <a:rPr lang="en-US" sz="4000" dirty="0">
                <a:latin typeface="Arial" panose="020B0604020202020204" pitchFamily="34" charset="0"/>
                <a:cs typeface="Arial" panose="020B0604020202020204" pitchFamily="34" charset="0"/>
              </a:rPr>
              <a:t> d </a:t>
            </a:r>
            <a:r>
              <a:rPr lang="en-US" sz="4000" dirty="0" err="1">
                <a:latin typeface="Arial" panose="020B0604020202020204" pitchFamily="34" charset="0"/>
                <a:cs typeface="Arial" panose="020B0604020202020204" pitchFamily="34" charset="0"/>
              </a:rPr>
              <a:t>gồm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tọa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(x; y) </a:t>
            </a:r>
            <a:r>
              <a:rPr lang="en-US" sz="4000" dirty="0" err="1">
                <a:latin typeface="Arial" panose="020B0604020202020204" pitchFamily="34" charset="0"/>
                <a:cs typeface="Arial" panose="020B0604020202020204" pitchFamily="34" charset="0"/>
              </a:rPr>
              <a:t>thỏa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mãn</a:t>
            </a:r>
            <a:r>
              <a:rPr lang="en-US" sz="4000" dirty="0">
                <a:latin typeface="Arial" panose="020B0604020202020204" pitchFamily="34" charset="0"/>
                <a:cs typeface="Arial" panose="020B0604020202020204" pitchFamily="34" charset="0"/>
              </a:rPr>
              <a:t> ax + by = c.</a:t>
            </a:r>
          </a:p>
        </p:txBody>
      </p:sp>
    </p:spTree>
    <p:extLst>
      <p:ext uri="{BB962C8B-B14F-4D97-AF65-F5344CB8AC3E}">
        <p14:creationId xmlns:p14="http://schemas.microsoft.com/office/powerpoint/2010/main" val="2898608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p:tgtEl>
                                          <p:spTgt spid="6">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6">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wipe(left)">
                                      <p:cBhvr>
                                        <p:cTn id="13" dur="500"/>
                                        <p:tgtEl>
                                          <p:spTgt spid="6">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strVal val="#ppt_w+.3"/>
                                          </p:val>
                                        </p:tav>
                                        <p:tav tm="100000">
                                          <p:val>
                                            <p:strVal val="#ppt_w"/>
                                          </p:val>
                                        </p:tav>
                                      </p:tavLst>
                                    </p:anim>
                                    <p:anim calcmode="lin" valueType="num">
                                      <p:cBhvr>
                                        <p:cTn id="19" dur="500" fill="hold"/>
                                        <p:tgtEl>
                                          <p:spTgt spid="8"/>
                                        </p:tgtEl>
                                        <p:attrNameLst>
                                          <p:attrName>ppt_h</p:attrName>
                                        </p:attrNameLst>
                                      </p:cBhvr>
                                      <p:tavLst>
                                        <p:tav tm="0">
                                          <p:val>
                                            <p:strVal val="#ppt_h"/>
                                          </p:val>
                                        </p:tav>
                                        <p:tav tm="100000">
                                          <p:val>
                                            <p:strVal val="#ppt_h"/>
                                          </p:val>
                                        </p:tav>
                                      </p:tavLst>
                                    </p:anim>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 name="Group 110"/>
          <p:cNvGrpSpPr/>
          <p:nvPr/>
        </p:nvGrpSpPr>
        <p:grpSpPr>
          <a:xfrm>
            <a:off x="11048998" y="3072008"/>
            <a:ext cx="5773401" cy="5522226"/>
            <a:chOff x="11048998" y="3072008"/>
            <a:chExt cx="5773401" cy="5522226"/>
          </a:xfrm>
        </p:grpSpPr>
        <p:cxnSp>
          <p:nvCxnSpPr>
            <p:cNvPr id="40" name="Straight Connector 39"/>
            <p:cNvCxnSpPr/>
            <p:nvPr/>
          </p:nvCxnSpPr>
          <p:spPr>
            <a:xfrm flipH="1">
              <a:off x="11049000" y="3072008"/>
              <a:ext cx="381000" cy="284022"/>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11048999" y="3167657"/>
              <a:ext cx="619761" cy="502453"/>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11074400" y="3356030"/>
              <a:ext cx="777240" cy="64701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11048998" y="3544403"/>
              <a:ext cx="1000760" cy="843282"/>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11074402" y="3759200"/>
              <a:ext cx="1158238" cy="1019905"/>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11074400" y="3966044"/>
              <a:ext cx="1358651" cy="1185712"/>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11074400" y="4187849"/>
              <a:ext cx="1618227" cy="1382154"/>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a:off x="11059160" y="4399349"/>
              <a:ext cx="1880992" cy="1582352"/>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a:off x="11074400" y="4644495"/>
              <a:ext cx="2082797" cy="1755453"/>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11074400" y="4846839"/>
              <a:ext cx="2303780" cy="1962346"/>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11074400" y="5121466"/>
              <a:ext cx="2557776" cy="2155634"/>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11074401" y="5405488"/>
              <a:ext cx="2813049" cy="2274136"/>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a:off x="11074399" y="5608678"/>
              <a:ext cx="3025139" cy="2489193"/>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H="1">
              <a:off x="11059159" y="5815149"/>
              <a:ext cx="3247639" cy="2723811"/>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a:off x="11549378" y="6037042"/>
              <a:ext cx="2978154" cy="2557192"/>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12115798" y="6279634"/>
              <a:ext cx="2655200" cy="2255403"/>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12586968" y="6524468"/>
              <a:ext cx="2426973" cy="2030325"/>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a:off x="13114975" y="6733540"/>
              <a:ext cx="2142804" cy="1821253"/>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13574012" y="6969973"/>
              <a:ext cx="1910462" cy="1602527"/>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H="1">
              <a:off x="14081120" y="7223705"/>
              <a:ext cx="1616458" cy="1348795"/>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a:off x="14641256" y="7456873"/>
              <a:ext cx="1330777" cy="1114982"/>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15179321" y="7711078"/>
              <a:ext cx="1025366" cy="8607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15649855" y="7941468"/>
              <a:ext cx="728318" cy="6303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H="1">
              <a:off x="16137413" y="8154253"/>
              <a:ext cx="467516" cy="41760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H="1">
              <a:off x="16504521" y="8321450"/>
              <a:ext cx="317878" cy="27278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0" y="800100"/>
            <a:ext cx="18288000" cy="1853661"/>
            <a:chOff x="0" y="800100"/>
            <a:chExt cx="18288000" cy="1853661"/>
          </a:xfrm>
        </p:grpSpPr>
        <p:sp>
          <p:nvSpPr>
            <p:cNvPr id="2" name="AutoShape 6"/>
            <p:cNvSpPr/>
            <p:nvPr/>
          </p:nvSpPr>
          <p:spPr>
            <a:xfrm>
              <a:off x="0" y="800100"/>
              <a:ext cx="18288000" cy="1853661"/>
            </a:xfrm>
            <a:prstGeom prst="rect">
              <a:avLst/>
            </a:prstGeom>
            <a:solidFill>
              <a:schemeClr val="accent3">
                <a:lumMod val="60000"/>
                <a:lumOff val="40000"/>
              </a:schemeClr>
            </a:solidFill>
          </p:spPr>
        </p:sp>
        <p:sp>
          <p:nvSpPr>
            <p:cNvPr id="3" name="TextBox 2"/>
            <p:cNvSpPr txBox="1"/>
            <p:nvPr/>
          </p:nvSpPr>
          <p:spPr>
            <a:xfrm>
              <a:off x="4114800" y="849767"/>
              <a:ext cx="12496800" cy="1754326"/>
            </a:xfrm>
            <a:prstGeom prst="rect">
              <a:avLst/>
            </a:prstGeom>
            <a:noFill/>
          </p:spPr>
          <p:txBody>
            <a:bodyPr wrap="square" rtlCol="0">
              <a:spAutoFit/>
            </a:bodyPr>
            <a:lstStyle/>
            <a:p>
              <a:pPr algn="just">
                <a:lnSpc>
                  <a:spcPct val="150000"/>
                </a:lnSpc>
              </a:pPr>
              <a:r>
                <a:rPr lang="en-US" sz="3600" dirty="0" err="1" smtClean="0">
                  <a:latin typeface="Arial" panose="020B0604020202020204" pitchFamily="34" charset="0"/>
                  <a:cs typeface="Arial" panose="020B0604020202020204" pitchFamily="34" charset="0"/>
                </a:rPr>
                <a:t>Biểu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diễn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miền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nghiệm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bất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phương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trình</a:t>
              </a:r>
              <a:r>
                <a:rPr lang="en-US" sz="3600" dirty="0" smtClean="0">
                  <a:latin typeface="Arial" panose="020B0604020202020204" pitchFamily="34" charset="0"/>
                  <a:cs typeface="Arial" panose="020B0604020202020204" pitchFamily="34" charset="0"/>
                </a:rPr>
                <a:t> x + y ≥ 100 </a:t>
              </a:r>
              <a:r>
                <a:rPr lang="en-US" sz="3600" dirty="0" err="1" smtClean="0">
                  <a:latin typeface="Arial" panose="020B0604020202020204" pitchFamily="34" charset="0"/>
                  <a:cs typeface="Arial" panose="020B0604020202020204" pitchFamily="34" charset="0"/>
                </a:rPr>
                <a:t>trên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mặt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phẳng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tọa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độ</a:t>
              </a:r>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sp>
          <p:nvSpPr>
            <p:cNvPr id="5" name="Rounded Rectangle 4"/>
            <p:cNvSpPr/>
            <p:nvPr/>
          </p:nvSpPr>
          <p:spPr>
            <a:xfrm>
              <a:off x="1295400" y="1155430"/>
              <a:ext cx="2209800" cy="1143000"/>
            </a:xfrm>
            <a:prstGeom prst="roundRect">
              <a:avLst/>
            </a:prstGeom>
            <a:solidFill>
              <a:schemeClr val="accent2">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3600" b="1" dirty="0" err="1" smtClean="0">
                  <a:latin typeface="Arial" panose="020B0604020202020204" pitchFamily="34" charset="0"/>
                  <a:cs typeface="Arial" panose="020B0604020202020204" pitchFamily="34" charset="0"/>
                </a:rPr>
                <a:t>Ví</a:t>
              </a:r>
              <a:r>
                <a:rPr lang="en-US" sz="3600" b="1" dirty="0" smtClean="0">
                  <a:latin typeface="Arial" panose="020B0604020202020204" pitchFamily="34" charset="0"/>
                  <a:cs typeface="Arial" panose="020B0604020202020204" pitchFamily="34" charset="0"/>
                </a:rPr>
                <a:t> </a:t>
              </a:r>
              <a:r>
                <a:rPr lang="en-US" sz="3600" b="1" dirty="0" err="1" smtClean="0">
                  <a:latin typeface="Arial" panose="020B0604020202020204" pitchFamily="34" charset="0"/>
                  <a:cs typeface="Arial" panose="020B0604020202020204" pitchFamily="34" charset="0"/>
                </a:rPr>
                <a:t>dụ</a:t>
              </a:r>
              <a:r>
                <a:rPr lang="en-US" sz="3600" b="1" dirty="0" smtClean="0">
                  <a:latin typeface="Arial" panose="020B0604020202020204" pitchFamily="34" charset="0"/>
                  <a:cs typeface="Arial" panose="020B0604020202020204" pitchFamily="34" charset="0"/>
                </a:rPr>
                <a:t> 3 </a:t>
              </a:r>
              <a:endParaRPr lang="en-US" sz="3600" b="1" dirty="0">
                <a:latin typeface="Arial" panose="020B0604020202020204" pitchFamily="34" charset="0"/>
                <a:cs typeface="Arial" panose="020B0604020202020204" pitchFamily="34" charset="0"/>
              </a:endParaRPr>
            </a:p>
          </p:txBody>
        </p:sp>
      </p:grpSp>
      <p:grpSp>
        <p:nvGrpSpPr>
          <p:cNvPr id="9" name="Group 8"/>
          <p:cNvGrpSpPr/>
          <p:nvPr/>
        </p:nvGrpSpPr>
        <p:grpSpPr>
          <a:xfrm>
            <a:off x="990600" y="2725283"/>
            <a:ext cx="2030455" cy="1418251"/>
            <a:chOff x="1474746" y="2996391"/>
            <a:chExt cx="2030455" cy="1613709"/>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4747" y="2996391"/>
              <a:ext cx="2030454" cy="1613709"/>
            </a:xfrm>
            <a:prstGeom prst="rect">
              <a:avLst/>
            </a:prstGeom>
          </p:spPr>
        </p:pic>
        <p:sp>
          <p:nvSpPr>
            <p:cNvPr id="8" name="TextBox 7"/>
            <p:cNvSpPr txBox="1"/>
            <p:nvPr/>
          </p:nvSpPr>
          <p:spPr>
            <a:xfrm>
              <a:off x="1474746" y="3390900"/>
              <a:ext cx="1988636" cy="646331"/>
            </a:xfrm>
            <a:prstGeom prst="rect">
              <a:avLst/>
            </a:prstGeom>
            <a:noFill/>
          </p:spPr>
          <p:txBody>
            <a:bodyPr wrap="square" rtlCol="0">
              <a:spAutoFit/>
            </a:bodyPr>
            <a:lstStyle/>
            <a:p>
              <a:pPr algn="ctr"/>
              <a:r>
                <a:rPr lang="en-US" sz="3600" b="1" dirty="0" err="1" smtClean="0">
                  <a:solidFill>
                    <a:srgbClr val="002060"/>
                  </a:solidFill>
                  <a:latin typeface="Arial" panose="020B0604020202020204" pitchFamily="34" charset="0"/>
                  <a:cs typeface="Arial" panose="020B0604020202020204" pitchFamily="34" charset="0"/>
                </a:rPr>
                <a:t>Giải</a:t>
              </a:r>
              <a:endParaRPr lang="en-US" sz="3600" b="1" dirty="0">
                <a:solidFill>
                  <a:srgbClr val="002060"/>
                </a:solidFill>
                <a:latin typeface="Arial" panose="020B0604020202020204" pitchFamily="34" charset="0"/>
                <a:cs typeface="Arial" panose="020B0604020202020204" pitchFamily="34" charset="0"/>
              </a:endParaRPr>
            </a:p>
          </p:txBody>
        </p:sp>
      </p:grpSp>
      <p:sp>
        <p:nvSpPr>
          <p:cNvPr id="10" name="TextBox 9"/>
          <p:cNvSpPr txBox="1"/>
          <p:nvPr/>
        </p:nvSpPr>
        <p:spPr>
          <a:xfrm>
            <a:off x="1261865" y="4202315"/>
            <a:ext cx="8991600" cy="1478418"/>
          </a:xfrm>
          <a:prstGeom prst="rect">
            <a:avLst/>
          </a:prstGeom>
          <a:noFill/>
        </p:spPr>
        <p:txBody>
          <a:bodyPr wrap="square" rtlCol="0">
            <a:spAutoFit/>
          </a:bodyPr>
          <a:lstStyle/>
          <a:p>
            <a:pPr algn="just">
              <a:lnSpc>
                <a:spcPct val="150000"/>
              </a:lnSpc>
            </a:pPr>
            <a:r>
              <a:rPr lang="en-US" sz="3200" i="1" dirty="0" err="1" smtClean="0">
                <a:solidFill>
                  <a:srgbClr val="0070C0"/>
                </a:solidFill>
                <a:latin typeface="Arial" panose="020B0604020202020204" pitchFamily="34" charset="0"/>
                <a:cs typeface="Arial" panose="020B0604020202020204" pitchFamily="34" charset="0"/>
              </a:rPr>
              <a:t>Bước</a:t>
            </a:r>
            <a:r>
              <a:rPr lang="en-US" sz="3200" i="1" dirty="0" smtClean="0">
                <a:solidFill>
                  <a:srgbClr val="0070C0"/>
                </a:solidFill>
                <a:latin typeface="Arial" panose="020B0604020202020204" pitchFamily="34" charset="0"/>
                <a:cs typeface="Arial" panose="020B0604020202020204" pitchFamily="34" charset="0"/>
              </a:rPr>
              <a:t> 1: </a:t>
            </a:r>
            <a:r>
              <a:rPr lang="en-US" sz="3200" dirty="0" err="1" smtClean="0">
                <a:latin typeface="Arial" panose="020B0604020202020204" pitchFamily="34" charset="0"/>
                <a:cs typeface="Arial" panose="020B0604020202020204" pitchFamily="34" charset="0"/>
              </a:rPr>
              <a:t>Vẽ</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đường</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thẳng</a:t>
            </a:r>
            <a:r>
              <a:rPr lang="en-US" sz="3200" dirty="0" smtClean="0">
                <a:latin typeface="Arial" panose="020B0604020202020204" pitchFamily="34" charset="0"/>
                <a:cs typeface="Arial" panose="020B0604020202020204" pitchFamily="34" charset="0"/>
              </a:rPr>
              <a:t> </a:t>
            </a:r>
            <a:r>
              <a:rPr lang="en-US" sz="3200" i="1" dirty="0" smtClean="0">
                <a:latin typeface="Arial" panose="020B0604020202020204" pitchFamily="34" charset="0"/>
                <a:cs typeface="Arial" panose="020B0604020202020204" pitchFamily="34" charset="0"/>
              </a:rPr>
              <a:t>d</a:t>
            </a:r>
            <a:r>
              <a:rPr lang="en-US" sz="3200" dirty="0" smtClean="0">
                <a:latin typeface="Arial" panose="020B0604020202020204" pitchFamily="34" charset="0"/>
                <a:cs typeface="Arial" panose="020B0604020202020204" pitchFamily="34" charset="0"/>
              </a:rPr>
              <a:t>: x + y = 100 </a:t>
            </a:r>
            <a:r>
              <a:rPr lang="en-US" sz="3200" dirty="0" err="1" smtClean="0">
                <a:latin typeface="Arial" panose="020B0604020202020204" pitchFamily="34" charset="0"/>
                <a:cs typeface="Arial" panose="020B0604020202020204" pitchFamily="34" charset="0"/>
              </a:rPr>
              <a:t>trên</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mặt</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phẳng</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tọa</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độ</a:t>
            </a:r>
            <a:r>
              <a:rPr lang="en-US" sz="3200" dirty="0" smtClean="0">
                <a:latin typeface="Arial" panose="020B0604020202020204" pitchFamily="34" charset="0"/>
                <a:cs typeface="Arial" panose="020B0604020202020204" pitchFamily="34" charset="0"/>
              </a:rPr>
              <a:t> Oxy.</a:t>
            </a:r>
            <a:endParaRPr lang="en-US" sz="3200" dirty="0">
              <a:latin typeface="Arial" panose="020B0604020202020204" pitchFamily="34" charset="0"/>
              <a:cs typeface="Arial" panose="020B0604020202020204" pitchFamily="34" charset="0"/>
            </a:endParaRPr>
          </a:p>
        </p:txBody>
      </p:sp>
      <p:sp>
        <p:nvSpPr>
          <p:cNvPr id="11" name="TextBox 10"/>
          <p:cNvSpPr txBox="1"/>
          <p:nvPr/>
        </p:nvSpPr>
        <p:spPr>
          <a:xfrm>
            <a:off x="1193285" y="5886805"/>
            <a:ext cx="8991600" cy="2217082"/>
          </a:xfrm>
          <a:prstGeom prst="rect">
            <a:avLst/>
          </a:prstGeom>
          <a:noFill/>
        </p:spPr>
        <p:txBody>
          <a:bodyPr wrap="square" rtlCol="0">
            <a:spAutoFit/>
          </a:bodyPr>
          <a:lstStyle/>
          <a:p>
            <a:pPr algn="just">
              <a:lnSpc>
                <a:spcPct val="150000"/>
              </a:lnSpc>
            </a:pPr>
            <a:r>
              <a:rPr lang="en-US" sz="3200" i="1" dirty="0" err="1" smtClean="0">
                <a:solidFill>
                  <a:srgbClr val="0070C0"/>
                </a:solidFill>
                <a:latin typeface="Arial" panose="020B0604020202020204" pitchFamily="34" charset="0"/>
                <a:cs typeface="Arial" panose="020B0604020202020204" pitchFamily="34" charset="0"/>
              </a:rPr>
              <a:t>Bước</a:t>
            </a:r>
            <a:r>
              <a:rPr lang="en-US" sz="3200" i="1" dirty="0" smtClean="0">
                <a:solidFill>
                  <a:srgbClr val="0070C0"/>
                </a:solidFill>
                <a:latin typeface="Arial" panose="020B0604020202020204" pitchFamily="34" charset="0"/>
                <a:cs typeface="Arial" panose="020B0604020202020204" pitchFamily="34" charset="0"/>
              </a:rPr>
              <a:t> 2: </a:t>
            </a:r>
            <a:r>
              <a:rPr lang="en-US" sz="3200" dirty="0" err="1" smtClean="0">
                <a:latin typeface="Arial" panose="020B0604020202020204" pitchFamily="34" charset="0"/>
                <a:cs typeface="Arial" panose="020B0604020202020204" pitchFamily="34" charset="0"/>
              </a:rPr>
              <a:t>Lấy</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một</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điểm</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bất</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kì</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không</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thuộc</a:t>
            </a:r>
            <a:r>
              <a:rPr lang="en-US" sz="3200" dirty="0" smtClean="0">
                <a:latin typeface="Arial" panose="020B0604020202020204" pitchFamily="34" charset="0"/>
                <a:cs typeface="Arial" panose="020B0604020202020204" pitchFamily="34" charset="0"/>
              </a:rPr>
              <a:t> d </a:t>
            </a:r>
            <a:r>
              <a:rPr lang="en-US" sz="3200" dirty="0" err="1" smtClean="0">
                <a:latin typeface="Arial" panose="020B0604020202020204" pitchFamily="34" charset="0"/>
                <a:cs typeface="Arial" panose="020B0604020202020204" pitchFamily="34" charset="0"/>
              </a:rPr>
              <a:t>trên</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mặt</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phẳng</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rồi</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thay</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vào</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biểu</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thức</a:t>
            </a:r>
            <a:r>
              <a:rPr lang="en-US" sz="3200" dirty="0" smtClean="0">
                <a:latin typeface="Arial" panose="020B0604020202020204" pitchFamily="34" charset="0"/>
                <a:cs typeface="Arial" panose="020B0604020202020204" pitchFamily="34" charset="0"/>
              </a:rPr>
              <a:t> x + y. </a:t>
            </a:r>
            <a:r>
              <a:rPr lang="en-US" sz="3200" dirty="0" err="1" smtClean="0">
                <a:latin typeface="Arial" panose="020B0604020202020204" pitchFamily="34" charset="0"/>
                <a:cs typeface="Arial" panose="020B0604020202020204" pitchFamily="34" charset="0"/>
              </a:rPr>
              <a:t>Chẳng</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hạn</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lấy</a:t>
            </a:r>
            <a:r>
              <a:rPr lang="en-US" sz="3200" dirty="0" smtClean="0">
                <a:latin typeface="Arial" panose="020B0604020202020204" pitchFamily="34" charset="0"/>
                <a:cs typeface="Arial" panose="020B0604020202020204" pitchFamily="34" charset="0"/>
              </a:rPr>
              <a:t> O(0; 0), ta </a:t>
            </a:r>
            <a:r>
              <a:rPr lang="en-US" sz="3200" dirty="0" err="1" smtClean="0">
                <a:latin typeface="Arial" panose="020B0604020202020204" pitchFamily="34" charset="0"/>
                <a:cs typeface="Arial" panose="020B0604020202020204" pitchFamily="34" charset="0"/>
              </a:rPr>
              <a:t>có</a:t>
            </a:r>
            <a:r>
              <a:rPr lang="en-US" sz="3200" dirty="0" smtClean="0">
                <a:latin typeface="Arial" panose="020B0604020202020204" pitchFamily="34" charset="0"/>
                <a:cs typeface="Arial" panose="020B0604020202020204" pitchFamily="34" charset="0"/>
              </a:rPr>
              <a:t> 0 + 0 &lt; 100.</a:t>
            </a:r>
            <a:endParaRPr lang="en-US" sz="3200" dirty="0">
              <a:latin typeface="Arial" panose="020B0604020202020204" pitchFamily="34" charset="0"/>
              <a:cs typeface="Arial" panose="020B0604020202020204" pitchFamily="34" charset="0"/>
            </a:endParaRPr>
          </a:p>
        </p:txBody>
      </p:sp>
      <p:sp>
        <p:nvSpPr>
          <p:cNvPr id="12" name="TextBox 11"/>
          <p:cNvSpPr txBox="1"/>
          <p:nvPr/>
        </p:nvSpPr>
        <p:spPr>
          <a:xfrm>
            <a:off x="1222210" y="8349085"/>
            <a:ext cx="11242040" cy="1569660"/>
          </a:xfrm>
          <a:prstGeom prst="rect">
            <a:avLst/>
          </a:prstGeom>
          <a:noFill/>
        </p:spPr>
        <p:txBody>
          <a:bodyPr wrap="square" rtlCol="0">
            <a:spAutoFit/>
          </a:bodyPr>
          <a:lstStyle/>
          <a:p>
            <a:pPr algn="just">
              <a:lnSpc>
                <a:spcPct val="150000"/>
              </a:lnSpc>
            </a:pPr>
            <a:r>
              <a:rPr lang="en-US" sz="3200" dirty="0" smtClean="0">
                <a:latin typeface="Arial" panose="020B0604020202020204" pitchFamily="34" charset="0"/>
                <a:cs typeface="Arial" panose="020B0604020202020204" pitchFamily="34" charset="0"/>
              </a:rPr>
              <a:t>Do </a:t>
            </a:r>
            <a:r>
              <a:rPr lang="en-US" sz="3200" dirty="0" err="1" smtClean="0">
                <a:latin typeface="Arial" panose="020B0604020202020204" pitchFamily="34" charset="0"/>
                <a:cs typeface="Arial" panose="020B0604020202020204" pitchFamily="34" charset="0"/>
              </a:rPr>
              <a:t>đó</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miền</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nghiệm</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của</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bất</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phương</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trình</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đã</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cho</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là</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nửa</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mặt</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phẳng</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bờ</a:t>
            </a:r>
            <a:r>
              <a:rPr lang="en-US" sz="3200" dirty="0" smtClean="0">
                <a:latin typeface="Arial" panose="020B0604020202020204" pitchFamily="34" charset="0"/>
                <a:cs typeface="Arial" panose="020B0604020202020204" pitchFamily="34" charset="0"/>
              </a:rPr>
              <a:t> d </a:t>
            </a:r>
            <a:r>
              <a:rPr lang="en-US" sz="3200" dirty="0" err="1" smtClean="0">
                <a:latin typeface="Arial" panose="020B0604020202020204" pitchFamily="34" charset="0"/>
                <a:cs typeface="Arial" panose="020B0604020202020204" pitchFamily="34" charset="0"/>
              </a:rPr>
              <a:t>không</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chứa</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gốc</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tọa</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độ</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miền</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không</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bị</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gạch</a:t>
            </a:r>
            <a:r>
              <a:rPr lang="en-US" sz="3200" dirty="0" smtClean="0">
                <a:latin typeface="Arial" panose="020B0604020202020204" pitchFamily="34" charset="0"/>
                <a:cs typeface="Arial" panose="020B0604020202020204" pitchFamily="34" charset="0"/>
              </a:rPr>
              <a:t>).</a:t>
            </a:r>
            <a:endParaRPr lang="en-US" sz="3200" dirty="0">
              <a:latin typeface="Arial" panose="020B0604020202020204" pitchFamily="34" charset="0"/>
              <a:cs typeface="Arial" panose="020B0604020202020204" pitchFamily="34" charset="0"/>
            </a:endParaRPr>
          </a:p>
        </p:txBody>
      </p:sp>
      <p:cxnSp>
        <p:nvCxnSpPr>
          <p:cNvPr id="14" name="Straight Arrow Connector 13"/>
          <p:cNvCxnSpPr/>
          <p:nvPr/>
        </p:nvCxnSpPr>
        <p:spPr>
          <a:xfrm flipV="1">
            <a:off x="14249400" y="3072008"/>
            <a:ext cx="0" cy="5500492"/>
          </a:xfrm>
          <a:prstGeom prst="straightConnector1">
            <a:avLst/>
          </a:prstGeom>
          <a:ln w="38100">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1049000" y="7277100"/>
            <a:ext cx="6781800" cy="0"/>
          </a:xfrm>
          <a:prstGeom prst="straightConnector1">
            <a:avLst/>
          </a:prstGeom>
          <a:ln w="38100">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3716000" y="2771255"/>
            <a:ext cx="533400" cy="584775"/>
          </a:xfrm>
          <a:prstGeom prst="rect">
            <a:avLst/>
          </a:prstGeom>
          <a:noFill/>
        </p:spPr>
        <p:txBody>
          <a:bodyPr wrap="square" rtlCol="0">
            <a:spAutoFit/>
          </a:bodyPr>
          <a:lstStyle/>
          <a:p>
            <a:r>
              <a:rPr lang="en-US" sz="3200" dirty="0" smtClean="0">
                <a:solidFill>
                  <a:srgbClr val="0070C0"/>
                </a:solidFill>
                <a:latin typeface="Arial" panose="020B0604020202020204" pitchFamily="34" charset="0"/>
                <a:cs typeface="Arial" panose="020B0604020202020204" pitchFamily="34" charset="0"/>
              </a:rPr>
              <a:t>y</a:t>
            </a:r>
            <a:endParaRPr lang="en-US" sz="3200" dirty="0">
              <a:solidFill>
                <a:srgbClr val="0070C0"/>
              </a:solidFill>
              <a:latin typeface="Arial" panose="020B0604020202020204" pitchFamily="34" charset="0"/>
              <a:cs typeface="Arial" panose="020B0604020202020204" pitchFamily="34" charset="0"/>
            </a:endParaRPr>
          </a:p>
        </p:txBody>
      </p:sp>
      <p:sp>
        <p:nvSpPr>
          <p:cNvPr id="21" name="TextBox 20"/>
          <p:cNvSpPr txBox="1"/>
          <p:nvPr/>
        </p:nvSpPr>
        <p:spPr>
          <a:xfrm>
            <a:off x="17708881" y="7240282"/>
            <a:ext cx="533400" cy="584775"/>
          </a:xfrm>
          <a:prstGeom prst="rect">
            <a:avLst/>
          </a:prstGeom>
          <a:noFill/>
        </p:spPr>
        <p:txBody>
          <a:bodyPr wrap="square" rtlCol="0">
            <a:spAutoFit/>
          </a:bodyPr>
          <a:lstStyle/>
          <a:p>
            <a:r>
              <a:rPr lang="en-US" sz="3200" dirty="0">
                <a:solidFill>
                  <a:srgbClr val="0070C0"/>
                </a:solidFill>
                <a:latin typeface="Arial" panose="020B0604020202020204" pitchFamily="34" charset="0"/>
                <a:cs typeface="Arial" panose="020B0604020202020204" pitchFamily="34" charset="0"/>
              </a:rPr>
              <a:t>x</a:t>
            </a:r>
          </a:p>
        </p:txBody>
      </p:sp>
      <p:sp>
        <p:nvSpPr>
          <p:cNvPr id="22" name="TextBox 21"/>
          <p:cNvSpPr txBox="1"/>
          <p:nvPr/>
        </p:nvSpPr>
        <p:spPr>
          <a:xfrm>
            <a:off x="13716000" y="7315776"/>
            <a:ext cx="533400" cy="584775"/>
          </a:xfrm>
          <a:prstGeom prst="rect">
            <a:avLst/>
          </a:prstGeom>
          <a:noFill/>
        </p:spPr>
        <p:txBody>
          <a:bodyPr wrap="square" rtlCol="0">
            <a:spAutoFit/>
          </a:bodyPr>
          <a:lstStyle/>
          <a:p>
            <a:r>
              <a:rPr lang="en-US" sz="3200" dirty="0">
                <a:solidFill>
                  <a:srgbClr val="0070C0"/>
                </a:solidFill>
                <a:latin typeface="Arial" panose="020B0604020202020204" pitchFamily="34" charset="0"/>
                <a:cs typeface="Arial" panose="020B0604020202020204" pitchFamily="34" charset="0"/>
              </a:rPr>
              <a:t>O</a:t>
            </a:r>
          </a:p>
        </p:txBody>
      </p:sp>
      <p:cxnSp>
        <p:nvCxnSpPr>
          <p:cNvPr id="25" name="Straight Connector 24"/>
          <p:cNvCxnSpPr/>
          <p:nvPr/>
        </p:nvCxnSpPr>
        <p:spPr>
          <a:xfrm>
            <a:off x="14154150" y="5724386"/>
            <a:ext cx="190500" cy="0"/>
          </a:xfrm>
          <a:prstGeom prst="line">
            <a:avLst/>
          </a:prstGeom>
          <a:ln w="381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a:off x="15678150" y="7246644"/>
            <a:ext cx="190500" cy="0"/>
          </a:xfrm>
          <a:prstGeom prst="line">
            <a:avLst/>
          </a:prstGeom>
          <a:ln w="381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3202920" y="5623581"/>
            <a:ext cx="977900" cy="584775"/>
          </a:xfrm>
          <a:prstGeom prst="rect">
            <a:avLst/>
          </a:prstGeom>
          <a:noFill/>
        </p:spPr>
        <p:txBody>
          <a:bodyPr wrap="square" rtlCol="0">
            <a:spAutoFit/>
          </a:bodyPr>
          <a:lstStyle/>
          <a:p>
            <a:r>
              <a:rPr lang="en-US" sz="3200" dirty="0" smtClean="0">
                <a:solidFill>
                  <a:srgbClr val="0070C0"/>
                </a:solidFill>
                <a:latin typeface="Arial" panose="020B0604020202020204" pitchFamily="34" charset="0"/>
                <a:cs typeface="Arial" panose="020B0604020202020204" pitchFamily="34" charset="0"/>
              </a:rPr>
              <a:t>100</a:t>
            </a:r>
            <a:endParaRPr lang="en-US" sz="3200" dirty="0">
              <a:solidFill>
                <a:srgbClr val="0070C0"/>
              </a:solidFill>
              <a:latin typeface="Arial" panose="020B0604020202020204" pitchFamily="34" charset="0"/>
              <a:cs typeface="Arial" panose="020B0604020202020204" pitchFamily="34" charset="0"/>
            </a:endParaRPr>
          </a:p>
        </p:txBody>
      </p:sp>
      <p:sp>
        <p:nvSpPr>
          <p:cNvPr id="29" name="TextBox 28"/>
          <p:cNvSpPr txBox="1"/>
          <p:nvPr/>
        </p:nvSpPr>
        <p:spPr>
          <a:xfrm>
            <a:off x="15013940" y="7402808"/>
            <a:ext cx="977900" cy="584775"/>
          </a:xfrm>
          <a:prstGeom prst="rect">
            <a:avLst/>
          </a:prstGeom>
          <a:noFill/>
        </p:spPr>
        <p:txBody>
          <a:bodyPr wrap="square" rtlCol="0">
            <a:spAutoFit/>
          </a:bodyPr>
          <a:lstStyle/>
          <a:p>
            <a:r>
              <a:rPr lang="en-US" sz="3200" dirty="0" smtClean="0">
                <a:solidFill>
                  <a:srgbClr val="0070C0"/>
                </a:solidFill>
                <a:latin typeface="Arial" panose="020B0604020202020204" pitchFamily="34" charset="0"/>
                <a:cs typeface="Arial" panose="020B0604020202020204" pitchFamily="34" charset="0"/>
              </a:rPr>
              <a:t>100</a:t>
            </a:r>
            <a:endParaRPr lang="en-US" sz="3200" dirty="0">
              <a:solidFill>
                <a:srgbClr val="0070C0"/>
              </a:solidFill>
              <a:latin typeface="Arial" panose="020B0604020202020204" pitchFamily="34" charset="0"/>
              <a:cs typeface="Arial" panose="020B0604020202020204" pitchFamily="34" charset="0"/>
            </a:endParaRPr>
          </a:p>
        </p:txBody>
      </p:sp>
      <p:cxnSp>
        <p:nvCxnSpPr>
          <p:cNvPr id="31" name="Straight Connector 30"/>
          <p:cNvCxnSpPr/>
          <p:nvPr/>
        </p:nvCxnSpPr>
        <p:spPr>
          <a:xfrm>
            <a:off x="11584940" y="3072008"/>
            <a:ext cx="5483860" cy="550049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rot="2773653">
            <a:off x="11636517" y="3756057"/>
            <a:ext cx="2766057" cy="584775"/>
          </a:xfrm>
          <a:prstGeom prst="rect">
            <a:avLst/>
          </a:prstGeom>
          <a:noFill/>
        </p:spPr>
        <p:txBody>
          <a:bodyPr wrap="square" rtlCol="0">
            <a:spAutoFit/>
          </a:bodyPr>
          <a:lstStyle/>
          <a:p>
            <a:r>
              <a:rPr lang="en-US" sz="3200" dirty="0" smtClean="0">
                <a:solidFill>
                  <a:srgbClr val="0070C0"/>
                </a:solidFill>
                <a:latin typeface="Arial" panose="020B0604020202020204" pitchFamily="34" charset="0"/>
                <a:cs typeface="Arial" panose="020B0604020202020204" pitchFamily="34" charset="0"/>
              </a:rPr>
              <a:t>d: x + y = 100</a:t>
            </a:r>
            <a:endParaRPr lang="en-US" sz="32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21810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arn(inVertical)">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22" presetClass="entr" presetSubtype="8"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10" presetClass="entr" presetSubtype="0" fill="hold"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500"/>
                                        <p:tgtEl>
                                          <p:spTgt spid="36"/>
                                        </p:tgtEl>
                                      </p:cBhvr>
                                    </p:animEffect>
                                  </p:childTnLst>
                                </p:cTn>
                              </p:par>
                              <p:par>
                                <p:cTn id="52" presetID="22" presetClass="entr" presetSubtype="1" fill="hold"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up)">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ipe(left)">
                                      <p:cBhvr>
                                        <p:cTn id="59" dur="500"/>
                                        <p:tgtEl>
                                          <p:spTgt spid="11"/>
                                        </p:tgtEl>
                                      </p:cBhvr>
                                    </p:animEffect>
                                  </p:childTnLst>
                                </p:cTn>
                              </p:par>
                            </p:childTnLst>
                          </p:cTn>
                        </p:par>
                      </p:childTnLst>
                    </p:cTn>
                  </p:par>
                  <p:par>
                    <p:cTn id="60" fill="hold">
                      <p:stCondLst>
                        <p:cond delay="indefinite"/>
                      </p:stCondLst>
                      <p:childTnLst>
                        <p:par>
                          <p:cTn id="61" fill="hold">
                            <p:stCondLst>
                              <p:cond delay="0"/>
                            </p:stCondLst>
                            <p:childTnLst>
                              <p:par>
                                <p:cTn id="62" presetID="18" presetClass="entr" presetSubtype="12" fill="hold" nodeType="clickEffect">
                                  <p:stCondLst>
                                    <p:cond delay="0"/>
                                  </p:stCondLst>
                                  <p:childTnLst>
                                    <p:set>
                                      <p:cBhvr>
                                        <p:cTn id="63" dur="1" fill="hold">
                                          <p:stCondLst>
                                            <p:cond delay="0"/>
                                          </p:stCondLst>
                                        </p:cTn>
                                        <p:tgtEl>
                                          <p:spTgt spid="111"/>
                                        </p:tgtEl>
                                        <p:attrNameLst>
                                          <p:attrName>style.visibility</p:attrName>
                                        </p:attrNameLst>
                                      </p:cBhvr>
                                      <p:to>
                                        <p:strVal val="visible"/>
                                      </p:to>
                                    </p:set>
                                    <p:animEffect transition="in" filter="strips(downLeft)">
                                      <p:cBhvr>
                                        <p:cTn id="64" dur="500"/>
                                        <p:tgtEl>
                                          <p:spTgt spid="111"/>
                                        </p:tgtEl>
                                      </p:cBhvr>
                                    </p:animEffect>
                                  </p:childTnLst>
                                </p:cTn>
                              </p:par>
                              <p:par>
                                <p:cTn id="65" presetID="2" presetClass="entr" presetSubtype="4" fill="hold" grpId="0" nodeType="with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additive="base">
                                        <p:cTn id="67" dur="500" fill="hold"/>
                                        <p:tgtEl>
                                          <p:spTgt spid="12"/>
                                        </p:tgtEl>
                                        <p:attrNameLst>
                                          <p:attrName>ppt_x</p:attrName>
                                        </p:attrNameLst>
                                      </p:cBhvr>
                                      <p:tavLst>
                                        <p:tav tm="0">
                                          <p:val>
                                            <p:strVal val="#ppt_x"/>
                                          </p:val>
                                        </p:tav>
                                        <p:tav tm="100000">
                                          <p:val>
                                            <p:strVal val="#ppt_x"/>
                                          </p:val>
                                        </p:tav>
                                      </p:tavLst>
                                    </p:anim>
                                    <p:anim calcmode="lin" valueType="num">
                                      <p:cBhvr additive="base">
                                        <p:cTn id="6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P spid="21" grpId="0"/>
      <p:bldP spid="22" grpId="0"/>
      <p:bldP spid="28" grpId="0"/>
      <p:bldP spid="29" grpId="0"/>
      <p:bldP spid="3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8700" y="2105708"/>
            <a:ext cx="7259697" cy="0"/>
          </a:xfrm>
          <a:prstGeom prst="line">
            <a:avLst/>
          </a:prstGeom>
          <a:ln w="9525" cap="rnd">
            <a:solidFill>
              <a:srgbClr val="000000"/>
            </a:solidFill>
            <a:prstDash val="solid"/>
            <a:headEnd type="none" w="sm" len="sm"/>
            <a:tailEnd type="none" w="sm" len="sm"/>
          </a:ln>
        </p:spPr>
      </p:sp>
      <p:sp>
        <p:nvSpPr>
          <p:cNvPr id="3" name="AutoShape 3"/>
          <p:cNvSpPr/>
          <p:nvPr/>
        </p:nvSpPr>
        <p:spPr>
          <a:xfrm>
            <a:off x="1028700" y="3397705"/>
            <a:ext cx="7259697" cy="0"/>
          </a:xfrm>
          <a:prstGeom prst="line">
            <a:avLst/>
          </a:prstGeom>
          <a:ln w="9525" cap="rnd">
            <a:solidFill>
              <a:srgbClr val="000000"/>
            </a:solidFill>
            <a:prstDash val="solid"/>
            <a:headEnd type="none" w="sm" len="sm"/>
            <a:tailEnd type="none" w="sm" len="sm"/>
          </a:ln>
        </p:spPr>
      </p:sp>
      <p:sp>
        <p:nvSpPr>
          <p:cNvPr id="4" name="AutoShape 4"/>
          <p:cNvSpPr/>
          <p:nvPr/>
        </p:nvSpPr>
        <p:spPr>
          <a:xfrm>
            <a:off x="1028700" y="4689702"/>
            <a:ext cx="7259697" cy="0"/>
          </a:xfrm>
          <a:prstGeom prst="line">
            <a:avLst/>
          </a:prstGeom>
          <a:ln w="9525" cap="rnd">
            <a:solidFill>
              <a:srgbClr val="000000"/>
            </a:solidFill>
            <a:prstDash val="solid"/>
            <a:headEnd type="none" w="sm" len="sm"/>
            <a:tailEnd type="none" w="sm" len="sm"/>
          </a:ln>
        </p:spPr>
      </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28700" y="1225953"/>
            <a:ext cx="390689" cy="390689"/>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28700" y="2560623"/>
            <a:ext cx="390689" cy="390689"/>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28700" y="3852620"/>
            <a:ext cx="390689" cy="390689"/>
          </a:xfrm>
          <a:prstGeom prst="rect">
            <a:avLst/>
          </a:prstGeom>
        </p:spPr>
      </p:pic>
      <p:sp>
        <p:nvSpPr>
          <p:cNvPr id="17" name="AutoShape 17"/>
          <p:cNvSpPr/>
          <p:nvPr/>
        </p:nvSpPr>
        <p:spPr>
          <a:xfrm>
            <a:off x="0" y="8861668"/>
            <a:ext cx="18288000" cy="1447579"/>
          </a:xfrm>
          <a:prstGeom prst="rect">
            <a:avLst/>
          </a:prstGeom>
          <a:solidFill>
            <a:srgbClr val="D1A3E8"/>
          </a:solidFill>
        </p:spPr>
      </p:sp>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972800" y="717127"/>
            <a:ext cx="7162800" cy="3519943"/>
          </a:xfrm>
          <a:prstGeom prst="rect">
            <a:avLst/>
          </a:prstGeom>
        </p:spPr>
      </p:pic>
      <p:pic>
        <p:nvPicPr>
          <p:cNvPr id="19"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2877800" y="4580637"/>
            <a:ext cx="4351293" cy="5038339"/>
          </a:xfrm>
          <a:prstGeom prst="rect">
            <a:avLst/>
          </a:prstGeom>
        </p:spPr>
      </p:pic>
      <p:sp>
        <p:nvSpPr>
          <p:cNvPr id="20" name="Rectangle 19"/>
          <p:cNvSpPr/>
          <p:nvPr/>
        </p:nvSpPr>
        <p:spPr>
          <a:xfrm>
            <a:off x="11493405" y="1225953"/>
            <a:ext cx="6162966" cy="2482667"/>
          </a:xfrm>
          <a:prstGeom prst="rect">
            <a:avLst/>
          </a:prstGeom>
        </p:spPr>
        <p:txBody>
          <a:bodyPr wrap="square">
            <a:spAutoFit/>
          </a:bodyPr>
          <a:lstStyle/>
          <a:p>
            <a:pPr algn="just">
              <a:lnSpc>
                <a:spcPct val="150000"/>
              </a:lnSpc>
            </a:pPr>
            <a:r>
              <a:rPr lang="vi-VN" sz="3600" dirty="0">
                <a:solidFill>
                  <a:schemeClr val="bg1"/>
                </a:solidFill>
                <a:latin typeface="Arial" panose="020B0604020202020204" pitchFamily="34" charset="0"/>
                <a:cs typeface="Arial" panose="020B0604020202020204" pitchFamily="34" charset="0"/>
              </a:rPr>
              <a:t>Cách biểu diễn miền nghiệm của bất phương trình bậc nhất hai ẩn </a:t>
            </a:r>
            <a:r>
              <a:rPr lang="vi-VN" sz="3600" dirty="0" smtClean="0">
                <a:solidFill>
                  <a:schemeClr val="bg1"/>
                </a:solidFill>
                <a:latin typeface="Arial" panose="020B0604020202020204" pitchFamily="34" charset="0"/>
                <a:cs typeface="Arial" panose="020B0604020202020204" pitchFamily="34" charset="0"/>
              </a:rPr>
              <a:t>ax</a:t>
            </a:r>
            <a:r>
              <a:rPr lang="en-US" sz="3600" dirty="0" smtClean="0">
                <a:solidFill>
                  <a:schemeClr val="bg1"/>
                </a:solidFill>
                <a:latin typeface="Arial" panose="020B0604020202020204" pitchFamily="34" charset="0"/>
                <a:cs typeface="Arial" panose="020B0604020202020204" pitchFamily="34" charset="0"/>
              </a:rPr>
              <a:t> </a:t>
            </a:r>
            <a:r>
              <a:rPr lang="vi-VN" sz="3600" dirty="0" smtClean="0">
                <a:solidFill>
                  <a:schemeClr val="bg1"/>
                </a:solidFill>
                <a:latin typeface="Arial" panose="020B0604020202020204" pitchFamily="34" charset="0"/>
                <a:cs typeface="Arial" panose="020B0604020202020204" pitchFamily="34" charset="0"/>
              </a:rPr>
              <a:t>+</a:t>
            </a:r>
            <a:r>
              <a:rPr lang="en-US" sz="3600" dirty="0" smtClean="0">
                <a:solidFill>
                  <a:schemeClr val="bg1"/>
                </a:solidFill>
                <a:latin typeface="Arial" panose="020B0604020202020204" pitchFamily="34" charset="0"/>
                <a:cs typeface="Arial" panose="020B0604020202020204" pitchFamily="34" charset="0"/>
              </a:rPr>
              <a:t> </a:t>
            </a:r>
            <a:r>
              <a:rPr lang="vi-VN" sz="3600" dirty="0" smtClean="0">
                <a:solidFill>
                  <a:schemeClr val="bg1"/>
                </a:solidFill>
                <a:latin typeface="Arial" panose="020B0604020202020204" pitchFamily="34" charset="0"/>
                <a:cs typeface="Arial" panose="020B0604020202020204" pitchFamily="34" charset="0"/>
              </a:rPr>
              <a:t>by</a:t>
            </a:r>
            <a:r>
              <a:rPr lang="en-US" sz="3600" dirty="0" smtClean="0">
                <a:solidFill>
                  <a:schemeClr val="bg1"/>
                </a:solidFill>
                <a:latin typeface="Arial" panose="020B0604020202020204" pitchFamily="34" charset="0"/>
                <a:cs typeface="Arial" panose="020B0604020202020204" pitchFamily="34" charset="0"/>
              </a:rPr>
              <a:t> </a:t>
            </a:r>
            <a:r>
              <a:rPr lang="vi-VN" sz="3600" dirty="0" smtClean="0">
                <a:solidFill>
                  <a:schemeClr val="bg1"/>
                </a:solidFill>
                <a:latin typeface="Arial" panose="020B0604020202020204" pitchFamily="34" charset="0"/>
                <a:cs typeface="Arial" panose="020B0604020202020204" pitchFamily="34" charset="0"/>
              </a:rPr>
              <a:t>≤</a:t>
            </a:r>
            <a:r>
              <a:rPr lang="en-US" sz="3600" dirty="0" smtClean="0">
                <a:solidFill>
                  <a:schemeClr val="bg1"/>
                </a:solidFill>
                <a:latin typeface="Arial" panose="020B0604020202020204" pitchFamily="34" charset="0"/>
                <a:cs typeface="Arial" panose="020B0604020202020204" pitchFamily="34" charset="0"/>
              </a:rPr>
              <a:t> </a:t>
            </a:r>
            <a:r>
              <a:rPr lang="vi-VN" sz="3600" dirty="0" smtClean="0">
                <a:solidFill>
                  <a:schemeClr val="bg1"/>
                </a:solidFill>
                <a:latin typeface="Arial" panose="020B0604020202020204" pitchFamily="34" charset="0"/>
                <a:cs typeface="Arial" panose="020B0604020202020204" pitchFamily="34" charset="0"/>
              </a:rPr>
              <a:t>c</a:t>
            </a:r>
            <a:endParaRPr lang="en-US" sz="3600" dirty="0">
              <a:solidFill>
                <a:schemeClr val="bg1"/>
              </a:solidFill>
              <a:latin typeface="Arial" panose="020B0604020202020204" pitchFamily="34" charset="0"/>
              <a:cs typeface="Arial" panose="020B0604020202020204" pitchFamily="34" charset="0"/>
            </a:endParaRPr>
          </a:p>
        </p:txBody>
      </p:sp>
      <p:sp>
        <p:nvSpPr>
          <p:cNvPr id="21" name="Rectangle 20"/>
          <p:cNvSpPr/>
          <p:nvPr/>
        </p:nvSpPr>
        <p:spPr>
          <a:xfrm>
            <a:off x="1600200" y="1098131"/>
            <a:ext cx="8359981" cy="646331"/>
          </a:xfrm>
          <a:prstGeom prst="rect">
            <a:avLst/>
          </a:prstGeom>
        </p:spPr>
        <p:txBody>
          <a:bodyPr wrap="none">
            <a:spAutoFit/>
          </a:bodyPr>
          <a:lstStyle/>
          <a:p>
            <a:r>
              <a:rPr lang="vi-VN" sz="3600" b="1" dirty="0">
                <a:latin typeface="Arial" panose="020B0604020202020204" pitchFamily="34" charset="0"/>
                <a:cs typeface="Arial" panose="020B0604020202020204" pitchFamily="34" charset="0"/>
              </a:rPr>
              <a:t>Bước 1: </a:t>
            </a:r>
            <a:r>
              <a:rPr lang="vi-VN" sz="3600" dirty="0">
                <a:latin typeface="Arial" panose="020B0604020202020204" pitchFamily="34" charset="0"/>
                <a:cs typeface="Arial" panose="020B0604020202020204" pitchFamily="34" charset="0"/>
              </a:rPr>
              <a:t>Vẽ đường thẳng d: ax + by = c</a:t>
            </a:r>
            <a:endParaRPr lang="en-US" sz="3600" dirty="0">
              <a:latin typeface="Arial" panose="020B0604020202020204" pitchFamily="34" charset="0"/>
              <a:cs typeface="Arial" panose="020B0604020202020204" pitchFamily="34" charset="0"/>
            </a:endParaRPr>
          </a:p>
        </p:txBody>
      </p:sp>
      <p:sp>
        <p:nvSpPr>
          <p:cNvPr id="22" name="Rectangle 21"/>
          <p:cNvSpPr/>
          <p:nvPr/>
        </p:nvSpPr>
        <p:spPr>
          <a:xfrm>
            <a:off x="1600200" y="2466955"/>
            <a:ext cx="5538696" cy="646331"/>
          </a:xfrm>
          <a:prstGeom prst="rect">
            <a:avLst/>
          </a:prstGeom>
        </p:spPr>
        <p:txBody>
          <a:bodyPr wrap="none">
            <a:spAutoFit/>
          </a:bodyPr>
          <a:lstStyle/>
          <a:p>
            <a:r>
              <a:rPr lang="vi-VN" sz="3600" b="1" dirty="0">
                <a:latin typeface="Arial" panose="020B0604020202020204" pitchFamily="34" charset="0"/>
                <a:cs typeface="Arial" panose="020B0604020202020204" pitchFamily="34" charset="0"/>
              </a:rPr>
              <a:t>Bước 2: </a:t>
            </a:r>
            <a:r>
              <a:rPr lang="vi-VN" sz="3600" dirty="0">
                <a:latin typeface="Arial" panose="020B0604020202020204" pitchFamily="34" charset="0"/>
                <a:cs typeface="Arial" panose="020B0604020202020204" pitchFamily="34" charset="0"/>
              </a:rPr>
              <a:t>Lấy </a:t>
            </a:r>
            <a:r>
              <a:rPr lang="vi-VN" sz="3600" dirty="0" smtClean="0">
                <a:latin typeface="Arial" panose="020B0604020202020204" pitchFamily="34" charset="0"/>
                <a:cs typeface="Arial" panose="020B0604020202020204" pitchFamily="34" charset="0"/>
              </a:rPr>
              <a:t>M(x</a:t>
            </a:r>
            <a:r>
              <a:rPr lang="en-US" sz="3600" baseline="-25000" dirty="0" smtClean="0">
                <a:latin typeface="Arial" panose="020B0604020202020204" pitchFamily="34" charset="0"/>
                <a:cs typeface="Arial" panose="020B0604020202020204" pitchFamily="34" charset="0"/>
              </a:rPr>
              <a:t>0</a:t>
            </a:r>
            <a:r>
              <a:rPr lang="en-US" sz="3600" dirty="0" smtClean="0">
                <a:latin typeface="Arial" panose="020B0604020202020204" pitchFamily="34" charset="0"/>
                <a:cs typeface="Arial" panose="020B0604020202020204" pitchFamily="34" charset="0"/>
              </a:rPr>
              <a:t>; y</a:t>
            </a:r>
            <a:r>
              <a:rPr lang="en-US" sz="3600" baseline="-25000" dirty="0" smtClean="0">
                <a:latin typeface="Arial" panose="020B0604020202020204" pitchFamily="34" charset="0"/>
                <a:cs typeface="Arial" panose="020B0604020202020204" pitchFamily="34" charset="0"/>
              </a:rPr>
              <a:t>0</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d</a:t>
            </a:r>
            <a:endParaRPr lang="en-US" sz="3600" dirty="0">
              <a:latin typeface="Arial" panose="020B0604020202020204" pitchFamily="34" charset="0"/>
              <a:cs typeface="Arial" panose="020B0604020202020204" pitchFamily="34" charset="0"/>
            </a:endParaRPr>
          </a:p>
        </p:txBody>
      </p:sp>
      <p:sp>
        <p:nvSpPr>
          <p:cNvPr id="23" name="Rectangle 22"/>
          <p:cNvSpPr/>
          <p:nvPr/>
        </p:nvSpPr>
        <p:spPr>
          <a:xfrm>
            <a:off x="1600200" y="3806325"/>
            <a:ext cx="7952818" cy="646331"/>
          </a:xfrm>
          <a:prstGeom prst="rect">
            <a:avLst/>
          </a:prstGeom>
        </p:spPr>
        <p:txBody>
          <a:bodyPr wrap="none">
            <a:spAutoFit/>
          </a:bodyPr>
          <a:lstStyle/>
          <a:p>
            <a:r>
              <a:rPr lang="vi-VN" sz="3600" b="1" dirty="0">
                <a:latin typeface="Arial" panose="020B0604020202020204" pitchFamily="34" charset="0"/>
                <a:cs typeface="Arial" panose="020B0604020202020204" pitchFamily="34" charset="0"/>
              </a:rPr>
              <a:t>Bước 3: </a:t>
            </a:r>
            <a:r>
              <a:rPr lang="vi-VN" sz="3600" dirty="0">
                <a:latin typeface="Arial" panose="020B0604020202020204" pitchFamily="34" charset="0"/>
                <a:cs typeface="Arial" panose="020B0604020202020204" pitchFamily="34" charset="0"/>
              </a:rPr>
              <a:t>Tính </a:t>
            </a:r>
            <a:r>
              <a:rPr lang="vi-VN" sz="3600" dirty="0" smtClean="0">
                <a:latin typeface="Arial" panose="020B0604020202020204" pitchFamily="34" charset="0"/>
                <a:cs typeface="Arial" panose="020B0604020202020204" pitchFamily="34" charset="0"/>
              </a:rPr>
              <a:t>a</a:t>
            </a:r>
            <a:r>
              <a:rPr lang="en-US" sz="3600" dirty="0" smtClean="0">
                <a:latin typeface="Arial" panose="020B0604020202020204" pitchFamily="34" charset="0"/>
                <a:cs typeface="Arial" panose="020B0604020202020204" pitchFamily="34" charset="0"/>
              </a:rPr>
              <a:t>x</a:t>
            </a:r>
            <a:r>
              <a:rPr lang="en-US" sz="3600" baseline="-25000" dirty="0" smtClean="0">
                <a:latin typeface="Arial" panose="020B0604020202020204" pitchFamily="34" charset="0"/>
                <a:cs typeface="Arial" panose="020B0604020202020204" pitchFamily="34" charset="0"/>
              </a:rPr>
              <a:t>0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by</a:t>
            </a:r>
            <a:r>
              <a:rPr lang="en-US" sz="3600" baseline="-25000" dirty="0" smtClean="0">
                <a:latin typeface="Arial" panose="020B0604020202020204" pitchFamily="34" charset="0"/>
                <a:cs typeface="Arial" panose="020B0604020202020204" pitchFamily="34" charset="0"/>
              </a:rPr>
              <a:t>0</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so </a:t>
            </a:r>
            <a:r>
              <a:rPr lang="vi-VN" sz="3600" dirty="0">
                <a:latin typeface="Arial" panose="020B0604020202020204" pitchFamily="34" charset="0"/>
                <a:cs typeface="Arial" panose="020B0604020202020204" pitchFamily="34" charset="0"/>
              </a:rPr>
              <a:t>sánh với c.</a:t>
            </a:r>
            <a:endParaRPr lang="en-US" sz="3600" dirty="0">
              <a:latin typeface="Arial" panose="020B0604020202020204" pitchFamily="34" charset="0"/>
              <a:cs typeface="Arial" panose="020B0604020202020204" pitchFamily="34" charset="0"/>
            </a:endParaRPr>
          </a:p>
        </p:txBody>
      </p:sp>
      <p:pic>
        <p:nvPicPr>
          <p:cNvPr id="24"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28700" y="5144616"/>
            <a:ext cx="390689" cy="390689"/>
          </a:xfrm>
          <a:prstGeom prst="rect">
            <a:avLst/>
          </a:prstGeom>
        </p:spPr>
      </p:pic>
      <p:sp>
        <p:nvSpPr>
          <p:cNvPr id="25" name="Rectangle 24"/>
          <p:cNvSpPr/>
          <p:nvPr/>
        </p:nvSpPr>
        <p:spPr>
          <a:xfrm>
            <a:off x="1581949" y="4825230"/>
            <a:ext cx="10925011" cy="4247317"/>
          </a:xfrm>
          <a:prstGeom prst="rect">
            <a:avLst/>
          </a:prstGeom>
        </p:spPr>
        <p:txBody>
          <a:bodyPr wrap="square">
            <a:spAutoFit/>
          </a:bodyPr>
          <a:lstStyle/>
          <a:p>
            <a:pPr algn="just">
              <a:lnSpc>
                <a:spcPct val="150000"/>
              </a:lnSpc>
            </a:pPr>
            <a:r>
              <a:rPr lang="en-US" sz="3600" b="1" dirty="0" err="1" smtClean="0">
                <a:latin typeface="Arial" panose="020B0604020202020204" pitchFamily="34" charset="0"/>
                <a:cs typeface="Arial" panose="020B0604020202020204" pitchFamily="34" charset="0"/>
              </a:rPr>
              <a:t>Bước</a:t>
            </a:r>
            <a:r>
              <a:rPr lang="en-US" sz="3600" b="1" dirty="0" smtClean="0">
                <a:latin typeface="Arial" panose="020B0604020202020204" pitchFamily="34" charset="0"/>
                <a:cs typeface="Arial" panose="020B0604020202020204" pitchFamily="34" charset="0"/>
              </a:rPr>
              <a:t> 4:</a:t>
            </a:r>
          </a:p>
          <a:p>
            <a:pPr marL="571500" indent="-571500" algn="just">
              <a:lnSpc>
                <a:spcPct val="150000"/>
              </a:lnSpc>
              <a:buFont typeface="Arial" panose="020B0604020202020204" pitchFamily="34" charset="0"/>
              <a:buChar char="•"/>
            </a:pPr>
            <a:r>
              <a:rPr lang="vi-VN" sz="3600" dirty="0" smtClean="0">
                <a:latin typeface="Arial" panose="020B0604020202020204" pitchFamily="34" charset="0"/>
                <a:cs typeface="Arial" panose="020B0604020202020204" pitchFamily="34" charset="0"/>
              </a:rPr>
              <a:t>Nếu ax</a:t>
            </a:r>
            <a:r>
              <a:rPr lang="en-US" sz="3600" baseline="-25000" dirty="0" smtClean="0">
                <a:latin typeface="Arial" panose="020B0604020202020204" pitchFamily="34" charset="0"/>
                <a:cs typeface="Arial" panose="020B0604020202020204" pitchFamily="34" charset="0"/>
              </a:rPr>
              <a:t>0</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by</a:t>
            </a:r>
            <a:r>
              <a:rPr lang="en-US" sz="3600" baseline="-25000" dirty="0" smtClean="0">
                <a:latin typeface="Arial" panose="020B0604020202020204" pitchFamily="34" charset="0"/>
                <a:cs typeface="Arial" panose="020B0604020202020204" pitchFamily="34" charset="0"/>
              </a:rPr>
              <a:t>0</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c</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thì </a:t>
            </a:r>
            <a:r>
              <a:rPr lang="vi-VN" sz="3600" dirty="0">
                <a:latin typeface="Arial" panose="020B0604020202020204" pitchFamily="34" charset="0"/>
                <a:cs typeface="Arial" panose="020B0604020202020204" pitchFamily="34" charset="0"/>
              </a:rPr>
              <a:t>nửa mặt phẳng bờ d chứa </a:t>
            </a:r>
            <a:r>
              <a:rPr lang="vi-VN" sz="3600" dirty="0" smtClean="0">
                <a:latin typeface="Arial" panose="020B0604020202020204" pitchFamily="34" charset="0"/>
                <a:cs typeface="Arial" panose="020B0604020202020204" pitchFamily="34" charset="0"/>
              </a:rPr>
              <a:t>M</a:t>
            </a:r>
            <a:r>
              <a:rPr lang="en-US" sz="3600" baseline="-25000" dirty="0" smtClean="0">
                <a:latin typeface="Arial" panose="020B0604020202020204" pitchFamily="34" charset="0"/>
                <a:cs typeface="Arial" panose="020B0604020202020204" pitchFamily="34" charset="0"/>
              </a:rPr>
              <a:t>0</a:t>
            </a:r>
            <a:r>
              <a:rPr lang="vi-VN" sz="3600" dirty="0" smtClean="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là miền nghiệm của bất phương trình. </a:t>
            </a:r>
          </a:p>
          <a:p>
            <a:pPr marL="571500" indent="-571500" algn="just">
              <a:lnSpc>
                <a:spcPct val="150000"/>
              </a:lnSpc>
              <a:buFont typeface="Arial" panose="020B0604020202020204" pitchFamily="34" charset="0"/>
              <a:buChar char="•"/>
            </a:pPr>
            <a:r>
              <a:rPr lang="vi-VN" sz="3600" dirty="0">
                <a:latin typeface="Arial" panose="020B0604020202020204" pitchFamily="34" charset="0"/>
                <a:cs typeface="Arial" panose="020B0604020202020204" pitchFamily="34" charset="0"/>
              </a:rPr>
              <a:t>Nếu </a:t>
            </a:r>
            <a:r>
              <a:rPr lang="vi-VN" sz="3600" dirty="0" smtClean="0">
                <a:latin typeface="Arial" panose="020B0604020202020204" pitchFamily="34" charset="0"/>
                <a:cs typeface="Arial" panose="020B0604020202020204" pitchFamily="34" charset="0"/>
              </a:rPr>
              <a:t>ax</a:t>
            </a:r>
            <a:r>
              <a:rPr lang="en-US" sz="3600" baseline="-25000" dirty="0" smtClean="0">
                <a:latin typeface="Arial" panose="020B0604020202020204" pitchFamily="34" charset="0"/>
                <a:cs typeface="Arial" panose="020B0604020202020204" pitchFamily="34" charset="0"/>
              </a:rPr>
              <a:t>0</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by</a:t>
            </a:r>
            <a:r>
              <a:rPr lang="en-US" sz="3600" baseline="-25000" dirty="0" smtClean="0">
                <a:latin typeface="Arial" panose="020B0604020202020204" pitchFamily="34" charset="0"/>
                <a:cs typeface="Arial" panose="020B0604020202020204" pitchFamily="34" charset="0"/>
              </a:rPr>
              <a:t>0</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&gt;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c</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thì </a:t>
            </a:r>
            <a:r>
              <a:rPr lang="vi-VN" sz="3600" dirty="0">
                <a:latin typeface="Arial" panose="020B0604020202020204" pitchFamily="34" charset="0"/>
                <a:cs typeface="Arial" panose="020B0604020202020204" pitchFamily="34" charset="0"/>
              </a:rPr>
              <a:t>nửa mặt phẳng bờ d không chứa </a:t>
            </a:r>
            <a:r>
              <a:rPr lang="vi-VN" sz="3600" dirty="0" smtClean="0">
                <a:latin typeface="Arial" panose="020B0604020202020204" pitchFamily="34" charset="0"/>
                <a:cs typeface="Arial" panose="020B0604020202020204" pitchFamily="34" charset="0"/>
              </a:rPr>
              <a:t>M</a:t>
            </a:r>
            <a:r>
              <a:rPr lang="en-US" sz="3600" baseline="-25000" dirty="0" smtClean="0">
                <a:latin typeface="Arial" panose="020B0604020202020204" pitchFamily="34" charset="0"/>
                <a:cs typeface="Arial" panose="020B0604020202020204" pitchFamily="34" charset="0"/>
              </a:rPr>
              <a:t>0</a:t>
            </a:r>
            <a:r>
              <a:rPr lang="vi-VN" sz="3600" dirty="0" smtClean="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là miền nghiệm của bất phương trình. </a:t>
            </a:r>
          </a:p>
        </p:txBody>
      </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par>
                                <p:cTn id="13" presetID="9"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dissolv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anim calcmode="lin" valueType="num">
                                      <p:cBhvr>
                                        <p:cTn id="35" dur="500" fill="hold"/>
                                        <p:tgtEl>
                                          <p:spTgt spid="4"/>
                                        </p:tgtEl>
                                        <p:attrNameLst>
                                          <p:attrName>ppt_x</p:attrName>
                                        </p:attrNameLst>
                                      </p:cBhvr>
                                      <p:tavLst>
                                        <p:tav tm="0">
                                          <p:val>
                                            <p:strVal val="#ppt_x"/>
                                          </p:val>
                                        </p:tav>
                                        <p:tav tm="100000">
                                          <p:val>
                                            <p:strVal val="#ppt_x"/>
                                          </p:val>
                                        </p:tav>
                                      </p:tavLst>
                                    </p:anim>
                                    <p:anim calcmode="lin" valueType="num">
                                      <p:cBhvr>
                                        <p:cTn id="36" dur="500" fill="hold"/>
                                        <p:tgtEl>
                                          <p:spTgt spid="4"/>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anim calcmode="lin" valueType="num">
                                      <p:cBhvr>
                                        <p:cTn id="40" dur="500" fill="hold"/>
                                        <p:tgtEl>
                                          <p:spTgt spid="8"/>
                                        </p:tgtEl>
                                        <p:attrNameLst>
                                          <p:attrName>ppt_x</p:attrName>
                                        </p:attrNameLst>
                                      </p:cBhvr>
                                      <p:tavLst>
                                        <p:tav tm="0">
                                          <p:val>
                                            <p:strVal val="#ppt_x"/>
                                          </p:val>
                                        </p:tav>
                                        <p:tav tm="100000">
                                          <p:val>
                                            <p:strVal val="#ppt_x"/>
                                          </p:val>
                                        </p:tav>
                                      </p:tavLst>
                                    </p:anim>
                                    <p:anim calcmode="lin" valueType="num">
                                      <p:cBhvr>
                                        <p:cTn id="41" dur="500" fill="hold"/>
                                        <p:tgtEl>
                                          <p:spTgt spid="8"/>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anim calcmode="lin" valueType="num">
                                      <p:cBhvr>
                                        <p:cTn id="45" dur="500" fill="hold"/>
                                        <p:tgtEl>
                                          <p:spTgt spid="23"/>
                                        </p:tgtEl>
                                        <p:attrNameLst>
                                          <p:attrName>ppt_x</p:attrName>
                                        </p:attrNameLst>
                                      </p:cBhvr>
                                      <p:tavLst>
                                        <p:tav tm="0">
                                          <p:val>
                                            <p:strVal val="#ppt_x"/>
                                          </p:val>
                                        </p:tav>
                                        <p:tav tm="100000">
                                          <p:val>
                                            <p:strVal val="#ppt_x"/>
                                          </p:val>
                                        </p:tav>
                                      </p:tavLst>
                                    </p:anim>
                                    <p:anim calcmode="lin" valueType="num">
                                      <p:cBhvr>
                                        <p:cTn id="46"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5080" y="952500"/>
            <a:ext cx="18288000" cy="1447800"/>
          </a:xfrm>
          <a:prstGeom prst="rect">
            <a:avLst/>
          </a:prstGeom>
          <a:solidFill>
            <a:schemeClr val="accent4">
              <a:lumMod val="40000"/>
              <a:lumOff val="60000"/>
            </a:schemeClr>
          </a:solidFill>
        </p:spPr>
      </p:sp>
      <p:sp>
        <p:nvSpPr>
          <p:cNvPr id="20" name="TextBox 19"/>
          <p:cNvSpPr txBox="1"/>
          <p:nvPr/>
        </p:nvSpPr>
        <p:spPr>
          <a:xfrm>
            <a:off x="5633720" y="1214735"/>
            <a:ext cx="7010400" cy="923330"/>
          </a:xfrm>
          <a:prstGeom prst="rect">
            <a:avLst/>
          </a:prstGeom>
          <a:noFill/>
        </p:spPr>
        <p:txBody>
          <a:bodyPr wrap="square" rtlCol="0">
            <a:spAutoFit/>
          </a:bodyPr>
          <a:lstStyle/>
          <a:p>
            <a:pPr algn="ctr"/>
            <a:r>
              <a:rPr lang="en-US" sz="5400" b="1" dirty="0" smtClean="0">
                <a:latin typeface="Arial" panose="020B0604020202020204" pitchFamily="34" charset="0"/>
                <a:cs typeface="Arial" panose="020B0604020202020204" pitchFamily="34" charset="0"/>
              </a:rPr>
              <a:t>KHỞI ĐỘNG</a:t>
            </a:r>
            <a:endParaRPr lang="en-US" sz="5400" b="1" dirty="0">
              <a:latin typeface="Arial" panose="020B0604020202020204" pitchFamily="34" charset="0"/>
              <a:cs typeface="Arial" panose="020B0604020202020204" pitchFamily="34" charset="0"/>
            </a:endParaRPr>
          </a:p>
        </p:txBody>
      </p:sp>
      <p:pic>
        <p:nvPicPr>
          <p:cNvPr id="22" name="Picture 21"/>
          <p:cNvPicPr>
            <a:picLocks noChangeAspect="1"/>
          </p:cNvPicPr>
          <p:nvPr/>
        </p:nvPicPr>
        <p:blipFill rotWithShape="1">
          <a:blip r:embed="rId2" cstate="print">
            <a:extLst>
              <a:ext uri="{28A0092B-C50C-407E-A947-70E740481C1C}">
                <a14:useLocalDpi xmlns:a14="http://schemas.microsoft.com/office/drawing/2010/main" val="0"/>
              </a:ext>
            </a:extLst>
          </a:blip>
          <a:srcRect b="21078"/>
          <a:stretch/>
        </p:blipFill>
        <p:spPr>
          <a:xfrm>
            <a:off x="386080" y="-537865"/>
            <a:ext cx="4055166" cy="3200400"/>
          </a:xfrm>
          <a:prstGeom prst="rect">
            <a:avLst/>
          </a:prstGeom>
        </p:spPr>
      </p:pic>
      <p:sp>
        <p:nvSpPr>
          <p:cNvPr id="23" name="Rectangle 22"/>
          <p:cNvSpPr/>
          <p:nvPr/>
        </p:nvSpPr>
        <p:spPr>
          <a:xfrm>
            <a:off x="1671320" y="2924770"/>
            <a:ext cx="14935200" cy="6740307"/>
          </a:xfrm>
          <a:prstGeom prst="rect">
            <a:avLst/>
          </a:prstGeom>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Nhân ngày Quốc tế Thiếu nhi 1 – 6, một rạp chiếu phim phục vụ các khán giả một bộ phim hoạt hình. Vé được bán ra có hai loại:</a:t>
            </a:r>
          </a:p>
          <a:p>
            <a:pPr algn="just">
              <a:lnSpc>
                <a:spcPct val="150000"/>
              </a:lnSpc>
            </a:pPr>
            <a:r>
              <a:rPr lang="vi-VN" sz="3600" dirty="0">
                <a:latin typeface="Arial" panose="020B0604020202020204" pitchFamily="34" charset="0"/>
                <a:cs typeface="Arial" panose="020B0604020202020204" pitchFamily="34" charset="0"/>
              </a:rPr>
              <a:t>Loại 1 (dành cho trẻ từ 6 – 13 tuổi): 50 000 đồng/ vé.</a:t>
            </a:r>
          </a:p>
          <a:p>
            <a:pPr algn="just">
              <a:lnSpc>
                <a:spcPct val="150000"/>
              </a:lnSpc>
            </a:pPr>
            <a:r>
              <a:rPr lang="vi-VN" sz="3600" dirty="0">
                <a:latin typeface="Arial" panose="020B0604020202020204" pitchFamily="34" charset="0"/>
                <a:cs typeface="Arial" panose="020B0604020202020204" pitchFamily="34" charset="0"/>
              </a:rPr>
              <a:t>Loại 2 (dành cho người trên 13 tuổi): 100 000 đồng/vé.</a:t>
            </a:r>
          </a:p>
          <a:p>
            <a:pPr algn="just">
              <a:lnSpc>
                <a:spcPct val="150000"/>
              </a:lnSpc>
            </a:pPr>
            <a:r>
              <a:rPr lang="vi-VN" sz="3600" dirty="0">
                <a:latin typeface="Arial" panose="020B0604020202020204" pitchFamily="34" charset="0"/>
                <a:cs typeface="Arial" panose="020B0604020202020204" pitchFamily="34" charset="0"/>
              </a:rPr>
              <a:t>Người ta tính toán rằng, để không phải bù lỗ thì số tiền vé thu được ở rạp chiếu phim này phải đạt tối thiểu 20 triệu đồng. </a:t>
            </a:r>
          </a:p>
          <a:p>
            <a:pPr algn="just">
              <a:lnSpc>
                <a:spcPct val="150000"/>
              </a:lnSpc>
            </a:pPr>
            <a:r>
              <a:rPr lang="vi-VN" sz="3600" dirty="0">
                <a:latin typeface="Arial" panose="020B0604020202020204" pitchFamily="34" charset="0"/>
                <a:cs typeface="Arial" panose="020B0604020202020204" pitchFamily="34" charset="0"/>
              </a:rPr>
              <a:t>Hỏi số lượng vé bán được trong những trường hợp nào thì rạp chiếu phim phải bù lỗ?</a:t>
            </a:r>
          </a:p>
        </p:txBody>
      </p:sp>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63800" y="3890665"/>
            <a:ext cx="2182511" cy="22268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anim calcmode="lin" valueType="num">
                                      <p:cBhvr>
                                        <p:cTn id="13" dur="500" fill="hold"/>
                                        <p:tgtEl>
                                          <p:spTgt spid="42"/>
                                        </p:tgtEl>
                                        <p:attrNameLst>
                                          <p:attrName>ppt_x</p:attrName>
                                        </p:attrNameLst>
                                      </p:cBhvr>
                                      <p:tavLst>
                                        <p:tav tm="0">
                                          <p:val>
                                            <p:strVal val="#ppt_x"/>
                                          </p:val>
                                        </p:tav>
                                        <p:tav tm="100000">
                                          <p:val>
                                            <p:strVal val="#ppt_x"/>
                                          </p:val>
                                        </p:tav>
                                      </p:tavLst>
                                    </p:anim>
                                    <p:anim calcmode="lin" valueType="num">
                                      <p:cBhvr>
                                        <p:cTn id="14" dur="5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8244800"/>
            <a:ext cx="18288000" cy="2042200"/>
          </a:xfrm>
          <a:prstGeom prst="rect">
            <a:avLst/>
          </a:prstGeom>
          <a:solidFill>
            <a:srgbClr val="99D9D9"/>
          </a:solidFill>
        </p:spPr>
      </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724845" y="3771900"/>
            <a:ext cx="3761555" cy="5345879"/>
          </a:xfrm>
          <a:prstGeom prst="rect">
            <a:avLst/>
          </a:prstGeom>
        </p:spPr>
      </p:pic>
      <p:grpSp>
        <p:nvGrpSpPr>
          <p:cNvPr id="20" name="Group 19"/>
          <p:cNvGrpSpPr/>
          <p:nvPr/>
        </p:nvGrpSpPr>
        <p:grpSpPr>
          <a:xfrm>
            <a:off x="1524000" y="955821"/>
            <a:ext cx="3962400" cy="1938020"/>
            <a:chOff x="1295400" y="647700"/>
            <a:chExt cx="3962400" cy="1938020"/>
          </a:xfrm>
        </p:grpSpPr>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 y="647700"/>
              <a:ext cx="3962400" cy="1938020"/>
            </a:xfrm>
            <a:prstGeom prst="rect">
              <a:avLst/>
            </a:prstGeom>
            <a:noFill/>
            <a:ln>
              <a:noFill/>
            </a:ln>
          </p:spPr>
        </p:pic>
        <p:sp>
          <p:nvSpPr>
            <p:cNvPr id="22" name="TextBox 21"/>
            <p:cNvSpPr txBox="1"/>
            <p:nvPr/>
          </p:nvSpPr>
          <p:spPr>
            <a:xfrm>
              <a:off x="1638300" y="1104900"/>
              <a:ext cx="3276600" cy="707886"/>
            </a:xfrm>
            <a:prstGeom prst="rect">
              <a:avLst/>
            </a:prstGeom>
            <a:noFill/>
          </p:spPr>
          <p:txBody>
            <a:bodyPr wrap="square" rtlCol="0">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Lưu</a:t>
              </a:r>
              <a:r>
                <a:rPr lang="en-US" sz="4000" b="1" dirty="0" smtClean="0">
                  <a:solidFill>
                    <a:srgbClr val="C00000"/>
                  </a:solidFill>
                  <a:latin typeface="Arial" panose="020B0604020202020204" pitchFamily="34" charset="0"/>
                  <a:cs typeface="Arial" panose="020B0604020202020204" pitchFamily="34" charset="0"/>
                </a:rPr>
                <a:t> ý</a:t>
              </a:r>
              <a:endParaRPr lang="en-US" sz="4000" b="1" dirty="0">
                <a:solidFill>
                  <a:srgbClr val="C00000"/>
                </a:solidFill>
                <a:latin typeface="Arial" panose="020B0604020202020204" pitchFamily="34" charset="0"/>
                <a:cs typeface="Arial" panose="020B0604020202020204" pitchFamily="34" charset="0"/>
              </a:endParaRPr>
            </a:p>
          </p:txBody>
        </p:sp>
      </p:grpSp>
      <p:sp>
        <p:nvSpPr>
          <p:cNvPr id="23" name="Rectangle 22"/>
          <p:cNvSpPr/>
          <p:nvPr/>
        </p:nvSpPr>
        <p:spPr>
          <a:xfrm>
            <a:off x="6324600" y="2103127"/>
            <a:ext cx="9144000" cy="3785652"/>
          </a:xfrm>
          <a:prstGeom prst="rect">
            <a:avLst/>
          </a:prstGeom>
        </p:spPr>
        <p:txBody>
          <a:bodyPr>
            <a:spAutoFit/>
          </a:bodyPr>
          <a:lstStyle/>
          <a:p>
            <a:pPr marL="571500" indent="-571500" algn="just">
              <a:lnSpc>
                <a:spcPct val="150000"/>
              </a:lnSpc>
              <a:buFont typeface="Wingdings" panose="05000000000000000000" pitchFamily="2" charset="2"/>
              <a:buChar char="§"/>
            </a:pPr>
            <a:r>
              <a:rPr lang="en-US" sz="4000" dirty="0" err="1" smtClean="0">
                <a:latin typeface="Arial" panose="020B0604020202020204" pitchFamily="34" charset="0"/>
                <a:cs typeface="Arial" panose="020B0604020202020204" pitchFamily="34" charset="0"/>
              </a:rPr>
              <a:t>Nếu</a:t>
            </a:r>
            <a:r>
              <a:rPr lang="en-US" sz="4000" dirty="0" smtClean="0">
                <a:latin typeface="Arial" panose="020B0604020202020204" pitchFamily="34" charset="0"/>
                <a:cs typeface="Arial" panose="020B0604020202020204" pitchFamily="34" charset="0"/>
              </a:rPr>
              <a:t> c ≠ 0 </a:t>
            </a:r>
            <a:r>
              <a:rPr lang="en-US" sz="4000" dirty="0" err="1" smtClean="0">
                <a:latin typeface="Arial" panose="020B0604020202020204" pitchFamily="34" charset="0"/>
                <a:cs typeface="Arial" panose="020B0604020202020204" pitchFamily="34" charset="0"/>
              </a:rPr>
              <a:t>thì</a:t>
            </a:r>
            <a:r>
              <a:rPr lang="en-US" sz="4000" dirty="0" smtClean="0">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ta </a:t>
            </a:r>
            <a:r>
              <a:rPr lang="en-US" sz="4000" dirty="0" err="1">
                <a:latin typeface="Arial" panose="020B0604020202020204" pitchFamily="34" charset="0"/>
                <a:cs typeface="Arial" panose="020B0604020202020204" pitchFamily="34" charset="0"/>
              </a:rPr>
              <a:t>chọn</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M</a:t>
            </a:r>
            <a:r>
              <a:rPr lang="en-US" sz="4000" baseline="-25000" dirty="0" smtClean="0">
                <a:latin typeface="Arial" panose="020B0604020202020204" pitchFamily="34" charset="0"/>
                <a:cs typeface="Arial" panose="020B0604020202020204" pitchFamily="34" charset="0"/>
              </a:rPr>
              <a:t>0</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gốc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tọa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
            </a:pPr>
            <a:r>
              <a:rPr lang="en-US" sz="4000" dirty="0" err="1" smtClean="0">
                <a:latin typeface="Arial" panose="020B0604020202020204" pitchFamily="34" charset="0"/>
                <a:cs typeface="Arial" panose="020B0604020202020204" pitchFamily="34" charset="0"/>
              </a:rPr>
              <a:t>Nếu</a:t>
            </a:r>
            <a:r>
              <a:rPr lang="en-US" sz="4000" dirty="0" smtClean="0">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c = 0 </a:t>
            </a:r>
            <a:r>
              <a:rPr lang="en-US" sz="4000" dirty="0" err="1">
                <a:latin typeface="Arial" panose="020B0604020202020204" pitchFamily="34" charset="0"/>
                <a:cs typeface="Arial" panose="020B0604020202020204" pitchFamily="34" charset="0"/>
              </a:rPr>
              <a:t>thì</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chọn</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M</a:t>
            </a:r>
            <a:r>
              <a:rPr lang="en-US" sz="4000" baseline="-25000" dirty="0" smtClean="0">
                <a:latin typeface="Arial" panose="020B0604020202020204" pitchFamily="34" charset="0"/>
                <a:cs typeface="Arial" panose="020B0604020202020204" pitchFamily="34" charset="0"/>
              </a:rPr>
              <a:t>0</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tọa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(0; 1) </a:t>
            </a:r>
            <a:r>
              <a:rPr lang="en-US" sz="4000" dirty="0" err="1">
                <a:latin typeface="Arial" panose="020B0604020202020204" pitchFamily="34" charset="0"/>
                <a:cs typeface="Arial" panose="020B0604020202020204" pitchFamily="34" charset="0"/>
              </a:rPr>
              <a:t>hoặc</a:t>
            </a:r>
            <a:r>
              <a:rPr lang="en-US" sz="4000" dirty="0">
                <a:latin typeface="Arial" panose="020B0604020202020204" pitchFamily="34" charset="0"/>
                <a:cs typeface="Arial" panose="020B0604020202020204" pitchFamily="34" charset="0"/>
              </a:rPr>
              <a:t> (0; 1</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wipe(left)">
                                      <p:cBhvr>
                                        <p:cTn id="17" dur="500"/>
                                        <p:tgtEl>
                                          <p:spTgt spid="2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0" presetClass="entr" presetSubtype="0" decel="100000" fill="hold" nodeType="clickEffect">
                                  <p:stCondLst>
                                    <p:cond delay="0"/>
                                  </p:stCondLst>
                                  <p:childTnLst>
                                    <p:set>
                                      <p:cBhvr>
                                        <p:cTn id="21" dur="1" fill="hold">
                                          <p:stCondLst>
                                            <p:cond delay="0"/>
                                          </p:stCondLst>
                                        </p:cTn>
                                        <p:tgtEl>
                                          <p:spTgt spid="23">
                                            <p:txEl>
                                              <p:pRg st="1" end="1"/>
                                            </p:txEl>
                                          </p:spTgt>
                                        </p:tgtEl>
                                        <p:attrNameLst>
                                          <p:attrName>style.visibility</p:attrName>
                                        </p:attrNameLst>
                                      </p:cBhvr>
                                      <p:to>
                                        <p:strVal val="visible"/>
                                      </p:to>
                                    </p:set>
                                    <p:anim calcmode="lin" valueType="num">
                                      <p:cBhvr>
                                        <p:cTn id="22" dur="500" fill="hold"/>
                                        <p:tgtEl>
                                          <p:spTgt spid="23">
                                            <p:txEl>
                                              <p:pRg st="1" end="1"/>
                                            </p:txEl>
                                          </p:spTgt>
                                        </p:tgtEl>
                                        <p:attrNameLst>
                                          <p:attrName>ppt_w</p:attrName>
                                        </p:attrNameLst>
                                      </p:cBhvr>
                                      <p:tavLst>
                                        <p:tav tm="0">
                                          <p:val>
                                            <p:strVal val="#ppt_w+.3"/>
                                          </p:val>
                                        </p:tav>
                                        <p:tav tm="100000">
                                          <p:val>
                                            <p:strVal val="#ppt_w"/>
                                          </p:val>
                                        </p:tav>
                                      </p:tavLst>
                                    </p:anim>
                                    <p:anim calcmode="lin" valueType="num">
                                      <p:cBhvr>
                                        <p:cTn id="23" dur="500" fill="hold"/>
                                        <p:tgtEl>
                                          <p:spTgt spid="23">
                                            <p:txEl>
                                              <p:pRg st="1" end="1"/>
                                            </p:txEl>
                                          </p:spTgt>
                                        </p:tgtEl>
                                        <p:attrNameLst>
                                          <p:attrName>ppt_h</p:attrName>
                                        </p:attrNameLst>
                                      </p:cBhvr>
                                      <p:tavLst>
                                        <p:tav tm="0">
                                          <p:val>
                                            <p:strVal val="#ppt_h"/>
                                          </p:val>
                                        </p:tav>
                                        <p:tav tm="100000">
                                          <p:val>
                                            <p:strVal val="#ppt_h"/>
                                          </p:val>
                                        </p:tav>
                                      </p:tavLst>
                                    </p:anim>
                                    <p:animEffect transition="in" filter="fade">
                                      <p:cBhvr>
                                        <p:cTn id="24"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 name="Group 123"/>
          <p:cNvGrpSpPr/>
          <p:nvPr/>
        </p:nvGrpSpPr>
        <p:grpSpPr>
          <a:xfrm>
            <a:off x="11277600" y="3447075"/>
            <a:ext cx="6600738" cy="5059366"/>
            <a:chOff x="11277600" y="3447075"/>
            <a:chExt cx="6600738" cy="5059366"/>
          </a:xfrm>
        </p:grpSpPr>
        <p:cxnSp>
          <p:nvCxnSpPr>
            <p:cNvPr id="50" name="Straight Connector 49"/>
            <p:cNvCxnSpPr/>
            <p:nvPr/>
          </p:nvCxnSpPr>
          <p:spPr>
            <a:xfrm flipH="1">
              <a:off x="11558613" y="7378263"/>
              <a:ext cx="697175" cy="1103525"/>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11277600" y="7757975"/>
              <a:ext cx="462756" cy="741485"/>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11871544" y="7048636"/>
              <a:ext cx="868987" cy="1450824"/>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12191796" y="6681220"/>
              <a:ext cx="1039870" cy="18182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a:off x="12503372" y="6333435"/>
              <a:ext cx="1213520" cy="2166025"/>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a:off x="12834679" y="5905500"/>
              <a:ext cx="1443056" cy="259396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H="1">
              <a:off x="13199401" y="5489557"/>
              <a:ext cx="1650330" cy="3016884"/>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H="1">
              <a:off x="13512582" y="5143500"/>
              <a:ext cx="1861847" cy="3355474"/>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a:off x="13848080" y="4791735"/>
              <a:ext cx="2006458" cy="3707725"/>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a:off x="14170267" y="4430333"/>
              <a:ext cx="2151189" cy="4068641"/>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H="1">
              <a:off x="14468674" y="4109719"/>
              <a:ext cx="2317748" cy="439672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a:off x="14777986" y="3817332"/>
              <a:ext cx="2431281" cy="468164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H="1">
              <a:off x="15095131" y="3447075"/>
              <a:ext cx="2624707" cy="5051899"/>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H="1">
              <a:off x="15372507" y="3646146"/>
              <a:ext cx="2499356" cy="48528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H="1">
              <a:off x="15633932" y="4199408"/>
              <a:ext cx="2226314" cy="429956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H="1">
              <a:off x="15928551" y="4734425"/>
              <a:ext cx="1935053" cy="3764549"/>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a:off x="16190036" y="5230815"/>
              <a:ext cx="1684579" cy="32681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16520324" y="5846294"/>
              <a:ext cx="1355305" cy="263812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16786422" y="6380040"/>
              <a:ext cx="1079938" cy="21189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H="1">
              <a:off x="17091546" y="6895295"/>
              <a:ext cx="786792" cy="158649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H="1">
              <a:off x="17321999" y="7429508"/>
              <a:ext cx="546141" cy="106946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H="1">
              <a:off x="17558464" y="7925424"/>
              <a:ext cx="311924" cy="57355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 name="Line Callout 1 (Border and Accent Bar) 1"/>
          <p:cNvSpPr/>
          <p:nvPr/>
        </p:nvSpPr>
        <p:spPr>
          <a:xfrm flipH="1">
            <a:off x="15087600" y="629920"/>
            <a:ext cx="2438400" cy="914400"/>
          </a:xfrm>
          <a:prstGeom prst="accentBorderCallout1">
            <a:avLst>
              <a:gd name="adj1" fmla="val 18750"/>
              <a:gd name="adj2" fmla="val -8333"/>
              <a:gd name="adj3" fmla="val 18277"/>
              <a:gd name="adj4" fmla="val -32407"/>
            </a:avLst>
          </a:prstGeom>
          <a:solidFill>
            <a:schemeClr val="accent2">
              <a:lumMod val="75000"/>
            </a:schemeClr>
          </a:solidFill>
          <a:ln w="38100">
            <a:solidFill>
              <a:schemeClr val="accent2">
                <a:lumMod val="7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latin typeface="Arial" panose="020B0604020202020204" pitchFamily="34" charset="0"/>
                <a:cs typeface="Arial" panose="020B0604020202020204" pitchFamily="34" charset="0"/>
              </a:rPr>
              <a:t>TIẾT 2</a:t>
            </a:r>
            <a:endParaRPr lang="en-US" sz="4000" b="1" dirty="0">
              <a:latin typeface="Arial" panose="020B0604020202020204" pitchFamily="34" charset="0"/>
              <a:cs typeface="Arial" panose="020B0604020202020204" pitchFamily="34" charset="0"/>
            </a:endParaRPr>
          </a:p>
        </p:txBody>
      </p:sp>
      <p:sp>
        <p:nvSpPr>
          <p:cNvPr id="3" name="Rounded Rectangle 2"/>
          <p:cNvSpPr/>
          <p:nvPr/>
        </p:nvSpPr>
        <p:spPr>
          <a:xfrm>
            <a:off x="1040141" y="1202962"/>
            <a:ext cx="1952790" cy="922868"/>
          </a:xfrm>
          <a:prstGeom prst="roundRect">
            <a:avLst/>
          </a:prstGeom>
          <a:solidFill>
            <a:schemeClr val="accent6">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3600" b="1" dirty="0" err="1" smtClean="0">
                <a:latin typeface="Arial" panose="020B0604020202020204" pitchFamily="34" charset="0"/>
                <a:cs typeface="Arial" panose="020B0604020202020204" pitchFamily="34" charset="0"/>
              </a:rPr>
              <a:t>Ví</a:t>
            </a:r>
            <a:r>
              <a:rPr lang="en-US" sz="3600" b="1" dirty="0" smtClean="0">
                <a:latin typeface="Arial" panose="020B0604020202020204" pitchFamily="34" charset="0"/>
                <a:cs typeface="Arial" panose="020B0604020202020204" pitchFamily="34" charset="0"/>
              </a:rPr>
              <a:t> </a:t>
            </a:r>
            <a:r>
              <a:rPr lang="en-US" sz="3600" b="1" dirty="0" err="1" smtClean="0">
                <a:latin typeface="Arial" panose="020B0604020202020204" pitchFamily="34" charset="0"/>
                <a:cs typeface="Arial" panose="020B0604020202020204" pitchFamily="34" charset="0"/>
              </a:rPr>
              <a:t>dụ</a:t>
            </a:r>
            <a:r>
              <a:rPr lang="en-US" sz="3600" b="1" dirty="0" smtClean="0">
                <a:latin typeface="Arial" panose="020B0604020202020204" pitchFamily="34" charset="0"/>
                <a:cs typeface="Arial" panose="020B0604020202020204" pitchFamily="34" charset="0"/>
              </a:rPr>
              <a:t> 4 </a:t>
            </a:r>
            <a:endParaRPr lang="en-US" sz="3600" b="1" dirty="0">
              <a:latin typeface="Arial" panose="020B0604020202020204" pitchFamily="34" charset="0"/>
              <a:cs typeface="Arial" panose="020B0604020202020204" pitchFamily="34" charset="0"/>
            </a:endParaRPr>
          </a:p>
        </p:txBody>
      </p:sp>
      <p:sp>
        <p:nvSpPr>
          <p:cNvPr id="4" name="TextBox 3"/>
          <p:cNvSpPr txBox="1"/>
          <p:nvPr/>
        </p:nvSpPr>
        <p:spPr>
          <a:xfrm>
            <a:off x="3152545" y="1083911"/>
            <a:ext cx="11734800" cy="1754326"/>
          </a:xfrm>
          <a:prstGeom prst="rect">
            <a:avLst/>
          </a:prstGeom>
          <a:noFill/>
        </p:spPr>
        <p:txBody>
          <a:bodyPr wrap="square" rtlCol="0">
            <a:spAutoFit/>
          </a:bodyPr>
          <a:lstStyle/>
          <a:p>
            <a:pPr algn="just">
              <a:lnSpc>
                <a:spcPct val="150000"/>
              </a:lnSpc>
            </a:pPr>
            <a:r>
              <a:rPr lang="en-US" sz="3600" dirty="0" err="1" smtClean="0">
                <a:latin typeface="Arial" panose="020B0604020202020204" pitchFamily="34" charset="0"/>
                <a:cs typeface="Arial" panose="020B0604020202020204" pitchFamily="34" charset="0"/>
              </a:rPr>
              <a:t>Biểu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diễn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miền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nghiệm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bất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phương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trình</a:t>
            </a:r>
            <a:r>
              <a:rPr lang="en-US" sz="3600" dirty="0" smtClean="0">
                <a:latin typeface="Arial" panose="020B0604020202020204" pitchFamily="34" charset="0"/>
                <a:cs typeface="Arial" panose="020B0604020202020204" pitchFamily="34" charset="0"/>
              </a:rPr>
              <a:t> 5x </a:t>
            </a:r>
            <a:r>
              <a:rPr lang="en-US" sz="3600" dirty="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7y </a:t>
            </a:r>
            <a:r>
              <a:rPr lang="en-US" sz="3600" dirty="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0 </a:t>
            </a:r>
            <a:r>
              <a:rPr lang="en-US" sz="3600" dirty="0" err="1" smtClean="0">
                <a:latin typeface="Arial" panose="020B0604020202020204" pitchFamily="34" charset="0"/>
                <a:cs typeface="Arial" panose="020B0604020202020204" pitchFamily="34" charset="0"/>
              </a:rPr>
              <a:t>trên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mặt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phẳng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tọa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độ</a:t>
            </a:r>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grpSp>
        <p:nvGrpSpPr>
          <p:cNvPr id="5" name="Group 4"/>
          <p:cNvGrpSpPr/>
          <p:nvPr/>
        </p:nvGrpSpPr>
        <p:grpSpPr>
          <a:xfrm>
            <a:off x="990600" y="2538866"/>
            <a:ext cx="2030455" cy="1418251"/>
            <a:chOff x="1474746" y="2996391"/>
            <a:chExt cx="2030455" cy="1613709"/>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4747" y="2996391"/>
              <a:ext cx="2030454" cy="1613709"/>
            </a:xfrm>
            <a:prstGeom prst="rect">
              <a:avLst/>
            </a:prstGeom>
          </p:spPr>
        </p:pic>
        <p:sp>
          <p:nvSpPr>
            <p:cNvPr id="7" name="TextBox 6"/>
            <p:cNvSpPr txBox="1"/>
            <p:nvPr/>
          </p:nvSpPr>
          <p:spPr>
            <a:xfrm>
              <a:off x="1474746" y="3390900"/>
              <a:ext cx="1988636" cy="646331"/>
            </a:xfrm>
            <a:prstGeom prst="rect">
              <a:avLst/>
            </a:prstGeom>
            <a:noFill/>
          </p:spPr>
          <p:txBody>
            <a:bodyPr wrap="square" rtlCol="0">
              <a:spAutoFit/>
            </a:bodyPr>
            <a:lstStyle/>
            <a:p>
              <a:pPr algn="ctr"/>
              <a:r>
                <a:rPr lang="en-US" sz="3600" b="1" dirty="0" err="1" smtClean="0">
                  <a:solidFill>
                    <a:srgbClr val="002060"/>
                  </a:solidFill>
                  <a:latin typeface="Arial" panose="020B0604020202020204" pitchFamily="34" charset="0"/>
                  <a:cs typeface="Arial" panose="020B0604020202020204" pitchFamily="34" charset="0"/>
                </a:rPr>
                <a:t>Giải</a:t>
              </a:r>
              <a:endParaRPr lang="en-US" sz="3600" b="1" dirty="0">
                <a:solidFill>
                  <a:srgbClr val="002060"/>
                </a:solidFill>
                <a:latin typeface="Arial" panose="020B0604020202020204" pitchFamily="34" charset="0"/>
                <a:cs typeface="Arial" panose="020B0604020202020204" pitchFamily="34" charset="0"/>
              </a:endParaRPr>
            </a:p>
          </p:txBody>
        </p:sp>
      </p:grpSp>
      <p:sp>
        <p:nvSpPr>
          <p:cNvPr id="8" name="TextBox 7"/>
          <p:cNvSpPr txBox="1"/>
          <p:nvPr/>
        </p:nvSpPr>
        <p:spPr>
          <a:xfrm>
            <a:off x="1321970" y="4090468"/>
            <a:ext cx="8991600" cy="1569660"/>
          </a:xfrm>
          <a:prstGeom prst="rect">
            <a:avLst/>
          </a:prstGeom>
          <a:noFill/>
        </p:spPr>
        <p:txBody>
          <a:bodyPr wrap="square" rtlCol="0">
            <a:spAutoFit/>
          </a:bodyPr>
          <a:lstStyle/>
          <a:p>
            <a:pPr algn="just">
              <a:lnSpc>
                <a:spcPct val="150000"/>
              </a:lnSpc>
            </a:pPr>
            <a:r>
              <a:rPr lang="en-US" sz="3200" i="1" dirty="0" err="1" smtClean="0">
                <a:solidFill>
                  <a:srgbClr val="0070C0"/>
                </a:solidFill>
                <a:latin typeface="Arial" panose="020B0604020202020204" pitchFamily="34" charset="0"/>
                <a:cs typeface="Arial" panose="020B0604020202020204" pitchFamily="34" charset="0"/>
              </a:rPr>
              <a:t>Bước</a:t>
            </a:r>
            <a:r>
              <a:rPr lang="en-US" sz="3200" i="1" dirty="0" smtClean="0">
                <a:solidFill>
                  <a:srgbClr val="0070C0"/>
                </a:solidFill>
                <a:latin typeface="Arial" panose="020B0604020202020204" pitchFamily="34" charset="0"/>
                <a:cs typeface="Arial" panose="020B0604020202020204" pitchFamily="34" charset="0"/>
              </a:rPr>
              <a:t> 1: </a:t>
            </a:r>
            <a:r>
              <a:rPr lang="en-US" sz="3200" dirty="0" err="1" smtClean="0">
                <a:latin typeface="Arial" panose="020B0604020202020204" pitchFamily="34" charset="0"/>
                <a:cs typeface="Arial" panose="020B0604020202020204" pitchFamily="34" charset="0"/>
              </a:rPr>
              <a:t>Vẽ</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đường</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thẳng</a:t>
            </a:r>
            <a:r>
              <a:rPr lang="en-US" sz="3200" dirty="0" smtClean="0">
                <a:latin typeface="Arial" panose="020B0604020202020204" pitchFamily="34" charset="0"/>
                <a:cs typeface="Arial" panose="020B0604020202020204" pitchFamily="34" charset="0"/>
              </a:rPr>
              <a:t> </a:t>
            </a:r>
            <a:r>
              <a:rPr lang="en-US" sz="3200" i="1" dirty="0" smtClean="0">
                <a:latin typeface="Arial" panose="020B0604020202020204" pitchFamily="34" charset="0"/>
                <a:cs typeface="Arial" panose="020B0604020202020204" pitchFamily="34" charset="0"/>
              </a:rPr>
              <a:t>d</a:t>
            </a:r>
            <a:r>
              <a:rPr lang="en-US" sz="3200" dirty="0" smtClean="0">
                <a:latin typeface="Arial" panose="020B0604020202020204" pitchFamily="34" charset="0"/>
                <a:cs typeface="Arial" panose="020B0604020202020204" pitchFamily="34" charset="0"/>
              </a:rPr>
              <a:t>: 5x </a:t>
            </a:r>
            <a:r>
              <a:rPr lang="en-US" sz="3200" dirty="0">
                <a:latin typeface="Arial" panose="020B0604020202020204" pitchFamily="34" charset="0"/>
                <a:cs typeface="Arial" panose="020B0604020202020204" pitchFamily="34" charset="0"/>
              </a:rPr>
              <a:t>-</a:t>
            </a:r>
            <a:r>
              <a:rPr lang="en-US" sz="3200" dirty="0" smtClean="0">
                <a:latin typeface="Arial" panose="020B0604020202020204" pitchFamily="34" charset="0"/>
                <a:cs typeface="Arial" panose="020B0604020202020204" pitchFamily="34" charset="0"/>
              </a:rPr>
              <a:t> 7y = 0 </a:t>
            </a:r>
            <a:r>
              <a:rPr lang="en-US" sz="3200" dirty="0" err="1" smtClean="0">
                <a:latin typeface="Arial" panose="020B0604020202020204" pitchFamily="34" charset="0"/>
                <a:cs typeface="Arial" panose="020B0604020202020204" pitchFamily="34" charset="0"/>
              </a:rPr>
              <a:t>trên</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mặt</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phẳng</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tọa</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độ</a:t>
            </a:r>
            <a:r>
              <a:rPr lang="en-US" sz="3200" dirty="0" smtClean="0">
                <a:latin typeface="Arial" panose="020B0604020202020204" pitchFamily="34" charset="0"/>
                <a:cs typeface="Arial" panose="020B0604020202020204" pitchFamily="34" charset="0"/>
              </a:rPr>
              <a:t> Oxy.</a:t>
            </a:r>
            <a:endParaRPr lang="en-US" sz="3200" dirty="0">
              <a:latin typeface="Arial" panose="020B0604020202020204" pitchFamily="34" charset="0"/>
              <a:cs typeface="Arial" panose="020B0604020202020204" pitchFamily="34" charset="0"/>
            </a:endParaRPr>
          </a:p>
        </p:txBody>
      </p:sp>
      <p:sp>
        <p:nvSpPr>
          <p:cNvPr id="9" name="TextBox 8"/>
          <p:cNvSpPr txBox="1"/>
          <p:nvPr/>
        </p:nvSpPr>
        <p:spPr>
          <a:xfrm>
            <a:off x="1321970" y="5793480"/>
            <a:ext cx="8991600" cy="2308324"/>
          </a:xfrm>
          <a:prstGeom prst="rect">
            <a:avLst/>
          </a:prstGeom>
          <a:noFill/>
        </p:spPr>
        <p:txBody>
          <a:bodyPr wrap="square" rtlCol="0">
            <a:spAutoFit/>
          </a:bodyPr>
          <a:lstStyle/>
          <a:p>
            <a:pPr algn="just">
              <a:lnSpc>
                <a:spcPct val="150000"/>
              </a:lnSpc>
            </a:pPr>
            <a:r>
              <a:rPr lang="en-US" sz="3200" i="1" dirty="0" err="1" smtClean="0">
                <a:solidFill>
                  <a:srgbClr val="0070C0"/>
                </a:solidFill>
                <a:latin typeface="Arial" panose="020B0604020202020204" pitchFamily="34" charset="0"/>
                <a:cs typeface="Arial" panose="020B0604020202020204" pitchFamily="34" charset="0"/>
              </a:rPr>
              <a:t>Bước</a:t>
            </a:r>
            <a:r>
              <a:rPr lang="en-US" sz="3200" i="1" dirty="0" smtClean="0">
                <a:solidFill>
                  <a:srgbClr val="0070C0"/>
                </a:solidFill>
                <a:latin typeface="Arial" panose="020B0604020202020204" pitchFamily="34" charset="0"/>
                <a:cs typeface="Arial" panose="020B0604020202020204" pitchFamily="34" charset="0"/>
              </a:rPr>
              <a:t> 2: </a:t>
            </a:r>
            <a:r>
              <a:rPr lang="en-US" sz="3200" dirty="0" err="1" smtClean="0">
                <a:latin typeface="Arial" panose="020B0604020202020204" pitchFamily="34" charset="0"/>
                <a:cs typeface="Arial" panose="020B0604020202020204" pitchFamily="34" charset="0"/>
              </a:rPr>
              <a:t>Lấy</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điểm</a:t>
            </a:r>
            <a:r>
              <a:rPr lang="en-US" sz="3200" dirty="0" smtClean="0">
                <a:latin typeface="Arial" panose="020B0604020202020204" pitchFamily="34" charset="0"/>
                <a:cs typeface="Arial" panose="020B0604020202020204" pitchFamily="34" charset="0"/>
              </a:rPr>
              <a:t> M</a:t>
            </a:r>
            <a:r>
              <a:rPr lang="en-US" sz="3200" baseline="-25000" dirty="0" smtClean="0">
                <a:latin typeface="Arial" panose="020B0604020202020204" pitchFamily="34" charset="0"/>
                <a:cs typeface="Arial" panose="020B0604020202020204" pitchFamily="34" charset="0"/>
              </a:rPr>
              <a:t>0</a:t>
            </a:r>
            <a:r>
              <a:rPr lang="en-US" sz="3200" dirty="0" smtClean="0">
                <a:latin typeface="Arial" panose="020B0604020202020204" pitchFamily="34" charset="0"/>
                <a:cs typeface="Arial" panose="020B0604020202020204" pitchFamily="34" charset="0"/>
              </a:rPr>
              <a:t> (0; 1) </a:t>
            </a:r>
            <a:r>
              <a:rPr lang="en-US" sz="3200" dirty="0" err="1" smtClean="0">
                <a:latin typeface="Arial" panose="020B0604020202020204" pitchFamily="34" charset="0"/>
                <a:cs typeface="Arial" panose="020B0604020202020204" pitchFamily="34" charset="0"/>
              </a:rPr>
              <a:t>không</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thuộc</a:t>
            </a:r>
            <a:r>
              <a:rPr lang="en-US" sz="3200" dirty="0" smtClean="0">
                <a:latin typeface="Arial" panose="020B0604020202020204" pitchFamily="34" charset="0"/>
                <a:cs typeface="Arial" panose="020B0604020202020204" pitchFamily="34" charset="0"/>
              </a:rPr>
              <a:t> d </a:t>
            </a:r>
            <a:r>
              <a:rPr lang="en-US" sz="3200" dirty="0" err="1" smtClean="0">
                <a:latin typeface="Arial" panose="020B0604020202020204" pitchFamily="34" charset="0"/>
                <a:cs typeface="Arial" panose="020B0604020202020204" pitchFamily="34" charset="0"/>
              </a:rPr>
              <a:t>và</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thay</a:t>
            </a:r>
            <a:r>
              <a:rPr lang="en-US" sz="3200" dirty="0" smtClean="0">
                <a:latin typeface="Arial" panose="020B0604020202020204" pitchFamily="34" charset="0"/>
                <a:cs typeface="Arial" panose="020B0604020202020204" pitchFamily="34" charset="0"/>
              </a:rPr>
              <a:t> x = 0, y = 1 </a:t>
            </a:r>
            <a:r>
              <a:rPr lang="en-US" sz="3200" dirty="0" err="1" smtClean="0">
                <a:latin typeface="Arial" panose="020B0604020202020204" pitchFamily="34" charset="0"/>
                <a:cs typeface="Arial" panose="020B0604020202020204" pitchFamily="34" charset="0"/>
              </a:rPr>
              <a:t>vào</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biểu</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thức</a:t>
            </a:r>
            <a:r>
              <a:rPr lang="en-US" sz="3200" dirty="0" smtClean="0">
                <a:latin typeface="Arial" panose="020B0604020202020204" pitchFamily="34" charset="0"/>
                <a:cs typeface="Arial" panose="020B0604020202020204" pitchFamily="34" charset="0"/>
              </a:rPr>
              <a:t> 5x - 7y, ta </a:t>
            </a:r>
            <a:r>
              <a:rPr lang="en-US" sz="3200" dirty="0" err="1" smtClean="0">
                <a:latin typeface="Arial" panose="020B0604020202020204" pitchFamily="34" charset="0"/>
                <a:cs typeface="Arial" panose="020B0604020202020204" pitchFamily="34" charset="0"/>
              </a:rPr>
              <a:t>được</a:t>
            </a:r>
            <a:r>
              <a:rPr lang="en-US" sz="3200" dirty="0" smtClean="0">
                <a:latin typeface="Arial" panose="020B0604020202020204" pitchFamily="34" charset="0"/>
                <a:cs typeface="Arial" panose="020B0604020202020204" pitchFamily="34" charset="0"/>
              </a:rPr>
              <a:t> 5. 0 - 7. 1 = -7 &lt; 0.</a:t>
            </a:r>
            <a:endParaRPr lang="en-US" sz="3200" dirty="0">
              <a:latin typeface="Arial" panose="020B0604020202020204" pitchFamily="34" charset="0"/>
              <a:cs typeface="Arial" panose="020B0604020202020204" pitchFamily="34" charset="0"/>
            </a:endParaRPr>
          </a:p>
        </p:txBody>
      </p:sp>
      <p:sp>
        <p:nvSpPr>
          <p:cNvPr id="10" name="TextBox 9"/>
          <p:cNvSpPr txBox="1"/>
          <p:nvPr/>
        </p:nvSpPr>
        <p:spPr>
          <a:xfrm>
            <a:off x="1222210" y="8144428"/>
            <a:ext cx="10436390" cy="1569660"/>
          </a:xfrm>
          <a:prstGeom prst="rect">
            <a:avLst/>
          </a:prstGeom>
          <a:noFill/>
        </p:spPr>
        <p:txBody>
          <a:bodyPr wrap="square" rtlCol="0">
            <a:spAutoFit/>
          </a:bodyPr>
          <a:lstStyle/>
          <a:p>
            <a:pPr algn="just">
              <a:lnSpc>
                <a:spcPct val="150000"/>
              </a:lnSpc>
            </a:pPr>
            <a:r>
              <a:rPr lang="en-US" sz="3200" dirty="0" smtClean="0">
                <a:latin typeface="Arial" panose="020B0604020202020204" pitchFamily="34" charset="0"/>
                <a:cs typeface="Arial" panose="020B0604020202020204" pitchFamily="34" charset="0"/>
              </a:rPr>
              <a:t>Do </a:t>
            </a:r>
            <a:r>
              <a:rPr lang="en-US" sz="3200" dirty="0" err="1" smtClean="0">
                <a:latin typeface="Arial" panose="020B0604020202020204" pitchFamily="34" charset="0"/>
                <a:cs typeface="Arial" panose="020B0604020202020204" pitchFamily="34" charset="0"/>
              </a:rPr>
              <a:t>đó</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miền</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nghiệm</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của</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bất</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phương</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trình</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đã</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cho</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là</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nửa</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mặt</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phẳng</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bờ</a:t>
            </a:r>
            <a:r>
              <a:rPr lang="en-US" sz="3200" dirty="0" smtClean="0">
                <a:latin typeface="Arial" panose="020B0604020202020204" pitchFamily="34" charset="0"/>
                <a:cs typeface="Arial" panose="020B0604020202020204" pitchFamily="34" charset="0"/>
              </a:rPr>
              <a:t> d </a:t>
            </a:r>
            <a:r>
              <a:rPr lang="en-US" sz="3200" dirty="0" err="1" smtClean="0">
                <a:latin typeface="Arial" panose="020B0604020202020204" pitchFamily="34" charset="0"/>
                <a:cs typeface="Arial" panose="020B0604020202020204" pitchFamily="34" charset="0"/>
              </a:rPr>
              <a:t>chứa</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điểm</a:t>
            </a:r>
            <a:r>
              <a:rPr lang="en-US" sz="3200" dirty="0" smtClean="0">
                <a:latin typeface="Arial" panose="020B0604020202020204" pitchFamily="34" charset="0"/>
                <a:cs typeface="Arial" panose="020B0604020202020204" pitchFamily="34" charset="0"/>
              </a:rPr>
              <a:t> M</a:t>
            </a:r>
            <a:r>
              <a:rPr lang="en-US" sz="3200" baseline="-25000" dirty="0" smtClean="0">
                <a:latin typeface="Arial" panose="020B0604020202020204" pitchFamily="34" charset="0"/>
                <a:cs typeface="Arial" panose="020B0604020202020204" pitchFamily="34" charset="0"/>
              </a:rPr>
              <a:t>0</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miền</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không</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bị</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gạch</a:t>
            </a:r>
            <a:r>
              <a:rPr lang="en-US" sz="3200" dirty="0" smtClean="0">
                <a:latin typeface="Arial" panose="020B0604020202020204" pitchFamily="34" charset="0"/>
                <a:cs typeface="Arial" panose="020B0604020202020204" pitchFamily="34" charset="0"/>
              </a:rPr>
              <a:t>).</a:t>
            </a:r>
            <a:endParaRPr lang="en-US" sz="3200" dirty="0">
              <a:latin typeface="Arial" panose="020B0604020202020204" pitchFamily="34" charset="0"/>
              <a:cs typeface="Arial" panose="020B0604020202020204" pitchFamily="34" charset="0"/>
            </a:endParaRPr>
          </a:p>
        </p:txBody>
      </p:sp>
      <p:cxnSp>
        <p:nvCxnSpPr>
          <p:cNvPr id="11" name="Straight Arrow Connector 10"/>
          <p:cNvCxnSpPr/>
          <p:nvPr/>
        </p:nvCxnSpPr>
        <p:spPr>
          <a:xfrm flipV="1">
            <a:off x="12344400" y="2998968"/>
            <a:ext cx="0" cy="5500492"/>
          </a:xfrm>
          <a:prstGeom prst="straightConnector1">
            <a:avLst/>
          </a:prstGeom>
          <a:ln w="38100">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1084559" y="7318890"/>
            <a:ext cx="6781800" cy="0"/>
          </a:xfrm>
          <a:prstGeom prst="straightConnector1">
            <a:avLst/>
          </a:prstGeom>
          <a:ln w="38100">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1811000" y="2698215"/>
            <a:ext cx="533400" cy="584775"/>
          </a:xfrm>
          <a:prstGeom prst="rect">
            <a:avLst/>
          </a:prstGeom>
          <a:noFill/>
        </p:spPr>
        <p:txBody>
          <a:bodyPr wrap="square" rtlCol="0">
            <a:spAutoFit/>
          </a:bodyPr>
          <a:lstStyle/>
          <a:p>
            <a:r>
              <a:rPr lang="en-US" sz="3200" dirty="0" smtClean="0">
                <a:solidFill>
                  <a:srgbClr val="0070C0"/>
                </a:solidFill>
                <a:latin typeface="Arial" panose="020B0604020202020204" pitchFamily="34" charset="0"/>
                <a:cs typeface="Arial" panose="020B0604020202020204" pitchFamily="34" charset="0"/>
              </a:rPr>
              <a:t>y</a:t>
            </a:r>
            <a:endParaRPr lang="en-US" sz="3200" dirty="0">
              <a:solidFill>
                <a:srgbClr val="0070C0"/>
              </a:solidFill>
              <a:latin typeface="Arial" panose="020B0604020202020204" pitchFamily="34" charset="0"/>
              <a:cs typeface="Arial" panose="020B0604020202020204" pitchFamily="34" charset="0"/>
            </a:endParaRPr>
          </a:p>
        </p:txBody>
      </p:sp>
      <p:sp>
        <p:nvSpPr>
          <p:cNvPr id="14" name="TextBox 13"/>
          <p:cNvSpPr txBox="1"/>
          <p:nvPr/>
        </p:nvSpPr>
        <p:spPr>
          <a:xfrm>
            <a:off x="17744440" y="7282072"/>
            <a:ext cx="533400" cy="584775"/>
          </a:xfrm>
          <a:prstGeom prst="rect">
            <a:avLst/>
          </a:prstGeom>
          <a:noFill/>
        </p:spPr>
        <p:txBody>
          <a:bodyPr wrap="square" rtlCol="0">
            <a:spAutoFit/>
          </a:bodyPr>
          <a:lstStyle/>
          <a:p>
            <a:r>
              <a:rPr lang="en-US" sz="3200" dirty="0">
                <a:solidFill>
                  <a:srgbClr val="0070C0"/>
                </a:solidFill>
                <a:latin typeface="Arial" panose="020B0604020202020204" pitchFamily="34" charset="0"/>
                <a:cs typeface="Arial" panose="020B0604020202020204" pitchFamily="34" charset="0"/>
              </a:rPr>
              <a:t>x</a:t>
            </a:r>
          </a:p>
        </p:txBody>
      </p:sp>
      <p:sp>
        <p:nvSpPr>
          <p:cNvPr id="15" name="TextBox 14"/>
          <p:cNvSpPr txBox="1"/>
          <p:nvPr/>
        </p:nvSpPr>
        <p:spPr>
          <a:xfrm>
            <a:off x="12382500" y="7395935"/>
            <a:ext cx="533400" cy="584775"/>
          </a:xfrm>
          <a:prstGeom prst="rect">
            <a:avLst/>
          </a:prstGeom>
          <a:noFill/>
        </p:spPr>
        <p:txBody>
          <a:bodyPr wrap="square" rtlCol="0">
            <a:spAutoFit/>
          </a:bodyPr>
          <a:lstStyle/>
          <a:p>
            <a:r>
              <a:rPr lang="en-US" sz="3200" dirty="0">
                <a:solidFill>
                  <a:srgbClr val="0070C0"/>
                </a:solidFill>
                <a:latin typeface="Arial" panose="020B0604020202020204" pitchFamily="34" charset="0"/>
                <a:cs typeface="Arial" panose="020B0604020202020204" pitchFamily="34" charset="0"/>
              </a:rPr>
              <a:t>O</a:t>
            </a:r>
          </a:p>
        </p:txBody>
      </p:sp>
      <p:grpSp>
        <p:nvGrpSpPr>
          <p:cNvPr id="127" name="Group 126"/>
          <p:cNvGrpSpPr/>
          <p:nvPr/>
        </p:nvGrpSpPr>
        <p:grpSpPr>
          <a:xfrm>
            <a:off x="12954000" y="7237421"/>
            <a:ext cx="3657600" cy="148813"/>
            <a:chOff x="12954000" y="7239472"/>
            <a:chExt cx="3657600" cy="148813"/>
          </a:xfrm>
        </p:grpSpPr>
        <p:cxnSp>
          <p:nvCxnSpPr>
            <p:cNvPr id="18" name="Straight Connector 17"/>
            <p:cNvCxnSpPr/>
            <p:nvPr/>
          </p:nvCxnSpPr>
          <p:spPr>
            <a:xfrm>
              <a:off x="12954000" y="7239472"/>
              <a:ext cx="0" cy="138791"/>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3563600" y="7239472"/>
              <a:ext cx="0" cy="138791"/>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4173200" y="7248385"/>
              <a:ext cx="0" cy="138791"/>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4782800" y="7239472"/>
              <a:ext cx="0" cy="138791"/>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5392400" y="7239472"/>
              <a:ext cx="0" cy="138791"/>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6002000" y="7248385"/>
              <a:ext cx="0" cy="138791"/>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6611600" y="7249494"/>
              <a:ext cx="0" cy="138791"/>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p:nvGrpSpPr>
        <p:grpSpPr>
          <a:xfrm>
            <a:off x="12280591" y="4268444"/>
            <a:ext cx="149698" cy="2422591"/>
            <a:chOff x="12279551" y="4268445"/>
            <a:chExt cx="149698" cy="2422591"/>
          </a:xfrm>
        </p:grpSpPr>
        <p:cxnSp>
          <p:nvCxnSpPr>
            <p:cNvPr id="26" name="Straight Connector 25"/>
            <p:cNvCxnSpPr/>
            <p:nvPr/>
          </p:nvCxnSpPr>
          <p:spPr>
            <a:xfrm rot="16200000">
              <a:off x="12348947" y="6621640"/>
              <a:ext cx="0" cy="138791"/>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a:off x="12359854" y="5420162"/>
              <a:ext cx="0" cy="138791"/>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a:off x="12348948" y="4813718"/>
              <a:ext cx="0" cy="138791"/>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a:off x="12359854" y="4199049"/>
              <a:ext cx="0" cy="138791"/>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a:off x="12348948" y="6036605"/>
              <a:ext cx="0" cy="138791"/>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p:nvSpPr>
        <p:spPr>
          <a:xfrm>
            <a:off x="11819730" y="3817332"/>
            <a:ext cx="533400" cy="584775"/>
          </a:xfrm>
          <a:prstGeom prst="rect">
            <a:avLst/>
          </a:prstGeom>
          <a:noFill/>
        </p:spPr>
        <p:txBody>
          <a:bodyPr wrap="square" rtlCol="0">
            <a:spAutoFit/>
          </a:bodyPr>
          <a:lstStyle/>
          <a:p>
            <a:r>
              <a:rPr lang="en-US" sz="3200" dirty="0">
                <a:solidFill>
                  <a:srgbClr val="0070C0"/>
                </a:solidFill>
                <a:latin typeface="Arial" panose="020B0604020202020204" pitchFamily="34" charset="0"/>
                <a:cs typeface="Arial" panose="020B0604020202020204" pitchFamily="34" charset="0"/>
              </a:rPr>
              <a:t>5</a:t>
            </a:r>
          </a:p>
        </p:txBody>
      </p:sp>
      <p:sp>
        <p:nvSpPr>
          <p:cNvPr id="32" name="TextBox 31"/>
          <p:cNvSpPr txBox="1"/>
          <p:nvPr/>
        </p:nvSpPr>
        <p:spPr>
          <a:xfrm>
            <a:off x="16417666" y="7387176"/>
            <a:ext cx="533400" cy="584775"/>
          </a:xfrm>
          <a:prstGeom prst="rect">
            <a:avLst/>
          </a:prstGeom>
          <a:noFill/>
        </p:spPr>
        <p:txBody>
          <a:bodyPr wrap="square" rtlCol="0">
            <a:spAutoFit/>
          </a:bodyPr>
          <a:lstStyle/>
          <a:p>
            <a:r>
              <a:rPr lang="en-US" sz="3200" dirty="0">
                <a:solidFill>
                  <a:srgbClr val="0070C0"/>
                </a:solidFill>
                <a:latin typeface="Arial" panose="020B0604020202020204" pitchFamily="34" charset="0"/>
                <a:cs typeface="Arial" panose="020B0604020202020204" pitchFamily="34" charset="0"/>
              </a:rPr>
              <a:t>7</a:t>
            </a:r>
          </a:p>
        </p:txBody>
      </p:sp>
      <p:sp>
        <p:nvSpPr>
          <p:cNvPr id="33" name="TextBox 32"/>
          <p:cNvSpPr txBox="1"/>
          <p:nvPr/>
        </p:nvSpPr>
        <p:spPr>
          <a:xfrm>
            <a:off x="11875825" y="6333435"/>
            <a:ext cx="533400" cy="584775"/>
          </a:xfrm>
          <a:prstGeom prst="rect">
            <a:avLst/>
          </a:prstGeom>
          <a:noFill/>
        </p:spPr>
        <p:txBody>
          <a:bodyPr wrap="square" rtlCol="0">
            <a:spAutoFit/>
          </a:bodyPr>
          <a:lstStyle/>
          <a:p>
            <a:r>
              <a:rPr lang="en-US" sz="3200" dirty="0">
                <a:solidFill>
                  <a:srgbClr val="0070C0"/>
                </a:solidFill>
                <a:latin typeface="Arial" panose="020B0604020202020204" pitchFamily="34" charset="0"/>
                <a:cs typeface="Arial" panose="020B0604020202020204" pitchFamily="34" charset="0"/>
              </a:rPr>
              <a:t>1</a:t>
            </a:r>
          </a:p>
        </p:txBody>
      </p:sp>
      <p:sp>
        <p:nvSpPr>
          <p:cNvPr id="34" name="TextBox 33"/>
          <p:cNvSpPr txBox="1"/>
          <p:nvPr/>
        </p:nvSpPr>
        <p:spPr>
          <a:xfrm>
            <a:off x="12398343" y="6229273"/>
            <a:ext cx="715251" cy="584775"/>
          </a:xfrm>
          <a:prstGeom prst="rect">
            <a:avLst/>
          </a:prstGeom>
          <a:noFill/>
        </p:spPr>
        <p:txBody>
          <a:bodyPr wrap="square" rtlCol="0">
            <a:spAutoFit/>
          </a:bodyPr>
          <a:lstStyle/>
          <a:p>
            <a:r>
              <a:rPr lang="en-US" sz="3200" i="1" dirty="0" smtClean="0">
                <a:solidFill>
                  <a:srgbClr val="0070C0"/>
                </a:solidFill>
                <a:latin typeface="Arial" panose="020B0604020202020204" pitchFamily="34" charset="0"/>
                <a:cs typeface="Arial" panose="020B0604020202020204" pitchFamily="34" charset="0"/>
              </a:rPr>
              <a:t>M</a:t>
            </a:r>
            <a:r>
              <a:rPr lang="en-US" sz="3200" i="1" baseline="-25000" dirty="0" smtClean="0">
                <a:solidFill>
                  <a:srgbClr val="0070C0"/>
                </a:solidFill>
                <a:latin typeface="Arial" panose="020B0604020202020204" pitchFamily="34" charset="0"/>
                <a:cs typeface="Arial" panose="020B0604020202020204" pitchFamily="34" charset="0"/>
              </a:rPr>
              <a:t>0</a:t>
            </a:r>
            <a:endParaRPr lang="en-US" sz="3200" i="1" dirty="0">
              <a:solidFill>
                <a:srgbClr val="0070C0"/>
              </a:solidFill>
              <a:latin typeface="Arial" panose="020B0604020202020204" pitchFamily="34" charset="0"/>
              <a:cs typeface="Arial" panose="020B0604020202020204" pitchFamily="34" charset="0"/>
            </a:endParaRPr>
          </a:p>
        </p:txBody>
      </p:sp>
      <p:cxnSp>
        <p:nvCxnSpPr>
          <p:cNvPr id="36" name="Straight Connector 35"/>
          <p:cNvCxnSpPr/>
          <p:nvPr/>
        </p:nvCxnSpPr>
        <p:spPr>
          <a:xfrm>
            <a:off x="12398343" y="4268444"/>
            <a:ext cx="4213257" cy="0"/>
          </a:xfrm>
          <a:prstGeom prst="line">
            <a:avLst/>
          </a:prstGeom>
          <a:ln w="38100">
            <a:solidFill>
              <a:schemeClr val="tx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6611600" y="4268444"/>
            <a:ext cx="0" cy="3013628"/>
          </a:xfrm>
          <a:prstGeom prst="line">
            <a:avLst/>
          </a:prstGeom>
          <a:ln w="38100">
            <a:solidFill>
              <a:schemeClr val="tx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11277600" y="3319244"/>
            <a:ext cx="6588759" cy="47825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rot="19437022">
            <a:off x="15876152" y="3268881"/>
            <a:ext cx="2379100" cy="523220"/>
          </a:xfrm>
          <a:prstGeom prst="rect">
            <a:avLst/>
          </a:prstGeom>
          <a:noFill/>
        </p:spPr>
        <p:txBody>
          <a:bodyPr wrap="square" rtlCol="0">
            <a:spAutoFit/>
          </a:bodyPr>
          <a:lstStyle/>
          <a:p>
            <a:pPr algn="ctr"/>
            <a:r>
              <a:rPr lang="en-US" sz="2800" dirty="0" smtClean="0">
                <a:solidFill>
                  <a:srgbClr val="0070C0"/>
                </a:solidFill>
                <a:latin typeface="Arial" panose="020B0604020202020204" pitchFamily="34" charset="0"/>
                <a:cs typeface="Arial" panose="020B0604020202020204" pitchFamily="34" charset="0"/>
              </a:rPr>
              <a:t>d: 5x - 7y = 0</a:t>
            </a:r>
            <a:endParaRPr lang="en-US" sz="28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7262642"/>
      </p:ext>
    </p:extLst>
  </p:cSld>
  <p:clrMapOvr>
    <a:masterClrMapping/>
  </p:clrMapOvr>
  <p:transition spd="slow">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anim calcmode="lin" valueType="num">
                                      <p:cBhvr>
                                        <p:cTn id="24" dur="500" fill="hold"/>
                                        <p:tgtEl>
                                          <p:spTgt spid="5"/>
                                        </p:tgtEl>
                                        <p:attrNameLst>
                                          <p:attrName>ppt_x</p:attrName>
                                        </p:attrNameLst>
                                      </p:cBhvr>
                                      <p:tavLst>
                                        <p:tav tm="0">
                                          <p:val>
                                            <p:strVal val="#ppt_x"/>
                                          </p:val>
                                        </p:tav>
                                        <p:tav tm="100000">
                                          <p:val>
                                            <p:strVal val="#ppt_x"/>
                                          </p:val>
                                        </p:tav>
                                      </p:tavLst>
                                    </p:anim>
                                    <p:anim calcmode="lin" valueType="num">
                                      <p:cBhvr>
                                        <p:cTn id="25"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dissolv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00"/>
                                        <p:tgtEl>
                                          <p:spTgt spid="11"/>
                                        </p:tgtEl>
                                      </p:cBhvr>
                                    </p:animEffect>
                                  </p:childTnLst>
                                </p:cTn>
                              </p:par>
                              <p:par>
                                <p:cTn id="36" presetID="22" presetClass="entr" presetSubtype="8"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500"/>
                                        <p:tgtEl>
                                          <p:spTgt spid="1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500"/>
                                        <p:tgtEl>
                                          <p:spTgt spid="31"/>
                                        </p:tgtEl>
                                      </p:cBhvr>
                                    </p:animEffect>
                                  </p:childTnLst>
                                </p:cTn>
                              </p:par>
                              <p:par>
                                <p:cTn id="42" presetID="10" presetClass="entr" presetSubtype="0" fill="hold" nodeType="withEffect">
                                  <p:stCondLst>
                                    <p:cond delay="0"/>
                                  </p:stCondLst>
                                  <p:childTnLst>
                                    <p:set>
                                      <p:cBhvr>
                                        <p:cTn id="43" dur="1" fill="hold">
                                          <p:stCondLst>
                                            <p:cond delay="0"/>
                                          </p:stCondLst>
                                        </p:cTn>
                                        <p:tgtEl>
                                          <p:spTgt spid="126"/>
                                        </p:tgtEl>
                                        <p:attrNameLst>
                                          <p:attrName>style.visibility</p:attrName>
                                        </p:attrNameLst>
                                      </p:cBhvr>
                                      <p:to>
                                        <p:strVal val="visible"/>
                                      </p:to>
                                    </p:set>
                                    <p:animEffect transition="in" filter="fade">
                                      <p:cBhvr>
                                        <p:cTn id="44" dur="500"/>
                                        <p:tgtEl>
                                          <p:spTgt spid="12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par>
                                <p:cTn id="51" presetID="10" presetClass="entr" presetSubtype="0" fill="hold" nodeType="withEffect">
                                  <p:stCondLst>
                                    <p:cond delay="0"/>
                                  </p:stCondLst>
                                  <p:childTnLst>
                                    <p:set>
                                      <p:cBhvr>
                                        <p:cTn id="52" dur="1" fill="hold">
                                          <p:stCondLst>
                                            <p:cond delay="0"/>
                                          </p:stCondLst>
                                        </p:cTn>
                                        <p:tgtEl>
                                          <p:spTgt spid="127"/>
                                        </p:tgtEl>
                                        <p:attrNameLst>
                                          <p:attrName>style.visibility</p:attrName>
                                        </p:attrNameLst>
                                      </p:cBhvr>
                                      <p:to>
                                        <p:strVal val="visible"/>
                                      </p:to>
                                    </p:set>
                                    <p:animEffect transition="in" filter="fade">
                                      <p:cBhvr>
                                        <p:cTn id="53" dur="500"/>
                                        <p:tgtEl>
                                          <p:spTgt spid="12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500"/>
                                        <p:tgtEl>
                                          <p:spTgt spid="1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500"/>
                                        <p:tgtEl>
                                          <p:spTgt spid="14"/>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wipe(left)">
                                      <p:cBhvr>
                                        <p:cTn id="64" dur="500"/>
                                        <p:tgtEl>
                                          <p:spTgt spid="36"/>
                                        </p:tgtEl>
                                      </p:cBhvr>
                                    </p:animEffect>
                                  </p:childTnLst>
                                </p:cTn>
                              </p:par>
                              <p:par>
                                <p:cTn id="65" presetID="22" presetClass="entr" presetSubtype="4" fill="hold" nodeType="with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wipe(down)">
                                      <p:cBhvr>
                                        <p:cTn id="67" dur="500"/>
                                        <p:tgtEl>
                                          <p:spTgt spid="3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5"/>
                                        </p:tgtEl>
                                        <p:attrNameLst>
                                          <p:attrName>style.visibility</p:attrName>
                                        </p:attrNameLst>
                                      </p:cBhvr>
                                      <p:to>
                                        <p:strVal val="visible"/>
                                      </p:to>
                                    </p:set>
                                    <p:animEffect transition="in" filter="fade">
                                      <p:cBhvr>
                                        <p:cTn id="72" dur="500"/>
                                        <p:tgtEl>
                                          <p:spTgt spid="45"/>
                                        </p:tgtEl>
                                      </p:cBhvr>
                                    </p:animEffect>
                                  </p:childTnLst>
                                </p:cTn>
                              </p:par>
                              <p:par>
                                <p:cTn id="73" presetID="22" presetClass="entr" presetSubtype="4" fill="hold" nodeType="withEffect">
                                  <p:stCondLst>
                                    <p:cond delay="0"/>
                                  </p:stCondLst>
                                  <p:childTnLst>
                                    <p:set>
                                      <p:cBhvr>
                                        <p:cTn id="74" dur="1" fill="hold">
                                          <p:stCondLst>
                                            <p:cond delay="0"/>
                                          </p:stCondLst>
                                        </p:cTn>
                                        <p:tgtEl>
                                          <p:spTgt spid="42"/>
                                        </p:tgtEl>
                                        <p:attrNameLst>
                                          <p:attrName>style.visibility</p:attrName>
                                        </p:attrNameLst>
                                      </p:cBhvr>
                                      <p:to>
                                        <p:strVal val="visible"/>
                                      </p:to>
                                    </p:set>
                                    <p:animEffect transition="in" filter="wipe(down)">
                                      <p:cBhvr>
                                        <p:cTn id="75" dur="500"/>
                                        <p:tgtEl>
                                          <p:spTgt spid="42"/>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9"/>
                                        </p:tgtEl>
                                        <p:attrNameLst>
                                          <p:attrName>style.visibility</p:attrName>
                                        </p:attrNameLst>
                                      </p:cBhvr>
                                      <p:to>
                                        <p:strVal val="visible"/>
                                      </p:to>
                                    </p:set>
                                    <p:animEffect transition="in" filter="barn(inVertical)">
                                      <p:cBhvr>
                                        <p:cTn id="80" dur="500"/>
                                        <p:tgtEl>
                                          <p:spTgt spid="9"/>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34"/>
                                        </p:tgtEl>
                                        <p:attrNameLst>
                                          <p:attrName>style.visibility</p:attrName>
                                        </p:attrNameLst>
                                      </p:cBhvr>
                                      <p:to>
                                        <p:strVal val="visible"/>
                                      </p:to>
                                    </p:set>
                                    <p:animEffect transition="in" filter="fade">
                                      <p:cBhvr>
                                        <p:cTn id="83" dur="500"/>
                                        <p:tgtEl>
                                          <p:spTgt spid="34"/>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33"/>
                                        </p:tgtEl>
                                        <p:attrNameLst>
                                          <p:attrName>style.visibility</p:attrName>
                                        </p:attrNameLst>
                                      </p:cBhvr>
                                      <p:to>
                                        <p:strVal val="visible"/>
                                      </p:to>
                                    </p:set>
                                    <p:animEffect transition="in" filter="fade">
                                      <p:cBhvr>
                                        <p:cTn id="86" dur="500"/>
                                        <p:tgtEl>
                                          <p:spTgt spid="33"/>
                                        </p:tgtEl>
                                      </p:cBhvr>
                                    </p:animEffect>
                                  </p:childTnLst>
                                </p:cTn>
                              </p:par>
                            </p:childTnLst>
                          </p:cTn>
                        </p:par>
                      </p:childTnLst>
                    </p:cTn>
                  </p:par>
                  <p:par>
                    <p:cTn id="87" fill="hold">
                      <p:stCondLst>
                        <p:cond delay="indefinite"/>
                      </p:stCondLst>
                      <p:childTnLst>
                        <p:par>
                          <p:cTn id="88" fill="hold">
                            <p:stCondLst>
                              <p:cond delay="0"/>
                            </p:stCondLst>
                            <p:childTnLst>
                              <p:par>
                                <p:cTn id="89" presetID="18" presetClass="entr" presetSubtype="12" fill="hold" nodeType="clickEffect">
                                  <p:stCondLst>
                                    <p:cond delay="0"/>
                                  </p:stCondLst>
                                  <p:childTnLst>
                                    <p:set>
                                      <p:cBhvr>
                                        <p:cTn id="90" dur="1" fill="hold">
                                          <p:stCondLst>
                                            <p:cond delay="0"/>
                                          </p:stCondLst>
                                        </p:cTn>
                                        <p:tgtEl>
                                          <p:spTgt spid="124"/>
                                        </p:tgtEl>
                                        <p:attrNameLst>
                                          <p:attrName>style.visibility</p:attrName>
                                        </p:attrNameLst>
                                      </p:cBhvr>
                                      <p:to>
                                        <p:strVal val="visible"/>
                                      </p:to>
                                    </p:set>
                                    <p:animEffect transition="in" filter="strips(downLeft)">
                                      <p:cBhvr>
                                        <p:cTn id="91" dur="500"/>
                                        <p:tgtEl>
                                          <p:spTgt spid="124"/>
                                        </p:tgtEl>
                                      </p:cBhvr>
                                    </p:animEffect>
                                  </p:childTnLst>
                                </p:cTn>
                              </p:par>
                              <p:par>
                                <p:cTn id="92" presetID="2" presetClass="entr" presetSubtype="4" fill="hold" grpId="0" nodeType="withEffect">
                                  <p:stCondLst>
                                    <p:cond delay="0"/>
                                  </p:stCondLst>
                                  <p:childTnLst>
                                    <p:set>
                                      <p:cBhvr>
                                        <p:cTn id="93" dur="1" fill="hold">
                                          <p:stCondLst>
                                            <p:cond delay="0"/>
                                          </p:stCondLst>
                                        </p:cTn>
                                        <p:tgtEl>
                                          <p:spTgt spid="10"/>
                                        </p:tgtEl>
                                        <p:attrNameLst>
                                          <p:attrName>style.visibility</p:attrName>
                                        </p:attrNameLst>
                                      </p:cBhvr>
                                      <p:to>
                                        <p:strVal val="visible"/>
                                      </p:to>
                                    </p:set>
                                    <p:anim calcmode="lin" valueType="num">
                                      <p:cBhvr additive="base">
                                        <p:cTn id="94" dur="500" fill="hold"/>
                                        <p:tgtEl>
                                          <p:spTgt spid="10"/>
                                        </p:tgtEl>
                                        <p:attrNameLst>
                                          <p:attrName>ppt_x</p:attrName>
                                        </p:attrNameLst>
                                      </p:cBhvr>
                                      <p:tavLst>
                                        <p:tav tm="0">
                                          <p:val>
                                            <p:strVal val="#ppt_x"/>
                                          </p:val>
                                        </p:tav>
                                        <p:tav tm="100000">
                                          <p:val>
                                            <p:strVal val="#ppt_x"/>
                                          </p:val>
                                        </p:tav>
                                      </p:tavLst>
                                    </p:anim>
                                    <p:anim calcmode="lin" valueType="num">
                                      <p:cBhvr additive="base">
                                        <p:cTn id="9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8" grpId="0"/>
      <p:bldP spid="9" grpId="0"/>
      <p:bldP spid="10" grpId="0"/>
      <p:bldP spid="13" grpId="0"/>
      <p:bldP spid="14" grpId="0"/>
      <p:bldP spid="15" grpId="0"/>
      <p:bldP spid="31" grpId="0"/>
      <p:bldP spid="32" grpId="0"/>
      <p:bldP spid="33" grpId="0"/>
      <p:bldP spid="34" grpId="0"/>
      <p:bldP spid="4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p:cNvSpPr/>
          <p:nvPr/>
        </p:nvSpPr>
        <p:spPr>
          <a:xfrm>
            <a:off x="0" y="8460255"/>
            <a:ext cx="18288000" cy="1826745"/>
          </a:xfrm>
          <a:prstGeom prst="rect">
            <a:avLst/>
          </a:prstGeom>
          <a:solidFill>
            <a:srgbClr val="99B83C"/>
          </a:solidFill>
        </p:spPr>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2114549"/>
            <a:ext cx="3123538" cy="7278128"/>
          </a:xfrm>
          <a:prstGeom prst="rect">
            <a:avLst/>
          </a:prstGeom>
        </p:spPr>
      </p:pic>
      <p:sp>
        <p:nvSpPr>
          <p:cNvPr id="4" name="Rounded Rectangular Callout 3"/>
          <p:cNvSpPr/>
          <p:nvPr/>
        </p:nvSpPr>
        <p:spPr>
          <a:xfrm>
            <a:off x="4800600" y="1028700"/>
            <a:ext cx="11659262" cy="2971800"/>
          </a:xfrm>
          <a:prstGeom prst="wedgeRoundRectCallout">
            <a:avLst>
              <a:gd name="adj1" fmla="val -55799"/>
              <a:gd name="adj2" fmla="val 28879"/>
              <a:gd name="adj3" fmla="val 16667"/>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dirty="0">
                <a:solidFill>
                  <a:schemeClr val="tx1"/>
                </a:solidFill>
                <a:latin typeface="Arial" panose="020B0604020202020204" pitchFamily="34" charset="0"/>
                <a:cs typeface="Arial" panose="020B0604020202020204" pitchFamily="34" charset="0"/>
              </a:rPr>
              <a:t>Nếu muốn biểu diễn miền nghiệm của bất phương trình 5x – 7y &lt; 0 thì làm như thế nào? Từ đó tổng quát với trường hợp ax + by &lt; c.</a:t>
            </a:r>
            <a:endParaRPr lang="en-US" sz="3600" dirty="0">
              <a:solidFill>
                <a:schemeClr val="tx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9232" y="1028700"/>
            <a:ext cx="1447806" cy="1447806"/>
          </a:xfrm>
          <a:prstGeom prst="rect">
            <a:avLst/>
          </a:prstGeom>
        </p:spPr>
      </p:pic>
      <p:sp>
        <p:nvSpPr>
          <p:cNvPr id="6" name="Explosion 1 5"/>
          <p:cNvSpPr/>
          <p:nvPr/>
        </p:nvSpPr>
        <p:spPr>
          <a:xfrm>
            <a:off x="3733135" y="4345461"/>
            <a:ext cx="2856835" cy="2245839"/>
          </a:xfrm>
          <a:prstGeom prst="irregularSeal1">
            <a:avLst/>
          </a:prstGeom>
          <a:solidFill>
            <a:schemeClr val="accent6">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C00000"/>
                </a:solidFill>
                <a:latin typeface="Arial" panose="020B0604020202020204" pitchFamily="34" charset="0"/>
                <a:cs typeface="Arial" panose="020B0604020202020204" pitchFamily="34" charset="0"/>
              </a:rPr>
              <a:t>Chú</a:t>
            </a:r>
            <a:r>
              <a:rPr lang="en-US" sz="3600" b="1" dirty="0" smtClean="0">
                <a:solidFill>
                  <a:srgbClr val="C00000"/>
                </a:solidFill>
                <a:latin typeface="Arial" panose="020B0604020202020204" pitchFamily="34" charset="0"/>
                <a:cs typeface="Arial" panose="020B0604020202020204" pitchFamily="34" charset="0"/>
              </a:rPr>
              <a:t> ý</a:t>
            </a:r>
            <a:endParaRPr lang="en-US" sz="3600" b="1" dirty="0">
              <a:solidFill>
                <a:srgbClr val="C00000"/>
              </a:solidFill>
              <a:latin typeface="Arial" panose="020B0604020202020204" pitchFamily="34" charset="0"/>
              <a:cs typeface="Arial" panose="020B0604020202020204" pitchFamily="34" charset="0"/>
            </a:endParaRPr>
          </a:p>
        </p:txBody>
      </p:sp>
      <p:sp>
        <p:nvSpPr>
          <p:cNvPr id="7" name="Rectangle 6"/>
          <p:cNvSpPr/>
          <p:nvPr/>
        </p:nvSpPr>
        <p:spPr>
          <a:xfrm>
            <a:off x="6837623" y="4522217"/>
            <a:ext cx="10134600" cy="3416320"/>
          </a:xfrm>
          <a:prstGeom prst="rect">
            <a:avLst/>
          </a:prstGeom>
        </p:spPr>
        <p:txBody>
          <a:bodyPr wrap="square">
            <a:spAutoFit/>
          </a:bodyPr>
          <a:lstStyle/>
          <a:p>
            <a:pPr algn="just">
              <a:lnSpc>
                <a:spcPct val="150000"/>
              </a:lnSpc>
            </a:pPr>
            <a:r>
              <a:rPr lang="vi-VN" sz="3600" dirty="0">
                <a:solidFill>
                  <a:srgbClr val="002060"/>
                </a:solidFill>
                <a:latin typeface="Arial" panose="020B0604020202020204" pitchFamily="34" charset="0"/>
                <a:cs typeface="Arial" panose="020B0604020202020204" pitchFamily="34" charset="0"/>
              </a:rPr>
              <a:t>Miền nghiệm của bất phương trình </a:t>
            </a:r>
            <a:r>
              <a:rPr lang="vi-VN" sz="3600" dirty="0" smtClean="0">
                <a:solidFill>
                  <a:srgbClr val="002060"/>
                </a:solidFill>
                <a:latin typeface="Arial" panose="020B0604020202020204" pitchFamily="34" charset="0"/>
                <a:cs typeface="Arial" panose="020B0604020202020204" pitchFamily="34" charset="0"/>
              </a:rPr>
              <a:t>ax</a:t>
            </a:r>
            <a:r>
              <a:rPr lang="en-US" sz="3600" dirty="0" smtClean="0">
                <a:solidFill>
                  <a:srgbClr val="002060"/>
                </a:solidFill>
                <a:latin typeface="Arial" panose="020B0604020202020204" pitchFamily="34" charset="0"/>
                <a:cs typeface="Arial" panose="020B0604020202020204" pitchFamily="34" charset="0"/>
              </a:rPr>
              <a:t> </a:t>
            </a:r>
            <a:r>
              <a:rPr lang="vi-VN" sz="3600" dirty="0" smtClean="0">
                <a:solidFill>
                  <a:srgbClr val="002060"/>
                </a:solidFill>
                <a:latin typeface="Arial" panose="020B0604020202020204" pitchFamily="34" charset="0"/>
                <a:cs typeface="Arial" panose="020B0604020202020204" pitchFamily="34" charset="0"/>
              </a:rPr>
              <a:t>+</a:t>
            </a:r>
            <a:r>
              <a:rPr lang="en-US" sz="3600" dirty="0" smtClean="0">
                <a:solidFill>
                  <a:srgbClr val="002060"/>
                </a:solidFill>
                <a:latin typeface="Arial" panose="020B0604020202020204" pitchFamily="34" charset="0"/>
                <a:cs typeface="Arial" panose="020B0604020202020204" pitchFamily="34" charset="0"/>
              </a:rPr>
              <a:t> </a:t>
            </a:r>
            <a:r>
              <a:rPr lang="vi-VN" sz="3600" dirty="0" smtClean="0">
                <a:solidFill>
                  <a:srgbClr val="002060"/>
                </a:solidFill>
                <a:latin typeface="Arial" panose="020B0604020202020204" pitchFamily="34" charset="0"/>
                <a:cs typeface="Arial" panose="020B0604020202020204" pitchFamily="34" charset="0"/>
              </a:rPr>
              <a:t>by</a:t>
            </a:r>
            <a:r>
              <a:rPr lang="en-US" sz="3600" dirty="0" smtClean="0">
                <a:solidFill>
                  <a:srgbClr val="002060"/>
                </a:solidFill>
                <a:latin typeface="Arial" panose="020B0604020202020204" pitchFamily="34" charset="0"/>
                <a:cs typeface="Arial" panose="020B0604020202020204" pitchFamily="34" charset="0"/>
              </a:rPr>
              <a:t> </a:t>
            </a:r>
            <a:r>
              <a:rPr lang="vi-VN" sz="3600" dirty="0" smtClean="0">
                <a:solidFill>
                  <a:srgbClr val="002060"/>
                </a:solidFill>
                <a:latin typeface="Arial" panose="020B0604020202020204" pitchFamily="34" charset="0"/>
                <a:cs typeface="Arial" panose="020B0604020202020204" pitchFamily="34" charset="0"/>
              </a:rPr>
              <a:t>&lt;</a:t>
            </a:r>
            <a:r>
              <a:rPr lang="en-US" sz="3600" dirty="0" smtClean="0">
                <a:solidFill>
                  <a:srgbClr val="002060"/>
                </a:solidFill>
                <a:latin typeface="Arial" panose="020B0604020202020204" pitchFamily="34" charset="0"/>
                <a:cs typeface="Arial" panose="020B0604020202020204" pitchFamily="34" charset="0"/>
              </a:rPr>
              <a:t> </a:t>
            </a:r>
            <a:r>
              <a:rPr lang="vi-VN" sz="3600" dirty="0" smtClean="0">
                <a:solidFill>
                  <a:srgbClr val="002060"/>
                </a:solidFill>
                <a:latin typeface="Arial" panose="020B0604020202020204" pitchFamily="34" charset="0"/>
                <a:cs typeface="Arial" panose="020B0604020202020204" pitchFamily="34" charset="0"/>
              </a:rPr>
              <a:t>c</a:t>
            </a:r>
            <a:r>
              <a:rPr lang="en-US" sz="3600" dirty="0" smtClean="0">
                <a:solidFill>
                  <a:srgbClr val="002060"/>
                </a:solidFill>
                <a:latin typeface="Arial" panose="020B0604020202020204" pitchFamily="34" charset="0"/>
                <a:cs typeface="Arial" panose="020B0604020202020204" pitchFamily="34" charset="0"/>
              </a:rPr>
              <a:t> </a:t>
            </a:r>
            <a:r>
              <a:rPr lang="vi-VN" sz="3600" dirty="0" smtClean="0">
                <a:solidFill>
                  <a:srgbClr val="002060"/>
                </a:solidFill>
                <a:latin typeface="Arial" panose="020B0604020202020204" pitchFamily="34" charset="0"/>
                <a:cs typeface="Arial" panose="020B0604020202020204" pitchFamily="34" charset="0"/>
              </a:rPr>
              <a:t>là </a:t>
            </a:r>
            <a:r>
              <a:rPr lang="vi-VN" sz="3600" dirty="0">
                <a:solidFill>
                  <a:srgbClr val="002060"/>
                </a:solidFill>
                <a:latin typeface="Arial" panose="020B0604020202020204" pitchFamily="34" charset="0"/>
                <a:cs typeface="Arial" panose="020B0604020202020204" pitchFamily="34" charset="0"/>
              </a:rPr>
              <a:t>miền nghiệm của bất phương trình </a:t>
            </a:r>
            <a:r>
              <a:rPr lang="vi-VN" sz="3600" dirty="0" smtClean="0">
                <a:solidFill>
                  <a:srgbClr val="002060"/>
                </a:solidFill>
                <a:latin typeface="Arial" panose="020B0604020202020204" pitchFamily="34" charset="0"/>
                <a:cs typeface="Arial" panose="020B0604020202020204" pitchFamily="34" charset="0"/>
              </a:rPr>
              <a:t>ax</a:t>
            </a:r>
            <a:r>
              <a:rPr lang="en-US" sz="3600" dirty="0" smtClean="0">
                <a:solidFill>
                  <a:srgbClr val="002060"/>
                </a:solidFill>
                <a:latin typeface="Arial" panose="020B0604020202020204" pitchFamily="34" charset="0"/>
                <a:cs typeface="Arial" panose="020B0604020202020204" pitchFamily="34" charset="0"/>
              </a:rPr>
              <a:t> </a:t>
            </a:r>
            <a:r>
              <a:rPr lang="vi-VN" sz="3600" dirty="0" smtClean="0">
                <a:solidFill>
                  <a:srgbClr val="002060"/>
                </a:solidFill>
                <a:latin typeface="Arial" panose="020B0604020202020204" pitchFamily="34" charset="0"/>
                <a:cs typeface="Arial" panose="020B0604020202020204" pitchFamily="34" charset="0"/>
              </a:rPr>
              <a:t>+</a:t>
            </a:r>
            <a:r>
              <a:rPr lang="en-US" sz="3600" dirty="0" smtClean="0">
                <a:solidFill>
                  <a:srgbClr val="002060"/>
                </a:solidFill>
                <a:latin typeface="Arial" panose="020B0604020202020204" pitchFamily="34" charset="0"/>
                <a:cs typeface="Arial" panose="020B0604020202020204" pitchFamily="34" charset="0"/>
              </a:rPr>
              <a:t> </a:t>
            </a:r>
            <a:r>
              <a:rPr lang="vi-VN" sz="3600" dirty="0" smtClean="0">
                <a:solidFill>
                  <a:srgbClr val="002060"/>
                </a:solidFill>
                <a:latin typeface="Arial" panose="020B0604020202020204" pitchFamily="34" charset="0"/>
                <a:cs typeface="Arial" panose="020B0604020202020204" pitchFamily="34" charset="0"/>
              </a:rPr>
              <a:t>by</a:t>
            </a:r>
            <a:r>
              <a:rPr lang="en-US" sz="3600" dirty="0" smtClean="0">
                <a:solidFill>
                  <a:srgbClr val="002060"/>
                </a:solidFill>
                <a:latin typeface="Arial" panose="020B0604020202020204" pitchFamily="34" charset="0"/>
                <a:cs typeface="Arial" panose="020B0604020202020204" pitchFamily="34" charset="0"/>
              </a:rPr>
              <a:t> </a:t>
            </a:r>
            <a:r>
              <a:rPr lang="vi-VN" sz="3600" dirty="0" smtClean="0">
                <a:solidFill>
                  <a:srgbClr val="002060"/>
                </a:solidFill>
                <a:latin typeface="Arial" panose="020B0604020202020204" pitchFamily="34" charset="0"/>
                <a:cs typeface="Arial" panose="020B0604020202020204" pitchFamily="34" charset="0"/>
              </a:rPr>
              <a:t>≤</a:t>
            </a:r>
            <a:r>
              <a:rPr lang="en-US" sz="3600" dirty="0" smtClean="0">
                <a:solidFill>
                  <a:srgbClr val="002060"/>
                </a:solidFill>
                <a:latin typeface="Arial" panose="020B0604020202020204" pitchFamily="34" charset="0"/>
                <a:cs typeface="Arial" panose="020B0604020202020204" pitchFamily="34" charset="0"/>
              </a:rPr>
              <a:t> </a:t>
            </a:r>
            <a:r>
              <a:rPr lang="vi-VN" sz="3600" dirty="0" smtClean="0">
                <a:solidFill>
                  <a:srgbClr val="002060"/>
                </a:solidFill>
                <a:latin typeface="Arial" panose="020B0604020202020204" pitchFamily="34" charset="0"/>
                <a:cs typeface="Arial" panose="020B0604020202020204" pitchFamily="34" charset="0"/>
              </a:rPr>
              <a:t>c</a:t>
            </a:r>
            <a:r>
              <a:rPr lang="en-US" sz="3600" dirty="0" smtClean="0">
                <a:solidFill>
                  <a:srgbClr val="002060"/>
                </a:solidFill>
                <a:latin typeface="Arial" panose="020B0604020202020204" pitchFamily="34" charset="0"/>
                <a:cs typeface="Arial" panose="020B0604020202020204" pitchFamily="34" charset="0"/>
              </a:rPr>
              <a:t> </a:t>
            </a:r>
            <a:r>
              <a:rPr lang="vi-VN" sz="3600" dirty="0" smtClean="0">
                <a:solidFill>
                  <a:srgbClr val="002060"/>
                </a:solidFill>
                <a:latin typeface="Arial" panose="020B0604020202020204" pitchFamily="34" charset="0"/>
                <a:cs typeface="Arial" panose="020B0604020202020204" pitchFamily="34" charset="0"/>
              </a:rPr>
              <a:t>bỏ </a:t>
            </a:r>
            <a:r>
              <a:rPr lang="vi-VN" sz="3600" dirty="0">
                <a:solidFill>
                  <a:srgbClr val="002060"/>
                </a:solidFill>
                <a:latin typeface="Arial" panose="020B0604020202020204" pitchFamily="34" charset="0"/>
                <a:cs typeface="Arial" panose="020B0604020202020204" pitchFamily="34" charset="0"/>
              </a:rPr>
              <a:t>đi đường thẳng ax + by = c và biểu diễn đường thẳng bằng nét đứt.</a:t>
            </a:r>
          </a:p>
        </p:txBody>
      </p:sp>
    </p:spTree>
    <p:extLst>
      <p:ext uri="{BB962C8B-B14F-4D97-AF65-F5344CB8AC3E}">
        <p14:creationId xmlns:p14="http://schemas.microsoft.com/office/powerpoint/2010/main" val="12374781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240" y="952500"/>
            <a:ext cx="18288000" cy="2209800"/>
            <a:chOff x="0" y="1104900"/>
            <a:chExt cx="18288000" cy="3200400"/>
          </a:xfrm>
        </p:grpSpPr>
        <p:sp>
          <p:nvSpPr>
            <p:cNvPr id="3" name="AutoShape 4"/>
            <p:cNvSpPr/>
            <p:nvPr/>
          </p:nvSpPr>
          <p:spPr>
            <a:xfrm>
              <a:off x="0" y="1104900"/>
              <a:ext cx="18288000" cy="3200400"/>
            </a:xfrm>
            <a:prstGeom prst="rect">
              <a:avLst/>
            </a:prstGeom>
            <a:solidFill>
              <a:schemeClr val="accent4">
                <a:lumMod val="40000"/>
                <a:lumOff val="60000"/>
              </a:schemeClr>
            </a:solidFill>
          </p:spPr>
        </p:sp>
        <p:sp>
          <p:nvSpPr>
            <p:cNvPr id="4" name="Rectangle 3"/>
            <p:cNvSpPr/>
            <p:nvPr/>
          </p:nvSpPr>
          <p:spPr>
            <a:xfrm>
              <a:off x="1360170" y="1449966"/>
              <a:ext cx="15567660" cy="2456056"/>
            </a:xfrm>
            <a:prstGeom prst="rect">
              <a:avLst/>
            </a:prstGeom>
          </p:spPr>
          <p:txBody>
            <a:bodyPr wrap="square">
              <a:spAutoFit/>
            </a:bodyPr>
            <a:lstStyle/>
            <a:p>
              <a:pPr algn="just">
                <a:lnSpc>
                  <a:spcPct val="150000"/>
                </a:lnSpc>
              </a:pPr>
              <a:r>
                <a:rPr lang="vi-VN" sz="3600" b="1" dirty="0">
                  <a:latin typeface="Arial" panose="020B0604020202020204" pitchFamily="34" charset="0"/>
                  <a:cs typeface="Arial" panose="020B0604020202020204" pitchFamily="34" charset="0"/>
                </a:rPr>
                <a:t>Luyện tập </a:t>
              </a:r>
              <a:r>
                <a:rPr lang="en-US" sz="3600" b="1" dirty="0" smtClean="0">
                  <a:latin typeface="Arial" panose="020B0604020202020204" pitchFamily="34" charset="0"/>
                  <a:cs typeface="Arial" panose="020B0604020202020204" pitchFamily="34" charset="0"/>
                </a:rPr>
                <a:t>2</a:t>
              </a:r>
              <a:r>
                <a:rPr lang="vi-VN" sz="3600" b="1" dirty="0" smtClean="0">
                  <a:latin typeface="Arial" panose="020B0604020202020204" pitchFamily="34" charset="0"/>
                  <a:cs typeface="Arial" panose="020B0604020202020204" pitchFamily="34" charset="0"/>
                </a:rPr>
                <a:t>:</a:t>
              </a:r>
              <a:r>
                <a:rPr lang="en-US" sz="3600" b="1"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Biểu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diễn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miền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nghiệm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bất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phương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trình</a:t>
              </a:r>
              <a:r>
                <a:rPr lang="en-US" sz="3600" dirty="0" smtClean="0">
                  <a:latin typeface="Arial" panose="020B0604020202020204" pitchFamily="34" charset="0"/>
                  <a:cs typeface="Arial" panose="020B0604020202020204" pitchFamily="34" charset="0"/>
                </a:rPr>
                <a:t> 2x + y &lt; 200 </a:t>
              </a:r>
              <a:r>
                <a:rPr lang="en-US" sz="3600" dirty="0" err="1" smtClean="0">
                  <a:latin typeface="Arial" panose="020B0604020202020204" pitchFamily="34" charset="0"/>
                  <a:cs typeface="Arial" panose="020B0604020202020204" pitchFamily="34" charset="0"/>
                </a:rPr>
                <a:t>trên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mặt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phẳng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tọa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độ</a:t>
              </a:r>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gr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235381">
            <a:off x="7750408" y="-630484"/>
            <a:ext cx="1932008" cy="2544598"/>
          </a:xfrm>
          <a:prstGeom prst="rect">
            <a:avLst/>
          </a:prstGeom>
        </p:spPr>
      </p:pic>
      <p:sp>
        <p:nvSpPr>
          <p:cNvPr id="9" name="TextBox 8"/>
          <p:cNvSpPr txBox="1"/>
          <p:nvPr/>
        </p:nvSpPr>
        <p:spPr>
          <a:xfrm>
            <a:off x="6934200" y="4090251"/>
            <a:ext cx="10336630" cy="1569660"/>
          </a:xfrm>
          <a:prstGeom prst="rect">
            <a:avLst/>
          </a:prstGeom>
          <a:noFill/>
        </p:spPr>
        <p:txBody>
          <a:bodyPr wrap="square" rtlCol="0">
            <a:spAutoFit/>
          </a:bodyPr>
          <a:lstStyle/>
          <a:p>
            <a:pPr algn="just">
              <a:lnSpc>
                <a:spcPct val="150000"/>
              </a:lnSpc>
            </a:pPr>
            <a:r>
              <a:rPr lang="en-US" sz="3200" i="1" dirty="0" err="1" smtClean="0">
                <a:solidFill>
                  <a:srgbClr val="0070C0"/>
                </a:solidFill>
                <a:latin typeface="Arial" panose="020B0604020202020204" pitchFamily="34" charset="0"/>
                <a:cs typeface="Arial" panose="020B0604020202020204" pitchFamily="34" charset="0"/>
              </a:rPr>
              <a:t>Bước</a:t>
            </a:r>
            <a:r>
              <a:rPr lang="en-US" sz="3200" i="1" dirty="0" smtClean="0">
                <a:solidFill>
                  <a:srgbClr val="0070C0"/>
                </a:solidFill>
                <a:latin typeface="Arial" panose="020B0604020202020204" pitchFamily="34" charset="0"/>
                <a:cs typeface="Arial" panose="020B0604020202020204" pitchFamily="34" charset="0"/>
              </a:rPr>
              <a:t> 1: </a:t>
            </a:r>
            <a:r>
              <a:rPr lang="en-US" sz="3200" dirty="0" err="1" smtClean="0">
                <a:latin typeface="Arial" panose="020B0604020202020204" pitchFamily="34" charset="0"/>
                <a:cs typeface="Arial" panose="020B0604020202020204" pitchFamily="34" charset="0"/>
              </a:rPr>
              <a:t>Vẽ</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đường</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thẳng</a:t>
            </a:r>
            <a:r>
              <a:rPr lang="en-US" sz="3200" dirty="0" smtClean="0">
                <a:latin typeface="Arial" panose="020B0604020202020204" pitchFamily="34" charset="0"/>
                <a:cs typeface="Arial" panose="020B0604020202020204" pitchFamily="34" charset="0"/>
              </a:rPr>
              <a:t> </a:t>
            </a:r>
            <a:r>
              <a:rPr lang="en-US" sz="3200" i="1" dirty="0" smtClean="0">
                <a:latin typeface="Arial" panose="020B0604020202020204" pitchFamily="34" charset="0"/>
                <a:cs typeface="Arial" panose="020B0604020202020204" pitchFamily="34" charset="0"/>
              </a:rPr>
              <a:t>d</a:t>
            </a:r>
            <a:r>
              <a:rPr lang="en-US" sz="3200" dirty="0" smtClean="0">
                <a:latin typeface="Arial" panose="020B0604020202020204" pitchFamily="34" charset="0"/>
                <a:cs typeface="Arial" panose="020B0604020202020204" pitchFamily="34" charset="0"/>
              </a:rPr>
              <a:t>: 2x + y = 200 </a:t>
            </a:r>
            <a:r>
              <a:rPr lang="en-US" sz="3200" dirty="0" err="1" smtClean="0">
                <a:latin typeface="Arial" panose="020B0604020202020204" pitchFamily="34" charset="0"/>
                <a:cs typeface="Arial" panose="020B0604020202020204" pitchFamily="34" charset="0"/>
              </a:rPr>
              <a:t>trên</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mặt</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phẳng</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tọa</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độ</a:t>
            </a:r>
            <a:r>
              <a:rPr lang="en-US" sz="3200" dirty="0" smtClean="0">
                <a:latin typeface="Arial" panose="020B0604020202020204" pitchFamily="34" charset="0"/>
                <a:cs typeface="Arial" panose="020B0604020202020204" pitchFamily="34" charset="0"/>
              </a:rPr>
              <a:t> Oxy.</a:t>
            </a:r>
            <a:endParaRPr lang="en-US" sz="3200" dirty="0">
              <a:latin typeface="Arial" panose="020B0604020202020204" pitchFamily="34" charset="0"/>
              <a:cs typeface="Arial" panose="020B0604020202020204" pitchFamily="34" charset="0"/>
            </a:endParaRPr>
          </a:p>
        </p:txBody>
      </p:sp>
      <p:sp>
        <p:nvSpPr>
          <p:cNvPr id="10" name="TextBox 9"/>
          <p:cNvSpPr txBox="1"/>
          <p:nvPr/>
        </p:nvSpPr>
        <p:spPr>
          <a:xfrm>
            <a:off x="6934200" y="5793263"/>
            <a:ext cx="10336630" cy="1493358"/>
          </a:xfrm>
          <a:prstGeom prst="rect">
            <a:avLst/>
          </a:prstGeom>
          <a:noFill/>
        </p:spPr>
        <p:txBody>
          <a:bodyPr wrap="square" rtlCol="0">
            <a:spAutoFit/>
          </a:bodyPr>
          <a:lstStyle/>
          <a:p>
            <a:pPr algn="just">
              <a:lnSpc>
                <a:spcPct val="150000"/>
              </a:lnSpc>
            </a:pPr>
            <a:r>
              <a:rPr lang="en-US" sz="3200" i="1" dirty="0" err="1" smtClean="0">
                <a:solidFill>
                  <a:srgbClr val="0070C0"/>
                </a:solidFill>
                <a:latin typeface="Arial" panose="020B0604020202020204" pitchFamily="34" charset="0"/>
                <a:cs typeface="Arial" panose="020B0604020202020204" pitchFamily="34" charset="0"/>
              </a:rPr>
              <a:t>Bước</a:t>
            </a:r>
            <a:r>
              <a:rPr lang="en-US" sz="3200" i="1" dirty="0" smtClean="0">
                <a:solidFill>
                  <a:srgbClr val="0070C0"/>
                </a:solidFill>
                <a:latin typeface="Arial" panose="020B0604020202020204" pitchFamily="34" charset="0"/>
                <a:cs typeface="Arial" panose="020B0604020202020204" pitchFamily="34" charset="0"/>
              </a:rPr>
              <a:t> 2: </a:t>
            </a:r>
            <a:r>
              <a:rPr lang="nl-NL" sz="3200" dirty="0">
                <a:latin typeface="Arial" panose="020B0604020202020204" pitchFamily="34" charset="0"/>
                <a:cs typeface="Arial" panose="020B0604020202020204" pitchFamily="34" charset="0"/>
              </a:rPr>
              <a:t>Lấy điểm </a:t>
            </a:r>
            <a:r>
              <a:rPr lang="nl-NL" sz="3200" dirty="0" smtClean="0">
                <a:latin typeface="Arial" panose="020B0604020202020204" pitchFamily="34" charset="0"/>
                <a:cs typeface="Arial" panose="020B0604020202020204" pitchFamily="34" charset="0"/>
              </a:rPr>
              <a:t>O (</a:t>
            </a:r>
            <a:r>
              <a:rPr lang="nl-NL" sz="3200" dirty="0">
                <a:latin typeface="Arial" panose="020B0604020202020204" pitchFamily="34" charset="0"/>
                <a:cs typeface="Arial" panose="020B0604020202020204" pitchFamily="34" charset="0"/>
              </a:rPr>
              <a:t>0; 0) không thuộc d và thay x = 0, y = 0 vào biểu thức 2x + y ta được: 2. 0 + 0 &lt; 200</a:t>
            </a:r>
            <a:r>
              <a:rPr lang="nl-NL" sz="3200" dirty="0" smtClean="0">
                <a:latin typeface="Arial" panose="020B0604020202020204" pitchFamily="34" charset="0"/>
                <a:cs typeface="Arial" panose="020B0604020202020204" pitchFamily="34" charset="0"/>
              </a:rPr>
              <a:t>.</a:t>
            </a:r>
            <a:endParaRPr lang="en-US" sz="3200" dirty="0">
              <a:latin typeface="Arial" panose="020B0604020202020204" pitchFamily="34" charset="0"/>
              <a:cs typeface="Arial" panose="020B0604020202020204" pitchFamily="34" charset="0"/>
            </a:endParaRPr>
          </a:p>
        </p:txBody>
      </p:sp>
      <p:sp>
        <p:nvSpPr>
          <p:cNvPr id="11" name="TextBox 10"/>
          <p:cNvSpPr txBox="1"/>
          <p:nvPr/>
        </p:nvSpPr>
        <p:spPr>
          <a:xfrm>
            <a:off x="6915150" y="7419973"/>
            <a:ext cx="10436390" cy="2308324"/>
          </a:xfrm>
          <a:prstGeom prst="rect">
            <a:avLst/>
          </a:prstGeom>
          <a:noFill/>
        </p:spPr>
        <p:txBody>
          <a:bodyPr wrap="square" rtlCol="0">
            <a:spAutoFit/>
          </a:bodyPr>
          <a:lstStyle/>
          <a:p>
            <a:pPr algn="just">
              <a:lnSpc>
                <a:spcPct val="150000"/>
              </a:lnSpc>
            </a:pPr>
            <a:r>
              <a:rPr lang="en-US" sz="3200" dirty="0" smtClean="0">
                <a:latin typeface="Arial" panose="020B0604020202020204" pitchFamily="34" charset="0"/>
                <a:cs typeface="Arial" panose="020B0604020202020204" pitchFamily="34" charset="0"/>
              </a:rPr>
              <a:t>Do </a:t>
            </a:r>
            <a:r>
              <a:rPr lang="en-US" sz="3200" dirty="0" err="1" smtClean="0">
                <a:latin typeface="Arial" panose="020B0604020202020204" pitchFamily="34" charset="0"/>
                <a:cs typeface="Arial" panose="020B0604020202020204" pitchFamily="34" charset="0"/>
              </a:rPr>
              <a:t>đó</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miền</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nghiệm</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của</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bất</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phương</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trình</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đã</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cho</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là</a:t>
            </a:r>
            <a:r>
              <a:rPr lang="en-US" sz="3200" dirty="0" smtClean="0">
                <a:latin typeface="Arial" panose="020B0604020202020204" pitchFamily="34" charset="0"/>
                <a:cs typeface="Arial" panose="020B0604020202020204" pitchFamily="34" charset="0"/>
              </a:rPr>
              <a:t> </a:t>
            </a:r>
            <a:r>
              <a:rPr lang="nl-NL" sz="3200" dirty="0" smtClean="0">
                <a:latin typeface="Arial" panose="020B0604020202020204" pitchFamily="34" charset="0"/>
                <a:cs typeface="Arial" panose="020B0604020202020204" pitchFamily="34" charset="0"/>
              </a:rPr>
              <a:t>nửa </a:t>
            </a:r>
            <a:r>
              <a:rPr lang="nl-NL" sz="3200" dirty="0">
                <a:latin typeface="Arial" panose="020B0604020202020204" pitchFamily="34" charset="0"/>
                <a:cs typeface="Arial" panose="020B0604020202020204" pitchFamily="34" charset="0"/>
              </a:rPr>
              <a:t>mặt phẳng bờ d chứa điểm O(0; 0) không kể đường thẳng d (miền không bị gạch</a:t>
            </a:r>
            <a:r>
              <a:rPr lang="nl-NL" sz="3200" dirty="0" smtClean="0">
                <a:latin typeface="Arial" panose="020B0604020202020204" pitchFamily="34" charset="0"/>
                <a:cs typeface="Arial" panose="020B0604020202020204" pitchFamily="34" charset="0"/>
              </a:rPr>
              <a:t>).</a:t>
            </a:r>
            <a:endParaRPr lang="en-US" sz="3200" dirty="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3863271"/>
            <a:ext cx="6303362" cy="5845976"/>
          </a:xfrm>
          <a:prstGeom prst="rect">
            <a:avLst/>
          </a:prstGeom>
        </p:spPr>
      </p:pic>
      <p:grpSp>
        <p:nvGrpSpPr>
          <p:cNvPr id="13" name="Group 12"/>
          <p:cNvGrpSpPr/>
          <p:nvPr/>
        </p:nvGrpSpPr>
        <p:grpSpPr>
          <a:xfrm>
            <a:off x="10744200" y="2588392"/>
            <a:ext cx="2286000" cy="1501859"/>
            <a:chOff x="914400" y="5372100"/>
            <a:chExt cx="2687941" cy="1737425"/>
          </a:xfrm>
        </p:grpSpPr>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5372100"/>
              <a:ext cx="2687941" cy="1737425"/>
            </a:xfrm>
            <a:prstGeom prst="rect">
              <a:avLst/>
            </a:prstGeom>
          </p:spPr>
        </p:pic>
        <p:sp>
          <p:nvSpPr>
            <p:cNvPr id="15" name="TextBox 14"/>
            <p:cNvSpPr txBox="1"/>
            <p:nvPr/>
          </p:nvSpPr>
          <p:spPr>
            <a:xfrm>
              <a:off x="1354440" y="5737891"/>
              <a:ext cx="1807859" cy="646331"/>
            </a:xfrm>
            <a:prstGeom prst="rect">
              <a:avLst/>
            </a:prstGeom>
            <a:noFill/>
          </p:spPr>
          <p:txBody>
            <a:bodyPr wrap="square" rtlCol="0">
              <a:spAutoFit/>
            </a:bodyPr>
            <a:lstStyle/>
            <a:p>
              <a:pPr algn="ctr"/>
              <a:r>
                <a:rPr lang="en-US" sz="3600" b="1" dirty="0" err="1" smtClean="0">
                  <a:solidFill>
                    <a:srgbClr val="C00000"/>
                  </a:solidFill>
                  <a:latin typeface="Arial" panose="020B0604020202020204" pitchFamily="34" charset="0"/>
                  <a:cs typeface="Arial" panose="020B0604020202020204" pitchFamily="34" charset="0"/>
                </a:rPr>
                <a:t>Giải</a:t>
              </a:r>
              <a:endParaRPr lang="en-US" sz="3600" b="1" dirty="0">
                <a:solidFill>
                  <a:srgbClr val="C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18287751"/>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anim calcmode="lin" valueType="num">
                                      <p:cBhvr>
                                        <p:cTn id="16" dur="500" fill="hold"/>
                                        <p:tgtEl>
                                          <p:spTgt spid="13"/>
                                        </p:tgtEl>
                                        <p:attrNameLst>
                                          <p:attrName>ppt_x</p:attrName>
                                        </p:attrNameLst>
                                      </p:cBhvr>
                                      <p:tavLst>
                                        <p:tav tm="0">
                                          <p:val>
                                            <p:strVal val="#ppt_x"/>
                                          </p:val>
                                        </p:tav>
                                        <p:tav tm="100000">
                                          <p:val>
                                            <p:strVal val="#ppt_x"/>
                                          </p:val>
                                        </p:tav>
                                      </p:tavLst>
                                    </p:anim>
                                    <p:anim calcmode="lin" valueType="num">
                                      <p:cBhvr>
                                        <p:cTn id="17"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0" presetClass="entr" presetSubtype="0" decel="10000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strVal val="#ppt_w+.3"/>
                                          </p:val>
                                        </p:tav>
                                        <p:tav tm="100000">
                                          <p:val>
                                            <p:strVal val="#ppt_w"/>
                                          </p:val>
                                        </p:tav>
                                      </p:tavLst>
                                    </p:anim>
                                    <p:anim calcmode="lin" valueType="num">
                                      <p:cBhvr>
                                        <p:cTn id="23" dur="500" fill="hold"/>
                                        <p:tgtEl>
                                          <p:spTgt spid="9"/>
                                        </p:tgtEl>
                                        <p:attrNameLst>
                                          <p:attrName>ppt_h</p:attrName>
                                        </p:attrNameLst>
                                      </p:cBhvr>
                                      <p:tavLst>
                                        <p:tav tm="0">
                                          <p:val>
                                            <p:strVal val="#ppt_h"/>
                                          </p:val>
                                        </p:tav>
                                        <p:tav tm="100000">
                                          <p:val>
                                            <p:strVal val="#ppt_h"/>
                                          </p:val>
                                        </p:tav>
                                      </p:tavLst>
                                    </p:anim>
                                    <p:animEffect transition="in" filter="fade">
                                      <p:cBhvr>
                                        <p:cTn id="24" dur="500"/>
                                        <p:tgtEl>
                                          <p:spTgt spid="9"/>
                                        </p:tgtEl>
                                      </p:cBhvr>
                                    </p:animEffect>
                                  </p:childTnLst>
                                </p:cTn>
                              </p:par>
                              <p:par>
                                <p:cTn id="25" presetID="50" presetClass="entr" presetSubtype="0" decel="10000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strVal val="#ppt_w+.3"/>
                                          </p:val>
                                        </p:tav>
                                        <p:tav tm="100000">
                                          <p:val>
                                            <p:strVal val="#ppt_w"/>
                                          </p:val>
                                        </p:tav>
                                      </p:tavLst>
                                    </p:anim>
                                    <p:anim calcmode="lin" valueType="num">
                                      <p:cBhvr>
                                        <p:cTn id="28" dur="500" fill="hold"/>
                                        <p:tgtEl>
                                          <p:spTgt spid="10"/>
                                        </p:tgtEl>
                                        <p:attrNameLst>
                                          <p:attrName>ppt_h</p:attrName>
                                        </p:attrNameLst>
                                      </p:cBhvr>
                                      <p:tavLst>
                                        <p:tav tm="0">
                                          <p:val>
                                            <p:strVal val="#ppt_h"/>
                                          </p:val>
                                        </p:tav>
                                        <p:tav tm="100000">
                                          <p:val>
                                            <p:strVal val="#ppt_h"/>
                                          </p:val>
                                        </p:tav>
                                      </p:tavLst>
                                    </p:anim>
                                    <p:animEffect transition="in" filter="fade">
                                      <p:cBhvr>
                                        <p:cTn id="29" dur="500"/>
                                        <p:tgtEl>
                                          <p:spTgt spid="10"/>
                                        </p:tgtEl>
                                      </p:cBhvr>
                                    </p:animEffect>
                                  </p:childTnLst>
                                </p:cTn>
                              </p:par>
                              <p:par>
                                <p:cTn id="30" presetID="50" presetClass="entr" presetSubtype="0" decel="10000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strVal val="#ppt_w+.3"/>
                                          </p:val>
                                        </p:tav>
                                        <p:tav tm="100000">
                                          <p:val>
                                            <p:strVal val="#ppt_w"/>
                                          </p:val>
                                        </p:tav>
                                      </p:tavLst>
                                    </p:anim>
                                    <p:anim calcmode="lin" valueType="num">
                                      <p:cBhvr>
                                        <p:cTn id="33" dur="500" fill="hold"/>
                                        <p:tgtEl>
                                          <p:spTgt spid="11"/>
                                        </p:tgtEl>
                                        <p:attrNameLst>
                                          <p:attrName>ppt_h</p:attrName>
                                        </p:attrNameLst>
                                      </p:cBhvr>
                                      <p:tavLst>
                                        <p:tav tm="0">
                                          <p:val>
                                            <p:strVal val="#ppt_h"/>
                                          </p:val>
                                        </p:tav>
                                        <p:tav tm="100000">
                                          <p:val>
                                            <p:strVal val="#ppt_h"/>
                                          </p:val>
                                        </p:tav>
                                      </p:tavLst>
                                    </p:anim>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heel(1)">
                                      <p:cBhvr>
                                        <p:cTn id="39"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5080" y="952500"/>
            <a:ext cx="18288000" cy="1447800"/>
          </a:xfrm>
          <a:prstGeom prst="rect">
            <a:avLst/>
          </a:prstGeom>
          <a:solidFill>
            <a:schemeClr val="accent3">
              <a:lumMod val="60000"/>
              <a:lumOff val="40000"/>
            </a:schemeClr>
          </a:solidFill>
        </p:spPr>
      </p:sp>
      <p:sp>
        <p:nvSpPr>
          <p:cNvPr id="20" name="TextBox 19"/>
          <p:cNvSpPr txBox="1"/>
          <p:nvPr/>
        </p:nvSpPr>
        <p:spPr>
          <a:xfrm>
            <a:off x="4403146" y="1353234"/>
            <a:ext cx="9682480" cy="646331"/>
          </a:xfrm>
          <a:prstGeom prst="rect">
            <a:avLst/>
          </a:prstGeom>
          <a:noFill/>
        </p:spPr>
        <p:txBody>
          <a:bodyPr wrap="square" rtlCol="0">
            <a:spAutoFit/>
          </a:bodyPr>
          <a:lstStyle/>
          <a:p>
            <a:pPr algn="ctr"/>
            <a:r>
              <a:rPr lang="en-US" sz="3600" b="1" dirty="0" err="1" smtClean="0">
                <a:solidFill>
                  <a:prstClr val="black"/>
                </a:solidFill>
                <a:latin typeface="Arial" panose="020B0604020202020204" pitchFamily="34" charset="0"/>
                <a:cs typeface="Arial" panose="020B0604020202020204" pitchFamily="34" charset="0"/>
              </a:rPr>
              <a:t>Ví</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dụ</a:t>
            </a:r>
            <a:r>
              <a:rPr lang="en-US" sz="3600" b="1" dirty="0" smtClean="0">
                <a:solidFill>
                  <a:prstClr val="black"/>
                </a:solidFill>
                <a:latin typeface="Arial" panose="020B0604020202020204" pitchFamily="34" charset="0"/>
                <a:cs typeface="Arial" panose="020B0604020202020204" pitchFamily="34" charset="0"/>
              </a:rPr>
              <a:t> 5: </a:t>
            </a:r>
            <a:r>
              <a:rPr lang="en-US" sz="3600" dirty="0" err="1" smtClean="0">
                <a:solidFill>
                  <a:prstClr val="black"/>
                </a:solidFill>
                <a:latin typeface="Arial" panose="020B0604020202020204" pitchFamily="34" charset="0"/>
                <a:cs typeface="Arial" panose="020B0604020202020204" pitchFamily="34" charset="0"/>
              </a:rPr>
              <a:t>Giải</a:t>
            </a:r>
            <a:r>
              <a:rPr lang="en-US" sz="3600" dirty="0" smtClean="0">
                <a:solidFill>
                  <a:prstClr val="black"/>
                </a:solidFill>
                <a:latin typeface="Arial" panose="020B0604020202020204" pitchFamily="34" charset="0"/>
                <a:cs typeface="Arial" panose="020B0604020202020204" pitchFamily="34" charset="0"/>
              </a:rPr>
              <a:t> </a:t>
            </a:r>
            <a:r>
              <a:rPr lang="en-US" sz="3600" dirty="0" err="1" smtClean="0">
                <a:solidFill>
                  <a:prstClr val="black"/>
                </a:solidFill>
                <a:latin typeface="Arial" panose="020B0604020202020204" pitchFamily="34" charset="0"/>
                <a:cs typeface="Arial" panose="020B0604020202020204" pitchFamily="34" charset="0"/>
              </a:rPr>
              <a:t>bài</a:t>
            </a:r>
            <a:r>
              <a:rPr lang="en-US" sz="3600" dirty="0" smtClean="0">
                <a:solidFill>
                  <a:prstClr val="black"/>
                </a:solidFill>
                <a:latin typeface="Arial" panose="020B0604020202020204" pitchFamily="34" charset="0"/>
                <a:cs typeface="Arial" panose="020B0604020202020204" pitchFamily="34" charset="0"/>
              </a:rPr>
              <a:t> </a:t>
            </a:r>
            <a:r>
              <a:rPr lang="en-US" sz="3600" dirty="0" err="1" smtClean="0">
                <a:solidFill>
                  <a:prstClr val="black"/>
                </a:solidFill>
                <a:latin typeface="Arial" panose="020B0604020202020204" pitchFamily="34" charset="0"/>
                <a:cs typeface="Arial" panose="020B0604020202020204" pitchFamily="34" charset="0"/>
              </a:rPr>
              <a:t>toán</a:t>
            </a:r>
            <a:r>
              <a:rPr lang="en-US" sz="3600" dirty="0" smtClean="0">
                <a:solidFill>
                  <a:prstClr val="black"/>
                </a:solidFill>
                <a:latin typeface="Arial" panose="020B0604020202020204" pitchFamily="34" charset="0"/>
                <a:cs typeface="Arial" panose="020B0604020202020204" pitchFamily="34" charset="0"/>
              </a:rPr>
              <a:t> ở </a:t>
            </a:r>
            <a:r>
              <a:rPr lang="en-US" sz="3600" dirty="0" err="1" smtClean="0">
                <a:solidFill>
                  <a:prstClr val="black"/>
                </a:solidFill>
                <a:latin typeface="Arial" panose="020B0604020202020204" pitchFamily="34" charset="0"/>
                <a:cs typeface="Arial" panose="020B0604020202020204" pitchFamily="34" charset="0"/>
              </a:rPr>
              <a:t>tình</a:t>
            </a:r>
            <a:r>
              <a:rPr lang="en-US" sz="3600" dirty="0" smtClean="0">
                <a:solidFill>
                  <a:prstClr val="black"/>
                </a:solidFill>
                <a:latin typeface="Arial" panose="020B0604020202020204" pitchFamily="34" charset="0"/>
                <a:cs typeface="Arial" panose="020B0604020202020204" pitchFamily="34" charset="0"/>
              </a:rPr>
              <a:t> </a:t>
            </a:r>
            <a:r>
              <a:rPr lang="en-US" sz="3600" dirty="0" err="1" smtClean="0">
                <a:solidFill>
                  <a:prstClr val="black"/>
                </a:solidFill>
                <a:latin typeface="Arial" panose="020B0604020202020204" pitchFamily="34" charset="0"/>
                <a:cs typeface="Arial" panose="020B0604020202020204" pitchFamily="34" charset="0"/>
              </a:rPr>
              <a:t>huống</a:t>
            </a:r>
            <a:r>
              <a:rPr lang="en-US" sz="3600" dirty="0" smtClean="0">
                <a:solidFill>
                  <a:prstClr val="black"/>
                </a:solidFill>
                <a:latin typeface="Arial" panose="020B0604020202020204" pitchFamily="34" charset="0"/>
                <a:cs typeface="Arial" panose="020B0604020202020204" pitchFamily="34" charset="0"/>
              </a:rPr>
              <a:t> </a:t>
            </a:r>
            <a:r>
              <a:rPr lang="en-US" sz="3600" dirty="0" err="1" smtClean="0">
                <a:solidFill>
                  <a:prstClr val="black"/>
                </a:solidFill>
                <a:latin typeface="Arial" panose="020B0604020202020204" pitchFamily="34" charset="0"/>
                <a:cs typeface="Arial" panose="020B0604020202020204" pitchFamily="34" charset="0"/>
              </a:rPr>
              <a:t>mở</a:t>
            </a:r>
            <a:r>
              <a:rPr lang="en-US" sz="3600" dirty="0" smtClean="0">
                <a:solidFill>
                  <a:prstClr val="black"/>
                </a:solidFill>
                <a:latin typeface="Arial" panose="020B0604020202020204" pitchFamily="34" charset="0"/>
                <a:cs typeface="Arial" panose="020B0604020202020204" pitchFamily="34" charset="0"/>
              </a:rPr>
              <a:t> </a:t>
            </a:r>
            <a:r>
              <a:rPr lang="en-US" sz="3600" dirty="0" err="1" smtClean="0">
                <a:solidFill>
                  <a:prstClr val="black"/>
                </a:solidFill>
                <a:latin typeface="Arial" panose="020B0604020202020204" pitchFamily="34" charset="0"/>
                <a:cs typeface="Arial" panose="020B0604020202020204" pitchFamily="34" charset="0"/>
              </a:rPr>
              <a:t>đầu</a:t>
            </a:r>
            <a:endParaRPr lang="en-US" sz="3600" b="1" dirty="0">
              <a:solidFill>
                <a:prstClr val="black"/>
              </a:solidFill>
              <a:latin typeface="Arial" panose="020B0604020202020204" pitchFamily="34" charset="0"/>
              <a:cs typeface="Arial" panose="020B0604020202020204" pitchFamily="34" charset="0"/>
            </a:endParaRPr>
          </a:p>
        </p:txBody>
      </p:sp>
      <p:pic>
        <p:nvPicPr>
          <p:cNvPr id="22" name="Picture 21"/>
          <p:cNvPicPr>
            <a:picLocks noChangeAspect="1"/>
          </p:cNvPicPr>
          <p:nvPr/>
        </p:nvPicPr>
        <p:blipFill rotWithShape="1">
          <a:blip r:embed="rId2" cstate="print">
            <a:extLst>
              <a:ext uri="{28A0092B-C50C-407E-A947-70E740481C1C}">
                <a14:useLocalDpi xmlns:a14="http://schemas.microsoft.com/office/drawing/2010/main" val="0"/>
              </a:ext>
            </a:extLst>
          </a:blip>
          <a:srcRect b="21078"/>
          <a:stretch/>
        </p:blipFill>
        <p:spPr>
          <a:xfrm>
            <a:off x="386080" y="-537865"/>
            <a:ext cx="4055166" cy="3200400"/>
          </a:xfrm>
          <a:prstGeom prst="rect">
            <a:avLst/>
          </a:prstGeom>
        </p:spPr>
      </p:pic>
      <p:sp>
        <p:nvSpPr>
          <p:cNvPr id="23" name="Rectangle 22"/>
          <p:cNvSpPr/>
          <p:nvPr/>
        </p:nvSpPr>
        <p:spPr>
          <a:xfrm>
            <a:off x="1671320" y="2801034"/>
            <a:ext cx="14864080" cy="6740307"/>
          </a:xfrm>
          <a:prstGeom prst="rect">
            <a:avLst/>
          </a:prstGeom>
        </p:spPr>
        <p:txBody>
          <a:bodyPr wrap="square">
            <a:spAutoFit/>
          </a:bodyPr>
          <a:lstStyle/>
          <a:p>
            <a:pPr algn="just">
              <a:lnSpc>
                <a:spcPct val="150000"/>
              </a:lnSpc>
            </a:pPr>
            <a:r>
              <a:rPr lang="vi-VN" sz="3600" dirty="0">
                <a:solidFill>
                  <a:prstClr val="black"/>
                </a:solidFill>
                <a:cs typeface="Arial" panose="020B0604020202020204" pitchFamily="34" charset="0"/>
              </a:rPr>
              <a:t>Nhân ngày Quốc tế Thiếu nhi 1 – 6, một rạp chiếu phim phục vụ các khán giả một bộ phim hoạt hình. Vé được bán ra có hai loại:</a:t>
            </a:r>
          </a:p>
          <a:p>
            <a:pPr algn="just">
              <a:lnSpc>
                <a:spcPct val="150000"/>
              </a:lnSpc>
            </a:pPr>
            <a:r>
              <a:rPr lang="vi-VN" sz="3600" dirty="0">
                <a:solidFill>
                  <a:prstClr val="black"/>
                </a:solidFill>
                <a:cs typeface="Arial" panose="020B0604020202020204" pitchFamily="34" charset="0"/>
              </a:rPr>
              <a:t>Loại 1 (dành cho trẻ từ 6 – 13 tuổi): 50 000 đồng/ vé.</a:t>
            </a:r>
          </a:p>
          <a:p>
            <a:pPr algn="just">
              <a:lnSpc>
                <a:spcPct val="150000"/>
              </a:lnSpc>
            </a:pPr>
            <a:r>
              <a:rPr lang="vi-VN" sz="3600" dirty="0">
                <a:solidFill>
                  <a:prstClr val="black"/>
                </a:solidFill>
                <a:cs typeface="Arial" panose="020B0604020202020204" pitchFamily="34" charset="0"/>
              </a:rPr>
              <a:t>Loại 2 (dành cho người trên 13 tuổi): 100 000 đồng/vé.</a:t>
            </a:r>
          </a:p>
          <a:p>
            <a:pPr algn="just">
              <a:lnSpc>
                <a:spcPct val="150000"/>
              </a:lnSpc>
            </a:pPr>
            <a:r>
              <a:rPr lang="vi-VN" sz="3600" dirty="0">
                <a:solidFill>
                  <a:prstClr val="black"/>
                </a:solidFill>
                <a:cs typeface="Arial" panose="020B0604020202020204" pitchFamily="34" charset="0"/>
              </a:rPr>
              <a:t>Người ta tính toán rằng, để không phải bù lỗ thì số tiền vé thu được ở rạp chiếu phim này phải đạt tối thiểu 20 triệu đồng. </a:t>
            </a:r>
          </a:p>
          <a:p>
            <a:pPr algn="just">
              <a:lnSpc>
                <a:spcPct val="150000"/>
              </a:lnSpc>
            </a:pPr>
            <a:r>
              <a:rPr lang="vi-VN" sz="3600" dirty="0">
                <a:solidFill>
                  <a:prstClr val="black"/>
                </a:solidFill>
                <a:cs typeface="Arial" panose="020B0604020202020204" pitchFamily="34" charset="0"/>
              </a:rPr>
              <a:t>Hỏi số lượng vé bán được trong những trường hợp nào thì rạp chiếu phim phải bù lỗ?</a:t>
            </a:r>
          </a:p>
        </p:txBody>
      </p:sp>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63800" y="3890665"/>
            <a:ext cx="2182511" cy="2226888"/>
          </a:xfrm>
          <a:prstGeom prst="rect">
            <a:avLst/>
          </a:prstGeom>
        </p:spPr>
      </p:pic>
    </p:spTree>
    <p:extLst>
      <p:ext uri="{BB962C8B-B14F-4D97-AF65-F5344CB8AC3E}">
        <p14:creationId xmlns:p14="http://schemas.microsoft.com/office/powerpoint/2010/main" val="1475844070"/>
      </p:ext>
    </p:extLst>
  </p:cSld>
  <p:clrMapOvr>
    <a:masterClrMapping/>
  </p:clrMapOvr>
  <mc:AlternateContent xmlns:mc="http://schemas.openxmlformats.org/markup-compatibility/2006">
    <mc:Choice xmlns:p14="http://schemas.microsoft.com/office/powerpoint/2010/main" Requires="p14">
      <p:transition spd="slow" p14:dur="1500">
        <p:checker/>
      </p:transition>
    </mc:Choice>
    <mc:Fallback>
      <p:transition spd="slow">
        <p:checker/>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685800" y="952500"/>
            <a:ext cx="2286000" cy="1501859"/>
            <a:chOff x="914400" y="5372100"/>
            <a:chExt cx="2687941" cy="1737425"/>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5372100"/>
              <a:ext cx="2687941" cy="1737425"/>
            </a:xfrm>
            <a:prstGeom prst="rect">
              <a:avLst/>
            </a:prstGeom>
          </p:spPr>
        </p:pic>
        <p:sp>
          <p:nvSpPr>
            <p:cNvPr id="15" name="TextBox 14"/>
            <p:cNvSpPr txBox="1"/>
            <p:nvPr/>
          </p:nvSpPr>
          <p:spPr>
            <a:xfrm>
              <a:off x="1354440" y="5737891"/>
              <a:ext cx="1807859" cy="646331"/>
            </a:xfrm>
            <a:prstGeom prst="rect">
              <a:avLst/>
            </a:prstGeom>
            <a:noFill/>
          </p:spPr>
          <p:txBody>
            <a:bodyPr wrap="square" rtlCol="0">
              <a:spAutoFit/>
            </a:bodyPr>
            <a:lstStyle/>
            <a:p>
              <a:pPr algn="ctr"/>
              <a:r>
                <a:rPr lang="en-US" sz="3600" b="1" dirty="0" err="1" smtClean="0">
                  <a:solidFill>
                    <a:srgbClr val="C00000"/>
                  </a:solidFill>
                  <a:latin typeface="Arial" panose="020B0604020202020204" pitchFamily="34" charset="0"/>
                  <a:cs typeface="Arial" panose="020B0604020202020204" pitchFamily="34" charset="0"/>
                </a:rPr>
                <a:t>Giải</a:t>
              </a:r>
              <a:endParaRPr lang="en-US" sz="3600" b="1" dirty="0">
                <a:solidFill>
                  <a:srgbClr val="C00000"/>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6" name="TextBox 15"/>
              <p:cNvSpPr txBox="1"/>
              <p:nvPr/>
            </p:nvSpPr>
            <p:spPr>
              <a:xfrm>
                <a:off x="3105150" y="1268696"/>
                <a:ext cx="13487400" cy="4247317"/>
              </a:xfrm>
              <a:prstGeom prst="rect">
                <a:avLst/>
              </a:prstGeom>
              <a:noFill/>
            </p:spPr>
            <p:txBody>
              <a:bodyPr wrap="square" rtlCol="0">
                <a:spAutoFit/>
              </a:bodyPr>
              <a:lstStyle/>
              <a:p>
                <a:pPr algn="just">
                  <a:lnSpc>
                    <a:spcPct val="150000"/>
                  </a:lnSpc>
                </a:pPr>
                <a:r>
                  <a:rPr lang="en-US" sz="3600" dirty="0" err="1" smtClean="0">
                    <a:latin typeface="Arial" panose="020B0604020202020204" pitchFamily="34" charset="0"/>
                    <a:cs typeface="Arial" panose="020B0604020202020204" pitchFamily="34" charset="0"/>
                  </a:rPr>
                  <a:t>Gọi</a:t>
                </a:r>
                <a:r>
                  <a:rPr lang="en-US" sz="3600" dirty="0" smtClean="0">
                    <a:latin typeface="Arial" panose="020B0604020202020204" pitchFamily="34" charset="0"/>
                    <a:cs typeface="Arial" panose="020B0604020202020204" pitchFamily="34" charset="0"/>
                  </a:rPr>
                  <a:t> x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số</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lượng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vé</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loại</a:t>
                </a:r>
                <a:r>
                  <a:rPr lang="en-US" sz="3600" dirty="0" smtClean="0">
                    <a:latin typeface="Arial" panose="020B0604020202020204" pitchFamily="34" charset="0"/>
                    <a:cs typeface="Arial" panose="020B0604020202020204" pitchFamily="34" charset="0"/>
                  </a:rPr>
                  <a:t> 1 </a:t>
                </a:r>
                <a:r>
                  <a:rPr lang="en-US" sz="3600" dirty="0" err="1" smtClean="0">
                    <a:latin typeface="Arial" panose="020B0604020202020204" pitchFamily="34" charset="0"/>
                    <a:cs typeface="Arial" panose="020B0604020202020204" pitchFamily="34" charset="0"/>
                  </a:rPr>
                  <a:t>bán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được</a:t>
                </a:r>
                <a:r>
                  <a:rPr lang="en-US" sz="3600" dirty="0" smtClean="0">
                    <a:latin typeface="Arial" panose="020B0604020202020204" pitchFamily="34" charset="0"/>
                    <a:cs typeface="Arial" panose="020B0604020202020204" pitchFamily="34" charset="0"/>
                  </a:rPr>
                  <a:t> (x </a:t>
                </a:r>
                <a14:m>
                  <m:oMath xmlns:m="http://schemas.openxmlformats.org/officeDocument/2006/math">
                    <m:r>
                      <a:rPr lang="en-US" sz="36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3600" dirty="0" smtClean="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ea typeface="Cambria Math" panose="02040503050406030204" pitchFamily="18" charset="0"/>
                        <a:cs typeface="Arial" panose="020B0604020202020204" pitchFamily="34" charset="0"/>
                      </a:rPr>
                      <m:t>ℕ</m:t>
                    </m:r>
                  </m:oMath>
                </a14:m>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y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số</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lượng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vé</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loại</a:t>
                </a:r>
                <a:r>
                  <a:rPr lang="en-US" sz="3600" dirty="0" smtClean="0">
                    <a:latin typeface="Arial" panose="020B0604020202020204" pitchFamily="34" charset="0"/>
                    <a:cs typeface="Arial" panose="020B0604020202020204" pitchFamily="34" charset="0"/>
                  </a:rPr>
                  <a:t> 2 </a:t>
                </a:r>
                <a:r>
                  <a:rPr lang="en-US" sz="3600" dirty="0" err="1" smtClean="0">
                    <a:latin typeface="Arial" panose="020B0604020202020204" pitchFamily="34" charset="0"/>
                    <a:cs typeface="Arial" panose="020B0604020202020204" pitchFamily="34" charset="0"/>
                  </a:rPr>
                  <a:t>bán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được</a:t>
                </a:r>
                <a:r>
                  <a:rPr lang="en-US" sz="3600" dirty="0" smtClean="0">
                    <a:latin typeface="Arial" panose="020B0604020202020204" pitchFamily="34" charset="0"/>
                    <a:cs typeface="Arial" panose="020B0604020202020204" pitchFamily="34" charset="0"/>
                  </a:rPr>
                  <a:t> (y </a:t>
                </a:r>
                <a14:m>
                  <m:oMath xmlns:m="http://schemas.openxmlformats.org/officeDocument/2006/math">
                    <m:r>
                      <a:rPr lang="en-US" sz="3600" i="1">
                        <a:latin typeface="Cambria Math" panose="02040503050406030204" pitchFamily="18" charset="0"/>
                        <a:ea typeface="Cambria Math" panose="02040503050406030204" pitchFamily="18" charset="0"/>
                        <a:cs typeface="Arial" panose="020B0604020202020204" pitchFamily="34" charset="0"/>
                      </a:rPr>
                      <m:t>∈</m:t>
                    </m:r>
                  </m:oMath>
                </a14:m>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a:latin typeface="Cambria Math" panose="02040503050406030204" pitchFamily="18" charset="0"/>
                        <a:ea typeface="Cambria Math" panose="02040503050406030204" pitchFamily="18" charset="0"/>
                        <a:cs typeface="Arial" panose="020B0604020202020204" pitchFamily="34" charset="0"/>
                      </a:rPr>
                      <m:t>ℕ</m:t>
                    </m:r>
                  </m:oMath>
                </a14:m>
                <a:r>
                  <a:rPr lang="en-US" sz="3600" dirty="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thì</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số</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tiền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bán</a:t>
                </a:r>
                <a:r>
                  <a:rPr lang="en-US" sz="3600" dirty="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vé</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được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50x + 100y (</a:t>
                </a:r>
                <a:r>
                  <a:rPr lang="en-US" sz="3600" dirty="0" err="1" smtClean="0">
                    <a:latin typeface="Arial" panose="020B0604020202020204" pitchFamily="34" charset="0"/>
                    <a:cs typeface="Arial" panose="020B0604020202020204" pitchFamily="34" charset="0"/>
                  </a:rPr>
                  <a:t>nghìn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đồng</a:t>
                </a:r>
                <a:r>
                  <a:rPr lang="en-US" sz="3600" dirty="0" smtClean="0">
                    <a:latin typeface="Arial" panose="020B0604020202020204" pitchFamily="34" charset="0"/>
                    <a:cs typeface="Arial" panose="020B0604020202020204" pitchFamily="34" charset="0"/>
                  </a:rPr>
                  <a:t>). </a:t>
                </a:r>
                <a:endParaRPr lang="en-US" sz="3600" dirty="0">
                  <a:latin typeface="Arial" panose="020B0604020202020204" pitchFamily="34" charset="0"/>
                  <a:cs typeface="Arial" panose="020B0604020202020204" pitchFamily="34" charset="0"/>
                </a:endParaRPr>
              </a:p>
              <a:p>
                <a:pPr algn="just">
                  <a:lnSpc>
                    <a:spcPct val="150000"/>
                  </a:lnSpc>
                </a:pPr>
                <a:r>
                  <a:rPr lang="en-US" sz="3600" dirty="0" err="1" smtClean="0">
                    <a:latin typeface="Arial" panose="020B0604020202020204" pitchFamily="34" charset="0"/>
                    <a:cs typeface="Arial" panose="020B0604020202020204" pitchFamily="34" charset="0"/>
                  </a:rPr>
                  <a:t>Người</a:t>
                </a:r>
                <a:r>
                  <a:rPr lang="en-US" sz="3600" dirty="0" smtClean="0">
                    <a:latin typeface="Arial" panose="020B0604020202020204" pitchFamily="34" charset="0"/>
                    <a:cs typeface="Arial" panose="020B0604020202020204" pitchFamily="34" charset="0"/>
                  </a:rPr>
                  <a:t> ta </a:t>
                </a:r>
                <a:r>
                  <a:rPr lang="en-US" sz="3600" dirty="0" err="1" smtClean="0">
                    <a:latin typeface="Arial" panose="020B0604020202020204" pitchFamily="34" charset="0"/>
                    <a:cs typeface="Arial" panose="020B0604020202020204" pitchFamily="34" charset="0"/>
                  </a:rPr>
                  <a:t>sẽ</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phải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bù</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lỗ</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trong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trường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hợp</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số</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tiền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bán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vé</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nhỏ</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hơn</a:t>
                </a:r>
                <a:r>
                  <a:rPr lang="en-US" sz="3600" dirty="0" smtClean="0">
                    <a:latin typeface="Arial" panose="020B0604020202020204" pitchFamily="34" charset="0"/>
                    <a:cs typeface="Arial" panose="020B0604020202020204" pitchFamily="34" charset="0"/>
                  </a:rPr>
                  <a:t> 20 </a:t>
                </a:r>
                <a:r>
                  <a:rPr lang="en-US" sz="3600" dirty="0" err="1" smtClean="0">
                    <a:latin typeface="Arial" panose="020B0604020202020204" pitchFamily="34" charset="0"/>
                    <a:cs typeface="Arial" panose="020B0604020202020204" pitchFamily="34" charset="0"/>
                  </a:rPr>
                  <a:t>triệu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đồng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tức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50x + 100y &lt; 20 000 hay x + 2y &lt; 400.</a:t>
                </a:r>
                <a:endParaRPr lang="en-US" sz="3600" dirty="0">
                  <a:latin typeface="Arial" panose="020B0604020202020204" pitchFamily="34" charset="0"/>
                  <a:cs typeface="Arial" panose="020B0604020202020204" pitchFamily="34"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3105150" y="1268696"/>
                <a:ext cx="13487400" cy="4247317"/>
              </a:xfrm>
              <a:prstGeom prst="rect">
                <a:avLst/>
              </a:prstGeom>
              <a:blipFill rotWithShape="0">
                <a:blip r:embed="rId3"/>
                <a:stretch>
                  <a:fillRect l="-1356" r="-1356" b="-2009"/>
                </a:stretch>
              </a:blipFill>
            </p:spPr>
            <p:txBody>
              <a:bodyPr/>
              <a:lstStyle/>
              <a:p>
                <a:r>
                  <a:rPr lang="en-US">
                    <a:noFill/>
                  </a:rPr>
                  <a:t> </a:t>
                </a:r>
              </a:p>
            </p:txBody>
          </p:sp>
        </mc:Fallback>
      </mc:AlternateContent>
      <p:pic>
        <p:nvPicPr>
          <p:cNvPr id="18"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881289" y="4914900"/>
            <a:ext cx="3432541" cy="4791617"/>
          </a:xfrm>
          <a:prstGeom prst="rect">
            <a:avLst/>
          </a:prstGeom>
        </p:spPr>
      </p:pic>
      <p:grpSp>
        <p:nvGrpSpPr>
          <p:cNvPr id="22" name="Group 21"/>
          <p:cNvGrpSpPr/>
          <p:nvPr/>
        </p:nvGrpSpPr>
        <p:grpSpPr>
          <a:xfrm>
            <a:off x="5391150" y="5829300"/>
            <a:ext cx="11201400" cy="3581400"/>
            <a:chOff x="5391150" y="5829300"/>
            <a:chExt cx="11201400" cy="3581400"/>
          </a:xfrm>
        </p:grpSpPr>
        <p:sp>
          <p:nvSpPr>
            <p:cNvPr id="20" name="Cloud Callout 19"/>
            <p:cNvSpPr/>
            <p:nvPr/>
          </p:nvSpPr>
          <p:spPr>
            <a:xfrm>
              <a:off x="5391150" y="5829300"/>
              <a:ext cx="11201400" cy="3581400"/>
            </a:xfrm>
            <a:prstGeom prst="cloudCallout">
              <a:avLst>
                <a:gd name="adj1" fmla="val -59949"/>
                <a:gd name="adj2" fmla="val -45021"/>
              </a:avLst>
            </a:prstGeom>
            <a:solidFill>
              <a:schemeClr val="accent4">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6248400" y="6356533"/>
              <a:ext cx="9144000" cy="2482667"/>
            </a:xfrm>
            <a:prstGeom prst="rect">
              <a:avLst/>
            </a:prstGeom>
            <a:noFill/>
          </p:spPr>
          <p:txBody>
            <a:bodyPr wrap="square" rtlCol="0">
              <a:spAutoFit/>
            </a:bodyPr>
            <a:lstStyle/>
            <a:p>
              <a:pPr algn="ctr">
                <a:lnSpc>
                  <a:spcPct val="150000"/>
                </a:lnSpc>
              </a:pPr>
              <a:r>
                <a:rPr lang="en-US" sz="3600" dirty="0" err="1" smtClean="0">
                  <a:latin typeface="Arial" panose="020B0604020202020204" pitchFamily="34" charset="0"/>
                  <a:cs typeface="Arial" panose="020B0604020202020204" pitchFamily="34" charset="0"/>
                </a:rPr>
                <a:t>Như</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vậy</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việc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giải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quyết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bài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toán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mở</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đầu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dẫn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đến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việc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tìm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miền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nghiệm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bất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phương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trình</a:t>
              </a:r>
              <a:r>
                <a:rPr lang="en-US" sz="3600" dirty="0" smtClean="0">
                  <a:latin typeface="Arial" panose="020B0604020202020204" pitchFamily="34" charset="0"/>
                  <a:cs typeface="Arial" panose="020B0604020202020204" pitchFamily="34" charset="0"/>
                </a:rPr>
                <a:t> x + 2y &lt; 400.</a:t>
              </a:r>
              <a:endParaRPr lang="en-US" sz="3600" dirty="0">
                <a:latin typeface="Arial" panose="020B0604020202020204" pitchFamily="34" charset="0"/>
                <a:cs typeface="Arial" panose="020B0604020202020204" pitchFamily="34"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8" presetClass="entr" presetSubtype="6"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strips(downRight)">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0" y="8657998"/>
            <a:ext cx="18288000" cy="1629002"/>
          </a:xfrm>
          <a:prstGeom prst="rect">
            <a:avLst/>
          </a:prstGeom>
          <a:solidFill>
            <a:srgbClr val="99D9D9"/>
          </a:solidFill>
        </p:spPr>
      </p:sp>
      <p:sp>
        <p:nvSpPr>
          <p:cNvPr id="3" name="TextBox 2"/>
          <p:cNvSpPr txBox="1"/>
          <p:nvPr/>
        </p:nvSpPr>
        <p:spPr>
          <a:xfrm>
            <a:off x="1009651" y="5975228"/>
            <a:ext cx="16078200" cy="2482667"/>
          </a:xfrm>
          <a:prstGeom prst="rect">
            <a:avLst/>
          </a:prstGeom>
          <a:noFill/>
        </p:spPr>
        <p:txBody>
          <a:bodyPr wrap="square" rtlCol="0">
            <a:spAutoFit/>
          </a:bodyPr>
          <a:lstStyle/>
          <a:p>
            <a:pPr algn="just">
              <a:lnSpc>
                <a:spcPct val="150000"/>
              </a:lnSpc>
            </a:pPr>
            <a:r>
              <a:rPr lang="en-US" sz="3600" dirty="0" err="1" smtClean="0">
                <a:latin typeface="Arial" panose="020B0604020202020204" pitchFamily="34" charset="0"/>
                <a:cs typeface="Arial" panose="020B0604020202020204" pitchFamily="34" charset="0"/>
              </a:rPr>
              <a:t>Vậy</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nếu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bán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được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số</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vé</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loại</a:t>
            </a:r>
            <a:r>
              <a:rPr lang="en-US" sz="3600" dirty="0" smtClean="0">
                <a:latin typeface="Arial" panose="020B0604020202020204" pitchFamily="34" charset="0"/>
                <a:cs typeface="Arial" panose="020B0604020202020204" pitchFamily="34" charset="0"/>
              </a:rPr>
              <a:t> 1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x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số</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vé</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loại</a:t>
            </a:r>
            <a:r>
              <a:rPr lang="en-US" sz="3600" dirty="0" smtClean="0">
                <a:latin typeface="Arial" panose="020B0604020202020204" pitchFamily="34" charset="0"/>
                <a:cs typeface="Arial" panose="020B0604020202020204" pitchFamily="34" charset="0"/>
              </a:rPr>
              <a:t> 2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y </a:t>
            </a:r>
            <a:r>
              <a:rPr lang="en-US" sz="3600" dirty="0" err="1" smtClean="0">
                <a:latin typeface="Arial" panose="020B0604020202020204" pitchFamily="34" charset="0"/>
                <a:cs typeface="Arial" panose="020B0604020202020204" pitchFamily="34" charset="0"/>
              </a:rPr>
              <a:t>mà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điểm</a:t>
            </a:r>
            <a:r>
              <a:rPr lang="en-US" sz="3600" dirty="0" smtClean="0">
                <a:latin typeface="Arial" panose="020B0604020202020204" pitchFamily="34" charset="0"/>
                <a:cs typeface="Arial" panose="020B0604020202020204" pitchFamily="34" charset="0"/>
              </a:rPr>
              <a:t> (x; y) </a:t>
            </a:r>
            <a:r>
              <a:rPr lang="en-US" sz="3600" dirty="0" err="1" smtClean="0">
                <a:latin typeface="Arial" panose="020B0604020202020204" pitchFamily="34" charset="0"/>
                <a:cs typeface="Arial" panose="020B0604020202020204" pitchFamily="34" charset="0"/>
              </a:rPr>
              <a:t>nằm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trong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miền</a:t>
            </a:r>
            <a:r>
              <a:rPr lang="en-US" sz="3600" dirty="0" smtClean="0">
                <a:latin typeface="Arial" panose="020B0604020202020204" pitchFamily="34" charset="0"/>
                <a:cs typeface="Arial" panose="020B0604020202020204" pitchFamily="34" charset="0"/>
              </a:rPr>
              <a:t> tam </a:t>
            </a:r>
            <a:r>
              <a:rPr lang="en-US" sz="3600" dirty="0" err="1" smtClean="0">
                <a:latin typeface="Arial" panose="020B0604020202020204" pitchFamily="34" charset="0"/>
                <a:cs typeface="Arial" panose="020B0604020202020204" pitchFamily="34" charset="0"/>
              </a:rPr>
              <a:t>giác</a:t>
            </a:r>
            <a:r>
              <a:rPr lang="en-US" sz="3600" dirty="0" smtClean="0">
                <a:latin typeface="Arial" panose="020B0604020202020204" pitchFamily="34" charset="0"/>
                <a:cs typeface="Arial" panose="020B0604020202020204" pitchFamily="34" charset="0"/>
              </a:rPr>
              <a:t> OAB </a:t>
            </a:r>
            <a:r>
              <a:rPr lang="en-US" sz="3600" dirty="0" err="1" smtClean="0">
                <a:latin typeface="Arial" panose="020B0604020202020204" pitchFamily="34" charset="0"/>
                <a:cs typeface="Arial" panose="020B0604020202020204" pitchFamily="34" charset="0"/>
              </a:rPr>
              <a:t>không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kể</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cạnh</a:t>
            </a:r>
            <a:r>
              <a:rPr lang="en-US" sz="3600" dirty="0" smtClean="0">
                <a:latin typeface="Arial" panose="020B0604020202020204" pitchFamily="34" charset="0"/>
                <a:cs typeface="Arial" panose="020B0604020202020204" pitchFamily="34" charset="0"/>
              </a:rPr>
              <a:t> AB </a:t>
            </a:r>
            <a:r>
              <a:rPr lang="en-US" sz="3600" dirty="0" err="1" smtClean="0">
                <a:latin typeface="Arial" panose="020B0604020202020204" pitchFamily="34" charset="0"/>
                <a:cs typeface="Arial" panose="020B0604020202020204" pitchFamily="34" charset="0"/>
              </a:rPr>
              <a:t>thì</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rạp</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chiếu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phim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sẽ</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phải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bù</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lỗ</a:t>
            </a:r>
            <a:r>
              <a:rPr lang="en-US" sz="3600" dirty="0" smtClean="0">
                <a:latin typeface="Arial" panose="020B0604020202020204" pitchFamily="34" charset="0"/>
                <a:cs typeface="Arial" panose="020B0604020202020204" pitchFamily="34" charset="0"/>
              </a:rPr>
              <a:t>.</a:t>
            </a:r>
          </a:p>
          <a:p>
            <a:pPr algn="just">
              <a:lnSpc>
                <a:spcPct val="150000"/>
              </a:lnSpc>
            </a:pPr>
            <a:r>
              <a:rPr lang="en-US" sz="3600" dirty="0" err="1" smtClean="0">
                <a:latin typeface="Arial" panose="020B0604020202020204" pitchFamily="34" charset="0"/>
                <a:cs typeface="Arial" panose="020B0604020202020204" pitchFamily="34" charset="0"/>
              </a:rPr>
              <a:t>Nếu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điểm</a:t>
            </a:r>
            <a:r>
              <a:rPr lang="en-US" sz="3600" dirty="0" smtClean="0">
                <a:latin typeface="Arial" panose="020B0604020202020204" pitchFamily="34" charset="0"/>
                <a:cs typeface="Arial" panose="020B0604020202020204" pitchFamily="34" charset="0"/>
              </a:rPr>
              <a:t> (x; y) </a:t>
            </a:r>
            <a:r>
              <a:rPr lang="en-US" sz="3600" dirty="0" err="1" smtClean="0">
                <a:latin typeface="Arial" panose="020B0604020202020204" pitchFamily="34" charset="0"/>
                <a:cs typeface="Arial" panose="020B0604020202020204" pitchFamily="34" charset="0"/>
              </a:rPr>
              <a:t>nằm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trên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đoạn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thẳng</a:t>
            </a:r>
            <a:r>
              <a:rPr lang="en-US" sz="3600" dirty="0" smtClean="0">
                <a:latin typeface="Arial" panose="020B0604020202020204" pitchFamily="34" charset="0"/>
                <a:cs typeface="Arial" panose="020B0604020202020204" pitchFamily="34" charset="0"/>
              </a:rPr>
              <a:t> AB </a:t>
            </a:r>
            <a:r>
              <a:rPr lang="en-US" sz="3600" dirty="0" err="1" smtClean="0">
                <a:latin typeface="Arial" panose="020B0604020202020204" pitchFamily="34" charset="0"/>
                <a:cs typeface="Arial" panose="020B0604020202020204" pitchFamily="34" charset="0"/>
              </a:rPr>
              <a:t>thì</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rạp</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chiếu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phim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hòa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vốn</a:t>
            </a:r>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05071" y="1499587"/>
            <a:ext cx="6363879" cy="3472762"/>
          </a:xfrm>
          <a:prstGeom prst="rect">
            <a:avLst/>
          </a:prstGeom>
        </p:spPr>
      </p:pic>
      <p:sp>
        <p:nvSpPr>
          <p:cNvPr id="7" name="TextBox 6"/>
          <p:cNvSpPr txBox="1"/>
          <p:nvPr/>
        </p:nvSpPr>
        <p:spPr>
          <a:xfrm>
            <a:off x="1009651" y="696812"/>
            <a:ext cx="11334750" cy="5078313"/>
          </a:xfrm>
          <a:prstGeom prst="rect">
            <a:avLst/>
          </a:prstGeom>
          <a:noFill/>
        </p:spPr>
        <p:txBody>
          <a:bodyPr wrap="square" rtlCol="0">
            <a:spAutoFit/>
          </a:bodyPr>
          <a:lstStyle/>
          <a:p>
            <a:pPr algn="just">
              <a:lnSpc>
                <a:spcPct val="150000"/>
              </a:lnSpc>
            </a:pPr>
            <a:r>
              <a:rPr lang="en-US" sz="3600" dirty="0" err="1" smtClean="0">
                <a:latin typeface="Arial" panose="020B0604020202020204" pitchFamily="34" charset="0"/>
                <a:cs typeface="Arial" panose="020B0604020202020204" pitchFamily="34" charset="0"/>
              </a:rPr>
              <a:t>Miền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nghiệm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bất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phương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trình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bậc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nhất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hai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ẩn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này</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được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xác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định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như</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sau</a:t>
            </a:r>
            <a:r>
              <a:rPr lang="en-US" sz="3600" dirty="0" smtClean="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3600" dirty="0" err="1" smtClean="0">
                <a:latin typeface="Arial" panose="020B0604020202020204" pitchFamily="34" charset="0"/>
                <a:cs typeface="Arial" panose="020B0604020202020204" pitchFamily="34" charset="0"/>
              </a:rPr>
              <a:t>Vẽ</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đường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thẳng</a:t>
            </a:r>
            <a:r>
              <a:rPr lang="en-US" sz="3600" dirty="0" smtClean="0">
                <a:latin typeface="Arial" panose="020B0604020202020204" pitchFamily="34" charset="0"/>
                <a:cs typeface="Arial" panose="020B0604020202020204" pitchFamily="34" charset="0"/>
              </a:rPr>
              <a:t> d: x + 2y = 400</a:t>
            </a:r>
          </a:p>
          <a:p>
            <a:pPr marL="571500" indent="-571500" algn="just">
              <a:lnSpc>
                <a:spcPct val="150000"/>
              </a:lnSpc>
              <a:buFont typeface="Arial" panose="020B0604020202020204" pitchFamily="34" charset="0"/>
              <a:buChar char="•"/>
            </a:pPr>
            <a:r>
              <a:rPr lang="en-US" sz="3600" dirty="0" smtClean="0">
                <a:latin typeface="Arial" panose="020B0604020202020204" pitchFamily="34" charset="0"/>
                <a:cs typeface="Arial" panose="020B0604020202020204" pitchFamily="34" charset="0"/>
              </a:rPr>
              <a:t>Ta </a:t>
            </a:r>
            <a:r>
              <a:rPr lang="en-US" sz="3600" dirty="0" err="1" smtClean="0">
                <a:latin typeface="Arial" panose="020B0604020202020204" pitchFamily="34" charset="0"/>
                <a:cs typeface="Arial" panose="020B0604020202020204" pitchFamily="34" charset="0"/>
              </a:rPr>
              <a:t>lấy</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gốc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tọa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độ</a:t>
            </a:r>
            <a:r>
              <a:rPr lang="en-US" sz="3600" dirty="0" smtClean="0">
                <a:latin typeface="Arial" panose="020B0604020202020204" pitchFamily="34" charset="0"/>
                <a:cs typeface="Arial" panose="020B0604020202020204" pitchFamily="34" charset="0"/>
              </a:rPr>
              <a:t> O(0; 0)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tính</a:t>
            </a:r>
            <a:r>
              <a:rPr lang="en-US" sz="3600" dirty="0" smtClean="0">
                <a:latin typeface="Arial" panose="020B0604020202020204" pitchFamily="34" charset="0"/>
                <a:cs typeface="Arial" panose="020B0604020202020204" pitchFamily="34" charset="0"/>
              </a:rPr>
              <a:t> 0 + 2. 0 = 0 &lt; 400.</a:t>
            </a:r>
          </a:p>
          <a:p>
            <a:pPr algn="just">
              <a:lnSpc>
                <a:spcPct val="150000"/>
              </a:lnSpc>
            </a:pPr>
            <a:r>
              <a:rPr lang="en-US" sz="3600" dirty="0" smtClean="0">
                <a:latin typeface="Arial" panose="020B0604020202020204" pitchFamily="34" charset="0"/>
                <a:cs typeface="Arial" panose="020B0604020202020204" pitchFamily="34" charset="0"/>
              </a:rPr>
              <a:t>Do </a:t>
            </a:r>
            <a:r>
              <a:rPr lang="en-US" sz="3600" dirty="0" err="1" smtClean="0">
                <a:latin typeface="Arial" panose="020B0604020202020204" pitchFamily="34" charset="0"/>
                <a:cs typeface="Arial" panose="020B0604020202020204" pitchFamily="34" charset="0"/>
              </a:rPr>
              <a:t>đó</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miền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nghiệm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bất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phương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trình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nửa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mặt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phẳng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bờ</a:t>
            </a:r>
            <a:r>
              <a:rPr lang="en-US" sz="3600" dirty="0" smtClean="0">
                <a:latin typeface="Arial" panose="020B0604020202020204" pitchFamily="34" charset="0"/>
                <a:cs typeface="Arial" panose="020B0604020202020204" pitchFamily="34" charset="0"/>
              </a:rPr>
              <a:t> d </a:t>
            </a:r>
            <a:r>
              <a:rPr lang="en-US" sz="3600" dirty="0" err="1" smtClean="0">
                <a:latin typeface="Arial" panose="020B0604020202020204" pitchFamily="34" charset="0"/>
                <a:cs typeface="Arial" panose="020B0604020202020204" pitchFamily="34" charset="0"/>
              </a:rPr>
              <a:t>chứa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gốc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tọa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độ</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không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kể</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đường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thẳng</a:t>
            </a:r>
            <a:r>
              <a:rPr lang="en-US" sz="3600" dirty="0" smtClean="0">
                <a:latin typeface="Arial" panose="020B0604020202020204" pitchFamily="34" charset="0"/>
                <a:cs typeface="Arial" panose="020B0604020202020204" pitchFamily="34" charset="0"/>
              </a:rPr>
              <a:t> d.</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8429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ppt_x</p:attrName>
                                        </p:attrNameLst>
                                      </p:cBhvr>
                                      <p:tavLst>
                                        <p:tav tm="0">
                                          <p:val>
                                            <p:strVal val="#ppt_x"/>
                                          </p:val>
                                        </p:tav>
                                        <p:tav tm="100000">
                                          <p:val>
                                            <p:strVal val="#ppt_x"/>
                                          </p:val>
                                        </p:tav>
                                      </p:tavLst>
                                    </p:anim>
                                    <p:anim calcmode="lin" valueType="num">
                                      <p:cBhvr>
                                        <p:cTn id="9" dur="75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750"/>
                                        <p:tgtEl>
                                          <p:spTgt spid="3"/>
                                        </p:tgtEl>
                                      </p:cBhvr>
                                    </p:animEffect>
                                    <p:anim calcmode="lin" valueType="num">
                                      <p:cBhvr>
                                        <p:cTn id="13" dur="750" fill="hold"/>
                                        <p:tgtEl>
                                          <p:spTgt spid="3"/>
                                        </p:tgtEl>
                                        <p:attrNameLst>
                                          <p:attrName>ppt_x</p:attrName>
                                        </p:attrNameLst>
                                      </p:cBhvr>
                                      <p:tavLst>
                                        <p:tav tm="0">
                                          <p:val>
                                            <p:strVal val="#ppt_x"/>
                                          </p:val>
                                        </p:tav>
                                        <p:tav tm="100000">
                                          <p:val>
                                            <p:strVal val="#ppt_x"/>
                                          </p:val>
                                        </p:tav>
                                      </p:tavLst>
                                    </p:anim>
                                    <p:anim calcmode="lin" valueType="num">
                                      <p:cBhvr>
                                        <p:cTn id="14" dur="75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750"/>
                                        <p:tgtEl>
                                          <p:spTgt spid="4"/>
                                        </p:tgtEl>
                                      </p:cBhvr>
                                    </p:animEffect>
                                    <p:anim calcmode="lin" valueType="num">
                                      <p:cBhvr>
                                        <p:cTn id="18" dur="750" fill="hold"/>
                                        <p:tgtEl>
                                          <p:spTgt spid="4"/>
                                        </p:tgtEl>
                                        <p:attrNameLst>
                                          <p:attrName>ppt_x</p:attrName>
                                        </p:attrNameLst>
                                      </p:cBhvr>
                                      <p:tavLst>
                                        <p:tav tm="0">
                                          <p:val>
                                            <p:strVal val="#ppt_x"/>
                                          </p:val>
                                        </p:tav>
                                        <p:tav tm="100000">
                                          <p:val>
                                            <p:strVal val="#ppt_x"/>
                                          </p:val>
                                        </p:tav>
                                      </p:tavLst>
                                    </p:anim>
                                    <p:anim calcmode="lin" valueType="num">
                                      <p:cBhvr>
                                        <p:cTn id="19"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992100" y="2202219"/>
            <a:ext cx="5089405" cy="7648012"/>
          </a:xfrm>
          <a:prstGeom prst="rect">
            <a:avLst/>
          </a:prstGeom>
        </p:spPr>
      </p:pic>
      <p:pic>
        <p:nvPicPr>
          <p:cNvPr id="4" name="Picture 2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66800" y="495300"/>
            <a:ext cx="1828800" cy="1796796"/>
          </a:xfrm>
          <a:prstGeom prst="rect">
            <a:avLst/>
          </a:prstGeom>
        </p:spPr>
      </p:pic>
      <p:grpSp>
        <p:nvGrpSpPr>
          <p:cNvPr id="7" name="Group 6"/>
          <p:cNvGrpSpPr/>
          <p:nvPr/>
        </p:nvGrpSpPr>
        <p:grpSpPr>
          <a:xfrm>
            <a:off x="4343400" y="647700"/>
            <a:ext cx="10287000" cy="3962400"/>
            <a:chOff x="4343400" y="647700"/>
            <a:chExt cx="10287000" cy="3962400"/>
          </a:xfrm>
        </p:grpSpPr>
        <p:sp>
          <p:nvSpPr>
            <p:cNvPr id="5" name="Oval Callout 4"/>
            <p:cNvSpPr/>
            <p:nvPr/>
          </p:nvSpPr>
          <p:spPr>
            <a:xfrm>
              <a:off x="4343400" y="647700"/>
              <a:ext cx="10287000" cy="3962400"/>
            </a:xfrm>
            <a:prstGeom prst="wedgeEllipseCallout">
              <a:avLst>
                <a:gd name="adj1" fmla="val 54202"/>
                <a:gd name="adj2" fmla="val 11000"/>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895850" y="1374648"/>
              <a:ext cx="9182100" cy="2585323"/>
            </a:xfrm>
            <a:prstGeom prst="rect">
              <a:avLst/>
            </a:prstGeom>
          </p:spPr>
          <p:txBody>
            <a:bodyPr wrap="square">
              <a:spAutoFit/>
            </a:bodyPr>
            <a:lstStyle/>
            <a:p>
              <a:pPr algn="ctr">
                <a:lnSpc>
                  <a:spcPct val="150000"/>
                </a:lnSpc>
              </a:pPr>
              <a:r>
                <a:rPr lang="en-US" sz="3600" dirty="0" err="1" smtClean="0">
                  <a:latin typeface="Arial" panose="020B0604020202020204" pitchFamily="34" charset="0"/>
                  <a:cs typeface="Arial" panose="020B0604020202020204" pitchFamily="34" charset="0"/>
                </a:rPr>
                <a:t>Em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hãy</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cho</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biết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nếu</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các </a:t>
              </a:r>
              <a:r>
                <a:rPr lang="vi-VN" sz="3600" dirty="0">
                  <a:latin typeface="Arial" panose="020B0604020202020204" pitchFamily="34" charset="0"/>
                  <a:cs typeface="Arial" panose="020B0604020202020204" pitchFamily="34" charset="0"/>
                </a:rPr>
                <a:t>điểm (x; y) lần lượt là (150; 150), (200; 100), (100; 100) thì rạp chiếu phim có lãi, lỗ hay hòa </a:t>
              </a:r>
              <a:r>
                <a:rPr lang="vi-VN" sz="3600" dirty="0" smtClean="0">
                  <a:latin typeface="Arial" panose="020B0604020202020204" pitchFamily="34" charset="0"/>
                  <a:cs typeface="Arial" panose="020B0604020202020204" pitchFamily="34" charset="0"/>
                </a:rPr>
                <a:t>vốn</a:t>
              </a:r>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grpSp>
      <p:sp>
        <p:nvSpPr>
          <p:cNvPr id="8" name="TextBox 7"/>
          <p:cNvSpPr txBox="1"/>
          <p:nvPr/>
        </p:nvSpPr>
        <p:spPr>
          <a:xfrm>
            <a:off x="2038350" y="3959971"/>
            <a:ext cx="10991850" cy="5909310"/>
          </a:xfrm>
          <a:prstGeom prst="rect">
            <a:avLst/>
          </a:prstGeom>
          <a:noFill/>
        </p:spPr>
        <p:txBody>
          <a:bodyPr wrap="square" rtlCol="0">
            <a:spAutoFit/>
          </a:bodyPr>
          <a:lstStyle/>
          <a:p>
            <a:pPr algn="just">
              <a:lnSpc>
                <a:spcPct val="150000"/>
              </a:lnSpc>
            </a:pPr>
            <a:r>
              <a:rPr lang="en-US" sz="3600" b="1" u="sng" dirty="0" err="1" smtClean="0">
                <a:solidFill>
                  <a:srgbClr val="C00000"/>
                </a:solidFill>
                <a:latin typeface="Arial" panose="020B0604020202020204" pitchFamily="34" charset="0"/>
                <a:cs typeface="Arial" panose="020B0604020202020204" pitchFamily="34" charset="0"/>
              </a:rPr>
              <a:t>Nhận</a:t>
            </a:r>
            <a:r>
              <a:rPr lang="en-US" sz="3600" b="1" u="sng" dirty="0" smtClean="0">
                <a:solidFill>
                  <a:srgbClr val="C00000"/>
                </a:solidFill>
                <a:latin typeface="Arial" panose="020B0604020202020204" pitchFamily="34" charset="0"/>
                <a:cs typeface="Arial" panose="020B0604020202020204" pitchFamily="34" charset="0"/>
              </a:rPr>
              <a:t> </a:t>
            </a:r>
            <a:r>
              <a:rPr lang="en-US" sz="3600" b="1" u="sng" dirty="0" err="1" smtClean="0">
                <a:solidFill>
                  <a:srgbClr val="C00000"/>
                </a:solidFill>
                <a:latin typeface="Arial" panose="020B0604020202020204" pitchFamily="34" charset="0"/>
                <a:cs typeface="Arial" panose="020B0604020202020204" pitchFamily="34" charset="0"/>
              </a:rPr>
              <a:t>xét</a:t>
            </a:r>
            <a:r>
              <a:rPr lang="en-US" sz="3600" b="1" u="sng" dirty="0" smtClean="0">
                <a:solidFill>
                  <a:srgbClr val="C00000"/>
                </a:solidFill>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3600" dirty="0" err="1" smtClean="0">
                <a:latin typeface="Arial" panose="020B0604020202020204" pitchFamily="34" charset="0"/>
                <a:cs typeface="Arial" panose="020B0604020202020204" pitchFamily="34" charset="0"/>
              </a:rPr>
              <a:t>Nếu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bán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được</a:t>
            </a:r>
            <a:r>
              <a:rPr lang="en-US" sz="3600" dirty="0" smtClean="0">
                <a:latin typeface="Arial" panose="020B0604020202020204" pitchFamily="34" charset="0"/>
                <a:cs typeface="Arial" panose="020B0604020202020204" pitchFamily="34" charset="0"/>
              </a:rPr>
              <a:t> 150 </a:t>
            </a:r>
            <a:r>
              <a:rPr lang="en-US" sz="3600" dirty="0" err="1" smtClean="0">
                <a:latin typeface="Arial" panose="020B0604020202020204" pitchFamily="34" charset="0"/>
                <a:cs typeface="Arial" panose="020B0604020202020204" pitchFamily="34" charset="0"/>
              </a:rPr>
              <a:t>vé</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loại</a:t>
            </a:r>
            <a:r>
              <a:rPr lang="en-US" sz="3600" dirty="0" smtClean="0">
                <a:latin typeface="Arial" panose="020B0604020202020204" pitchFamily="34" charset="0"/>
                <a:cs typeface="Arial" panose="020B0604020202020204" pitchFamily="34" charset="0"/>
              </a:rPr>
              <a:t> 1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150 </a:t>
            </a:r>
            <a:r>
              <a:rPr lang="en-US" sz="3600" dirty="0" err="1" smtClean="0">
                <a:latin typeface="Arial" panose="020B0604020202020204" pitchFamily="34" charset="0"/>
                <a:cs typeface="Arial" panose="020B0604020202020204" pitchFamily="34" charset="0"/>
              </a:rPr>
              <a:t>vé</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loại</a:t>
            </a:r>
            <a:r>
              <a:rPr lang="en-US" sz="3600" dirty="0" smtClean="0">
                <a:latin typeface="Arial" panose="020B0604020202020204" pitchFamily="34" charset="0"/>
                <a:cs typeface="Arial" panose="020B0604020202020204" pitchFamily="34" charset="0"/>
              </a:rPr>
              <a:t> 2 </a:t>
            </a:r>
            <a:r>
              <a:rPr lang="en-US" sz="3600" dirty="0" err="1" smtClean="0">
                <a:latin typeface="Arial" panose="020B0604020202020204" pitchFamily="34" charset="0"/>
                <a:cs typeface="Arial" panose="020B0604020202020204" pitchFamily="34" charset="0"/>
              </a:rPr>
              <a:t>thì</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rạp</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chiếu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phim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có</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lãi</a:t>
            </a:r>
            <a:r>
              <a:rPr lang="en-US" sz="3600" dirty="0" smtClean="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3600" dirty="0" err="1" smtClean="0">
                <a:latin typeface="Arial" panose="020B0604020202020204" pitchFamily="34" charset="0"/>
                <a:cs typeface="Arial" panose="020B0604020202020204" pitchFamily="34" charset="0"/>
              </a:rPr>
              <a:t>Nếu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bán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được</a:t>
            </a:r>
            <a:r>
              <a:rPr lang="en-US" sz="3600" dirty="0" smtClean="0">
                <a:latin typeface="Arial" panose="020B0604020202020204" pitchFamily="34" charset="0"/>
                <a:cs typeface="Arial" panose="020B0604020202020204" pitchFamily="34" charset="0"/>
              </a:rPr>
              <a:t> 200 </a:t>
            </a:r>
            <a:r>
              <a:rPr lang="en-US" sz="3600" dirty="0" err="1" smtClean="0">
                <a:latin typeface="Arial" panose="020B0604020202020204" pitchFamily="34" charset="0"/>
                <a:cs typeface="Arial" panose="020B0604020202020204" pitchFamily="34" charset="0"/>
              </a:rPr>
              <a:t>vé</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loại</a:t>
            </a:r>
            <a:r>
              <a:rPr lang="en-US" sz="3600" dirty="0" smtClean="0">
                <a:latin typeface="Arial" panose="020B0604020202020204" pitchFamily="34" charset="0"/>
                <a:cs typeface="Arial" panose="020B0604020202020204" pitchFamily="34" charset="0"/>
              </a:rPr>
              <a:t> 1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100 </a:t>
            </a:r>
            <a:r>
              <a:rPr lang="en-US" sz="3600" dirty="0" err="1" smtClean="0">
                <a:latin typeface="Arial" panose="020B0604020202020204" pitchFamily="34" charset="0"/>
                <a:cs typeface="Arial" panose="020B0604020202020204" pitchFamily="34" charset="0"/>
              </a:rPr>
              <a:t>vé</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loại</a:t>
            </a:r>
            <a:r>
              <a:rPr lang="en-US" sz="3600" dirty="0" smtClean="0">
                <a:latin typeface="Arial" panose="020B0604020202020204" pitchFamily="34" charset="0"/>
                <a:cs typeface="Arial" panose="020B0604020202020204" pitchFamily="34" charset="0"/>
              </a:rPr>
              <a:t> 2 </a:t>
            </a:r>
            <a:r>
              <a:rPr lang="en-US" sz="3600" dirty="0" err="1" smtClean="0">
                <a:latin typeface="Arial" panose="020B0604020202020204" pitchFamily="34" charset="0"/>
                <a:cs typeface="Arial" panose="020B0604020202020204" pitchFamily="34" charset="0"/>
              </a:rPr>
              <a:t>thì</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rạp</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chiếu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phim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hòa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vốn</a:t>
            </a:r>
            <a:r>
              <a:rPr lang="en-US" sz="3600" dirty="0" smtClean="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3600" dirty="0" err="1" smtClean="0">
                <a:latin typeface="Arial" panose="020B0604020202020204" pitchFamily="34" charset="0"/>
                <a:cs typeface="Arial" panose="020B0604020202020204" pitchFamily="34" charset="0"/>
              </a:rPr>
              <a:t>Nếu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bán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được</a:t>
            </a:r>
            <a:r>
              <a:rPr lang="en-US" sz="3600" dirty="0" smtClean="0">
                <a:latin typeface="Arial" panose="020B0604020202020204" pitchFamily="34" charset="0"/>
                <a:cs typeface="Arial" panose="020B0604020202020204" pitchFamily="34" charset="0"/>
              </a:rPr>
              <a:t> 100 </a:t>
            </a:r>
            <a:r>
              <a:rPr lang="en-US" sz="3600" dirty="0" err="1" smtClean="0">
                <a:latin typeface="Arial" panose="020B0604020202020204" pitchFamily="34" charset="0"/>
                <a:cs typeface="Arial" panose="020B0604020202020204" pitchFamily="34" charset="0"/>
              </a:rPr>
              <a:t>vé</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loại</a:t>
            </a:r>
            <a:r>
              <a:rPr lang="en-US" sz="3600" dirty="0" smtClean="0">
                <a:latin typeface="Arial" panose="020B0604020202020204" pitchFamily="34" charset="0"/>
                <a:cs typeface="Arial" panose="020B0604020202020204" pitchFamily="34" charset="0"/>
              </a:rPr>
              <a:t> 1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100 </a:t>
            </a:r>
            <a:r>
              <a:rPr lang="en-US" sz="3600" dirty="0" err="1" smtClean="0">
                <a:latin typeface="Arial" panose="020B0604020202020204" pitchFamily="34" charset="0"/>
                <a:cs typeface="Arial" panose="020B0604020202020204" pitchFamily="34" charset="0"/>
              </a:rPr>
              <a:t>vé</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loại</a:t>
            </a:r>
            <a:r>
              <a:rPr lang="en-US" sz="3600" dirty="0" smtClean="0">
                <a:latin typeface="Arial" panose="020B0604020202020204" pitchFamily="34" charset="0"/>
                <a:cs typeface="Arial" panose="020B0604020202020204" pitchFamily="34" charset="0"/>
              </a:rPr>
              <a:t> 2 </a:t>
            </a:r>
            <a:r>
              <a:rPr lang="en-US" sz="3600" dirty="0" err="1" smtClean="0">
                <a:latin typeface="Arial" panose="020B0604020202020204" pitchFamily="34" charset="0"/>
                <a:cs typeface="Arial" panose="020B0604020202020204" pitchFamily="34" charset="0"/>
              </a:rPr>
              <a:t>thì</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rạp</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chiếu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phim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phải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bù</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lỗ</a:t>
            </a:r>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025604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6" fill="hold" nodeType="click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animEffect transition="in" filter="strips(downRight)">
                                      <p:cBhvr>
                                        <p:cTn id="24" dur="500"/>
                                        <p:tgtEl>
                                          <p:spTgt spid="8">
                                            <p:txEl>
                                              <p:pRg st="1" end="1"/>
                                            </p:txEl>
                                          </p:spTgt>
                                        </p:tgtEl>
                                      </p:cBhvr>
                                    </p:animEffect>
                                  </p:childTnLst>
                                </p:cTn>
                              </p:par>
                              <p:par>
                                <p:cTn id="25" presetID="18" presetClass="entr" presetSubtype="6" fill="hold" nodeType="with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strips(downRight)">
                                      <p:cBhvr>
                                        <p:cTn id="27" dur="500"/>
                                        <p:tgtEl>
                                          <p:spTgt spid="8">
                                            <p:txEl>
                                              <p:pRg st="2" end="2"/>
                                            </p:txEl>
                                          </p:spTgt>
                                        </p:tgtEl>
                                      </p:cBhvr>
                                    </p:animEffect>
                                  </p:childTnLst>
                                </p:cTn>
                              </p:par>
                              <p:par>
                                <p:cTn id="28" presetID="18" presetClass="entr" presetSubtype="6" fill="hold" nodeType="withEffect">
                                  <p:stCondLst>
                                    <p:cond delay="0"/>
                                  </p:stCondLst>
                                  <p:childTnLst>
                                    <p:set>
                                      <p:cBhvr>
                                        <p:cTn id="29" dur="1" fill="hold">
                                          <p:stCondLst>
                                            <p:cond delay="0"/>
                                          </p:stCondLst>
                                        </p:cTn>
                                        <p:tgtEl>
                                          <p:spTgt spid="8">
                                            <p:txEl>
                                              <p:pRg st="3" end="3"/>
                                            </p:txEl>
                                          </p:spTgt>
                                        </p:tgtEl>
                                        <p:attrNameLst>
                                          <p:attrName>style.visibility</p:attrName>
                                        </p:attrNameLst>
                                      </p:cBhvr>
                                      <p:to>
                                        <p:strVal val="visible"/>
                                      </p:to>
                                    </p:set>
                                    <p:animEffect transition="in" filter="strips(downRight)">
                                      <p:cBhvr>
                                        <p:cTn id="30"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702530"/>
            <a:ext cx="18288000" cy="3602769"/>
          </a:xfrm>
          <a:prstGeom prst="rect">
            <a:avLst/>
          </a:prstGeom>
          <a:solidFill>
            <a:schemeClr val="accent4">
              <a:lumMod val="20000"/>
              <a:lumOff val="80000"/>
            </a:schemeClr>
          </a:solidFill>
        </p:spPr>
      </p:sp>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3639800" y="4457700"/>
            <a:ext cx="4165281" cy="5441578"/>
          </a:xfrm>
          <a:prstGeom prst="rect">
            <a:avLst/>
          </a:prstGeom>
        </p:spPr>
      </p:pic>
      <p:sp>
        <p:nvSpPr>
          <p:cNvPr id="18" name="TextBox 17"/>
          <p:cNvSpPr txBox="1"/>
          <p:nvPr/>
        </p:nvSpPr>
        <p:spPr>
          <a:xfrm>
            <a:off x="1371600" y="952500"/>
            <a:ext cx="16078200" cy="1066800"/>
          </a:xfrm>
          <a:prstGeom prst="rect">
            <a:avLst/>
          </a:prstGeom>
          <a:noFill/>
        </p:spPr>
        <p:txBody>
          <a:bodyPr wrap="square" rtlCol="0">
            <a:spAutoFit/>
          </a:bodyPr>
          <a:lstStyle/>
          <a:p>
            <a:endParaRPr lang="en-US" dirty="0"/>
          </a:p>
        </p:txBody>
      </p:sp>
      <p:sp>
        <p:nvSpPr>
          <p:cNvPr id="19" name="TextBox 18"/>
          <p:cNvSpPr txBox="1"/>
          <p:nvPr/>
        </p:nvSpPr>
        <p:spPr>
          <a:xfrm>
            <a:off x="1211651" y="795754"/>
            <a:ext cx="16238149" cy="3416320"/>
          </a:xfrm>
          <a:prstGeom prst="rect">
            <a:avLst/>
          </a:prstGeom>
          <a:noFill/>
        </p:spPr>
        <p:txBody>
          <a:bodyPr wrap="square" rtlCol="0">
            <a:spAutoFit/>
          </a:bodyPr>
          <a:lstStyle/>
          <a:p>
            <a:pPr algn="just">
              <a:lnSpc>
                <a:spcPct val="150000"/>
              </a:lnSpc>
            </a:pPr>
            <a:r>
              <a:rPr lang="en-US" sz="3600" b="1" dirty="0" err="1" smtClean="0">
                <a:solidFill>
                  <a:srgbClr val="002060"/>
                </a:solidFill>
                <a:latin typeface="Arial" panose="020B0604020202020204" pitchFamily="34" charset="0"/>
                <a:cs typeface="Arial" panose="020B0604020202020204" pitchFamily="34" charset="0"/>
              </a:rPr>
              <a:t>Vận</a:t>
            </a:r>
            <a:r>
              <a:rPr lang="en-US" sz="3600" b="1" dirty="0" smtClean="0">
                <a:solidFill>
                  <a:srgbClr val="002060"/>
                </a:solidFill>
                <a:latin typeface="Arial" panose="020B0604020202020204" pitchFamily="34" charset="0"/>
                <a:cs typeface="Arial" panose="020B0604020202020204" pitchFamily="34" charset="0"/>
              </a:rPr>
              <a:t> </a:t>
            </a:r>
            <a:r>
              <a:rPr lang="en-US" sz="3600" b="1" dirty="0" err="1" smtClean="0">
                <a:solidFill>
                  <a:srgbClr val="002060"/>
                </a:solidFill>
                <a:latin typeface="Arial" panose="020B0604020202020204" pitchFamily="34" charset="0"/>
                <a:cs typeface="Arial" panose="020B0604020202020204" pitchFamily="34" charset="0"/>
              </a:rPr>
              <a:t>dụng</a:t>
            </a:r>
            <a:r>
              <a:rPr lang="en-US" sz="3600" b="1" dirty="0" smtClean="0">
                <a:solidFill>
                  <a:srgbClr val="002060"/>
                </a:solidFill>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Một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công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ty</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viễn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thông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tính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phí</a:t>
            </a:r>
            <a:r>
              <a:rPr lang="en-US" sz="3600" dirty="0" smtClean="0">
                <a:latin typeface="Arial" panose="020B0604020202020204" pitchFamily="34" charset="0"/>
                <a:cs typeface="Arial" panose="020B0604020202020204" pitchFamily="34" charset="0"/>
              </a:rPr>
              <a:t> 1 </a:t>
            </a:r>
            <a:r>
              <a:rPr lang="en-US" sz="3600" dirty="0" err="1" smtClean="0">
                <a:latin typeface="Arial" panose="020B0604020202020204" pitchFamily="34" charset="0"/>
                <a:cs typeface="Arial" panose="020B0604020202020204" pitchFamily="34" charset="0"/>
              </a:rPr>
              <a:t>nghìn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đồng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mỗi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phút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gọi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nội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mạng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2 </a:t>
            </a:r>
            <a:r>
              <a:rPr lang="en-US" sz="3600" dirty="0" err="1" smtClean="0">
                <a:latin typeface="Arial" panose="020B0604020202020204" pitchFamily="34" charset="0"/>
                <a:cs typeface="Arial" panose="020B0604020202020204" pitchFamily="34" charset="0"/>
              </a:rPr>
              <a:t>nghìn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đồng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mỗi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phút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gọi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ngoại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mạng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Em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có</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thể</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sử</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dụng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bao</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nhiêu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phút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gọi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nội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mạng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bao</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nhiêu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phút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gọi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ngoại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mạng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trong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một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tháng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nếu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em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muốn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số</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tiền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phải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trả</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ít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hơn</a:t>
            </a:r>
            <a:r>
              <a:rPr lang="en-US" sz="3600" dirty="0" smtClean="0">
                <a:latin typeface="Arial" panose="020B0604020202020204" pitchFamily="34" charset="0"/>
                <a:cs typeface="Arial" panose="020B0604020202020204" pitchFamily="34" charset="0"/>
              </a:rPr>
              <a:t> 200 </a:t>
            </a:r>
            <a:r>
              <a:rPr lang="en-US" sz="3600" dirty="0" err="1" smtClean="0">
                <a:latin typeface="Arial" panose="020B0604020202020204" pitchFamily="34" charset="0"/>
                <a:cs typeface="Arial" panose="020B0604020202020204" pitchFamily="34" charset="0"/>
              </a:rPr>
              <a:t>nghìn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đồng</a:t>
            </a:r>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sp>
        <p:nvSpPr>
          <p:cNvPr id="20" name="Rectangle 19"/>
          <p:cNvSpPr/>
          <p:nvPr/>
        </p:nvSpPr>
        <p:spPr>
          <a:xfrm>
            <a:off x="1524000" y="5394074"/>
            <a:ext cx="12115800" cy="4247317"/>
          </a:xfrm>
          <a:prstGeom prst="rect">
            <a:avLst/>
          </a:prstGeom>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Gọi số phút gọi nội mạng sử dụng là x (phút), số phút gọi ngoại mạng sử dụng là y (phút</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Khi </a:t>
            </a:r>
            <a:r>
              <a:rPr lang="vi-VN" sz="3600" dirty="0">
                <a:latin typeface="Arial" panose="020B0604020202020204" pitchFamily="34" charset="0"/>
                <a:cs typeface="Arial" panose="020B0604020202020204" pitchFamily="34" charset="0"/>
              </a:rPr>
              <a:t>đó, số tiền phải trả là: x + 2y (nghìn đồng).</a:t>
            </a:r>
          </a:p>
          <a:p>
            <a:pPr algn="just">
              <a:lnSpc>
                <a:spcPct val="150000"/>
              </a:lnSpc>
            </a:pPr>
            <a:r>
              <a:rPr lang="vi-VN" sz="3600" dirty="0">
                <a:latin typeface="Arial" panose="020B0604020202020204" pitchFamily="34" charset="0"/>
                <a:cs typeface="Arial" panose="020B0604020202020204" pitchFamily="34" charset="0"/>
              </a:rPr>
              <a:t>Nếu em muốn số tiền phải trả ít hơn 200 nghìn đồng thì: </a:t>
            </a:r>
            <a:endParaRPr lang="en-US" sz="3600" dirty="0" smtClean="0">
              <a:latin typeface="Arial" panose="020B0604020202020204" pitchFamily="34" charset="0"/>
              <a:cs typeface="Arial" panose="020B0604020202020204" pitchFamily="34" charset="0"/>
            </a:endParaRPr>
          </a:p>
          <a:p>
            <a:pPr algn="ctr">
              <a:lnSpc>
                <a:spcPct val="150000"/>
              </a:lnSpc>
            </a:pPr>
            <a:r>
              <a:rPr lang="vi-VN" sz="3600" dirty="0" smtClean="0">
                <a:latin typeface="Arial" panose="020B0604020202020204" pitchFamily="34" charset="0"/>
                <a:cs typeface="Arial" panose="020B0604020202020204" pitchFamily="34" charset="0"/>
              </a:rPr>
              <a:t>x </a:t>
            </a:r>
            <a:r>
              <a:rPr lang="vi-VN" sz="3600" dirty="0">
                <a:latin typeface="Arial" panose="020B0604020202020204" pitchFamily="34" charset="0"/>
                <a:cs typeface="Arial" panose="020B0604020202020204" pitchFamily="34" charset="0"/>
              </a:rPr>
              <a:t>+ 2y &lt; 200.</a:t>
            </a:r>
          </a:p>
        </p:txBody>
      </p:sp>
      <p:sp>
        <p:nvSpPr>
          <p:cNvPr id="21" name="TextBox 20"/>
          <p:cNvSpPr txBox="1"/>
          <p:nvPr/>
        </p:nvSpPr>
        <p:spPr>
          <a:xfrm>
            <a:off x="6515100" y="4644969"/>
            <a:ext cx="2133600" cy="646331"/>
          </a:xfrm>
          <a:prstGeom prst="rect">
            <a:avLst/>
          </a:prstGeom>
          <a:noFill/>
        </p:spPr>
        <p:txBody>
          <a:bodyPr wrap="square" rtlCol="0">
            <a:spAutoFit/>
          </a:bodyPr>
          <a:lstStyle/>
          <a:p>
            <a:pPr algn="ctr"/>
            <a:r>
              <a:rPr lang="en-US" sz="3600" b="1" dirty="0" err="1" smtClean="0">
                <a:solidFill>
                  <a:srgbClr val="C00000"/>
                </a:solidFill>
                <a:latin typeface="Arial" panose="020B0604020202020204" pitchFamily="34" charset="0"/>
                <a:cs typeface="Arial" panose="020B0604020202020204" pitchFamily="34" charset="0"/>
              </a:rPr>
              <a:t>Giải</a:t>
            </a:r>
            <a:endParaRPr lang="en-US" sz="3600" b="1" dirty="0">
              <a:solidFill>
                <a:srgbClr val="C00000"/>
              </a:solidFill>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6713" y="4289406"/>
            <a:ext cx="1269876" cy="1269876"/>
          </a:xfrm>
          <a:prstGeom prst="rect">
            <a:avLst/>
          </a:prstGeom>
        </p:spPr>
      </p:pic>
    </p:spTree>
  </p:cSld>
  <p:clrMapOvr>
    <a:masterClrMapping/>
  </p:clrMapOvr>
  <p:transition spd="slow">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strVal val="#ppt_w+.3"/>
                                          </p:val>
                                        </p:tav>
                                        <p:tav tm="100000">
                                          <p:val>
                                            <p:strVal val="#ppt_w"/>
                                          </p:val>
                                        </p:tav>
                                      </p:tavLst>
                                    </p:anim>
                                    <p:anim calcmode="lin" valueType="num">
                                      <p:cBhvr>
                                        <p:cTn id="8" dur="500" fill="hold"/>
                                        <p:tgtEl>
                                          <p:spTgt spid="19"/>
                                        </p:tgtEl>
                                        <p:attrNameLst>
                                          <p:attrName>ppt_h</p:attrName>
                                        </p:attrNameLst>
                                      </p:cBhvr>
                                      <p:tavLst>
                                        <p:tav tm="0">
                                          <p:val>
                                            <p:strVal val="#ppt_h"/>
                                          </p:val>
                                        </p:tav>
                                        <p:tav tm="100000">
                                          <p:val>
                                            <p:strVal val="#ppt_h"/>
                                          </p:val>
                                        </p:tav>
                                      </p:tavLst>
                                    </p:anim>
                                    <p:animEffect transition="in" filter="fade">
                                      <p:cBhvr>
                                        <p:cTn id="9" dur="500"/>
                                        <p:tgtEl>
                                          <p:spTgt spid="19"/>
                                        </p:tgtEl>
                                      </p:cBhvr>
                                    </p:animEffect>
                                  </p:childTnLst>
                                </p:cTn>
                              </p:par>
                              <p:par>
                                <p:cTn id="10" presetID="10"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outVertical)">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utoShape 17"/>
          <p:cNvSpPr/>
          <p:nvPr/>
        </p:nvSpPr>
        <p:spPr>
          <a:xfrm>
            <a:off x="0" y="9138595"/>
            <a:ext cx="18288000" cy="1170652"/>
          </a:xfrm>
          <a:prstGeom prst="rect">
            <a:avLst/>
          </a:prstGeom>
          <a:solidFill>
            <a:srgbClr val="D1A3E8"/>
          </a:solidFill>
        </p:spPr>
      </p:sp>
      <p:sp>
        <p:nvSpPr>
          <p:cNvPr id="5" name="Rectangle 4"/>
          <p:cNvSpPr/>
          <p:nvPr/>
        </p:nvSpPr>
        <p:spPr>
          <a:xfrm>
            <a:off x="1539181" y="1173355"/>
            <a:ext cx="8610600" cy="4247317"/>
          </a:xfrm>
          <a:prstGeom prst="rect">
            <a:avLst/>
          </a:prstGeom>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Ta tìm miền nghiệm của bất phương trình x + 2y &lt; 200 như sau:</a:t>
            </a:r>
          </a:p>
          <a:p>
            <a:pPr marL="571500" indent="-571500" algn="just">
              <a:lnSpc>
                <a:spcPct val="150000"/>
              </a:lnSpc>
              <a:buFont typeface="Arial" panose="020B0604020202020204" pitchFamily="34" charset="0"/>
              <a:buChar char="•"/>
            </a:pPr>
            <a:r>
              <a:rPr lang="vi-VN" sz="3600" dirty="0" smtClean="0">
                <a:latin typeface="Arial" panose="020B0604020202020204" pitchFamily="34" charset="0"/>
                <a:cs typeface="Arial" panose="020B0604020202020204" pitchFamily="34" charset="0"/>
              </a:rPr>
              <a:t>Vẽ </a:t>
            </a:r>
            <a:r>
              <a:rPr lang="vi-VN" sz="3600" dirty="0">
                <a:latin typeface="Arial" panose="020B0604020202020204" pitchFamily="34" charset="0"/>
                <a:cs typeface="Arial" panose="020B0604020202020204" pitchFamily="34" charset="0"/>
              </a:rPr>
              <a:t>đường thẳng d: x + 2y = 200.</a:t>
            </a:r>
          </a:p>
          <a:p>
            <a:pPr marL="571500" indent="-571500" algn="just">
              <a:lnSpc>
                <a:spcPct val="150000"/>
              </a:lnSpc>
              <a:buFont typeface="Arial" panose="020B0604020202020204" pitchFamily="34" charset="0"/>
              <a:buChar char="•"/>
            </a:pPr>
            <a:r>
              <a:rPr lang="vi-VN" sz="3600" dirty="0" smtClean="0">
                <a:latin typeface="Arial" panose="020B0604020202020204" pitchFamily="34" charset="0"/>
                <a:cs typeface="Arial" panose="020B0604020202020204" pitchFamily="34" charset="0"/>
              </a:rPr>
              <a:t>Ta </a:t>
            </a:r>
            <a:r>
              <a:rPr lang="vi-VN" sz="3600" dirty="0">
                <a:latin typeface="Arial" panose="020B0604020202020204" pitchFamily="34" charset="0"/>
                <a:cs typeface="Arial" panose="020B0604020202020204" pitchFamily="34" charset="0"/>
              </a:rPr>
              <a:t>lấy gốc tọa độ O(0; 0) và tính 0 + 2</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0 </a:t>
            </a:r>
            <a:r>
              <a:rPr lang="vi-VN" sz="3600" dirty="0">
                <a:latin typeface="Arial" panose="020B0604020202020204" pitchFamily="34" charset="0"/>
                <a:cs typeface="Arial" panose="020B0604020202020204" pitchFamily="34" charset="0"/>
              </a:rPr>
              <a:t>= 0 </a:t>
            </a:r>
            <a:r>
              <a:rPr lang="vi-VN" sz="3600" dirty="0" smtClean="0">
                <a:latin typeface="Arial" panose="020B0604020202020204" pitchFamily="34" charset="0"/>
                <a:cs typeface="Arial" panose="020B0604020202020204" pitchFamily="34" charset="0"/>
              </a:rPr>
              <a:t>&lt;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200.</a:t>
            </a:r>
            <a:endParaRPr lang="vi-VN" sz="3600" dirty="0">
              <a:latin typeface="Arial" panose="020B0604020202020204" pitchFamily="34" charset="0"/>
              <a:cs typeface="Arial" panose="020B0604020202020204" pitchFamily="34" charset="0"/>
            </a:endParaRPr>
          </a:p>
        </p:txBody>
      </p:sp>
      <p:sp>
        <p:nvSpPr>
          <p:cNvPr id="9" name="Rectangle 8"/>
          <p:cNvSpPr/>
          <p:nvPr/>
        </p:nvSpPr>
        <p:spPr>
          <a:xfrm>
            <a:off x="1489363" y="5635407"/>
            <a:ext cx="15336982" cy="3416320"/>
          </a:xfrm>
          <a:prstGeom prst="rect">
            <a:avLst/>
          </a:prstGeom>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Do đó miền nghiệm của bất phương trình là nửa mặt phẳng bờ d chứa gốc tọa độ không kể đường thẳng d.</a:t>
            </a:r>
          </a:p>
          <a:p>
            <a:pPr algn="just">
              <a:lnSpc>
                <a:spcPct val="150000"/>
              </a:lnSpc>
            </a:pPr>
            <a:r>
              <a:rPr lang="vi-VN" sz="3600" dirty="0">
                <a:latin typeface="Arial" panose="020B0604020202020204" pitchFamily="34" charset="0"/>
                <a:cs typeface="Arial" panose="020B0604020202020204" pitchFamily="34" charset="0"/>
              </a:rPr>
              <a:t>Vậy điểm (x; y) nằm trong miền tam giác OAB không kể cạnh AB thì số tiền phải trả ít hơn 200 nghìn đồng.</a:t>
            </a:r>
          </a:p>
        </p:txBody>
      </p:sp>
      <p:grpSp>
        <p:nvGrpSpPr>
          <p:cNvPr id="125" name="Group 124"/>
          <p:cNvGrpSpPr/>
          <p:nvPr/>
        </p:nvGrpSpPr>
        <p:grpSpPr>
          <a:xfrm>
            <a:off x="10715213" y="1030942"/>
            <a:ext cx="7572787" cy="4759912"/>
            <a:chOff x="10715213" y="1030942"/>
            <a:chExt cx="7572787" cy="4759912"/>
          </a:xfrm>
        </p:grpSpPr>
        <p:grpSp>
          <p:nvGrpSpPr>
            <p:cNvPr id="123" name="Group 122"/>
            <p:cNvGrpSpPr/>
            <p:nvPr/>
          </p:nvGrpSpPr>
          <p:grpSpPr>
            <a:xfrm>
              <a:off x="11094719" y="1326376"/>
              <a:ext cx="6797728" cy="3651965"/>
              <a:chOff x="11094719" y="1326376"/>
              <a:chExt cx="6797728" cy="3651965"/>
            </a:xfrm>
          </p:grpSpPr>
          <p:cxnSp>
            <p:nvCxnSpPr>
              <p:cNvPr id="74" name="Straight Connector 73"/>
              <p:cNvCxnSpPr/>
              <p:nvPr/>
            </p:nvCxnSpPr>
            <p:spPr>
              <a:xfrm flipV="1">
                <a:off x="11094719" y="1333500"/>
                <a:ext cx="868681" cy="496952"/>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V="1">
                <a:off x="11094719" y="1333500"/>
                <a:ext cx="487681" cy="282217"/>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V="1">
                <a:off x="11368981" y="1343160"/>
                <a:ext cx="990600" cy="59466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11599054" y="1326376"/>
                <a:ext cx="1371600" cy="764396"/>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V="1">
                <a:off x="11881816" y="1340887"/>
                <a:ext cx="1636122" cy="903264"/>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12200074" y="1398158"/>
                <a:ext cx="1858826" cy="1015073"/>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12527338" y="1333500"/>
                <a:ext cx="2376341" cy="1213209"/>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V="1">
                <a:off x="12894135" y="1333500"/>
                <a:ext cx="2788862" cy="1397951"/>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V="1">
                <a:off x="13217172" y="1340887"/>
                <a:ext cx="3187418" cy="1569514"/>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V="1">
                <a:off x="13648287" y="1353727"/>
                <a:ext cx="3468716" cy="176106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V="1">
                <a:off x="14028419" y="1353727"/>
                <a:ext cx="3726181" cy="19432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V="1">
                <a:off x="14325600" y="1640490"/>
                <a:ext cx="3550919" cy="18546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V="1">
                <a:off x="14770070" y="2103009"/>
                <a:ext cx="3106449" cy="15784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V="1">
                <a:off x="15164255" y="2494875"/>
                <a:ext cx="2712264" cy="1364979"/>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V="1">
                <a:off x="15467617" y="2865139"/>
                <a:ext cx="2417332" cy="11810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V="1">
                <a:off x="15870929" y="3288670"/>
                <a:ext cx="2005590" cy="9331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V="1">
                <a:off x="16233186" y="3718323"/>
                <a:ext cx="1651740" cy="7105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V="1">
                <a:off x="16651605" y="4093958"/>
                <a:ext cx="1224914" cy="50740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V="1">
                <a:off x="16953919" y="4456779"/>
                <a:ext cx="922600" cy="36973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V="1">
                <a:off x="17293301" y="4731451"/>
                <a:ext cx="599146" cy="24689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52" name="Straight Arrow Connector 51"/>
            <p:cNvCxnSpPr/>
            <p:nvPr/>
          </p:nvCxnSpPr>
          <p:spPr>
            <a:xfrm flipV="1">
              <a:off x="14295119" y="1333500"/>
              <a:ext cx="0" cy="4457354"/>
            </a:xfrm>
            <a:prstGeom prst="straightConnector1">
              <a:avLst/>
            </a:prstGeom>
            <a:ln w="38100">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11094719" y="4495454"/>
              <a:ext cx="6781800" cy="0"/>
            </a:xfrm>
            <a:prstGeom prst="straightConnector1">
              <a:avLst/>
            </a:prstGeom>
            <a:ln w="38100">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13792200" y="1030942"/>
              <a:ext cx="533400" cy="584775"/>
            </a:xfrm>
            <a:prstGeom prst="rect">
              <a:avLst/>
            </a:prstGeom>
            <a:noFill/>
          </p:spPr>
          <p:txBody>
            <a:bodyPr wrap="square" rtlCol="0">
              <a:spAutoFit/>
            </a:bodyPr>
            <a:lstStyle/>
            <a:p>
              <a:r>
                <a:rPr lang="en-US" sz="3200" dirty="0" smtClean="0">
                  <a:solidFill>
                    <a:srgbClr val="0070C0"/>
                  </a:solidFill>
                  <a:latin typeface="Arial" panose="020B0604020202020204" pitchFamily="34" charset="0"/>
                  <a:cs typeface="Arial" panose="020B0604020202020204" pitchFamily="34" charset="0"/>
                </a:rPr>
                <a:t>y</a:t>
              </a:r>
              <a:endParaRPr lang="en-US" sz="3200" dirty="0">
                <a:solidFill>
                  <a:srgbClr val="0070C0"/>
                </a:solidFill>
                <a:latin typeface="Arial" panose="020B0604020202020204" pitchFamily="34" charset="0"/>
                <a:cs typeface="Arial" panose="020B0604020202020204" pitchFamily="34" charset="0"/>
              </a:endParaRPr>
            </a:p>
          </p:txBody>
        </p:sp>
        <p:sp>
          <p:nvSpPr>
            <p:cNvPr id="55" name="TextBox 54"/>
            <p:cNvSpPr txBox="1"/>
            <p:nvPr/>
          </p:nvSpPr>
          <p:spPr>
            <a:xfrm>
              <a:off x="17754600" y="4458636"/>
              <a:ext cx="533400" cy="584775"/>
            </a:xfrm>
            <a:prstGeom prst="rect">
              <a:avLst/>
            </a:prstGeom>
            <a:noFill/>
          </p:spPr>
          <p:txBody>
            <a:bodyPr wrap="square" rtlCol="0">
              <a:spAutoFit/>
            </a:bodyPr>
            <a:lstStyle/>
            <a:p>
              <a:r>
                <a:rPr lang="en-US" sz="3200" dirty="0">
                  <a:solidFill>
                    <a:srgbClr val="0070C0"/>
                  </a:solidFill>
                  <a:latin typeface="Arial" panose="020B0604020202020204" pitchFamily="34" charset="0"/>
                  <a:cs typeface="Arial" panose="020B0604020202020204" pitchFamily="34" charset="0"/>
                </a:rPr>
                <a:t>x</a:t>
              </a:r>
            </a:p>
          </p:txBody>
        </p:sp>
        <p:sp>
          <p:nvSpPr>
            <p:cNvPr id="56" name="TextBox 55"/>
            <p:cNvSpPr txBox="1"/>
            <p:nvPr/>
          </p:nvSpPr>
          <p:spPr>
            <a:xfrm>
              <a:off x="13761719" y="4534130"/>
              <a:ext cx="533400" cy="584775"/>
            </a:xfrm>
            <a:prstGeom prst="rect">
              <a:avLst/>
            </a:prstGeom>
            <a:noFill/>
          </p:spPr>
          <p:txBody>
            <a:bodyPr wrap="square" rtlCol="0">
              <a:spAutoFit/>
            </a:bodyPr>
            <a:lstStyle/>
            <a:p>
              <a:r>
                <a:rPr lang="en-US" sz="3200" dirty="0">
                  <a:solidFill>
                    <a:srgbClr val="0070C0"/>
                  </a:solidFill>
                  <a:latin typeface="Arial" panose="020B0604020202020204" pitchFamily="34" charset="0"/>
                  <a:cs typeface="Arial" panose="020B0604020202020204" pitchFamily="34" charset="0"/>
                </a:rPr>
                <a:t>O</a:t>
              </a:r>
            </a:p>
          </p:txBody>
        </p:sp>
        <p:cxnSp>
          <p:nvCxnSpPr>
            <p:cNvPr id="57" name="Straight Connector 56"/>
            <p:cNvCxnSpPr/>
            <p:nvPr/>
          </p:nvCxnSpPr>
          <p:spPr>
            <a:xfrm>
              <a:off x="14199869" y="3426710"/>
              <a:ext cx="190500" cy="0"/>
            </a:xfrm>
            <a:prstGeom prst="line">
              <a:avLst/>
            </a:prstGeom>
            <a:ln w="381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16309340" y="4495454"/>
              <a:ext cx="190500" cy="0"/>
            </a:xfrm>
            <a:prstGeom prst="line">
              <a:avLst/>
            </a:prstGeom>
            <a:ln w="381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13300227" y="3319284"/>
              <a:ext cx="977900" cy="584775"/>
            </a:xfrm>
            <a:prstGeom prst="rect">
              <a:avLst/>
            </a:prstGeom>
            <a:noFill/>
          </p:spPr>
          <p:txBody>
            <a:bodyPr wrap="square" rtlCol="0">
              <a:spAutoFit/>
            </a:bodyPr>
            <a:lstStyle/>
            <a:p>
              <a:r>
                <a:rPr lang="en-US" sz="3200" dirty="0" smtClean="0">
                  <a:solidFill>
                    <a:srgbClr val="0070C0"/>
                  </a:solidFill>
                  <a:latin typeface="Arial" panose="020B0604020202020204" pitchFamily="34" charset="0"/>
                  <a:cs typeface="Arial" panose="020B0604020202020204" pitchFamily="34" charset="0"/>
                </a:rPr>
                <a:t>100</a:t>
              </a:r>
              <a:endParaRPr lang="en-US" sz="3200" dirty="0">
                <a:solidFill>
                  <a:srgbClr val="0070C0"/>
                </a:solidFill>
                <a:latin typeface="Arial" panose="020B0604020202020204" pitchFamily="34" charset="0"/>
                <a:cs typeface="Arial" panose="020B0604020202020204" pitchFamily="34" charset="0"/>
              </a:endParaRPr>
            </a:p>
          </p:txBody>
        </p:sp>
        <p:sp>
          <p:nvSpPr>
            <p:cNvPr id="60" name="TextBox 59"/>
            <p:cNvSpPr txBox="1"/>
            <p:nvPr/>
          </p:nvSpPr>
          <p:spPr>
            <a:xfrm>
              <a:off x="16101696" y="4685954"/>
              <a:ext cx="977900" cy="584775"/>
            </a:xfrm>
            <a:prstGeom prst="rect">
              <a:avLst/>
            </a:prstGeom>
            <a:noFill/>
          </p:spPr>
          <p:txBody>
            <a:bodyPr wrap="square" rtlCol="0">
              <a:spAutoFit/>
            </a:bodyPr>
            <a:lstStyle/>
            <a:p>
              <a:r>
                <a:rPr lang="en-US" sz="3200" dirty="0">
                  <a:solidFill>
                    <a:srgbClr val="0070C0"/>
                  </a:solidFill>
                  <a:latin typeface="Arial" panose="020B0604020202020204" pitchFamily="34" charset="0"/>
                  <a:cs typeface="Arial" panose="020B0604020202020204" pitchFamily="34" charset="0"/>
                </a:rPr>
                <a:t>2</a:t>
              </a:r>
              <a:r>
                <a:rPr lang="en-US" sz="3200" dirty="0" smtClean="0">
                  <a:solidFill>
                    <a:srgbClr val="0070C0"/>
                  </a:solidFill>
                  <a:latin typeface="Arial" panose="020B0604020202020204" pitchFamily="34" charset="0"/>
                  <a:cs typeface="Arial" panose="020B0604020202020204" pitchFamily="34" charset="0"/>
                </a:rPr>
                <a:t>00</a:t>
              </a:r>
              <a:endParaRPr lang="en-US" sz="3200" dirty="0">
                <a:solidFill>
                  <a:srgbClr val="0070C0"/>
                </a:solidFill>
                <a:latin typeface="Arial" panose="020B0604020202020204" pitchFamily="34" charset="0"/>
                <a:cs typeface="Arial" panose="020B0604020202020204" pitchFamily="34" charset="0"/>
              </a:endParaRPr>
            </a:p>
          </p:txBody>
        </p:sp>
        <p:cxnSp>
          <p:nvCxnSpPr>
            <p:cNvPr id="61" name="Straight Connector 60"/>
            <p:cNvCxnSpPr/>
            <p:nvPr/>
          </p:nvCxnSpPr>
          <p:spPr>
            <a:xfrm>
              <a:off x="11094719" y="1830452"/>
              <a:ext cx="6659881" cy="338050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14370279" y="2910401"/>
              <a:ext cx="533400" cy="584775"/>
            </a:xfrm>
            <a:prstGeom prst="rect">
              <a:avLst/>
            </a:prstGeom>
            <a:noFill/>
          </p:spPr>
          <p:txBody>
            <a:bodyPr wrap="square" rtlCol="0">
              <a:spAutoFit/>
            </a:bodyPr>
            <a:lstStyle/>
            <a:p>
              <a:r>
                <a:rPr lang="en-US" sz="3200" dirty="0" smtClean="0">
                  <a:solidFill>
                    <a:srgbClr val="0070C0"/>
                  </a:solidFill>
                  <a:latin typeface="Arial" panose="020B0604020202020204" pitchFamily="34" charset="0"/>
                  <a:cs typeface="Arial" panose="020B0604020202020204" pitchFamily="34" charset="0"/>
                </a:rPr>
                <a:t>A</a:t>
              </a:r>
              <a:endParaRPr lang="en-US" sz="3200" dirty="0">
                <a:solidFill>
                  <a:srgbClr val="0070C0"/>
                </a:solidFill>
                <a:latin typeface="Arial" panose="020B0604020202020204" pitchFamily="34" charset="0"/>
                <a:cs typeface="Arial" panose="020B0604020202020204" pitchFamily="34" charset="0"/>
              </a:endParaRPr>
            </a:p>
          </p:txBody>
        </p:sp>
        <p:sp>
          <p:nvSpPr>
            <p:cNvPr id="67" name="TextBox 66"/>
            <p:cNvSpPr txBox="1"/>
            <p:nvPr/>
          </p:nvSpPr>
          <p:spPr>
            <a:xfrm>
              <a:off x="16420519" y="3872004"/>
              <a:ext cx="533400" cy="584775"/>
            </a:xfrm>
            <a:prstGeom prst="rect">
              <a:avLst/>
            </a:prstGeom>
            <a:noFill/>
          </p:spPr>
          <p:txBody>
            <a:bodyPr wrap="square" rtlCol="0">
              <a:spAutoFit/>
            </a:bodyPr>
            <a:lstStyle/>
            <a:p>
              <a:r>
                <a:rPr lang="en-US" sz="3200" dirty="0">
                  <a:solidFill>
                    <a:srgbClr val="0070C0"/>
                  </a:solidFill>
                  <a:latin typeface="Arial" panose="020B0604020202020204" pitchFamily="34" charset="0"/>
                  <a:cs typeface="Arial" panose="020B0604020202020204" pitchFamily="34" charset="0"/>
                </a:rPr>
                <a:t>B</a:t>
              </a:r>
            </a:p>
          </p:txBody>
        </p:sp>
        <p:sp>
          <p:nvSpPr>
            <p:cNvPr id="124" name="TextBox 123"/>
            <p:cNvSpPr txBox="1"/>
            <p:nvPr/>
          </p:nvSpPr>
          <p:spPr>
            <a:xfrm rot="1680335">
              <a:off x="10715213" y="1782595"/>
              <a:ext cx="3274951" cy="584775"/>
            </a:xfrm>
            <a:prstGeom prst="rect">
              <a:avLst/>
            </a:prstGeom>
            <a:noFill/>
          </p:spPr>
          <p:txBody>
            <a:bodyPr wrap="square" rtlCol="0">
              <a:spAutoFit/>
            </a:bodyPr>
            <a:lstStyle/>
            <a:p>
              <a:pPr algn="ctr"/>
              <a:r>
                <a:rPr lang="en-US" sz="3200" dirty="0" smtClean="0">
                  <a:solidFill>
                    <a:srgbClr val="0070C0"/>
                  </a:solidFill>
                  <a:latin typeface="Arial" panose="020B0604020202020204" pitchFamily="34" charset="0"/>
                  <a:cs typeface="Arial" panose="020B0604020202020204" pitchFamily="34" charset="0"/>
                </a:rPr>
                <a:t>d: x + 2y = 200</a:t>
              </a:r>
              <a:endParaRPr lang="en-US" sz="3200" dirty="0">
                <a:solidFill>
                  <a:srgbClr val="0070C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9394896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nodeType="withEffect">
                                  <p:stCondLst>
                                    <p:cond delay="0"/>
                                  </p:stCondLst>
                                  <p:childTnLst>
                                    <p:set>
                                      <p:cBhvr>
                                        <p:cTn id="9" dur="1" fill="hold">
                                          <p:stCondLst>
                                            <p:cond delay="0"/>
                                          </p:stCondLst>
                                        </p:cTn>
                                        <p:tgtEl>
                                          <p:spTgt spid="125"/>
                                        </p:tgtEl>
                                        <p:attrNameLst>
                                          <p:attrName>style.visibility</p:attrName>
                                        </p:attrNameLst>
                                      </p:cBhvr>
                                      <p:to>
                                        <p:strVal val="visible"/>
                                      </p:to>
                                    </p:set>
                                    <p:animEffect transition="in" filter="checkerboard(across)">
                                      <p:cBhvr>
                                        <p:cTn id="10" dur="500"/>
                                        <p:tgtEl>
                                          <p:spTgt spid="125"/>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heckerboard(across)">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851555" y="542266"/>
            <a:ext cx="2971800" cy="1828800"/>
            <a:chOff x="1143000" y="647700"/>
            <a:chExt cx="3352800" cy="213360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647700"/>
              <a:ext cx="3352800" cy="2133600"/>
            </a:xfrm>
            <a:prstGeom prst="rect">
              <a:avLst/>
            </a:prstGeom>
          </p:spPr>
        </p:pic>
        <p:sp>
          <p:nvSpPr>
            <p:cNvPr id="4" name="TextBox 3"/>
            <p:cNvSpPr txBox="1"/>
            <p:nvPr/>
          </p:nvSpPr>
          <p:spPr>
            <a:xfrm>
              <a:off x="1257300" y="1181100"/>
              <a:ext cx="3124200" cy="707886"/>
            </a:xfrm>
            <a:prstGeom prst="rect">
              <a:avLst/>
            </a:prstGeom>
            <a:noFill/>
          </p:spPr>
          <p:txBody>
            <a:bodyPr wrap="square" rtlCol="0">
              <a:spAutoFit/>
            </a:bodyPr>
            <a:lstStyle/>
            <a:p>
              <a:pPr algn="ctr"/>
              <a:r>
                <a:rPr lang="en-US" sz="4000" b="1" dirty="0" err="1" smtClean="0">
                  <a:latin typeface="Arial" panose="020B0604020202020204" pitchFamily="34" charset="0"/>
                  <a:cs typeface="Arial" panose="020B0604020202020204" pitchFamily="34" charset="0"/>
                </a:rPr>
                <a:t>Gợi</a:t>
              </a:r>
              <a:r>
                <a:rPr lang="en-US" sz="4000" b="1" dirty="0" smtClean="0">
                  <a:latin typeface="Arial" panose="020B0604020202020204" pitchFamily="34" charset="0"/>
                  <a:cs typeface="Arial" panose="020B0604020202020204" pitchFamily="34" charset="0"/>
                </a:rPr>
                <a:t> ý</a:t>
              </a:r>
              <a:endParaRPr lang="en-US" sz="4000" b="1" dirty="0">
                <a:latin typeface="Arial" panose="020B0604020202020204" pitchFamily="34" charset="0"/>
                <a:cs typeface="Arial" panose="020B0604020202020204" pitchFamily="34" charset="0"/>
              </a:endParaRPr>
            </a:p>
          </p:txBody>
        </p:sp>
      </p:grpSp>
      <p:sp>
        <p:nvSpPr>
          <p:cNvPr id="5" name="Rectangle 4"/>
          <p:cNvSpPr/>
          <p:nvPr/>
        </p:nvSpPr>
        <p:spPr>
          <a:xfrm>
            <a:off x="3581400" y="2001737"/>
            <a:ext cx="12510156" cy="707886"/>
          </a:xfrm>
          <a:prstGeom prst="rect">
            <a:avLst/>
          </a:prstGeom>
        </p:spPr>
        <p:txBody>
          <a:bodyPr wrap="none">
            <a:spAutoFit/>
          </a:bodyPr>
          <a:lstStyle/>
          <a:p>
            <a:pPr marL="571500" indent="-571500">
              <a:buFont typeface="Arial" panose="020B0604020202020204" pitchFamily="34" charset="0"/>
              <a:buChar char="•"/>
            </a:pPr>
            <a:r>
              <a:rPr lang="vi-VN" sz="4000" dirty="0"/>
              <a:t>Số tiền bán vé phụ thuộc vào những lượng vé nào?</a:t>
            </a:r>
            <a:endParaRPr lang="en-US" sz="4000" dirty="0"/>
          </a:p>
        </p:txBody>
      </p:sp>
      <p:sp>
        <p:nvSpPr>
          <p:cNvPr id="7" name="Rectangle 6"/>
          <p:cNvSpPr/>
          <p:nvPr/>
        </p:nvSpPr>
        <p:spPr>
          <a:xfrm>
            <a:off x="2186939" y="4704242"/>
            <a:ext cx="14707872" cy="707886"/>
          </a:xfrm>
          <a:prstGeom prst="rect">
            <a:avLst/>
          </a:prstGeom>
        </p:spPr>
        <p:txBody>
          <a:bodyPr wrap="none">
            <a:spAutoFit/>
          </a:bodyPr>
          <a:lstStyle/>
          <a:p>
            <a:pPr marL="571500" indent="-571500">
              <a:buFont typeface="Arial" panose="020B0604020202020204" pitchFamily="34" charset="0"/>
              <a:buChar char="•"/>
            </a:pPr>
            <a:r>
              <a:rPr lang="vi-VN" sz="4000" dirty="0">
                <a:latin typeface="Arial" panose="020B0604020202020204" pitchFamily="34" charset="0"/>
                <a:cs typeface="Arial" panose="020B0604020202020204" pitchFamily="34" charset="0"/>
              </a:rPr>
              <a:t>Muốn không lỗ thì số tiền bán vé thu được phải như thế nào?</a:t>
            </a:r>
            <a:endParaRPr lang="en-US" sz="4000" dirty="0">
              <a:latin typeface="Arial" panose="020B0604020202020204" pitchFamily="34" charset="0"/>
              <a:cs typeface="Arial" panose="020B0604020202020204" pitchFamily="34" charset="0"/>
            </a:endParaRPr>
          </a:p>
        </p:txBody>
      </p:sp>
      <p:sp>
        <p:nvSpPr>
          <p:cNvPr id="8" name="TextBox 7"/>
          <p:cNvSpPr txBox="1"/>
          <p:nvPr/>
        </p:nvSpPr>
        <p:spPr>
          <a:xfrm>
            <a:off x="10838851" y="2681188"/>
            <a:ext cx="6172200" cy="1938992"/>
          </a:xfrm>
          <a:prstGeom prst="rect">
            <a:avLst/>
          </a:prstGeom>
          <a:noFill/>
        </p:spPr>
        <p:txBody>
          <a:bodyPr wrap="square" rtlCol="0">
            <a:spAutoFit/>
          </a:bodyPr>
          <a:lstStyle/>
          <a:p>
            <a:pPr algn="just">
              <a:lnSpc>
                <a:spcPct val="150000"/>
              </a:lnSpc>
            </a:pPr>
            <a:r>
              <a:rPr lang="nl-NL" sz="4000" dirty="0">
                <a:solidFill>
                  <a:srgbClr val="C00000"/>
                </a:solidFill>
                <a:latin typeface="Arial" panose="020B0604020202020204" pitchFamily="34" charset="0"/>
                <a:cs typeface="Arial" panose="020B0604020202020204" pitchFamily="34" charset="0"/>
              </a:rPr>
              <a:t>phụ thuộc vào số vé bán được của loại 1 và loại </a:t>
            </a:r>
            <a:r>
              <a:rPr lang="nl-NL" sz="4000" dirty="0" smtClean="0">
                <a:solidFill>
                  <a:srgbClr val="C00000"/>
                </a:solidFill>
                <a:latin typeface="Arial" panose="020B0604020202020204" pitchFamily="34" charset="0"/>
                <a:cs typeface="Arial" panose="020B0604020202020204" pitchFamily="34" charset="0"/>
              </a:rPr>
              <a:t>2.</a:t>
            </a:r>
            <a:endParaRPr lang="en-US" sz="4000" dirty="0">
              <a:solidFill>
                <a:srgbClr val="C00000"/>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61716">
            <a:off x="9331364" y="2506749"/>
            <a:ext cx="1328383" cy="1511276"/>
          </a:xfrm>
          <a:prstGeom prst="rect">
            <a:avLst/>
          </a:prstGeom>
        </p:spPr>
      </p:pic>
      <p:sp>
        <p:nvSpPr>
          <p:cNvPr id="10" name="Rectangle 9"/>
          <p:cNvSpPr/>
          <p:nvPr/>
        </p:nvSpPr>
        <p:spPr>
          <a:xfrm>
            <a:off x="6053490" y="5450331"/>
            <a:ext cx="6629399" cy="1824923"/>
          </a:xfrm>
          <a:prstGeom prst="rect">
            <a:avLst/>
          </a:prstGeom>
        </p:spPr>
        <p:txBody>
          <a:bodyPr wrap="square">
            <a:spAutoFit/>
          </a:bodyPr>
          <a:lstStyle/>
          <a:p>
            <a:pPr algn="r">
              <a:lnSpc>
                <a:spcPct val="150000"/>
              </a:lnSpc>
            </a:pPr>
            <a:r>
              <a:rPr lang="vi-VN" sz="4000" dirty="0">
                <a:solidFill>
                  <a:srgbClr val="C00000"/>
                </a:solidFill>
                <a:latin typeface="Arial" panose="020B0604020202020204" pitchFamily="34" charset="0"/>
                <a:cs typeface="Arial" panose="020B0604020202020204" pitchFamily="34" charset="0"/>
              </a:rPr>
              <a:t>Số tiền bán vé phải lớn hơn hoặc bằng 20 triệu </a:t>
            </a:r>
            <a:r>
              <a:rPr lang="vi-VN" sz="4000" dirty="0" smtClean="0">
                <a:solidFill>
                  <a:srgbClr val="C00000"/>
                </a:solidFill>
                <a:latin typeface="Arial" panose="020B0604020202020204" pitchFamily="34" charset="0"/>
                <a:cs typeface="Arial" panose="020B0604020202020204" pitchFamily="34" charset="0"/>
              </a:rPr>
              <a:t>đồng</a:t>
            </a:r>
            <a:r>
              <a:rPr lang="en-US" sz="4000" dirty="0" smtClean="0">
                <a:solidFill>
                  <a:srgbClr val="C00000"/>
                </a:solidFill>
                <a:latin typeface="Arial" panose="020B0604020202020204" pitchFamily="34" charset="0"/>
                <a:cs typeface="Arial" panose="020B0604020202020204" pitchFamily="34" charset="0"/>
              </a:rPr>
              <a:t>.</a:t>
            </a:r>
            <a:endParaRPr lang="en-US" sz="4000" dirty="0">
              <a:solidFill>
                <a:srgbClr val="C00000"/>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38284" flipH="1">
            <a:off x="13056903" y="5333033"/>
            <a:ext cx="1328383" cy="1511276"/>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0" y="6362700"/>
            <a:ext cx="3419129" cy="3419129"/>
          </a:xfrm>
          <a:prstGeom prst="rect">
            <a:avLst/>
          </a:prstGeom>
        </p:spPr>
      </p:pic>
      <p:sp>
        <p:nvSpPr>
          <p:cNvPr id="15" name="Rounded Rectangular Callout 14"/>
          <p:cNvSpPr/>
          <p:nvPr/>
        </p:nvSpPr>
        <p:spPr>
          <a:xfrm>
            <a:off x="5271155" y="7745304"/>
            <a:ext cx="9448800" cy="1676400"/>
          </a:xfrm>
          <a:prstGeom prst="wedgeRoundRectCallout">
            <a:avLst>
              <a:gd name="adj1" fmla="val -56660"/>
              <a:gd name="adj2" fmla="val -38833"/>
              <a:gd name="adj3" fmla="val 16667"/>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smtClean="0">
                <a:solidFill>
                  <a:schemeClr val="tx1"/>
                </a:solidFill>
                <a:latin typeface="Arial" panose="020B0604020202020204" pitchFamily="34" charset="0"/>
                <a:cs typeface="Arial" panose="020B0604020202020204" pitchFamily="34" charset="0"/>
              </a:rPr>
              <a:t>Ta </a:t>
            </a:r>
            <a:r>
              <a:rPr lang="en-US" sz="4000" dirty="0" err="1" smtClean="0">
                <a:solidFill>
                  <a:schemeClr val="tx1"/>
                </a:solidFill>
                <a:latin typeface="Arial" panose="020B0604020202020204" pitchFamily="34" charset="0"/>
                <a:cs typeface="Arial" panose="020B0604020202020204" pitchFamily="34" charset="0"/>
              </a:rPr>
              <a:t>cần</a:t>
            </a:r>
            <a:r>
              <a:rPr lang="en-US" sz="4000" dirty="0" smtClean="0">
                <a:solidFill>
                  <a:schemeClr val="tx1"/>
                </a:solidFill>
                <a:latin typeface="Arial" panose="020B0604020202020204" pitchFamily="34" charset="0"/>
                <a:cs typeface="Arial" panose="020B0604020202020204" pitchFamily="34" charset="0"/>
              </a:rPr>
              <a:t> </a:t>
            </a:r>
            <a:r>
              <a:rPr lang="vi-VN" sz="4000" dirty="0" smtClean="0">
                <a:solidFill>
                  <a:schemeClr val="tx1"/>
                </a:solidFill>
                <a:latin typeface="Arial" panose="020B0604020202020204" pitchFamily="34" charset="0"/>
                <a:cs typeface="Arial" panose="020B0604020202020204" pitchFamily="34" charset="0"/>
              </a:rPr>
              <a:t>giải </a:t>
            </a:r>
            <a:r>
              <a:rPr lang="vi-VN" sz="4000" dirty="0">
                <a:solidFill>
                  <a:schemeClr val="tx1"/>
                </a:solidFill>
                <a:latin typeface="Arial" panose="020B0604020202020204" pitchFamily="34" charset="0"/>
                <a:cs typeface="Arial" panose="020B0604020202020204" pitchFamily="34" charset="0"/>
              </a:rPr>
              <a:t>một bất phương trình mà có 2 ẩn số cần tìm.</a:t>
            </a:r>
            <a:endParaRPr lang="en-US" sz="4000" dirty="0">
              <a:solidFill>
                <a:schemeClr val="tx1"/>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624247">
            <a:off x="15997675" y="6007171"/>
            <a:ext cx="1794272" cy="1830754"/>
          </a:xfrm>
          <a:prstGeom prst="rect">
            <a:avLst/>
          </a:prstGeom>
        </p:spPr>
      </p:pic>
    </p:spTree>
    <p:extLst>
      <p:ext uri="{BB962C8B-B14F-4D97-AF65-F5344CB8AC3E}">
        <p14:creationId xmlns:p14="http://schemas.microsoft.com/office/powerpoint/2010/main" val="239557718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p:tgtEl>
                                          <p:spTgt spid="7"/>
                                        </p:tgtEl>
                                        <p:attrNameLst>
                                          <p:attrName>ppt_y</p:attrName>
                                        </p:attrNameLst>
                                      </p:cBhvr>
                                      <p:tavLst>
                                        <p:tav tm="0">
                                          <p:val>
                                            <p:strVal val="#ppt_y+#ppt_h*1.125000"/>
                                          </p:val>
                                        </p:tav>
                                        <p:tav tm="100000">
                                          <p:val>
                                            <p:strVal val="#ppt_y"/>
                                          </p:val>
                                        </p:tav>
                                      </p:tavLst>
                                    </p:anim>
                                    <p:animEffect transition="in" filter="wipe(up)">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right)">
                                      <p:cBhvr>
                                        <p:cTn id="26" dur="500"/>
                                        <p:tgtEl>
                                          <p:spTgt spid="11"/>
                                        </p:tgtEl>
                                      </p:cBhvr>
                                    </p:animEffect>
                                  </p:childTnLst>
                                </p:cTn>
                              </p:par>
                              <p:par>
                                <p:cTn id="27" presetID="22" presetClass="entr" presetSubtype="2"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right)">
                                      <p:cBhvr>
                                        <p:cTn id="29" dur="500"/>
                                        <p:tgtEl>
                                          <p:spTgt spid="10"/>
                                        </p:tgtEl>
                                      </p:cBhvr>
                                    </p:animEffect>
                                  </p:childTnLst>
                                </p:cTn>
                              </p:par>
                              <p:par>
                                <p:cTn id="30" presetID="10"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anim calcmode="lin" valueType="num">
                                      <p:cBhvr>
                                        <p:cTn id="38" dur="500" fill="hold"/>
                                        <p:tgtEl>
                                          <p:spTgt spid="14"/>
                                        </p:tgtEl>
                                        <p:attrNameLst>
                                          <p:attrName>ppt_x</p:attrName>
                                        </p:attrNameLst>
                                      </p:cBhvr>
                                      <p:tavLst>
                                        <p:tav tm="0">
                                          <p:val>
                                            <p:strVal val="#ppt_x"/>
                                          </p:val>
                                        </p:tav>
                                        <p:tav tm="100000">
                                          <p:val>
                                            <p:strVal val="#ppt_x"/>
                                          </p:val>
                                        </p:tav>
                                      </p:tavLst>
                                    </p:anim>
                                    <p:anim calcmode="lin" valueType="num">
                                      <p:cBhvr>
                                        <p:cTn id="39" dur="500" fill="hold"/>
                                        <p:tgtEl>
                                          <p:spTgt spid="1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anim calcmode="lin" valueType="num">
                                      <p:cBhvr>
                                        <p:cTn id="43" dur="500" fill="hold"/>
                                        <p:tgtEl>
                                          <p:spTgt spid="15"/>
                                        </p:tgtEl>
                                        <p:attrNameLst>
                                          <p:attrName>ppt_x</p:attrName>
                                        </p:attrNameLst>
                                      </p:cBhvr>
                                      <p:tavLst>
                                        <p:tav tm="0">
                                          <p:val>
                                            <p:strVal val="#ppt_x"/>
                                          </p:val>
                                        </p:tav>
                                        <p:tav tm="100000">
                                          <p:val>
                                            <p:strVal val="#ppt_x"/>
                                          </p:val>
                                        </p:tav>
                                      </p:tavLst>
                                    </p:anim>
                                    <p:anim calcmode="lin" valueType="num">
                                      <p:cBhvr>
                                        <p:cTn id="4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0" grpId="0"/>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647700"/>
            <a:ext cx="18288000" cy="1447800"/>
            <a:chOff x="0" y="647700"/>
            <a:chExt cx="18288000" cy="1447800"/>
          </a:xfrm>
        </p:grpSpPr>
        <p:sp>
          <p:nvSpPr>
            <p:cNvPr id="2" name="AutoShape 6"/>
            <p:cNvSpPr/>
            <p:nvPr/>
          </p:nvSpPr>
          <p:spPr>
            <a:xfrm>
              <a:off x="0" y="647700"/>
              <a:ext cx="18288000" cy="1447800"/>
            </a:xfrm>
            <a:prstGeom prst="rect">
              <a:avLst/>
            </a:prstGeom>
            <a:solidFill>
              <a:srgbClr val="99D9D9"/>
            </a:solidFill>
          </p:spPr>
        </p:sp>
        <p:sp>
          <p:nvSpPr>
            <p:cNvPr id="3" name="TextBox 2"/>
            <p:cNvSpPr txBox="1"/>
            <p:nvPr/>
          </p:nvSpPr>
          <p:spPr>
            <a:xfrm>
              <a:off x="5791200" y="863768"/>
              <a:ext cx="6705600" cy="1015663"/>
            </a:xfrm>
            <a:prstGeom prst="rect">
              <a:avLst/>
            </a:prstGeom>
            <a:noFill/>
          </p:spPr>
          <p:txBody>
            <a:bodyPr wrap="square" rtlCol="0">
              <a:spAutoFit/>
            </a:bodyPr>
            <a:lstStyle/>
            <a:p>
              <a:pPr algn="ctr"/>
              <a:r>
                <a:rPr lang="en-US" sz="6000" b="1" dirty="0" smtClean="0">
                  <a:latin typeface="Arial" panose="020B0604020202020204" pitchFamily="34" charset="0"/>
                  <a:cs typeface="Arial" panose="020B0604020202020204" pitchFamily="34" charset="0"/>
                </a:rPr>
                <a:t>LUYỆN TẬP</a:t>
              </a:r>
              <a:endParaRPr lang="en-US" sz="6000" b="1" dirty="0">
                <a:latin typeface="Arial" panose="020B0604020202020204" pitchFamily="34" charset="0"/>
                <a:cs typeface="Arial" panose="020B0604020202020204" pitchFamily="34" charset="0"/>
              </a:endParaRPr>
            </a:p>
          </p:txBody>
        </p:sp>
      </p:grpSp>
      <p:sp>
        <p:nvSpPr>
          <p:cNvPr id="5" name="Rectangle 4"/>
          <p:cNvSpPr/>
          <p:nvPr/>
        </p:nvSpPr>
        <p:spPr>
          <a:xfrm>
            <a:off x="2286000" y="2328886"/>
            <a:ext cx="14097000" cy="2862322"/>
          </a:xfrm>
          <a:prstGeom prst="rect">
            <a:avLst/>
          </a:prstGeom>
        </p:spPr>
        <p:txBody>
          <a:bodyPr wrap="square">
            <a:spAutoFit/>
          </a:bodyPr>
          <a:lstStyle/>
          <a:p>
            <a:pPr algn="just">
              <a:lnSpc>
                <a:spcPct val="150000"/>
              </a:lnSpc>
            </a:pPr>
            <a:r>
              <a:rPr lang="vi-VN" sz="4000" b="1" dirty="0">
                <a:solidFill>
                  <a:srgbClr val="C00000"/>
                </a:solidFill>
                <a:latin typeface="Arial" panose="020B0604020202020204" pitchFamily="34" charset="0"/>
                <a:cs typeface="Arial" panose="020B0604020202020204" pitchFamily="34" charset="0"/>
              </a:rPr>
              <a:t>Bài </a:t>
            </a:r>
            <a:r>
              <a:rPr lang="vi-VN" sz="4000" b="1" dirty="0" smtClean="0">
                <a:solidFill>
                  <a:srgbClr val="C00000"/>
                </a:solidFill>
                <a:latin typeface="Arial" panose="020B0604020202020204" pitchFamily="34" charset="0"/>
                <a:cs typeface="Arial" panose="020B0604020202020204" pitchFamily="34" charset="0"/>
              </a:rPr>
              <a:t>2.1</a:t>
            </a:r>
            <a:r>
              <a:rPr lang="en-US" sz="4000" b="1" dirty="0" smtClean="0">
                <a:solidFill>
                  <a:srgbClr val="C00000"/>
                </a:solidFill>
                <a:latin typeface="Arial" panose="020B0604020202020204" pitchFamily="34" charset="0"/>
                <a:cs typeface="Arial" panose="020B0604020202020204" pitchFamily="34" charset="0"/>
              </a:rPr>
              <a:t> (SGK - tr25)</a:t>
            </a:r>
            <a:r>
              <a:rPr lang="en-US" sz="4000" b="1" dirty="0">
                <a:solidFill>
                  <a:srgbClr val="C00000"/>
                </a:solidFill>
                <a:latin typeface="Arial" panose="020B0604020202020204" pitchFamily="34" charset="0"/>
                <a:cs typeface="Arial" panose="020B0604020202020204" pitchFamily="34" charset="0"/>
              </a:rPr>
              <a:t>:</a:t>
            </a:r>
            <a:r>
              <a:rPr lang="vi-VN" sz="4000" b="1" dirty="0" smtClean="0">
                <a:solidFill>
                  <a:srgbClr val="C00000"/>
                </a:solidFill>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Bất phương trình nào sau đây là bất phương trình bậc nhất hai ẩn</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smtClean="0">
                <a:latin typeface="Arial" panose="020B0604020202020204" pitchFamily="34" charset="0"/>
                <a:cs typeface="Arial" panose="020B0604020202020204" pitchFamily="34" charset="0"/>
              </a:rPr>
              <a:t>a</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2x + 3y &gt; </a:t>
            </a:r>
            <a:r>
              <a:rPr lang="vi-VN" sz="4000" dirty="0" smtClean="0">
                <a:latin typeface="Arial" panose="020B0604020202020204" pitchFamily="34" charset="0"/>
                <a:cs typeface="Arial" panose="020B0604020202020204" pitchFamily="34" charset="0"/>
              </a:rPr>
              <a:t>6</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b</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2</a:t>
            </a:r>
            <a:r>
              <a:rPr lang="en-US" sz="4000" baseline="30000" dirty="0" smtClean="0">
                <a:latin typeface="Arial" panose="020B0604020202020204" pitchFamily="34" charset="0"/>
                <a:cs typeface="Arial" panose="020B0604020202020204" pitchFamily="34" charset="0"/>
              </a:rPr>
              <a:t>2</a:t>
            </a:r>
            <a:r>
              <a:rPr lang="vi-VN" sz="4000" dirty="0" smtClean="0">
                <a:latin typeface="Arial" panose="020B0604020202020204" pitchFamily="34" charset="0"/>
                <a:cs typeface="Arial" panose="020B0604020202020204" pitchFamily="34" charset="0"/>
              </a:rPr>
              <a:t>x</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y</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0</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c</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2x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y</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1</a:t>
            </a:r>
            <a:endParaRPr lang="en-US" sz="4000" dirty="0">
              <a:latin typeface="Arial" panose="020B0604020202020204" pitchFamily="34" charset="0"/>
              <a:cs typeface="Arial" panose="020B0604020202020204" pitchFamily="34" charset="0"/>
            </a:endParaRPr>
          </a:p>
        </p:txBody>
      </p:sp>
      <p:sp>
        <p:nvSpPr>
          <p:cNvPr id="6" name="TextBox 5"/>
          <p:cNvSpPr txBox="1"/>
          <p:nvPr/>
        </p:nvSpPr>
        <p:spPr>
          <a:xfrm>
            <a:off x="7391400" y="4152900"/>
            <a:ext cx="184731" cy="369332"/>
          </a:xfrm>
          <a:prstGeom prst="rect">
            <a:avLst/>
          </a:prstGeom>
          <a:noFill/>
        </p:spPr>
        <p:txBody>
          <a:bodyPr wrap="none" rtlCol="0">
            <a:spAutoFit/>
          </a:bodyPr>
          <a:lstStyle/>
          <a:p>
            <a:endParaRPr lang="en-US" dirty="0"/>
          </a:p>
        </p:txBody>
      </p:sp>
      <p:pic>
        <p:nvPicPr>
          <p:cNvPr id="7" name="Picture 5">
            <a:extLst>
              <a:ext uri="{FF2B5EF4-FFF2-40B4-BE49-F238E27FC236}">
                <a16:creationId xmlns="" xmlns:a16="http://schemas.microsoft.com/office/drawing/2014/main" id="{31EA41D2-9796-7E4F-2882-9DC49D5A8C0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5562600" y="4573944"/>
            <a:ext cx="853046" cy="742494"/>
          </a:xfrm>
          <a:prstGeom prst="rect">
            <a:avLst/>
          </a:prstGeom>
        </p:spPr>
      </p:pic>
      <p:pic>
        <p:nvPicPr>
          <p:cNvPr id="8" name="Picture 10">
            <a:extLst>
              <a:ext uri="{FF2B5EF4-FFF2-40B4-BE49-F238E27FC236}">
                <a16:creationId xmlns=""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532878" y="4535591"/>
            <a:ext cx="850122" cy="757381"/>
          </a:xfrm>
          <a:prstGeom prst="rect">
            <a:avLst/>
          </a:prstGeom>
        </p:spPr>
      </p:pic>
      <p:pic>
        <p:nvPicPr>
          <p:cNvPr id="9" name="Picture 5">
            <a:extLst>
              <a:ext uri="{FF2B5EF4-FFF2-40B4-BE49-F238E27FC236}">
                <a16:creationId xmlns="" xmlns:a16="http://schemas.microsoft.com/office/drawing/2014/main" id="{31EA41D2-9796-7E4F-2882-9DC49D5A8C0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0820400" y="4550478"/>
            <a:ext cx="853046" cy="742494"/>
          </a:xfrm>
          <a:prstGeom prst="rect">
            <a:avLst/>
          </a:prstGeom>
        </p:spPr>
      </p:pic>
      <p:sp>
        <p:nvSpPr>
          <p:cNvPr id="10" name="Rectangle 9"/>
          <p:cNvSpPr/>
          <p:nvPr/>
        </p:nvSpPr>
        <p:spPr>
          <a:xfrm>
            <a:off x="2286000" y="5966752"/>
            <a:ext cx="14097000" cy="2862322"/>
          </a:xfrm>
          <a:prstGeom prst="rect">
            <a:avLst/>
          </a:prstGeom>
        </p:spPr>
        <p:txBody>
          <a:bodyPr wrap="square">
            <a:spAutoFit/>
          </a:bodyPr>
          <a:lstStyle/>
          <a:p>
            <a:pPr algn="just">
              <a:lnSpc>
                <a:spcPct val="150000"/>
              </a:lnSpc>
            </a:pPr>
            <a:r>
              <a:rPr lang="vi-VN" sz="4000" b="1" dirty="0">
                <a:solidFill>
                  <a:schemeClr val="accent4">
                    <a:lumMod val="50000"/>
                  </a:schemeClr>
                </a:solidFill>
                <a:latin typeface="Arial" panose="020B0604020202020204" pitchFamily="34" charset="0"/>
                <a:cs typeface="Arial" panose="020B0604020202020204" pitchFamily="34" charset="0"/>
              </a:rPr>
              <a:t>Bài </a:t>
            </a:r>
            <a:r>
              <a:rPr lang="vi-VN" sz="4000" b="1" dirty="0" smtClean="0">
                <a:solidFill>
                  <a:schemeClr val="accent4">
                    <a:lumMod val="50000"/>
                  </a:schemeClr>
                </a:solidFill>
                <a:latin typeface="Arial" panose="020B0604020202020204" pitchFamily="34" charset="0"/>
                <a:cs typeface="Arial" panose="020B0604020202020204" pitchFamily="34" charset="0"/>
              </a:rPr>
              <a:t>2.</a:t>
            </a:r>
            <a:r>
              <a:rPr lang="en-US" sz="4000" b="1" dirty="0" smtClean="0">
                <a:solidFill>
                  <a:schemeClr val="accent4">
                    <a:lumMod val="50000"/>
                  </a:schemeClr>
                </a:solidFill>
                <a:latin typeface="Arial" panose="020B0604020202020204" pitchFamily="34" charset="0"/>
                <a:cs typeface="Arial" panose="020B0604020202020204" pitchFamily="34" charset="0"/>
              </a:rPr>
              <a:t>2 (SGK - tr25): </a:t>
            </a:r>
            <a:r>
              <a:rPr lang="en-US" sz="4000" dirty="0" err="1" smtClean="0">
                <a:latin typeface="Arial" panose="020B0604020202020204" pitchFamily="34" charset="0"/>
                <a:cs typeface="Arial" panose="020B0604020202020204" pitchFamily="34" charset="0"/>
              </a:rPr>
              <a:t>Biểu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diễn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miền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nghiệm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mỗi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bất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phương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trình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trên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mặt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phẳng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tọa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độ</a:t>
            </a:r>
            <a:r>
              <a:rPr lang="en-US"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smtClean="0">
                <a:latin typeface="Arial" panose="020B0604020202020204" pitchFamily="34" charset="0"/>
                <a:cs typeface="Arial" panose="020B0604020202020204" pitchFamily="34" charset="0"/>
              </a:rPr>
              <a:t>a</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3</a:t>
            </a:r>
            <a:r>
              <a:rPr lang="vi-VN" sz="4000" dirty="0" smtClean="0">
                <a:latin typeface="Arial" panose="020B0604020202020204" pitchFamily="34" charset="0"/>
                <a:cs typeface="Arial" panose="020B0604020202020204" pitchFamily="34" charset="0"/>
              </a:rPr>
              <a:t>x </a:t>
            </a:r>
            <a:r>
              <a:rPr lang="vi-VN"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2</a:t>
            </a:r>
            <a:r>
              <a:rPr lang="vi-VN" sz="4000" dirty="0" smtClean="0">
                <a:latin typeface="Arial" panose="020B0604020202020204" pitchFamily="34" charset="0"/>
                <a:cs typeface="Arial" panose="020B0604020202020204" pitchFamily="34" charset="0"/>
              </a:rPr>
              <a:t>y ≥</a:t>
            </a:r>
            <a:r>
              <a:rPr lang="en-US" sz="4000" dirty="0" smtClean="0">
                <a:latin typeface="Arial" panose="020B0604020202020204" pitchFamily="34" charset="0"/>
                <a:cs typeface="Arial" panose="020B0604020202020204" pitchFamily="34" charset="0"/>
              </a:rPr>
              <a:t> 300                                  </a:t>
            </a:r>
            <a:r>
              <a:rPr lang="vi-VN" sz="4000" dirty="0" smtClean="0">
                <a:latin typeface="Arial" panose="020B0604020202020204" pitchFamily="34" charset="0"/>
                <a:cs typeface="Arial" panose="020B0604020202020204" pitchFamily="34" charset="0"/>
              </a:rPr>
              <a:t>b</a:t>
            </a:r>
            <a:r>
              <a:rPr lang="en-US" sz="4000" dirty="0" smtClean="0">
                <a:latin typeface="Arial" panose="020B0604020202020204" pitchFamily="34" charset="0"/>
                <a:cs typeface="Arial" panose="020B0604020202020204" pitchFamily="34" charset="0"/>
              </a:rPr>
              <a:t>) 7x + 20y &lt; 0</a:t>
            </a:r>
            <a:endParaRPr lang="en-US" sz="4000"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8600" y="4684440"/>
            <a:ext cx="2361096" cy="2361096"/>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853561">
            <a:off x="16260467" y="7202773"/>
            <a:ext cx="1696765" cy="2673835"/>
          </a:xfrm>
          <a:prstGeom prst="rect">
            <a:avLst/>
          </a:prstGeom>
        </p:spPr>
      </p:pic>
      <p:pic>
        <p:nvPicPr>
          <p:cNvPr id="14" name="Picture 1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934659">
            <a:off x="14208296" y="8280389"/>
            <a:ext cx="1902117" cy="1932599"/>
          </a:xfrm>
          <a:prstGeom prst="rect">
            <a:avLst/>
          </a:prstGeom>
        </p:spPr>
      </p:pic>
    </p:spTree>
    <p:extLst>
      <p:ext uri="{BB962C8B-B14F-4D97-AF65-F5344CB8AC3E}">
        <p14:creationId xmlns:p14="http://schemas.microsoft.com/office/powerpoint/2010/main" val="32541772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anim calcmode="lin" valueType="num">
                                      <p:cBhvr>
                                        <p:cTn id="34" dur="500" fill="hold"/>
                                        <p:tgtEl>
                                          <p:spTgt spid="11"/>
                                        </p:tgtEl>
                                        <p:attrNameLst>
                                          <p:attrName>ppt_x</p:attrName>
                                        </p:attrNameLst>
                                      </p:cBhvr>
                                      <p:tavLst>
                                        <p:tav tm="0">
                                          <p:val>
                                            <p:strVal val="#ppt_x"/>
                                          </p:val>
                                        </p:tav>
                                        <p:tav tm="100000">
                                          <p:val>
                                            <p:strVal val="#ppt_x"/>
                                          </p:val>
                                        </p:tav>
                                      </p:tavLst>
                                    </p:anim>
                                    <p:anim calcmode="lin" valueType="num">
                                      <p:cBhvr>
                                        <p:cTn id="35" dur="500" fill="hold"/>
                                        <p:tgtEl>
                                          <p:spTgt spid="1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anim calcmode="lin" valueType="num">
                                      <p:cBhvr>
                                        <p:cTn id="39" dur="500" fill="hold"/>
                                        <p:tgtEl>
                                          <p:spTgt spid="10"/>
                                        </p:tgtEl>
                                        <p:attrNameLst>
                                          <p:attrName>ppt_x</p:attrName>
                                        </p:attrNameLst>
                                      </p:cBhvr>
                                      <p:tavLst>
                                        <p:tav tm="0">
                                          <p:val>
                                            <p:strVal val="#ppt_x"/>
                                          </p:val>
                                        </p:tav>
                                        <p:tav tm="100000">
                                          <p:val>
                                            <p:strVal val="#ppt_x"/>
                                          </p:val>
                                        </p:tav>
                                      </p:tavLst>
                                    </p:anim>
                                    <p:anim calcmode="lin" valueType="num">
                                      <p:cBhvr>
                                        <p:cTn id="40"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30150" y="1503940"/>
            <a:ext cx="8743898" cy="7571303"/>
          </a:xfrm>
          <a:prstGeom prst="rect">
            <a:avLst/>
          </a:prstGeom>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a) </a:t>
            </a:r>
            <a:endParaRPr lang="en-US" sz="3600" dirty="0" smtClean="0">
              <a:latin typeface="Arial" panose="020B0604020202020204" pitchFamily="34" charset="0"/>
              <a:cs typeface="Arial" panose="020B0604020202020204" pitchFamily="34" charset="0"/>
            </a:endParaRPr>
          </a:p>
          <a:p>
            <a:pPr algn="just">
              <a:lnSpc>
                <a:spcPct val="150000"/>
              </a:lnSpc>
            </a:pPr>
            <a:r>
              <a:rPr lang="vi-VN" sz="3600" dirty="0" smtClean="0">
                <a:latin typeface="Arial" panose="020B0604020202020204" pitchFamily="34" charset="0"/>
                <a:cs typeface="Arial" panose="020B0604020202020204" pitchFamily="34" charset="0"/>
              </a:rPr>
              <a:t>Bước </a:t>
            </a:r>
            <a:r>
              <a:rPr lang="vi-VN" sz="3600" dirty="0">
                <a:latin typeface="Arial" panose="020B0604020202020204" pitchFamily="34" charset="0"/>
                <a:cs typeface="Arial" panose="020B0604020202020204" pitchFamily="34" charset="0"/>
              </a:rPr>
              <a:t>1: Vẽ đường thẳng d</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3x</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2y</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300 </a:t>
            </a:r>
            <a:r>
              <a:rPr lang="vi-VN" sz="3600" dirty="0">
                <a:latin typeface="Arial" panose="020B0604020202020204" pitchFamily="34" charset="0"/>
                <a:cs typeface="Arial" panose="020B0604020202020204" pitchFamily="34" charset="0"/>
              </a:rPr>
              <a:t>trên mặt phẳng toạ độ Oxy.</a:t>
            </a:r>
          </a:p>
          <a:p>
            <a:pPr algn="just">
              <a:lnSpc>
                <a:spcPct val="150000"/>
              </a:lnSpc>
            </a:pPr>
            <a:r>
              <a:rPr lang="vi-VN" sz="3600" dirty="0">
                <a:latin typeface="Arial" panose="020B0604020202020204" pitchFamily="34" charset="0"/>
                <a:cs typeface="Arial" panose="020B0604020202020204" pitchFamily="34" charset="0"/>
              </a:rPr>
              <a:t>Bước 2: Lấy điểm O(0</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0</a:t>
            </a:r>
            <a:r>
              <a:rPr lang="vi-VN" sz="3600" dirty="0">
                <a:latin typeface="Arial" panose="020B0604020202020204" pitchFamily="34" charset="0"/>
                <a:cs typeface="Arial" panose="020B0604020202020204" pitchFamily="34" charset="0"/>
              </a:rPr>
              <a:t>) không thuộc d và thay </a:t>
            </a:r>
            <a:r>
              <a:rPr lang="vi-VN" sz="3600" dirty="0" smtClean="0">
                <a:latin typeface="Arial" panose="020B0604020202020204" pitchFamily="34" charset="0"/>
                <a:cs typeface="Arial" panose="020B0604020202020204" pitchFamily="34" charset="0"/>
              </a:rPr>
              <a:t>x</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0,</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y</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0 </a:t>
            </a:r>
            <a:r>
              <a:rPr lang="vi-VN" sz="3600" dirty="0">
                <a:latin typeface="Arial" panose="020B0604020202020204" pitchFamily="34" charset="0"/>
                <a:cs typeface="Arial" panose="020B0604020202020204" pitchFamily="34" charset="0"/>
              </a:rPr>
              <a:t>vào biểu thức </a:t>
            </a:r>
            <a:r>
              <a:rPr lang="vi-VN" sz="3600" dirty="0" smtClean="0">
                <a:latin typeface="Arial" panose="020B0604020202020204" pitchFamily="34" charset="0"/>
                <a:cs typeface="Arial" panose="020B0604020202020204" pitchFamily="34" charset="0"/>
              </a:rPr>
              <a:t>3x</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2y </a:t>
            </a:r>
            <a:r>
              <a:rPr lang="vi-VN" sz="3600" dirty="0">
                <a:latin typeface="Arial" panose="020B0604020202020204" pitchFamily="34" charset="0"/>
                <a:cs typeface="Arial" panose="020B0604020202020204" pitchFamily="34" charset="0"/>
              </a:rPr>
              <a:t>ta được: </a:t>
            </a:r>
            <a:r>
              <a:rPr lang="vi-VN" sz="3600" dirty="0" smtClean="0">
                <a:latin typeface="Arial" panose="020B0604020202020204" pitchFamily="34" charset="0"/>
                <a:cs typeface="Arial" panose="020B0604020202020204" pitchFamily="34" charset="0"/>
              </a:rPr>
              <a:t>3</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0</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2</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0</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0</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&lt;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300</a:t>
            </a:r>
            <a:r>
              <a:rPr lang="vi-VN" sz="3600" dirty="0">
                <a:latin typeface="Arial" panose="020B0604020202020204" pitchFamily="34" charset="0"/>
                <a:cs typeface="Arial" panose="020B0604020202020204" pitchFamily="34" charset="0"/>
              </a:rPr>
              <a:t>.</a:t>
            </a:r>
          </a:p>
          <a:p>
            <a:pPr algn="just">
              <a:lnSpc>
                <a:spcPct val="150000"/>
              </a:lnSpc>
            </a:pPr>
            <a:r>
              <a:rPr lang="vi-VN" sz="3600" dirty="0">
                <a:latin typeface="Arial" panose="020B0604020202020204" pitchFamily="34" charset="0"/>
                <a:cs typeface="Arial" panose="020B0604020202020204" pitchFamily="34" charset="0"/>
              </a:rPr>
              <a:t>Do đó, miền nghiệm của bất phương trình là nửa mặt phẳng bờ d không chứa điểm O(0</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0</a:t>
            </a:r>
            <a:r>
              <a:rPr lang="vi-VN" sz="3600" dirty="0">
                <a:latin typeface="Arial" panose="020B0604020202020204" pitchFamily="34" charset="0"/>
                <a:cs typeface="Arial" panose="020B0604020202020204" pitchFamily="34" charset="0"/>
              </a:rPr>
              <a:t>) (miền không bị gạch).</a:t>
            </a:r>
          </a:p>
        </p:txBody>
      </p:sp>
      <p:grpSp>
        <p:nvGrpSpPr>
          <p:cNvPr id="3" name="Group 2"/>
          <p:cNvGrpSpPr/>
          <p:nvPr/>
        </p:nvGrpSpPr>
        <p:grpSpPr>
          <a:xfrm>
            <a:off x="4800600" y="647700"/>
            <a:ext cx="2286000" cy="1501859"/>
            <a:chOff x="914400" y="5372100"/>
            <a:chExt cx="2687941" cy="1737425"/>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5372100"/>
              <a:ext cx="2687941" cy="1737425"/>
            </a:xfrm>
            <a:prstGeom prst="rect">
              <a:avLst/>
            </a:prstGeom>
          </p:spPr>
        </p:pic>
        <p:sp>
          <p:nvSpPr>
            <p:cNvPr id="5" name="TextBox 4"/>
            <p:cNvSpPr txBox="1"/>
            <p:nvPr/>
          </p:nvSpPr>
          <p:spPr>
            <a:xfrm>
              <a:off x="1354440" y="5737891"/>
              <a:ext cx="1807859" cy="646331"/>
            </a:xfrm>
            <a:prstGeom prst="rect">
              <a:avLst/>
            </a:prstGeom>
            <a:noFill/>
          </p:spPr>
          <p:txBody>
            <a:bodyPr wrap="square" rtlCol="0">
              <a:spAutoFit/>
            </a:bodyPr>
            <a:lstStyle/>
            <a:p>
              <a:pPr algn="ctr"/>
              <a:r>
                <a:rPr lang="en-US" sz="3600" b="1" dirty="0" err="1" smtClean="0">
                  <a:solidFill>
                    <a:srgbClr val="C00000"/>
                  </a:solidFill>
                  <a:latin typeface="Arial" panose="020B0604020202020204" pitchFamily="34" charset="0"/>
                  <a:cs typeface="Arial" panose="020B0604020202020204" pitchFamily="34" charset="0"/>
                </a:rPr>
                <a:t>Giải</a:t>
              </a:r>
              <a:endParaRPr lang="en-US" sz="3600" b="1" dirty="0">
                <a:solidFill>
                  <a:srgbClr val="C00000"/>
                </a:solidFill>
                <a:latin typeface="Arial" panose="020B0604020202020204" pitchFamily="34" charset="0"/>
                <a:cs typeface="Arial" panose="020B0604020202020204" pitchFamily="34" charset="0"/>
              </a:endParaRPr>
            </a:p>
          </p:txBody>
        </p:sp>
      </p:grpSp>
      <p:grpSp>
        <p:nvGrpSpPr>
          <p:cNvPr id="130" name="Group 129"/>
          <p:cNvGrpSpPr/>
          <p:nvPr/>
        </p:nvGrpSpPr>
        <p:grpSpPr>
          <a:xfrm>
            <a:off x="10896600" y="2294749"/>
            <a:ext cx="7200954" cy="5989683"/>
            <a:chOff x="10888929" y="1848806"/>
            <a:chExt cx="7200954" cy="5989683"/>
          </a:xfrm>
        </p:grpSpPr>
        <p:cxnSp>
          <p:nvCxnSpPr>
            <p:cNvPr id="32" name="Straight Arrow Connector 31"/>
            <p:cNvCxnSpPr/>
            <p:nvPr/>
          </p:nvCxnSpPr>
          <p:spPr>
            <a:xfrm flipV="1">
              <a:off x="14097002" y="2149559"/>
              <a:ext cx="0" cy="5500492"/>
            </a:xfrm>
            <a:prstGeom prst="straightConnector1">
              <a:avLst/>
            </a:prstGeom>
            <a:ln w="38100">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10896602" y="6354651"/>
              <a:ext cx="6781800" cy="0"/>
            </a:xfrm>
            <a:prstGeom prst="straightConnector1">
              <a:avLst/>
            </a:prstGeom>
            <a:ln w="38100">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3563602" y="1848806"/>
              <a:ext cx="533400" cy="584775"/>
            </a:xfrm>
            <a:prstGeom prst="rect">
              <a:avLst/>
            </a:prstGeom>
            <a:noFill/>
          </p:spPr>
          <p:txBody>
            <a:bodyPr wrap="square" rtlCol="0">
              <a:spAutoFit/>
            </a:bodyPr>
            <a:lstStyle/>
            <a:p>
              <a:r>
                <a:rPr lang="en-US" sz="3200" dirty="0" smtClean="0">
                  <a:solidFill>
                    <a:srgbClr val="0070C0"/>
                  </a:solidFill>
                  <a:latin typeface="Arial" panose="020B0604020202020204" pitchFamily="34" charset="0"/>
                  <a:cs typeface="Arial" panose="020B0604020202020204" pitchFamily="34" charset="0"/>
                </a:rPr>
                <a:t>y</a:t>
              </a:r>
              <a:endParaRPr lang="en-US" sz="3200" dirty="0">
                <a:solidFill>
                  <a:srgbClr val="0070C0"/>
                </a:solidFill>
                <a:latin typeface="Arial" panose="020B0604020202020204" pitchFamily="34" charset="0"/>
                <a:cs typeface="Arial" panose="020B0604020202020204" pitchFamily="34" charset="0"/>
              </a:endParaRPr>
            </a:p>
          </p:txBody>
        </p:sp>
        <p:sp>
          <p:nvSpPr>
            <p:cNvPr id="35" name="TextBox 34"/>
            <p:cNvSpPr txBox="1"/>
            <p:nvPr/>
          </p:nvSpPr>
          <p:spPr>
            <a:xfrm>
              <a:off x="17556483" y="6317833"/>
              <a:ext cx="533400" cy="584775"/>
            </a:xfrm>
            <a:prstGeom prst="rect">
              <a:avLst/>
            </a:prstGeom>
            <a:noFill/>
          </p:spPr>
          <p:txBody>
            <a:bodyPr wrap="square" rtlCol="0">
              <a:spAutoFit/>
            </a:bodyPr>
            <a:lstStyle/>
            <a:p>
              <a:r>
                <a:rPr lang="en-US" sz="3200" dirty="0">
                  <a:solidFill>
                    <a:srgbClr val="0070C0"/>
                  </a:solidFill>
                  <a:latin typeface="Arial" panose="020B0604020202020204" pitchFamily="34" charset="0"/>
                  <a:cs typeface="Arial" panose="020B0604020202020204" pitchFamily="34" charset="0"/>
                </a:rPr>
                <a:t>x</a:t>
              </a:r>
            </a:p>
          </p:txBody>
        </p:sp>
        <p:sp>
          <p:nvSpPr>
            <p:cNvPr id="36" name="TextBox 35"/>
            <p:cNvSpPr txBox="1"/>
            <p:nvPr/>
          </p:nvSpPr>
          <p:spPr>
            <a:xfrm>
              <a:off x="13563602" y="6393327"/>
              <a:ext cx="533400" cy="584775"/>
            </a:xfrm>
            <a:prstGeom prst="rect">
              <a:avLst/>
            </a:prstGeom>
            <a:noFill/>
          </p:spPr>
          <p:txBody>
            <a:bodyPr wrap="square" rtlCol="0">
              <a:spAutoFit/>
            </a:bodyPr>
            <a:lstStyle/>
            <a:p>
              <a:r>
                <a:rPr lang="en-US" sz="3200" dirty="0">
                  <a:solidFill>
                    <a:srgbClr val="0070C0"/>
                  </a:solidFill>
                  <a:latin typeface="Arial" panose="020B0604020202020204" pitchFamily="34" charset="0"/>
                  <a:cs typeface="Arial" panose="020B0604020202020204" pitchFamily="34" charset="0"/>
                </a:rPr>
                <a:t>O</a:t>
              </a:r>
            </a:p>
          </p:txBody>
        </p:sp>
        <p:sp>
          <p:nvSpPr>
            <p:cNvPr id="39" name="TextBox 38"/>
            <p:cNvSpPr txBox="1"/>
            <p:nvPr/>
          </p:nvSpPr>
          <p:spPr>
            <a:xfrm>
              <a:off x="13074652" y="4256672"/>
              <a:ext cx="977900" cy="584775"/>
            </a:xfrm>
            <a:prstGeom prst="rect">
              <a:avLst/>
            </a:prstGeom>
            <a:noFill/>
          </p:spPr>
          <p:txBody>
            <a:bodyPr wrap="square" rtlCol="0">
              <a:spAutoFit/>
            </a:bodyPr>
            <a:lstStyle/>
            <a:p>
              <a:r>
                <a:rPr lang="en-US" sz="3200" dirty="0" smtClean="0">
                  <a:solidFill>
                    <a:srgbClr val="0070C0"/>
                  </a:solidFill>
                  <a:latin typeface="Arial" panose="020B0604020202020204" pitchFamily="34" charset="0"/>
                  <a:cs typeface="Arial" panose="020B0604020202020204" pitchFamily="34" charset="0"/>
                </a:rPr>
                <a:t>150</a:t>
              </a:r>
              <a:endParaRPr lang="en-US" sz="3200" dirty="0">
                <a:solidFill>
                  <a:srgbClr val="0070C0"/>
                </a:solidFill>
                <a:latin typeface="Arial" panose="020B0604020202020204" pitchFamily="34" charset="0"/>
                <a:cs typeface="Arial" panose="020B0604020202020204" pitchFamily="34" charset="0"/>
              </a:endParaRPr>
            </a:p>
          </p:txBody>
        </p:sp>
        <p:sp>
          <p:nvSpPr>
            <p:cNvPr id="40" name="TextBox 39"/>
            <p:cNvSpPr txBox="1"/>
            <p:nvPr/>
          </p:nvSpPr>
          <p:spPr>
            <a:xfrm>
              <a:off x="14677541" y="6566670"/>
              <a:ext cx="977900" cy="584775"/>
            </a:xfrm>
            <a:prstGeom prst="rect">
              <a:avLst/>
            </a:prstGeom>
            <a:noFill/>
          </p:spPr>
          <p:txBody>
            <a:bodyPr wrap="square" rtlCol="0">
              <a:spAutoFit/>
            </a:bodyPr>
            <a:lstStyle/>
            <a:p>
              <a:r>
                <a:rPr lang="en-US" sz="3200" dirty="0" smtClean="0">
                  <a:solidFill>
                    <a:srgbClr val="0070C0"/>
                  </a:solidFill>
                  <a:latin typeface="Arial" panose="020B0604020202020204" pitchFamily="34" charset="0"/>
                  <a:cs typeface="Arial" panose="020B0604020202020204" pitchFamily="34" charset="0"/>
                </a:rPr>
                <a:t>100</a:t>
              </a:r>
              <a:endParaRPr lang="en-US" sz="3200" dirty="0">
                <a:solidFill>
                  <a:srgbClr val="0070C0"/>
                </a:solidFill>
                <a:latin typeface="Arial" panose="020B0604020202020204" pitchFamily="34" charset="0"/>
                <a:cs typeface="Arial" panose="020B0604020202020204" pitchFamily="34" charset="0"/>
              </a:endParaRPr>
            </a:p>
          </p:txBody>
        </p:sp>
        <p:cxnSp>
          <p:nvCxnSpPr>
            <p:cNvPr id="41" name="Straight Connector 40"/>
            <p:cNvCxnSpPr/>
            <p:nvPr/>
          </p:nvCxnSpPr>
          <p:spPr>
            <a:xfrm>
              <a:off x="12420600" y="2149559"/>
              <a:ext cx="3791873" cy="541331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rot="3327557">
              <a:off x="14250649" y="6048672"/>
              <a:ext cx="3025637" cy="553998"/>
            </a:xfrm>
            <a:prstGeom prst="rect">
              <a:avLst/>
            </a:prstGeom>
            <a:noFill/>
          </p:spPr>
          <p:txBody>
            <a:bodyPr wrap="square" rtlCol="0">
              <a:spAutoFit/>
            </a:bodyPr>
            <a:lstStyle/>
            <a:p>
              <a:r>
                <a:rPr lang="en-US" sz="3000" dirty="0" smtClean="0">
                  <a:solidFill>
                    <a:srgbClr val="0070C0"/>
                  </a:solidFill>
                  <a:latin typeface="Arial" panose="020B0604020202020204" pitchFamily="34" charset="0"/>
                  <a:cs typeface="Arial" panose="020B0604020202020204" pitchFamily="34" charset="0"/>
                </a:rPr>
                <a:t>d: 3x + 2y = 300</a:t>
              </a:r>
              <a:endParaRPr lang="en-US" sz="3000" dirty="0">
                <a:solidFill>
                  <a:srgbClr val="0070C0"/>
                </a:solidFill>
                <a:latin typeface="Arial" panose="020B0604020202020204" pitchFamily="34" charset="0"/>
                <a:cs typeface="Arial" panose="020B0604020202020204" pitchFamily="34" charset="0"/>
              </a:endParaRPr>
            </a:p>
          </p:txBody>
        </p:sp>
        <p:grpSp>
          <p:nvGrpSpPr>
            <p:cNvPr id="43" name="Group 42"/>
            <p:cNvGrpSpPr/>
            <p:nvPr/>
          </p:nvGrpSpPr>
          <p:grpSpPr>
            <a:xfrm>
              <a:off x="14022153" y="4546729"/>
              <a:ext cx="149698" cy="1807922"/>
              <a:chOff x="12279551" y="4883114"/>
              <a:chExt cx="149698" cy="1807922"/>
            </a:xfrm>
          </p:grpSpPr>
          <p:cxnSp>
            <p:nvCxnSpPr>
              <p:cNvPr id="44" name="Straight Connector 43"/>
              <p:cNvCxnSpPr/>
              <p:nvPr/>
            </p:nvCxnSpPr>
            <p:spPr>
              <a:xfrm rot="16200000">
                <a:off x="12348947" y="6621640"/>
                <a:ext cx="0" cy="138791"/>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6200000">
                <a:off x="12359854" y="5420162"/>
                <a:ext cx="0" cy="138791"/>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a:off x="12348948" y="4813718"/>
                <a:ext cx="0" cy="138791"/>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a:off x="12348948" y="6036605"/>
                <a:ext cx="0" cy="138791"/>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50" name="Straight Connector 49"/>
            <p:cNvCxnSpPr/>
            <p:nvPr/>
          </p:nvCxnSpPr>
          <p:spPr>
            <a:xfrm>
              <a:off x="14095650" y="6303047"/>
              <a:ext cx="0" cy="138791"/>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4705250" y="6303047"/>
              <a:ext cx="0" cy="138791"/>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15350492" y="6286592"/>
              <a:ext cx="0" cy="138791"/>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10888929" y="2149559"/>
              <a:ext cx="464872" cy="238639"/>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10914042" y="2140266"/>
              <a:ext cx="926021" cy="502087"/>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10894628" y="2174802"/>
              <a:ext cx="1500859" cy="77351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a:off x="10896602" y="2378841"/>
              <a:ext cx="1726220" cy="931812"/>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H="1">
              <a:off x="10896603" y="2623381"/>
              <a:ext cx="1904997" cy="1011678"/>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10896601" y="2877536"/>
              <a:ext cx="2081451" cy="1069249"/>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10896600" y="3110937"/>
              <a:ext cx="2223461" cy="1193430"/>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a:off x="10896599" y="3384270"/>
              <a:ext cx="2399914" cy="1290492"/>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H="1">
              <a:off x="10915754" y="3641841"/>
              <a:ext cx="2593517" cy="1423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H="1">
              <a:off x="10909774" y="3899412"/>
              <a:ext cx="2772949" cy="1536239"/>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10909773" y="4197382"/>
              <a:ext cx="2948119" cy="1663129"/>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10909116" y="4475731"/>
              <a:ext cx="3120362" cy="179100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H="1">
              <a:off x="10905534" y="4734052"/>
              <a:ext cx="3340029" cy="19258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H="1">
              <a:off x="10909115" y="5023850"/>
              <a:ext cx="3565047" cy="2048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H="1">
              <a:off x="10915754" y="5289592"/>
              <a:ext cx="3719079" cy="213142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H="1">
              <a:off x="11125201" y="5586833"/>
              <a:ext cx="3702506" cy="20770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H="1">
              <a:off x="11783679" y="5859904"/>
              <a:ext cx="3249769" cy="178545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H="1">
              <a:off x="12513808" y="6133582"/>
              <a:ext cx="2667444" cy="15117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H="1">
              <a:off x="13160774" y="6427885"/>
              <a:ext cx="2283738" cy="1236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H="1">
              <a:off x="13846509" y="6726368"/>
              <a:ext cx="1812230" cy="9233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14508384" y="6996342"/>
              <a:ext cx="1295185" cy="6700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H="1">
              <a:off x="15392402" y="7294332"/>
              <a:ext cx="670629" cy="356462"/>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31" name="Picture 1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546" y="5637062"/>
            <a:ext cx="1908213" cy="4493141"/>
          </a:xfrm>
          <a:prstGeom prst="rect">
            <a:avLst/>
          </a:prstGeom>
        </p:spPr>
      </p:pic>
      <p:pic>
        <p:nvPicPr>
          <p:cNvPr id="132" name="Picture 1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61002" y="606777"/>
            <a:ext cx="3290060" cy="1577293"/>
          </a:xfrm>
          <a:prstGeom prst="rect">
            <a:avLst/>
          </a:prstGeom>
        </p:spPr>
      </p:pic>
      <p:pic>
        <p:nvPicPr>
          <p:cNvPr id="133" name="Picture 1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116888">
            <a:off x="13530364" y="7628571"/>
            <a:ext cx="1700931" cy="3176291"/>
          </a:xfrm>
          <a:prstGeom prst="rect">
            <a:avLst/>
          </a:prstGeom>
        </p:spPr>
      </p:pic>
    </p:spTree>
    <p:extLst>
      <p:ext uri="{BB962C8B-B14F-4D97-AF65-F5344CB8AC3E}">
        <p14:creationId xmlns:p14="http://schemas.microsoft.com/office/powerpoint/2010/main" val="18634389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130"/>
                                        </p:tgtEl>
                                        <p:attrNameLst>
                                          <p:attrName>style.visibility</p:attrName>
                                        </p:attrNameLst>
                                      </p:cBhvr>
                                      <p:to>
                                        <p:strVal val="visible"/>
                                      </p:to>
                                    </p:set>
                                    <p:animEffect transition="in" filter="fade">
                                      <p:cBhvr>
                                        <p:cTn id="15" dur="500"/>
                                        <p:tgtEl>
                                          <p:spTgt spid="130"/>
                                        </p:tgtEl>
                                      </p:cBhvr>
                                    </p:animEffect>
                                  </p:childTnLst>
                                </p:cTn>
                              </p:par>
                              <p:par>
                                <p:cTn id="16" presetID="10" presetClass="entr" presetSubtype="0" fill="hold" nodeType="withEffect">
                                  <p:stCondLst>
                                    <p:cond delay="0"/>
                                  </p:stCondLst>
                                  <p:childTnLst>
                                    <p:set>
                                      <p:cBhvr>
                                        <p:cTn id="17" dur="1" fill="hold">
                                          <p:stCondLst>
                                            <p:cond delay="0"/>
                                          </p:stCondLst>
                                        </p:cTn>
                                        <p:tgtEl>
                                          <p:spTgt spid="133"/>
                                        </p:tgtEl>
                                        <p:attrNameLst>
                                          <p:attrName>style.visibility</p:attrName>
                                        </p:attrNameLst>
                                      </p:cBhvr>
                                      <p:to>
                                        <p:strVal val="visible"/>
                                      </p:to>
                                    </p:set>
                                    <p:animEffect transition="in" filter="fade">
                                      <p:cBhvr>
                                        <p:cTn id="18"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800600" y="647700"/>
            <a:ext cx="2286000" cy="1501859"/>
            <a:chOff x="914400" y="5372100"/>
            <a:chExt cx="2687941" cy="1737425"/>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5372100"/>
              <a:ext cx="2687941" cy="1737425"/>
            </a:xfrm>
            <a:prstGeom prst="rect">
              <a:avLst/>
            </a:prstGeom>
          </p:spPr>
        </p:pic>
        <p:sp>
          <p:nvSpPr>
            <p:cNvPr id="5" name="TextBox 4"/>
            <p:cNvSpPr txBox="1"/>
            <p:nvPr/>
          </p:nvSpPr>
          <p:spPr>
            <a:xfrm>
              <a:off x="1354440" y="5737891"/>
              <a:ext cx="1807859" cy="646331"/>
            </a:xfrm>
            <a:prstGeom prst="rect">
              <a:avLst/>
            </a:prstGeom>
            <a:noFill/>
          </p:spPr>
          <p:txBody>
            <a:bodyPr wrap="square" rtlCol="0">
              <a:spAutoFit/>
            </a:bodyPr>
            <a:lstStyle/>
            <a:p>
              <a:pPr algn="ctr"/>
              <a:r>
                <a:rPr lang="en-US" sz="3600" b="1" dirty="0" err="1" smtClean="0">
                  <a:solidFill>
                    <a:srgbClr val="C00000"/>
                  </a:solidFill>
                  <a:latin typeface="Arial" panose="020B0604020202020204" pitchFamily="34" charset="0"/>
                  <a:cs typeface="Arial" panose="020B0604020202020204" pitchFamily="34" charset="0"/>
                </a:rPr>
                <a:t>Giải</a:t>
              </a:r>
              <a:endParaRPr lang="en-US" sz="3600" b="1" dirty="0">
                <a:solidFill>
                  <a:srgbClr val="C00000"/>
                </a:solidFill>
                <a:latin typeface="Arial" panose="020B0604020202020204" pitchFamily="34" charset="0"/>
                <a:cs typeface="Arial" panose="020B0604020202020204" pitchFamily="34" charset="0"/>
              </a:endParaRPr>
            </a:p>
          </p:txBody>
        </p:sp>
      </p:grpSp>
      <p:pic>
        <p:nvPicPr>
          <p:cNvPr id="131" name="Picture 1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546" y="5637062"/>
            <a:ext cx="1908213" cy="4493141"/>
          </a:xfrm>
          <a:prstGeom prst="rect">
            <a:avLst/>
          </a:prstGeom>
        </p:spPr>
      </p:pic>
      <p:pic>
        <p:nvPicPr>
          <p:cNvPr id="132" name="Picture 1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61002" y="606777"/>
            <a:ext cx="3290060" cy="1577293"/>
          </a:xfrm>
          <a:prstGeom prst="rect">
            <a:avLst/>
          </a:prstGeom>
        </p:spPr>
      </p:pic>
      <p:pic>
        <p:nvPicPr>
          <p:cNvPr id="133" name="Picture 1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116888">
            <a:off x="13530364" y="7628571"/>
            <a:ext cx="1700931" cy="3176291"/>
          </a:xfrm>
          <a:prstGeom prst="rect">
            <a:avLst/>
          </a:prstGeom>
        </p:spPr>
      </p:pic>
      <p:sp>
        <p:nvSpPr>
          <p:cNvPr id="8" name="Rectangle 7"/>
          <p:cNvSpPr/>
          <p:nvPr/>
        </p:nvSpPr>
        <p:spPr>
          <a:xfrm>
            <a:off x="1704567" y="1522069"/>
            <a:ext cx="9583250" cy="7571303"/>
          </a:xfrm>
          <a:prstGeom prst="rect">
            <a:avLst/>
          </a:prstGeom>
        </p:spPr>
        <p:txBody>
          <a:bodyPr wrap="square">
            <a:spAutoFit/>
          </a:bodyPr>
          <a:lstStyle/>
          <a:p>
            <a:pPr algn="just">
              <a:lnSpc>
                <a:spcPct val="150000"/>
              </a:lnSpc>
            </a:pPr>
            <a:r>
              <a:rPr lang="en-US" sz="3600" dirty="0" smtClean="0">
                <a:latin typeface="Arial" panose="020B0604020202020204" pitchFamily="34" charset="0"/>
                <a:cs typeface="Arial" panose="020B0604020202020204" pitchFamily="34" charset="0"/>
              </a:rPr>
              <a:t>b) </a:t>
            </a:r>
          </a:p>
          <a:p>
            <a:pPr algn="just">
              <a:lnSpc>
                <a:spcPct val="150000"/>
              </a:lnSpc>
            </a:pPr>
            <a:r>
              <a:rPr lang="vi-VN" sz="3600" dirty="0" smtClean="0">
                <a:latin typeface="Arial" panose="020B0604020202020204" pitchFamily="34" charset="0"/>
                <a:cs typeface="Arial" panose="020B0604020202020204" pitchFamily="34" charset="0"/>
              </a:rPr>
              <a:t>Bước </a:t>
            </a:r>
            <a:r>
              <a:rPr lang="vi-VN" sz="3600" dirty="0">
                <a:latin typeface="Arial" panose="020B0604020202020204" pitchFamily="34" charset="0"/>
                <a:cs typeface="Arial" panose="020B0604020202020204" pitchFamily="34" charset="0"/>
              </a:rPr>
              <a:t>1: Vẽ đường thẳng d</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7x</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20y</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0 </a:t>
            </a:r>
            <a:r>
              <a:rPr lang="vi-VN" sz="3600" dirty="0">
                <a:latin typeface="Arial" panose="020B0604020202020204" pitchFamily="34" charset="0"/>
                <a:cs typeface="Arial" panose="020B0604020202020204" pitchFamily="34" charset="0"/>
              </a:rPr>
              <a:t>trên mặt phằng toạ độ Oxy</a:t>
            </a:r>
            <a:r>
              <a:rPr lang="vi-VN" sz="3600" dirty="0" smtClean="0">
                <a:latin typeface="Arial" panose="020B0604020202020204" pitchFamily="34" charset="0"/>
                <a:cs typeface="Arial" panose="020B0604020202020204" pitchFamily="34" charset="0"/>
              </a:rPr>
              <a:t>.</a:t>
            </a:r>
            <a:endParaRPr lang="vi-VN" sz="3600" dirty="0">
              <a:latin typeface="Arial" panose="020B0604020202020204" pitchFamily="34" charset="0"/>
              <a:cs typeface="Arial" panose="020B0604020202020204" pitchFamily="34" charset="0"/>
            </a:endParaRPr>
          </a:p>
          <a:p>
            <a:pPr algn="just">
              <a:lnSpc>
                <a:spcPct val="150000"/>
              </a:lnSpc>
            </a:pPr>
            <a:r>
              <a:rPr lang="vi-VN" sz="3600" dirty="0">
                <a:latin typeface="Arial" panose="020B0604020202020204" pitchFamily="34" charset="0"/>
                <a:cs typeface="Arial" panose="020B0604020202020204" pitchFamily="34" charset="0"/>
              </a:rPr>
              <a:t>Bước 2: Lấy điểm M(1</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1</a:t>
            </a:r>
            <a:r>
              <a:rPr lang="vi-VN" sz="3600" dirty="0">
                <a:latin typeface="Arial" panose="020B0604020202020204" pitchFamily="34" charset="0"/>
                <a:cs typeface="Arial" panose="020B0604020202020204" pitchFamily="34" charset="0"/>
              </a:rPr>
              <a:t>) không thuộc d và thay </a:t>
            </a:r>
            <a:r>
              <a:rPr lang="vi-VN" sz="3600" dirty="0" smtClean="0">
                <a:latin typeface="Arial" panose="020B0604020202020204" pitchFamily="34" charset="0"/>
                <a:cs typeface="Arial" panose="020B0604020202020204" pitchFamily="34" charset="0"/>
              </a:rPr>
              <a:t>x</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1,</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y</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1 </a:t>
            </a:r>
            <a:r>
              <a:rPr lang="vi-VN" sz="3600" dirty="0">
                <a:latin typeface="Arial" panose="020B0604020202020204" pitchFamily="34" charset="0"/>
                <a:cs typeface="Arial" panose="020B0604020202020204" pitchFamily="34" charset="0"/>
              </a:rPr>
              <a:t>vào biểu thức </a:t>
            </a:r>
            <a:r>
              <a:rPr lang="vi-VN" sz="3600" dirty="0" smtClean="0">
                <a:latin typeface="Arial" panose="020B0604020202020204" pitchFamily="34" charset="0"/>
                <a:cs typeface="Arial" panose="020B0604020202020204" pitchFamily="34" charset="0"/>
              </a:rPr>
              <a:t>7x</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20y </a:t>
            </a:r>
            <a:r>
              <a:rPr lang="vi-VN" sz="3600" dirty="0">
                <a:latin typeface="Arial" panose="020B0604020202020204" pitchFamily="34" charset="0"/>
                <a:cs typeface="Arial" panose="020B0604020202020204" pitchFamily="34" charset="0"/>
              </a:rPr>
              <a:t>ta được: 7</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1</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20⋅</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1</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27</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&gt;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0</a:t>
            </a:r>
            <a:r>
              <a:rPr lang="vi-VN" sz="3600" dirty="0">
                <a:latin typeface="Arial" panose="020B0604020202020204" pitchFamily="34" charset="0"/>
                <a:cs typeface="Arial" panose="020B0604020202020204" pitchFamily="34" charset="0"/>
              </a:rPr>
              <a:t>.</a:t>
            </a:r>
          </a:p>
          <a:p>
            <a:pPr algn="just">
              <a:lnSpc>
                <a:spcPct val="150000"/>
              </a:lnSpc>
            </a:pPr>
            <a:r>
              <a:rPr lang="vi-VN" sz="3600" dirty="0">
                <a:latin typeface="Arial" panose="020B0604020202020204" pitchFamily="34" charset="0"/>
                <a:cs typeface="Arial" panose="020B0604020202020204" pitchFamily="34" charset="0"/>
              </a:rPr>
              <a:t>Do đó, miền nghiệm của bất phương trình là nửa mặt phẳng bờ d không chứa điểm M(1</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1</a:t>
            </a:r>
            <a:r>
              <a:rPr lang="vi-VN" sz="3600" dirty="0">
                <a:latin typeface="Arial" panose="020B0604020202020204" pitchFamily="34" charset="0"/>
                <a:cs typeface="Arial" panose="020B0604020202020204" pitchFamily="34" charset="0"/>
              </a:rPr>
              <a:t>) và không tính bờ d (miền không bị gạch).</a:t>
            </a: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47470" y="2623640"/>
            <a:ext cx="6227064" cy="5368159"/>
          </a:xfrm>
          <a:prstGeom prst="rect">
            <a:avLst/>
          </a:prstGeom>
        </p:spPr>
      </p:pic>
    </p:spTree>
    <p:extLst>
      <p:ext uri="{BB962C8B-B14F-4D97-AF65-F5344CB8AC3E}">
        <p14:creationId xmlns:p14="http://schemas.microsoft.com/office/powerpoint/2010/main" val="1971895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863768"/>
            <a:ext cx="18288000" cy="1015663"/>
          </a:xfrm>
          <a:prstGeom prst="rect">
            <a:avLst/>
          </a:prstGeom>
          <a:solidFill>
            <a:schemeClr val="accent6">
              <a:lumMod val="40000"/>
              <a:lumOff val="60000"/>
            </a:schemeClr>
          </a:solidFill>
        </p:spPr>
        <p:txBody>
          <a:bodyPr wrap="square" rtlCol="0">
            <a:spAutoFit/>
          </a:bodyPr>
          <a:lstStyle/>
          <a:p>
            <a:pPr algn="ctr"/>
            <a:r>
              <a:rPr lang="en-US" sz="6000" b="1" dirty="0" smtClean="0">
                <a:solidFill>
                  <a:srgbClr val="C00000"/>
                </a:solidFill>
                <a:latin typeface="Arial" panose="020B0604020202020204" pitchFamily="34" charset="0"/>
                <a:cs typeface="Arial" panose="020B0604020202020204" pitchFamily="34" charset="0"/>
              </a:rPr>
              <a:t>VẬN DỤNG</a:t>
            </a:r>
            <a:endParaRPr lang="en-US" sz="6000" b="1" dirty="0">
              <a:solidFill>
                <a:srgbClr val="C00000"/>
              </a:solidFill>
              <a:latin typeface="Arial" panose="020B0604020202020204" pitchFamily="34" charset="0"/>
              <a:cs typeface="Arial" panose="020B0604020202020204" pitchFamily="34" charset="0"/>
            </a:endParaRPr>
          </a:p>
        </p:txBody>
      </p:sp>
      <p:sp>
        <p:nvSpPr>
          <p:cNvPr id="5" name="Rectangle 4"/>
          <p:cNvSpPr/>
          <p:nvPr/>
        </p:nvSpPr>
        <p:spPr>
          <a:xfrm>
            <a:off x="838200" y="2221008"/>
            <a:ext cx="16900286" cy="1754326"/>
          </a:xfrm>
          <a:prstGeom prst="rect">
            <a:avLst/>
          </a:prstGeom>
        </p:spPr>
        <p:txBody>
          <a:bodyPr wrap="square">
            <a:spAutoFit/>
          </a:bodyPr>
          <a:lstStyle/>
          <a:p>
            <a:pPr algn="just">
              <a:lnSpc>
                <a:spcPct val="150000"/>
              </a:lnSpc>
            </a:pPr>
            <a:r>
              <a:rPr lang="vi-VN" sz="3600" b="1" dirty="0">
                <a:latin typeface="Arial" panose="020B0604020202020204" pitchFamily="34" charset="0"/>
                <a:cs typeface="Arial" panose="020B0604020202020204" pitchFamily="34" charset="0"/>
              </a:rPr>
              <a:t>Bài </a:t>
            </a:r>
            <a:r>
              <a:rPr lang="vi-VN" sz="3600" b="1" dirty="0" smtClean="0">
                <a:latin typeface="Arial" panose="020B0604020202020204" pitchFamily="34" charset="0"/>
                <a:cs typeface="Arial" panose="020B0604020202020204" pitchFamily="34" charset="0"/>
              </a:rPr>
              <a:t>2.3</a:t>
            </a:r>
            <a:r>
              <a:rPr lang="en-US" sz="3600" b="1" dirty="0" smtClean="0">
                <a:latin typeface="Arial" panose="020B0604020202020204" pitchFamily="34" charset="0"/>
                <a:cs typeface="Arial" panose="020B0604020202020204" pitchFamily="34" charset="0"/>
              </a:rPr>
              <a:t> (SGK - tr25):</a:t>
            </a:r>
            <a:r>
              <a:rPr lang="en-US" sz="3600" b="1" dirty="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Ông </a:t>
            </a:r>
            <a:r>
              <a:rPr lang="vi-VN" sz="3600" dirty="0">
                <a:latin typeface="Arial" panose="020B0604020202020204" pitchFamily="34" charset="0"/>
                <a:cs typeface="Arial" panose="020B0604020202020204" pitchFamily="34" charset="0"/>
              </a:rPr>
              <a:t>An muốn thuê một chiếc ô tô (có lái xe) trong một tuần. Giá thuê xe được cho như bảng sau</a:t>
            </a:r>
            <a:r>
              <a:rPr lang="vi-VN" sz="3600" dirty="0" smtClean="0">
                <a:latin typeface="Arial" panose="020B0604020202020204" pitchFamily="34" charset="0"/>
                <a:cs typeface="Arial" panose="020B0604020202020204" pitchFamily="34" charset="0"/>
              </a:rPr>
              <a:t>:</a:t>
            </a:r>
            <a:endParaRPr lang="vi-VN" sz="3600" dirty="0">
              <a:latin typeface="Arial" panose="020B0604020202020204" pitchFamily="34" charset="0"/>
              <a:cs typeface="Arial" panose="020B0604020202020204" pitchFamily="34" charset="0"/>
            </a:endParaRPr>
          </a:p>
        </p:txBody>
      </p:sp>
      <p:sp>
        <p:nvSpPr>
          <p:cNvPr id="6" name="Rectangle 5"/>
          <p:cNvSpPr/>
          <p:nvPr/>
        </p:nvSpPr>
        <p:spPr>
          <a:xfrm>
            <a:off x="990600" y="6060340"/>
            <a:ext cx="16595486" cy="3416320"/>
          </a:xfrm>
          <a:prstGeom prst="rect">
            <a:avLst/>
          </a:prstGeom>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a) Gọi x và y lần lượt là số kilomet ông An đi trong các ngày từ thứ Hai đến thứ Sáu và trong hai ngày cuối tuần. Viết bất phương trình biểu thị mối liên hệ giữa x và y sao cho tổng số tiền ông An phải trả không quá 14 triệu đồng.</a:t>
            </a:r>
          </a:p>
          <a:p>
            <a:pPr algn="just">
              <a:lnSpc>
                <a:spcPct val="150000"/>
              </a:lnSpc>
            </a:pPr>
            <a:r>
              <a:rPr lang="vi-VN" sz="3600" dirty="0">
                <a:latin typeface="Arial" panose="020B0604020202020204" pitchFamily="34" charset="0"/>
                <a:cs typeface="Arial" panose="020B0604020202020204" pitchFamily="34" charset="0"/>
              </a:rPr>
              <a:t>b) Biểu diễn miền nghiệm của bất phương trình ở câu a trên mặt phẳng tọa độ.</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3218" y="4092769"/>
            <a:ext cx="10610250" cy="185013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370163">
            <a:off x="-743406" y="4674246"/>
            <a:ext cx="2377495" cy="3131336"/>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82800" y="38100"/>
            <a:ext cx="2474271" cy="2474271"/>
          </a:xfrm>
          <a:prstGeom prst="rect">
            <a:avLst/>
          </a:prstGeom>
        </p:spPr>
      </p:pic>
    </p:spTree>
    <p:extLst>
      <p:ext uri="{BB962C8B-B14F-4D97-AF65-F5344CB8AC3E}">
        <p14:creationId xmlns:p14="http://schemas.microsoft.com/office/powerpoint/2010/main" val="4067574639"/>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p:nvPr/>
        </p:nvSpPr>
        <p:spPr>
          <a:xfrm>
            <a:off x="0" y="8460255"/>
            <a:ext cx="18288000" cy="1826745"/>
          </a:xfrm>
          <a:prstGeom prst="rect">
            <a:avLst/>
          </a:prstGeom>
          <a:solidFill>
            <a:schemeClr val="accent4">
              <a:lumMod val="60000"/>
              <a:lumOff val="40000"/>
            </a:schemeClr>
          </a:solidFill>
        </p:spPr>
      </p:sp>
      <p:grpSp>
        <p:nvGrpSpPr>
          <p:cNvPr id="18" name="Group 17"/>
          <p:cNvGrpSpPr/>
          <p:nvPr/>
        </p:nvGrpSpPr>
        <p:grpSpPr>
          <a:xfrm>
            <a:off x="1828800" y="723900"/>
            <a:ext cx="2286000" cy="1501859"/>
            <a:chOff x="914400" y="5372100"/>
            <a:chExt cx="2687941" cy="1737425"/>
          </a:xfrm>
        </p:grpSpPr>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5372100"/>
              <a:ext cx="2687941" cy="1737425"/>
            </a:xfrm>
            <a:prstGeom prst="rect">
              <a:avLst/>
            </a:prstGeom>
          </p:spPr>
        </p:pic>
        <p:sp>
          <p:nvSpPr>
            <p:cNvPr id="20" name="TextBox 19"/>
            <p:cNvSpPr txBox="1"/>
            <p:nvPr/>
          </p:nvSpPr>
          <p:spPr>
            <a:xfrm>
              <a:off x="1354440" y="5737891"/>
              <a:ext cx="1807859" cy="646331"/>
            </a:xfrm>
            <a:prstGeom prst="rect">
              <a:avLst/>
            </a:prstGeom>
            <a:noFill/>
          </p:spPr>
          <p:txBody>
            <a:bodyPr wrap="square" rtlCol="0">
              <a:spAutoFit/>
            </a:bodyPr>
            <a:lstStyle/>
            <a:p>
              <a:pPr algn="ctr"/>
              <a:r>
                <a:rPr lang="en-US" sz="3600" b="1" dirty="0" err="1" smtClean="0">
                  <a:solidFill>
                    <a:srgbClr val="C00000"/>
                  </a:solidFill>
                  <a:latin typeface="Arial" panose="020B0604020202020204" pitchFamily="34" charset="0"/>
                  <a:cs typeface="Arial" panose="020B0604020202020204" pitchFamily="34" charset="0"/>
                </a:rPr>
                <a:t>Giải</a:t>
              </a:r>
              <a:endParaRPr lang="en-US" sz="3600" b="1" dirty="0">
                <a:solidFill>
                  <a:srgbClr val="C00000"/>
                </a:solidFill>
                <a:latin typeface="Arial" panose="020B0604020202020204" pitchFamily="34" charset="0"/>
                <a:cs typeface="Arial" panose="020B0604020202020204" pitchFamily="34" charset="0"/>
              </a:endParaRPr>
            </a:p>
          </p:txBody>
        </p:sp>
      </p:grpSp>
      <p:pic>
        <p:nvPicPr>
          <p:cNvPr id="21"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4859000" y="1920340"/>
            <a:ext cx="2955585" cy="7456751"/>
          </a:xfrm>
          <a:prstGeom prst="rect">
            <a:avLst/>
          </a:prstGeom>
        </p:spPr>
      </p:pic>
      <p:sp>
        <p:nvSpPr>
          <p:cNvPr id="22" name="Rectangle 21"/>
          <p:cNvSpPr/>
          <p:nvPr/>
        </p:nvSpPr>
        <p:spPr>
          <a:xfrm>
            <a:off x="1237621" y="2388352"/>
            <a:ext cx="13154891" cy="5909310"/>
          </a:xfrm>
          <a:prstGeom prst="rect">
            <a:avLst/>
          </a:prstGeom>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a) Số tiền ông An phải trả khi thuê xe từ thứ Hai đến thứ Sáu là:</a:t>
            </a:r>
          </a:p>
          <a:p>
            <a:pPr algn="ctr">
              <a:lnSpc>
                <a:spcPct val="150000"/>
              </a:lnSpc>
            </a:pPr>
            <a:r>
              <a:rPr lang="vi-VN" sz="3600" dirty="0" smtClean="0">
                <a:latin typeface="Arial" panose="020B0604020202020204" pitchFamily="34" charset="0"/>
                <a:cs typeface="Arial" panose="020B0604020202020204" pitchFamily="34" charset="0"/>
              </a:rPr>
              <a:t>900</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5</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8x</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4</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500</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8x</a:t>
            </a:r>
            <a:r>
              <a:rPr lang="vi-VN" sz="3600" dirty="0">
                <a:latin typeface="Arial" panose="020B0604020202020204" pitchFamily="34" charset="0"/>
                <a:cs typeface="Arial" panose="020B0604020202020204" pitchFamily="34" charset="0"/>
              </a:rPr>
              <a:t>.</a:t>
            </a:r>
          </a:p>
          <a:p>
            <a:pPr algn="just">
              <a:lnSpc>
                <a:spcPct val="150000"/>
              </a:lnSpc>
            </a:pPr>
            <a:r>
              <a:rPr lang="vi-VN" sz="3600" dirty="0">
                <a:latin typeface="Arial" panose="020B0604020202020204" pitchFamily="34" charset="0"/>
                <a:cs typeface="Arial" panose="020B0604020202020204" pitchFamily="34" charset="0"/>
              </a:rPr>
              <a:t>Số tiền ông An phải trả khi thuê xe hai ngày cuối tuần là</a:t>
            </a:r>
            <a:r>
              <a:rPr lang="vi-VN" sz="3600" dirty="0" smtClean="0">
                <a:latin typeface="Arial" panose="020B0604020202020204" pitchFamily="34" charset="0"/>
                <a:cs typeface="Arial" panose="020B0604020202020204" pitchFamily="34" charset="0"/>
              </a:rPr>
              <a:t>:</a:t>
            </a:r>
            <a:endParaRPr lang="en-US" sz="3600" dirty="0" smtClean="0">
              <a:latin typeface="Arial" panose="020B0604020202020204" pitchFamily="34" charset="0"/>
              <a:cs typeface="Arial" panose="020B0604020202020204" pitchFamily="34" charset="0"/>
            </a:endParaRPr>
          </a:p>
          <a:p>
            <a:pPr algn="ctr">
              <a:lnSpc>
                <a:spcPct val="150000"/>
              </a:lnSpc>
            </a:pPr>
            <a:r>
              <a:rPr lang="vi-VN" sz="3600" dirty="0" smtClean="0">
                <a:latin typeface="Arial" panose="020B0604020202020204" pitchFamily="34" charset="0"/>
                <a:cs typeface="Arial" panose="020B0604020202020204" pitchFamily="34" charset="0"/>
              </a:rPr>
              <a:t> 1</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500</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2</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10y</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3</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000</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10y</a:t>
            </a:r>
            <a:r>
              <a:rPr lang="vi-VN" sz="3600" dirty="0">
                <a:latin typeface="Arial" panose="020B0604020202020204" pitchFamily="34" charset="0"/>
                <a:cs typeface="Arial" panose="020B0604020202020204" pitchFamily="34" charset="0"/>
              </a:rPr>
              <a:t>.</a:t>
            </a:r>
          </a:p>
          <a:p>
            <a:pPr algn="just">
              <a:lnSpc>
                <a:spcPct val="150000"/>
              </a:lnSpc>
            </a:pPr>
            <a:r>
              <a:rPr lang="vi-VN" sz="3600" dirty="0">
                <a:latin typeface="Arial" panose="020B0604020202020204" pitchFamily="34" charset="0"/>
                <a:cs typeface="Arial" panose="020B0604020202020204" pitchFamily="34" charset="0"/>
              </a:rPr>
              <a:t>Bất phương trình biểu thị mối liên hệ giữa x và y sao cho tổng số tiền ông An phải trả không quá 14 triệu là: </a:t>
            </a:r>
            <a:endParaRPr lang="en-US" sz="3600" dirty="0" smtClean="0">
              <a:latin typeface="Arial" panose="020B0604020202020204" pitchFamily="34" charset="0"/>
              <a:cs typeface="Arial" panose="020B0604020202020204" pitchFamily="34" charset="0"/>
            </a:endParaRPr>
          </a:p>
          <a:p>
            <a:pPr algn="ctr">
              <a:lnSpc>
                <a:spcPct val="150000"/>
              </a:lnSpc>
            </a:pPr>
            <a:r>
              <a:rPr lang="vi-VN" sz="3600" dirty="0" smtClean="0">
                <a:latin typeface="Arial" panose="020B0604020202020204" pitchFamily="34" charset="0"/>
                <a:cs typeface="Arial" panose="020B0604020202020204" pitchFamily="34" charset="0"/>
              </a:rPr>
              <a:t>4</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500</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8x</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3</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000</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10y</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14</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000</a:t>
            </a:r>
            <a:r>
              <a:rPr lang="vi-VN" sz="3600" dirty="0">
                <a:latin typeface="Arial" panose="020B0604020202020204" pitchFamily="34" charset="0"/>
                <a:cs typeface="Arial" panose="020B0604020202020204" pitchFamily="34" charset="0"/>
              </a:rPr>
              <a:t>, hay </a:t>
            </a:r>
            <a:r>
              <a:rPr lang="vi-VN" sz="3600" dirty="0" smtClean="0">
                <a:latin typeface="Arial" panose="020B0604020202020204" pitchFamily="34" charset="0"/>
                <a:cs typeface="Arial" panose="020B0604020202020204" pitchFamily="34" charset="0"/>
              </a:rPr>
              <a:t>4x</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5y</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3</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250</a:t>
            </a:r>
            <a:r>
              <a:rPr lang="vi-VN" sz="3600" dirty="0">
                <a:latin typeface="Arial" panose="020B0604020202020204" pitchFamily="34" charset="0"/>
                <a:cs typeface="Arial" panose="020B0604020202020204" pitchFamily="34" charset="0"/>
              </a:rPr>
              <a: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strVal val="#ppt_w+.3"/>
                                          </p:val>
                                        </p:tav>
                                        <p:tav tm="100000">
                                          <p:val>
                                            <p:strVal val="#ppt_w"/>
                                          </p:val>
                                        </p:tav>
                                      </p:tavLst>
                                    </p:anim>
                                    <p:anim calcmode="lin" valueType="num">
                                      <p:cBhvr>
                                        <p:cTn id="20" dur="500" fill="hold"/>
                                        <p:tgtEl>
                                          <p:spTgt spid="22"/>
                                        </p:tgtEl>
                                        <p:attrNameLst>
                                          <p:attrName>ppt_h</p:attrName>
                                        </p:attrNameLst>
                                      </p:cBhvr>
                                      <p:tavLst>
                                        <p:tav tm="0">
                                          <p:val>
                                            <p:strVal val="#ppt_h"/>
                                          </p:val>
                                        </p:tav>
                                        <p:tav tm="100000">
                                          <p:val>
                                            <p:strVal val="#ppt_h"/>
                                          </p:val>
                                        </p:tav>
                                      </p:tavLst>
                                    </p:anim>
                                    <p:animEffect transition="in" filter="fade">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7"/>
          <p:cNvSpPr/>
          <p:nvPr/>
        </p:nvSpPr>
        <p:spPr>
          <a:xfrm>
            <a:off x="0" y="8808068"/>
            <a:ext cx="18288000" cy="1478932"/>
          </a:xfrm>
          <a:prstGeom prst="rect">
            <a:avLst/>
          </a:prstGeom>
          <a:solidFill>
            <a:srgbClr val="84653C"/>
          </a:solidFill>
        </p:spPr>
      </p:sp>
      <p:pic>
        <p:nvPicPr>
          <p:cNvPr id="3" name="Picture 2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457200" y="6134100"/>
            <a:ext cx="4989741" cy="3021061"/>
          </a:xfrm>
          <a:prstGeom prst="rect">
            <a:avLst/>
          </a:prstGeom>
        </p:spPr>
      </p:pic>
      <p:sp>
        <p:nvSpPr>
          <p:cNvPr id="4" name="Rectangle 3"/>
          <p:cNvSpPr/>
          <p:nvPr/>
        </p:nvSpPr>
        <p:spPr>
          <a:xfrm>
            <a:off x="1333500" y="914072"/>
            <a:ext cx="9829800" cy="5078313"/>
          </a:xfrm>
          <a:prstGeom prst="rect">
            <a:avLst/>
          </a:prstGeom>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b) </a:t>
            </a:r>
            <a:endParaRPr lang="en-US" sz="3600" dirty="0" smtClean="0">
              <a:latin typeface="Arial" panose="020B0604020202020204" pitchFamily="34" charset="0"/>
              <a:cs typeface="Arial" panose="020B0604020202020204" pitchFamily="34" charset="0"/>
            </a:endParaRPr>
          </a:p>
          <a:p>
            <a:pPr algn="just">
              <a:lnSpc>
                <a:spcPct val="150000"/>
              </a:lnSpc>
            </a:pPr>
            <a:r>
              <a:rPr lang="vi-VN" sz="3600" dirty="0" smtClean="0">
                <a:latin typeface="Arial" panose="020B0604020202020204" pitchFamily="34" charset="0"/>
                <a:cs typeface="Arial" panose="020B0604020202020204" pitchFamily="34" charset="0"/>
              </a:rPr>
              <a:t>Bước </a:t>
            </a:r>
            <a:r>
              <a:rPr lang="vi-VN" sz="3600" dirty="0">
                <a:latin typeface="Arial" panose="020B0604020202020204" pitchFamily="34" charset="0"/>
                <a:cs typeface="Arial" panose="020B0604020202020204" pitchFamily="34" charset="0"/>
              </a:rPr>
              <a:t>1: Vẽ đường thẳng d</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4x</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5y</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3</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250 </a:t>
            </a:r>
            <a:r>
              <a:rPr lang="vi-VN" sz="3600" dirty="0">
                <a:latin typeface="Arial" panose="020B0604020202020204" pitchFamily="34" charset="0"/>
                <a:cs typeface="Arial" panose="020B0604020202020204" pitchFamily="34" charset="0"/>
              </a:rPr>
              <a:t>trên mặt phẳng toạ độ Oxy.</a:t>
            </a:r>
          </a:p>
          <a:p>
            <a:pPr algn="just">
              <a:lnSpc>
                <a:spcPct val="150000"/>
              </a:lnSpc>
            </a:pPr>
            <a:r>
              <a:rPr lang="vi-VN" sz="3600" dirty="0">
                <a:latin typeface="Arial" panose="020B0604020202020204" pitchFamily="34" charset="0"/>
                <a:cs typeface="Arial" panose="020B0604020202020204" pitchFamily="34" charset="0"/>
              </a:rPr>
              <a:t>Bước 2: Lấy điểm O(0</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0</a:t>
            </a:r>
            <a:r>
              <a:rPr lang="vi-VN" sz="3600" dirty="0">
                <a:latin typeface="Arial" panose="020B0604020202020204" pitchFamily="34" charset="0"/>
                <a:cs typeface="Arial" panose="020B0604020202020204" pitchFamily="34" charset="0"/>
              </a:rPr>
              <a:t>) không thuộc d và thay </a:t>
            </a:r>
            <a:r>
              <a:rPr lang="vi-VN" sz="3600" dirty="0" smtClean="0">
                <a:latin typeface="Arial" panose="020B0604020202020204" pitchFamily="34" charset="0"/>
                <a:cs typeface="Arial" panose="020B0604020202020204" pitchFamily="34" charset="0"/>
              </a:rPr>
              <a:t>x</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0,</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y</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0 </a:t>
            </a:r>
            <a:r>
              <a:rPr lang="vi-VN" sz="3600" dirty="0">
                <a:latin typeface="Arial" panose="020B0604020202020204" pitchFamily="34" charset="0"/>
                <a:cs typeface="Arial" panose="020B0604020202020204" pitchFamily="34" charset="0"/>
              </a:rPr>
              <a:t>vào biểu thức </a:t>
            </a:r>
            <a:r>
              <a:rPr lang="vi-VN" sz="3600" dirty="0" smtClean="0">
                <a:latin typeface="Arial" panose="020B0604020202020204" pitchFamily="34" charset="0"/>
                <a:cs typeface="Arial" panose="020B0604020202020204" pitchFamily="34" charset="0"/>
              </a:rPr>
              <a:t>4x</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5y </a:t>
            </a:r>
            <a:r>
              <a:rPr lang="vi-VN" sz="3600" dirty="0">
                <a:latin typeface="Arial" panose="020B0604020202020204" pitchFamily="34" charset="0"/>
                <a:cs typeface="Arial" panose="020B0604020202020204" pitchFamily="34" charset="0"/>
              </a:rPr>
              <a:t>ta được: </a:t>
            </a:r>
            <a:r>
              <a:rPr lang="vi-VN" sz="3600" dirty="0" smtClean="0">
                <a:latin typeface="Arial" panose="020B0604020202020204" pitchFamily="34" charset="0"/>
                <a:cs typeface="Arial" panose="020B0604020202020204" pitchFamily="34" charset="0"/>
              </a:rPr>
              <a:t>4</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0</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5</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0</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0</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&lt;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3</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250.</a:t>
            </a:r>
            <a:endParaRPr lang="vi-VN" sz="3600" dirty="0">
              <a:latin typeface="Arial" panose="020B0604020202020204" pitchFamily="34" charset="0"/>
              <a:cs typeface="Arial" panose="020B0604020202020204" pitchFamily="34" charset="0"/>
            </a:endParaRPr>
          </a:p>
        </p:txBody>
      </p:sp>
      <p:sp>
        <p:nvSpPr>
          <p:cNvPr id="5" name="Rectangle 4"/>
          <p:cNvSpPr/>
          <p:nvPr/>
        </p:nvSpPr>
        <p:spPr>
          <a:xfrm>
            <a:off x="4876800" y="6514249"/>
            <a:ext cx="12573000" cy="1754326"/>
          </a:xfrm>
          <a:prstGeom prst="rect">
            <a:avLst/>
          </a:prstGeom>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Do đó, miền nghiệm của bất phương trình là nửa mặt phẳng bờ d chứa điểm O(0</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0</a:t>
            </a:r>
            <a:r>
              <a:rPr lang="vi-VN" sz="3600" dirty="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mi</a:t>
            </a:r>
            <a:r>
              <a:rPr lang="en-US" sz="3600" dirty="0" smtClean="0">
                <a:latin typeface="Arial" panose="020B0604020202020204" pitchFamily="34" charset="0"/>
                <a:cs typeface="Arial" panose="020B0604020202020204" pitchFamily="34" charset="0"/>
              </a:rPr>
              <a:t>ề</a:t>
            </a:r>
            <a:r>
              <a:rPr lang="vi-VN" sz="3600" dirty="0" smtClean="0">
                <a:latin typeface="Arial" panose="020B0604020202020204" pitchFamily="34" charset="0"/>
                <a:cs typeface="Arial" panose="020B0604020202020204" pitchFamily="34" charset="0"/>
              </a:rPr>
              <a:t>n </a:t>
            </a:r>
            <a:r>
              <a:rPr lang="vi-VN" sz="3600" dirty="0">
                <a:latin typeface="Arial" panose="020B0604020202020204" pitchFamily="34" charset="0"/>
                <a:cs typeface="Arial" panose="020B0604020202020204" pitchFamily="34" charset="0"/>
              </a:rPr>
              <a:t>không bị gạch).</a:t>
            </a:r>
          </a:p>
        </p:txBody>
      </p:sp>
      <p:pic>
        <p:nvPicPr>
          <p:cNvPr id="6" name="2022_06_13_76f496f7d67debda30f9g-10.jpeg"/>
          <p:cNvPicPr/>
          <p:nvPr/>
        </p:nvPicPr>
        <p:blipFill>
          <a:blip r:embed="rId5" cstate="print"/>
          <a:srcRect/>
          <a:stretch>
            <a:fillRect/>
          </a:stretch>
        </p:blipFill>
        <p:spPr>
          <a:xfrm>
            <a:off x="11346873" y="367553"/>
            <a:ext cx="6934200" cy="6171349"/>
          </a:xfrm>
          <a:prstGeom prst="rect">
            <a:avLst/>
          </a:prstGeom>
        </p:spPr>
      </p:pic>
    </p:spTree>
    <p:extLst>
      <p:ext uri="{BB962C8B-B14F-4D97-AF65-F5344CB8AC3E}">
        <p14:creationId xmlns:p14="http://schemas.microsoft.com/office/powerpoint/2010/main" val="4105228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47"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 xmlns:a16="http://schemas.microsoft.com/office/drawing/2014/main" id="{16893AB8-406D-FC72-4644-0155557EA20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8920717" y="717762"/>
            <a:ext cx="7151594" cy="9569238"/>
          </a:xfrm>
          <a:prstGeom prst="rect">
            <a:avLst/>
          </a:prstGeom>
        </p:spPr>
      </p:pic>
      <p:sp>
        <p:nvSpPr>
          <p:cNvPr id="23" name="Isosceles Triangle 22"/>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26" name="Rounded Rectangle 25">
            <a:hlinkClick r:id="rId7" action="ppaction://hlinksldjump"/>
          </p:cNvPr>
          <p:cNvSpPr/>
          <p:nvPr/>
        </p:nvSpPr>
        <p:spPr>
          <a:xfrm>
            <a:off x="1462180" y="4369270"/>
            <a:ext cx="2006532" cy="2006532"/>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defRPr/>
            </a:pPr>
            <a:r>
              <a:rPr lang="en-GB" sz="6600" b="1" dirty="0">
                <a:solidFill>
                  <a:prstClr val="black"/>
                </a:solidFill>
                <a:latin typeface="Arial" panose="020B0604020202020204" pitchFamily="34" charset="0"/>
                <a:ea typeface="Tahoma" panose="020B0604030504040204" pitchFamily="34" charset="0"/>
                <a:cs typeface="Arial" panose="020B0604020202020204" pitchFamily="34" charset="0"/>
              </a:rPr>
              <a:t>1</a:t>
            </a:r>
            <a:endParaRPr lang="vi-VN" sz="6600" b="1"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27" name="Rounded Rectangle 26">
            <a:hlinkClick r:id="rId8" action="ppaction://hlinksldjump"/>
          </p:cNvPr>
          <p:cNvSpPr/>
          <p:nvPr/>
        </p:nvSpPr>
        <p:spPr>
          <a:xfrm>
            <a:off x="3709055" y="4369270"/>
            <a:ext cx="2006532" cy="2006532"/>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defRPr/>
            </a:pPr>
            <a:r>
              <a:rPr lang="en-GB" sz="6600" b="1" dirty="0">
                <a:solidFill>
                  <a:prstClr val="black"/>
                </a:solidFill>
                <a:latin typeface="Arial" panose="020B0604020202020204" pitchFamily="34" charset="0"/>
                <a:ea typeface="Tahoma" panose="020B0604030504040204" pitchFamily="34" charset="0"/>
                <a:cs typeface="Arial" panose="020B0604020202020204" pitchFamily="34" charset="0"/>
              </a:rPr>
              <a:t>2</a:t>
            </a:r>
            <a:endParaRPr lang="vi-VN" sz="6600" b="1"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28" name="Rounded Rectangle 27">
            <a:hlinkClick r:id="rId9" action="ppaction://hlinksldjump"/>
          </p:cNvPr>
          <p:cNvSpPr/>
          <p:nvPr/>
        </p:nvSpPr>
        <p:spPr>
          <a:xfrm>
            <a:off x="5955929" y="4369270"/>
            <a:ext cx="2006532" cy="2006532"/>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defRPr/>
            </a:pPr>
            <a:r>
              <a:rPr lang="en-GB" sz="6600" b="1" dirty="0">
                <a:solidFill>
                  <a:prstClr val="black"/>
                </a:solidFill>
                <a:latin typeface="Arial" panose="020B0604020202020204" pitchFamily="34" charset="0"/>
                <a:ea typeface="Tahoma" panose="020B0604030504040204" pitchFamily="34" charset="0"/>
                <a:cs typeface="Arial" panose="020B0604020202020204" pitchFamily="34" charset="0"/>
              </a:rPr>
              <a:t>3</a:t>
            </a:r>
            <a:endParaRPr lang="vi-VN" sz="6600" b="1"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35" name="Rounded Rectangle 34">
            <a:hlinkClick r:id="rId10" action="ppaction://hlinksldjump"/>
          </p:cNvPr>
          <p:cNvSpPr/>
          <p:nvPr/>
        </p:nvSpPr>
        <p:spPr>
          <a:xfrm>
            <a:off x="2638832" y="6746048"/>
            <a:ext cx="2006532" cy="2006532"/>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defRPr/>
            </a:pPr>
            <a:r>
              <a:rPr lang="en-GB" sz="6600" b="1" dirty="0">
                <a:solidFill>
                  <a:prstClr val="black"/>
                </a:solidFill>
                <a:latin typeface="Arial" panose="020B0604020202020204" pitchFamily="34" charset="0"/>
                <a:ea typeface="Tahoma" panose="020B0604030504040204" pitchFamily="34" charset="0"/>
                <a:cs typeface="Arial" panose="020B0604020202020204" pitchFamily="34" charset="0"/>
              </a:rPr>
              <a:t>4</a:t>
            </a:r>
            <a:endParaRPr lang="vi-VN" sz="6600" b="1"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36" name="Rounded Rectangle 35">
            <a:hlinkClick r:id="rId11" action="ppaction://hlinksldjump"/>
          </p:cNvPr>
          <p:cNvSpPr/>
          <p:nvPr/>
        </p:nvSpPr>
        <p:spPr>
          <a:xfrm>
            <a:off x="4885707" y="6746048"/>
            <a:ext cx="2006532" cy="2006532"/>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defRPr/>
            </a:pPr>
            <a:r>
              <a:rPr lang="en-GB" sz="6600" b="1" dirty="0">
                <a:solidFill>
                  <a:prstClr val="black"/>
                </a:solidFill>
                <a:latin typeface="Arial" panose="020B0604020202020204" pitchFamily="34" charset="0"/>
                <a:ea typeface="Tahoma" panose="020B0604030504040204" pitchFamily="34" charset="0"/>
                <a:cs typeface="Arial" panose="020B0604020202020204" pitchFamily="34" charset="0"/>
              </a:rPr>
              <a:t>5</a:t>
            </a:r>
            <a:endParaRPr lang="vi-VN" sz="6600" b="1"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41" name="Rectangle 40"/>
          <p:cNvSpPr/>
          <p:nvPr/>
        </p:nvSpPr>
        <p:spPr>
          <a:xfrm>
            <a:off x="607647" y="1029357"/>
            <a:ext cx="7674858" cy="2908489"/>
          </a:xfrm>
          <a:prstGeom prst="rect">
            <a:avLst/>
          </a:prstGeom>
          <a:noFill/>
        </p:spPr>
        <p:txBody>
          <a:bodyPr wrap="none" lIns="137160" tIns="68580" rIns="137160" bIns="68580">
            <a:spAutoFit/>
          </a:bodyPr>
          <a:lstStyle/>
          <a:p>
            <a:pPr algn="ctr">
              <a:defRPr/>
            </a:pPr>
            <a:r>
              <a:rPr lang="en-US" sz="9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a:defRPr/>
            </a:pPr>
            <a:r>
              <a:rPr lang="en-US" sz="9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7211" y="2154989"/>
            <a:ext cx="742950" cy="657225"/>
          </a:xfrm>
          <a:prstGeom prst="rect">
            <a:avLst/>
          </a:prstGeom>
        </p:spPr>
      </p:pic>
      <p:pic>
        <p:nvPicPr>
          <p:cNvPr id="45" name="Picture 4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44609" y="2697900"/>
            <a:ext cx="742950" cy="657225"/>
          </a:xfrm>
          <a:prstGeom prst="rect">
            <a:avLst/>
          </a:prstGeom>
        </p:spPr>
      </p:pic>
      <p:pic>
        <p:nvPicPr>
          <p:cNvPr id="46" name="Picture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78725" y="1907109"/>
            <a:ext cx="742950" cy="657225"/>
          </a:xfrm>
          <a:prstGeom prst="rect">
            <a:avLst/>
          </a:prstGeom>
        </p:spPr>
      </p:pic>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667746" y="717763"/>
            <a:ext cx="1071563" cy="1785938"/>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4571228" y="-1040600"/>
            <a:ext cx="914400" cy="914400"/>
          </a:xfrm>
          <a:prstGeom prst="rect">
            <a:avLst/>
          </a:prstGeom>
        </p:spPr>
      </p:pic>
      <p:sp>
        <p:nvSpPr>
          <p:cNvPr id="31" name="Isosceles Triangle 30"/>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32" name="Isosceles Triangle 31"/>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33" name="Isosceles Triangle 32"/>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34" name="Isosceles Triangle 33"/>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Isosceles Triangle 41"/>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3" name="Isosceles Triangle 42"/>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8" name="Isosceles Triangle 47"/>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9" name="Isosceles Triangle 48"/>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0" name="Isosceles Triangle 49"/>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1" name="Isosceles Triangle 50"/>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2" name="Isosceles Triangle 51"/>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3" name="Isosceles Triangle 52"/>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4" name="Isosceles Triangle 53"/>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5" name="Isosceles Triangle 54"/>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6" name="Isosceles Triangle 55"/>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7" name="Isosceles Triangle 56"/>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8" name="Isosceles Triangle 57"/>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9" name="Isosceles Triangle 58"/>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60" name="Isosceles Triangle 59"/>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pic>
        <p:nvPicPr>
          <p:cNvPr id="8" name="Picture 7" descr="A picture containing text, orange&#10;&#10;Description automatically generated">
            <a:extLst>
              <a:ext uri="{FF2B5EF4-FFF2-40B4-BE49-F238E27FC236}">
                <a16:creationId xmlns="" xmlns:a16="http://schemas.microsoft.com/office/drawing/2014/main" id="{47FA7786-CB7A-C359-A5D8-E18B1B649DF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484705" y="474215"/>
            <a:ext cx="8023614" cy="8023614"/>
          </a:xfrm>
          <a:prstGeom prst="rect">
            <a:avLst/>
          </a:prstGeom>
        </p:spPr>
      </p:pic>
      <p:sp>
        <p:nvSpPr>
          <p:cNvPr id="61" name="Isosceles Triangle 60"/>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24" name="Heart 23">
            <a:hlinkClick r:id="" action="ppaction://noaction"/>
          </p:cNvPr>
          <p:cNvSpPr/>
          <p:nvPr/>
        </p:nvSpPr>
        <p:spPr>
          <a:xfrm rot="5400000">
            <a:off x="17027432" y="3879674"/>
            <a:ext cx="1175658" cy="1175655"/>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pic>
        <p:nvPicPr>
          <p:cNvPr id="6" name="Picture 15">
            <a:hlinkClick r:id="rId16" action="ppaction://hlinksldjump"/>
            <a:extLst>
              <a:ext uri="{FF2B5EF4-FFF2-40B4-BE49-F238E27FC236}">
                <a16:creationId xmlns="" xmlns:a16="http://schemas.microsoft.com/office/drawing/2014/main" id="{24628667-4FA5-665A-4919-28238333744F}"/>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32087" y="9262595"/>
            <a:ext cx="1487340" cy="1024406"/>
          </a:xfrm>
          <a:prstGeom prst="rect">
            <a:avLst/>
          </a:prstGeom>
        </p:spPr>
      </p:pic>
      <p:pic>
        <p:nvPicPr>
          <p:cNvPr id="14" name="Picture 13" descr="Icon&#10;&#10;Description automatically generated">
            <a:extLst>
              <a:ext uri="{FF2B5EF4-FFF2-40B4-BE49-F238E27FC236}">
                <a16:creationId xmlns="" xmlns:a16="http://schemas.microsoft.com/office/drawing/2014/main" id="{DF637F44-B7A1-54EC-E418-5F45D5F1DCBC}"/>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5933301" y="8027591"/>
            <a:ext cx="2022059" cy="2022059"/>
          </a:xfrm>
          <a:prstGeom prst="rect">
            <a:avLst/>
          </a:prstGeom>
        </p:spPr>
      </p:pic>
    </p:spTree>
    <p:extLst>
      <p:ext uri="{BB962C8B-B14F-4D97-AF65-F5344CB8AC3E}">
        <p14:creationId xmlns:p14="http://schemas.microsoft.com/office/powerpoint/2010/main" val="1895051807"/>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4.81481E-6 L 1.25E-6 -0.02408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6"/>
                    </p:tgtEl>
                  </p:cond>
                </p:stCondLst>
                <p:endSync evt="end" delay="0">
                  <p:rtn val="all"/>
                </p:endSync>
                <p:childTnLst>
                  <p:par>
                    <p:cTn id="152" fill="hold">
                      <p:stCondLst>
                        <p:cond delay="0"/>
                      </p:stCondLst>
                      <p:childTnLst>
                        <p:par>
                          <p:cTn id="153" fill="hold">
                            <p:stCondLst>
                              <p:cond delay="0"/>
                            </p:stCondLst>
                            <p:childTnLst>
                              <p:par>
                                <p:cTn id="154" presetID="1" presetClass="emph" presetSubtype="2" fill="hold" nodeType="clickEffect">
                                  <p:stCondLst>
                                    <p:cond delay="0"/>
                                  </p:stCondLst>
                                  <p:childTnLst>
                                    <p:animClr clrSpc="rgb" dir="cw">
                                      <p:cBhvr>
                                        <p:cTn id="155" dur="500" fill="hold"/>
                                        <p:tgtEl>
                                          <p:spTgt spid="26"/>
                                        </p:tgtEl>
                                        <p:attrNameLst>
                                          <p:attrName>fillcolor</p:attrName>
                                        </p:attrNameLst>
                                      </p:cBhvr>
                                      <p:to>
                                        <a:srgbClr val="7F6000"/>
                                      </p:to>
                                    </p:animClr>
                                    <p:set>
                                      <p:cBhvr>
                                        <p:cTn id="156" dur="500" fill="hold"/>
                                        <p:tgtEl>
                                          <p:spTgt spid="26"/>
                                        </p:tgtEl>
                                        <p:attrNameLst>
                                          <p:attrName>fill.type</p:attrName>
                                        </p:attrNameLst>
                                      </p:cBhvr>
                                      <p:to>
                                        <p:strVal val="solid"/>
                                      </p:to>
                                    </p:set>
                                    <p:set>
                                      <p:cBhvr>
                                        <p:cTn id="157"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58" restart="whenNotActive" fill="hold" evtFilter="cancelBubble" nodeType="interactiveSeq">
                <p:stCondLst>
                  <p:cond evt="onClick" delay="0">
                    <p:tgtEl>
                      <p:spTgt spid="27"/>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7"/>
                                        </p:tgtEl>
                                        <p:attrNameLst>
                                          <p:attrName>fillcolor</p:attrName>
                                        </p:attrNameLst>
                                      </p:cBhvr>
                                      <p:to>
                                        <a:srgbClr val="7F6000"/>
                                      </p:to>
                                    </p:animClr>
                                    <p:set>
                                      <p:cBhvr>
                                        <p:cTn id="163" dur="500" fill="hold"/>
                                        <p:tgtEl>
                                          <p:spTgt spid="27"/>
                                        </p:tgtEl>
                                        <p:attrNameLst>
                                          <p:attrName>fill.type</p:attrName>
                                        </p:attrNameLst>
                                      </p:cBhvr>
                                      <p:to>
                                        <p:strVal val="solid"/>
                                      </p:to>
                                    </p:set>
                                    <p:set>
                                      <p:cBhvr>
                                        <p:cTn id="164"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65" restart="whenNotActive" fill="hold" evtFilter="cancelBubble" nodeType="interactiveSeq">
                <p:stCondLst>
                  <p:cond evt="onClick" delay="0">
                    <p:tgtEl>
                      <p:spTgt spid="28"/>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8"/>
                                        </p:tgtEl>
                                        <p:attrNameLst>
                                          <p:attrName>fillcolor</p:attrName>
                                        </p:attrNameLst>
                                      </p:cBhvr>
                                      <p:to>
                                        <a:srgbClr val="7F6000"/>
                                      </p:to>
                                    </p:animClr>
                                    <p:set>
                                      <p:cBhvr>
                                        <p:cTn id="170" dur="500" fill="hold"/>
                                        <p:tgtEl>
                                          <p:spTgt spid="28"/>
                                        </p:tgtEl>
                                        <p:attrNameLst>
                                          <p:attrName>fill.type</p:attrName>
                                        </p:attrNameLst>
                                      </p:cBhvr>
                                      <p:to>
                                        <p:strVal val="solid"/>
                                      </p:to>
                                    </p:set>
                                    <p:set>
                                      <p:cBhvr>
                                        <p:cTn id="171"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2" restart="whenNotActive" fill="hold" evtFilter="cancelBubble" nodeType="interactiveSeq">
                <p:stCondLst>
                  <p:cond evt="onClick" delay="0">
                    <p:tgtEl>
                      <p:spTgt spid="35"/>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35"/>
                                        </p:tgtEl>
                                        <p:attrNameLst>
                                          <p:attrName>fillcolor</p:attrName>
                                        </p:attrNameLst>
                                      </p:cBhvr>
                                      <p:to>
                                        <a:srgbClr val="7F6000"/>
                                      </p:to>
                                    </p:animClr>
                                    <p:set>
                                      <p:cBhvr>
                                        <p:cTn id="177" dur="500" fill="hold"/>
                                        <p:tgtEl>
                                          <p:spTgt spid="35"/>
                                        </p:tgtEl>
                                        <p:attrNameLst>
                                          <p:attrName>fill.type</p:attrName>
                                        </p:attrNameLst>
                                      </p:cBhvr>
                                      <p:to>
                                        <p:strVal val="solid"/>
                                      </p:to>
                                    </p:set>
                                    <p:set>
                                      <p:cBhvr>
                                        <p:cTn id="178"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79" restart="whenNotActive" fill="hold" evtFilter="cancelBubble" nodeType="interactiveSeq">
                <p:stCondLst>
                  <p:cond evt="onClick" delay="0">
                    <p:tgtEl>
                      <p:spTgt spid="36"/>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6"/>
                                        </p:tgtEl>
                                        <p:attrNameLst>
                                          <p:attrName>fillcolor</p:attrName>
                                        </p:attrNameLst>
                                      </p:cBhvr>
                                      <p:to>
                                        <a:srgbClr val="7F6000"/>
                                      </p:to>
                                    </p:animClr>
                                    <p:set>
                                      <p:cBhvr>
                                        <p:cTn id="184" dur="500" fill="hold"/>
                                        <p:tgtEl>
                                          <p:spTgt spid="36"/>
                                        </p:tgtEl>
                                        <p:attrNameLst>
                                          <p:attrName>fill.type</p:attrName>
                                        </p:attrNameLst>
                                      </p:cBhvr>
                                      <p:to>
                                        <p:strVal val="solid"/>
                                      </p:to>
                                    </p:set>
                                    <p:set>
                                      <p:cBhvr>
                                        <p:cTn id="185"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audio>
              <p:cMediaNode vol="80000">
                <p:cTn id="186" fill="hold" display="0">
                  <p:stCondLst>
                    <p:cond delay="indefinite"/>
                  </p:stCondLst>
                  <p:endCondLst>
                    <p:cond evt="onStopAudio" delay="0">
                      <p:tgtEl>
                        <p:sldTgt/>
                      </p:tgtEl>
                    </p:cond>
                  </p:endCondLst>
                </p:cTn>
                <p:tgtEl>
                  <p:spTgt spid="3"/>
                </p:tgtEl>
              </p:cMediaNode>
            </p:audio>
            <p:seq concurrent="1" nextAc="seek">
              <p:cTn id="187" restart="whenNotActive" fill="hold" evtFilter="cancelBubble" nodeType="interactiveSeq">
                <p:stCondLst>
                  <p:cond evt="onClick" delay="0">
                    <p:tgtEl>
                      <p:spTgt spid="14"/>
                    </p:tgtEl>
                  </p:cond>
                </p:stCondLst>
                <p:endSync evt="end" delay="0">
                  <p:rtn val="all"/>
                </p:endSync>
                <p:childTnLst>
                  <p:par>
                    <p:cTn id="188" fill="hold">
                      <p:stCondLst>
                        <p:cond delay="0"/>
                      </p:stCondLst>
                      <p:childTnLst>
                        <p:par>
                          <p:cTn id="189" fill="hold">
                            <p:stCondLst>
                              <p:cond delay="0"/>
                            </p:stCondLst>
                            <p:childTnLst>
                              <p:par>
                                <p:cTn id="190" presetID="8" presetClass="emph" presetSubtype="0" repeatCount="indefinite" fill="hold" nodeType="clickEffect">
                                  <p:stCondLst>
                                    <p:cond delay="0"/>
                                  </p:stCondLst>
                                  <p:endCondLst>
                                    <p:cond evt="onNext" delay="0">
                                      <p:tgtEl>
                                        <p:sldTgt/>
                                      </p:tgtEl>
                                    </p:cond>
                                  </p:endCondLst>
                                  <p:childTnLst>
                                    <p:animRot by="21600000">
                                      <p:cBhvr>
                                        <p:cTn id="191" dur="1000" fill="hold"/>
                                        <p:tgtEl>
                                          <p:spTgt spid="8"/>
                                        </p:tgtEl>
                                        <p:attrNameLst>
                                          <p:attrName>r</p:attrName>
                                        </p:attrNameLst>
                                      </p:cBhvr>
                                    </p:animRot>
                                  </p:childTnLst>
                                </p:cTn>
                              </p:par>
                              <p:par>
                                <p:cTn id="192" presetID="1" presetClass="mediacall" presetSubtype="0" fill="hold" nodeType="withEffect">
                                  <p:stCondLst>
                                    <p:cond delay="0"/>
                                  </p:stCondLst>
                                  <p:childTnLst>
                                    <p:cmd type="call" cmd="playFrom(0.0)">
                                      <p:cBhvr>
                                        <p:cTn id="193" dur="30406" fill="hold"/>
                                        <p:tgtEl>
                                          <p:spTgt spid="3"/>
                                        </p:tgtEl>
                                      </p:cBhvr>
                                    </p:cmd>
                                  </p:childTnLst>
                                </p:cTn>
                              </p:par>
                            </p:childTnLst>
                          </p:cTn>
                        </p:par>
                      </p:childTnLst>
                    </p:cTn>
                  </p:par>
                </p:childTnLst>
              </p:cTn>
              <p:nextCondLst>
                <p:cond evt="onClick" delay="0">
                  <p:tgtEl>
                    <p:spTgt spid="14"/>
                  </p:tgtEl>
                </p:cond>
              </p:nextCondLst>
            </p:seq>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en-US" sz="4000" b="1" dirty="0" err="1">
                <a:solidFill>
                  <a:prstClr val="black"/>
                </a:solidFill>
                <a:latin typeface="Arial" panose="020B0604020202020204" pitchFamily="34" charset="0"/>
                <a:cs typeface="Arial" panose="020B0604020202020204" pitchFamily="34" charset="0"/>
              </a:rPr>
              <a:t>Câu</a:t>
            </a:r>
            <a:r>
              <a:rPr lang="en-US" sz="4000" b="1" dirty="0">
                <a:solidFill>
                  <a:prstClr val="black"/>
                </a:solidFill>
                <a:latin typeface="Arial" panose="020B0604020202020204" pitchFamily="34" charset="0"/>
                <a:cs typeface="Arial" panose="020B0604020202020204" pitchFamily="34" charset="0"/>
              </a:rPr>
              <a:t> 1: </a:t>
            </a:r>
            <a:r>
              <a:rPr lang="en-US" sz="4000" dirty="0" err="1">
                <a:solidFill>
                  <a:schemeClr val="tx1"/>
                </a:solidFill>
                <a:latin typeface="Arial" panose="020B0604020202020204" pitchFamily="34" charset="0"/>
                <a:cs typeface="Arial" panose="020B0604020202020204" pitchFamily="34" charset="0"/>
              </a:rPr>
              <a:t>Bất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phương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trình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nào</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sau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đây</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là</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bất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phương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trình</a:t>
            </a:r>
            <a:r>
              <a:rPr lang="en-US" sz="4000" dirty="0">
                <a:solidFill>
                  <a:schemeClr val="tx1"/>
                </a:solidFill>
                <a:latin typeface="Arial" panose="020B0604020202020204" pitchFamily="34" charset="0"/>
                <a:cs typeface="Arial" panose="020B0604020202020204" pitchFamily="34" charset="0"/>
              </a:rPr>
              <a:t> </a:t>
            </a:r>
            <a:endParaRPr lang="en-US" sz="4000" dirty="0" smtClean="0">
              <a:solidFill>
                <a:schemeClr val="tx1"/>
              </a:solidFill>
              <a:latin typeface="Arial" panose="020B0604020202020204" pitchFamily="34" charset="0"/>
              <a:cs typeface="Arial" panose="020B0604020202020204" pitchFamily="34" charset="0"/>
            </a:endParaRPr>
          </a:p>
          <a:p>
            <a:pPr algn="ctr">
              <a:lnSpc>
                <a:spcPct val="150000"/>
              </a:lnSpc>
              <a:defRPr/>
            </a:pPr>
            <a:r>
              <a:rPr lang="en-US" sz="4000" dirty="0" err="1" smtClean="0">
                <a:solidFill>
                  <a:schemeClr val="tx1"/>
                </a:solidFill>
                <a:latin typeface="Arial" panose="020B0604020202020204" pitchFamily="34" charset="0"/>
                <a:cs typeface="Arial" panose="020B0604020202020204" pitchFamily="34" charset="0"/>
              </a:rPr>
              <a:t>bậc</a:t>
            </a:r>
            <a:r>
              <a:rPr lang="en-US" sz="4000" dirty="0" smtClean="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nhất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hai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ẩn</a:t>
            </a:r>
            <a:r>
              <a:rPr lang="en-US" sz="4000" dirty="0" smtClean="0">
                <a:solidFill>
                  <a:schemeClr val="tx1"/>
                </a:solidFill>
                <a:latin typeface="Arial" panose="020B0604020202020204" pitchFamily="34" charset="0"/>
                <a:cs typeface="Arial" panose="020B0604020202020204" pitchFamily="34" charset="0"/>
              </a:rPr>
              <a:t>?</a:t>
            </a:r>
            <a:endParaRPr lang="vi-VN" sz="4000" dirty="0">
              <a:solidFill>
                <a:schemeClr val="tx1"/>
              </a:solidFill>
              <a:latin typeface="Arial" panose="020B0604020202020204" pitchFamily="34" charset="0"/>
              <a:cs typeface="Arial" panose="020B0604020202020204" pitchFamily="34" charset="0"/>
            </a:endParaRPr>
          </a:p>
        </p:txBody>
      </p:sp>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latin typeface="Arial" panose="020B0604020202020204" pitchFamily="34" charset="0"/>
                <a:cs typeface="Arial" panose="020B0604020202020204" pitchFamily="34" charset="0"/>
              </a:rPr>
              <a:t>A. </a:t>
            </a:r>
            <a:r>
              <a:rPr lang="en-US" sz="4000" dirty="0" smtClean="0">
                <a:solidFill>
                  <a:prstClr val="black"/>
                </a:solidFill>
                <a:latin typeface="Arial" panose="020B0604020202020204" pitchFamily="34" charset="0"/>
                <a:cs typeface="Arial" panose="020B0604020202020204" pitchFamily="34" charset="0"/>
              </a:rPr>
              <a:t>2x</a:t>
            </a:r>
            <a:r>
              <a:rPr lang="en-US" sz="4000" baseline="30000" dirty="0" smtClean="0">
                <a:solidFill>
                  <a:prstClr val="black"/>
                </a:solidFill>
                <a:latin typeface="Arial" panose="020B0604020202020204" pitchFamily="34" charset="0"/>
                <a:cs typeface="Arial" panose="020B0604020202020204" pitchFamily="34" charset="0"/>
              </a:rPr>
              <a:t>2</a:t>
            </a:r>
            <a:r>
              <a:rPr lang="en-US" sz="4000" dirty="0" smtClean="0">
                <a:solidFill>
                  <a:prstClr val="black"/>
                </a:solidFill>
                <a:latin typeface="Arial" panose="020B0604020202020204" pitchFamily="34" charset="0"/>
                <a:cs typeface="Arial" panose="020B0604020202020204" pitchFamily="34" charset="0"/>
              </a:rPr>
              <a:t> + 3y &gt; 0</a:t>
            </a:r>
            <a:endParaRPr lang="vi-VN" sz="4000" dirty="0">
              <a:solidFill>
                <a:prstClr val="black"/>
              </a:solidFill>
              <a:latin typeface="Arial" panose="020B0604020202020204" pitchFamily="34" charset="0"/>
              <a:cs typeface="Arial" panose="020B0604020202020204" pitchFamily="34"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latin typeface="Arial" panose="020B0604020202020204" pitchFamily="34" charset="0"/>
                <a:cs typeface="Arial" panose="020B0604020202020204" pitchFamily="34" charset="0"/>
              </a:rPr>
              <a:t>B. </a:t>
            </a:r>
            <a:r>
              <a:rPr lang="en-US" sz="4000" dirty="0" smtClean="0">
                <a:solidFill>
                  <a:prstClr val="black"/>
                </a:solidFill>
                <a:latin typeface="Arial" panose="020B0604020202020204" pitchFamily="34" charset="0"/>
                <a:cs typeface="Arial" panose="020B0604020202020204" pitchFamily="34" charset="0"/>
              </a:rPr>
              <a:t>x</a:t>
            </a:r>
            <a:r>
              <a:rPr lang="en-US" sz="4000" baseline="30000" dirty="0" smtClean="0">
                <a:solidFill>
                  <a:prstClr val="black"/>
                </a:solidFill>
                <a:latin typeface="Arial" panose="020B0604020202020204" pitchFamily="34" charset="0"/>
                <a:cs typeface="Arial" panose="020B0604020202020204" pitchFamily="34" charset="0"/>
              </a:rPr>
              <a:t>2</a:t>
            </a:r>
            <a:r>
              <a:rPr lang="en-US" sz="4000" dirty="0" smtClean="0">
                <a:solidFill>
                  <a:prstClr val="black"/>
                </a:solidFill>
                <a:latin typeface="Arial" panose="020B0604020202020204" pitchFamily="34" charset="0"/>
                <a:cs typeface="Arial" panose="020B0604020202020204" pitchFamily="34" charset="0"/>
              </a:rPr>
              <a:t> + y</a:t>
            </a:r>
            <a:r>
              <a:rPr lang="en-US" sz="4000" baseline="30000" dirty="0" smtClean="0">
                <a:solidFill>
                  <a:prstClr val="black"/>
                </a:solidFill>
                <a:latin typeface="Arial" panose="020B0604020202020204" pitchFamily="34" charset="0"/>
                <a:cs typeface="Arial" panose="020B0604020202020204" pitchFamily="34" charset="0"/>
              </a:rPr>
              <a:t>2</a:t>
            </a:r>
            <a:r>
              <a:rPr lang="en-US" sz="4000" dirty="0" smtClean="0">
                <a:solidFill>
                  <a:prstClr val="black"/>
                </a:solidFill>
                <a:latin typeface="Arial" panose="020B0604020202020204" pitchFamily="34" charset="0"/>
                <a:cs typeface="Arial" panose="020B0604020202020204" pitchFamily="34" charset="0"/>
              </a:rPr>
              <a:t> &lt; 2</a:t>
            </a:r>
            <a:endParaRPr lang="vi-VN" sz="4000" dirty="0">
              <a:solidFill>
                <a:prstClr val="black"/>
              </a:solidFill>
              <a:latin typeface="Arial" panose="020B0604020202020204" pitchFamily="34" charset="0"/>
              <a:cs typeface="Arial" panose="020B0604020202020204" pitchFamily="34" charset="0"/>
            </a:endParaRPr>
          </a:p>
        </p:txBody>
      </p:sp>
      <p:sp>
        <p:nvSpPr>
          <p:cNvPr id="43" name="Rectangle 42"/>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latin typeface="Arial" panose="020B0604020202020204" pitchFamily="34" charset="0"/>
                <a:cs typeface="Arial" panose="020B0604020202020204" pitchFamily="34" charset="0"/>
              </a:rPr>
              <a:t>C. </a:t>
            </a:r>
            <a:r>
              <a:rPr lang="en-US" sz="4000" dirty="0" smtClean="0">
                <a:solidFill>
                  <a:prstClr val="black"/>
                </a:solidFill>
                <a:latin typeface="Arial" panose="020B0604020202020204" pitchFamily="34" charset="0"/>
                <a:cs typeface="Arial" panose="020B0604020202020204" pitchFamily="34" charset="0"/>
              </a:rPr>
              <a:t>x + y</a:t>
            </a:r>
            <a:r>
              <a:rPr lang="en-US" sz="4000" baseline="30000" dirty="0" smtClean="0">
                <a:solidFill>
                  <a:prstClr val="black"/>
                </a:solidFill>
                <a:latin typeface="Arial" panose="020B0604020202020204" pitchFamily="34" charset="0"/>
                <a:cs typeface="Arial" panose="020B0604020202020204" pitchFamily="34" charset="0"/>
              </a:rPr>
              <a:t>2</a:t>
            </a:r>
            <a:r>
              <a:rPr lang="en-US" sz="4000" dirty="0" smtClean="0">
                <a:solidFill>
                  <a:prstClr val="black"/>
                </a:solidFill>
                <a:latin typeface="Arial" panose="020B0604020202020204" pitchFamily="34" charset="0"/>
                <a:cs typeface="Arial" panose="020B0604020202020204" pitchFamily="34" charset="0"/>
              </a:rPr>
              <a:t> ≥ 0</a:t>
            </a:r>
            <a:endParaRPr lang="vi-VN" sz="4000" dirty="0">
              <a:solidFill>
                <a:prstClr val="black"/>
              </a:solidFill>
              <a:latin typeface="Arial" panose="020B0604020202020204" pitchFamily="34" charset="0"/>
              <a:cs typeface="Arial" panose="020B0604020202020204" pitchFamily="34" charset="0"/>
            </a:endParaRPr>
          </a:p>
        </p:txBody>
      </p:sp>
      <p:sp>
        <p:nvSpPr>
          <p:cNvPr id="44" name="Rectangle 43"/>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latin typeface="Arial" panose="020B0604020202020204" pitchFamily="34" charset="0"/>
                <a:cs typeface="Arial" panose="020B0604020202020204" pitchFamily="34" charset="0"/>
              </a:rPr>
              <a:t>D. </a:t>
            </a:r>
            <a:r>
              <a:rPr lang="en-US" sz="4000" dirty="0" smtClean="0">
                <a:solidFill>
                  <a:prstClr val="black"/>
                </a:solidFill>
                <a:latin typeface="Arial" panose="020B0604020202020204" pitchFamily="34" charset="0"/>
                <a:cs typeface="Arial" panose="020B0604020202020204" pitchFamily="34" charset="0"/>
              </a:rPr>
              <a:t>x + y ≥ 0</a:t>
            </a:r>
            <a:endParaRPr lang="vi-VN" sz="4000" dirty="0">
              <a:solidFill>
                <a:prstClr val="black"/>
              </a:solidFill>
              <a:latin typeface="Arial" panose="020B0604020202020204" pitchFamily="34" charset="0"/>
              <a:cs typeface="Arial" panose="020B0604020202020204" pitchFamily="34"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26921" y="4353168"/>
            <a:ext cx="1098606" cy="965442"/>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4372772"/>
            <a:ext cx="1207113" cy="965690"/>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457232" y="3039740"/>
            <a:ext cx="1098888" cy="965690"/>
          </a:xfrm>
          <a:prstGeom prst="rect">
            <a:avLst/>
          </a:prstGeom>
        </p:spPr>
      </p:pic>
      <p:pic>
        <p:nvPicPr>
          <p:cNvPr id="2" name="Picture 14">
            <a:hlinkClick r:id="rId14" action="ppaction://hlinksldjump"/>
            <a:extLst>
              <a:ext uri="{FF2B5EF4-FFF2-40B4-BE49-F238E27FC236}">
                <a16:creationId xmlns="" xmlns:a16="http://schemas.microsoft.com/office/drawing/2014/main" id="{73547FBF-DC69-5AD0-885D-DC4FFDEEFC4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8054023" y="7185856"/>
            <a:ext cx="2169350" cy="2169350"/>
          </a:xfrm>
          <a:prstGeom prst="rect">
            <a:avLst/>
          </a:prstGeom>
        </p:spPr>
      </p:pic>
    </p:spTree>
    <p:extLst>
      <p:ext uri="{BB962C8B-B14F-4D97-AF65-F5344CB8AC3E}">
        <p14:creationId xmlns:p14="http://schemas.microsoft.com/office/powerpoint/2010/main" val="1801876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5"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6095817" y="6528277"/>
            <a:ext cx="1629750" cy="1774389"/>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897971" y="7731468"/>
            <a:ext cx="1219334" cy="1327548"/>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75533" y="8653271"/>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en-US" sz="4000" b="1" dirty="0" smtClean="0">
                <a:solidFill>
                  <a:schemeClr val="tx1"/>
                </a:solidFill>
                <a:latin typeface="Arial" panose="020B0604020202020204" pitchFamily="34" charset="0"/>
                <a:cs typeface="Arial" panose="020B0604020202020204" pitchFamily="34" charset="0"/>
              </a:rPr>
              <a:t>Câu</a:t>
            </a:r>
            <a:r>
              <a:rPr lang="en-US" sz="4000" b="1" dirty="0">
                <a:solidFill>
                  <a:schemeClr val="tx1"/>
                </a:solidFill>
                <a:latin typeface="Arial" panose="020B0604020202020204" pitchFamily="34" charset="0"/>
                <a:cs typeface="Arial" panose="020B0604020202020204" pitchFamily="34" charset="0"/>
              </a:rPr>
              <a:t> </a:t>
            </a:r>
            <a:r>
              <a:rPr lang="en-US" sz="4000" b="1" dirty="0" smtClean="0">
                <a:solidFill>
                  <a:schemeClr val="tx1"/>
                </a:solidFill>
                <a:latin typeface="Arial" panose="020B0604020202020204" pitchFamily="34" charset="0"/>
                <a:cs typeface="Arial" panose="020B0604020202020204" pitchFamily="34" charset="0"/>
              </a:rPr>
              <a:t>2: </a:t>
            </a:r>
            <a:r>
              <a:rPr lang="en-US" sz="4000" dirty="0">
                <a:solidFill>
                  <a:schemeClr val="tx1"/>
                </a:solidFill>
                <a:latin typeface="Arial" panose="020B0604020202020204" pitchFamily="34" charset="0"/>
                <a:cs typeface="Arial" panose="020B0604020202020204" pitchFamily="34" charset="0"/>
              </a:rPr>
              <a:t>Cho </a:t>
            </a:r>
            <a:r>
              <a:rPr lang="en-US" sz="4000" dirty="0" err="1">
                <a:solidFill>
                  <a:schemeClr val="tx1"/>
                </a:solidFill>
                <a:latin typeface="Arial" panose="020B0604020202020204" pitchFamily="34" charset="0"/>
                <a:cs typeface="Arial" panose="020B0604020202020204" pitchFamily="34" charset="0"/>
              </a:rPr>
              <a:t>bất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phương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trình</a:t>
            </a:r>
            <a:r>
              <a:rPr lang="en-US" sz="4000" dirty="0">
                <a:solidFill>
                  <a:schemeClr val="tx1"/>
                </a:solidFill>
                <a:latin typeface="Arial" panose="020B0604020202020204" pitchFamily="34" charset="0"/>
                <a:cs typeface="Arial" panose="020B0604020202020204" pitchFamily="34" charset="0"/>
              </a:rPr>
              <a:t> </a:t>
            </a:r>
            <a:r>
              <a:rPr lang="en-US" sz="4000" dirty="0" smtClean="0">
                <a:solidFill>
                  <a:schemeClr val="tx1"/>
                </a:solidFill>
                <a:latin typeface="Arial" panose="020B0604020202020204" pitchFamily="34" charset="0"/>
                <a:cs typeface="Arial" panose="020B0604020202020204" pitchFamily="34" charset="0"/>
              </a:rPr>
              <a:t>2x + 3y - 6 ≤ 0 (1). </a:t>
            </a:r>
            <a:r>
              <a:rPr lang="en-US" sz="4000" dirty="0" err="1" smtClean="0">
                <a:solidFill>
                  <a:schemeClr val="tx1"/>
                </a:solidFill>
                <a:latin typeface="Arial" panose="020B0604020202020204" pitchFamily="34" charset="0"/>
                <a:cs typeface="Arial" panose="020B0604020202020204" pitchFamily="34" charset="0"/>
              </a:rPr>
              <a:t>Chọn</a:t>
            </a:r>
            <a:r>
              <a:rPr lang="en-US" sz="4000" dirty="0" smtClean="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khẳng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định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đúng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trong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các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khẳng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định</a:t>
            </a:r>
            <a:r>
              <a:rPr lang="en-US" sz="4000" dirty="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sau</a:t>
            </a:r>
            <a:r>
              <a:rPr lang="en-US" sz="4000" dirty="0" smtClean="0">
                <a:solidFill>
                  <a:schemeClr val="tx1"/>
                </a:solidFill>
                <a:latin typeface="Arial" panose="020B0604020202020204" pitchFamily="34" charset="0"/>
                <a:cs typeface="Arial" panose="020B0604020202020204" pitchFamily="34" charset="0"/>
              </a:rPr>
              <a:t>?</a:t>
            </a:r>
            <a:endParaRPr lang="vi-VN" sz="4000" dirty="0">
              <a:solidFill>
                <a:schemeClr val="tx1"/>
              </a:solidFill>
              <a:latin typeface="Arial" panose="020B0604020202020204" pitchFamily="34" charset="0"/>
              <a:cs typeface="Arial" panose="020B0604020202020204" pitchFamily="34" charset="0"/>
            </a:endParaRPr>
          </a:p>
        </p:txBody>
      </p:sp>
      <p:sp>
        <p:nvSpPr>
          <p:cNvPr id="26" name="Rectangle 25"/>
          <p:cNvSpPr/>
          <p:nvPr/>
        </p:nvSpPr>
        <p:spPr>
          <a:xfrm>
            <a:off x="1665330" y="2924019"/>
            <a:ext cx="7360197" cy="18865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vi-VN" sz="4000" dirty="0">
                <a:solidFill>
                  <a:prstClr val="black"/>
                </a:solidFill>
                <a:latin typeface="Arial" panose="020B0604020202020204" pitchFamily="34" charset="0"/>
                <a:cs typeface="Arial" panose="020B0604020202020204" pitchFamily="34" charset="0"/>
              </a:rPr>
              <a:t>A. </a:t>
            </a:r>
            <a:r>
              <a:rPr lang="en-US" sz="4000" dirty="0" err="1" smtClean="0">
                <a:solidFill>
                  <a:prstClr val="black"/>
                </a:solidFill>
                <a:latin typeface="Arial" panose="020B0604020202020204" pitchFamily="34" charset="0"/>
                <a:cs typeface="Arial" panose="020B0604020202020204" pitchFamily="34" charset="0"/>
              </a:rPr>
              <a:t>Bất</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phương</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trình</a:t>
            </a:r>
            <a:r>
              <a:rPr lang="en-US" sz="4000" dirty="0" smtClean="0">
                <a:solidFill>
                  <a:prstClr val="black"/>
                </a:solidFill>
                <a:latin typeface="Arial" panose="020B0604020202020204" pitchFamily="34" charset="0"/>
                <a:cs typeface="Arial" panose="020B0604020202020204" pitchFamily="34" charset="0"/>
              </a:rPr>
              <a:t> (1) </a:t>
            </a:r>
            <a:r>
              <a:rPr lang="en-US" sz="4000" dirty="0" err="1" smtClean="0">
                <a:solidFill>
                  <a:prstClr val="black"/>
                </a:solidFill>
                <a:latin typeface="Arial" panose="020B0604020202020204" pitchFamily="34" charset="0"/>
                <a:cs typeface="Arial" panose="020B0604020202020204" pitchFamily="34" charset="0"/>
              </a:rPr>
              <a:t>chỉ</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có</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một</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nghiệm</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duy</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nhất</a:t>
            </a:r>
            <a:r>
              <a:rPr lang="en-US" sz="4000" dirty="0" smtClean="0">
                <a:solidFill>
                  <a:prstClr val="black"/>
                </a:solidFill>
                <a:latin typeface="Arial" panose="020B0604020202020204" pitchFamily="34" charset="0"/>
                <a:cs typeface="Arial" panose="020B0604020202020204" pitchFamily="34" charset="0"/>
              </a:rPr>
              <a:t>.</a:t>
            </a:r>
            <a:endParaRPr lang="vi-VN" sz="4000" dirty="0">
              <a:solidFill>
                <a:prstClr val="black"/>
              </a:solidFill>
              <a:latin typeface="Arial" panose="020B0604020202020204" pitchFamily="34" charset="0"/>
              <a:cs typeface="Arial" panose="020B0604020202020204" pitchFamily="34"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95923" y="2930303"/>
            <a:ext cx="7360197" cy="18865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vi-VN" sz="4000" dirty="0">
                <a:solidFill>
                  <a:prstClr val="black"/>
                </a:solidFill>
                <a:latin typeface="Arial" panose="020B0604020202020204" pitchFamily="34" charset="0"/>
                <a:cs typeface="Arial" panose="020B0604020202020204" pitchFamily="34" charset="0"/>
              </a:rPr>
              <a:t>B. </a:t>
            </a:r>
            <a:r>
              <a:rPr lang="en-US" sz="4000" dirty="0" err="1" smtClean="0">
                <a:solidFill>
                  <a:prstClr val="black"/>
                </a:solidFill>
                <a:latin typeface="Arial" panose="020B0604020202020204" pitchFamily="34" charset="0"/>
                <a:cs typeface="Arial" panose="020B0604020202020204" pitchFamily="34" charset="0"/>
              </a:rPr>
              <a:t>Bất</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phương</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trình</a:t>
            </a:r>
            <a:r>
              <a:rPr lang="en-US" sz="4000" dirty="0" smtClean="0">
                <a:solidFill>
                  <a:prstClr val="black"/>
                </a:solidFill>
                <a:latin typeface="Arial" panose="020B0604020202020204" pitchFamily="34" charset="0"/>
                <a:cs typeface="Arial" panose="020B0604020202020204" pitchFamily="34" charset="0"/>
              </a:rPr>
              <a:t> (1) </a:t>
            </a:r>
            <a:r>
              <a:rPr lang="en-US" sz="4000" dirty="0" err="1" smtClean="0">
                <a:solidFill>
                  <a:prstClr val="black"/>
                </a:solidFill>
                <a:latin typeface="Arial" panose="020B0604020202020204" pitchFamily="34" charset="0"/>
                <a:cs typeface="Arial" panose="020B0604020202020204" pitchFamily="34" charset="0"/>
              </a:rPr>
              <a:t>vô</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nghiệm</a:t>
            </a:r>
            <a:r>
              <a:rPr lang="en-US" sz="4000" dirty="0" smtClean="0">
                <a:solidFill>
                  <a:prstClr val="black"/>
                </a:solidFill>
                <a:latin typeface="Arial" panose="020B0604020202020204" pitchFamily="34" charset="0"/>
                <a:cs typeface="Arial" panose="020B0604020202020204" pitchFamily="34" charset="0"/>
              </a:rPr>
              <a:t>.</a:t>
            </a:r>
            <a:endParaRPr lang="vi-VN" sz="4000" dirty="0">
              <a:solidFill>
                <a:prstClr val="black"/>
              </a:solidFill>
              <a:latin typeface="Arial" panose="020B0604020202020204" pitchFamily="34" charset="0"/>
              <a:cs typeface="Arial" panose="020B0604020202020204" pitchFamily="34" charset="0"/>
            </a:endParaRPr>
          </a:p>
        </p:txBody>
      </p:sp>
      <p:sp>
        <p:nvSpPr>
          <p:cNvPr id="43" name="Rectangle 42"/>
          <p:cNvSpPr/>
          <p:nvPr/>
        </p:nvSpPr>
        <p:spPr>
          <a:xfrm>
            <a:off x="1665330" y="5167155"/>
            <a:ext cx="7360197" cy="18865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vi-VN" sz="4000" dirty="0">
                <a:solidFill>
                  <a:prstClr val="black"/>
                </a:solidFill>
                <a:latin typeface="Arial" panose="020B0604020202020204" pitchFamily="34" charset="0"/>
                <a:cs typeface="Arial" panose="020B0604020202020204" pitchFamily="34" charset="0"/>
              </a:rPr>
              <a:t>C. </a:t>
            </a:r>
            <a:r>
              <a:rPr lang="en-US" sz="4000" dirty="0" err="1" smtClean="0">
                <a:solidFill>
                  <a:prstClr val="black"/>
                </a:solidFill>
                <a:latin typeface="Arial" panose="020B0604020202020204" pitchFamily="34" charset="0"/>
                <a:cs typeface="Arial" panose="020B0604020202020204" pitchFamily="34" charset="0"/>
              </a:rPr>
              <a:t>Bất</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phương</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trình</a:t>
            </a:r>
            <a:r>
              <a:rPr lang="en-US" sz="4000" dirty="0" smtClean="0">
                <a:solidFill>
                  <a:prstClr val="black"/>
                </a:solidFill>
                <a:latin typeface="Arial" panose="020B0604020202020204" pitchFamily="34" charset="0"/>
                <a:cs typeface="Arial" panose="020B0604020202020204" pitchFamily="34" charset="0"/>
              </a:rPr>
              <a:t> (1) </a:t>
            </a:r>
            <a:r>
              <a:rPr lang="en-US" sz="4000" dirty="0" err="1" smtClean="0">
                <a:solidFill>
                  <a:prstClr val="black"/>
                </a:solidFill>
                <a:latin typeface="Arial" panose="020B0604020202020204" pitchFamily="34" charset="0"/>
                <a:cs typeface="Arial" panose="020B0604020202020204" pitchFamily="34" charset="0"/>
              </a:rPr>
              <a:t>luôn</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có</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vô</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số</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nghiệm</a:t>
            </a:r>
            <a:r>
              <a:rPr lang="en-US" sz="4000" dirty="0" smtClean="0">
                <a:solidFill>
                  <a:prstClr val="black"/>
                </a:solidFill>
                <a:latin typeface="Arial" panose="020B0604020202020204" pitchFamily="34" charset="0"/>
                <a:cs typeface="Arial" panose="020B0604020202020204" pitchFamily="34" charset="0"/>
              </a:rPr>
              <a:t>.</a:t>
            </a:r>
            <a:endParaRPr lang="vi-VN" sz="4000" dirty="0">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4" name="Rectangle 43"/>
              <p:cNvSpPr/>
              <p:nvPr/>
            </p:nvSpPr>
            <p:spPr>
              <a:xfrm>
                <a:off x="9195923" y="5173439"/>
                <a:ext cx="7360197" cy="18865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vi-VN" sz="4000" dirty="0">
                    <a:solidFill>
                      <a:prstClr val="black"/>
                    </a:solidFill>
                    <a:latin typeface="Arial" panose="020B0604020202020204" pitchFamily="34" charset="0"/>
                    <a:cs typeface="Arial" panose="020B0604020202020204" pitchFamily="34" charset="0"/>
                  </a:rPr>
                  <a:t>D. </a:t>
                </a:r>
                <a:r>
                  <a:rPr lang="en-US" sz="4000" dirty="0" err="1" smtClean="0">
                    <a:solidFill>
                      <a:prstClr val="black"/>
                    </a:solidFill>
                    <a:latin typeface="Arial" panose="020B0604020202020204" pitchFamily="34" charset="0"/>
                    <a:cs typeface="Arial" panose="020B0604020202020204" pitchFamily="34" charset="0"/>
                  </a:rPr>
                  <a:t>Bất</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phương</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trình</a:t>
                </a:r>
                <a:r>
                  <a:rPr lang="en-US" sz="4000" dirty="0" smtClean="0">
                    <a:solidFill>
                      <a:prstClr val="black"/>
                    </a:solidFill>
                    <a:latin typeface="Arial" panose="020B0604020202020204" pitchFamily="34" charset="0"/>
                    <a:cs typeface="Arial" panose="020B0604020202020204" pitchFamily="34" charset="0"/>
                  </a:rPr>
                  <a:t> (1) </a:t>
                </a:r>
                <a:r>
                  <a:rPr lang="en-US" sz="4000" dirty="0" err="1" smtClean="0">
                    <a:solidFill>
                      <a:prstClr val="black"/>
                    </a:solidFill>
                    <a:latin typeface="Arial" panose="020B0604020202020204" pitchFamily="34" charset="0"/>
                    <a:cs typeface="Arial" panose="020B0604020202020204" pitchFamily="34" charset="0"/>
                  </a:rPr>
                  <a:t>có</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tập</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nghiệm</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là</a:t>
                </a:r>
                <a:r>
                  <a:rPr lang="en-US" sz="4000" dirty="0" smtClean="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ℝ</m:t>
                    </m:r>
                  </m:oMath>
                </a14:m>
                <a:r>
                  <a:rPr lang="en-US" sz="4000" dirty="0" smtClean="0">
                    <a:solidFill>
                      <a:prstClr val="black"/>
                    </a:solidFill>
                    <a:latin typeface="Arial" panose="020B0604020202020204" pitchFamily="34" charset="0"/>
                    <a:cs typeface="Arial" panose="020B0604020202020204" pitchFamily="34" charset="0"/>
                  </a:rPr>
                  <a:t>.</a:t>
                </a:r>
                <a:endParaRPr lang="vi-VN" sz="4000" dirty="0">
                  <a:solidFill>
                    <a:prstClr val="black"/>
                  </a:solidFill>
                  <a:latin typeface="Arial" panose="020B0604020202020204" pitchFamily="34" charset="0"/>
                  <a:cs typeface="Arial" panose="020B0604020202020204" pitchFamily="34" charset="0"/>
                </a:endParaRPr>
              </a:p>
            </p:txBody>
          </p:sp>
        </mc:Choice>
        <mc:Fallback xmlns="">
          <p:sp>
            <p:nvSpPr>
              <p:cNvPr id="44" name="Rectangle 43"/>
              <p:cNvSpPr>
                <a:spLocks noRot="1" noChangeAspect="1" noMove="1" noResize="1" noEditPoints="1" noAdjustHandles="1" noChangeArrowheads="1" noChangeShapeType="1" noTextEdit="1"/>
              </p:cNvSpPr>
              <p:nvPr/>
            </p:nvSpPr>
            <p:spPr>
              <a:xfrm>
                <a:off x="9195923" y="5173439"/>
                <a:ext cx="7360197" cy="1886594"/>
              </a:xfrm>
              <a:prstGeom prst="rect">
                <a:avLst/>
              </a:prstGeom>
              <a:blipFill rotWithShape="0">
                <a:blip r:embed="rId12"/>
                <a:stretch>
                  <a:fillRect l="-2983" r="-2900" b="-4207"/>
                </a:stretch>
              </a:blipFill>
              <a:ln w="28575">
                <a:noFill/>
              </a:ln>
            </p:spPr>
            <p:txBody>
              <a:bodyPr/>
              <a:lstStyle/>
              <a:p>
                <a:r>
                  <a:rPr lang="en-US">
                    <a:noFill/>
                  </a:rPr>
                  <a:t> </a:t>
                </a:r>
              </a:p>
            </p:txBody>
          </p:sp>
        </mc:Fallback>
      </mc:AlternateContent>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16944" y="3298225"/>
            <a:ext cx="1208583" cy="1062089"/>
          </a:xfrm>
          <a:prstGeom prst="rect">
            <a:avLst/>
          </a:prstGeom>
        </p:spPr>
      </p:pic>
      <p:pic>
        <p:nvPicPr>
          <p:cNvPr id="51" name="Picture 5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18723" y="5598539"/>
            <a:ext cx="1206804" cy="965442"/>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5570590"/>
            <a:ext cx="1207113" cy="106079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457232" y="3375733"/>
            <a:ext cx="1098888" cy="965690"/>
          </a:xfrm>
          <a:prstGeom prst="rect">
            <a:avLst/>
          </a:prstGeom>
        </p:spPr>
      </p:pic>
      <p:pic>
        <p:nvPicPr>
          <p:cNvPr id="2" name="Picture 14">
            <a:hlinkClick r:id="rId15" action="ppaction://hlinksldjump"/>
            <a:extLst>
              <a:ext uri="{FF2B5EF4-FFF2-40B4-BE49-F238E27FC236}">
                <a16:creationId xmlns="" xmlns:a16="http://schemas.microsoft.com/office/drawing/2014/main" id="{E5D43C7B-1B92-394F-48F4-7034E98FD7B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8054023" y="7185856"/>
            <a:ext cx="2169350" cy="2169350"/>
          </a:xfrm>
          <a:prstGeom prst="rect">
            <a:avLst/>
          </a:prstGeom>
        </p:spPr>
      </p:pic>
    </p:spTree>
    <p:extLst>
      <p:ext uri="{BB962C8B-B14F-4D97-AF65-F5344CB8AC3E}">
        <p14:creationId xmlns:p14="http://schemas.microsoft.com/office/powerpoint/2010/main" val="142967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6095817" y="6528277"/>
            <a:ext cx="1629750" cy="1774389"/>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897971" y="7731468"/>
            <a:ext cx="1219334" cy="1327548"/>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75533" y="8653271"/>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en-US" sz="4000" b="1" dirty="0" err="1" smtClean="0">
                <a:solidFill>
                  <a:schemeClr val="tx1"/>
                </a:solidFill>
                <a:latin typeface="Arial" panose="020B0604020202020204" pitchFamily="34" charset="0"/>
                <a:cs typeface="Arial" panose="020B0604020202020204" pitchFamily="34" charset="0"/>
              </a:rPr>
              <a:t>Câu</a:t>
            </a:r>
            <a:r>
              <a:rPr lang="en-US" sz="4000" b="1" dirty="0" smtClean="0">
                <a:solidFill>
                  <a:schemeClr val="tx1"/>
                </a:solidFill>
                <a:latin typeface="Arial" panose="020B0604020202020204" pitchFamily="34" charset="0"/>
                <a:cs typeface="Arial" panose="020B0604020202020204" pitchFamily="34" charset="0"/>
              </a:rPr>
              <a:t> 3: </a:t>
            </a:r>
            <a:r>
              <a:rPr lang="vi-VN" sz="4000" dirty="0" smtClean="0">
                <a:solidFill>
                  <a:schemeClr val="tx1"/>
                </a:solidFill>
                <a:latin typeface="Arial" panose="020B0604020202020204" pitchFamily="34" charset="0"/>
                <a:cs typeface="Arial" panose="020B0604020202020204" pitchFamily="34" charset="0"/>
              </a:rPr>
              <a:t>Miền </a:t>
            </a:r>
            <a:r>
              <a:rPr lang="vi-VN" sz="4000" dirty="0">
                <a:solidFill>
                  <a:schemeClr val="tx1"/>
                </a:solidFill>
                <a:latin typeface="Arial" panose="020B0604020202020204" pitchFamily="34" charset="0"/>
                <a:cs typeface="Arial" panose="020B0604020202020204" pitchFamily="34" charset="0"/>
              </a:rPr>
              <a:t>nghiệm của bất phương trình: </a:t>
            </a:r>
            <a:endParaRPr lang="en-US" sz="4000" dirty="0" smtClean="0">
              <a:solidFill>
                <a:schemeClr val="tx1"/>
              </a:solidFill>
              <a:latin typeface="Arial" panose="020B0604020202020204" pitchFamily="34" charset="0"/>
              <a:cs typeface="Arial" panose="020B0604020202020204" pitchFamily="34" charset="0"/>
            </a:endParaRPr>
          </a:p>
          <a:p>
            <a:pPr algn="ctr">
              <a:lnSpc>
                <a:spcPct val="150000"/>
              </a:lnSpc>
              <a:defRPr/>
            </a:pPr>
            <a:r>
              <a:rPr lang="vi-VN" sz="4000" dirty="0" smtClean="0">
                <a:solidFill>
                  <a:schemeClr val="tx1"/>
                </a:solidFill>
                <a:latin typeface="Arial" panose="020B0604020202020204" pitchFamily="34" charset="0"/>
                <a:cs typeface="Arial" panose="020B0604020202020204" pitchFamily="34" charset="0"/>
              </a:rPr>
              <a:t>3x</a:t>
            </a:r>
            <a:r>
              <a:rPr lang="en-US" sz="4000" dirty="0" smtClean="0">
                <a:solidFill>
                  <a:schemeClr val="tx1"/>
                </a:solidFill>
                <a:latin typeface="Arial" panose="020B0604020202020204" pitchFamily="34" charset="0"/>
                <a:cs typeface="Arial" panose="020B0604020202020204" pitchFamily="34" charset="0"/>
              </a:rPr>
              <a:t> </a:t>
            </a:r>
            <a:r>
              <a:rPr lang="vi-VN" sz="4000" dirty="0" smtClean="0">
                <a:solidFill>
                  <a:schemeClr val="tx1"/>
                </a:solidFill>
                <a:latin typeface="Arial" panose="020B0604020202020204" pitchFamily="34" charset="0"/>
                <a:cs typeface="Arial" panose="020B0604020202020204" pitchFamily="34" charset="0"/>
              </a:rPr>
              <a:t>+</a:t>
            </a:r>
            <a:r>
              <a:rPr lang="en-US" sz="4000" dirty="0" smtClean="0">
                <a:solidFill>
                  <a:schemeClr val="tx1"/>
                </a:solidFill>
                <a:latin typeface="Arial" panose="020B0604020202020204" pitchFamily="34" charset="0"/>
                <a:cs typeface="Arial" panose="020B0604020202020204" pitchFamily="34" charset="0"/>
              </a:rPr>
              <a:t> </a:t>
            </a:r>
            <a:r>
              <a:rPr lang="vi-VN" sz="4000" dirty="0" smtClean="0">
                <a:solidFill>
                  <a:schemeClr val="tx1"/>
                </a:solidFill>
                <a:latin typeface="Arial" panose="020B0604020202020204" pitchFamily="34" charset="0"/>
                <a:cs typeface="Arial" panose="020B0604020202020204" pitchFamily="34" charset="0"/>
              </a:rPr>
              <a:t>2</a:t>
            </a:r>
            <a:r>
              <a:rPr lang="en-US" sz="4000" dirty="0" smtClean="0">
                <a:solidFill>
                  <a:schemeClr val="tx1"/>
                </a:solidFill>
                <a:latin typeface="Arial" panose="020B0604020202020204" pitchFamily="34" charset="0"/>
                <a:cs typeface="Arial" panose="020B0604020202020204" pitchFamily="34" charset="0"/>
              </a:rPr>
              <a:t> </a:t>
            </a:r>
            <a:r>
              <a:rPr lang="vi-VN" sz="4000" dirty="0" smtClean="0">
                <a:solidFill>
                  <a:schemeClr val="tx1"/>
                </a:solidFill>
                <a:latin typeface="Arial" panose="020B0604020202020204" pitchFamily="34" charset="0"/>
                <a:cs typeface="Arial" panose="020B0604020202020204" pitchFamily="34" charset="0"/>
              </a:rPr>
              <a:t>(y</a:t>
            </a:r>
            <a:r>
              <a:rPr lang="en-US" sz="4000" dirty="0" smtClean="0">
                <a:solidFill>
                  <a:schemeClr val="tx1"/>
                </a:solidFill>
                <a:latin typeface="Arial" panose="020B0604020202020204" pitchFamily="34" charset="0"/>
                <a:cs typeface="Arial" panose="020B0604020202020204" pitchFamily="34" charset="0"/>
              </a:rPr>
              <a:t> </a:t>
            </a:r>
            <a:r>
              <a:rPr lang="vi-VN" sz="4000" dirty="0" smtClean="0">
                <a:solidFill>
                  <a:schemeClr val="tx1"/>
                </a:solidFill>
                <a:latin typeface="Arial" panose="020B0604020202020204" pitchFamily="34" charset="0"/>
                <a:cs typeface="Arial" panose="020B0604020202020204" pitchFamily="34" charset="0"/>
              </a:rPr>
              <a:t>+</a:t>
            </a:r>
            <a:r>
              <a:rPr lang="en-US" sz="4000" dirty="0" smtClean="0">
                <a:solidFill>
                  <a:schemeClr val="tx1"/>
                </a:solidFill>
                <a:latin typeface="Arial" panose="020B0604020202020204" pitchFamily="34" charset="0"/>
                <a:cs typeface="Arial" panose="020B0604020202020204" pitchFamily="34" charset="0"/>
              </a:rPr>
              <a:t> </a:t>
            </a:r>
            <a:r>
              <a:rPr lang="vi-VN" sz="4000" dirty="0" smtClean="0">
                <a:solidFill>
                  <a:schemeClr val="tx1"/>
                </a:solidFill>
                <a:latin typeface="Arial" panose="020B0604020202020204" pitchFamily="34" charset="0"/>
                <a:cs typeface="Arial" panose="020B0604020202020204" pitchFamily="34" charset="0"/>
              </a:rPr>
              <a:t>3)</a:t>
            </a:r>
            <a:r>
              <a:rPr lang="en-US" sz="4000" dirty="0" smtClean="0">
                <a:solidFill>
                  <a:schemeClr val="tx1"/>
                </a:solidFill>
                <a:latin typeface="Arial" panose="020B0604020202020204" pitchFamily="34" charset="0"/>
                <a:cs typeface="Arial" panose="020B0604020202020204" pitchFamily="34" charset="0"/>
              </a:rPr>
              <a:t> </a:t>
            </a:r>
            <a:r>
              <a:rPr lang="vi-VN" sz="4000" dirty="0" smtClean="0">
                <a:solidFill>
                  <a:schemeClr val="tx1"/>
                </a:solidFill>
                <a:latin typeface="Arial" panose="020B0604020202020204" pitchFamily="34" charset="0"/>
                <a:cs typeface="Arial" panose="020B0604020202020204" pitchFamily="34" charset="0"/>
              </a:rPr>
              <a:t>&gt;</a:t>
            </a:r>
            <a:r>
              <a:rPr lang="en-US" sz="4000" dirty="0" smtClean="0">
                <a:solidFill>
                  <a:schemeClr val="tx1"/>
                </a:solidFill>
                <a:latin typeface="Arial" panose="020B0604020202020204" pitchFamily="34" charset="0"/>
                <a:cs typeface="Arial" panose="020B0604020202020204" pitchFamily="34" charset="0"/>
              </a:rPr>
              <a:t> </a:t>
            </a:r>
            <a:r>
              <a:rPr lang="vi-VN" sz="4000" dirty="0" smtClean="0">
                <a:solidFill>
                  <a:schemeClr val="tx1"/>
                </a:solidFill>
                <a:latin typeface="Arial" panose="020B0604020202020204" pitchFamily="34" charset="0"/>
                <a:cs typeface="Arial" panose="020B0604020202020204" pitchFamily="34" charset="0"/>
              </a:rPr>
              <a:t>4</a:t>
            </a:r>
            <a:r>
              <a:rPr lang="en-US" sz="4000" dirty="0" smtClean="0">
                <a:solidFill>
                  <a:schemeClr val="tx1"/>
                </a:solidFill>
                <a:latin typeface="Arial" panose="020B0604020202020204" pitchFamily="34" charset="0"/>
                <a:cs typeface="Arial" panose="020B0604020202020204" pitchFamily="34" charset="0"/>
              </a:rPr>
              <a:t> </a:t>
            </a:r>
            <a:r>
              <a:rPr lang="vi-VN" sz="4000" dirty="0" smtClean="0">
                <a:solidFill>
                  <a:schemeClr val="tx1"/>
                </a:solidFill>
                <a:latin typeface="Arial" panose="020B0604020202020204" pitchFamily="34" charset="0"/>
                <a:cs typeface="Arial" panose="020B0604020202020204" pitchFamily="34" charset="0"/>
              </a:rPr>
              <a:t>(x</a:t>
            </a:r>
            <a:r>
              <a:rPr lang="en-US" sz="4000" dirty="0" smtClean="0">
                <a:solidFill>
                  <a:schemeClr val="tx1"/>
                </a:solidFill>
                <a:latin typeface="Arial" panose="020B0604020202020204" pitchFamily="34" charset="0"/>
                <a:cs typeface="Arial" panose="020B0604020202020204" pitchFamily="34" charset="0"/>
              </a:rPr>
              <a:t> </a:t>
            </a:r>
            <a:r>
              <a:rPr lang="vi-VN" sz="4000" dirty="0" smtClean="0">
                <a:solidFill>
                  <a:schemeClr val="tx1"/>
                </a:solidFill>
                <a:latin typeface="Arial" panose="020B0604020202020204" pitchFamily="34" charset="0"/>
                <a:cs typeface="Arial" panose="020B0604020202020204" pitchFamily="34" charset="0"/>
              </a:rPr>
              <a:t>+</a:t>
            </a:r>
            <a:r>
              <a:rPr lang="en-US" sz="4000" dirty="0" smtClean="0">
                <a:solidFill>
                  <a:schemeClr val="tx1"/>
                </a:solidFill>
                <a:latin typeface="Arial" panose="020B0604020202020204" pitchFamily="34" charset="0"/>
                <a:cs typeface="Arial" panose="020B0604020202020204" pitchFamily="34" charset="0"/>
              </a:rPr>
              <a:t> </a:t>
            </a:r>
            <a:r>
              <a:rPr lang="vi-VN" sz="4000" dirty="0" smtClean="0">
                <a:solidFill>
                  <a:schemeClr val="tx1"/>
                </a:solidFill>
                <a:latin typeface="Arial" panose="020B0604020202020204" pitchFamily="34" charset="0"/>
                <a:cs typeface="Arial" panose="020B0604020202020204" pitchFamily="34" charset="0"/>
              </a:rPr>
              <a:t>1)</a:t>
            </a:r>
            <a:r>
              <a:rPr lang="en-US" sz="4000" dirty="0" smtClean="0">
                <a:solidFill>
                  <a:schemeClr val="tx1"/>
                </a:solidFill>
                <a:latin typeface="Arial" panose="020B0604020202020204" pitchFamily="34" charset="0"/>
                <a:cs typeface="Arial" panose="020B0604020202020204" pitchFamily="34" charset="0"/>
              </a:rPr>
              <a:t> </a:t>
            </a:r>
            <a:r>
              <a:rPr lang="vi-VN" sz="4000" dirty="0" smtClean="0">
                <a:solidFill>
                  <a:schemeClr val="tx1"/>
                </a:solidFill>
                <a:latin typeface="Arial" panose="020B0604020202020204" pitchFamily="34" charset="0"/>
                <a:cs typeface="Arial" panose="020B0604020202020204" pitchFamily="34" charset="0"/>
              </a:rPr>
              <a:t>-</a:t>
            </a:r>
            <a:r>
              <a:rPr lang="en-US" sz="4000" dirty="0" smtClean="0">
                <a:solidFill>
                  <a:schemeClr val="tx1"/>
                </a:solidFill>
                <a:latin typeface="Arial" panose="020B0604020202020204" pitchFamily="34" charset="0"/>
                <a:cs typeface="Arial" panose="020B0604020202020204" pitchFamily="34" charset="0"/>
              </a:rPr>
              <a:t> </a:t>
            </a:r>
            <a:r>
              <a:rPr lang="vi-VN" sz="4000" dirty="0" smtClean="0">
                <a:solidFill>
                  <a:schemeClr val="tx1"/>
                </a:solidFill>
                <a:latin typeface="Arial" panose="020B0604020202020204" pitchFamily="34" charset="0"/>
                <a:cs typeface="Arial" panose="020B0604020202020204" pitchFamily="34" charset="0"/>
              </a:rPr>
              <a:t>y</a:t>
            </a:r>
            <a:r>
              <a:rPr lang="en-US" sz="4000" dirty="0" smtClean="0">
                <a:solidFill>
                  <a:schemeClr val="tx1"/>
                </a:solidFill>
                <a:latin typeface="Arial" panose="020B0604020202020204" pitchFamily="34" charset="0"/>
                <a:cs typeface="Arial" panose="020B0604020202020204" pitchFamily="34" charset="0"/>
              </a:rPr>
              <a:t> </a:t>
            </a:r>
            <a:r>
              <a:rPr lang="vi-VN" sz="4000" dirty="0" smtClean="0">
                <a:solidFill>
                  <a:schemeClr val="tx1"/>
                </a:solidFill>
                <a:latin typeface="Arial" panose="020B0604020202020204" pitchFamily="34" charset="0"/>
                <a:cs typeface="Arial" panose="020B0604020202020204" pitchFamily="34" charset="0"/>
              </a:rPr>
              <a:t>+</a:t>
            </a:r>
            <a:r>
              <a:rPr lang="en-US" sz="4000" dirty="0" smtClean="0">
                <a:solidFill>
                  <a:schemeClr val="tx1"/>
                </a:solidFill>
                <a:latin typeface="Arial" panose="020B0604020202020204" pitchFamily="34" charset="0"/>
                <a:cs typeface="Arial" panose="020B0604020202020204" pitchFamily="34" charset="0"/>
              </a:rPr>
              <a:t> </a:t>
            </a:r>
            <a:r>
              <a:rPr lang="vi-VN" sz="4000" dirty="0" smtClean="0">
                <a:solidFill>
                  <a:schemeClr val="tx1"/>
                </a:solidFill>
                <a:latin typeface="Arial" panose="020B0604020202020204" pitchFamily="34" charset="0"/>
                <a:cs typeface="Arial" panose="020B0604020202020204" pitchFamily="34" charset="0"/>
              </a:rPr>
              <a:t>3 </a:t>
            </a:r>
            <a:r>
              <a:rPr lang="vi-VN" sz="4000" dirty="0">
                <a:solidFill>
                  <a:schemeClr val="tx1"/>
                </a:solidFill>
                <a:latin typeface="Arial" panose="020B0604020202020204" pitchFamily="34" charset="0"/>
                <a:cs typeface="Arial" panose="020B0604020202020204" pitchFamily="34" charset="0"/>
              </a:rPr>
              <a:t>là nửa mặt phẳng chứa </a:t>
            </a:r>
            <a:r>
              <a:rPr lang="vi-VN" sz="4000" dirty="0" smtClean="0">
                <a:solidFill>
                  <a:schemeClr val="tx1"/>
                </a:solidFill>
                <a:latin typeface="Arial" panose="020B0604020202020204" pitchFamily="34" charset="0"/>
                <a:cs typeface="Arial" panose="020B0604020202020204" pitchFamily="34" charset="0"/>
              </a:rPr>
              <a:t>điểm</a:t>
            </a:r>
            <a:endParaRPr lang="vi-VN" sz="4000" dirty="0">
              <a:solidFill>
                <a:schemeClr val="tx1"/>
              </a:solidFill>
              <a:latin typeface="Arial" panose="020B0604020202020204" pitchFamily="34" charset="0"/>
              <a:cs typeface="Arial" panose="020B0604020202020204" pitchFamily="34" charset="0"/>
            </a:endParaRPr>
          </a:p>
        </p:txBody>
      </p:sp>
      <p:sp>
        <p:nvSpPr>
          <p:cNvPr id="26" name="Rectangle 25"/>
          <p:cNvSpPr/>
          <p:nvPr/>
        </p:nvSpPr>
        <p:spPr>
          <a:xfrm>
            <a:off x="1665330" y="2924019"/>
            <a:ext cx="7360197" cy="18865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vi-VN" sz="4000" dirty="0">
                <a:solidFill>
                  <a:prstClr val="black"/>
                </a:solidFill>
                <a:latin typeface="Arial" panose="020B0604020202020204" pitchFamily="34" charset="0"/>
                <a:cs typeface="Arial" panose="020B0604020202020204" pitchFamily="34" charset="0"/>
              </a:rPr>
              <a:t>A. </a:t>
            </a:r>
            <a:r>
              <a:rPr lang="en-US" sz="4000" dirty="0" smtClean="0">
                <a:solidFill>
                  <a:prstClr val="black"/>
                </a:solidFill>
                <a:latin typeface="Arial" panose="020B0604020202020204" pitchFamily="34" charset="0"/>
                <a:cs typeface="Arial" panose="020B0604020202020204" pitchFamily="34" charset="0"/>
              </a:rPr>
              <a:t>(3; 0)</a:t>
            </a:r>
            <a:endParaRPr lang="vi-VN" sz="4000" dirty="0">
              <a:solidFill>
                <a:prstClr val="black"/>
              </a:solidFill>
              <a:latin typeface="Arial" panose="020B0604020202020204" pitchFamily="34" charset="0"/>
              <a:cs typeface="Arial" panose="020B0604020202020204" pitchFamily="34"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95923" y="2930303"/>
            <a:ext cx="7360197" cy="18865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vi-VN" sz="4000" dirty="0">
                <a:solidFill>
                  <a:prstClr val="black"/>
                </a:solidFill>
                <a:latin typeface="Arial" panose="020B0604020202020204" pitchFamily="34" charset="0"/>
                <a:cs typeface="Arial" panose="020B0604020202020204" pitchFamily="34" charset="0"/>
              </a:rPr>
              <a:t>B. </a:t>
            </a:r>
            <a:r>
              <a:rPr lang="en-US" sz="4000" dirty="0" smtClean="0">
                <a:solidFill>
                  <a:prstClr val="black"/>
                </a:solidFill>
                <a:latin typeface="Arial" panose="020B0604020202020204" pitchFamily="34" charset="0"/>
                <a:cs typeface="Arial" panose="020B0604020202020204" pitchFamily="34" charset="0"/>
              </a:rPr>
              <a:t>(3; 1)</a:t>
            </a:r>
            <a:endParaRPr lang="vi-VN" sz="4000" dirty="0">
              <a:solidFill>
                <a:prstClr val="black"/>
              </a:solidFill>
              <a:latin typeface="Arial" panose="020B0604020202020204" pitchFamily="34" charset="0"/>
              <a:cs typeface="Arial" panose="020B0604020202020204" pitchFamily="34" charset="0"/>
            </a:endParaRPr>
          </a:p>
        </p:txBody>
      </p:sp>
      <p:sp>
        <p:nvSpPr>
          <p:cNvPr id="43" name="Rectangle 42"/>
          <p:cNvSpPr/>
          <p:nvPr/>
        </p:nvSpPr>
        <p:spPr>
          <a:xfrm>
            <a:off x="1665330" y="5167155"/>
            <a:ext cx="7360197" cy="18865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vi-VN" sz="4000" dirty="0">
                <a:solidFill>
                  <a:prstClr val="black"/>
                </a:solidFill>
                <a:latin typeface="Arial" panose="020B0604020202020204" pitchFamily="34" charset="0"/>
                <a:cs typeface="Arial" panose="020B0604020202020204" pitchFamily="34" charset="0"/>
              </a:rPr>
              <a:t>C. </a:t>
            </a:r>
            <a:r>
              <a:rPr lang="en-US" sz="4000" dirty="0" smtClean="0">
                <a:solidFill>
                  <a:prstClr val="black"/>
                </a:solidFill>
                <a:latin typeface="Arial" panose="020B0604020202020204" pitchFamily="34" charset="0"/>
                <a:cs typeface="Arial" panose="020B0604020202020204" pitchFamily="34" charset="0"/>
              </a:rPr>
              <a:t>(2; 2)</a:t>
            </a:r>
            <a:endParaRPr lang="vi-VN" sz="4000" dirty="0">
              <a:solidFill>
                <a:prstClr val="black"/>
              </a:solidFill>
              <a:latin typeface="Arial" panose="020B0604020202020204" pitchFamily="34" charset="0"/>
              <a:cs typeface="Arial" panose="020B0604020202020204" pitchFamily="34" charset="0"/>
            </a:endParaRPr>
          </a:p>
        </p:txBody>
      </p:sp>
      <p:sp>
        <p:nvSpPr>
          <p:cNvPr id="44" name="Rectangle 43"/>
          <p:cNvSpPr/>
          <p:nvPr/>
        </p:nvSpPr>
        <p:spPr>
          <a:xfrm>
            <a:off x="9195923" y="5173439"/>
            <a:ext cx="7360197" cy="18865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vi-VN" sz="4000" dirty="0">
                <a:solidFill>
                  <a:prstClr val="black"/>
                </a:solidFill>
                <a:latin typeface="Arial" panose="020B0604020202020204" pitchFamily="34" charset="0"/>
                <a:cs typeface="Arial" panose="020B0604020202020204" pitchFamily="34" charset="0"/>
              </a:rPr>
              <a:t>D. </a:t>
            </a:r>
            <a:r>
              <a:rPr lang="en-US" sz="4000" dirty="0" smtClean="0">
                <a:solidFill>
                  <a:prstClr val="black"/>
                </a:solidFill>
                <a:latin typeface="Arial" panose="020B0604020202020204" pitchFamily="34" charset="0"/>
                <a:cs typeface="Arial" panose="020B0604020202020204" pitchFamily="34" charset="0"/>
              </a:rPr>
              <a:t>(0; 0)</a:t>
            </a:r>
            <a:endParaRPr lang="vi-VN" sz="4000" dirty="0">
              <a:solidFill>
                <a:prstClr val="black"/>
              </a:solidFill>
              <a:latin typeface="Arial" panose="020B0604020202020204" pitchFamily="34" charset="0"/>
              <a:cs typeface="Arial" panose="020B0604020202020204" pitchFamily="34"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16944" y="3298225"/>
            <a:ext cx="1208583" cy="1062089"/>
          </a:xfrm>
          <a:prstGeom prst="rect">
            <a:avLst/>
          </a:prstGeom>
        </p:spPr>
      </p:pic>
      <p:pic>
        <p:nvPicPr>
          <p:cNvPr id="51" name="Picture 5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18723" y="5598539"/>
            <a:ext cx="1206804" cy="965442"/>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349007" y="5570590"/>
            <a:ext cx="1207113" cy="1060796"/>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457232" y="3375733"/>
            <a:ext cx="1098888" cy="965690"/>
          </a:xfrm>
          <a:prstGeom prst="rect">
            <a:avLst/>
          </a:prstGeom>
        </p:spPr>
      </p:pic>
      <p:pic>
        <p:nvPicPr>
          <p:cNvPr id="2" name="Picture 14">
            <a:hlinkClick r:id="rId14" action="ppaction://hlinksldjump"/>
            <a:extLst>
              <a:ext uri="{FF2B5EF4-FFF2-40B4-BE49-F238E27FC236}">
                <a16:creationId xmlns="" xmlns:a16="http://schemas.microsoft.com/office/drawing/2014/main" id="{E5D43C7B-1B92-394F-48F4-7034E98FD7B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8054023" y="7185856"/>
            <a:ext cx="2169350" cy="2169350"/>
          </a:xfrm>
          <a:prstGeom prst="rect">
            <a:avLst/>
          </a:prstGeom>
        </p:spPr>
      </p:pic>
    </p:spTree>
    <p:extLst>
      <p:ext uri="{BB962C8B-B14F-4D97-AF65-F5344CB8AC3E}">
        <p14:creationId xmlns:p14="http://schemas.microsoft.com/office/powerpoint/2010/main" val="248600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8953500"/>
            <a:ext cx="18288000" cy="1333500"/>
          </a:xfrm>
          <a:prstGeom prst="rect">
            <a:avLst/>
          </a:prstGeom>
          <a:solidFill>
            <a:srgbClr val="99D9D9"/>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366206" y="6929245"/>
            <a:ext cx="5171943" cy="2886885"/>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249862" y="185949"/>
            <a:ext cx="1964478" cy="2061952"/>
          </a:xfrm>
          <a:prstGeom prst="rect">
            <a:avLst/>
          </a:prstGeom>
        </p:spPr>
      </p:pic>
      <p:pic>
        <p:nvPicPr>
          <p:cNvPr id="9"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260309" y="3815998"/>
            <a:ext cx="4134301" cy="5771232"/>
          </a:xfrm>
          <a:prstGeom prst="rect">
            <a:avLst/>
          </a:prstGeom>
        </p:spPr>
      </p:pic>
      <p:sp>
        <p:nvSpPr>
          <p:cNvPr id="10" name="TextBox 9"/>
          <p:cNvSpPr txBox="1"/>
          <p:nvPr/>
        </p:nvSpPr>
        <p:spPr>
          <a:xfrm>
            <a:off x="2171700" y="1063758"/>
            <a:ext cx="13944600" cy="2171428"/>
          </a:xfrm>
          <a:prstGeom prst="rect">
            <a:avLst/>
          </a:prstGeom>
          <a:noFill/>
        </p:spPr>
        <p:txBody>
          <a:bodyPr wrap="square" rtlCol="0">
            <a:spAutoFit/>
          </a:bodyPr>
          <a:lstStyle/>
          <a:p>
            <a:pPr algn="ctr">
              <a:lnSpc>
                <a:spcPct val="150000"/>
              </a:lnSpc>
            </a:pPr>
            <a:r>
              <a:rPr lang="en-US" sz="4800" b="1" dirty="0" smtClean="0">
                <a:solidFill>
                  <a:schemeClr val="accent3">
                    <a:lumMod val="50000"/>
                  </a:schemeClr>
                </a:solidFill>
                <a:latin typeface="Arial" panose="020B0604020202020204" pitchFamily="34" charset="0"/>
                <a:cs typeface="Arial" panose="020B0604020202020204" pitchFamily="34" charset="0"/>
              </a:rPr>
              <a:t>CHƯƠNG II: BẤT PHƯƠNG TRÌNH VÀ HỆ BẤT PHƯƠNG TRÌNH BẬC NHẤT HAI ẨN</a:t>
            </a:r>
            <a:endParaRPr lang="en-US" sz="4800" b="1" dirty="0">
              <a:solidFill>
                <a:schemeClr val="accent3">
                  <a:lumMod val="50000"/>
                </a:schemeClr>
              </a:solidFill>
              <a:latin typeface="Arial" panose="020B0604020202020204" pitchFamily="34" charset="0"/>
              <a:cs typeface="Arial" panose="020B0604020202020204" pitchFamily="34" charset="0"/>
            </a:endParaRPr>
          </a:p>
        </p:txBody>
      </p:sp>
      <p:sp>
        <p:nvSpPr>
          <p:cNvPr id="11" name="TextBox 10"/>
          <p:cNvSpPr txBox="1"/>
          <p:nvPr/>
        </p:nvSpPr>
        <p:spPr>
          <a:xfrm>
            <a:off x="3061970" y="3839292"/>
            <a:ext cx="12164060" cy="2862322"/>
          </a:xfrm>
          <a:prstGeom prst="rect">
            <a:avLst/>
          </a:prstGeom>
          <a:noFill/>
        </p:spPr>
        <p:txBody>
          <a:bodyPr wrap="square" rtlCol="0">
            <a:spAutoFit/>
          </a:bodyPr>
          <a:lstStyle/>
          <a:p>
            <a:pPr algn="ctr">
              <a:lnSpc>
                <a:spcPct val="150000"/>
              </a:lnSpc>
            </a:pPr>
            <a:r>
              <a:rPr lang="en-US" sz="6000" b="1" dirty="0" smtClean="0">
                <a:solidFill>
                  <a:srgbClr val="C00000"/>
                </a:solidFill>
                <a:latin typeface="Arial" panose="020B0604020202020204" pitchFamily="34" charset="0"/>
                <a:cs typeface="Arial" panose="020B0604020202020204" pitchFamily="34" charset="0"/>
              </a:rPr>
              <a:t>BÀI 3: BẤT PHƯƠNG TRÌNH BẬC NHẤT HAI ẨN (2 </a:t>
            </a:r>
            <a:r>
              <a:rPr lang="en-US" sz="6000" b="1" dirty="0" err="1" smtClean="0">
                <a:solidFill>
                  <a:srgbClr val="C00000"/>
                </a:solidFill>
                <a:latin typeface="Arial" panose="020B0604020202020204" pitchFamily="34" charset="0"/>
                <a:cs typeface="Arial" panose="020B0604020202020204" pitchFamily="34" charset="0"/>
              </a:rPr>
              <a:t>Tiết</a:t>
            </a:r>
            <a:r>
              <a:rPr lang="en-US" sz="6000" b="1" dirty="0" smtClean="0">
                <a:solidFill>
                  <a:srgbClr val="C00000"/>
                </a:solidFill>
                <a:latin typeface="Arial" panose="020B0604020202020204" pitchFamily="34" charset="0"/>
                <a:cs typeface="Arial" panose="020B0604020202020204" pitchFamily="34" charset="0"/>
              </a:rPr>
              <a:t>)</a:t>
            </a:r>
            <a:endParaRPr lang="en-US" sz="6000" b="1" dirty="0">
              <a:solidFill>
                <a:srgbClr val="C0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p:blinds dir="vert"/>
      </p:transition>
    </mc:Choice>
    <mc:Fallback xmlns="">
      <p:transition spd="slow">
        <p:blinds dir="vert"/>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en-US" sz="4000" b="1" dirty="0" err="1" smtClean="0">
                <a:solidFill>
                  <a:prstClr val="black"/>
                </a:solidFill>
                <a:latin typeface="Arial" panose="020B0604020202020204" pitchFamily="34" charset="0"/>
                <a:cs typeface="Arial" panose="020B0604020202020204" pitchFamily="34" charset="0"/>
              </a:rPr>
              <a:t>Câu</a:t>
            </a:r>
            <a:r>
              <a:rPr lang="en-US" sz="4000" b="1" dirty="0" smtClean="0">
                <a:solidFill>
                  <a:prstClr val="black"/>
                </a:solidFill>
                <a:latin typeface="Arial" panose="020B0604020202020204" pitchFamily="34" charset="0"/>
                <a:cs typeface="Arial" panose="020B0604020202020204" pitchFamily="34" charset="0"/>
              </a:rPr>
              <a:t> 4: </a:t>
            </a:r>
            <a:r>
              <a:rPr lang="vi-VN" sz="4000" dirty="0">
                <a:solidFill>
                  <a:prstClr val="black"/>
                </a:solidFill>
                <a:latin typeface="Arial" panose="020B0604020202020204" pitchFamily="34" charset="0"/>
                <a:cs typeface="Arial" panose="020B0604020202020204" pitchFamily="34" charset="0"/>
              </a:rPr>
              <a:t>Miền nghiệm của bất phương trình: </a:t>
            </a:r>
            <a:endParaRPr lang="en-US" sz="4000" dirty="0" smtClean="0">
              <a:solidFill>
                <a:prstClr val="black"/>
              </a:solidFill>
              <a:latin typeface="Arial" panose="020B0604020202020204" pitchFamily="34" charset="0"/>
              <a:cs typeface="Arial" panose="020B0604020202020204" pitchFamily="34" charset="0"/>
            </a:endParaRPr>
          </a:p>
          <a:p>
            <a:pPr algn="ctr">
              <a:lnSpc>
                <a:spcPct val="150000"/>
              </a:lnSpc>
              <a:defRPr/>
            </a:pPr>
            <a:r>
              <a:rPr lang="vi-VN" sz="4000" dirty="0" smtClean="0">
                <a:solidFill>
                  <a:prstClr val="black"/>
                </a:solidFill>
                <a:latin typeface="Arial" panose="020B0604020202020204" pitchFamily="34" charset="0"/>
                <a:cs typeface="Arial" panose="020B0604020202020204" pitchFamily="34" charset="0"/>
              </a:rPr>
              <a:t>3(x</a:t>
            </a:r>
            <a:r>
              <a:rPr lang="en-US" sz="4000" dirty="0" smtClean="0">
                <a:solidFill>
                  <a:prstClr val="black"/>
                </a:solidFill>
                <a:latin typeface="Arial" panose="020B0604020202020204" pitchFamily="34" charset="0"/>
                <a:cs typeface="Arial" panose="020B0604020202020204" pitchFamily="34" charset="0"/>
              </a:rPr>
              <a:t> </a:t>
            </a:r>
            <a:r>
              <a:rPr lang="vi-VN" sz="4000" dirty="0" smtClean="0">
                <a:solidFill>
                  <a:prstClr val="black"/>
                </a:solidFill>
                <a:latin typeface="Arial" panose="020B0604020202020204" pitchFamily="34" charset="0"/>
                <a:cs typeface="Arial" panose="020B0604020202020204" pitchFamily="34" charset="0"/>
              </a:rPr>
              <a:t>-</a:t>
            </a:r>
            <a:r>
              <a:rPr lang="en-US" sz="4000" dirty="0" smtClean="0">
                <a:solidFill>
                  <a:prstClr val="black"/>
                </a:solidFill>
                <a:latin typeface="Arial" panose="020B0604020202020204" pitchFamily="34" charset="0"/>
                <a:cs typeface="Arial" panose="020B0604020202020204" pitchFamily="34" charset="0"/>
              </a:rPr>
              <a:t> </a:t>
            </a:r>
            <a:r>
              <a:rPr lang="vi-VN" sz="4000" dirty="0" smtClean="0">
                <a:solidFill>
                  <a:prstClr val="black"/>
                </a:solidFill>
                <a:latin typeface="Arial" panose="020B0604020202020204" pitchFamily="34" charset="0"/>
                <a:cs typeface="Arial" panose="020B0604020202020204" pitchFamily="34" charset="0"/>
              </a:rPr>
              <a:t>1)</a:t>
            </a:r>
            <a:r>
              <a:rPr lang="en-US" sz="4000" dirty="0" smtClean="0">
                <a:solidFill>
                  <a:prstClr val="black"/>
                </a:solidFill>
                <a:latin typeface="Arial" panose="020B0604020202020204" pitchFamily="34" charset="0"/>
                <a:cs typeface="Arial" panose="020B0604020202020204" pitchFamily="34" charset="0"/>
              </a:rPr>
              <a:t> </a:t>
            </a:r>
            <a:r>
              <a:rPr lang="vi-VN" sz="4000" dirty="0" smtClean="0">
                <a:solidFill>
                  <a:prstClr val="black"/>
                </a:solidFill>
                <a:latin typeface="Arial" panose="020B0604020202020204" pitchFamily="34" charset="0"/>
                <a:cs typeface="Arial" panose="020B0604020202020204" pitchFamily="34" charset="0"/>
              </a:rPr>
              <a:t>+</a:t>
            </a:r>
            <a:r>
              <a:rPr lang="en-US" sz="4000" dirty="0" smtClean="0">
                <a:solidFill>
                  <a:prstClr val="black"/>
                </a:solidFill>
                <a:latin typeface="Arial" panose="020B0604020202020204" pitchFamily="34" charset="0"/>
                <a:cs typeface="Arial" panose="020B0604020202020204" pitchFamily="34" charset="0"/>
              </a:rPr>
              <a:t> </a:t>
            </a:r>
            <a:r>
              <a:rPr lang="vi-VN" sz="4000" dirty="0" smtClean="0">
                <a:solidFill>
                  <a:prstClr val="black"/>
                </a:solidFill>
                <a:latin typeface="Arial" panose="020B0604020202020204" pitchFamily="34" charset="0"/>
                <a:cs typeface="Arial" panose="020B0604020202020204" pitchFamily="34" charset="0"/>
              </a:rPr>
              <a:t>4(y</a:t>
            </a:r>
            <a:r>
              <a:rPr lang="en-US" sz="4000" dirty="0" smtClean="0">
                <a:solidFill>
                  <a:prstClr val="black"/>
                </a:solidFill>
                <a:latin typeface="Arial" panose="020B0604020202020204" pitchFamily="34" charset="0"/>
                <a:cs typeface="Arial" panose="020B0604020202020204" pitchFamily="34" charset="0"/>
              </a:rPr>
              <a:t> </a:t>
            </a:r>
            <a:r>
              <a:rPr lang="vi-VN" sz="4000" dirty="0" smtClean="0">
                <a:solidFill>
                  <a:prstClr val="black"/>
                </a:solidFill>
                <a:latin typeface="Arial" panose="020B0604020202020204" pitchFamily="34" charset="0"/>
                <a:cs typeface="Arial" panose="020B0604020202020204" pitchFamily="34" charset="0"/>
              </a:rPr>
              <a:t>-</a:t>
            </a:r>
            <a:r>
              <a:rPr lang="en-US" sz="4000" dirty="0" smtClean="0">
                <a:solidFill>
                  <a:prstClr val="black"/>
                </a:solidFill>
                <a:latin typeface="Arial" panose="020B0604020202020204" pitchFamily="34" charset="0"/>
                <a:cs typeface="Arial" panose="020B0604020202020204" pitchFamily="34" charset="0"/>
              </a:rPr>
              <a:t> </a:t>
            </a:r>
            <a:r>
              <a:rPr lang="vi-VN" sz="4000" dirty="0" smtClean="0">
                <a:solidFill>
                  <a:prstClr val="black"/>
                </a:solidFill>
                <a:latin typeface="Arial" panose="020B0604020202020204" pitchFamily="34" charset="0"/>
                <a:cs typeface="Arial" panose="020B0604020202020204" pitchFamily="34" charset="0"/>
              </a:rPr>
              <a:t>2)</a:t>
            </a:r>
            <a:r>
              <a:rPr lang="en-US" sz="4000" dirty="0" smtClean="0">
                <a:solidFill>
                  <a:prstClr val="black"/>
                </a:solidFill>
                <a:latin typeface="Arial" panose="020B0604020202020204" pitchFamily="34" charset="0"/>
                <a:cs typeface="Arial" panose="020B0604020202020204" pitchFamily="34" charset="0"/>
              </a:rPr>
              <a:t> </a:t>
            </a:r>
            <a:r>
              <a:rPr lang="vi-VN" sz="4000" dirty="0" smtClean="0">
                <a:solidFill>
                  <a:prstClr val="black"/>
                </a:solidFill>
                <a:latin typeface="Arial" panose="020B0604020202020204" pitchFamily="34" charset="0"/>
                <a:cs typeface="Arial" panose="020B0604020202020204" pitchFamily="34" charset="0"/>
              </a:rPr>
              <a:t>&lt;</a:t>
            </a:r>
            <a:r>
              <a:rPr lang="en-US" sz="4000" dirty="0" smtClean="0">
                <a:solidFill>
                  <a:prstClr val="black"/>
                </a:solidFill>
                <a:latin typeface="Arial" panose="020B0604020202020204" pitchFamily="34" charset="0"/>
                <a:cs typeface="Arial" panose="020B0604020202020204" pitchFamily="34" charset="0"/>
              </a:rPr>
              <a:t> </a:t>
            </a:r>
            <a:r>
              <a:rPr lang="vi-VN" sz="4000" dirty="0" smtClean="0">
                <a:solidFill>
                  <a:prstClr val="black"/>
                </a:solidFill>
                <a:latin typeface="Arial" panose="020B0604020202020204" pitchFamily="34" charset="0"/>
                <a:cs typeface="Arial" panose="020B0604020202020204" pitchFamily="34" charset="0"/>
              </a:rPr>
              <a:t>5x</a:t>
            </a:r>
            <a:r>
              <a:rPr lang="en-US" sz="4000" dirty="0" smtClean="0">
                <a:solidFill>
                  <a:prstClr val="black"/>
                </a:solidFill>
                <a:latin typeface="Arial" panose="020B0604020202020204" pitchFamily="34" charset="0"/>
                <a:cs typeface="Arial" panose="020B0604020202020204" pitchFamily="34" charset="0"/>
              </a:rPr>
              <a:t> </a:t>
            </a:r>
            <a:r>
              <a:rPr lang="vi-VN" sz="4000" dirty="0" smtClean="0">
                <a:solidFill>
                  <a:prstClr val="black"/>
                </a:solidFill>
                <a:latin typeface="Arial" panose="020B0604020202020204" pitchFamily="34" charset="0"/>
                <a:cs typeface="Arial" panose="020B0604020202020204" pitchFamily="34" charset="0"/>
              </a:rPr>
              <a:t>-</a:t>
            </a:r>
            <a:r>
              <a:rPr lang="en-US" sz="4000" dirty="0" smtClean="0">
                <a:solidFill>
                  <a:prstClr val="black"/>
                </a:solidFill>
                <a:latin typeface="Arial" panose="020B0604020202020204" pitchFamily="34" charset="0"/>
                <a:cs typeface="Arial" panose="020B0604020202020204" pitchFamily="34" charset="0"/>
              </a:rPr>
              <a:t> </a:t>
            </a:r>
            <a:r>
              <a:rPr lang="vi-VN" sz="4000" dirty="0" smtClean="0">
                <a:solidFill>
                  <a:prstClr val="black"/>
                </a:solidFill>
                <a:latin typeface="Arial" panose="020B0604020202020204" pitchFamily="34" charset="0"/>
                <a:cs typeface="Arial" panose="020B0604020202020204" pitchFamily="34" charset="0"/>
              </a:rPr>
              <a:t>3 </a:t>
            </a:r>
            <a:r>
              <a:rPr lang="vi-VN" sz="4000" dirty="0">
                <a:solidFill>
                  <a:prstClr val="black"/>
                </a:solidFill>
                <a:latin typeface="Arial" panose="020B0604020202020204" pitchFamily="34" charset="0"/>
                <a:cs typeface="Arial" panose="020B0604020202020204" pitchFamily="34" charset="0"/>
              </a:rPr>
              <a:t>là nửa mặt phẳng chứa điểm</a:t>
            </a:r>
            <a:r>
              <a:rPr lang="vi-VN" sz="4000" dirty="0" smtClean="0">
                <a:solidFill>
                  <a:prstClr val="black"/>
                </a:solidFill>
                <a:latin typeface="Arial" panose="020B0604020202020204" pitchFamily="34" charset="0"/>
                <a:cs typeface="Arial" panose="020B0604020202020204" pitchFamily="34" charset="0"/>
              </a:rPr>
              <a:t>:</a:t>
            </a:r>
            <a:endParaRPr lang="vi-VN" sz="4000" dirty="0">
              <a:solidFill>
                <a:prstClr val="black"/>
              </a:solidFill>
              <a:latin typeface="Arial" panose="020B0604020202020204" pitchFamily="34" charset="0"/>
              <a:cs typeface="Arial" panose="020B0604020202020204" pitchFamily="34" charset="0"/>
            </a:endParaRPr>
          </a:p>
        </p:txBody>
      </p:sp>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latin typeface="Arial" panose="020B0604020202020204" pitchFamily="34" charset="0"/>
                <a:cs typeface="Arial" panose="020B0604020202020204" pitchFamily="34" charset="0"/>
              </a:rPr>
              <a:t>A. </a:t>
            </a:r>
            <a:r>
              <a:rPr lang="en-US" sz="4000" dirty="0" smtClean="0">
                <a:solidFill>
                  <a:prstClr val="black"/>
                </a:solidFill>
                <a:latin typeface="Arial" panose="020B0604020202020204" pitchFamily="34" charset="0"/>
                <a:cs typeface="Arial" panose="020B0604020202020204" pitchFamily="34" charset="0"/>
              </a:rPr>
              <a:t>(0; 0)</a:t>
            </a:r>
            <a:endParaRPr lang="vi-VN" sz="4000" dirty="0">
              <a:solidFill>
                <a:prstClr val="black"/>
              </a:solidFill>
              <a:latin typeface="Arial" panose="020B0604020202020204" pitchFamily="34" charset="0"/>
              <a:cs typeface="Arial" panose="020B0604020202020204" pitchFamily="34"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latin typeface="Arial" panose="020B0604020202020204" pitchFamily="34" charset="0"/>
                <a:cs typeface="Arial" panose="020B0604020202020204" pitchFamily="34" charset="0"/>
              </a:rPr>
              <a:t>B. </a:t>
            </a:r>
            <a:r>
              <a:rPr lang="en-US" sz="4000" dirty="0" smtClean="0">
                <a:solidFill>
                  <a:prstClr val="black"/>
                </a:solidFill>
                <a:latin typeface="Arial" panose="020B0604020202020204" pitchFamily="34" charset="0"/>
                <a:cs typeface="Arial" panose="020B0604020202020204" pitchFamily="34" charset="0"/>
              </a:rPr>
              <a:t>(-4; 2)</a:t>
            </a:r>
            <a:endParaRPr lang="vi-VN" sz="4000" dirty="0">
              <a:solidFill>
                <a:prstClr val="black"/>
              </a:solidFill>
              <a:latin typeface="Arial" panose="020B0604020202020204" pitchFamily="34" charset="0"/>
              <a:cs typeface="Arial" panose="020B0604020202020204" pitchFamily="34" charset="0"/>
            </a:endParaRPr>
          </a:p>
        </p:txBody>
      </p:sp>
      <p:sp>
        <p:nvSpPr>
          <p:cNvPr id="43" name="Rectangle 42"/>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smtClean="0">
                <a:solidFill>
                  <a:prstClr val="black"/>
                </a:solidFill>
                <a:latin typeface="Arial" panose="020B0604020202020204" pitchFamily="34" charset="0"/>
                <a:cs typeface="Arial" panose="020B0604020202020204" pitchFamily="34" charset="0"/>
              </a:rPr>
              <a:t>C.</a:t>
            </a:r>
            <a:r>
              <a:rPr lang="en-US" sz="4000" dirty="0" smtClean="0">
                <a:solidFill>
                  <a:prstClr val="black"/>
                </a:solidFill>
                <a:latin typeface="Arial" panose="020B0604020202020204" pitchFamily="34" charset="0"/>
                <a:cs typeface="Arial" panose="020B0604020202020204" pitchFamily="34" charset="0"/>
              </a:rPr>
              <a:t> (-2; 2)</a:t>
            </a:r>
            <a:endParaRPr lang="vi-VN" sz="4000" dirty="0">
              <a:solidFill>
                <a:prstClr val="black"/>
              </a:solidFill>
              <a:latin typeface="Arial" panose="020B0604020202020204" pitchFamily="34" charset="0"/>
              <a:cs typeface="Arial" panose="020B0604020202020204" pitchFamily="34" charset="0"/>
            </a:endParaRPr>
          </a:p>
        </p:txBody>
      </p:sp>
      <p:sp>
        <p:nvSpPr>
          <p:cNvPr id="44" name="Rectangle 43"/>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latin typeface="Arial" panose="020B0604020202020204" pitchFamily="34" charset="0"/>
                <a:cs typeface="Arial" panose="020B0604020202020204" pitchFamily="34" charset="0"/>
              </a:rPr>
              <a:t>D. </a:t>
            </a:r>
            <a:r>
              <a:rPr lang="en-US" sz="4000" dirty="0" smtClean="0">
                <a:solidFill>
                  <a:prstClr val="black"/>
                </a:solidFill>
                <a:latin typeface="Arial" panose="020B0604020202020204" pitchFamily="34" charset="0"/>
                <a:cs typeface="Arial" panose="020B0604020202020204" pitchFamily="34" charset="0"/>
              </a:rPr>
              <a:t>(-5; 3)</a:t>
            </a:r>
            <a:endParaRPr lang="vi-VN" sz="4000" dirty="0">
              <a:solidFill>
                <a:prstClr val="black"/>
              </a:solidFill>
              <a:latin typeface="Arial" panose="020B0604020202020204" pitchFamily="34" charset="0"/>
              <a:cs typeface="Arial" panose="020B0604020202020204" pitchFamily="34" charset="0"/>
            </a:endParaRP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697822" y="2962232"/>
            <a:ext cx="1327706" cy="106208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4307823"/>
            <a:ext cx="1206804" cy="1056132"/>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349007" y="2992187"/>
            <a:ext cx="1207113" cy="1060796"/>
          </a:xfrm>
          <a:prstGeom prst="rect">
            <a:avLst/>
          </a:prstGeom>
        </p:spPr>
      </p:pic>
      <p:pic>
        <p:nvPicPr>
          <p:cNvPr id="2" name="Picture 14">
            <a:hlinkClick r:id="rId15" action="ppaction://hlinksldjump"/>
            <a:extLst>
              <a:ext uri="{FF2B5EF4-FFF2-40B4-BE49-F238E27FC236}">
                <a16:creationId xmlns="" xmlns:a16="http://schemas.microsoft.com/office/drawing/2014/main" id="{F42DB1F6-A850-9115-8E00-DEFF9859A3E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8054023" y="7185856"/>
            <a:ext cx="2169350" cy="2169350"/>
          </a:xfrm>
          <a:prstGeom prst="rect">
            <a:avLst/>
          </a:prstGeom>
        </p:spPr>
      </p:pic>
    </p:spTree>
    <p:extLst>
      <p:ext uri="{BB962C8B-B14F-4D97-AF65-F5344CB8AC3E}">
        <p14:creationId xmlns:p14="http://schemas.microsoft.com/office/powerpoint/2010/main" val="384738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5"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921887" y="6664427"/>
            <a:ext cx="1629750" cy="1774389"/>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846048" y="7784511"/>
            <a:ext cx="1219334" cy="1327548"/>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23610" y="8706314"/>
            <a:ext cx="780587" cy="849863"/>
          </a:xfrm>
          <a:prstGeom prst="rect">
            <a:avLst/>
          </a:prstGeom>
        </p:spPr>
      </p:pic>
      <p:sp>
        <p:nvSpPr>
          <p:cNvPr id="26" name="Rectangle 25"/>
          <p:cNvSpPr/>
          <p:nvPr/>
        </p:nvSpPr>
        <p:spPr>
          <a:xfrm>
            <a:off x="1613407" y="4544974"/>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latin typeface="Arial" panose="020B0604020202020204" pitchFamily="34" charset="0"/>
                <a:cs typeface="Arial" panose="020B0604020202020204" pitchFamily="34" charset="0"/>
              </a:rPr>
              <a:t>A. </a:t>
            </a:r>
            <a:r>
              <a:rPr lang="en-US" sz="4000" dirty="0" smtClean="0">
                <a:solidFill>
                  <a:prstClr val="black"/>
                </a:solidFill>
                <a:latin typeface="Arial" panose="020B0604020202020204" pitchFamily="34" charset="0"/>
                <a:cs typeface="Arial" panose="020B0604020202020204" pitchFamily="34" charset="0"/>
              </a:rPr>
              <a:t>2x - y &lt; 3</a:t>
            </a:r>
            <a:endParaRPr lang="vi-VN" sz="4000" dirty="0">
              <a:solidFill>
                <a:prstClr val="black"/>
              </a:solidFill>
              <a:latin typeface="Arial" panose="020B0604020202020204" pitchFamily="34" charset="0"/>
              <a:cs typeface="Arial" panose="020B0604020202020204" pitchFamily="34"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44000" y="4551258"/>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latin typeface="Arial" panose="020B0604020202020204" pitchFamily="34" charset="0"/>
                <a:cs typeface="Arial" panose="020B0604020202020204" pitchFamily="34" charset="0"/>
              </a:rPr>
              <a:t>B. </a:t>
            </a:r>
            <a:r>
              <a:rPr lang="en-US" sz="4000" dirty="0" smtClean="0">
                <a:solidFill>
                  <a:prstClr val="black"/>
                </a:solidFill>
                <a:latin typeface="Arial" panose="020B0604020202020204" pitchFamily="34" charset="0"/>
                <a:cs typeface="Arial" panose="020B0604020202020204" pitchFamily="34" charset="0"/>
              </a:rPr>
              <a:t>2x - y &gt; 3</a:t>
            </a:r>
            <a:endParaRPr lang="vi-VN" sz="4000" dirty="0">
              <a:solidFill>
                <a:prstClr val="black"/>
              </a:solidFill>
              <a:latin typeface="Arial" panose="020B0604020202020204" pitchFamily="34" charset="0"/>
              <a:cs typeface="Arial" panose="020B0604020202020204" pitchFamily="34" charset="0"/>
            </a:endParaRPr>
          </a:p>
        </p:txBody>
      </p:sp>
      <p:sp>
        <p:nvSpPr>
          <p:cNvPr id="43" name="Rectangle 42"/>
          <p:cNvSpPr/>
          <p:nvPr/>
        </p:nvSpPr>
        <p:spPr>
          <a:xfrm>
            <a:off x="1613407" y="5878732"/>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latin typeface="Arial" panose="020B0604020202020204" pitchFamily="34" charset="0"/>
                <a:cs typeface="Arial" panose="020B0604020202020204" pitchFamily="34" charset="0"/>
              </a:rPr>
              <a:t>C. </a:t>
            </a:r>
            <a:r>
              <a:rPr lang="en-US" sz="4000" dirty="0" smtClean="0">
                <a:solidFill>
                  <a:prstClr val="black"/>
                </a:solidFill>
                <a:latin typeface="Arial" panose="020B0604020202020204" pitchFamily="34" charset="0"/>
                <a:cs typeface="Arial" panose="020B0604020202020204" pitchFamily="34" charset="0"/>
              </a:rPr>
              <a:t>x - 2y &lt; 3</a:t>
            </a:r>
            <a:endParaRPr lang="vi-VN" sz="4000" dirty="0">
              <a:solidFill>
                <a:prstClr val="black"/>
              </a:solidFill>
              <a:latin typeface="Arial" panose="020B0604020202020204" pitchFamily="34" charset="0"/>
              <a:cs typeface="Arial" panose="020B0604020202020204" pitchFamily="34" charset="0"/>
            </a:endParaRPr>
          </a:p>
        </p:txBody>
      </p:sp>
      <p:sp>
        <p:nvSpPr>
          <p:cNvPr id="44" name="Rectangle 43"/>
          <p:cNvSpPr/>
          <p:nvPr/>
        </p:nvSpPr>
        <p:spPr>
          <a:xfrm>
            <a:off x="9144000" y="5885016"/>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latin typeface="Arial" panose="020B0604020202020204" pitchFamily="34" charset="0"/>
                <a:cs typeface="Arial" panose="020B0604020202020204" pitchFamily="34" charset="0"/>
              </a:rPr>
              <a:t>D. </a:t>
            </a:r>
            <a:r>
              <a:rPr lang="en-US" sz="4000" dirty="0" smtClean="0">
                <a:solidFill>
                  <a:prstClr val="black"/>
                </a:solidFill>
                <a:latin typeface="Arial" panose="020B0604020202020204" pitchFamily="34" charset="0"/>
                <a:cs typeface="Arial" panose="020B0604020202020204" pitchFamily="34" charset="0"/>
              </a:rPr>
              <a:t>x - 2y &gt; 3</a:t>
            </a:r>
            <a:endParaRPr lang="vi-VN" sz="4000" dirty="0">
              <a:solidFill>
                <a:prstClr val="black"/>
              </a:solidFill>
              <a:latin typeface="Arial" panose="020B0604020202020204" pitchFamily="34" charset="0"/>
              <a:cs typeface="Arial" panose="020B0604020202020204" pitchFamily="34"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65021" y="4583187"/>
            <a:ext cx="1208583" cy="106208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766800" y="5928778"/>
            <a:ext cx="1206804" cy="1056132"/>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297084" y="5946174"/>
            <a:ext cx="1207113" cy="1060796"/>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297084" y="4660695"/>
            <a:ext cx="1207113" cy="965690"/>
          </a:xfrm>
          <a:prstGeom prst="rect">
            <a:avLst/>
          </a:prstGeom>
        </p:spPr>
      </p:pic>
      <p:pic>
        <p:nvPicPr>
          <p:cNvPr id="2" name="Picture 14">
            <a:hlinkClick r:id="rId15" action="ppaction://hlinksldjump"/>
            <a:extLst>
              <a:ext uri="{FF2B5EF4-FFF2-40B4-BE49-F238E27FC236}">
                <a16:creationId xmlns="" xmlns:a16="http://schemas.microsoft.com/office/drawing/2014/main" id="{B4BEBD2C-E118-4257-539C-10B92B746F4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8054023" y="7185856"/>
            <a:ext cx="2169350" cy="2169350"/>
          </a:xfrm>
          <a:prstGeom prst="rect">
            <a:avLst/>
          </a:prstGeom>
        </p:spPr>
      </p:pic>
      <p:grpSp>
        <p:nvGrpSpPr>
          <p:cNvPr id="3" name="Group 2"/>
          <p:cNvGrpSpPr/>
          <p:nvPr/>
        </p:nvGrpSpPr>
        <p:grpSpPr>
          <a:xfrm>
            <a:off x="1248954" y="-42607"/>
            <a:ext cx="15790092" cy="4648583"/>
            <a:chOff x="1248954" y="-42607"/>
            <a:chExt cx="15790092" cy="4648583"/>
          </a:xfrm>
        </p:grpSpPr>
        <p:sp>
          <p:nvSpPr>
            <p:cNvPr id="4" name="Snip Diagonal Corner Rectangle 3"/>
            <p:cNvSpPr/>
            <p:nvPr/>
          </p:nvSpPr>
          <p:spPr>
            <a:xfrm>
              <a:off x="1248954" y="299804"/>
              <a:ext cx="15790092" cy="410055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defRPr/>
              </a:pPr>
              <a:r>
                <a:rPr lang="en-US" sz="4000" b="1" dirty="0" err="1" smtClean="0">
                  <a:solidFill>
                    <a:prstClr val="black"/>
                  </a:solidFill>
                  <a:latin typeface="Arial" panose="020B0604020202020204" pitchFamily="34" charset="0"/>
                  <a:cs typeface="Arial" panose="020B0604020202020204" pitchFamily="34" charset="0"/>
                </a:rPr>
                <a:t>Câu</a:t>
              </a:r>
              <a:r>
                <a:rPr lang="en-US" sz="4000" b="1" dirty="0" smtClean="0">
                  <a:solidFill>
                    <a:prstClr val="black"/>
                  </a:solidFill>
                  <a:latin typeface="Arial" panose="020B0604020202020204" pitchFamily="34" charset="0"/>
                  <a:cs typeface="Arial" panose="020B0604020202020204" pitchFamily="34" charset="0"/>
                </a:rPr>
                <a:t> 5: </a:t>
              </a:r>
              <a:r>
                <a:rPr lang="vi-VN" sz="4000" dirty="0">
                  <a:solidFill>
                    <a:prstClr val="black"/>
                  </a:solidFill>
                  <a:latin typeface="Arial" panose="020B0604020202020204" pitchFamily="34" charset="0"/>
                  <a:cs typeface="Arial" panose="020B0604020202020204" pitchFamily="34" charset="0"/>
                </a:rPr>
                <a:t>Phần tô đậm trong hình vẽ sau, </a:t>
              </a:r>
              <a:endParaRPr lang="en-US" sz="4000" dirty="0" smtClean="0">
                <a:solidFill>
                  <a:prstClr val="black"/>
                </a:solidFill>
                <a:latin typeface="Arial" panose="020B0604020202020204" pitchFamily="34" charset="0"/>
                <a:cs typeface="Arial" panose="020B0604020202020204" pitchFamily="34" charset="0"/>
              </a:endParaRPr>
            </a:p>
            <a:p>
              <a:pPr algn="just">
                <a:lnSpc>
                  <a:spcPct val="150000"/>
                </a:lnSpc>
                <a:defRPr/>
              </a:pPr>
              <a:r>
                <a:rPr lang="vi-VN" sz="4000" dirty="0" smtClean="0">
                  <a:solidFill>
                    <a:prstClr val="black"/>
                  </a:solidFill>
                  <a:latin typeface="Arial" panose="020B0604020202020204" pitchFamily="34" charset="0"/>
                  <a:cs typeface="Arial" panose="020B0604020202020204" pitchFamily="34" charset="0"/>
                </a:rPr>
                <a:t>biểu </a:t>
              </a:r>
              <a:r>
                <a:rPr lang="vi-VN" sz="4000" dirty="0">
                  <a:solidFill>
                    <a:prstClr val="black"/>
                  </a:solidFill>
                  <a:latin typeface="Arial" panose="020B0604020202020204" pitchFamily="34" charset="0"/>
                  <a:cs typeface="Arial" panose="020B0604020202020204" pitchFamily="34" charset="0"/>
                </a:rPr>
                <a:t>diễn tập nghiệm của bất phương </a:t>
              </a:r>
              <a:endParaRPr lang="en-US" sz="4000" dirty="0" smtClean="0">
                <a:solidFill>
                  <a:prstClr val="black"/>
                </a:solidFill>
                <a:latin typeface="Arial" panose="020B0604020202020204" pitchFamily="34" charset="0"/>
                <a:cs typeface="Arial" panose="020B0604020202020204" pitchFamily="34" charset="0"/>
              </a:endParaRPr>
            </a:p>
            <a:p>
              <a:pPr algn="just">
                <a:lnSpc>
                  <a:spcPct val="150000"/>
                </a:lnSpc>
                <a:defRPr/>
              </a:pPr>
              <a:r>
                <a:rPr lang="vi-VN" sz="4000" dirty="0" smtClean="0">
                  <a:solidFill>
                    <a:prstClr val="black"/>
                  </a:solidFill>
                  <a:latin typeface="Arial" panose="020B0604020202020204" pitchFamily="34" charset="0"/>
                  <a:cs typeface="Arial" panose="020B0604020202020204" pitchFamily="34" charset="0"/>
                </a:rPr>
                <a:t>trình </a:t>
              </a:r>
              <a:r>
                <a:rPr lang="vi-VN" sz="4000" dirty="0">
                  <a:solidFill>
                    <a:prstClr val="black"/>
                  </a:solidFill>
                  <a:latin typeface="Arial" panose="020B0604020202020204" pitchFamily="34" charset="0"/>
                  <a:cs typeface="Arial" panose="020B0604020202020204" pitchFamily="34" charset="0"/>
                </a:rPr>
                <a:t>nào trong các bất phương trình sau</a:t>
              </a:r>
              <a:r>
                <a:rPr lang="vi-VN" sz="4000" dirty="0" smtClean="0">
                  <a:solidFill>
                    <a:prstClr val="black"/>
                  </a:solidFill>
                  <a:latin typeface="Arial" panose="020B0604020202020204" pitchFamily="34" charset="0"/>
                  <a:cs typeface="Arial" panose="020B0604020202020204" pitchFamily="34" charset="0"/>
                </a:rPr>
                <a:t>?</a:t>
              </a:r>
              <a:endParaRPr lang="vi-VN" sz="4000" dirty="0">
                <a:solidFill>
                  <a:prstClr val="black"/>
                </a:solidFill>
                <a:latin typeface="Arial" panose="020B0604020202020204" pitchFamily="34" charset="0"/>
                <a:cs typeface="Arial" panose="020B0604020202020204" pitchFamily="34" charset="0"/>
              </a:endParaRPr>
            </a:p>
          </p:txBody>
        </p:sp>
        <p:pic>
          <p:nvPicPr>
            <p:cNvPr id="17" name="Picture 16"/>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1734800" y="-42607"/>
              <a:ext cx="4549126" cy="4648583"/>
            </a:xfrm>
            <a:prstGeom prst="rect">
              <a:avLst/>
            </a:prstGeom>
            <a:noFill/>
            <a:ln>
              <a:noFill/>
            </a:ln>
          </p:spPr>
        </p:pic>
      </p:grpSp>
    </p:spTree>
    <p:extLst>
      <p:ext uri="{BB962C8B-B14F-4D97-AF65-F5344CB8AC3E}">
        <p14:creationId xmlns:p14="http://schemas.microsoft.com/office/powerpoint/2010/main" val="334780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26" grpId="0" animBg="1"/>
      <p:bldP spid="40" grpId="0" animBg="1"/>
      <p:bldP spid="41" grpId="0" animBg="1"/>
      <p:bldP spid="42" grpId="0" animBg="1"/>
      <p:bldP spid="43" grpId="0" animBg="1"/>
      <p:bldP spid="4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114800" y="1474377"/>
            <a:ext cx="10037213" cy="1019766"/>
          </a:xfrm>
          <a:prstGeom prst="rect">
            <a:avLst/>
          </a:prstGeom>
        </p:spPr>
        <p:txBody>
          <a:bodyPr lIns="0" tIns="0" rIns="0" bIns="0" rtlCol="0" anchor="t">
            <a:spAutoFit/>
          </a:bodyPr>
          <a:lstStyle/>
          <a:p>
            <a:pPr algn="ctr">
              <a:lnSpc>
                <a:spcPts val="8640"/>
              </a:lnSpc>
            </a:pPr>
            <a:r>
              <a:rPr lang="en-US" sz="6600" b="1" dirty="0" smtClean="0">
                <a:solidFill>
                  <a:schemeClr val="accent5">
                    <a:lumMod val="50000"/>
                  </a:schemeClr>
                </a:solidFill>
                <a:latin typeface="Arial" panose="020B0604020202020204" pitchFamily="34" charset="0"/>
                <a:cs typeface="Arial" panose="020B0604020202020204" pitchFamily="34" charset="0"/>
              </a:rPr>
              <a:t>HƯỚNG DẪN VỀ NHÀ</a:t>
            </a:r>
            <a:endParaRPr lang="en-US" sz="6600" b="1" dirty="0">
              <a:solidFill>
                <a:schemeClr val="accent5">
                  <a:lumMod val="50000"/>
                </a:schemeClr>
              </a:solidFill>
              <a:latin typeface="Arial" panose="020B0604020202020204" pitchFamily="34" charset="0"/>
              <a:cs typeface="Arial" panose="020B0604020202020204" pitchFamily="34" charset="0"/>
            </a:endParaRPr>
          </a:p>
        </p:txBody>
      </p:sp>
      <p:sp>
        <p:nvSpPr>
          <p:cNvPr id="3" name="AutoShape 3"/>
          <p:cNvSpPr/>
          <p:nvPr/>
        </p:nvSpPr>
        <p:spPr>
          <a:xfrm>
            <a:off x="0" y="8918471"/>
            <a:ext cx="18288000" cy="1368529"/>
          </a:xfrm>
          <a:prstGeom prst="rect">
            <a:avLst/>
          </a:prstGeom>
          <a:solidFill>
            <a:srgbClr val="D1A3E8"/>
          </a:solidFill>
        </p:spPr>
      </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056704" y="3643428"/>
            <a:ext cx="744165" cy="537152"/>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874584" y="3571245"/>
            <a:ext cx="699317" cy="681516"/>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706600" y="3524311"/>
            <a:ext cx="508935" cy="775386"/>
          </a:xfrm>
          <a:prstGeom prst="rect">
            <a:avLst/>
          </a:prstGeom>
        </p:spPr>
      </p:pic>
      <p:sp>
        <p:nvSpPr>
          <p:cNvPr id="18" name="AutoShape 18"/>
          <p:cNvSpPr/>
          <p:nvPr/>
        </p:nvSpPr>
        <p:spPr>
          <a:xfrm rot="5400000">
            <a:off x="4822489" y="6200528"/>
            <a:ext cx="2941573" cy="0"/>
          </a:xfrm>
          <a:prstGeom prst="line">
            <a:avLst/>
          </a:prstGeom>
          <a:ln w="9525" cap="flat">
            <a:solidFill>
              <a:srgbClr val="000000"/>
            </a:solidFill>
            <a:prstDash val="solid"/>
            <a:headEnd type="none" w="sm" len="sm"/>
            <a:tailEnd type="none" w="sm" len="sm"/>
          </a:ln>
        </p:spPr>
      </p:sp>
      <p:sp>
        <p:nvSpPr>
          <p:cNvPr id="19" name="AutoShape 19"/>
          <p:cNvSpPr/>
          <p:nvPr/>
        </p:nvSpPr>
        <p:spPr>
          <a:xfrm rot="5400000">
            <a:off x="10523939" y="6200528"/>
            <a:ext cx="2941573" cy="0"/>
          </a:xfrm>
          <a:prstGeom prst="line">
            <a:avLst/>
          </a:prstGeom>
          <a:ln w="9525" cap="flat">
            <a:solidFill>
              <a:srgbClr val="000000"/>
            </a:solidFill>
            <a:prstDash val="solid"/>
            <a:headEnd type="none" w="sm" len="sm"/>
            <a:tailEnd type="none" w="sm" len="sm"/>
          </a:ln>
        </p:spPr>
      </p:sp>
      <p:sp>
        <p:nvSpPr>
          <p:cNvPr id="20" name="TextBox 19"/>
          <p:cNvSpPr txBox="1"/>
          <p:nvPr/>
        </p:nvSpPr>
        <p:spPr>
          <a:xfrm>
            <a:off x="1222360" y="4906725"/>
            <a:ext cx="4495800" cy="1938992"/>
          </a:xfrm>
          <a:prstGeom prst="rect">
            <a:avLst/>
          </a:prstGeom>
          <a:noFill/>
        </p:spPr>
        <p:txBody>
          <a:bodyPr wrap="square" rtlCol="0">
            <a:spAutoFit/>
          </a:bodyPr>
          <a:lstStyle/>
          <a:p>
            <a:pPr algn="ctr">
              <a:lnSpc>
                <a:spcPct val="150000"/>
              </a:lnSpc>
            </a:pPr>
            <a:r>
              <a:rPr lang="en-US" sz="4000" dirty="0" err="1" smtClean="0">
                <a:solidFill>
                  <a:prstClr val="black"/>
                </a:solidFill>
                <a:latin typeface="Arial" panose="020B0604020202020204" pitchFamily="34" charset="0"/>
                <a:cs typeface="Arial" panose="020B0604020202020204" pitchFamily="34" charset="0"/>
              </a:rPr>
              <a:t>Ghi</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nhớ</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kiến</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thức</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đã</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học</a:t>
            </a:r>
            <a:endParaRPr lang="en-US" sz="4000" dirty="0">
              <a:solidFill>
                <a:prstClr val="black"/>
              </a:solidFill>
              <a:latin typeface="Arial" panose="020B0604020202020204" pitchFamily="34" charset="0"/>
              <a:cs typeface="Arial" panose="020B0604020202020204" pitchFamily="34" charset="0"/>
            </a:endParaRPr>
          </a:p>
        </p:txBody>
      </p:sp>
      <p:sp>
        <p:nvSpPr>
          <p:cNvPr id="21" name="TextBox 20"/>
          <p:cNvSpPr txBox="1"/>
          <p:nvPr/>
        </p:nvSpPr>
        <p:spPr>
          <a:xfrm>
            <a:off x="6923809" y="4906725"/>
            <a:ext cx="4495800" cy="1938992"/>
          </a:xfrm>
          <a:prstGeom prst="rect">
            <a:avLst/>
          </a:prstGeom>
          <a:noFill/>
        </p:spPr>
        <p:txBody>
          <a:bodyPr wrap="square" rtlCol="0">
            <a:spAutoFit/>
          </a:bodyPr>
          <a:lstStyle/>
          <a:p>
            <a:pPr algn="ctr">
              <a:lnSpc>
                <a:spcPct val="150000"/>
              </a:lnSpc>
            </a:pPr>
            <a:r>
              <a:rPr lang="en-US" sz="4000" dirty="0" err="1" smtClean="0">
                <a:solidFill>
                  <a:prstClr val="black"/>
                </a:solidFill>
                <a:latin typeface="Arial" panose="020B0604020202020204" pitchFamily="34" charset="0"/>
                <a:cs typeface="Arial" panose="020B0604020202020204" pitchFamily="34" charset="0"/>
              </a:rPr>
              <a:t>Hoàn</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thành</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bài</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tập</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trong</a:t>
            </a:r>
            <a:r>
              <a:rPr lang="en-US" sz="4000" dirty="0" smtClean="0">
                <a:solidFill>
                  <a:prstClr val="black"/>
                </a:solidFill>
                <a:latin typeface="Arial" panose="020B0604020202020204" pitchFamily="34" charset="0"/>
                <a:cs typeface="Arial" panose="020B0604020202020204" pitchFamily="34" charset="0"/>
              </a:rPr>
              <a:t> SBT</a:t>
            </a:r>
            <a:endParaRPr lang="en-US" sz="4000" dirty="0">
              <a:solidFill>
                <a:prstClr val="black"/>
              </a:solidFill>
              <a:latin typeface="Arial" panose="020B0604020202020204" pitchFamily="34" charset="0"/>
              <a:cs typeface="Arial" panose="020B0604020202020204" pitchFamily="34" charset="0"/>
            </a:endParaRPr>
          </a:p>
        </p:txBody>
      </p:sp>
      <p:sp>
        <p:nvSpPr>
          <p:cNvPr id="22" name="Rectangle 21"/>
          <p:cNvSpPr/>
          <p:nvPr/>
        </p:nvSpPr>
        <p:spPr>
          <a:xfrm>
            <a:off x="12061120" y="4815084"/>
            <a:ext cx="5998279" cy="2862322"/>
          </a:xfrm>
          <a:prstGeom prst="rect">
            <a:avLst/>
          </a:prstGeom>
        </p:spPr>
        <p:txBody>
          <a:bodyPr wrap="square">
            <a:spAutoFit/>
          </a:bodyPr>
          <a:lstStyle/>
          <a:p>
            <a:pPr algn="ctr">
              <a:lnSpc>
                <a:spcPct val="150000"/>
              </a:lnSpc>
              <a:spcBef>
                <a:spcPts val="600"/>
              </a:spcBef>
              <a:spcAft>
                <a:spcPts val="600"/>
              </a:spcAft>
            </a:pP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Chuẩn</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bị</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bài</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sau</a:t>
            </a:r>
            <a:r>
              <a:rPr lang="en-US" sz="4000" dirty="0" smtClean="0">
                <a:solidFill>
                  <a:prstClr val="black"/>
                </a:solidFill>
                <a:latin typeface="Arial" panose="020B0604020202020204" pitchFamily="34" charset="0"/>
                <a:ea typeface="Calibri" panose="020F0502020204030204" pitchFamily="34" charset="0"/>
                <a:cs typeface="Arial" panose="020B0604020202020204" pitchFamily="34" charset="0"/>
              </a:rPr>
              <a:t> - </a:t>
            </a:r>
            <a:r>
              <a:rPr lang="en-US" sz="4000" b="1" i="1" dirty="0" err="1" smtClean="0">
                <a:solidFill>
                  <a:prstClr val="black"/>
                </a:solidFill>
                <a:latin typeface="Arial" panose="020B0604020202020204" pitchFamily="34" charset="0"/>
                <a:ea typeface="Calibri" panose="020F0502020204030204" pitchFamily="34" charset="0"/>
                <a:cs typeface="Arial" panose="020B0604020202020204" pitchFamily="34" charset="0"/>
              </a:rPr>
              <a:t>Bài</a:t>
            </a:r>
            <a:r>
              <a:rPr lang="en-US" sz="4000" b="1" i="1" dirty="0" smtClean="0">
                <a:solidFill>
                  <a:prstClr val="black"/>
                </a:solidFill>
                <a:latin typeface="Arial" panose="020B0604020202020204" pitchFamily="34" charset="0"/>
                <a:ea typeface="Calibri" panose="020F0502020204030204" pitchFamily="34" charset="0"/>
                <a:cs typeface="Arial" panose="020B0604020202020204" pitchFamily="34" charset="0"/>
              </a:rPr>
              <a:t> 4</a:t>
            </a:r>
            <a:r>
              <a:rPr lang="en-US" sz="4000" i="1"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i="1" dirty="0" err="1" smtClean="0">
                <a:solidFill>
                  <a:prstClr val="black"/>
                </a:solidFill>
                <a:latin typeface="Arial" panose="020B0604020202020204" pitchFamily="34" charset="0"/>
                <a:ea typeface="Calibri" panose="020F0502020204030204" pitchFamily="34" charset="0"/>
                <a:cs typeface="Arial" panose="020B0604020202020204" pitchFamily="34" charset="0"/>
              </a:rPr>
              <a:t>Hệ</a:t>
            </a:r>
            <a:r>
              <a:rPr lang="en-US" sz="4000" i="1"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i="1" dirty="0" err="1" smtClean="0">
                <a:solidFill>
                  <a:prstClr val="black"/>
                </a:solidFill>
                <a:latin typeface="Arial" panose="020B0604020202020204" pitchFamily="34" charset="0"/>
                <a:ea typeface="Calibri" panose="020F0502020204030204" pitchFamily="34" charset="0"/>
                <a:cs typeface="Arial" panose="020B0604020202020204" pitchFamily="34" charset="0"/>
              </a:rPr>
              <a:t>bất</a:t>
            </a:r>
            <a:r>
              <a:rPr lang="en-US" sz="4000" i="1"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i="1" dirty="0" err="1" smtClean="0">
                <a:solidFill>
                  <a:prstClr val="black"/>
                </a:solidFill>
                <a:latin typeface="Arial" panose="020B0604020202020204" pitchFamily="34" charset="0"/>
                <a:ea typeface="Calibri" panose="020F0502020204030204" pitchFamily="34" charset="0"/>
                <a:cs typeface="Arial" panose="020B0604020202020204" pitchFamily="34" charset="0"/>
              </a:rPr>
              <a:t>phương</a:t>
            </a:r>
            <a:r>
              <a:rPr lang="en-US" sz="4000" i="1"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i="1" dirty="0" err="1" smtClean="0">
                <a:solidFill>
                  <a:prstClr val="black"/>
                </a:solidFill>
                <a:latin typeface="Arial" panose="020B0604020202020204" pitchFamily="34" charset="0"/>
                <a:ea typeface="Calibri" panose="020F0502020204030204" pitchFamily="34" charset="0"/>
                <a:cs typeface="Arial" panose="020B0604020202020204" pitchFamily="34" charset="0"/>
              </a:rPr>
              <a:t>trình</a:t>
            </a:r>
            <a:r>
              <a:rPr lang="en-US" sz="4000" i="1"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i="1" dirty="0" err="1" smtClean="0">
                <a:solidFill>
                  <a:prstClr val="black"/>
                </a:solidFill>
                <a:latin typeface="Arial" panose="020B0604020202020204" pitchFamily="34" charset="0"/>
                <a:ea typeface="Calibri" panose="020F0502020204030204" pitchFamily="34" charset="0"/>
                <a:cs typeface="Arial" panose="020B0604020202020204" pitchFamily="34" charset="0"/>
              </a:rPr>
              <a:t>bậc</a:t>
            </a:r>
            <a:r>
              <a:rPr lang="en-US" sz="4000" i="1"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i="1" dirty="0" err="1" smtClean="0">
                <a:solidFill>
                  <a:prstClr val="black"/>
                </a:solidFill>
                <a:latin typeface="Arial" panose="020B0604020202020204" pitchFamily="34" charset="0"/>
                <a:ea typeface="Calibri" panose="020F0502020204030204" pitchFamily="34" charset="0"/>
                <a:cs typeface="Arial" panose="020B0604020202020204" pitchFamily="34" charset="0"/>
              </a:rPr>
              <a:t>nhất</a:t>
            </a:r>
            <a:r>
              <a:rPr lang="en-US" sz="4000" i="1"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i="1" dirty="0" err="1" smtClean="0">
                <a:solidFill>
                  <a:prstClr val="black"/>
                </a:solidFill>
                <a:latin typeface="Arial" panose="020B0604020202020204" pitchFamily="34" charset="0"/>
                <a:ea typeface="Calibri" panose="020F0502020204030204" pitchFamily="34" charset="0"/>
                <a:cs typeface="Arial" panose="020B0604020202020204" pitchFamily="34" charset="0"/>
              </a:rPr>
              <a:t>hai</a:t>
            </a:r>
            <a:r>
              <a:rPr lang="en-US" sz="4000" i="1"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i="1" dirty="0" err="1" smtClean="0">
                <a:solidFill>
                  <a:prstClr val="black"/>
                </a:solidFill>
                <a:latin typeface="Arial" panose="020B0604020202020204" pitchFamily="34" charset="0"/>
                <a:ea typeface="Calibri" panose="020F0502020204030204" pitchFamily="34" charset="0"/>
                <a:cs typeface="Arial" panose="020B0604020202020204" pitchFamily="34" charset="0"/>
              </a:rPr>
              <a:t>ẩn</a:t>
            </a:r>
            <a:endParaRPr lang="en-US" sz="4000" i="1"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93023" y="748232"/>
            <a:ext cx="2323482" cy="1659629"/>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89947" y="7188833"/>
            <a:ext cx="2577653" cy="2487800"/>
          </a:xfrm>
          <a:prstGeom prst="rect">
            <a:avLst/>
          </a:prstGeom>
        </p:spPr>
      </p:pic>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381950" y="6845717"/>
            <a:ext cx="1225550" cy="2766482"/>
          </a:xfrm>
          <a:prstGeom prst="rect">
            <a:avLst/>
          </a:prstGeom>
        </p:spPr>
      </p:pic>
    </p:spTree>
    <p:extLst>
      <p:ext uri="{BB962C8B-B14F-4D97-AF65-F5344CB8AC3E}">
        <p14:creationId xmlns:p14="http://schemas.microsoft.com/office/powerpoint/2010/main" val="35411314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500" fill="hold"/>
                                        <p:tgtEl>
                                          <p:spTgt spid="20"/>
                                        </p:tgtEl>
                                        <p:attrNameLst>
                                          <p:attrName>ppt_w</p:attrName>
                                        </p:attrNameLst>
                                      </p:cBhvr>
                                      <p:tavLst>
                                        <p:tav tm="0">
                                          <p:val>
                                            <p:fltVal val="0"/>
                                          </p:val>
                                        </p:tav>
                                        <p:tav tm="100000">
                                          <p:val>
                                            <p:strVal val="#ppt_w"/>
                                          </p:val>
                                        </p:tav>
                                      </p:tavLst>
                                    </p:anim>
                                    <p:anim calcmode="lin" valueType="num">
                                      <p:cBhvr>
                                        <p:cTn id="12" dur="500" fill="hold"/>
                                        <p:tgtEl>
                                          <p:spTgt spid="20"/>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strVal val="#ppt_w+.3"/>
                                          </p:val>
                                        </p:tav>
                                        <p:tav tm="100000">
                                          <p:val>
                                            <p:strVal val="#ppt_w"/>
                                          </p:val>
                                        </p:tav>
                                      </p:tavLst>
                                    </p:anim>
                                    <p:anim calcmode="lin" valueType="num">
                                      <p:cBhvr>
                                        <p:cTn id="18" dur="500" fill="hold"/>
                                        <p:tgtEl>
                                          <p:spTgt spid="5"/>
                                        </p:tgtEl>
                                        <p:attrNameLst>
                                          <p:attrName>ppt_h</p:attrName>
                                        </p:attrNameLst>
                                      </p:cBhvr>
                                      <p:tavLst>
                                        <p:tav tm="0">
                                          <p:val>
                                            <p:strVal val="#ppt_h"/>
                                          </p:val>
                                        </p:tav>
                                        <p:tav tm="100000">
                                          <p:val>
                                            <p:strVal val="#ppt_h"/>
                                          </p:val>
                                        </p:tav>
                                      </p:tavLst>
                                    </p:anim>
                                    <p:animEffect transition="in" filter="fade">
                                      <p:cBhvr>
                                        <p:cTn id="19" dur="500"/>
                                        <p:tgtEl>
                                          <p:spTgt spid="5"/>
                                        </p:tgtEl>
                                      </p:cBhvr>
                                    </p:animEffect>
                                  </p:childTnLst>
                                </p:cTn>
                              </p:par>
                              <p:par>
                                <p:cTn id="20" presetID="50" presetClass="entr" presetSubtype="0" decel="10000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strVal val="#ppt_w+.3"/>
                                          </p:val>
                                        </p:tav>
                                        <p:tav tm="100000">
                                          <p:val>
                                            <p:strVal val="#ppt_w"/>
                                          </p:val>
                                        </p:tav>
                                      </p:tavLst>
                                    </p:anim>
                                    <p:anim calcmode="lin" valueType="num">
                                      <p:cBhvr>
                                        <p:cTn id="23" dur="500" fill="hold"/>
                                        <p:tgtEl>
                                          <p:spTgt spid="21"/>
                                        </p:tgtEl>
                                        <p:attrNameLst>
                                          <p:attrName>ppt_h</p:attrName>
                                        </p:attrNameLst>
                                      </p:cBhvr>
                                      <p:tavLst>
                                        <p:tav tm="0">
                                          <p:val>
                                            <p:strVal val="#ppt_h"/>
                                          </p:val>
                                        </p:tav>
                                        <p:tav tm="100000">
                                          <p:val>
                                            <p:strVal val="#ppt_h"/>
                                          </p:val>
                                        </p:tav>
                                      </p:tavLst>
                                    </p:anim>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randombar(horizontal)">
                                      <p:cBhvr>
                                        <p:cTn id="29" dur="500"/>
                                        <p:tgtEl>
                                          <p:spTgt spid="6"/>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randombar(horizont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7702246"/>
            <a:ext cx="18288000" cy="2584754"/>
          </a:xfrm>
          <a:prstGeom prst="rect">
            <a:avLst/>
          </a:prstGeom>
          <a:solidFill>
            <a:srgbClr val="99D9D9"/>
          </a:solidFill>
        </p:spPr>
      </p:sp>
      <p:pic>
        <p:nvPicPr>
          <p:cNvPr id="9" name="Picture 8"/>
          <p:cNvPicPr>
            <a:picLocks noChangeAspect="1"/>
          </p:cNvPicPr>
          <p:nvPr/>
        </p:nvPicPr>
        <p:blipFill>
          <a:blip r:embed="rId2"/>
          <a:stretch>
            <a:fillRect/>
          </a:stretch>
        </p:blipFill>
        <p:spPr>
          <a:xfrm>
            <a:off x="4511" y="114300"/>
            <a:ext cx="18283489" cy="13235563"/>
          </a:xfrm>
          <a:prstGeom prst="rect">
            <a:avLst/>
          </a:prstGeom>
        </p:spPr>
      </p:pic>
      <p:sp>
        <p:nvSpPr>
          <p:cNvPr id="4" name="TextBox 4"/>
          <p:cNvSpPr txBox="1"/>
          <p:nvPr/>
        </p:nvSpPr>
        <p:spPr>
          <a:xfrm>
            <a:off x="1827265" y="1866900"/>
            <a:ext cx="14633470" cy="3118674"/>
          </a:xfrm>
          <a:prstGeom prst="rect">
            <a:avLst/>
          </a:prstGeom>
        </p:spPr>
        <p:txBody>
          <a:bodyPr wrap="square" lIns="0" tIns="0" rIns="0" bIns="0" rtlCol="0" anchor="t">
            <a:spAutoFit/>
          </a:bodyPr>
          <a:lstStyle/>
          <a:p>
            <a:pPr algn="ctr">
              <a:lnSpc>
                <a:spcPct val="150000"/>
              </a:lnSpc>
            </a:pPr>
            <a:r>
              <a:rPr lang="en-US" sz="7200" b="1" dirty="0" smtClean="0">
                <a:solidFill>
                  <a:srgbClr val="C00000"/>
                </a:solidFill>
                <a:latin typeface="Arial" panose="020B0604020202020204" pitchFamily="34" charset="0"/>
                <a:cs typeface="Arial" panose="020B0604020202020204" pitchFamily="34" charset="0"/>
              </a:rPr>
              <a:t>CẢM ƠN CÁC EM </a:t>
            </a:r>
          </a:p>
          <a:p>
            <a:pPr algn="ctr">
              <a:lnSpc>
                <a:spcPct val="150000"/>
              </a:lnSpc>
            </a:pPr>
            <a:r>
              <a:rPr lang="en-US" sz="7200" b="1" dirty="0" smtClean="0">
                <a:solidFill>
                  <a:srgbClr val="C00000"/>
                </a:solidFill>
                <a:latin typeface="Arial" panose="020B0604020202020204" pitchFamily="34" charset="0"/>
                <a:cs typeface="Arial" panose="020B0604020202020204" pitchFamily="34" charset="0"/>
              </a:rPr>
              <a:t>ĐÃ LẮNG NGHE BÀI GIẢNG!</a:t>
            </a:r>
            <a:endParaRPr lang="en-US" sz="72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0942252"/>
      </p:ext>
    </p:extLst>
  </p:cSld>
  <p:clrMapOvr>
    <a:masterClrMapping/>
  </p:clrMapOvr>
  <mc:AlternateContent xmlns:mc="http://schemas.openxmlformats.org/markup-compatibility/2006">
    <mc:Choice xmlns:p14="http://schemas.microsoft.com/office/powerpoint/2010/main" Requires="p14">
      <p:transition spd="slow" p14:dur="1250">
        <p14:doors dir="vert"/>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70896" y="984366"/>
            <a:ext cx="11829878" cy="1213922"/>
          </a:xfrm>
          <a:prstGeom prst="rect">
            <a:avLst/>
          </a:prstGeom>
        </p:spPr>
        <p:txBody>
          <a:bodyPr lIns="0" tIns="0" rIns="0" bIns="0" rtlCol="0" anchor="t">
            <a:spAutoFit/>
          </a:bodyPr>
          <a:lstStyle/>
          <a:p>
            <a:pPr algn="ctr">
              <a:lnSpc>
                <a:spcPts val="10800"/>
              </a:lnSpc>
            </a:pPr>
            <a:r>
              <a:rPr lang="en-US" sz="6000" b="1" dirty="0" smtClean="0">
                <a:solidFill>
                  <a:srgbClr val="000000"/>
                </a:solidFill>
                <a:latin typeface="Arial" panose="020B0604020202020204" pitchFamily="34" charset="0"/>
                <a:cs typeface="Arial" panose="020B0604020202020204" pitchFamily="34" charset="0"/>
              </a:rPr>
              <a:t>NỘI DUNG BÀI HỌC</a:t>
            </a:r>
            <a:endParaRPr lang="en-US" sz="6000" b="1" dirty="0">
              <a:solidFill>
                <a:srgbClr val="000000"/>
              </a:solidFill>
              <a:latin typeface="Arial" panose="020B0604020202020204" pitchFamily="34" charset="0"/>
              <a:cs typeface="Arial" panose="020B0604020202020204" pitchFamily="34" charset="0"/>
            </a:endParaRPr>
          </a:p>
        </p:txBody>
      </p:sp>
      <p:sp>
        <p:nvSpPr>
          <p:cNvPr id="3" name="AutoShape 3"/>
          <p:cNvSpPr/>
          <p:nvPr/>
        </p:nvSpPr>
        <p:spPr>
          <a:xfrm>
            <a:off x="0" y="7689173"/>
            <a:ext cx="18288000" cy="2597827"/>
          </a:xfrm>
          <a:prstGeom prst="rect">
            <a:avLst/>
          </a:prstGeom>
          <a:solidFill>
            <a:srgbClr val="99B83C"/>
          </a:solidFill>
        </p:spPr>
      </p:sp>
      <p:grpSp>
        <p:nvGrpSpPr>
          <p:cNvPr id="4" name="Group 4"/>
          <p:cNvGrpSpPr/>
          <p:nvPr/>
        </p:nvGrpSpPr>
        <p:grpSpPr>
          <a:xfrm>
            <a:off x="1067422" y="3122353"/>
            <a:ext cx="5068616" cy="2800531"/>
            <a:chOff x="0" y="-661744"/>
            <a:chExt cx="6758155" cy="3734041"/>
          </a:xfrm>
        </p:grpSpPr>
        <p:sp>
          <p:nvSpPr>
            <p:cNvPr id="5" name="TextBox 5"/>
            <p:cNvSpPr txBox="1"/>
            <p:nvPr/>
          </p:nvSpPr>
          <p:spPr>
            <a:xfrm>
              <a:off x="0" y="760724"/>
              <a:ext cx="6690627" cy="2311573"/>
            </a:xfrm>
            <a:prstGeom prst="rect">
              <a:avLst/>
            </a:prstGeom>
          </p:spPr>
          <p:txBody>
            <a:bodyPr lIns="0" tIns="0" rIns="0" bIns="0" rtlCol="0" anchor="t">
              <a:spAutoFit/>
            </a:bodyPr>
            <a:lstStyle/>
            <a:p>
              <a:pPr>
                <a:lnSpc>
                  <a:spcPct val="150000"/>
                </a:lnSpc>
              </a:pPr>
              <a:r>
                <a:rPr lang="en-US" sz="4000" dirty="0" err="1" smtClean="0">
                  <a:solidFill>
                    <a:srgbClr val="000000"/>
                  </a:solidFill>
                  <a:latin typeface="Arial" panose="020B0604020202020204" pitchFamily="34" charset="0"/>
                  <a:cs typeface="Arial" panose="020B0604020202020204" pitchFamily="34" charset="0"/>
                </a:rPr>
                <a:t>Bất</a:t>
              </a:r>
              <a:r>
                <a:rPr lang="en-US" sz="4000" dirty="0" smtClean="0">
                  <a:solidFill>
                    <a:srgbClr val="000000"/>
                  </a:solidFill>
                  <a:latin typeface="Arial" panose="020B0604020202020204" pitchFamily="34" charset="0"/>
                  <a:cs typeface="Arial" panose="020B0604020202020204" pitchFamily="34" charset="0"/>
                </a:rPr>
                <a:t> </a:t>
              </a:r>
              <a:r>
                <a:rPr lang="en-US" sz="4000" dirty="0" err="1" smtClean="0">
                  <a:solidFill>
                    <a:srgbClr val="000000"/>
                  </a:solidFill>
                  <a:latin typeface="Arial" panose="020B0604020202020204" pitchFamily="34" charset="0"/>
                  <a:cs typeface="Arial" panose="020B0604020202020204" pitchFamily="34" charset="0"/>
                </a:rPr>
                <a:t>phương</a:t>
              </a:r>
              <a:r>
                <a:rPr lang="en-US" sz="4000" dirty="0" smtClean="0">
                  <a:solidFill>
                    <a:srgbClr val="000000"/>
                  </a:solidFill>
                  <a:latin typeface="Arial" panose="020B0604020202020204" pitchFamily="34" charset="0"/>
                  <a:cs typeface="Arial" panose="020B0604020202020204" pitchFamily="34" charset="0"/>
                </a:rPr>
                <a:t> </a:t>
              </a:r>
              <a:r>
                <a:rPr lang="en-US" sz="4000" dirty="0" err="1" smtClean="0">
                  <a:solidFill>
                    <a:srgbClr val="000000"/>
                  </a:solidFill>
                  <a:latin typeface="Arial" panose="020B0604020202020204" pitchFamily="34" charset="0"/>
                  <a:cs typeface="Arial" panose="020B0604020202020204" pitchFamily="34" charset="0"/>
                </a:rPr>
                <a:t>trình</a:t>
              </a:r>
              <a:r>
                <a:rPr lang="en-US" sz="4000" dirty="0" smtClean="0">
                  <a:solidFill>
                    <a:srgbClr val="000000"/>
                  </a:solidFill>
                  <a:latin typeface="Arial" panose="020B0604020202020204" pitchFamily="34" charset="0"/>
                  <a:cs typeface="Arial" panose="020B0604020202020204" pitchFamily="34" charset="0"/>
                </a:rPr>
                <a:t> </a:t>
              </a:r>
              <a:r>
                <a:rPr lang="en-US" sz="4000" dirty="0" err="1" smtClean="0">
                  <a:solidFill>
                    <a:srgbClr val="000000"/>
                  </a:solidFill>
                  <a:latin typeface="Arial" panose="020B0604020202020204" pitchFamily="34" charset="0"/>
                  <a:cs typeface="Arial" panose="020B0604020202020204" pitchFamily="34" charset="0"/>
                </a:rPr>
                <a:t>bậc</a:t>
              </a:r>
              <a:r>
                <a:rPr lang="en-US" sz="4000" dirty="0" smtClean="0">
                  <a:solidFill>
                    <a:srgbClr val="000000"/>
                  </a:solidFill>
                  <a:latin typeface="Arial" panose="020B0604020202020204" pitchFamily="34" charset="0"/>
                  <a:cs typeface="Arial" panose="020B0604020202020204" pitchFamily="34" charset="0"/>
                </a:rPr>
                <a:t> </a:t>
              </a:r>
              <a:r>
                <a:rPr lang="en-US" sz="4000" dirty="0" err="1" smtClean="0">
                  <a:solidFill>
                    <a:srgbClr val="000000"/>
                  </a:solidFill>
                  <a:latin typeface="Arial" panose="020B0604020202020204" pitchFamily="34" charset="0"/>
                  <a:cs typeface="Arial" panose="020B0604020202020204" pitchFamily="34" charset="0"/>
                </a:rPr>
                <a:t>nhất</a:t>
              </a:r>
              <a:r>
                <a:rPr lang="en-US" sz="4000" dirty="0" smtClean="0">
                  <a:solidFill>
                    <a:srgbClr val="000000"/>
                  </a:solidFill>
                  <a:latin typeface="Arial" panose="020B0604020202020204" pitchFamily="34" charset="0"/>
                  <a:cs typeface="Arial" panose="020B0604020202020204" pitchFamily="34" charset="0"/>
                </a:rPr>
                <a:t> </a:t>
              </a:r>
              <a:r>
                <a:rPr lang="en-US" sz="4000" dirty="0" err="1" smtClean="0">
                  <a:solidFill>
                    <a:srgbClr val="000000"/>
                  </a:solidFill>
                  <a:latin typeface="Arial" panose="020B0604020202020204" pitchFamily="34" charset="0"/>
                  <a:cs typeface="Arial" panose="020B0604020202020204" pitchFamily="34" charset="0"/>
                </a:rPr>
                <a:t>hai</a:t>
              </a:r>
              <a:r>
                <a:rPr lang="en-US" sz="4000" dirty="0" smtClean="0">
                  <a:solidFill>
                    <a:srgbClr val="000000"/>
                  </a:solidFill>
                  <a:latin typeface="Arial" panose="020B0604020202020204" pitchFamily="34" charset="0"/>
                  <a:cs typeface="Arial" panose="020B0604020202020204" pitchFamily="34" charset="0"/>
                </a:rPr>
                <a:t> </a:t>
              </a:r>
              <a:r>
                <a:rPr lang="en-US" sz="4000" dirty="0" err="1" smtClean="0">
                  <a:solidFill>
                    <a:srgbClr val="000000"/>
                  </a:solidFill>
                  <a:latin typeface="Arial" panose="020B0604020202020204" pitchFamily="34" charset="0"/>
                  <a:cs typeface="Arial" panose="020B0604020202020204" pitchFamily="34" charset="0"/>
                </a:rPr>
                <a:t>ẩn</a:t>
              </a:r>
              <a:endParaRPr lang="en-US" sz="4000" dirty="0">
                <a:solidFill>
                  <a:srgbClr val="000000"/>
                </a:solidFill>
                <a:latin typeface="Arial" panose="020B0604020202020204" pitchFamily="34" charset="0"/>
                <a:cs typeface="Arial" panose="020B0604020202020204" pitchFamily="34" charset="0"/>
              </a:endParaRPr>
            </a:p>
          </p:txBody>
        </p:sp>
        <p:sp>
          <p:nvSpPr>
            <p:cNvPr id="6" name="TextBox 6"/>
            <p:cNvSpPr txBox="1"/>
            <p:nvPr/>
          </p:nvSpPr>
          <p:spPr>
            <a:xfrm>
              <a:off x="6773" y="-661744"/>
              <a:ext cx="6751382" cy="1477328"/>
            </a:xfrm>
            <a:prstGeom prst="rect">
              <a:avLst/>
            </a:prstGeom>
          </p:spPr>
          <p:txBody>
            <a:bodyPr lIns="0" tIns="0" rIns="0" bIns="0" rtlCol="0" anchor="t">
              <a:spAutoFit/>
            </a:bodyPr>
            <a:lstStyle/>
            <a:p>
              <a:pPr>
                <a:lnSpc>
                  <a:spcPct val="150000"/>
                </a:lnSpc>
              </a:pPr>
              <a:r>
                <a:rPr lang="en-US" sz="4800" b="1" dirty="0" smtClean="0">
                  <a:solidFill>
                    <a:srgbClr val="000000"/>
                  </a:solidFill>
                  <a:latin typeface="Arial" panose="020B0604020202020204" pitchFamily="34" charset="0"/>
                  <a:cs typeface="Arial" panose="020B0604020202020204" pitchFamily="34" charset="0"/>
                </a:rPr>
                <a:t>01</a:t>
              </a:r>
              <a:endParaRPr lang="en-US" sz="4800" b="1" dirty="0">
                <a:solidFill>
                  <a:srgbClr val="000000"/>
                </a:solidFill>
                <a:latin typeface="Arial" panose="020B0604020202020204" pitchFamily="34" charset="0"/>
                <a:cs typeface="Arial" panose="020B0604020202020204" pitchFamily="34" charset="0"/>
              </a:endParaRPr>
            </a:p>
          </p:txBody>
        </p:sp>
      </p:grpSp>
      <p:grpSp>
        <p:nvGrpSpPr>
          <p:cNvPr id="7" name="Group 7"/>
          <p:cNvGrpSpPr/>
          <p:nvPr/>
        </p:nvGrpSpPr>
        <p:grpSpPr>
          <a:xfrm>
            <a:off x="6885835" y="3053165"/>
            <a:ext cx="7134776" cy="3912132"/>
            <a:chOff x="0" y="-762135"/>
            <a:chExt cx="9513036" cy="5216179"/>
          </a:xfrm>
        </p:grpSpPr>
        <p:sp>
          <p:nvSpPr>
            <p:cNvPr id="8" name="TextBox 8"/>
            <p:cNvSpPr txBox="1"/>
            <p:nvPr/>
          </p:nvSpPr>
          <p:spPr>
            <a:xfrm>
              <a:off x="0" y="760723"/>
              <a:ext cx="9513036" cy="3693321"/>
            </a:xfrm>
            <a:prstGeom prst="rect">
              <a:avLst/>
            </a:prstGeom>
          </p:spPr>
          <p:txBody>
            <a:bodyPr wrap="square" lIns="0" tIns="0" rIns="0" bIns="0" rtlCol="0" anchor="t">
              <a:spAutoFit/>
            </a:bodyPr>
            <a:lstStyle/>
            <a:p>
              <a:pPr algn="just">
                <a:lnSpc>
                  <a:spcPct val="150000"/>
                </a:lnSpc>
              </a:pPr>
              <a:r>
                <a:rPr lang="en-US" sz="4000" dirty="0" err="1" smtClean="0">
                  <a:solidFill>
                    <a:srgbClr val="000000"/>
                  </a:solidFill>
                  <a:latin typeface="Arial" panose="020B0604020202020204" pitchFamily="34" charset="0"/>
                  <a:cs typeface="Arial" panose="020B0604020202020204" pitchFamily="34" charset="0"/>
                </a:rPr>
                <a:t>Biểu</a:t>
              </a:r>
              <a:r>
                <a:rPr lang="en-US" sz="4000" dirty="0" smtClean="0">
                  <a:solidFill>
                    <a:srgbClr val="000000"/>
                  </a:solidFill>
                  <a:latin typeface="Arial" panose="020B0604020202020204" pitchFamily="34" charset="0"/>
                  <a:cs typeface="Arial" panose="020B0604020202020204" pitchFamily="34" charset="0"/>
                </a:rPr>
                <a:t> </a:t>
              </a:r>
              <a:r>
                <a:rPr lang="en-US" sz="4000" dirty="0" err="1" smtClean="0">
                  <a:solidFill>
                    <a:srgbClr val="000000"/>
                  </a:solidFill>
                  <a:latin typeface="Arial" panose="020B0604020202020204" pitchFamily="34" charset="0"/>
                  <a:cs typeface="Arial" panose="020B0604020202020204" pitchFamily="34" charset="0"/>
                </a:rPr>
                <a:t>diễn</a:t>
              </a:r>
              <a:r>
                <a:rPr lang="en-US" sz="4000" dirty="0" smtClean="0">
                  <a:solidFill>
                    <a:srgbClr val="000000"/>
                  </a:solidFill>
                  <a:latin typeface="Arial" panose="020B0604020202020204" pitchFamily="34" charset="0"/>
                  <a:cs typeface="Arial" panose="020B0604020202020204" pitchFamily="34" charset="0"/>
                </a:rPr>
                <a:t> </a:t>
              </a:r>
              <a:r>
                <a:rPr lang="en-US" sz="4000" dirty="0" err="1" smtClean="0">
                  <a:solidFill>
                    <a:srgbClr val="000000"/>
                  </a:solidFill>
                  <a:latin typeface="Arial" panose="020B0604020202020204" pitchFamily="34" charset="0"/>
                  <a:cs typeface="Arial" panose="020B0604020202020204" pitchFamily="34" charset="0"/>
                </a:rPr>
                <a:t>miền</a:t>
              </a:r>
              <a:r>
                <a:rPr lang="en-US" sz="4000" dirty="0" smtClean="0">
                  <a:solidFill>
                    <a:srgbClr val="000000"/>
                  </a:solidFill>
                  <a:latin typeface="Arial" panose="020B0604020202020204" pitchFamily="34" charset="0"/>
                  <a:cs typeface="Arial" panose="020B0604020202020204" pitchFamily="34" charset="0"/>
                </a:rPr>
                <a:t> </a:t>
              </a:r>
              <a:r>
                <a:rPr lang="en-US" sz="4000" dirty="0" err="1" smtClean="0">
                  <a:solidFill>
                    <a:srgbClr val="000000"/>
                  </a:solidFill>
                  <a:latin typeface="Arial" panose="020B0604020202020204" pitchFamily="34" charset="0"/>
                  <a:cs typeface="Arial" panose="020B0604020202020204" pitchFamily="34" charset="0"/>
                </a:rPr>
                <a:t>nghiệm</a:t>
              </a:r>
              <a:r>
                <a:rPr lang="en-US" sz="4000" dirty="0" smtClean="0">
                  <a:solidFill>
                    <a:srgbClr val="000000"/>
                  </a:solidFill>
                  <a:latin typeface="Arial" panose="020B0604020202020204" pitchFamily="34" charset="0"/>
                  <a:cs typeface="Arial" panose="020B0604020202020204" pitchFamily="34" charset="0"/>
                </a:rPr>
                <a:t> </a:t>
              </a:r>
              <a:r>
                <a:rPr lang="en-US" sz="4000" dirty="0" err="1" smtClean="0">
                  <a:solidFill>
                    <a:srgbClr val="000000"/>
                  </a:solidFill>
                  <a:latin typeface="Arial" panose="020B0604020202020204" pitchFamily="34" charset="0"/>
                  <a:cs typeface="Arial" panose="020B0604020202020204" pitchFamily="34" charset="0"/>
                </a:rPr>
                <a:t>của</a:t>
              </a:r>
              <a:r>
                <a:rPr lang="en-US" sz="4000" dirty="0" smtClean="0">
                  <a:solidFill>
                    <a:srgbClr val="000000"/>
                  </a:solidFill>
                  <a:latin typeface="Arial" panose="020B0604020202020204" pitchFamily="34" charset="0"/>
                  <a:cs typeface="Arial" panose="020B0604020202020204" pitchFamily="34" charset="0"/>
                </a:rPr>
                <a:t> </a:t>
              </a:r>
              <a:r>
                <a:rPr lang="en-US" sz="4000" dirty="0" err="1" smtClean="0">
                  <a:solidFill>
                    <a:srgbClr val="000000"/>
                  </a:solidFill>
                  <a:latin typeface="Arial" panose="020B0604020202020204" pitchFamily="34" charset="0"/>
                  <a:cs typeface="Arial" panose="020B0604020202020204" pitchFamily="34" charset="0"/>
                </a:rPr>
                <a:t>bất</a:t>
              </a:r>
              <a:r>
                <a:rPr lang="en-US" sz="4000" dirty="0" smtClean="0">
                  <a:solidFill>
                    <a:srgbClr val="000000"/>
                  </a:solidFill>
                  <a:latin typeface="Arial" panose="020B0604020202020204" pitchFamily="34" charset="0"/>
                  <a:cs typeface="Arial" panose="020B0604020202020204" pitchFamily="34" charset="0"/>
                </a:rPr>
                <a:t> </a:t>
              </a:r>
              <a:r>
                <a:rPr lang="en-US" sz="4000" dirty="0" err="1" smtClean="0">
                  <a:solidFill>
                    <a:srgbClr val="000000"/>
                  </a:solidFill>
                  <a:latin typeface="Arial" panose="020B0604020202020204" pitchFamily="34" charset="0"/>
                  <a:cs typeface="Arial" panose="020B0604020202020204" pitchFamily="34" charset="0"/>
                </a:rPr>
                <a:t>phương</a:t>
              </a:r>
              <a:r>
                <a:rPr lang="en-US" sz="4000" dirty="0" smtClean="0">
                  <a:solidFill>
                    <a:srgbClr val="000000"/>
                  </a:solidFill>
                  <a:latin typeface="Arial" panose="020B0604020202020204" pitchFamily="34" charset="0"/>
                  <a:cs typeface="Arial" panose="020B0604020202020204" pitchFamily="34" charset="0"/>
                </a:rPr>
                <a:t> </a:t>
              </a:r>
              <a:r>
                <a:rPr lang="en-US" sz="4000" dirty="0" err="1" smtClean="0">
                  <a:solidFill>
                    <a:srgbClr val="000000"/>
                  </a:solidFill>
                  <a:latin typeface="Arial" panose="020B0604020202020204" pitchFamily="34" charset="0"/>
                  <a:cs typeface="Arial" panose="020B0604020202020204" pitchFamily="34" charset="0"/>
                </a:rPr>
                <a:t>trình</a:t>
              </a:r>
              <a:r>
                <a:rPr lang="en-US" sz="4000" dirty="0" smtClean="0">
                  <a:solidFill>
                    <a:srgbClr val="000000"/>
                  </a:solidFill>
                  <a:latin typeface="Arial" panose="020B0604020202020204" pitchFamily="34" charset="0"/>
                  <a:cs typeface="Arial" panose="020B0604020202020204" pitchFamily="34" charset="0"/>
                </a:rPr>
                <a:t> </a:t>
              </a:r>
              <a:r>
                <a:rPr lang="en-US" sz="4000" dirty="0" err="1" smtClean="0">
                  <a:solidFill>
                    <a:srgbClr val="000000"/>
                  </a:solidFill>
                  <a:latin typeface="Arial" panose="020B0604020202020204" pitchFamily="34" charset="0"/>
                  <a:cs typeface="Arial" panose="020B0604020202020204" pitchFamily="34" charset="0"/>
                </a:rPr>
                <a:t>bậc</a:t>
              </a:r>
              <a:r>
                <a:rPr lang="en-US" sz="4000" dirty="0" smtClean="0">
                  <a:solidFill>
                    <a:srgbClr val="000000"/>
                  </a:solidFill>
                  <a:latin typeface="Arial" panose="020B0604020202020204" pitchFamily="34" charset="0"/>
                  <a:cs typeface="Arial" panose="020B0604020202020204" pitchFamily="34" charset="0"/>
                </a:rPr>
                <a:t> </a:t>
              </a:r>
              <a:r>
                <a:rPr lang="en-US" sz="4000" dirty="0" err="1" smtClean="0">
                  <a:solidFill>
                    <a:srgbClr val="000000"/>
                  </a:solidFill>
                  <a:latin typeface="Arial" panose="020B0604020202020204" pitchFamily="34" charset="0"/>
                  <a:cs typeface="Arial" panose="020B0604020202020204" pitchFamily="34" charset="0"/>
                </a:rPr>
                <a:t>nhất</a:t>
              </a:r>
              <a:r>
                <a:rPr lang="en-US" sz="4000" dirty="0" smtClean="0">
                  <a:solidFill>
                    <a:srgbClr val="000000"/>
                  </a:solidFill>
                  <a:latin typeface="Arial" panose="020B0604020202020204" pitchFamily="34" charset="0"/>
                  <a:cs typeface="Arial" panose="020B0604020202020204" pitchFamily="34" charset="0"/>
                </a:rPr>
                <a:t> </a:t>
              </a:r>
              <a:r>
                <a:rPr lang="en-US" sz="4000" dirty="0" err="1" smtClean="0">
                  <a:solidFill>
                    <a:srgbClr val="000000"/>
                  </a:solidFill>
                  <a:latin typeface="Arial" panose="020B0604020202020204" pitchFamily="34" charset="0"/>
                  <a:cs typeface="Arial" panose="020B0604020202020204" pitchFamily="34" charset="0"/>
                </a:rPr>
                <a:t>hai</a:t>
              </a:r>
              <a:r>
                <a:rPr lang="en-US" sz="4000" dirty="0" smtClean="0">
                  <a:solidFill>
                    <a:srgbClr val="000000"/>
                  </a:solidFill>
                  <a:latin typeface="Arial" panose="020B0604020202020204" pitchFamily="34" charset="0"/>
                  <a:cs typeface="Arial" panose="020B0604020202020204" pitchFamily="34" charset="0"/>
                </a:rPr>
                <a:t> </a:t>
              </a:r>
              <a:r>
                <a:rPr lang="en-US" sz="4000" dirty="0" err="1" smtClean="0">
                  <a:solidFill>
                    <a:srgbClr val="000000"/>
                  </a:solidFill>
                  <a:latin typeface="Arial" panose="020B0604020202020204" pitchFamily="34" charset="0"/>
                  <a:cs typeface="Arial" panose="020B0604020202020204" pitchFamily="34" charset="0"/>
                </a:rPr>
                <a:t>ẩn</a:t>
              </a:r>
              <a:r>
                <a:rPr lang="en-US" sz="4000" dirty="0" smtClean="0">
                  <a:solidFill>
                    <a:srgbClr val="000000"/>
                  </a:solidFill>
                  <a:latin typeface="Arial" panose="020B0604020202020204" pitchFamily="34" charset="0"/>
                  <a:cs typeface="Arial" panose="020B0604020202020204" pitchFamily="34" charset="0"/>
                </a:rPr>
                <a:t> </a:t>
              </a:r>
              <a:r>
                <a:rPr lang="en-US" sz="4000" dirty="0" err="1" smtClean="0">
                  <a:solidFill>
                    <a:srgbClr val="000000"/>
                  </a:solidFill>
                  <a:latin typeface="Arial" panose="020B0604020202020204" pitchFamily="34" charset="0"/>
                  <a:cs typeface="Arial" panose="020B0604020202020204" pitchFamily="34" charset="0"/>
                </a:rPr>
                <a:t>trên</a:t>
              </a:r>
              <a:r>
                <a:rPr lang="en-US" sz="4000" dirty="0" smtClean="0">
                  <a:solidFill>
                    <a:srgbClr val="000000"/>
                  </a:solidFill>
                  <a:latin typeface="Arial" panose="020B0604020202020204" pitchFamily="34" charset="0"/>
                  <a:cs typeface="Arial" panose="020B0604020202020204" pitchFamily="34" charset="0"/>
                </a:rPr>
                <a:t> </a:t>
              </a:r>
              <a:r>
                <a:rPr lang="en-US" sz="4000" dirty="0" err="1" smtClean="0">
                  <a:solidFill>
                    <a:srgbClr val="000000"/>
                  </a:solidFill>
                  <a:latin typeface="Arial" panose="020B0604020202020204" pitchFamily="34" charset="0"/>
                  <a:cs typeface="Arial" panose="020B0604020202020204" pitchFamily="34" charset="0"/>
                </a:rPr>
                <a:t>mặt</a:t>
              </a:r>
              <a:r>
                <a:rPr lang="en-US" sz="4000" dirty="0" smtClean="0">
                  <a:solidFill>
                    <a:srgbClr val="000000"/>
                  </a:solidFill>
                  <a:latin typeface="Arial" panose="020B0604020202020204" pitchFamily="34" charset="0"/>
                  <a:cs typeface="Arial" panose="020B0604020202020204" pitchFamily="34" charset="0"/>
                </a:rPr>
                <a:t> </a:t>
              </a:r>
              <a:r>
                <a:rPr lang="en-US" sz="4000" dirty="0" err="1" smtClean="0">
                  <a:solidFill>
                    <a:srgbClr val="000000"/>
                  </a:solidFill>
                  <a:latin typeface="Arial" panose="020B0604020202020204" pitchFamily="34" charset="0"/>
                  <a:cs typeface="Arial" panose="020B0604020202020204" pitchFamily="34" charset="0"/>
                </a:rPr>
                <a:t>phẳng</a:t>
              </a:r>
              <a:r>
                <a:rPr lang="en-US" sz="4000" dirty="0" smtClean="0">
                  <a:solidFill>
                    <a:srgbClr val="000000"/>
                  </a:solidFill>
                  <a:latin typeface="Arial" panose="020B0604020202020204" pitchFamily="34" charset="0"/>
                  <a:cs typeface="Arial" panose="020B0604020202020204" pitchFamily="34" charset="0"/>
                </a:rPr>
                <a:t> </a:t>
              </a:r>
              <a:r>
                <a:rPr lang="en-US" sz="4000" dirty="0" err="1" smtClean="0">
                  <a:solidFill>
                    <a:srgbClr val="000000"/>
                  </a:solidFill>
                  <a:latin typeface="Arial" panose="020B0604020202020204" pitchFamily="34" charset="0"/>
                  <a:cs typeface="Arial" panose="020B0604020202020204" pitchFamily="34" charset="0"/>
                </a:rPr>
                <a:t>tọa</a:t>
              </a:r>
              <a:r>
                <a:rPr lang="en-US" sz="4000" dirty="0" smtClean="0">
                  <a:solidFill>
                    <a:srgbClr val="000000"/>
                  </a:solidFill>
                  <a:latin typeface="Arial" panose="020B0604020202020204" pitchFamily="34" charset="0"/>
                  <a:cs typeface="Arial" panose="020B0604020202020204" pitchFamily="34" charset="0"/>
                </a:rPr>
                <a:t> </a:t>
              </a:r>
              <a:r>
                <a:rPr lang="en-US" sz="4000" dirty="0" err="1" smtClean="0">
                  <a:solidFill>
                    <a:srgbClr val="000000"/>
                  </a:solidFill>
                  <a:latin typeface="Arial" panose="020B0604020202020204" pitchFamily="34" charset="0"/>
                  <a:cs typeface="Arial" panose="020B0604020202020204" pitchFamily="34" charset="0"/>
                </a:rPr>
                <a:t>độ</a:t>
              </a:r>
              <a:endParaRPr lang="en-US" sz="4000" dirty="0">
                <a:solidFill>
                  <a:srgbClr val="000000"/>
                </a:solidFill>
                <a:latin typeface="Arial" panose="020B0604020202020204" pitchFamily="34" charset="0"/>
                <a:cs typeface="Arial" panose="020B0604020202020204" pitchFamily="34" charset="0"/>
              </a:endParaRPr>
            </a:p>
          </p:txBody>
        </p:sp>
        <p:sp>
          <p:nvSpPr>
            <p:cNvPr id="9" name="TextBox 9"/>
            <p:cNvSpPr txBox="1"/>
            <p:nvPr/>
          </p:nvSpPr>
          <p:spPr>
            <a:xfrm>
              <a:off x="0" y="-762135"/>
              <a:ext cx="6751382" cy="1477329"/>
            </a:xfrm>
            <a:prstGeom prst="rect">
              <a:avLst/>
            </a:prstGeom>
          </p:spPr>
          <p:txBody>
            <a:bodyPr lIns="0" tIns="0" rIns="0" bIns="0" rtlCol="0" anchor="t">
              <a:spAutoFit/>
            </a:bodyPr>
            <a:lstStyle/>
            <a:p>
              <a:pPr algn="just">
                <a:lnSpc>
                  <a:spcPct val="150000"/>
                </a:lnSpc>
              </a:pPr>
              <a:r>
                <a:rPr lang="en-US" sz="4800" b="1" dirty="0" smtClean="0">
                  <a:solidFill>
                    <a:srgbClr val="000000"/>
                  </a:solidFill>
                  <a:latin typeface="Arial" panose="020B0604020202020204" pitchFamily="34" charset="0"/>
                  <a:cs typeface="Arial" panose="020B0604020202020204" pitchFamily="34" charset="0"/>
                </a:rPr>
                <a:t>02</a:t>
              </a:r>
              <a:endParaRPr lang="en-US" sz="4800" b="1" dirty="0">
                <a:solidFill>
                  <a:srgbClr val="000000"/>
                </a:solidFill>
                <a:latin typeface="Arial" panose="020B0604020202020204" pitchFamily="34" charset="0"/>
                <a:cs typeface="Arial" panose="020B0604020202020204" pitchFamily="34" charset="0"/>
              </a:endParaRPr>
            </a:p>
          </p:txBody>
        </p:sp>
      </p:grpSp>
      <p:sp>
        <p:nvSpPr>
          <p:cNvPr id="10" name="AutoShape 10"/>
          <p:cNvSpPr/>
          <p:nvPr/>
        </p:nvSpPr>
        <p:spPr>
          <a:xfrm rot="5400000">
            <a:off x="4616753" y="5058546"/>
            <a:ext cx="3524233" cy="0"/>
          </a:xfrm>
          <a:prstGeom prst="line">
            <a:avLst/>
          </a:prstGeom>
          <a:ln w="9525" cap="flat">
            <a:solidFill>
              <a:srgbClr val="000000"/>
            </a:solidFill>
            <a:prstDash val="solid"/>
            <a:headEnd type="none" w="sm" len="sm"/>
            <a:tailEnd type="none" w="sm" len="sm"/>
          </a:ln>
        </p:spPr>
      </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4249400" y="4746684"/>
            <a:ext cx="2654692" cy="4147957"/>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492037" y="6557455"/>
            <a:ext cx="2654692" cy="4147957"/>
          </a:xfrm>
          <a:prstGeom prst="rect">
            <a:avLst/>
          </a:prstGeom>
        </p:spPr>
      </p:pic>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1711807" y="7317810"/>
            <a:ext cx="2654692" cy="4147957"/>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866563" y="1028700"/>
            <a:ext cx="2160527" cy="2267729"/>
          </a:xfrm>
          <a:prstGeom prst="rect">
            <a:avLst/>
          </a:prstGeom>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Right)">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8470998"/>
            <a:ext cx="18288000" cy="1816002"/>
          </a:xfrm>
          <a:prstGeom prst="rect">
            <a:avLst/>
          </a:prstGeom>
          <a:solidFill>
            <a:srgbClr val="D1A3E8"/>
          </a:solidFill>
        </p:spPr>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04800" y="5295900"/>
            <a:ext cx="3743489" cy="4545075"/>
          </a:xfrm>
          <a:prstGeom prst="rect">
            <a:avLst/>
          </a:prstGeom>
        </p:spPr>
      </p:pic>
      <p:sp>
        <p:nvSpPr>
          <p:cNvPr id="18" name="Line Callout 1 (Border and Accent Bar) 17"/>
          <p:cNvSpPr/>
          <p:nvPr/>
        </p:nvSpPr>
        <p:spPr>
          <a:xfrm flipH="1">
            <a:off x="14706600" y="647700"/>
            <a:ext cx="2743200" cy="1143000"/>
          </a:xfrm>
          <a:prstGeom prst="accentBorderCallout1">
            <a:avLst>
              <a:gd name="adj1" fmla="val 18750"/>
              <a:gd name="adj2" fmla="val -8333"/>
              <a:gd name="adj3" fmla="val 18277"/>
              <a:gd name="adj4" fmla="val -32407"/>
            </a:avLst>
          </a:prstGeom>
          <a:solidFill>
            <a:schemeClr val="accent5">
              <a:lumMod val="75000"/>
            </a:schemeClr>
          </a:solidFill>
          <a:ln w="38100">
            <a:solidFill>
              <a:schemeClr val="tx2">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latin typeface="Arial" panose="020B0604020202020204" pitchFamily="34" charset="0"/>
                <a:cs typeface="Arial" panose="020B0604020202020204" pitchFamily="34" charset="0"/>
              </a:rPr>
              <a:t>TIẾT 1</a:t>
            </a:r>
            <a:endParaRPr lang="en-US" sz="4000" b="1" dirty="0">
              <a:latin typeface="Arial" panose="020B0604020202020204" pitchFamily="34" charset="0"/>
              <a:cs typeface="Arial" panose="020B0604020202020204" pitchFamily="34" charset="0"/>
            </a:endParaRPr>
          </a:p>
        </p:txBody>
      </p:sp>
      <p:sp>
        <p:nvSpPr>
          <p:cNvPr id="19" name="TextBox 18"/>
          <p:cNvSpPr txBox="1"/>
          <p:nvPr/>
        </p:nvSpPr>
        <p:spPr>
          <a:xfrm>
            <a:off x="1447800" y="1250227"/>
            <a:ext cx="9601200" cy="707886"/>
          </a:xfrm>
          <a:prstGeom prst="rect">
            <a:avLst/>
          </a:prstGeom>
          <a:noFill/>
        </p:spPr>
        <p:txBody>
          <a:bodyPr wrap="square" rtlCol="0">
            <a:spAutoFit/>
          </a:bodyPr>
          <a:lstStyle/>
          <a:p>
            <a:r>
              <a:rPr lang="en-US" sz="4000" b="1" dirty="0" smtClean="0">
                <a:solidFill>
                  <a:srgbClr val="C00000"/>
                </a:solidFill>
                <a:latin typeface="Arial" panose="020B0604020202020204" pitchFamily="34" charset="0"/>
                <a:cs typeface="Arial" panose="020B0604020202020204" pitchFamily="34" charset="0"/>
              </a:rPr>
              <a:t>1. </a:t>
            </a:r>
            <a:r>
              <a:rPr lang="en-US" sz="4000" b="1" dirty="0" err="1" smtClean="0">
                <a:solidFill>
                  <a:srgbClr val="C00000"/>
                </a:solidFill>
                <a:latin typeface="Arial" panose="020B0604020202020204" pitchFamily="34" charset="0"/>
                <a:cs typeface="Arial" panose="020B0604020202020204" pitchFamily="34" charset="0"/>
              </a:rPr>
              <a:t>Bất</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phương</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trình</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bậc</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nhất</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hai</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ẩn</a:t>
            </a:r>
            <a:endParaRPr lang="en-US" sz="4000" b="1" dirty="0">
              <a:solidFill>
                <a:srgbClr val="C00000"/>
              </a:solidFill>
              <a:latin typeface="Arial" panose="020B0604020202020204" pitchFamily="34" charset="0"/>
              <a:cs typeface="Arial" panose="020B0604020202020204" pitchFamily="34" charset="0"/>
            </a:endParaRPr>
          </a:p>
        </p:txBody>
      </p:sp>
      <p:sp>
        <p:nvSpPr>
          <p:cNvPr id="20" name="Rounded Rectangle 19"/>
          <p:cNvSpPr/>
          <p:nvPr/>
        </p:nvSpPr>
        <p:spPr>
          <a:xfrm>
            <a:off x="1676400" y="2476500"/>
            <a:ext cx="1676400" cy="990600"/>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smtClean="0">
                <a:latin typeface="Arial" panose="020B0604020202020204" pitchFamily="34" charset="0"/>
                <a:cs typeface="Arial" panose="020B0604020202020204" pitchFamily="34" charset="0"/>
              </a:rPr>
              <a:t>HĐ1</a:t>
            </a:r>
            <a:endParaRPr lang="en-US" sz="4000" b="1" dirty="0">
              <a:latin typeface="Arial" panose="020B0604020202020204" pitchFamily="34" charset="0"/>
              <a:cs typeface="Arial" panose="020B0604020202020204" pitchFamily="34" charset="0"/>
            </a:endParaRPr>
          </a:p>
        </p:txBody>
      </p:sp>
      <p:sp>
        <p:nvSpPr>
          <p:cNvPr id="21" name="Rectangle 20"/>
          <p:cNvSpPr/>
          <p:nvPr/>
        </p:nvSpPr>
        <p:spPr>
          <a:xfrm>
            <a:off x="3886200" y="2232799"/>
            <a:ext cx="13335000" cy="5909310"/>
          </a:xfrm>
          <a:prstGeom prst="rect">
            <a:avLst/>
          </a:prstGeom>
        </p:spPr>
        <p:txBody>
          <a:bodyPr wrap="square">
            <a:spAutoFit/>
          </a:bodyPr>
          <a:lstStyle/>
          <a:p>
            <a:pPr algn="just">
              <a:lnSpc>
                <a:spcPct val="150000"/>
              </a:lnSpc>
            </a:pPr>
            <a:r>
              <a:rPr lang="en-US" sz="3600" dirty="0" smtClean="0">
                <a:latin typeface="Arial" panose="020B0604020202020204" pitchFamily="34" charset="0"/>
                <a:cs typeface="Arial" panose="020B0604020202020204" pitchFamily="34" charset="0"/>
              </a:rPr>
              <a:t>T</a:t>
            </a:r>
            <a:r>
              <a:rPr lang="vi-VN" sz="3600" dirty="0" smtClean="0">
                <a:latin typeface="Arial" panose="020B0604020202020204" pitchFamily="34" charset="0"/>
                <a:cs typeface="Arial" panose="020B0604020202020204" pitchFamily="34" charset="0"/>
              </a:rPr>
              <a:t>rong </a:t>
            </a:r>
            <a:r>
              <a:rPr lang="vi-VN" sz="3600" dirty="0">
                <a:latin typeface="Arial" panose="020B0604020202020204" pitchFamily="34" charset="0"/>
                <a:cs typeface="Arial" panose="020B0604020202020204" pitchFamily="34" charset="0"/>
              </a:rPr>
              <a:t>tình huống mở đầu, gọi x là số vé loại 1 bán được và y là số vé loại 2 bán được. Viết biểu thức tính số tiền bán vé thu được (đơn vị nghìn đồng) ở rạp chiếu phim đó theo x và y</a:t>
            </a:r>
            <a:r>
              <a:rPr lang="vi-VN" sz="3600" dirty="0" smtClean="0">
                <a:latin typeface="Arial" panose="020B0604020202020204" pitchFamily="34" charset="0"/>
                <a:cs typeface="Arial" panose="020B0604020202020204" pitchFamily="34" charset="0"/>
              </a:rPr>
              <a:t>.</a:t>
            </a:r>
            <a:endParaRPr lang="vi-VN" sz="3600" dirty="0">
              <a:latin typeface="Arial" panose="020B0604020202020204" pitchFamily="34" charset="0"/>
              <a:cs typeface="Arial" panose="020B0604020202020204" pitchFamily="34" charset="0"/>
            </a:endParaRPr>
          </a:p>
          <a:p>
            <a:pPr algn="just">
              <a:lnSpc>
                <a:spcPct val="150000"/>
              </a:lnSpc>
            </a:pPr>
            <a:r>
              <a:rPr lang="vi-VN" sz="3600" dirty="0" smtClean="0">
                <a:latin typeface="Arial" panose="020B0604020202020204" pitchFamily="34" charset="0"/>
                <a:cs typeface="Arial" panose="020B0604020202020204" pitchFamily="34" charset="0"/>
              </a:rPr>
              <a:t>a</a:t>
            </a:r>
            <a:r>
              <a:rPr lang="en-US" sz="3600" dirty="0" smtClean="0">
                <a:latin typeface="Arial" panose="020B0604020202020204" pitchFamily="34" charset="0"/>
                <a:cs typeface="Arial" panose="020B0604020202020204" pitchFamily="34" charset="0"/>
              </a:rPr>
              <a:t>)</a:t>
            </a:r>
            <a:r>
              <a:rPr lang="vi-VN" sz="3600" dirty="0" smtClean="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Các số nguyên không âm x và y phải thỏa mãn điều kiện gì để số tiền bán vé thu được đạt tối thiểu 20 triệu đồng</a:t>
            </a:r>
            <a:r>
              <a:rPr lang="vi-VN" sz="3600" dirty="0" smtClean="0">
                <a:latin typeface="Arial" panose="020B0604020202020204" pitchFamily="34" charset="0"/>
                <a:cs typeface="Arial" panose="020B0604020202020204" pitchFamily="34" charset="0"/>
              </a:rPr>
              <a:t>?</a:t>
            </a:r>
            <a:endParaRPr lang="vi-VN" sz="3600" dirty="0">
              <a:latin typeface="Arial" panose="020B0604020202020204" pitchFamily="34" charset="0"/>
              <a:cs typeface="Arial" panose="020B0604020202020204" pitchFamily="34" charset="0"/>
            </a:endParaRPr>
          </a:p>
          <a:p>
            <a:pPr algn="just">
              <a:lnSpc>
                <a:spcPct val="150000"/>
              </a:lnSpc>
            </a:pPr>
            <a:r>
              <a:rPr lang="vi-VN" sz="3600" dirty="0" smtClean="0">
                <a:latin typeface="Arial" panose="020B0604020202020204" pitchFamily="34" charset="0"/>
                <a:cs typeface="Arial" panose="020B0604020202020204" pitchFamily="34" charset="0"/>
              </a:rPr>
              <a:t>b</a:t>
            </a:r>
            <a:r>
              <a:rPr lang="en-US" sz="3600" dirty="0" smtClean="0">
                <a:latin typeface="Arial" panose="020B0604020202020204" pitchFamily="34" charset="0"/>
                <a:cs typeface="Arial" panose="020B0604020202020204" pitchFamily="34" charset="0"/>
              </a:rPr>
              <a:t>)</a:t>
            </a:r>
            <a:r>
              <a:rPr lang="vi-VN" sz="3600" dirty="0" smtClean="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Nếu số tiền bán vé thu được nhỏ hơn 20 triệu đồng thì x và y thỏa mãn điều kiện gì?</a:t>
            </a:r>
            <a:endParaRPr lang="en-US" sz="36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ppt_x</p:attrName>
                                        </p:attrNameLst>
                                      </p:cBhvr>
                                      <p:tavLst>
                                        <p:tav tm="0">
                                          <p:val>
                                            <p:strVal val="#ppt_x+#ppt_w/2"/>
                                          </p:val>
                                        </p:tav>
                                        <p:tav tm="100000">
                                          <p:val>
                                            <p:strVal val="#ppt_x"/>
                                          </p:val>
                                        </p:tav>
                                      </p:tavLst>
                                    </p:anim>
                                    <p:anim calcmode="lin" valueType="num">
                                      <p:cBhvr>
                                        <p:cTn id="8" dur="500" fill="hold"/>
                                        <p:tgtEl>
                                          <p:spTgt spid="18"/>
                                        </p:tgtEl>
                                        <p:attrNameLst>
                                          <p:attrName>ppt_y</p:attrName>
                                        </p:attrNameLst>
                                      </p:cBhvr>
                                      <p:tavLst>
                                        <p:tav tm="0">
                                          <p:val>
                                            <p:strVal val="#ppt_y"/>
                                          </p:val>
                                        </p:tav>
                                        <p:tav tm="100000">
                                          <p:val>
                                            <p:strVal val="#ppt_y"/>
                                          </p:val>
                                        </p:tav>
                                      </p:tavLst>
                                    </p:anim>
                                    <p:anim calcmode="lin" valueType="num">
                                      <p:cBhvr>
                                        <p:cTn id="9" dur="500" fill="hold"/>
                                        <p:tgtEl>
                                          <p:spTgt spid="18"/>
                                        </p:tgtEl>
                                        <p:attrNameLst>
                                          <p:attrName>ppt_w</p:attrName>
                                        </p:attrNameLst>
                                      </p:cBhvr>
                                      <p:tavLst>
                                        <p:tav tm="0">
                                          <p:val>
                                            <p:fltVal val="0"/>
                                          </p:val>
                                        </p:tav>
                                        <p:tav tm="100000">
                                          <p:val>
                                            <p:strVal val="#ppt_w"/>
                                          </p:val>
                                        </p:tav>
                                      </p:tavLst>
                                    </p:anim>
                                    <p:anim calcmode="lin" valueType="num">
                                      <p:cBhvr>
                                        <p:cTn id="10" dur="5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0" grpId="0" animBg="1"/>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66800" y="876300"/>
            <a:ext cx="3048000" cy="2261062"/>
            <a:chOff x="1066800" y="876300"/>
            <a:chExt cx="3048000" cy="2261062"/>
          </a:xfrm>
        </p:grpSpPr>
        <p:pic>
          <p:nvPicPr>
            <p:cNvPr id="2"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66800" y="876300"/>
              <a:ext cx="3048000" cy="2261062"/>
            </a:xfrm>
            <a:prstGeom prst="rect">
              <a:avLst/>
            </a:prstGeom>
          </p:spPr>
        </p:pic>
        <p:sp>
          <p:nvSpPr>
            <p:cNvPr id="3" name="TextBox 2"/>
            <p:cNvSpPr txBox="1"/>
            <p:nvPr/>
          </p:nvSpPr>
          <p:spPr>
            <a:xfrm>
              <a:off x="1295400" y="1485900"/>
              <a:ext cx="2590800" cy="707886"/>
            </a:xfrm>
            <a:prstGeom prst="rect">
              <a:avLst/>
            </a:prstGeom>
            <a:noFill/>
          </p:spPr>
          <p:txBody>
            <a:bodyPr wrap="square" rtlCol="0">
              <a:spAutoFit/>
            </a:bodyPr>
            <a:lstStyle/>
            <a:p>
              <a:pPr algn="ctr"/>
              <a:r>
                <a:rPr lang="en-US" sz="4000" b="1" dirty="0" err="1" smtClean="0">
                  <a:solidFill>
                    <a:schemeClr val="bg1"/>
                  </a:solidFill>
                  <a:latin typeface="Arial" panose="020B0604020202020204" pitchFamily="34" charset="0"/>
                  <a:cs typeface="Arial" panose="020B0604020202020204" pitchFamily="34" charset="0"/>
                </a:rPr>
                <a:t>Giải</a:t>
              </a:r>
              <a:endParaRPr lang="en-US" sz="4000" b="1" dirty="0">
                <a:solidFill>
                  <a:schemeClr val="bg1"/>
                </a:solidFill>
                <a:latin typeface="Arial" panose="020B0604020202020204" pitchFamily="34" charset="0"/>
                <a:cs typeface="Arial" panose="020B0604020202020204" pitchFamily="34" charset="0"/>
              </a:endParaRPr>
            </a:p>
          </p:txBody>
        </p:sp>
      </p:grpSp>
      <p:sp>
        <p:nvSpPr>
          <p:cNvPr id="5" name="Rectangle 4"/>
          <p:cNvSpPr/>
          <p:nvPr/>
        </p:nvSpPr>
        <p:spPr>
          <a:xfrm>
            <a:off x="4876800" y="495300"/>
            <a:ext cx="12192000" cy="3416320"/>
          </a:xfrm>
          <a:prstGeom prst="rect">
            <a:avLst/>
          </a:prstGeom>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Biểu thức tính số tiền bán vé thu được (đơn vị nghìn đồng) ở rạp chiếu phim đó theo x và </a:t>
            </a:r>
            <a:r>
              <a:rPr lang="vi-VN" sz="3600" dirty="0" smtClean="0">
                <a:latin typeface="Arial" panose="020B0604020202020204" pitchFamily="34" charset="0"/>
                <a:cs typeface="Arial" panose="020B0604020202020204" pitchFamily="34" charset="0"/>
              </a:rPr>
              <a:t>y:</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50x </a:t>
            </a:r>
            <a:r>
              <a:rPr lang="vi-VN" sz="3600" dirty="0">
                <a:latin typeface="Arial" panose="020B0604020202020204" pitchFamily="34" charset="0"/>
                <a:cs typeface="Arial" panose="020B0604020202020204" pitchFamily="34" charset="0"/>
              </a:rPr>
              <a:t>+ 100y </a:t>
            </a:r>
          </a:p>
          <a:p>
            <a:pPr algn="just">
              <a:lnSpc>
                <a:spcPct val="150000"/>
              </a:lnSpc>
            </a:pPr>
            <a:r>
              <a:rPr lang="vi-VN" sz="3600" dirty="0">
                <a:latin typeface="Arial" panose="020B0604020202020204" pitchFamily="34" charset="0"/>
                <a:cs typeface="Arial" panose="020B0604020202020204" pitchFamily="34" charset="0"/>
              </a:rPr>
              <a:t>a) 50x + </a:t>
            </a:r>
            <a:r>
              <a:rPr lang="vi-VN" sz="3600" dirty="0" smtClean="0">
                <a:latin typeface="Arial" panose="020B0604020202020204" pitchFamily="34" charset="0"/>
                <a:cs typeface="Arial" panose="020B0604020202020204" pitchFamily="34" charset="0"/>
              </a:rPr>
              <a:t>100y</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20</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000</a:t>
            </a:r>
            <a:endParaRPr lang="vi-VN" sz="3600" dirty="0">
              <a:latin typeface="Arial" panose="020B0604020202020204" pitchFamily="34" charset="0"/>
              <a:cs typeface="Arial" panose="020B0604020202020204" pitchFamily="34" charset="0"/>
            </a:endParaRPr>
          </a:p>
          <a:p>
            <a:pPr algn="just">
              <a:lnSpc>
                <a:spcPct val="150000"/>
              </a:lnSpc>
            </a:pPr>
            <a:r>
              <a:rPr lang="vi-VN" sz="3600" dirty="0">
                <a:latin typeface="Arial" panose="020B0604020202020204" pitchFamily="34" charset="0"/>
                <a:cs typeface="Arial" panose="020B0604020202020204" pitchFamily="34" charset="0"/>
              </a:rPr>
              <a:t>b) 50x + </a:t>
            </a:r>
            <a:r>
              <a:rPr lang="vi-VN" sz="3600" dirty="0" smtClean="0">
                <a:latin typeface="Arial" panose="020B0604020202020204" pitchFamily="34" charset="0"/>
                <a:cs typeface="Arial" panose="020B0604020202020204" pitchFamily="34" charset="0"/>
              </a:rPr>
              <a:t>100y</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&lt;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20</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000</a:t>
            </a:r>
            <a:r>
              <a:rPr lang="vi-VN" sz="3600" dirty="0">
                <a:latin typeface="Arial" panose="020B0604020202020204" pitchFamily="34" charset="0"/>
                <a:cs typeface="Arial" panose="020B0604020202020204" pitchFamily="34" charset="0"/>
              </a:rPr>
              <a:t>.</a:t>
            </a:r>
          </a:p>
        </p:txBody>
      </p:sp>
      <p:sp>
        <p:nvSpPr>
          <p:cNvPr id="7" name="Chevron 6"/>
          <p:cNvSpPr/>
          <p:nvPr/>
        </p:nvSpPr>
        <p:spPr>
          <a:xfrm>
            <a:off x="10134600" y="2400300"/>
            <a:ext cx="1066800" cy="1161598"/>
          </a:xfrm>
          <a:prstGeom prst="chevron">
            <a:avLst>
              <a:gd name="adj" fmla="val 8683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p:cNvSpPr txBox="1"/>
          <p:nvPr/>
        </p:nvSpPr>
        <p:spPr>
          <a:xfrm>
            <a:off x="11734800" y="2006831"/>
            <a:ext cx="4114800" cy="1938992"/>
          </a:xfrm>
          <a:prstGeom prst="rect">
            <a:avLst/>
          </a:prstGeom>
          <a:noFill/>
        </p:spPr>
        <p:txBody>
          <a:bodyPr wrap="square" rtlCol="0">
            <a:spAutoFit/>
          </a:bodyPr>
          <a:lstStyle/>
          <a:p>
            <a:pPr algn="just">
              <a:lnSpc>
                <a:spcPct val="150000"/>
              </a:lnSpc>
            </a:pPr>
            <a:r>
              <a:rPr lang="en-US" sz="4000" dirty="0" err="1">
                <a:solidFill>
                  <a:srgbClr val="C00000"/>
                </a:solidFill>
                <a:latin typeface="Arial" panose="020B0604020202020204" pitchFamily="34" charset="0"/>
                <a:cs typeface="Arial" panose="020B0604020202020204" pitchFamily="34" charset="0"/>
              </a:rPr>
              <a:t>b</a:t>
            </a:r>
            <a:r>
              <a:rPr lang="en-US" sz="4000" dirty="0" err="1" smtClean="0">
                <a:solidFill>
                  <a:srgbClr val="C00000"/>
                </a:solidFill>
                <a:latin typeface="Arial" panose="020B0604020202020204" pitchFamily="34" charset="0"/>
                <a:cs typeface="Arial" panose="020B0604020202020204" pitchFamily="34" charset="0"/>
              </a:rPr>
              <a:t>ất</a:t>
            </a:r>
            <a:r>
              <a:rPr lang="en-US" sz="4000" dirty="0" smtClean="0">
                <a:solidFill>
                  <a:srgbClr val="C00000"/>
                </a:solidFill>
                <a:latin typeface="Arial" panose="020B0604020202020204" pitchFamily="34" charset="0"/>
                <a:cs typeface="Arial" panose="020B0604020202020204" pitchFamily="34" charset="0"/>
              </a:rPr>
              <a:t> </a:t>
            </a:r>
            <a:r>
              <a:rPr lang="en-US" sz="4000" dirty="0" err="1" smtClean="0">
                <a:solidFill>
                  <a:srgbClr val="C00000"/>
                </a:solidFill>
                <a:latin typeface="Arial" panose="020B0604020202020204" pitchFamily="34" charset="0"/>
                <a:cs typeface="Arial" panose="020B0604020202020204" pitchFamily="34" charset="0"/>
              </a:rPr>
              <a:t>phương</a:t>
            </a:r>
            <a:r>
              <a:rPr lang="en-US" sz="4000" dirty="0" smtClean="0">
                <a:solidFill>
                  <a:srgbClr val="C00000"/>
                </a:solidFill>
                <a:latin typeface="Arial" panose="020B0604020202020204" pitchFamily="34" charset="0"/>
                <a:cs typeface="Arial" panose="020B0604020202020204" pitchFamily="34" charset="0"/>
              </a:rPr>
              <a:t> </a:t>
            </a:r>
            <a:r>
              <a:rPr lang="en-US" sz="4000" dirty="0" err="1" smtClean="0">
                <a:solidFill>
                  <a:srgbClr val="C00000"/>
                </a:solidFill>
                <a:latin typeface="Arial" panose="020B0604020202020204" pitchFamily="34" charset="0"/>
                <a:cs typeface="Arial" panose="020B0604020202020204" pitchFamily="34" charset="0"/>
              </a:rPr>
              <a:t>trình</a:t>
            </a:r>
            <a:r>
              <a:rPr lang="en-US" sz="4000" dirty="0" smtClean="0">
                <a:solidFill>
                  <a:srgbClr val="C00000"/>
                </a:solidFill>
                <a:latin typeface="Arial" panose="020B0604020202020204" pitchFamily="34" charset="0"/>
                <a:cs typeface="Arial" panose="020B0604020202020204" pitchFamily="34" charset="0"/>
              </a:rPr>
              <a:t> </a:t>
            </a:r>
            <a:r>
              <a:rPr lang="en-US" sz="4000" dirty="0" err="1" smtClean="0">
                <a:solidFill>
                  <a:srgbClr val="C00000"/>
                </a:solidFill>
                <a:latin typeface="Arial" panose="020B0604020202020204" pitchFamily="34" charset="0"/>
                <a:cs typeface="Arial" panose="020B0604020202020204" pitchFamily="34" charset="0"/>
              </a:rPr>
              <a:t>bậc</a:t>
            </a:r>
            <a:r>
              <a:rPr lang="en-US" sz="4000" dirty="0" smtClean="0">
                <a:solidFill>
                  <a:srgbClr val="C00000"/>
                </a:solidFill>
                <a:latin typeface="Arial" panose="020B0604020202020204" pitchFamily="34" charset="0"/>
                <a:cs typeface="Arial" panose="020B0604020202020204" pitchFamily="34" charset="0"/>
              </a:rPr>
              <a:t> </a:t>
            </a:r>
            <a:r>
              <a:rPr lang="en-US" sz="4000" dirty="0" err="1" smtClean="0">
                <a:solidFill>
                  <a:srgbClr val="C00000"/>
                </a:solidFill>
                <a:latin typeface="Arial" panose="020B0604020202020204" pitchFamily="34" charset="0"/>
                <a:cs typeface="Arial" panose="020B0604020202020204" pitchFamily="34" charset="0"/>
              </a:rPr>
              <a:t>nhất</a:t>
            </a:r>
            <a:r>
              <a:rPr lang="en-US" sz="4000" dirty="0" smtClean="0">
                <a:solidFill>
                  <a:srgbClr val="C00000"/>
                </a:solidFill>
                <a:latin typeface="Arial" panose="020B0604020202020204" pitchFamily="34" charset="0"/>
                <a:cs typeface="Arial" panose="020B0604020202020204" pitchFamily="34" charset="0"/>
              </a:rPr>
              <a:t> </a:t>
            </a:r>
            <a:r>
              <a:rPr lang="en-US" sz="4000" dirty="0" err="1" smtClean="0">
                <a:solidFill>
                  <a:srgbClr val="C00000"/>
                </a:solidFill>
                <a:latin typeface="Arial" panose="020B0604020202020204" pitchFamily="34" charset="0"/>
                <a:cs typeface="Arial" panose="020B0604020202020204" pitchFamily="34" charset="0"/>
              </a:rPr>
              <a:t>hai</a:t>
            </a:r>
            <a:r>
              <a:rPr lang="en-US" sz="4000" dirty="0" smtClean="0">
                <a:solidFill>
                  <a:srgbClr val="C00000"/>
                </a:solidFill>
                <a:latin typeface="Arial" panose="020B0604020202020204" pitchFamily="34" charset="0"/>
                <a:cs typeface="Arial" panose="020B0604020202020204" pitchFamily="34" charset="0"/>
              </a:rPr>
              <a:t> </a:t>
            </a:r>
            <a:r>
              <a:rPr lang="en-US" sz="4000" dirty="0" err="1" smtClean="0">
                <a:solidFill>
                  <a:srgbClr val="C00000"/>
                </a:solidFill>
                <a:latin typeface="Arial" panose="020B0604020202020204" pitchFamily="34" charset="0"/>
                <a:cs typeface="Arial" panose="020B0604020202020204" pitchFamily="34" charset="0"/>
              </a:rPr>
              <a:t>ẩn</a:t>
            </a:r>
            <a:endParaRPr lang="en-US" sz="4000" dirty="0">
              <a:solidFill>
                <a:srgbClr val="C00000"/>
              </a:solidFill>
              <a:latin typeface="Arial" panose="020B0604020202020204" pitchFamily="34" charset="0"/>
              <a:cs typeface="Arial" panose="020B0604020202020204" pitchFamily="34" charset="0"/>
            </a:endParaRPr>
          </a:p>
        </p:txBody>
      </p:sp>
      <p:grpSp>
        <p:nvGrpSpPr>
          <p:cNvPr id="12" name="Group 11"/>
          <p:cNvGrpSpPr/>
          <p:nvPr/>
        </p:nvGrpSpPr>
        <p:grpSpPr>
          <a:xfrm>
            <a:off x="2743200" y="4457700"/>
            <a:ext cx="14630400" cy="5334000"/>
            <a:chOff x="2743200" y="4457700"/>
            <a:chExt cx="14630400" cy="5334000"/>
          </a:xfrm>
        </p:grpSpPr>
        <p:sp>
          <p:nvSpPr>
            <p:cNvPr id="9" name="Rounded Rectangle 8"/>
            <p:cNvSpPr/>
            <p:nvPr/>
          </p:nvSpPr>
          <p:spPr>
            <a:xfrm>
              <a:off x="2743200" y="4457700"/>
              <a:ext cx="14630400" cy="5334000"/>
            </a:xfrm>
            <a:prstGeom prst="roundRect">
              <a:avLst>
                <a:gd name="adj" fmla="val 12477"/>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390900" y="4770209"/>
              <a:ext cx="13487400" cy="4708981"/>
            </a:xfrm>
            <a:prstGeom prst="rect">
              <a:avLst/>
            </a:prstGeom>
          </p:spPr>
          <p:txBody>
            <a:bodyPr wrap="square">
              <a:spAutoFit/>
            </a:bodyPr>
            <a:lstStyle/>
            <a:p>
              <a:pPr algn="just">
                <a:lnSpc>
                  <a:spcPct val="150000"/>
                </a:lnSpc>
              </a:pPr>
              <a:r>
                <a:rPr lang="vi-VN" sz="4000" b="1" dirty="0">
                  <a:solidFill>
                    <a:srgbClr val="002060"/>
                  </a:solidFill>
                  <a:latin typeface="Arial" panose="020B0604020202020204" pitchFamily="34" charset="0"/>
                  <a:cs typeface="Arial" panose="020B0604020202020204" pitchFamily="34" charset="0"/>
                </a:rPr>
                <a:t>Định nghĩa:</a:t>
              </a:r>
            </a:p>
            <a:p>
              <a:pPr algn="just">
                <a:lnSpc>
                  <a:spcPct val="150000"/>
                </a:lnSpc>
              </a:pPr>
              <a:r>
                <a:rPr lang="vi-VN" sz="4000" dirty="0">
                  <a:latin typeface="Arial" panose="020B0604020202020204" pitchFamily="34" charset="0"/>
                  <a:cs typeface="Arial" panose="020B0604020202020204" pitchFamily="34" charset="0"/>
                </a:rPr>
                <a:t>Bất phương trình bậc nhất hai ẩn x, y có dạng tổng quát là:</a:t>
              </a:r>
            </a:p>
            <a:p>
              <a:pPr algn="just">
                <a:lnSpc>
                  <a:spcPct val="150000"/>
                </a:lnSpc>
              </a:pPr>
              <a:r>
                <a:rPr lang="vi-VN" sz="4000" dirty="0" smtClean="0">
                  <a:latin typeface="Arial" panose="020B0604020202020204" pitchFamily="34" charset="0"/>
                  <a:cs typeface="Arial" panose="020B0604020202020204" pitchFamily="34" charset="0"/>
                </a:rPr>
                <a:t>ax</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by</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c</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(ax</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by</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c,</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ax</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by</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&lt;c,</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ax</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by</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&gt;c</a:t>
              </a:r>
              <a:r>
                <a:rPr lang="vi-VN" sz="4000" dirty="0">
                  <a:latin typeface="Arial" panose="020B0604020202020204" pitchFamily="34" charset="0"/>
                  <a:cs typeface="Arial" panose="020B0604020202020204" pitchFamily="34" charset="0"/>
                </a:rPr>
                <a:t>)</a:t>
              </a:r>
            </a:p>
            <a:p>
              <a:pPr algn="just">
                <a:lnSpc>
                  <a:spcPct val="150000"/>
                </a:lnSpc>
              </a:pPr>
              <a:r>
                <a:rPr lang="vi-VN" sz="4000" dirty="0">
                  <a:latin typeface="Arial" panose="020B0604020202020204" pitchFamily="34" charset="0"/>
                  <a:cs typeface="Arial" panose="020B0604020202020204" pitchFamily="34" charset="0"/>
                </a:rPr>
                <a:t>Trong đó a, b, c là những số thực đã cho, a và b không đồng thời bằng 0, x và y là các ẩn số.</a:t>
              </a:r>
            </a:p>
          </p:txBody>
        </p:sp>
      </p:grpSp>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1000" y="4457700"/>
            <a:ext cx="2828590" cy="6927053"/>
          </a:xfrm>
          <a:prstGeom prst="rect">
            <a:avLst/>
          </a:prstGeom>
        </p:spPr>
      </p:pic>
    </p:spTree>
    <p:extLst>
      <p:ext uri="{BB962C8B-B14F-4D97-AF65-F5344CB8AC3E}">
        <p14:creationId xmlns:p14="http://schemas.microsoft.com/office/powerpoint/2010/main" val="39624923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p:tgtEl>
                                          <p:spTgt spid="7"/>
                                        </p:tgtEl>
                                        <p:attrNameLst>
                                          <p:attrName>ppt_x</p:attrName>
                                        </p:attrNameLst>
                                      </p:cBhvr>
                                      <p:tavLst>
                                        <p:tav tm="0">
                                          <p:val>
                                            <p:strVal val="#ppt_x-#ppt_w*1.125000"/>
                                          </p:val>
                                        </p:tav>
                                        <p:tav tm="100000">
                                          <p:val>
                                            <p:strVal val="#ppt_x"/>
                                          </p:val>
                                        </p:tav>
                                      </p:tavLst>
                                    </p:anim>
                                    <p:animEffect transition="in" filter="wipe(right)">
                                      <p:cBhvr>
                                        <p:cTn id="18" dur="500"/>
                                        <p:tgtEl>
                                          <p:spTgt spid="7"/>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50" presetClass="entr" presetSubtype="0" decel="10000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strVal val="#ppt_w+.3"/>
                                          </p:val>
                                        </p:tav>
                                        <p:tav tm="100000">
                                          <p:val>
                                            <p:strVal val="#ppt_w"/>
                                          </p:val>
                                        </p:tav>
                                      </p:tavLst>
                                    </p:anim>
                                    <p:anim calcmode="lin" valueType="num">
                                      <p:cBhvr>
                                        <p:cTn id="30" dur="500" fill="hold"/>
                                        <p:tgtEl>
                                          <p:spTgt spid="12"/>
                                        </p:tgtEl>
                                        <p:attrNameLst>
                                          <p:attrName>ppt_h</p:attrName>
                                        </p:attrNameLst>
                                      </p:cBhvr>
                                      <p:tavLst>
                                        <p:tav tm="0">
                                          <p:val>
                                            <p:strVal val="#ppt_h"/>
                                          </p:val>
                                        </p:tav>
                                        <p:tav tm="100000">
                                          <p:val>
                                            <p:strVal val="#ppt_h"/>
                                          </p:val>
                                        </p:tav>
                                      </p:tavLst>
                                    </p:anim>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utoShape 17"/>
          <p:cNvSpPr/>
          <p:nvPr/>
        </p:nvSpPr>
        <p:spPr>
          <a:xfrm>
            <a:off x="0" y="8572500"/>
            <a:ext cx="18288000" cy="1714500"/>
          </a:xfrm>
          <a:prstGeom prst="rect">
            <a:avLst/>
          </a:prstGeom>
          <a:solidFill>
            <a:srgbClr val="D1A3E8"/>
          </a:solidFill>
        </p:spPr>
      </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62000" y="1257300"/>
            <a:ext cx="3581400" cy="2656748"/>
          </a:xfrm>
          <a:prstGeom prst="rect">
            <a:avLst/>
          </a:prstGeom>
        </p:spPr>
      </p:pic>
      <p:pic>
        <p:nvPicPr>
          <p:cNvPr id="19"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04800" y="5385876"/>
            <a:ext cx="3812844" cy="4414872"/>
          </a:xfrm>
          <a:prstGeom prst="rect">
            <a:avLst/>
          </a:prstGeom>
        </p:spPr>
      </p:pic>
      <p:sp>
        <p:nvSpPr>
          <p:cNvPr id="20" name="TextBox 19"/>
          <p:cNvSpPr txBox="1"/>
          <p:nvPr/>
        </p:nvSpPr>
        <p:spPr>
          <a:xfrm>
            <a:off x="1409700" y="2231731"/>
            <a:ext cx="2286000" cy="707886"/>
          </a:xfrm>
          <a:prstGeom prst="rect">
            <a:avLst/>
          </a:prstGeom>
          <a:noFill/>
        </p:spPr>
        <p:txBody>
          <a:bodyPr wrap="square" rtlCol="0">
            <a:spAutoFit/>
          </a:bodyPr>
          <a:lstStyle/>
          <a:p>
            <a:pPr algn="ctr"/>
            <a:r>
              <a:rPr lang="en-US" sz="4000" b="1" dirty="0" err="1" smtClean="0">
                <a:solidFill>
                  <a:schemeClr val="bg1"/>
                </a:solidFill>
                <a:latin typeface="Arial" panose="020B0604020202020204" pitchFamily="34" charset="0"/>
                <a:cs typeface="Arial" panose="020B0604020202020204" pitchFamily="34" charset="0"/>
              </a:rPr>
              <a:t>Ví</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dụ</a:t>
            </a:r>
            <a:r>
              <a:rPr lang="en-US" sz="4000" b="1" dirty="0" smtClean="0">
                <a:solidFill>
                  <a:schemeClr val="bg1"/>
                </a:solidFill>
                <a:latin typeface="Arial" panose="020B0604020202020204" pitchFamily="34" charset="0"/>
                <a:cs typeface="Arial" panose="020B0604020202020204" pitchFamily="34" charset="0"/>
              </a:rPr>
              <a:t> 1:</a:t>
            </a:r>
            <a:endParaRPr lang="en-US" sz="4000" b="1" dirty="0">
              <a:solidFill>
                <a:schemeClr val="bg1"/>
              </a:solidFill>
              <a:latin typeface="Arial" panose="020B0604020202020204" pitchFamily="34" charset="0"/>
              <a:cs typeface="Arial" panose="020B0604020202020204" pitchFamily="34" charset="0"/>
            </a:endParaRPr>
          </a:p>
        </p:txBody>
      </p:sp>
      <p:sp>
        <p:nvSpPr>
          <p:cNvPr id="21" name="TextBox 20"/>
          <p:cNvSpPr txBox="1"/>
          <p:nvPr/>
        </p:nvSpPr>
        <p:spPr>
          <a:xfrm>
            <a:off x="5016500" y="1056483"/>
            <a:ext cx="11811000" cy="2862322"/>
          </a:xfrm>
          <a:prstGeom prst="rect">
            <a:avLst/>
          </a:prstGeom>
          <a:noFill/>
        </p:spPr>
        <p:txBody>
          <a:bodyPr wrap="square" rtlCol="0">
            <a:spAutoFit/>
          </a:bodyPr>
          <a:lstStyle/>
          <a:p>
            <a:pPr algn="just">
              <a:lnSpc>
                <a:spcPct val="150000"/>
              </a:lnSpc>
            </a:pPr>
            <a:r>
              <a:rPr lang="en-US" sz="4000" dirty="0" err="1" smtClean="0">
                <a:latin typeface="Arial" panose="020B0604020202020204" pitchFamily="34" charset="0"/>
                <a:cs typeface="Arial" panose="020B0604020202020204" pitchFamily="34" charset="0"/>
              </a:rPr>
              <a:t>Bất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phương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trình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nào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đây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bất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phương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trình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bậc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nhất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hai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ẩn</a:t>
            </a:r>
            <a:r>
              <a:rPr lang="en-US" sz="4000" dirty="0" smtClean="0">
                <a:latin typeface="Arial" panose="020B0604020202020204" pitchFamily="34" charset="0"/>
                <a:cs typeface="Arial" panose="020B0604020202020204" pitchFamily="34" charset="0"/>
              </a:rPr>
              <a:t>?</a:t>
            </a:r>
          </a:p>
          <a:p>
            <a:pPr algn="ctr">
              <a:lnSpc>
                <a:spcPct val="150000"/>
              </a:lnSpc>
            </a:pPr>
            <a:r>
              <a:rPr lang="en-US" sz="4000" dirty="0" smtClean="0">
                <a:latin typeface="Arial" panose="020B0604020202020204" pitchFamily="34" charset="0"/>
                <a:cs typeface="Arial" panose="020B0604020202020204" pitchFamily="34" charset="0"/>
              </a:rPr>
              <a:t>2x + 3y &lt; 1                             2x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+ 3y &lt; 1</a:t>
            </a:r>
            <a:endParaRPr lang="en-US" sz="4000" dirty="0">
              <a:latin typeface="Arial" panose="020B0604020202020204" pitchFamily="34" charset="0"/>
              <a:cs typeface="Arial" panose="020B0604020202020204" pitchFamily="34" charset="0"/>
            </a:endParaRPr>
          </a:p>
        </p:txBody>
      </p:sp>
      <p:sp>
        <p:nvSpPr>
          <p:cNvPr id="22" name="TextBox 21"/>
          <p:cNvSpPr txBox="1"/>
          <p:nvPr/>
        </p:nvSpPr>
        <p:spPr>
          <a:xfrm>
            <a:off x="9448800" y="3914048"/>
            <a:ext cx="1905000" cy="707886"/>
          </a:xfrm>
          <a:prstGeom prst="rect">
            <a:avLst/>
          </a:prstGeom>
          <a:noFill/>
        </p:spPr>
        <p:txBody>
          <a:bodyPr wrap="square" rtlCol="0">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sp>
        <p:nvSpPr>
          <p:cNvPr id="23" name="TextBox 22"/>
          <p:cNvSpPr txBox="1"/>
          <p:nvPr/>
        </p:nvSpPr>
        <p:spPr>
          <a:xfrm>
            <a:off x="5041900" y="4621934"/>
            <a:ext cx="11963400" cy="3785652"/>
          </a:xfrm>
          <a:prstGeom prst="rect">
            <a:avLst/>
          </a:prstGeom>
          <a:noFill/>
        </p:spPr>
        <p:txBody>
          <a:bodyPr wrap="square" rtlCol="0">
            <a:spAutoFit/>
          </a:bodyPr>
          <a:lstStyle/>
          <a:p>
            <a:pPr algn="just">
              <a:lnSpc>
                <a:spcPct val="150000"/>
              </a:lnSpc>
            </a:pPr>
            <a:r>
              <a:rPr lang="en-US" sz="4000" dirty="0" err="1" smtClean="0">
                <a:latin typeface="Arial" panose="020B0604020202020204" pitchFamily="34" charset="0"/>
                <a:cs typeface="Arial" panose="020B0604020202020204" pitchFamily="34" charset="0"/>
              </a:rPr>
              <a:t>Bất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phương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trình</a:t>
            </a:r>
            <a:r>
              <a:rPr lang="en-US" sz="4000" dirty="0" smtClean="0">
                <a:latin typeface="Arial" panose="020B0604020202020204" pitchFamily="34" charset="0"/>
                <a:cs typeface="Arial" panose="020B0604020202020204" pitchFamily="34" charset="0"/>
              </a:rPr>
              <a:t> 2x + 3y &lt; 1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bất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phương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trình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bậc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nhất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hai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ẩn</a:t>
            </a:r>
            <a:r>
              <a:rPr lang="en-US" sz="4000" dirty="0" smtClean="0">
                <a:latin typeface="Arial" panose="020B0604020202020204" pitchFamily="34" charset="0"/>
                <a:cs typeface="Arial" panose="020B0604020202020204" pitchFamily="34" charset="0"/>
              </a:rPr>
              <a:t>.</a:t>
            </a:r>
          </a:p>
          <a:p>
            <a:pPr algn="just">
              <a:lnSpc>
                <a:spcPct val="150000"/>
              </a:lnSpc>
            </a:pPr>
            <a:r>
              <a:rPr lang="en-US" sz="4000" dirty="0" err="1" smtClean="0">
                <a:latin typeface="Arial" panose="020B0604020202020204" pitchFamily="34" charset="0"/>
                <a:cs typeface="Arial" panose="020B0604020202020204" pitchFamily="34" charset="0"/>
              </a:rPr>
              <a:t>Bất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phương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trình</a:t>
            </a:r>
            <a:r>
              <a:rPr lang="en-US" sz="4000" dirty="0" smtClean="0">
                <a:latin typeface="Arial" panose="020B0604020202020204" pitchFamily="34" charset="0"/>
                <a:cs typeface="Arial" panose="020B0604020202020204" pitchFamily="34" charset="0"/>
              </a:rPr>
              <a:t> 2x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+ 3y &lt; 1 </a:t>
            </a:r>
            <a:r>
              <a:rPr lang="en-US" sz="4000" dirty="0" err="1" smtClean="0">
                <a:latin typeface="Arial" panose="020B0604020202020204" pitchFamily="34" charset="0"/>
                <a:cs typeface="Arial" panose="020B0604020202020204" pitchFamily="34" charset="0"/>
              </a:rPr>
              <a:t>không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phải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bất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phương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trình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bậc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nhất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hai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ẩn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vì</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chứa</a:t>
            </a:r>
            <a:r>
              <a:rPr lang="en-US" sz="4000" dirty="0" smtClean="0">
                <a:latin typeface="Arial" panose="020B0604020202020204" pitchFamily="34" charset="0"/>
                <a:cs typeface="Arial" panose="020B0604020202020204" pitchFamily="34" charset="0"/>
              </a:rPr>
              <a:t> 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4474484"/>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Effect transition="in" filter="fade">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23">
                                            <p:txEl>
                                              <p:pRg st="0" end="0"/>
                                            </p:txEl>
                                          </p:spTgt>
                                        </p:tgtEl>
                                        <p:attrNameLst>
                                          <p:attrName>style.visibility</p:attrName>
                                        </p:attrNameLst>
                                      </p:cBhvr>
                                      <p:to>
                                        <p:strVal val="visible"/>
                                      </p:to>
                                    </p:set>
                                    <p:animEffect transition="in" filter="fade">
                                      <p:cBhvr>
                                        <p:cTn id="25" dur="500"/>
                                        <p:tgtEl>
                                          <p:spTgt spid="23">
                                            <p:txEl>
                                              <p:pRg st="0" end="0"/>
                                            </p:txEl>
                                          </p:spTgt>
                                        </p:tgtEl>
                                      </p:cBhvr>
                                    </p:animEffect>
                                    <p:anim calcmode="lin" valueType="num">
                                      <p:cBhvr>
                                        <p:cTn id="26"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23">
                                            <p:txEl>
                                              <p:pRg st="0" end="0"/>
                                            </p:txEl>
                                          </p:spTgt>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fade">
                                      <p:cBhvr>
                                        <p:cTn id="30" dur="500"/>
                                        <p:tgtEl>
                                          <p:spTgt spid="23">
                                            <p:txEl>
                                              <p:pRg st="1" end="1"/>
                                            </p:txEl>
                                          </p:spTgt>
                                        </p:tgtEl>
                                      </p:cBhvr>
                                    </p:animEffect>
                                    <p:anim calcmode="lin" valueType="num">
                                      <p:cBhvr>
                                        <p:cTn id="31" dur="5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32" dur="5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914400" y="1181100"/>
            <a:ext cx="1676400" cy="990600"/>
          </a:xfrm>
          <a:prstGeom prst="roundRect">
            <a:avLst/>
          </a:prstGeom>
          <a:solidFill>
            <a:schemeClr val="accent5">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smtClean="0">
                <a:latin typeface="Arial" panose="020B0604020202020204" pitchFamily="34" charset="0"/>
                <a:cs typeface="Arial" panose="020B0604020202020204" pitchFamily="34" charset="0"/>
              </a:rPr>
              <a:t>HĐ2</a:t>
            </a:r>
            <a:endParaRPr lang="en-US" sz="4000" b="1" dirty="0">
              <a:latin typeface="Arial" panose="020B0604020202020204" pitchFamily="34" charset="0"/>
              <a:cs typeface="Arial" panose="020B0604020202020204" pitchFamily="34" charset="0"/>
            </a:endParaRPr>
          </a:p>
        </p:txBody>
      </p:sp>
      <p:sp>
        <p:nvSpPr>
          <p:cNvPr id="3" name="Rectangle 2"/>
          <p:cNvSpPr/>
          <p:nvPr/>
        </p:nvSpPr>
        <p:spPr>
          <a:xfrm>
            <a:off x="2971800" y="952500"/>
            <a:ext cx="13792200" cy="4247317"/>
          </a:xfrm>
          <a:prstGeom prst="rect">
            <a:avLst/>
          </a:prstGeom>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Cặp số (x; y) = (100; 100) thỏa mãn bất phương trình bậc nhất hai ẩn nào trong hai bất phương trình thu được ở </a:t>
            </a:r>
            <a:r>
              <a:rPr lang="vi-VN" sz="3600" dirty="0" smtClean="0">
                <a:latin typeface="Arial" panose="020B0604020202020204" pitchFamily="34" charset="0"/>
                <a:cs typeface="Arial" panose="020B0604020202020204" pitchFamily="34" charset="0"/>
              </a:rPr>
              <a:t>H</a:t>
            </a:r>
            <a:r>
              <a:rPr lang="en-US" sz="3600" dirty="0">
                <a:latin typeface="Arial" panose="020B0604020202020204" pitchFamily="34" charset="0"/>
                <a:cs typeface="Arial" panose="020B0604020202020204" pitchFamily="34" charset="0"/>
              </a:rPr>
              <a:t>Đ</a:t>
            </a:r>
            <a:r>
              <a:rPr lang="vi-VN" sz="3600" dirty="0" smtClean="0">
                <a:latin typeface="Arial" panose="020B0604020202020204" pitchFamily="34" charset="0"/>
                <a:cs typeface="Arial" panose="020B0604020202020204" pitchFamily="34" charset="0"/>
              </a:rPr>
              <a:t>1</a:t>
            </a:r>
            <a:r>
              <a:rPr lang="vi-VN" sz="3600" dirty="0">
                <a:latin typeface="Arial" panose="020B0604020202020204" pitchFamily="34" charset="0"/>
                <a:cs typeface="Arial" panose="020B0604020202020204" pitchFamily="34" charset="0"/>
              </a:rPr>
              <a:t>? Từ đó cho biết rạp chiếu phim có phải bù lỗ hay không nếu bán được 100 vé loại 1 và 100 vé loại 2</a:t>
            </a:r>
            <a:r>
              <a:rPr lang="vi-VN" sz="3600" dirty="0" smtClean="0">
                <a:latin typeface="Arial" panose="020B0604020202020204" pitchFamily="34" charset="0"/>
                <a:cs typeface="Arial" panose="020B0604020202020204" pitchFamily="34" charset="0"/>
              </a:rPr>
              <a:t>.</a:t>
            </a:r>
            <a:endParaRPr lang="en-US" sz="3600" dirty="0" smtClean="0">
              <a:latin typeface="Arial" panose="020B0604020202020204" pitchFamily="34" charset="0"/>
              <a:cs typeface="Arial" panose="020B0604020202020204" pitchFamily="34" charset="0"/>
            </a:endParaRPr>
          </a:p>
          <a:p>
            <a:pPr algn="just">
              <a:lnSpc>
                <a:spcPct val="150000"/>
              </a:lnSpc>
            </a:pPr>
            <a:r>
              <a:rPr lang="en-US" sz="3600" dirty="0" err="1" smtClean="0">
                <a:latin typeface="Arial" panose="020B0604020202020204" pitchFamily="34" charset="0"/>
                <a:cs typeface="Arial" panose="020B0604020202020204" pitchFamily="34" charset="0"/>
              </a:rPr>
              <a:t>Trả</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lời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tương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tự</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với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cặp</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số</a:t>
            </a:r>
            <a:r>
              <a:rPr lang="en-US" sz="3600" dirty="0" smtClean="0">
                <a:latin typeface="Arial" panose="020B0604020202020204" pitchFamily="34" charset="0"/>
                <a:cs typeface="Arial" panose="020B0604020202020204" pitchFamily="34" charset="0"/>
              </a:rPr>
              <a:t> (x; y) = (150; 150).</a:t>
            </a:r>
            <a:endParaRPr lang="en-US" sz="36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36796" y="1676400"/>
            <a:ext cx="1857048" cy="6144462"/>
          </a:xfrm>
          <a:prstGeom prst="rect">
            <a:avLst/>
          </a:prstGeom>
        </p:spPr>
      </p:pic>
      <p:grpSp>
        <p:nvGrpSpPr>
          <p:cNvPr id="7" name="Group 6"/>
          <p:cNvGrpSpPr/>
          <p:nvPr/>
        </p:nvGrpSpPr>
        <p:grpSpPr>
          <a:xfrm>
            <a:off x="914400" y="5372100"/>
            <a:ext cx="2687941" cy="1737425"/>
            <a:chOff x="914400" y="5372100"/>
            <a:chExt cx="2687941" cy="1737425"/>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5372100"/>
              <a:ext cx="2687941" cy="1737425"/>
            </a:xfrm>
            <a:prstGeom prst="rect">
              <a:avLst/>
            </a:prstGeom>
          </p:spPr>
        </p:pic>
        <p:sp>
          <p:nvSpPr>
            <p:cNvPr id="6" name="TextBox 5"/>
            <p:cNvSpPr txBox="1"/>
            <p:nvPr/>
          </p:nvSpPr>
          <p:spPr>
            <a:xfrm>
              <a:off x="1354440" y="5738188"/>
              <a:ext cx="1807859" cy="707886"/>
            </a:xfrm>
            <a:prstGeom prst="rect">
              <a:avLst/>
            </a:prstGeom>
            <a:noFill/>
          </p:spPr>
          <p:txBody>
            <a:bodyPr wrap="square" rtlCol="0">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grpSp>
      <p:sp>
        <p:nvSpPr>
          <p:cNvPr id="8" name="Rectangle 7"/>
          <p:cNvSpPr/>
          <p:nvPr/>
        </p:nvSpPr>
        <p:spPr>
          <a:xfrm>
            <a:off x="3860832" y="5738188"/>
            <a:ext cx="12355644" cy="4247317"/>
          </a:xfrm>
          <a:prstGeom prst="rect">
            <a:avLst/>
          </a:prstGeom>
        </p:spPr>
        <p:txBody>
          <a:bodyPr wrap="square">
            <a:spAutoFit/>
          </a:bodyPr>
          <a:lstStyle/>
          <a:p>
            <a:pPr algn="just">
              <a:lnSpc>
                <a:spcPct val="150000"/>
              </a:lnSpc>
            </a:pPr>
            <a:r>
              <a:rPr lang="vi-VN" sz="3600" dirty="0">
                <a:solidFill>
                  <a:srgbClr val="002060"/>
                </a:solidFill>
                <a:latin typeface="Arial" panose="020B0604020202020204" pitchFamily="34" charset="0"/>
                <a:cs typeface="Arial" panose="020B0604020202020204" pitchFamily="34" charset="0"/>
              </a:rPr>
              <a:t>Cặp số (x; y) = (100; 100) thỏa mãn bất phương trình hai ẩn</a:t>
            </a:r>
          </a:p>
          <a:p>
            <a:pPr algn="ctr">
              <a:lnSpc>
                <a:spcPct val="150000"/>
              </a:lnSpc>
            </a:pPr>
            <a:r>
              <a:rPr lang="vi-VN" sz="3600" dirty="0">
                <a:solidFill>
                  <a:srgbClr val="002060"/>
                </a:solidFill>
                <a:latin typeface="Arial" panose="020B0604020202020204" pitchFamily="34" charset="0"/>
                <a:cs typeface="Arial" panose="020B0604020202020204" pitchFamily="34" charset="0"/>
              </a:rPr>
              <a:t>50x + 100y &lt; 20 </a:t>
            </a:r>
            <a:r>
              <a:rPr lang="vi-VN" sz="3600" dirty="0" smtClean="0">
                <a:solidFill>
                  <a:srgbClr val="002060"/>
                </a:solidFill>
                <a:latin typeface="Arial" panose="020B0604020202020204" pitchFamily="34" charset="0"/>
                <a:cs typeface="Arial" panose="020B0604020202020204" pitchFamily="34" charset="0"/>
              </a:rPr>
              <a:t>000</a:t>
            </a:r>
            <a:endParaRPr lang="vi-VN" sz="3600" dirty="0">
              <a:solidFill>
                <a:srgbClr val="002060"/>
              </a:solidFill>
              <a:latin typeface="Arial" panose="020B0604020202020204" pitchFamily="34" charset="0"/>
              <a:cs typeface="Arial" panose="020B0604020202020204" pitchFamily="34" charset="0"/>
            </a:endParaRPr>
          </a:p>
          <a:p>
            <a:pPr algn="just">
              <a:lnSpc>
                <a:spcPct val="150000"/>
              </a:lnSpc>
            </a:pPr>
            <a:r>
              <a:rPr lang="vi-VN" sz="3600" dirty="0">
                <a:solidFill>
                  <a:srgbClr val="002060"/>
                </a:solidFill>
                <a:latin typeface="Arial" panose="020B0604020202020204" pitchFamily="34" charset="0"/>
                <a:cs typeface="Arial" panose="020B0604020202020204" pitchFamily="34" charset="0"/>
              </a:rPr>
              <a:t>Nếu rạp chiếu phim bán được 100 vé loại 1 và 100 vé loại 2 thì số tiền thu được là 15 triệu đồng. Do đó rạp chiếu phim phải bù lỗ.</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4671" y="7667204"/>
            <a:ext cx="2294056" cy="2294056"/>
          </a:xfrm>
          <a:prstGeom prst="rect">
            <a:avLst/>
          </a:prstGeom>
        </p:spPr>
      </p:pic>
    </p:spTree>
    <p:extLst>
      <p:ext uri="{BB962C8B-B14F-4D97-AF65-F5344CB8AC3E}">
        <p14:creationId xmlns:p14="http://schemas.microsoft.com/office/powerpoint/2010/main" val="2140439750"/>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anim calcmode="lin" valueType="num">
                                      <p:cBhvr>
                                        <p:cTn id="19" dur="500" fill="hold"/>
                                        <p:tgtEl>
                                          <p:spTgt spid="7"/>
                                        </p:tgtEl>
                                        <p:attrNameLst>
                                          <p:attrName>ppt_x</p:attrName>
                                        </p:attrNameLst>
                                      </p:cBhvr>
                                      <p:tavLst>
                                        <p:tav tm="0">
                                          <p:val>
                                            <p:strVal val="#ppt_x"/>
                                          </p:val>
                                        </p:tav>
                                        <p:tav tm="100000">
                                          <p:val>
                                            <p:strVal val="#ppt_x"/>
                                          </p:val>
                                        </p:tav>
                                      </p:tavLst>
                                    </p:anim>
                                    <p:anim calcmode="lin" valueType="num">
                                      <p:cBhvr>
                                        <p:cTn id="20"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par>
                                <p:cTn id="26" presetID="10"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497</TotalTime>
  <Words>4128</Words>
  <PresentationFormat>Custom</PresentationFormat>
  <Paragraphs>275</Paragraphs>
  <Slides>43</Slides>
  <Notes>7</Notes>
  <HiddenSlides>0</HiddenSlides>
  <MMClips>1</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43</vt:i4>
      </vt:variant>
    </vt:vector>
  </HeadingPairs>
  <TitlesOfParts>
    <vt:vector size="54" baseType="lpstr">
      <vt:lpstr>Arial</vt:lpstr>
      <vt:lpstr>Cambria Math</vt:lpstr>
      <vt:lpstr>Tahoma</vt:lpstr>
      <vt:lpstr>Calibri Light</vt:lpstr>
      <vt:lpstr>Calibri</vt:lpstr>
      <vt:lpstr>Wingdings</vt:lpstr>
      <vt:lpstr>Times New Roman</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tailieugiaovien.edu.vn</dc:creator>
  <dcterms:created xsi:type="dcterms:W3CDTF">2006-08-16T00:00:00Z</dcterms:created>
  <dcterms:modified xsi:type="dcterms:W3CDTF">2022-08-16T14:27:08Z</dcterms:modified>
  <dc:identifier>DAFD8QqN0sk</dc:identifier>
</cp:coreProperties>
</file>