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41"/>
  </p:notesMasterIdLst>
  <p:sldIdLst>
    <p:sldId id="256" r:id="rId5"/>
    <p:sldId id="272" r:id="rId6"/>
    <p:sldId id="277" r:id="rId7"/>
    <p:sldId id="278" r:id="rId8"/>
    <p:sldId id="280" r:id="rId9"/>
    <p:sldId id="281" r:id="rId10"/>
    <p:sldId id="316" r:id="rId11"/>
    <p:sldId id="260" r:id="rId12"/>
    <p:sldId id="284" r:id="rId13"/>
    <p:sldId id="285" r:id="rId14"/>
    <p:sldId id="303" r:id="rId15"/>
    <p:sldId id="319" r:id="rId16"/>
    <p:sldId id="304" r:id="rId17"/>
    <p:sldId id="302" r:id="rId18"/>
    <p:sldId id="287" r:id="rId19"/>
    <p:sldId id="307" r:id="rId20"/>
    <p:sldId id="308" r:id="rId21"/>
    <p:sldId id="309" r:id="rId22"/>
    <p:sldId id="265" r:id="rId23"/>
    <p:sldId id="288" r:id="rId24"/>
    <p:sldId id="311" r:id="rId25"/>
    <p:sldId id="289" r:id="rId26"/>
    <p:sldId id="312" r:id="rId27"/>
    <p:sldId id="290" r:id="rId28"/>
    <p:sldId id="315" r:id="rId29"/>
    <p:sldId id="323" r:id="rId30"/>
    <p:sldId id="320" r:id="rId31"/>
    <p:sldId id="292" r:id="rId32"/>
    <p:sldId id="293" r:id="rId33"/>
    <p:sldId id="294" r:id="rId34"/>
    <p:sldId id="295" r:id="rId35"/>
    <p:sldId id="296" r:id="rId36"/>
    <p:sldId id="297" r:id="rId37"/>
    <p:sldId id="298" r:id="rId38"/>
    <p:sldId id="322" r:id="rId39"/>
    <p:sldId id="318" r:id="rId40"/>
  </p:sldIdLst>
  <p:sldSz cx="12192000" cy="6858000"/>
  <p:notesSz cx="6858000" cy="9144000"/>
  <p:embeddedFontLst>
    <p:embeddedFont>
      <p:font typeface="Bahnschrift SemiBold" panose="020B0502040204020203" pitchFamily="34" charset="0"/>
      <p:bold r:id="rId42"/>
    </p:embeddedFont>
    <p:embeddedFont>
      <p:font typeface="Bodoni MT Black" panose="02070A03080606020203" pitchFamily="18" charset="0"/>
      <p:bold r:id="rId43"/>
      <p:boldItalic r:id="rId44"/>
    </p:embeddedFont>
    <p:embeddedFont>
      <p:font typeface="Cambria" panose="02040503050406030204" pitchFamily="18" charset="0"/>
      <p:regular r:id="rId45"/>
      <p:bold r:id="rId46"/>
      <p:italic r:id="rId47"/>
      <p:boldItalic r:id="rId48"/>
    </p:embeddedFont>
    <p:embeddedFont>
      <p:font typeface="Cambria Math" panose="02040503050406030204" pitchFamily="18" charset="0"/>
      <p:regular r:id="rId49"/>
    </p:embeddedFont>
    <p:embeddedFont>
      <p:font typeface="Dancing Script" panose="020B0604020202020204" charset="0"/>
      <p:regular r:id="rId50"/>
      <p:bold r:id="rId51"/>
    </p:embeddedFont>
    <p:embeddedFont>
      <p:font typeface="Delius Swash Caps" panose="020B0604020202020204" charset="0"/>
      <p:regular r:id="rId52"/>
    </p:embeddedFont>
    <p:embeddedFont>
      <p:font typeface="Roboto Condensed Light" panose="02000000000000000000" pitchFamily="2"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BUI" initials="LB" lastIdx="3" clrIdx="0">
    <p:extLst>
      <p:ext uri="{19B8F6BF-5375-455C-9EA6-DF929625EA0E}">
        <p15:presenceInfo xmlns:p15="http://schemas.microsoft.com/office/powerpoint/2012/main" userId="dff3c267f25fa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DF0EA"/>
    <a:srgbClr val="BEAEE2"/>
    <a:srgbClr val="F7DBF0"/>
    <a:srgbClr val="E8BADD"/>
    <a:srgbClr val="357BBB"/>
    <a:srgbClr val="FFCCCC"/>
    <a:srgbClr val="FF66CC"/>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93" d="100"/>
          <a:sy n="93" d="100"/>
        </p:scale>
        <p:origin x="76"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t>
            </a:r>
            <a:r>
              <a:rPr lang="en-US" baseline="30000"/>
              <a:t>0</a:t>
            </a:r>
            <a:r>
              <a:rPr lang="en-US"/>
              <a:t>C)</a:t>
            </a:r>
          </a:p>
        </c:rich>
      </c:tx>
      <c:layout>
        <c:manualLayout>
          <c:xMode val="edge"/>
          <c:yMode val="edge"/>
          <c:x val="1.7315543890316786E-5"/>
          <c:y val="3.17460317460317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solidFill>
                <a:schemeClr val="bg1"/>
              </a:solidFill>
              <a:prstDash val="sysDot"/>
              <a:round/>
            </a:ln>
            <a:effectLst/>
          </c:spPr>
          <c:marker>
            <c:symbol val="none"/>
          </c:marker>
          <c:dPt>
            <c:idx val="0"/>
            <c:marker>
              <c:symbol val="none"/>
            </c:marker>
            <c:bubble3D val="0"/>
            <c:spPr>
              <a:ln w="19050" cap="rnd">
                <a:solidFill>
                  <a:schemeClr val="bg1"/>
                </a:solidFill>
                <a:prstDash val="sysDot"/>
                <a:round/>
              </a:ln>
              <a:effectLst>
                <a:outerShdw blurRad="50800" dist="50800" dir="5400000" algn="ctr" rotWithShape="0">
                  <a:schemeClr val="bg1"/>
                </a:outerShdw>
              </a:effectLst>
            </c:spPr>
            <c:extLst>
              <c:ext xmlns:c16="http://schemas.microsoft.com/office/drawing/2014/chart" uri="{C3380CC4-5D6E-409C-BE32-E72D297353CC}">
                <c16:uniqueId val="{00000001-DCD6-4833-8077-A8D7815985EA}"/>
              </c:ext>
            </c:extLst>
          </c:dPt>
          <c:xVal>
            <c:numRef>
              <c:f>Sheet1!$A$2:$A$11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Sheet1!$B$2:$B$11</c:f>
              <c:numCache>
                <c:formatCode>General</c:formatCode>
                <c:ptCount val="10"/>
                <c:pt idx="0">
                  <c:v>0.2</c:v>
                </c:pt>
                <c:pt idx="1">
                  <c:v>0.4</c:v>
                </c:pt>
                <c:pt idx="2">
                  <c:v>0.6</c:v>
                </c:pt>
                <c:pt idx="3">
                  <c:v>0.8</c:v>
                </c:pt>
                <c:pt idx="4">
                  <c:v>1</c:v>
                </c:pt>
                <c:pt idx="5">
                  <c:v>1.2</c:v>
                </c:pt>
                <c:pt idx="6">
                  <c:v>1.4</c:v>
                </c:pt>
              </c:numCache>
            </c:numRef>
          </c:yVal>
          <c:smooth val="0"/>
          <c:extLst>
            <c:ext xmlns:c16="http://schemas.microsoft.com/office/drawing/2014/chart" uri="{C3380CC4-5D6E-409C-BE32-E72D297353CC}">
              <c16:uniqueId val="{00000002-DCD6-4833-8077-A8D7815985EA}"/>
            </c:ext>
          </c:extLst>
        </c:ser>
        <c:dLbls>
          <c:showLegendKey val="0"/>
          <c:showVal val="0"/>
          <c:showCatName val="0"/>
          <c:showSerName val="0"/>
          <c:showPercent val="0"/>
          <c:showBubbleSize val="0"/>
        </c:dLbls>
        <c:axId val="220942064"/>
        <c:axId val="220940144"/>
      </c:scatterChart>
      <c:valAx>
        <c:axId val="22094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0144"/>
        <c:crosses val="autoZero"/>
        <c:crossBetween val="midCat"/>
      </c:valAx>
      <c:valAx>
        <c:axId val="22094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206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3-28T14:35:26.201" idx="1">
    <p:pos x="2805" y="-1518"/>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3-28T14:35:26.201" idx="3">
    <p:pos x="2805" y="-1518"/>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02E72-B4D7-445E-8783-42DD476B8601}" type="datetimeFigureOut">
              <a:rPr lang="en-US" smtClean="0"/>
              <a:t>2026-04-14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5B17F-1FB4-403F-B636-E476C3364268}" type="slidenum">
              <a:rPr lang="en-US" smtClean="0"/>
              <a:t>‹#›</a:t>
            </a:fld>
            <a:endParaRPr lang="en-US"/>
          </a:p>
        </p:txBody>
      </p:sp>
    </p:spTree>
    <p:extLst>
      <p:ext uri="{BB962C8B-B14F-4D97-AF65-F5344CB8AC3E}">
        <p14:creationId xmlns:p14="http://schemas.microsoft.com/office/powerpoint/2010/main" val="390114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d1982dd69e_0_210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d1982dd69e_0_210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07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31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6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99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66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82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56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8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99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93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63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5B67-8137-4567-8DF6-7E247315C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5FAC3-EEAB-45B5-A569-6CB63F8DB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595BF-7AC6-4295-A487-13AF81E6BB75}"/>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1166FC45-865E-40BC-9969-DECB48E9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8B93-5EBB-4554-8219-5E686AA489B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88259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04E8-74B6-482F-8C3B-30AFAC07E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FD48-9C11-4977-ABCF-19D905945A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733E1-C7BF-493A-A237-48469FDA6F82}"/>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807C4C63-654B-408B-AEE0-7D13F2041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066CE-9387-4DD3-B9DC-A27E9FF8873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30772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3F86-8025-46D1-9DDA-730CFB859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66C34A-74C1-483E-96B4-3F8E05CDC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7CB0E6-CDD9-4F5E-8912-BD21713FF70A}"/>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35C2E1E2-BC4C-4CD2-AB9F-6DFEE0DB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981-0F80-4E92-B975-332A4D4F8AB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035006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4B44-B6FE-4543-98A6-558C5D78E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6BA96-A5FB-4974-BAB3-7DB07C99BA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457CCA-918B-4FA5-8D9F-CC7291021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B30BA-85EF-4E93-BA57-86BE2BD1AD9B}"/>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6" name="Footer Placeholder 5">
            <a:extLst>
              <a:ext uri="{FF2B5EF4-FFF2-40B4-BE49-F238E27FC236}">
                <a16:creationId xmlns:a16="http://schemas.microsoft.com/office/drawing/2014/main" id="{0A3C7D28-3390-430E-A2D4-DF91BD77F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F572E-D934-4568-81D4-98B6E78ACB29}"/>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96423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C1EA-1912-4BD9-8F0C-4C2E2E3ED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96782-2F6B-49A4-84FD-44EC11F5F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A4C34E-3A6F-4F78-8465-624147493D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8A546-45FE-461B-8570-DD11EEEFE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69AD23-8F9D-4AB9-87A4-5DE99E4DCB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02DB1-0D4E-48E3-BDF7-D1AE092D746C}"/>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8" name="Footer Placeholder 7">
            <a:extLst>
              <a:ext uri="{FF2B5EF4-FFF2-40B4-BE49-F238E27FC236}">
                <a16:creationId xmlns:a16="http://schemas.microsoft.com/office/drawing/2014/main" id="{979F78A7-6DC4-4FBE-9B68-66691181B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0C3CC-C0F4-43C3-89AA-8F60BCBB2626}"/>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115687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0A8C-C558-4B32-A6D2-4CCB846C5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D3476-E796-45E0-8A99-0363AD59D473}"/>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4" name="Footer Placeholder 3">
            <a:extLst>
              <a:ext uri="{FF2B5EF4-FFF2-40B4-BE49-F238E27FC236}">
                <a16:creationId xmlns:a16="http://schemas.microsoft.com/office/drawing/2014/main" id="{9C408C16-DEE5-431F-A85C-AE6A3A96F6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AE642-8ECB-4476-AB13-CA1F2052D89D}"/>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95080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295A9-E674-4C2D-BFBD-7308FCFC7F2F}"/>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3" name="Footer Placeholder 2">
            <a:extLst>
              <a:ext uri="{FF2B5EF4-FFF2-40B4-BE49-F238E27FC236}">
                <a16:creationId xmlns:a16="http://schemas.microsoft.com/office/drawing/2014/main" id="{DA846214-1F51-44A7-9952-1C47E7D3F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736EB-F4AC-4111-AB95-A0114FFA5C82}"/>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7229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2026-04-14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BE4B-ECBE-424C-A94B-36E84B4E1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ED580-5392-4EEE-9175-6161BCA7D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F4C215-7F72-41CD-ADD5-37C0E57C8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B1896-5956-4100-A5AB-6CAF01972889}"/>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6" name="Footer Placeholder 5">
            <a:extLst>
              <a:ext uri="{FF2B5EF4-FFF2-40B4-BE49-F238E27FC236}">
                <a16:creationId xmlns:a16="http://schemas.microsoft.com/office/drawing/2014/main" id="{25EB286A-2ACE-401C-BA93-41D11FFC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CE9F2-EE12-4D7F-88C8-113C6AF1DAC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7992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0B1F-E2AE-4295-9189-419EB12F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85E23-B1C5-4F14-935A-FFA508DA8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8EFF5-7ECA-4204-ABE6-BCAA1E68C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4A6DE-0BDB-475E-8EF0-43A00A4CE099}"/>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6" name="Footer Placeholder 5">
            <a:extLst>
              <a:ext uri="{FF2B5EF4-FFF2-40B4-BE49-F238E27FC236}">
                <a16:creationId xmlns:a16="http://schemas.microsoft.com/office/drawing/2014/main" id="{E3D37AC1-0A49-4051-9A6C-80F94656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1F884-3536-4ABF-B11D-DB708B643FFF}"/>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29232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A2A-35EB-4005-9AAF-2D8AA2197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8E43D-5376-42FB-B1F1-DB08B0C54E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3852F-D053-42C5-925F-CA4C9A09DB48}"/>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A1AE6B29-0AB3-47EF-943F-D249D321C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E88EB-F92F-4709-83A5-8713CB20577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5134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51C45-FD7F-47D8-B84E-CD68D21B9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794C1-39EE-4EEA-8C38-EEE0C80312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4F1F5-3EAB-4781-9D50-248E9D0E4128}"/>
              </a:ext>
            </a:extLst>
          </p:cNvPr>
          <p:cNvSpPr>
            <a:spLocks noGrp="1"/>
          </p:cNvSpPr>
          <p:nvPr>
            <p:ph type="dt" sz="half" idx="10"/>
          </p:nvPr>
        </p:nvSpPr>
        <p:spPr/>
        <p:txBody>
          <a:body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C1B5588E-E3A7-4727-BAE9-9DE9AA8E6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F0775-4BF5-4F1D-8B7A-C216E4B5BE8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0624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Ref idx="1001">
        <a:schemeClr val="bg1"/>
      </p:bgRef>
    </p:bg>
    <p:spTree>
      <p:nvGrpSpPr>
        <p:cNvPr id="1" name="Shape 8"/>
        <p:cNvGrpSpPr/>
        <p:nvPr/>
      </p:nvGrpSpPr>
      <p:grpSpPr>
        <a:xfrm>
          <a:off x="0" y="0"/>
          <a:ext cx="0" cy="0"/>
          <a:chOff x="0" y="0"/>
          <a:chExt cx="0" cy="0"/>
        </a:xfrm>
      </p:grpSpPr>
      <p:sp>
        <p:nvSpPr>
          <p:cNvPr id="36" name="Google Shape;36;p2"/>
          <p:cNvSpPr txBox="1">
            <a:spLocks noGrp="1"/>
          </p:cNvSpPr>
          <p:nvPr>
            <p:ph type="subTitle" idx="1"/>
          </p:nvPr>
        </p:nvSpPr>
        <p:spPr>
          <a:xfrm>
            <a:off x="4888267" y="4690581"/>
            <a:ext cx="5669600" cy="6492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33">
                <a:latin typeface="Cambria" panose="02040503050406030204" pitchFamily="18" charset="0"/>
                <a:ea typeface="Cambria" panose="02040503050406030204" pitchFamily="18" charset="0"/>
                <a:cs typeface="Cambria" panose="02040503050406030204" pitchFamily="18" charset="0"/>
                <a:sym typeface="Delius Swash Cap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dirty="0"/>
          </a:p>
        </p:txBody>
      </p:sp>
      <p:sp>
        <p:nvSpPr>
          <p:cNvPr id="37" name="Google Shape;37;p2"/>
          <p:cNvSpPr/>
          <p:nvPr/>
        </p:nvSpPr>
        <p:spPr>
          <a:xfrm>
            <a:off x="11567451" y="6277418"/>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1313885" y="14048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219400" y="8214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663100" y="60495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99500" y="14048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986118" y="526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00901" y="57877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44;p2"/>
          <p:cNvGrpSpPr/>
          <p:nvPr/>
        </p:nvGrpSpPr>
        <p:grpSpPr>
          <a:xfrm>
            <a:off x="6709967" y="6143951"/>
            <a:ext cx="415867" cy="4196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2"/>
          <p:cNvGrpSpPr/>
          <p:nvPr/>
        </p:nvGrpSpPr>
        <p:grpSpPr>
          <a:xfrm>
            <a:off x="2054913" y="1106312"/>
            <a:ext cx="914985" cy="298569"/>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10071093" y="5888932"/>
            <a:ext cx="727664" cy="212137"/>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031154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2" name="Google Shape;82;p3"/>
          <p:cNvSpPr txBox="1">
            <a:spLocks noGrp="1"/>
          </p:cNvSpPr>
          <p:nvPr>
            <p:ph type="title"/>
          </p:nvPr>
        </p:nvSpPr>
        <p:spPr>
          <a:xfrm>
            <a:off x="1560567" y="3376333"/>
            <a:ext cx="5145200" cy="1088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83" name="Google Shape;83;p3"/>
          <p:cNvSpPr txBox="1">
            <a:spLocks noGrp="1"/>
          </p:cNvSpPr>
          <p:nvPr>
            <p:ph type="title" idx="2" hasCustomPrompt="1"/>
          </p:nvPr>
        </p:nvSpPr>
        <p:spPr>
          <a:xfrm>
            <a:off x="1984967" y="1334575"/>
            <a:ext cx="1674400" cy="1528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84" name="Google Shape;84;p3"/>
          <p:cNvSpPr txBox="1">
            <a:spLocks noGrp="1"/>
          </p:cNvSpPr>
          <p:nvPr>
            <p:ph type="subTitle" idx="1"/>
          </p:nvPr>
        </p:nvSpPr>
        <p:spPr>
          <a:xfrm>
            <a:off x="1560567" y="4727533"/>
            <a:ext cx="56880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5" name="Google Shape;85;p3"/>
          <p:cNvSpPr/>
          <p:nvPr/>
        </p:nvSpPr>
        <p:spPr>
          <a:xfrm flipH="1">
            <a:off x="480565" y="46649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3"/>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3"/>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3"/>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3"/>
          <p:cNvSpPr/>
          <p:nvPr/>
        </p:nvSpPr>
        <p:spPr>
          <a:xfrm flipH="1">
            <a:off x="7160664" y="57920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3"/>
          <p:cNvSpPr/>
          <p:nvPr/>
        </p:nvSpPr>
        <p:spPr>
          <a:xfrm flipH="1">
            <a:off x="11184332" y="61834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3"/>
          <p:cNvSpPr/>
          <p:nvPr/>
        </p:nvSpPr>
        <p:spPr>
          <a:xfrm flipH="1">
            <a:off x="840232" y="506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 name="Google Shape;92;p3"/>
          <p:cNvGrpSpPr/>
          <p:nvPr/>
        </p:nvGrpSpPr>
        <p:grpSpPr>
          <a:xfrm>
            <a:off x="4759264" y="1738318"/>
            <a:ext cx="706533" cy="199133"/>
            <a:chOff x="3898800" y="2624300"/>
            <a:chExt cx="529900" cy="149350"/>
          </a:xfrm>
        </p:grpSpPr>
        <p:sp>
          <p:nvSpPr>
            <p:cNvPr id="93" name="Google Shape;93;p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3"/>
          <p:cNvGrpSpPr/>
          <p:nvPr/>
        </p:nvGrpSpPr>
        <p:grpSpPr>
          <a:xfrm flipH="1">
            <a:off x="3745614" y="6290901"/>
            <a:ext cx="775100" cy="225967"/>
            <a:chOff x="5393300" y="2420750"/>
            <a:chExt cx="581325" cy="169475"/>
          </a:xfrm>
        </p:grpSpPr>
        <p:sp>
          <p:nvSpPr>
            <p:cNvPr id="96" name="Google Shape;96;p3"/>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2686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
        <p:cNvGrpSpPr/>
        <p:nvPr/>
      </p:nvGrpSpPr>
      <p:grpSpPr>
        <a:xfrm>
          <a:off x="0" y="0"/>
          <a:ext cx="0" cy="0"/>
          <a:chOff x="0" y="0"/>
          <a:chExt cx="0" cy="0"/>
        </a:xfrm>
      </p:grpSpPr>
      <p:sp>
        <p:nvSpPr>
          <p:cNvPr id="99" name="Google Shape;99;p4"/>
          <p:cNvSpPr txBox="1">
            <a:spLocks noGrp="1"/>
          </p:cNvSpPr>
          <p:nvPr>
            <p:ph type="body" idx="1"/>
          </p:nvPr>
        </p:nvSpPr>
        <p:spPr>
          <a:xfrm>
            <a:off x="1188400" y="1634467"/>
            <a:ext cx="9815200" cy="44624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AutoNum type="arabicPeriod"/>
              <a:defRPr sz="1467">
                <a:latin typeface="Cambria" panose="02040503050406030204" pitchFamily="18" charset="0"/>
                <a:ea typeface="Cambria" panose="02040503050406030204" pitchFamily="18" charset="0"/>
              </a:defRPr>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dirty="0"/>
          </a:p>
        </p:txBody>
      </p:sp>
      <p:sp>
        <p:nvSpPr>
          <p:cNvPr id="100" name="Google Shape;100;p4"/>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5733">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127" name="Google Shape;127;p4"/>
          <p:cNvSpPr/>
          <p:nvPr/>
        </p:nvSpPr>
        <p:spPr>
          <a:xfrm>
            <a:off x="11624067" y="50397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7132167" y="65354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466933" y="6086818"/>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9554667" y="64198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4"/>
          <p:cNvSpPr/>
          <p:nvPr/>
        </p:nvSpPr>
        <p:spPr>
          <a:xfrm>
            <a:off x="1188401" y="7891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310718" y="30183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4"/>
          <p:cNvGrpSpPr/>
          <p:nvPr/>
        </p:nvGrpSpPr>
        <p:grpSpPr>
          <a:xfrm>
            <a:off x="10825084" y="1214851"/>
            <a:ext cx="415867" cy="419600"/>
            <a:chOff x="8571050" y="1873050"/>
            <a:chExt cx="311900" cy="314700"/>
          </a:xfrm>
        </p:grpSpPr>
        <p:sp>
          <p:nvSpPr>
            <p:cNvPr id="134" name="Google Shape;134;p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4"/>
          <p:cNvGrpSpPr/>
          <p:nvPr/>
        </p:nvGrpSpPr>
        <p:grpSpPr>
          <a:xfrm>
            <a:off x="10887767" y="6044400"/>
            <a:ext cx="706533" cy="199133"/>
            <a:chOff x="3898800" y="2624300"/>
            <a:chExt cx="529900" cy="149350"/>
          </a:xfrm>
        </p:grpSpPr>
        <p:sp>
          <p:nvSpPr>
            <p:cNvPr id="139" name="Google Shape;139;p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4"/>
          <p:cNvGrpSpPr/>
          <p:nvPr/>
        </p:nvGrpSpPr>
        <p:grpSpPr>
          <a:xfrm rot="3651682">
            <a:off x="204460" y="1589359"/>
            <a:ext cx="453877" cy="270087"/>
            <a:chOff x="3780075" y="2889150"/>
            <a:chExt cx="340425" cy="202575"/>
          </a:xfrm>
        </p:grpSpPr>
        <p:sp>
          <p:nvSpPr>
            <p:cNvPr id="142" name="Google Shape;142;p4"/>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47786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4"/>
        <p:cNvGrpSpPr/>
        <p:nvPr/>
      </p:nvGrpSpPr>
      <p:grpSpPr>
        <a:xfrm>
          <a:off x="0" y="0"/>
          <a:ext cx="0" cy="0"/>
          <a:chOff x="0" y="0"/>
          <a:chExt cx="0" cy="0"/>
        </a:xfrm>
      </p:grpSpPr>
      <p:sp>
        <p:nvSpPr>
          <p:cNvPr id="171" name="Google Shape;171;p5"/>
          <p:cNvSpPr txBox="1">
            <a:spLocks noGrp="1"/>
          </p:cNvSpPr>
          <p:nvPr>
            <p:ph type="title"/>
          </p:nvPr>
        </p:nvSpPr>
        <p:spPr>
          <a:xfrm>
            <a:off x="1743125" y="3472356"/>
            <a:ext cx="394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172" name="Google Shape;172;p5"/>
          <p:cNvSpPr txBox="1">
            <a:spLocks noGrp="1"/>
          </p:cNvSpPr>
          <p:nvPr>
            <p:ph type="subTitle" idx="1"/>
          </p:nvPr>
        </p:nvSpPr>
        <p:spPr>
          <a:xfrm>
            <a:off x="1743133" y="4199905"/>
            <a:ext cx="3940400" cy="143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73" name="Google Shape;173;p5"/>
          <p:cNvSpPr txBox="1">
            <a:spLocks noGrp="1"/>
          </p:cNvSpPr>
          <p:nvPr>
            <p:ph type="title" idx="2"/>
          </p:nvPr>
        </p:nvSpPr>
        <p:spPr>
          <a:xfrm>
            <a:off x="6508475" y="3472356"/>
            <a:ext cx="394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174" name="Google Shape;174;p5"/>
          <p:cNvSpPr txBox="1">
            <a:spLocks noGrp="1"/>
          </p:cNvSpPr>
          <p:nvPr>
            <p:ph type="subTitle" idx="3"/>
          </p:nvPr>
        </p:nvSpPr>
        <p:spPr>
          <a:xfrm>
            <a:off x="6508468" y="4199905"/>
            <a:ext cx="3940400" cy="143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75" name="Google Shape;175;p5"/>
          <p:cNvSpPr txBox="1">
            <a:spLocks noGrp="1"/>
          </p:cNvSpPr>
          <p:nvPr>
            <p:ph type="title" idx="4"/>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181" name="Google Shape;181;p5"/>
          <p:cNvSpPr/>
          <p:nvPr/>
        </p:nvSpPr>
        <p:spPr>
          <a:xfrm>
            <a:off x="10752668" y="60509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2" name="Google Shape;182;p5"/>
          <p:cNvGrpSpPr/>
          <p:nvPr/>
        </p:nvGrpSpPr>
        <p:grpSpPr>
          <a:xfrm>
            <a:off x="504118" y="3641252"/>
            <a:ext cx="974633" cy="318033"/>
            <a:chOff x="3798300" y="2287225"/>
            <a:chExt cx="730975" cy="238525"/>
          </a:xfrm>
        </p:grpSpPr>
        <p:sp>
          <p:nvSpPr>
            <p:cNvPr id="183" name="Google Shape;183;p5"/>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4983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8"/>
        <p:cNvGrpSpPr/>
        <p:nvPr/>
      </p:nvGrpSpPr>
      <p:grpSpPr>
        <a:xfrm>
          <a:off x="0" y="0"/>
          <a:ext cx="0" cy="0"/>
          <a:chOff x="0" y="0"/>
          <a:chExt cx="0" cy="0"/>
        </a:xfrm>
      </p:grpSpPr>
      <p:sp>
        <p:nvSpPr>
          <p:cNvPr id="215" name="Google Shape;215;p6"/>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216" name="Google Shape;216;p6"/>
          <p:cNvSpPr/>
          <p:nvPr/>
        </p:nvSpPr>
        <p:spPr>
          <a:xfrm>
            <a:off x="5850367" y="65271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480200" y="11102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6"/>
          <p:cNvSpPr/>
          <p:nvPr/>
        </p:nvSpPr>
        <p:spPr>
          <a:xfrm>
            <a:off x="491318" y="49868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5551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7"/>
        <p:cNvGrpSpPr/>
        <p:nvPr/>
      </p:nvGrpSpPr>
      <p:grpSpPr>
        <a:xfrm>
          <a:off x="0" y="0"/>
          <a:ext cx="0" cy="0"/>
          <a:chOff x="0" y="0"/>
          <a:chExt cx="0" cy="0"/>
        </a:xfrm>
      </p:grpSpPr>
      <p:sp>
        <p:nvSpPr>
          <p:cNvPr id="254" name="Google Shape;254;p7"/>
          <p:cNvSpPr txBox="1">
            <a:spLocks noGrp="1"/>
          </p:cNvSpPr>
          <p:nvPr>
            <p:ph type="body" idx="1"/>
          </p:nvPr>
        </p:nvSpPr>
        <p:spPr>
          <a:xfrm>
            <a:off x="1475833" y="2373933"/>
            <a:ext cx="6067600" cy="300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accent2"/>
              </a:buClr>
              <a:buSzPts val="1400"/>
              <a:buChar char="●"/>
              <a:defRPr sz="1867">
                <a:latin typeface="Cambria" panose="02040503050406030204" pitchFamily="18" charset="0"/>
                <a:ea typeface="Cambria" panose="02040503050406030204" pitchFamily="18" charset="0"/>
              </a:defRPr>
            </a:lvl1pPr>
            <a:lvl2pPr marL="1219170" lvl="1" indent="-423323">
              <a:spcBef>
                <a:spcPts val="0"/>
              </a:spcBef>
              <a:spcAft>
                <a:spcPts val="0"/>
              </a:spcAft>
              <a:buSzPts val="1400"/>
              <a:buFont typeface="Anaheim"/>
              <a:buChar char="○"/>
              <a:defRPr sz="1600"/>
            </a:lvl2pPr>
            <a:lvl3pPr marL="1828754" lvl="2" indent="-423323">
              <a:spcBef>
                <a:spcPts val="0"/>
              </a:spcBef>
              <a:spcAft>
                <a:spcPts val="0"/>
              </a:spcAft>
              <a:buSzPts val="1400"/>
              <a:buFont typeface="Anaheim"/>
              <a:buChar char="■"/>
              <a:defRPr sz="1600"/>
            </a:lvl3pPr>
            <a:lvl4pPr marL="2438339" lvl="3" indent="-423323">
              <a:spcBef>
                <a:spcPts val="0"/>
              </a:spcBef>
              <a:spcAft>
                <a:spcPts val="0"/>
              </a:spcAft>
              <a:buSzPts val="1400"/>
              <a:buFont typeface="Anaheim"/>
              <a:buChar char="●"/>
              <a:defRPr sz="1600"/>
            </a:lvl4pPr>
            <a:lvl5pPr marL="3047924" lvl="4" indent="-423323">
              <a:spcBef>
                <a:spcPts val="0"/>
              </a:spcBef>
              <a:spcAft>
                <a:spcPts val="0"/>
              </a:spcAft>
              <a:buSzPts val="1400"/>
              <a:buFont typeface="Anaheim"/>
              <a:buChar char="○"/>
              <a:defRPr sz="1600"/>
            </a:lvl5pPr>
            <a:lvl6pPr marL="3657509" lvl="5" indent="-423323">
              <a:spcBef>
                <a:spcPts val="0"/>
              </a:spcBef>
              <a:spcAft>
                <a:spcPts val="0"/>
              </a:spcAft>
              <a:buSzPts val="1400"/>
              <a:buFont typeface="Anaheim"/>
              <a:buChar char="■"/>
              <a:defRPr sz="1600"/>
            </a:lvl6pPr>
            <a:lvl7pPr marL="4267093" lvl="6" indent="-423323">
              <a:spcBef>
                <a:spcPts val="0"/>
              </a:spcBef>
              <a:spcAft>
                <a:spcPts val="0"/>
              </a:spcAft>
              <a:buSzPts val="1400"/>
              <a:buFont typeface="Anaheim"/>
              <a:buChar char="●"/>
              <a:defRPr sz="1600"/>
            </a:lvl7pPr>
            <a:lvl8pPr marL="4876678" lvl="7" indent="-423323">
              <a:spcBef>
                <a:spcPts val="0"/>
              </a:spcBef>
              <a:spcAft>
                <a:spcPts val="0"/>
              </a:spcAft>
              <a:buSzPts val="1400"/>
              <a:buFont typeface="Anaheim"/>
              <a:buChar char="○"/>
              <a:defRPr sz="1600"/>
            </a:lvl8pPr>
            <a:lvl9pPr marL="5486263" lvl="8" indent="-423323">
              <a:spcBef>
                <a:spcPts val="0"/>
              </a:spcBef>
              <a:spcAft>
                <a:spcPts val="0"/>
              </a:spcAft>
              <a:buSzPts val="1400"/>
              <a:buFont typeface="Anaheim"/>
              <a:buChar char="■"/>
              <a:defRPr sz="1600"/>
            </a:lvl9pPr>
          </a:lstStyle>
          <a:p>
            <a:endParaRPr dirty="0"/>
          </a:p>
        </p:txBody>
      </p:sp>
      <p:sp>
        <p:nvSpPr>
          <p:cNvPr id="255" name="Google Shape;255;p7"/>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256" name="Google Shape;256;p7"/>
          <p:cNvSpPr/>
          <p:nvPr/>
        </p:nvSpPr>
        <p:spPr>
          <a:xfrm>
            <a:off x="43476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9924401" y="6427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7"/>
          <p:cNvSpPr/>
          <p:nvPr/>
        </p:nvSpPr>
        <p:spPr>
          <a:xfrm>
            <a:off x="580467" y="21845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11660683" y="633968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 name="Google Shape;262;p7"/>
          <p:cNvGrpSpPr/>
          <p:nvPr/>
        </p:nvGrpSpPr>
        <p:grpSpPr>
          <a:xfrm>
            <a:off x="107316" y="5857"/>
            <a:ext cx="415867" cy="419600"/>
            <a:chOff x="8571050" y="1873050"/>
            <a:chExt cx="311900" cy="314700"/>
          </a:xfrm>
        </p:grpSpPr>
        <p:sp>
          <p:nvSpPr>
            <p:cNvPr id="263" name="Google Shape;263;p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848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1298800" y="2570912"/>
            <a:ext cx="9594400" cy="137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1666">
                <a:solidFill>
                  <a:srgbClr val="212529"/>
                </a:solidFill>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
        <p:nvSpPr>
          <p:cNvPr id="301" name="Google Shape;301;p8"/>
          <p:cNvSpPr/>
          <p:nvPr/>
        </p:nvSpPr>
        <p:spPr>
          <a:xfrm>
            <a:off x="2907101" y="666785"/>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8"/>
          <p:cNvSpPr/>
          <p:nvPr/>
        </p:nvSpPr>
        <p:spPr>
          <a:xfrm>
            <a:off x="3977501" y="61464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638100" y="3650301"/>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971451" y="6668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470767" y="8862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8"/>
          <p:cNvSpPr/>
          <p:nvPr/>
        </p:nvSpPr>
        <p:spPr>
          <a:xfrm>
            <a:off x="10204768" y="5820634"/>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8103818" y="61868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8"/>
          <p:cNvGrpSpPr/>
          <p:nvPr/>
        </p:nvGrpSpPr>
        <p:grpSpPr>
          <a:xfrm>
            <a:off x="11241033" y="4617651"/>
            <a:ext cx="415867" cy="419600"/>
            <a:chOff x="8571050" y="1873050"/>
            <a:chExt cx="311900" cy="314700"/>
          </a:xfrm>
        </p:grpSpPr>
        <p:sp>
          <p:nvSpPr>
            <p:cNvPr id="309" name="Google Shape;309;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8"/>
          <p:cNvGrpSpPr/>
          <p:nvPr/>
        </p:nvGrpSpPr>
        <p:grpSpPr>
          <a:xfrm>
            <a:off x="1147006" y="297526"/>
            <a:ext cx="974633" cy="318033"/>
            <a:chOff x="3798300" y="2287225"/>
            <a:chExt cx="730975" cy="238525"/>
          </a:xfrm>
        </p:grpSpPr>
        <p:sp>
          <p:nvSpPr>
            <p:cNvPr id="319" name="Google Shape;319;p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23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4"/>
        <p:cNvGrpSpPr/>
        <p:nvPr/>
      </p:nvGrpSpPr>
      <p:grpSpPr>
        <a:xfrm>
          <a:off x="0" y="0"/>
          <a:ext cx="0" cy="0"/>
          <a:chOff x="0" y="0"/>
          <a:chExt cx="0" cy="0"/>
        </a:xfrm>
      </p:grpSpPr>
      <p:sp>
        <p:nvSpPr>
          <p:cNvPr id="351" name="Google Shape;351;p9"/>
          <p:cNvSpPr txBox="1">
            <a:spLocks noGrp="1"/>
          </p:cNvSpPr>
          <p:nvPr>
            <p:ph type="body" idx="1"/>
          </p:nvPr>
        </p:nvSpPr>
        <p:spPr>
          <a:xfrm>
            <a:off x="6096000" y="1268200"/>
            <a:ext cx="5144800" cy="43216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609585" lvl="0" indent="-423323">
              <a:spcBef>
                <a:spcPts val="0"/>
              </a:spcBef>
              <a:spcAft>
                <a:spcPts val="0"/>
              </a:spcAft>
              <a:buClr>
                <a:schemeClr val="accent2"/>
              </a:buClr>
              <a:buSzPts val="1400"/>
              <a:buChar char="●"/>
              <a:defRPr sz="2133">
                <a:latin typeface="Cambria" panose="02040503050406030204" pitchFamily="18" charset="0"/>
                <a:ea typeface="Cambria" panose="02040503050406030204" pitchFamily="18" charset="0"/>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352" name="Google Shape;352;p9"/>
          <p:cNvSpPr txBox="1">
            <a:spLocks noGrp="1"/>
          </p:cNvSpPr>
          <p:nvPr>
            <p:ph type="title"/>
          </p:nvPr>
        </p:nvSpPr>
        <p:spPr>
          <a:xfrm flipH="1">
            <a:off x="1065800" y="2026972"/>
            <a:ext cx="3933200" cy="79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6267">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353" name="Google Shape;353;p9"/>
          <p:cNvSpPr txBox="1">
            <a:spLocks noGrp="1"/>
          </p:cNvSpPr>
          <p:nvPr>
            <p:ph type="subTitle" idx="2"/>
          </p:nvPr>
        </p:nvSpPr>
        <p:spPr>
          <a:xfrm flipH="1">
            <a:off x="1066433" y="3110939"/>
            <a:ext cx="3933200" cy="185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55" name="Google Shape;355;p9"/>
          <p:cNvSpPr/>
          <p:nvPr/>
        </p:nvSpPr>
        <p:spPr>
          <a:xfrm>
            <a:off x="2252485" y="6232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9"/>
          <p:cNvSpPr/>
          <p:nvPr/>
        </p:nvSpPr>
        <p:spPr>
          <a:xfrm>
            <a:off x="309300" y="38538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9"/>
          <p:cNvSpPr/>
          <p:nvPr/>
        </p:nvSpPr>
        <p:spPr>
          <a:xfrm>
            <a:off x="11410401" y="6232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9"/>
          <p:cNvSpPr/>
          <p:nvPr/>
        </p:nvSpPr>
        <p:spPr>
          <a:xfrm>
            <a:off x="7915918" y="60444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26999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5"/>
        <p:cNvGrpSpPr/>
        <p:nvPr/>
      </p:nvGrpSpPr>
      <p:grpSpPr>
        <a:xfrm>
          <a:off x="0" y="0"/>
          <a:ext cx="0" cy="0"/>
          <a:chOff x="0" y="0"/>
          <a:chExt cx="0" cy="0"/>
        </a:xfrm>
      </p:grpSpPr>
    </p:spTree>
    <p:extLst>
      <p:ext uri="{BB962C8B-B14F-4D97-AF65-F5344CB8AC3E}">
        <p14:creationId xmlns:p14="http://schemas.microsoft.com/office/powerpoint/2010/main" val="2014258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6"/>
        <p:cNvGrpSpPr/>
        <p:nvPr/>
      </p:nvGrpSpPr>
      <p:grpSpPr>
        <a:xfrm>
          <a:off x="0" y="0"/>
          <a:ext cx="0" cy="0"/>
          <a:chOff x="0" y="0"/>
          <a:chExt cx="0" cy="0"/>
        </a:xfrm>
      </p:grpSpPr>
      <p:sp>
        <p:nvSpPr>
          <p:cNvPr id="473" name="Google Shape;473;p13"/>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5733">
                <a:latin typeface="Cambria" panose="02040503050406030204" pitchFamily="18" charset="0"/>
                <a:ea typeface="Cambria" panose="02040503050406030204" pitchFamily="18" charset="0"/>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dirty="0"/>
          </a:p>
        </p:txBody>
      </p:sp>
      <p:sp>
        <p:nvSpPr>
          <p:cNvPr id="474" name="Google Shape;474;p13"/>
          <p:cNvSpPr txBox="1">
            <a:spLocks noGrp="1"/>
          </p:cNvSpPr>
          <p:nvPr>
            <p:ph type="title" idx="2"/>
          </p:nvPr>
        </p:nvSpPr>
        <p:spPr>
          <a:xfrm>
            <a:off x="2896817" y="2330444"/>
            <a:ext cx="2864800" cy="5540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dirty="0"/>
          </a:p>
        </p:txBody>
      </p:sp>
      <p:sp>
        <p:nvSpPr>
          <p:cNvPr id="475" name="Google Shape;475;p13"/>
          <p:cNvSpPr txBox="1">
            <a:spLocks noGrp="1"/>
          </p:cNvSpPr>
          <p:nvPr>
            <p:ph type="subTitle" idx="1"/>
          </p:nvPr>
        </p:nvSpPr>
        <p:spPr>
          <a:xfrm>
            <a:off x="2896833" y="2943944"/>
            <a:ext cx="2964400" cy="7852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6" name="Google Shape;476;p13"/>
          <p:cNvSpPr txBox="1">
            <a:spLocks noGrp="1"/>
          </p:cNvSpPr>
          <p:nvPr>
            <p:ph type="title" idx="3" hasCustomPrompt="1"/>
          </p:nvPr>
        </p:nvSpPr>
        <p:spPr>
          <a:xfrm>
            <a:off x="1509653" y="2401776"/>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77" name="Google Shape;477;p13"/>
          <p:cNvSpPr txBox="1">
            <a:spLocks noGrp="1"/>
          </p:cNvSpPr>
          <p:nvPr>
            <p:ph type="title" idx="4"/>
          </p:nvPr>
        </p:nvSpPr>
        <p:spPr>
          <a:xfrm>
            <a:off x="7826917" y="2330444"/>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78" name="Google Shape;478;p13"/>
          <p:cNvSpPr txBox="1">
            <a:spLocks noGrp="1"/>
          </p:cNvSpPr>
          <p:nvPr>
            <p:ph type="subTitle" idx="5"/>
          </p:nvPr>
        </p:nvSpPr>
        <p:spPr>
          <a:xfrm>
            <a:off x="7826933" y="2943944"/>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79" name="Google Shape;479;p13"/>
          <p:cNvSpPr txBox="1">
            <a:spLocks noGrp="1"/>
          </p:cNvSpPr>
          <p:nvPr>
            <p:ph type="title" idx="6" hasCustomPrompt="1"/>
          </p:nvPr>
        </p:nvSpPr>
        <p:spPr>
          <a:xfrm>
            <a:off x="6456375" y="2401776"/>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0" name="Google Shape;480;p13"/>
          <p:cNvSpPr txBox="1">
            <a:spLocks noGrp="1"/>
          </p:cNvSpPr>
          <p:nvPr>
            <p:ph type="title" idx="7"/>
          </p:nvPr>
        </p:nvSpPr>
        <p:spPr>
          <a:xfrm>
            <a:off x="2896817" y="4238111"/>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81" name="Google Shape;481;p13"/>
          <p:cNvSpPr txBox="1">
            <a:spLocks noGrp="1"/>
          </p:cNvSpPr>
          <p:nvPr>
            <p:ph type="subTitle" idx="8"/>
          </p:nvPr>
        </p:nvSpPr>
        <p:spPr>
          <a:xfrm>
            <a:off x="2896833" y="4851611"/>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82" name="Google Shape;482;p13"/>
          <p:cNvSpPr txBox="1">
            <a:spLocks noGrp="1"/>
          </p:cNvSpPr>
          <p:nvPr>
            <p:ph type="title" idx="9" hasCustomPrompt="1"/>
          </p:nvPr>
        </p:nvSpPr>
        <p:spPr>
          <a:xfrm>
            <a:off x="1509653" y="4287092"/>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3" name="Google Shape;483;p13"/>
          <p:cNvSpPr txBox="1">
            <a:spLocks noGrp="1"/>
          </p:cNvSpPr>
          <p:nvPr>
            <p:ph type="title" idx="13"/>
          </p:nvPr>
        </p:nvSpPr>
        <p:spPr>
          <a:xfrm>
            <a:off x="7826917" y="4238111"/>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84" name="Google Shape;484;p13"/>
          <p:cNvSpPr txBox="1">
            <a:spLocks noGrp="1"/>
          </p:cNvSpPr>
          <p:nvPr>
            <p:ph type="subTitle" idx="14"/>
          </p:nvPr>
        </p:nvSpPr>
        <p:spPr>
          <a:xfrm>
            <a:off x="7826933" y="4851611"/>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85" name="Google Shape;485;p13"/>
          <p:cNvSpPr txBox="1">
            <a:spLocks noGrp="1"/>
          </p:cNvSpPr>
          <p:nvPr>
            <p:ph type="title" idx="15" hasCustomPrompt="1"/>
          </p:nvPr>
        </p:nvSpPr>
        <p:spPr>
          <a:xfrm>
            <a:off x="6456375" y="4287092"/>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6" name="Google Shape;486;p13"/>
          <p:cNvSpPr/>
          <p:nvPr/>
        </p:nvSpPr>
        <p:spPr>
          <a:xfrm>
            <a:off x="6476667" y="64018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3"/>
          <p:cNvSpPr/>
          <p:nvPr/>
        </p:nvSpPr>
        <p:spPr>
          <a:xfrm>
            <a:off x="1406734" y="62944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13"/>
          <p:cNvSpPr/>
          <p:nvPr/>
        </p:nvSpPr>
        <p:spPr>
          <a:xfrm>
            <a:off x="2998433" y="10452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13"/>
          <p:cNvSpPr/>
          <p:nvPr/>
        </p:nvSpPr>
        <p:spPr>
          <a:xfrm>
            <a:off x="491318" y="44287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13"/>
          <p:cNvSpPr/>
          <p:nvPr/>
        </p:nvSpPr>
        <p:spPr>
          <a:xfrm>
            <a:off x="9419068" y="7186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13"/>
          <p:cNvGrpSpPr/>
          <p:nvPr/>
        </p:nvGrpSpPr>
        <p:grpSpPr>
          <a:xfrm>
            <a:off x="11033100" y="6223817"/>
            <a:ext cx="415867" cy="4196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 name="Google Shape;501;p13"/>
          <p:cNvGrpSpPr/>
          <p:nvPr/>
        </p:nvGrpSpPr>
        <p:grpSpPr>
          <a:xfrm flipH="1">
            <a:off x="2408700" y="6248584"/>
            <a:ext cx="706533" cy="199133"/>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215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04"/>
        <p:cNvGrpSpPr/>
        <p:nvPr/>
      </p:nvGrpSpPr>
      <p:grpSpPr>
        <a:xfrm>
          <a:off x="0" y="0"/>
          <a:ext cx="0" cy="0"/>
          <a:chOff x="0" y="0"/>
          <a:chExt cx="0" cy="0"/>
        </a:xfrm>
      </p:grpSpPr>
      <p:sp>
        <p:nvSpPr>
          <p:cNvPr id="531" name="Google Shape;531;p14"/>
          <p:cNvSpPr txBox="1">
            <a:spLocks noGrp="1"/>
          </p:cNvSpPr>
          <p:nvPr>
            <p:ph type="title"/>
          </p:nvPr>
        </p:nvSpPr>
        <p:spPr>
          <a:xfrm>
            <a:off x="1133532"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2" name="Google Shape;532;p14"/>
          <p:cNvSpPr txBox="1">
            <a:spLocks noGrp="1"/>
          </p:cNvSpPr>
          <p:nvPr>
            <p:ph type="subTitle" idx="1"/>
          </p:nvPr>
        </p:nvSpPr>
        <p:spPr>
          <a:xfrm>
            <a:off x="1133533"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33" name="Google Shape;533;p14"/>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534" name="Google Shape;534;p14"/>
          <p:cNvSpPr txBox="1">
            <a:spLocks noGrp="1"/>
          </p:cNvSpPr>
          <p:nvPr>
            <p:ph type="title" idx="3"/>
          </p:nvPr>
        </p:nvSpPr>
        <p:spPr>
          <a:xfrm>
            <a:off x="4485915"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5" name="Google Shape;535;p14"/>
          <p:cNvSpPr txBox="1">
            <a:spLocks noGrp="1"/>
          </p:cNvSpPr>
          <p:nvPr>
            <p:ph type="subTitle" idx="4"/>
          </p:nvPr>
        </p:nvSpPr>
        <p:spPr>
          <a:xfrm>
            <a:off x="4485917"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36" name="Google Shape;536;p14"/>
          <p:cNvSpPr txBox="1">
            <a:spLocks noGrp="1"/>
          </p:cNvSpPr>
          <p:nvPr>
            <p:ph type="title" idx="5"/>
          </p:nvPr>
        </p:nvSpPr>
        <p:spPr>
          <a:xfrm>
            <a:off x="7838332"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7" name="Google Shape;537;p14"/>
          <p:cNvSpPr txBox="1">
            <a:spLocks noGrp="1"/>
          </p:cNvSpPr>
          <p:nvPr>
            <p:ph type="subTitle" idx="6"/>
          </p:nvPr>
        </p:nvSpPr>
        <p:spPr>
          <a:xfrm>
            <a:off x="7838333"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41" name="Google Shape;541;p14"/>
          <p:cNvSpPr/>
          <p:nvPr/>
        </p:nvSpPr>
        <p:spPr>
          <a:xfrm>
            <a:off x="491318" y="44287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4"/>
          <p:cNvSpPr/>
          <p:nvPr/>
        </p:nvSpPr>
        <p:spPr>
          <a:xfrm>
            <a:off x="605501" y="20557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4"/>
          <p:cNvGrpSpPr/>
          <p:nvPr/>
        </p:nvGrpSpPr>
        <p:grpSpPr>
          <a:xfrm>
            <a:off x="10954800" y="5984051"/>
            <a:ext cx="415867" cy="419600"/>
            <a:chOff x="8571050" y="1873050"/>
            <a:chExt cx="311900" cy="314700"/>
          </a:xfrm>
        </p:grpSpPr>
        <p:sp>
          <p:nvSpPr>
            <p:cNvPr id="546" name="Google Shape;546;p1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14"/>
          <p:cNvGrpSpPr/>
          <p:nvPr/>
        </p:nvGrpSpPr>
        <p:grpSpPr>
          <a:xfrm flipH="1">
            <a:off x="2998434" y="6378634"/>
            <a:ext cx="706533" cy="199133"/>
            <a:chOff x="3898800" y="2624300"/>
            <a:chExt cx="529900" cy="149350"/>
          </a:xfrm>
        </p:grpSpPr>
        <p:sp>
          <p:nvSpPr>
            <p:cNvPr id="554" name="Google Shape;554;p1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6499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07"/>
        <p:cNvGrpSpPr/>
        <p:nvPr/>
      </p:nvGrpSpPr>
      <p:grpSpPr>
        <a:xfrm>
          <a:off x="0" y="0"/>
          <a:ext cx="0" cy="0"/>
          <a:chOff x="0" y="0"/>
          <a:chExt cx="0" cy="0"/>
        </a:xfrm>
      </p:grpSpPr>
      <p:sp>
        <p:nvSpPr>
          <p:cNvPr id="634" name="Google Shape;634;p16"/>
          <p:cNvSpPr txBox="1">
            <a:spLocks noGrp="1"/>
          </p:cNvSpPr>
          <p:nvPr>
            <p:ph type="title"/>
          </p:nvPr>
        </p:nvSpPr>
        <p:spPr>
          <a:xfrm>
            <a:off x="2802961" y="2253167"/>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35" name="Google Shape;635;p16"/>
          <p:cNvSpPr txBox="1">
            <a:spLocks noGrp="1"/>
          </p:cNvSpPr>
          <p:nvPr>
            <p:ph type="subTitle" idx="1"/>
          </p:nvPr>
        </p:nvSpPr>
        <p:spPr>
          <a:xfrm>
            <a:off x="2802961" y="2816700"/>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36" name="Google Shape;636;p16"/>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637" name="Google Shape;637;p16"/>
          <p:cNvSpPr txBox="1">
            <a:spLocks noGrp="1"/>
          </p:cNvSpPr>
          <p:nvPr>
            <p:ph type="title" idx="3"/>
          </p:nvPr>
        </p:nvSpPr>
        <p:spPr>
          <a:xfrm>
            <a:off x="7718299" y="2253167"/>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38" name="Google Shape;638;p16"/>
          <p:cNvSpPr txBox="1">
            <a:spLocks noGrp="1"/>
          </p:cNvSpPr>
          <p:nvPr>
            <p:ph type="subTitle" idx="4"/>
          </p:nvPr>
        </p:nvSpPr>
        <p:spPr>
          <a:xfrm>
            <a:off x="7718309" y="2816700"/>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39" name="Google Shape;639;p16"/>
          <p:cNvSpPr txBox="1">
            <a:spLocks noGrp="1"/>
          </p:cNvSpPr>
          <p:nvPr>
            <p:ph type="title" idx="5"/>
          </p:nvPr>
        </p:nvSpPr>
        <p:spPr>
          <a:xfrm>
            <a:off x="2802961" y="4194700"/>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40" name="Google Shape;640;p16"/>
          <p:cNvSpPr txBox="1">
            <a:spLocks noGrp="1"/>
          </p:cNvSpPr>
          <p:nvPr>
            <p:ph type="subTitle" idx="6"/>
          </p:nvPr>
        </p:nvSpPr>
        <p:spPr>
          <a:xfrm>
            <a:off x="2802961" y="4758233"/>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41" name="Google Shape;641;p16"/>
          <p:cNvSpPr txBox="1">
            <a:spLocks noGrp="1"/>
          </p:cNvSpPr>
          <p:nvPr>
            <p:ph type="title" idx="7"/>
          </p:nvPr>
        </p:nvSpPr>
        <p:spPr>
          <a:xfrm>
            <a:off x="7718299" y="4194700"/>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42" name="Google Shape;642;p16"/>
          <p:cNvSpPr txBox="1">
            <a:spLocks noGrp="1"/>
          </p:cNvSpPr>
          <p:nvPr>
            <p:ph type="subTitle" idx="8"/>
          </p:nvPr>
        </p:nvSpPr>
        <p:spPr>
          <a:xfrm>
            <a:off x="7718309" y="4758233"/>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43" name="Google Shape;643;p16"/>
          <p:cNvSpPr/>
          <p:nvPr/>
        </p:nvSpPr>
        <p:spPr>
          <a:xfrm>
            <a:off x="10651285" y="47093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16"/>
          <p:cNvSpPr/>
          <p:nvPr/>
        </p:nvSpPr>
        <p:spPr>
          <a:xfrm>
            <a:off x="10368118" y="15407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16"/>
          <p:cNvSpPr/>
          <p:nvPr/>
        </p:nvSpPr>
        <p:spPr>
          <a:xfrm>
            <a:off x="390133" y="36711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16"/>
          <p:cNvSpPr/>
          <p:nvPr/>
        </p:nvSpPr>
        <p:spPr>
          <a:xfrm>
            <a:off x="3285267" y="63065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16"/>
          <p:cNvSpPr/>
          <p:nvPr/>
        </p:nvSpPr>
        <p:spPr>
          <a:xfrm>
            <a:off x="499500" y="14048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8" name="Google Shape;648;p16"/>
          <p:cNvGrpSpPr/>
          <p:nvPr/>
        </p:nvGrpSpPr>
        <p:grpSpPr>
          <a:xfrm>
            <a:off x="6396800" y="6247684"/>
            <a:ext cx="415867" cy="419600"/>
            <a:chOff x="8571050" y="1873050"/>
            <a:chExt cx="311900" cy="314700"/>
          </a:xfrm>
        </p:grpSpPr>
        <p:sp>
          <p:nvSpPr>
            <p:cNvPr id="649" name="Google Shape;649;p1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16"/>
          <p:cNvGrpSpPr/>
          <p:nvPr/>
        </p:nvGrpSpPr>
        <p:grpSpPr>
          <a:xfrm>
            <a:off x="2026080" y="1242212"/>
            <a:ext cx="914985" cy="298569"/>
            <a:chOff x="3798300" y="2287225"/>
            <a:chExt cx="730975" cy="238525"/>
          </a:xfrm>
        </p:grpSpPr>
        <p:sp>
          <p:nvSpPr>
            <p:cNvPr id="654" name="Google Shape;654;p1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6" name="Google Shape;656;p16"/>
          <p:cNvGrpSpPr/>
          <p:nvPr/>
        </p:nvGrpSpPr>
        <p:grpSpPr>
          <a:xfrm>
            <a:off x="10877193" y="6247698"/>
            <a:ext cx="727664" cy="212137"/>
            <a:chOff x="5393300" y="2420750"/>
            <a:chExt cx="581325" cy="169475"/>
          </a:xfrm>
        </p:grpSpPr>
        <p:sp>
          <p:nvSpPr>
            <p:cNvPr id="657" name="Google Shape;657;p16"/>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6"/>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6233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9"/>
        <p:cNvGrpSpPr/>
        <p:nvPr/>
      </p:nvGrpSpPr>
      <p:grpSpPr>
        <a:xfrm>
          <a:off x="0" y="0"/>
          <a:ext cx="0" cy="0"/>
          <a:chOff x="0" y="0"/>
          <a:chExt cx="0" cy="0"/>
        </a:xfrm>
      </p:grpSpPr>
      <p:sp>
        <p:nvSpPr>
          <p:cNvPr id="686" name="Google Shape;686;p17"/>
          <p:cNvSpPr txBox="1">
            <a:spLocks noGrp="1"/>
          </p:cNvSpPr>
          <p:nvPr>
            <p:ph type="title"/>
          </p:nvPr>
        </p:nvSpPr>
        <p:spPr>
          <a:xfrm>
            <a:off x="4617684"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87" name="Google Shape;687;p17"/>
          <p:cNvSpPr txBox="1">
            <a:spLocks noGrp="1"/>
          </p:cNvSpPr>
          <p:nvPr>
            <p:ph type="subTitle" idx="1"/>
          </p:nvPr>
        </p:nvSpPr>
        <p:spPr>
          <a:xfrm>
            <a:off x="4617684"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88" name="Google Shape;688;p17"/>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689" name="Google Shape;689;p17"/>
          <p:cNvSpPr txBox="1">
            <a:spLocks noGrp="1"/>
          </p:cNvSpPr>
          <p:nvPr>
            <p:ph type="title" idx="3"/>
          </p:nvPr>
        </p:nvSpPr>
        <p:spPr>
          <a:xfrm>
            <a:off x="8050596"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0" name="Google Shape;690;p17"/>
          <p:cNvSpPr txBox="1">
            <a:spLocks noGrp="1"/>
          </p:cNvSpPr>
          <p:nvPr>
            <p:ph type="subTitle" idx="4"/>
          </p:nvPr>
        </p:nvSpPr>
        <p:spPr>
          <a:xfrm>
            <a:off x="8050605"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1" name="Google Shape;691;p17"/>
          <p:cNvSpPr txBox="1">
            <a:spLocks noGrp="1"/>
          </p:cNvSpPr>
          <p:nvPr>
            <p:ph type="title" idx="5"/>
          </p:nvPr>
        </p:nvSpPr>
        <p:spPr>
          <a:xfrm>
            <a:off x="4617684"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2" name="Google Shape;692;p17"/>
          <p:cNvSpPr txBox="1">
            <a:spLocks noGrp="1"/>
          </p:cNvSpPr>
          <p:nvPr>
            <p:ph type="subTitle" idx="6"/>
          </p:nvPr>
        </p:nvSpPr>
        <p:spPr>
          <a:xfrm>
            <a:off x="4617684"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3" name="Google Shape;693;p17"/>
          <p:cNvSpPr txBox="1">
            <a:spLocks noGrp="1"/>
          </p:cNvSpPr>
          <p:nvPr>
            <p:ph type="title" idx="7"/>
          </p:nvPr>
        </p:nvSpPr>
        <p:spPr>
          <a:xfrm>
            <a:off x="8050596"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4" name="Google Shape;694;p17"/>
          <p:cNvSpPr txBox="1">
            <a:spLocks noGrp="1"/>
          </p:cNvSpPr>
          <p:nvPr>
            <p:ph type="subTitle" idx="8"/>
          </p:nvPr>
        </p:nvSpPr>
        <p:spPr>
          <a:xfrm>
            <a:off x="8050605"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5" name="Google Shape;695;p17"/>
          <p:cNvSpPr txBox="1">
            <a:spLocks noGrp="1"/>
          </p:cNvSpPr>
          <p:nvPr>
            <p:ph type="title" idx="9"/>
          </p:nvPr>
        </p:nvSpPr>
        <p:spPr>
          <a:xfrm>
            <a:off x="1184763"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6" name="Google Shape;696;p17"/>
          <p:cNvSpPr txBox="1">
            <a:spLocks noGrp="1"/>
          </p:cNvSpPr>
          <p:nvPr>
            <p:ph type="subTitle" idx="13"/>
          </p:nvPr>
        </p:nvSpPr>
        <p:spPr>
          <a:xfrm>
            <a:off x="1184772"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7" name="Google Shape;697;p17"/>
          <p:cNvSpPr txBox="1">
            <a:spLocks noGrp="1"/>
          </p:cNvSpPr>
          <p:nvPr>
            <p:ph type="title" idx="14"/>
          </p:nvPr>
        </p:nvSpPr>
        <p:spPr>
          <a:xfrm>
            <a:off x="1184763"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8" name="Google Shape;698;p17"/>
          <p:cNvSpPr txBox="1">
            <a:spLocks noGrp="1"/>
          </p:cNvSpPr>
          <p:nvPr>
            <p:ph type="subTitle" idx="15"/>
          </p:nvPr>
        </p:nvSpPr>
        <p:spPr>
          <a:xfrm>
            <a:off x="1184772"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9" name="Google Shape;699;p17"/>
          <p:cNvSpPr/>
          <p:nvPr/>
        </p:nvSpPr>
        <p:spPr>
          <a:xfrm>
            <a:off x="43476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17"/>
          <p:cNvSpPr/>
          <p:nvPr/>
        </p:nvSpPr>
        <p:spPr>
          <a:xfrm>
            <a:off x="9924401" y="6427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17"/>
          <p:cNvSpPr/>
          <p:nvPr/>
        </p:nvSpPr>
        <p:spPr>
          <a:xfrm>
            <a:off x="9248867" y="7353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17"/>
          <p:cNvSpPr/>
          <p:nvPr/>
        </p:nvSpPr>
        <p:spPr>
          <a:xfrm>
            <a:off x="3476700" y="61439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17"/>
          <p:cNvSpPr/>
          <p:nvPr/>
        </p:nvSpPr>
        <p:spPr>
          <a:xfrm>
            <a:off x="11325168" y="55767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0" name="Google Shape;710;p17"/>
          <p:cNvGrpSpPr/>
          <p:nvPr/>
        </p:nvGrpSpPr>
        <p:grpSpPr>
          <a:xfrm rot="8927671" flipH="1">
            <a:off x="11048378" y="1356269"/>
            <a:ext cx="385293" cy="232463"/>
            <a:chOff x="4177750" y="2899175"/>
            <a:chExt cx="288975" cy="174350"/>
          </a:xfrm>
        </p:grpSpPr>
        <p:sp>
          <p:nvSpPr>
            <p:cNvPr id="711" name="Google Shape;711;p17"/>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7"/>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17"/>
          <p:cNvGrpSpPr/>
          <p:nvPr/>
        </p:nvGrpSpPr>
        <p:grpSpPr>
          <a:xfrm>
            <a:off x="2279218" y="984667"/>
            <a:ext cx="775100" cy="225967"/>
            <a:chOff x="5393300" y="2420750"/>
            <a:chExt cx="581325" cy="169475"/>
          </a:xfrm>
        </p:grpSpPr>
        <p:sp>
          <p:nvSpPr>
            <p:cNvPr id="714" name="Google Shape;714;p17"/>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7"/>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7763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7"/>
        <p:cNvGrpSpPr/>
        <p:nvPr/>
      </p:nvGrpSpPr>
      <p:grpSpPr>
        <a:xfrm>
          <a:off x="0" y="0"/>
          <a:ext cx="0" cy="0"/>
          <a:chOff x="0" y="0"/>
          <a:chExt cx="0" cy="0"/>
        </a:xfrm>
      </p:grpSpPr>
      <p:sp>
        <p:nvSpPr>
          <p:cNvPr id="834" name="Google Shape;834;p20"/>
          <p:cNvSpPr txBox="1">
            <a:spLocks noGrp="1"/>
          </p:cNvSpPr>
          <p:nvPr>
            <p:ph type="title"/>
          </p:nvPr>
        </p:nvSpPr>
        <p:spPr>
          <a:xfrm flipH="1">
            <a:off x="4136600" y="4214400"/>
            <a:ext cx="5998800" cy="53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835" name="Google Shape;835;p20"/>
          <p:cNvSpPr txBox="1">
            <a:spLocks noGrp="1"/>
          </p:cNvSpPr>
          <p:nvPr>
            <p:ph type="subTitle" idx="1"/>
          </p:nvPr>
        </p:nvSpPr>
        <p:spPr>
          <a:xfrm flipH="1">
            <a:off x="2056267" y="1699600"/>
            <a:ext cx="6801600" cy="210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36" name="Google Shape;836;p20"/>
          <p:cNvSpPr/>
          <p:nvPr/>
        </p:nvSpPr>
        <p:spPr>
          <a:xfrm flipH="1">
            <a:off x="566900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20"/>
          <p:cNvSpPr/>
          <p:nvPr/>
        </p:nvSpPr>
        <p:spPr>
          <a:xfrm flipH="1">
            <a:off x="10622641" y="57243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20"/>
          <p:cNvSpPr/>
          <p:nvPr/>
        </p:nvSpPr>
        <p:spPr>
          <a:xfrm flipH="1">
            <a:off x="8502556" y="10312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20"/>
          <p:cNvSpPr/>
          <p:nvPr/>
        </p:nvSpPr>
        <p:spPr>
          <a:xfrm flipH="1">
            <a:off x="1166641" y="47520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20"/>
          <p:cNvSpPr/>
          <p:nvPr/>
        </p:nvSpPr>
        <p:spPr>
          <a:xfrm flipH="1">
            <a:off x="5385474" y="5067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1" name="Google Shape;841;p20"/>
          <p:cNvGrpSpPr/>
          <p:nvPr/>
        </p:nvGrpSpPr>
        <p:grpSpPr>
          <a:xfrm flipH="1">
            <a:off x="8181240" y="5724351"/>
            <a:ext cx="415867" cy="419600"/>
            <a:chOff x="8571050" y="1873050"/>
            <a:chExt cx="311900" cy="314700"/>
          </a:xfrm>
        </p:grpSpPr>
        <p:sp>
          <p:nvSpPr>
            <p:cNvPr id="842" name="Google Shape;842;p20"/>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0"/>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0"/>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0"/>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20"/>
          <p:cNvSpPr/>
          <p:nvPr/>
        </p:nvSpPr>
        <p:spPr>
          <a:xfrm rot="-989451" flipH="1">
            <a:off x="1720377" y="1002984"/>
            <a:ext cx="162299" cy="150936"/>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032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7"/>
        <p:cNvGrpSpPr/>
        <p:nvPr/>
      </p:nvGrpSpPr>
      <p:grpSpPr>
        <a:xfrm>
          <a:off x="0" y="0"/>
          <a:ext cx="0" cy="0"/>
          <a:chOff x="0" y="0"/>
          <a:chExt cx="0" cy="0"/>
        </a:xfrm>
      </p:grpSpPr>
      <p:sp>
        <p:nvSpPr>
          <p:cNvPr id="874" name="Google Shape;874;p21"/>
          <p:cNvSpPr txBox="1">
            <a:spLocks noGrp="1"/>
          </p:cNvSpPr>
          <p:nvPr>
            <p:ph type="title"/>
          </p:nvPr>
        </p:nvSpPr>
        <p:spPr>
          <a:xfrm>
            <a:off x="2946584" y="1077400"/>
            <a:ext cx="5292400" cy="1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11200">
                <a:solidFill>
                  <a:srgbClr val="212529"/>
                </a:solidFill>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875" name="Google Shape;875;p21"/>
          <p:cNvSpPr txBox="1">
            <a:spLocks noGrp="1"/>
          </p:cNvSpPr>
          <p:nvPr>
            <p:ph type="subTitle" idx="1"/>
          </p:nvPr>
        </p:nvSpPr>
        <p:spPr>
          <a:xfrm>
            <a:off x="2103700" y="2987933"/>
            <a:ext cx="6978400" cy="2795600"/>
          </a:xfrm>
          <a:prstGeom prst="rect">
            <a:avLst/>
          </a:prstGeom>
          <a:no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76" name="Google Shape;876;p21"/>
          <p:cNvSpPr/>
          <p:nvPr/>
        </p:nvSpPr>
        <p:spPr>
          <a:xfrm>
            <a:off x="5520018" y="63181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1"/>
          <p:cNvSpPr/>
          <p:nvPr/>
        </p:nvSpPr>
        <p:spPr>
          <a:xfrm>
            <a:off x="9670585" y="64865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1"/>
          <p:cNvSpPr/>
          <p:nvPr/>
        </p:nvSpPr>
        <p:spPr>
          <a:xfrm>
            <a:off x="2103700" y="64831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1"/>
          <p:cNvSpPr/>
          <p:nvPr/>
        </p:nvSpPr>
        <p:spPr>
          <a:xfrm>
            <a:off x="3248700" y="5878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1"/>
          <p:cNvSpPr/>
          <p:nvPr/>
        </p:nvSpPr>
        <p:spPr>
          <a:xfrm>
            <a:off x="428800" y="43946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21"/>
          <p:cNvSpPr/>
          <p:nvPr/>
        </p:nvSpPr>
        <p:spPr>
          <a:xfrm>
            <a:off x="8381618" y="11617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21"/>
          <p:cNvSpPr/>
          <p:nvPr/>
        </p:nvSpPr>
        <p:spPr>
          <a:xfrm>
            <a:off x="9825101" y="427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3" name="Google Shape;883;p21"/>
          <p:cNvGrpSpPr/>
          <p:nvPr/>
        </p:nvGrpSpPr>
        <p:grpSpPr>
          <a:xfrm>
            <a:off x="535100" y="804751"/>
            <a:ext cx="415867" cy="419600"/>
            <a:chOff x="8571050" y="1873050"/>
            <a:chExt cx="311900" cy="314700"/>
          </a:xfrm>
        </p:grpSpPr>
        <p:sp>
          <p:nvSpPr>
            <p:cNvPr id="884" name="Google Shape;884;p2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21"/>
          <p:cNvGrpSpPr/>
          <p:nvPr/>
        </p:nvGrpSpPr>
        <p:grpSpPr>
          <a:xfrm rot="-4179191">
            <a:off x="11242936" y="4455355"/>
            <a:ext cx="453897" cy="270099"/>
            <a:chOff x="3780075" y="2889150"/>
            <a:chExt cx="340425" cy="202575"/>
          </a:xfrm>
        </p:grpSpPr>
        <p:sp>
          <p:nvSpPr>
            <p:cNvPr id="889" name="Google Shape;889;p2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21"/>
          <p:cNvGrpSpPr/>
          <p:nvPr/>
        </p:nvGrpSpPr>
        <p:grpSpPr>
          <a:xfrm rot="8795091" flipH="1">
            <a:off x="1632672" y="1988069"/>
            <a:ext cx="385299" cy="232467"/>
            <a:chOff x="4177750" y="2899175"/>
            <a:chExt cx="288975" cy="174350"/>
          </a:xfrm>
        </p:grpSpPr>
        <p:sp>
          <p:nvSpPr>
            <p:cNvPr id="892" name="Google Shape;892;p21"/>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1"/>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5763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94"/>
        <p:cNvGrpSpPr/>
        <p:nvPr/>
      </p:nvGrpSpPr>
      <p:grpSpPr>
        <a:xfrm>
          <a:off x="0" y="0"/>
          <a:ext cx="0" cy="0"/>
          <a:chOff x="0" y="0"/>
          <a:chExt cx="0" cy="0"/>
        </a:xfrm>
      </p:grpSpPr>
      <p:sp>
        <p:nvSpPr>
          <p:cNvPr id="895" name="Google Shape;895;p22"/>
          <p:cNvSpPr txBox="1">
            <a:spLocks noGrp="1"/>
          </p:cNvSpPr>
          <p:nvPr>
            <p:ph type="title" hasCustomPrompt="1"/>
          </p:nvPr>
        </p:nvSpPr>
        <p:spPr>
          <a:xfrm>
            <a:off x="950967" y="714033"/>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896" name="Google Shape;896;p22"/>
          <p:cNvSpPr txBox="1">
            <a:spLocks noGrp="1"/>
          </p:cNvSpPr>
          <p:nvPr>
            <p:ph type="subTitle" idx="1"/>
          </p:nvPr>
        </p:nvSpPr>
        <p:spPr>
          <a:xfrm>
            <a:off x="1097621" y="1898377"/>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97" name="Google Shape;897;p22"/>
          <p:cNvSpPr txBox="1">
            <a:spLocks noGrp="1"/>
          </p:cNvSpPr>
          <p:nvPr>
            <p:ph type="title" idx="2" hasCustomPrompt="1"/>
          </p:nvPr>
        </p:nvSpPr>
        <p:spPr>
          <a:xfrm>
            <a:off x="4766800" y="2293679"/>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898" name="Google Shape;898;p22"/>
          <p:cNvSpPr txBox="1">
            <a:spLocks noGrp="1"/>
          </p:cNvSpPr>
          <p:nvPr>
            <p:ph type="subTitle" idx="3"/>
          </p:nvPr>
        </p:nvSpPr>
        <p:spPr>
          <a:xfrm>
            <a:off x="4913455" y="3478088"/>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99" name="Google Shape;899;p22"/>
          <p:cNvSpPr txBox="1">
            <a:spLocks noGrp="1"/>
          </p:cNvSpPr>
          <p:nvPr>
            <p:ph type="title" idx="4" hasCustomPrompt="1"/>
          </p:nvPr>
        </p:nvSpPr>
        <p:spPr>
          <a:xfrm>
            <a:off x="8582633" y="3873389"/>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900" name="Google Shape;900;p22"/>
          <p:cNvSpPr txBox="1">
            <a:spLocks noGrp="1"/>
          </p:cNvSpPr>
          <p:nvPr>
            <p:ph type="subTitle" idx="5"/>
          </p:nvPr>
        </p:nvSpPr>
        <p:spPr>
          <a:xfrm>
            <a:off x="8729288" y="5057799"/>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927" name="Google Shape;927;p22"/>
          <p:cNvSpPr/>
          <p:nvPr/>
        </p:nvSpPr>
        <p:spPr>
          <a:xfrm>
            <a:off x="7940701" y="63722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22"/>
          <p:cNvSpPr/>
          <p:nvPr/>
        </p:nvSpPr>
        <p:spPr>
          <a:xfrm>
            <a:off x="4650000" y="63688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22"/>
          <p:cNvSpPr/>
          <p:nvPr/>
        </p:nvSpPr>
        <p:spPr>
          <a:xfrm>
            <a:off x="3367900" y="3509185"/>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22"/>
          <p:cNvSpPr/>
          <p:nvPr/>
        </p:nvSpPr>
        <p:spPr>
          <a:xfrm>
            <a:off x="6263133" y="51231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22"/>
          <p:cNvSpPr/>
          <p:nvPr/>
        </p:nvSpPr>
        <p:spPr>
          <a:xfrm>
            <a:off x="11561985" y="30719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22"/>
          <p:cNvSpPr/>
          <p:nvPr/>
        </p:nvSpPr>
        <p:spPr>
          <a:xfrm>
            <a:off x="7278268" y="4121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22"/>
          <p:cNvGrpSpPr/>
          <p:nvPr/>
        </p:nvGrpSpPr>
        <p:grpSpPr>
          <a:xfrm>
            <a:off x="597733" y="3509200"/>
            <a:ext cx="415867" cy="419600"/>
            <a:chOff x="8571050" y="1873050"/>
            <a:chExt cx="311900" cy="314700"/>
          </a:xfrm>
        </p:grpSpPr>
        <p:sp>
          <p:nvSpPr>
            <p:cNvPr id="934" name="Google Shape;934;p2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22"/>
          <p:cNvGrpSpPr/>
          <p:nvPr/>
        </p:nvGrpSpPr>
        <p:grpSpPr>
          <a:xfrm rot="-4179191">
            <a:off x="11242936" y="4455355"/>
            <a:ext cx="453897" cy="270099"/>
            <a:chOff x="3780075" y="2889150"/>
            <a:chExt cx="340425" cy="202575"/>
          </a:xfrm>
        </p:grpSpPr>
        <p:sp>
          <p:nvSpPr>
            <p:cNvPr id="939" name="Google Shape;939;p22"/>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2"/>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22"/>
          <p:cNvGrpSpPr/>
          <p:nvPr/>
        </p:nvGrpSpPr>
        <p:grpSpPr>
          <a:xfrm rot="8795091" flipH="1">
            <a:off x="4798972" y="1099253"/>
            <a:ext cx="385299" cy="232467"/>
            <a:chOff x="4177750" y="2899175"/>
            <a:chExt cx="288975" cy="174350"/>
          </a:xfrm>
        </p:grpSpPr>
        <p:sp>
          <p:nvSpPr>
            <p:cNvPr id="942" name="Google Shape;942;p22"/>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2"/>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3477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2026-04-14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rPr dirty="0"/>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1186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48"/>
        <p:cNvGrpSpPr/>
        <p:nvPr/>
      </p:nvGrpSpPr>
      <p:grpSpPr>
        <a:xfrm>
          <a:off x="0" y="0"/>
          <a:ext cx="0" cy="0"/>
          <a:chOff x="0" y="0"/>
          <a:chExt cx="0" cy="0"/>
        </a:xfrm>
      </p:grpSpPr>
      <p:sp>
        <p:nvSpPr>
          <p:cNvPr id="1075" name="Google Shape;1075;p25"/>
          <p:cNvSpPr txBox="1">
            <a:spLocks noGrp="1"/>
          </p:cNvSpPr>
          <p:nvPr>
            <p:ph type="title"/>
          </p:nvPr>
        </p:nvSpPr>
        <p:spPr>
          <a:xfrm>
            <a:off x="3249200" y="3376333"/>
            <a:ext cx="5693600" cy="10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1076" name="Google Shape;1076;p25"/>
          <p:cNvSpPr txBox="1">
            <a:spLocks noGrp="1"/>
          </p:cNvSpPr>
          <p:nvPr>
            <p:ph type="title" idx="2" hasCustomPrompt="1"/>
          </p:nvPr>
        </p:nvSpPr>
        <p:spPr>
          <a:xfrm>
            <a:off x="5258800" y="1334575"/>
            <a:ext cx="1674400" cy="15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1077" name="Google Shape;1077;p25"/>
          <p:cNvSpPr txBox="1">
            <a:spLocks noGrp="1"/>
          </p:cNvSpPr>
          <p:nvPr>
            <p:ph type="subTitle" idx="1"/>
          </p:nvPr>
        </p:nvSpPr>
        <p:spPr>
          <a:xfrm>
            <a:off x="3249200" y="4727549"/>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078" name="Google Shape;1078;p25"/>
          <p:cNvSpPr/>
          <p:nvPr/>
        </p:nvSpPr>
        <p:spPr>
          <a:xfrm>
            <a:off x="6866467" y="62731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25"/>
          <p:cNvSpPr/>
          <p:nvPr/>
        </p:nvSpPr>
        <p:spPr>
          <a:xfrm>
            <a:off x="1584968" y="57243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5"/>
          <p:cNvSpPr/>
          <p:nvPr/>
        </p:nvSpPr>
        <p:spPr>
          <a:xfrm>
            <a:off x="3826051" y="9431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5"/>
          <p:cNvSpPr/>
          <p:nvPr/>
        </p:nvSpPr>
        <p:spPr>
          <a:xfrm>
            <a:off x="11184301" y="62957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25"/>
          <p:cNvSpPr/>
          <p:nvPr/>
        </p:nvSpPr>
        <p:spPr>
          <a:xfrm>
            <a:off x="736351" y="10167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3" name="Google Shape;1083;p25"/>
          <p:cNvGrpSpPr/>
          <p:nvPr/>
        </p:nvGrpSpPr>
        <p:grpSpPr>
          <a:xfrm>
            <a:off x="2894267" y="5934151"/>
            <a:ext cx="415867" cy="419600"/>
            <a:chOff x="8571050" y="1873050"/>
            <a:chExt cx="311900" cy="314700"/>
          </a:xfrm>
        </p:grpSpPr>
        <p:sp>
          <p:nvSpPr>
            <p:cNvPr id="1084" name="Google Shape;1084;p25"/>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5"/>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5"/>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8" name="Google Shape;1088;p25"/>
          <p:cNvSpPr/>
          <p:nvPr/>
        </p:nvSpPr>
        <p:spPr>
          <a:xfrm rot="989451">
            <a:off x="9232764" y="1148484"/>
            <a:ext cx="162299" cy="150936"/>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82610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89"/>
        <p:cNvGrpSpPr/>
        <p:nvPr/>
      </p:nvGrpSpPr>
      <p:grpSpPr>
        <a:xfrm>
          <a:off x="0" y="0"/>
          <a:ext cx="0" cy="0"/>
          <a:chOff x="0" y="0"/>
          <a:chExt cx="0" cy="0"/>
        </a:xfrm>
      </p:grpSpPr>
      <p:sp>
        <p:nvSpPr>
          <p:cNvPr id="1116" name="Google Shape;1116;p26"/>
          <p:cNvSpPr txBox="1">
            <a:spLocks noGrp="1"/>
          </p:cNvSpPr>
          <p:nvPr>
            <p:ph type="title"/>
          </p:nvPr>
        </p:nvSpPr>
        <p:spPr>
          <a:xfrm>
            <a:off x="4902701" y="2482367"/>
            <a:ext cx="5693600" cy="1088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1117" name="Google Shape;1117;p26"/>
          <p:cNvSpPr txBox="1">
            <a:spLocks noGrp="1"/>
          </p:cNvSpPr>
          <p:nvPr>
            <p:ph type="title" idx="2" hasCustomPrompt="1"/>
          </p:nvPr>
        </p:nvSpPr>
        <p:spPr>
          <a:xfrm>
            <a:off x="2580484" y="2622825"/>
            <a:ext cx="1674400" cy="15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1118" name="Google Shape;1118;p26"/>
          <p:cNvSpPr txBox="1">
            <a:spLocks noGrp="1"/>
          </p:cNvSpPr>
          <p:nvPr>
            <p:ph type="subTitle" idx="1"/>
          </p:nvPr>
        </p:nvSpPr>
        <p:spPr>
          <a:xfrm>
            <a:off x="4902684" y="3770948"/>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119" name="Google Shape;1119;p26"/>
          <p:cNvSpPr/>
          <p:nvPr/>
        </p:nvSpPr>
        <p:spPr>
          <a:xfrm>
            <a:off x="10107434" y="525505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0" name="Google Shape;1120;p26"/>
          <p:cNvSpPr/>
          <p:nvPr/>
        </p:nvSpPr>
        <p:spPr>
          <a:xfrm>
            <a:off x="2783701" y="63726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6"/>
          <p:cNvSpPr/>
          <p:nvPr/>
        </p:nvSpPr>
        <p:spPr>
          <a:xfrm>
            <a:off x="3199433" y="11984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2" name="Google Shape;1122;p26"/>
          <p:cNvSpPr/>
          <p:nvPr/>
        </p:nvSpPr>
        <p:spPr>
          <a:xfrm>
            <a:off x="590218" y="40797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5" name="Google Shape;1125;p26"/>
          <p:cNvSpPr/>
          <p:nvPr/>
        </p:nvSpPr>
        <p:spPr>
          <a:xfrm>
            <a:off x="637485" y="1255583"/>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1" name="Google Shape;1131;p26"/>
          <p:cNvGrpSpPr/>
          <p:nvPr/>
        </p:nvGrpSpPr>
        <p:grpSpPr>
          <a:xfrm flipH="1">
            <a:off x="10556468" y="3362585"/>
            <a:ext cx="974633" cy="318033"/>
            <a:chOff x="3798300" y="2287225"/>
            <a:chExt cx="730975" cy="238525"/>
          </a:xfrm>
        </p:grpSpPr>
        <p:sp>
          <p:nvSpPr>
            <p:cNvPr id="1132" name="Google Shape;1132;p2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9801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1"/>
        <p:cNvGrpSpPr/>
        <p:nvPr/>
      </p:nvGrpSpPr>
      <p:grpSpPr>
        <a:xfrm>
          <a:off x="0" y="0"/>
          <a:ext cx="0" cy="0"/>
          <a:chOff x="0" y="0"/>
          <a:chExt cx="0" cy="0"/>
        </a:xfrm>
      </p:grpSpPr>
      <p:sp>
        <p:nvSpPr>
          <p:cNvPr id="1708" name="Google Shape;1708;p39"/>
          <p:cNvSpPr/>
          <p:nvPr/>
        </p:nvSpPr>
        <p:spPr>
          <a:xfrm flipH="1">
            <a:off x="480565" y="46649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9" name="Google Shape;1709;p39"/>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0" name="Google Shape;1710;p39"/>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1" name="Google Shape;1711;p39"/>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2" name="Google Shape;1712;p39"/>
          <p:cNvSpPr/>
          <p:nvPr/>
        </p:nvSpPr>
        <p:spPr>
          <a:xfrm flipH="1">
            <a:off x="7160664" y="57920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39"/>
          <p:cNvSpPr/>
          <p:nvPr/>
        </p:nvSpPr>
        <p:spPr>
          <a:xfrm flipH="1">
            <a:off x="11184332" y="61834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39"/>
          <p:cNvSpPr/>
          <p:nvPr/>
        </p:nvSpPr>
        <p:spPr>
          <a:xfrm flipH="1">
            <a:off x="840232" y="506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8" name="Google Shape;1718;p39"/>
          <p:cNvGrpSpPr/>
          <p:nvPr/>
        </p:nvGrpSpPr>
        <p:grpSpPr>
          <a:xfrm flipH="1">
            <a:off x="3745614" y="6290901"/>
            <a:ext cx="775100" cy="225967"/>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3435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21"/>
        <p:cNvGrpSpPr/>
        <p:nvPr/>
      </p:nvGrpSpPr>
      <p:grpSpPr>
        <a:xfrm>
          <a:off x="0" y="0"/>
          <a:ext cx="0" cy="0"/>
          <a:chOff x="0" y="0"/>
          <a:chExt cx="0" cy="0"/>
        </a:xfrm>
      </p:grpSpPr>
      <p:sp>
        <p:nvSpPr>
          <p:cNvPr id="1748" name="Google Shape;1748;p40"/>
          <p:cNvSpPr/>
          <p:nvPr/>
        </p:nvSpPr>
        <p:spPr>
          <a:xfrm>
            <a:off x="7037234" y="64428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9" name="Google Shape;1749;p40"/>
          <p:cNvSpPr/>
          <p:nvPr/>
        </p:nvSpPr>
        <p:spPr>
          <a:xfrm>
            <a:off x="2707934" y="64654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0" name="Google Shape;1750;p40"/>
          <p:cNvSpPr/>
          <p:nvPr/>
        </p:nvSpPr>
        <p:spPr>
          <a:xfrm>
            <a:off x="9229367" y="8671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1" name="Google Shape;1751;p40"/>
          <p:cNvSpPr/>
          <p:nvPr/>
        </p:nvSpPr>
        <p:spPr>
          <a:xfrm>
            <a:off x="1241884" y="252612"/>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52" name="Google Shape;1752;p40"/>
          <p:cNvSpPr/>
          <p:nvPr/>
        </p:nvSpPr>
        <p:spPr>
          <a:xfrm>
            <a:off x="11472018" y="2888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3" name="Google Shape;1753;p40"/>
          <p:cNvSpPr/>
          <p:nvPr/>
        </p:nvSpPr>
        <p:spPr>
          <a:xfrm>
            <a:off x="10752668" y="60509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4" name="Google Shape;1754;p40"/>
          <p:cNvGrpSpPr/>
          <p:nvPr/>
        </p:nvGrpSpPr>
        <p:grpSpPr>
          <a:xfrm>
            <a:off x="504118" y="3641252"/>
            <a:ext cx="974633" cy="318033"/>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40"/>
          <p:cNvGrpSpPr/>
          <p:nvPr/>
        </p:nvGrpSpPr>
        <p:grpSpPr>
          <a:xfrm>
            <a:off x="10752651" y="3548000"/>
            <a:ext cx="706533" cy="199133"/>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2105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60"/>
        <p:cNvGrpSpPr/>
        <p:nvPr/>
      </p:nvGrpSpPr>
      <p:grpSpPr>
        <a:xfrm>
          <a:off x="0" y="0"/>
          <a:ext cx="0" cy="0"/>
          <a:chOff x="0" y="0"/>
          <a:chExt cx="0" cy="0"/>
        </a:xfrm>
      </p:grpSpPr>
      <p:sp>
        <p:nvSpPr>
          <p:cNvPr id="1787" name="Google Shape;1787;p41"/>
          <p:cNvSpPr/>
          <p:nvPr/>
        </p:nvSpPr>
        <p:spPr>
          <a:xfrm>
            <a:off x="11624067" y="50397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8" name="Google Shape;1788;p41"/>
          <p:cNvSpPr/>
          <p:nvPr/>
        </p:nvSpPr>
        <p:spPr>
          <a:xfrm>
            <a:off x="7132167" y="65354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9" name="Google Shape;1789;p41"/>
          <p:cNvSpPr/>
          <p:nvPr/>
        </p:nvSpPr>
        <p:spPr>
          <a:xfrm>
            <a:off x="466933" y="6086818"/>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0" name="Google Shape;1790;p41"/>
          <p:cNvSpPr/>
          <p:nvPr/>
        </p:nvSpPr>
        <p:spPr>
          <a:xfrm>
            <a:off x="9554667" y="64198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1" name="Google Shape;1791;p41"/>
          <p:cNvSpPr/>
          <p:nvPr/>
        </p:nvSpPr>
        <p:spPr>
          <a:xfrm>
            <a:off x="1188401" y="7891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2" name="Google Shape;1792;p41"/>
          <p:cNvSpPr/>
          <p:nvPr/>
        </p:nvSpPr>
        <p:spPr>
          <a:xfrm>
            <a:off x="310718" y="30183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93" name="Google Shape;1793;p41"/>
          <p:cNvGrpSpPr/>
          <p:nvPr/>
        </p:nvGrpSpPr>
        <p:grpSpPr>
          <a:xfrm>
            <a:off x="10825084" y="1214851"/>
            <a:ext cx="415867" cy="4196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41"/>
          <p:cNvGrpSpPr/>
          <p:nvPr/>
        </p:nvGrpSpPr>
        <p:grpSpPr>
          <a:xfrm>
            <a:off x="10887767" y="6044400"/>
            <a:ext cx="706533" cy="199133"/>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1" name="Google Shape;1801;p41"/>
          <p:cNvGrpSpPr/>
          <p:nvPr/>
        </p:nvGrpSpPr>
        <p:grpSpPr>
          <a:xfrm rot="3651682">
            <a:off x="204460" y="1589359"/>
            <a:ext cx="453877" cy="270087"/>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5565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04"/>
        <p:cNvGrpSpPr/>
        <p:nvPr/>
      </p:nvGrpSpPr>
      <p:grpSpPr>
        <a:xfrm>
          <a:off x="0" y="0"/>
          <a:ext cx="0" cy="0"/>
          <a:chOff x="0" y="0"/>
          <a:chExt cx="0" cy="0"/>
        </a:xfrm>
      </p:grpSpPr>
      <p:sp>
        <p:nvSpPr>
          <p:cNvPr id="1832" name="Google Shape;1832;p42"/>
          <p:cNvSpPr/>
          <p:nvPr/>
        </p:nvSpPr>
        <p:spPr>
          <a:xfrm>
            <a:off x="278000" y="3838201"/>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3" name="Google Shape;1833;p42"/>
          <p:cNvSpPr/>
          <p:nvPr/>
        </p:nvSpPr>
        <p:spPr>
          <a:xfrm>
            <a:off x="6231384" y="59280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4" name="Google Shape;1834;p42"/>
          <p:cNvSpPr/>
          <p:nvPr/>
        </p:nvSpPr>
        <p:spPr>
          <a:xfrm>
            <a:off x="470767" y="8862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5" name="Google Shape;1835;p42"/>
          <p:cNvSpPr/>
          <p:nvPr/>
        </p:nvSpPr>
        <p:spPr>
          <a:xfrm>
            <a:off x="11438801" y="20806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6" name="Google Shape;1836;p42"/>
          <p:cNvSpPr/>
          <p:nvPr/>
        </p:nvSpPr>
        <p:spPr>
          <a:xfrm>
            <a:off x="8526585" y="59367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42"/>
          <p:cNvGrpSpPr/>
          <p:nvPr/>
        </p:nvGrpSpPr>
        <p:grpSpPr>
          <a:xfrm>
            <a:off x="1114833" y="5820617"/>
            <a:ext cx="415867" cy="4196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42"/>
          <p:cNvGrpSpPr/>
          <p:nvPr/>
        </p:nvGrpSpPr>
        <p:grpSpPr>
          <a:xfrm>
            <a:off x="2706485" y="714018"/>
            <a:ext cx="974633" cy="318033"/>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0" name="Google Shape;1850;p42"/>
          <p:cNvGrpSpPr/>
          <p:nvPr/>
        </p:nvGrpSpPr>
        <p:grpSpPr>
          <a:xfrm>
            <a:off x="10732267" y="5467467"/>
            <a:ext cx="706533" cy="199133"/>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5086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2026-04-14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2026-04-14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2026-04-14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jpe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2026-04-14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2026-04-14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9453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42CFC-BB27-4159-8ED5-49A662B95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A53BF-4270-406B-A30E-6AD6BF6D6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AF5E9-BC12-4E9F-8F05-A590D6EC2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0781-617C-48B8-8111-6781EA82D27C}" type="datetimeFigureOut">
              <a:rPr lang="en-US" smtClean="0"/>
              <a:t>2026-04-14</a:t>
            </a:fld>
            <a:endParaRPr lang="en-US"/>
          </a:p>
        </p:txBody>
      </p:sp>
      <p:sp>
        <p:nvSpPr>
          <p:cNvPr id="5" name="Footer Placeholder 4">
            <a:extLst>
              <a:ext uri="{FF2B5EF4-FFF2-40B4-BE49-F238E27FC236}">
                <a16:creationId xmlns:a16="http://schemas.microsoft.com/office/drawing/2014/main" id="{53EACE9C-E687-407F-BE20-957DEDC2D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2496F-DD00-4379-8B30-221EAB7FB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D70F1-4DDA-4317-9573-6F8F73FE7D3F}" type="slidenum">
              <a:rPr lang="en-US" smtClean="0"/>
              <a:t>‹#›</a:t>
            </a:fld>
            <a:endParaRPr lang="en-US"/>
          </a:p>
        </p:txBody>
      </p:sp>
    </p:spTree>
    <p:extLst>
      <p:ext uri="{BB962C8B-B14F-4D97-AF65-F5344CB8AC3E}">
        <p14:creationId xmlns:p14="http://schemas.microsoft.com/office/powerpoint/2010/main" val="2827920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200" y="714033"/>
            <a:ext cx="10290000" cy="642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dirty="0"/>
          </a:p>
        </p:txBody>
      </p:sp>
      <p:sp>
        <p:nvSpPr>
          <p:cNvPr id="7" name="Google Shape;7;p1"/>
          <p:cNvSpPr txBox="1">
            <a:spLocks noGrp="1"/>
          </p:cNvSpPr>
          <p:nvPr>
            <p:ph type="body" idx="1"/>
          </p:nvPr>
        </p:nvSpPr>
        <p:spPr>
          <a:xfrm>
            <a:off x="950967" y="1536633"/>
            <a:ext cx="10290000" cy="4607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dirty="0"/>
          </a:p>
        </p:txBody>
      </p:sp>
      <p:pic>
        <p:nvPicPr>
          <p:cNvPr id="1032" name="Picture 8" descr="Màu Xanh Nhạt Đơn Giản Màu Pastel Mềm Mại Cho Nền Màu Xanh Trơn Cho Hình Nền  Màu Xanh Pastel Hình minh họa Sẵn có - Tải xuống Hình ảnh Ngay bây">
            <a:extLst>
              <a:ext uri="{FF2B5EF4-FFF2-40B4-BE49-F238E27FC236}">
                <a16:creationId xmlns:a16="http://schemas.microsoft.com/office/drawing/2014/main" id="{5DA610B9-3F93-48DD-B19B-56D13552F411}"/>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2762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image" Target="../media/image10.gif"/><Relationship Id="rId12" Type="http://schemas.openxmlformats.org/officeDocument/2006/relationships/slide" Target="slide3.xml"/><Relationship Id="rId2" Type="http://schemas.openxmlformats.org/officeDocument/2006/relationships/audio" Target="../media/media1.wma"/><Relationship Id="rId16" Type="http://schemas.openxmlformats.org/officeDocument/2006/relationships/comments" Target="../comments/comment1.xml"/><Relationship Id="rId1" Type="http://schemas.microsoft.com/office/2007/relationships/media" Target="../media/media1.wma"/><Relationship Id="rId6" Type="http://schemas.openxmlformats.org/officeDocument/2006/relationships/image" Target="../media/image9.gif"/><Relationship Id="rId11" Type="http://schemas.openxmlformats.org/officeDocument/2006/relationships/image" Target="../media/image13.png"/><Relationship Id="rId5" Type="http://schemas.openxmlformats.org/officeDocument/2006/relationships/image" Target="../media/image8.jpg"/><Relationship Id="rId15" Type="http://schemas.openxmlformats.org/officeDocument/2006/relationships/slide" Target="slide6.xml"/><Relationship Id="rId10" Type="http://schemas.openxmlformats.org/officeDocument/2006/relationships/image" Target="../media/image12.png"/><Relationship Id="rId4" Type="http://schemas.openxmlformats.org/officeDocument/2006/relationships/image" Target="../media/image7.jpg"/><Relationship Id="rId9" Type="http://schemas.openxmlformats.org/officeDocument/2006/relationships/slide" Target="slide7.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3.wmf"/><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4.wmf"/><Relationship Id="rId4" Type="http://schemas.openxmlformats.org/officeDocument/2006/relationships/oleObject" Target="../embeddings/oleObject3.bin"/><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50.wmf"/><Relationship Id="rId10" Type="http://schemas.openxmlformats.org/officeDocument/2006/relationships/image" Target="../media/image53.png"/><Relationship Id="rId4" Type="http://schemas.openxmlformats.org/officeDocument/2006/relationships/oleObject" Target="../embeddings/oleObject6.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8.svg"/><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2.xml"/><Relationship Id="rId7" Type="http://schemas.openxmlformats.org/officeDocument/2006/relationships/slide" Target="slide33.xml"/><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image" Target="../media/image62.svg"/><Relationship Id="rId5" Type="http://schemas.openxmlformats.org/officeDocument/2006/relationships/slide" Target="slide34.xml"/><Relationship Id="rId10" Type="http://schemas.openxmlformats.org/officeDocument/2006/relationships/slide" Target="slide35.xml"/><Relationship Id="rId4" Type="http://schemas.openxmlformats.org/officeDocument/2006/relationships/slide" Target="slide30.xml"/><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slide" Target="slide28.xml"/><Relationship Id="rId4" Type="http://schemas.openxmlformats.org/officeDocument/2006/relationships/image" Target="../media/image60.jp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audio" Target="../media/audio4.wav"/><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63.svg"/><Relationship Id="rId12"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18.png"/><Relationship Id="rId5" Type="http://schemas.openxmlformats.org/officeDocument/2006/relationships/image" Target="../media/image70.png"/><Relationship Id="rId10" Type="http://schemas.openxmlformats.org/officeDocument/2006/relationships/image" Target="../media/image72.png"/><Relationship Id="rId4" Type="http://schemas.openxmlformats.org/officeDocument/2006/relationships/image" Target="../media/image60.jp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jpg"/><Relationship Id="rId11" Type="http://schemas.openxmlformats.org/officeDocument/2006/relationships/image" Target="../media/image63.svg"/><Relationship Id="rId5" Type="http://schemas.openxmlformats.org/officeDocument/2006/relationships/audio" Target="../media/audio4.wav"/><Relationship Id="rId10" Type="http://schemas.openxmlformats.org/officeDocument/2006/relationships/slide" Target="slide28.xml"/><Relationship Id="rId4" Type="http://schemas.openxmlformats.org/officeDocument/2006/relationships/audio" Target="../media/audio3.wav"/><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jpg"/><Relationship Id="rId11" Type="http://schemas.openxmlformats.org/officeDocument/2006/relationships/image" Target="../media/image63.svg"/><Relationship Id="rId5" Type="http://schemas.openxmlformats.org/officeDocument/2006/relationships/audio" Target="../media/audio4.wav"/><Relationship Id="rId10" Type="http://schemas.openxmlformats.org/officeDocument/2006/relationships/slide" Target="slide28.xml"/><Relationship Id="rId4" Type="http://schemas.openxmlformats.org/officeDocument/2006/relationships/audio" Target="../media/audio3.wav"/><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4.wav"/><Relationship Id="rId7"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slide" Target="slide28.xml"/><Relationship Id="rId4" Type="http://schemas.openxmlformats.org/officeDocument/2006/relationships/image" Target="../media/image60.jpg"/></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0.jp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3.wav"/><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7.png"/><Relationship Id="rId4" Type="http://schemas.openxmlformats.org/officeDocument/2006/relationships/audio" Target="../media/audio4.wav"/><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3.wav"/><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slide" Target="slide7.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 Id="rId9"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descr="n416 Fb Dinh Thu Huyen"/>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descr="n416 Fb Dinh Thu Huyen"/>
          <p:cNvGrpSpPr/>
          <p:nvPr/>
        </p:nvGrpSpPr>
        <p:grpSpPr>
          <a:xfrm>
            <a:off x="1531174" y="1151245"/>
            <a:ext cx="8878471" cy="4323056"/>
            <a:chOff x="0" y="0"/>
            <a:chExt cx="3507544" cy="1707874"/>
          </a:xfrm>
        </p:grpSpPr>
        <p:sp>
          <p:nvSpPr>
            <p:cNvPr id="4" name="Freeform 4"/>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txBody>
            <a:bodyPr/>
            <a:lstStyle/>
            <a:p>
              <a:endParaRPr lang="en-US"/>
            </a:p>
          </p:txBody>
        </p:sp>
        <p:sp>
          <p:nvSpPr>
            <p:cNvPr id="5" name="TextBox 5"/>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6" name="Group 6" descr="n416 Fb Dinh Thu Huyen"/>
          <p:cNvGrpSpPr/>
          <p:nvPr/>
        </p:nvGrpSpPr>
        <p:grpSpPr>
          <a:xfrm>
            <a:off x="3763620" y="5555189"/>
            <a:ext cx="404818" cy="617011"/>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8" name="TextBox 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descr="n416 Fb Dinh Thu Huyen"/>
          <p:cNvGrpSpPr/>
          <p:nvPr/>
        </p:nvGrpSpPr>
        <p:grpSpPr>
          <a:xfrm>
            <a:off x="4393826" y="5555189"/>
            <a:ext cx="404818" cy="617011"/>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1" name="TextBox 1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n416 Fb Dinh Thu Huyen"/>
          <p:cNvGrpSpPr/>
          <p:nvPr/>
        </p:nvGrpSpPr>
        <p:grpSpPr>
          <a:xfrm>
            <a:off x="4966533" y="5555189"/>
            <a:ext cx="404818" cy="617011"/>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14" name="TextBox 1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descr="n416 Fb Dinh Thu Huyen"/>
          <p:cNvGrpSpPr/>
          <p:nvPr/>
        </p:nvGrpSpPr>
        <p:grpSpPr>
          <a:xfrm>
            <a:off x="5596738" y="5555189"/>
            <a:ext cx="404818" cy="617011"/>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7" name="TextBox 1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descr="n416 Fb Dinh Thu Huyen"/>
          <p:cNvGrpSpPr/>
          <p:nvPr/>
        </p:nvGrpSpPr>
        <p:grpSpPr>
          <a:xfrm>
            <a:off x="6190444" y="5555189"/>
            <a:ext cx="404818" cy="617011"/>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0" name="TextBox 20"/>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descr="n416 Fb Dinh Thu Huyen"/>
          <p:cNvGrpSpPr/>
          <p:nvPr/>
        </p:nvGrpSpPr>
        <p:grpSpPr>
          <a:xfrm>
            <a:off x="6820650" y="5555189"/>
            <a:ext cx="404818" cy="617011"/>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3" name="TextBox 23"/>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4" name="Group 24" descr="n416 Fb Dinh Thu Huyen"/>
          <p:cNvGrpSpPr/>
          <p:nvPr/>
        </p:nvGrpSpPr>
        <p:grpSpPr>
          <a:xfrm>
            <a:off x="7393356" y="5555189"/>
            <a:ext cx="404818" cy="617011"/>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6" name="TextBox 26"/>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7" name="Group 27" descr="n416 Fb Dinh Thu Huyen"/>
          <p:cNvGrpSpPr/>
          <p:nvPr/>
        </p:nvGrpSpPr>
        <p:grpSpPr>
          <a:xfrm>
            <a:off x="8023562" y="5555189"/>
            <a:ext cx="404818" cy="617011"/>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9" name="TextBox 29"/>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0" name="Group 30" descr="n416 Fb Dinh Thu Huyen"/>
          <p:cNvGrpSpPr/>
          <p:nvPr/>
        </p:nvGrpSpPr>
        <p:grpSpPr>
          <a:xfrm>
            <a:off x="1933640" y="5555189"/>
            <a:ext cx="404818" cy="617011"/>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2" name="TextBox 32"/>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3" name="Group 33" descr="n416 Fb Dinh Thu Huyen"/>
          <p:cNvGrpSpPr/>
          <p:nvPr/>
        </p:nvGrpSpPr>
        <p:grpSpPr>
          <a:xfrm>
            <a:off x="2563845" y="5555189"/>
            <a:ext cx="404818" cy="617011"/>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35" name="TextBox 35"/>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36" descr="n416 Fb Dinh Thu Huyen"/>
          <p:cNvGrpSpPr/>
          <p:nvPr/>
        </p:nvGrpSpPr>
        <p:grpSpPr>
          <a:xfrm>
            <a:off x="3136552" y="5555189"/>
            <a:ext cx="404818" cy="617011"/>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8" name="TextBox 3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39" descr="n416 Fb Dinh Thu Huyen"/>
          <p:cNvGrpSpPr/>
          <p:nvPr/>
        </p:nvGrpSpPr>
        <p:grpSpPr>
          <a:xfrm>
            <a:off x="8650630" y="5555189"/>
            <a:ext cx="404818" cy="617011"/>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1" name="TextBox 4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42" descr="n416 Fb Dinh Thu Huyen"/>
          <p:cNvGrpSpPr/>
          <p:nvPr/>
        </p:nvGrpSpPr>
        <p:grpSpPr>
          <a:xfrm>
            <a:off x="9280836" y="5555189"/>
            <a:ext cx="404818" cy="617011"/>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44" name="TextBox 4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5" descr="n416 Fb Dinh Thu Huyen"/>
          <p:cNvGrpSpPr/>
          <p:nvPr/>
        </p:nvGrpSpPr>
        <p:grpSpPr>
          <a:xfrm>
            <a:off x="9853543" y="5555189"/>
            <a:ext cx="404818" cy="617011"/>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7" name="TextBox 4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48" descr="n416 Fb Dinh Thu Huyen"/>
          <p:cNvGrpSpPr/>
          <p:nvPr/>
        </p:nvGrpSpPr>
        <p:grpSpPr>
          <a:xfrm>
            <a:off x="1803528" y="1311369"/>
            <a:ext cx="8878471" cy="4395386"/>
            <a:chOff x="0" y="-28575"/>
            <a:chExt cx="3507544" cy="1736449"/>
          </a:xfrm>
        </p:grpSpPr>
        <p:sp>
          <p:nvSpPr>
            <p:cNvPr id="49" name="Freeform 49"/>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txBody>
            <a:bodyPr/>
            <a:lstStyle/>
            <a:p>
              <a:endParaRPr lang="en-US" dirty="0"/>
            </a:p>
          </p:txBody>
        </p:sp>
        <p:sp>
          <p:nvSpPr>
            <p:cNvPr id="50" name="TextBox 50"/>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1" name="Freeform 51" descr="n416 Fb Dinh Thu Huyen"/>
          <p:cNvSpPr/>
          <p:nvPr/>
        </p:nvSpPr>
        <p:spPr>
          <a:xfrm>
            <a:off x="1803529" y="83369"/>
            <a:ext cx="1381183" cy="1383699"/>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solidFill>
                <a:srgbClr val="BEAEE2"/>
              </a:solidFill>
            </a:endParaRPr>
          </a:p>
        </p:txBody>
      </p:sp>
      <p:sp>
        <p:nvSpPr>
          <p:cNvPr id="52" name="Freeform 52" descr="n416 Fb Dinh Thu Huyen"/>
          <p:cNvSpPr/>
          <p:nvPr/>
        </p:nvSpPr>
        <p:spPr>
          <a:xfrm>
            <a:off x="9009413" y="83369"/>
            <a:ext cx="1381183" cy="1383699"/>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3" name="Freeform 53" descr="n416 Fb Dinh Thu Huyen"/>
          <p:cNvSpPr/>
          <p:nvPr/>
        </p:nvSpPr>
        <p:spPr>
          <a:xfrm flipH="1">
            <a:off x="83608" y="4114800"/>
            <a:ext cx="2830694" cy="27432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5" name="Freeform 55" descr="n416 Fb Dinh Thu Huyen"/>
          <p:cNvSpPr/>
          <p:nvPr/>
        </p:nvSpPr>
        <p:spPr>
          <a:xfrm>
            <a:off x="9265591" y="4335155"/>
            <a:ext cx="2830694" cy="27432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7" name="Freeform 57" descr="n416 Fb Dinh Thu Huyen"/>
          <p:cNvSpPr/>
          <p:nvPr/>
        </p:nvSpPr>
        <p:spPr>
          <a:xfrm rot="5400000">
            <a:off x="-1827908" y="1515186"/>
            <a:ext cx="3836790" cy="483197"/>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8" name="Freeform 58" descr="n416 Fb Dinh Thu Huyen"/>
          <p:cNvSpPr/>
          <p:nvPr/>
        </p:nvSpPr>
        <p:spPr>
          <a:xfrm rot="5400000" flipV="1">
            <a:off x="10204291" y="1515186"/>
            <a:ext cx="3836790" cy="483197"/>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9" name="TextBox 58" descr="n416 Fb Dinh Thu Huyen">
            <a:extLst>
              <a:ext uri="{FF2B5EF4-FFF2-40B4-BE49-F238E27FC236}">
                <a16:creationId xmlns:a16="http://schemas.microsoft.com/office/drawing/2014/main" id="{8F21D218-22ED-296C-5666-40E5AF0F0FC1}"/>
              </a:ext>
            </a:extLst>
          </p:cNvPr>
          <p:cNvSpPr txBox="1"/>
          <p:nvPr/>
        </p:nvSpPr>
        <p:spPr>
          <a:xfrm>
            <a:off x="3146543" y="2584609"/>
            <a:ext cx="6494740" cy="1569660"/>
          </a:xfrm>
          <a:prstGeom prst="rect">
            <a:avLst/>
          </a:prstGeom>
          <a:solidFill>
            <a:srgbClr val="F7DBF0"/>
          </a:solidFill>
          <a:ln>
            <a:noFill/>
          </a:ln>
        </p:spPr>
        <p:txBody>
          <a:bodyPr wrap="square" rtlCol="0">
            <a:spAutoFit/>
          </a:bodyPr>
          <a:lstStyle/>
          <a:p>
            <a:r>
              <a:rPr lang="en-US" sz="9600" b="1" dirty="0">
                <a:ln>
                  <a:solidFill>
                    <a:srgbClr val="CC00FF"/>
                  </a:solidFill>
                </a:ln>
                <a:solidFill>
                  <a:srgbClr val="BEAEE2"/>
                </a:solidFill>
                <a:effectLst>
                  <a:glow rad="228600">
                    <a:schemeClr val="accent5">
                      <a:satMod val="175000"/>
                      <a:alpha val="40000"/>
                    </a:schemeClr>
                  </a:glow>
                </a:effectLst>
                <a:latin typeface="Cambria" panose="02040503050406030204" pitchFamily="18" charset="0"/>
                <a:ea typeface="Cambria" panose="02040503050406030204" pitchFamily="18" charset="0"/>
              </a:rPr>
              <a:t>WELCOME</a:t>
            </a:r>
          </a:p>
        </p:txBody>
      </p:sp>
      <p:pic>
        <p:nvPicPr>
          <p:cNvPr id="1028" name="Picture 4" descr="n416 Fb Dinh Thu Huyen">
            <a:extLst>
              <a:ext uri="{FF2B5EF4-FFF2-40B4-BE49-F238E27FC236}">
                <a16:creationId xmlns:a16="http://schemas.microsoft.com/office/drawing/2014/main" id="{6157D236-D0B6-2FCE-9056-B5B796FC5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0482" y="3482609"/>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416 Fb Dinh Thu Huyen">
            <a:extLst>
              <a:ext uri="{FF2B5EF4-FFF2-40B4-BE49-F238E27FC236}">
                <a16:creationId xmlns:a16="http://schemas.microsoft.com/office/drawing/2014/main" id="{17428D67-57BE-A894-3A25-29528F822AD0}"/>
              </a:ext>
            </a:extLst>
          </p:cNvPr>
          <p:cNvSpPr txBox="1"/>
          <p:nvPr/>
        </p:nvSpPr>
        <p:spPr>
          <a:xfrm>
            <a:off x="755071" y="322757"/>
            <a:ext cx="7312755" cy="584775"/>
          </a:xfrm>
          <a:prstGeom prst="rect">
            <a:avLst/>
          </a:prstGeom>
          <a:noFill/>
        </p:spPr>
        <p:txBody>
          <a:bodyPr wrap="square">
            <a:spAutoFit/>
          </a:bodyPr>
          <a:lstStyle/>
          <a:p>
            <a:r>
              <a:rPr lang="vi-VN" sz="3200" b="1" i="1" dirty="0">
                <a:solidFill>
                  <a:srgbClr val="CC00FF"/>
                </a:solidFill>
                <a:effectLst/>
                <a:latin typeface="Cambria" panose="02040503050406030204" pitchFamily="18" charset="0"/>
                <a:ea typeface="Cambria" panose="02040503050406030204" pitchFamily="18" charset="0"/>
              </a:rPr>
              <a:t>I. KHÁI NIỆM NHIỆT NÓNG CHẢY RIÊNG</a:t>
            </a:r>
            <a:endParaRPr lang="vi-VN" sz="3200" dirty="0">
              <a:solidFill>
                <a:srgbClr val="CC00FF"/>
              </a:solidFill>
              <a:effectLst/>
              <a:latin typeface="Cambria" panose="02040503050406030204" pitchFamily="18" charset="0"/>
              <a:ea typeface="Cambria" panose="02040503050406030204" pitchFamily="18" charset="0"/>
            </a:endParaRPr>
          </a:p>
        </p:txBody>
      </p:sp>
      <p:sp>
        <p:nvSpPr>
          <p:cNvPr id="3" name="TextBox 2" descr="n416 Fb Dinh Thu Huyen">
            <a:extLst>
              <a:ext uri="{FF2B5EF4-FFF2-40B4-BE49-F238E27FC236}">
                <a16:creationId xmlns:a16="http://schemas.microsoft.com/office/drawing/2014/main" id="{DB7F43E3-133D-3D5B-15BD-6376BE119F95}"/>
              </a:ext>
            </a:extLst>
          </p:cNvPr>
          <p:cNvSpPr txBox="1"/>
          <p:nvPr/>
        </p:nvSpPr>
        <p:spPr>
          <a:xfrm>
            <a:off x="593258" y="1054931"/>
            <a:ext cx="11192026" cy="954107"/>
          </a:xfrm>
          <a:prstGeom prst="rect">
            <a:avLst/>
          </a:prstGeom>
          <a:noFill/>
        </p:spPr>
        <p:txBody>
          <a:bodyPr wrap="square">
            <a:spAutoFit/>
          </a:bodyPr>
          <a:lstStyle/>
          <a:p>
            <a:r>
              <a:rPr lang="vi-VN" sz="2800" b="1" i="1" dirty="0">
                <a:solidFill>
                  <a:srgbClr val="BEAEE2"/>
                </a:solidFill>
                <a:effectLst/>
                <a:latin typeface="Times New Roman" panose="02020603050405020304" pitchFamily="18" charset="0"/>
                <a:ea typeface="Times New Roman" panose="02020603050405020304" pitchFamily="18" charset="0"/>
              </a:rPr>
              <a:t>1. Công thức tính nhiệt lượng trong quá trình truyền nhiệt khi vật đang nóng chảy </a:t>
            </a:r>
            <a:endParaRPr lang="vi-VN" sz="2800" b="1" dirty="0">
              <a:solidFill>
                <a:srgbClr val="BEAEE2"/>
              </a:solidFill>
              <a:effectLst/>
              <a:latin typeface="Times New Roman" panose="02020603050405020304" pitchFamily="18" charset="0"/>
              <a:ea typeface="Times New Roman" panose="02020603050405020304" pitchFamily="18" charset="0"/>
            </a:endParaRPr>
          </a:p>
        </p:txBody>
      </p:sp>
      <p:sp>
        <p:nvSpPr>
          <p:cNvPr id="4" name="Speech Bubble: Rectangle 3" descr="n416 Fb Dinh Thu Huyen">
            <a:extLst>
              <a:ext uri="{FF2B5EF4-FFF2-40B4-BE49-F238E27FC236}">
                <a16:creationId xmlns:a16="http://schemas.microsoft.com/office/drawing/2014/main" id="{3B7A2BEC-9A10-34C9-A689-AEF578AC94DC}"/>
              </a:ext>
            </a:extLst>
          </p:cNvPr>
          <p:cNvSpPr/>
          <p:nvPr/>
        </p:nvSpPr>
        <p:spPr>
          <a:xfrm>
            <a:off x="6803849" y="2670434"/>
            <a:ext cx="5249606" cy="1693094"/>
          </a:xfrm>
          <a:prstGeom prst="wedgeRectCallout">
            <a:avLst>
              <a:gd name="adj1" fmla="val 37663"/>
              <a:gd name="adj2" fmla="val 84727"/>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2: </a:t>
            </a:r>
            <a:r>
              <a:rPr lang="vi-VN" sz="2800" dirty="0">
                <a:solidFill>
                  <a:schemeClr val="tx1"/>
                </a:solidFill>
                <a:latin typeface="+mj-lt"/>
              </a:rPr>
              <a:t>Viết hệ thức tính nhiệt lượng trong quá trình truyền nhiệt để làm vật nóng chảy hoàn toàn. Giải thích đơn vị.</a:t>
            </a:r>
          </a:p>
        </p:txBody>
      </p:sp>
      <p:pic>
        <p:nvPicPr>
          <p:cNvPr id="6" name="Picture 5" descr="n416 Fb Dinh Thu Huyen">
            <a:extLst>
              <a:ext uri="{FF2B5EF4-FFF2-40B4-BE49-F238E27FC236}">
                <a16:creationId xmlns:a16="http://schemas.microsoft.com/office/drawing/2014/main" id="{4F529C5C-1E28-5E4D-A529-E1FC39E1E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79670" y="5118901"/>
            <a:ext cx="1712330" cy="1693094"/>
          </a:xfrm>
          <a:prstGeom prst="rect">
            <a:avLst/>
          </a:prstGeom>
        </p:spPr>
      </p:pic>
      <p:sp>
        <p:nvSpPr>
          <p:cNvPr id="15" name="TextBox 14" descr="n416 Fb Dinh Thu Huyen">
            <a:extLst>
              <a:ext uri="{FF2B5EF4-FFF2-40B4-BE49-F238E27FC236}">
                <a16:creationId xmlns:a16="http://schemas.microsoft.com/office/drawing/2014/main" id="{FCAA8AC8-3C89-5053-EC89-B6F58DCA5A0F}"/>
              </a:ext>
            </a:extLst>
          </p:cNvPr>
          <p:cNvSpPr txBox="1"/>
          <p:nvPr/>
        </p:nvSpPr>
        <p:spPr>
          <a:xfrm>
            <a:off x="1841779" y="2274739"/>
            <a:ext cx="2305721" cy="611706"/>
          </a:xfrm>
          <a:prstGeom prst="rect">
            <a:avLst/>
          </a:prstGeom>
          <a:noFill/>
          <a:ln>
            <a:solidFill>
              <a:srgbClr val="FF0000"/>
            </a:solidFill>
          </a:ln>
        </p:spPr>
        <p:txBody>
          <a:bodyPr wrap="square">
            <a:spAutoFit/>
          </a:bodyPr>
          <a:lstStyle/>
          <a:p>
            <a:pPr algn="ctr">
              <a:lnSpc>
                <a:spcPct val="115000"/>
              </a:lnSpc>
            </a:pPr>
            <a:r>
              <a:rPr lang="vi-VN" sz="3200" dirty="0">
                <a:effectLst/>
                <a:latin typeface="Times New Roman" panose="02020603050405020304" pitchFamily="18" charset="0"/>
                <a:ea typeface="Times New Roman" panose="02020603050405020304" pitchFamily="18" charset="0"/>
              </a:rPr>
              <a:t>Q = </a:t>
            </a:r>
            <a:r>
              <a:rPr lang="en-US" sz="3200" dirty="0">
                <a:effectLst/>
                <a:latin typeface="Times New Roman" panose="02020603050405020304" pitchFamily="18" charset="0"/>
                <a:ea typeface="Times New Roman" panose="02020603050405020304" pitchFamily="18" charset="0"/>
                <a:sym typeface="Symbol" panose="05050102010706020507" pitchFamily="18" charset="2"/>
              </a:rPr>
              <a:t></a:t>
            </a:r>
            <a:r>
              <a:rPr lang="vi-VN" sz="3200" dirty="0">
                <a:effectLst/>
                <a:latin typeface="Times New Roman" panose="02020603050405020304" pitchFamily="18" charset="0"/>
                <a:ea typeface="Times New Roman" panose="02020603050405020304" pitchFamily="18" charset="0"/>
              </a:rPr>
              <a:t>m</a:t>
            </a:r>
          </a:p>
        </p:txBody>
      </p:sp>
      <p:sp>
        <p:nvSpPr>
          <p:cNvPr id="18" name="TextBox 17" descr="n416 Fb Dinh Thu Huyen">
            <a:extLst>
              <a:ext uri="{FF2B5EF4-FFF2-40B4-BE49-F238E27FC236}">
                <a16:creationId xmlns:a16="http://schemas.microsoft.com/office/drawing/2014/main" id="{13D39C35-E094-83BE-C4CA-FE51CDB4D272}"/>
              </a:ext>
            </a:extLst>
          </p:cNvPr>
          <p:cNvSpPr txBox="1"/>
          <p:nvPr/>
        </p:nvSpPr>
        <p:spPr>
          <a:xfrm>
            <a:off x="681319" y="3200559"/>
            <a:ext cx="3730130" cy="492443"/>
          </a:xfrm>
          <a:prstGeom prst="rect">
            <a:avLst/>
          </a:prstGeom>
          <a:noFill/>
        </p:spPr>
        <p:txBody>
          <a:bodyPr wrap="square">
            <a:spAutoFit/>
          </a:bodyPr>
          <a:lstStyle/>
          <a:p>
            <a:r>
              <a:rPr lang="vi-VN" sz="2600" dirty="0">
                <a:effectLst/>
                <a:latin typeface="Times New Roman" panose="02020603050405020304" pitchFamily="18" charset="0"/>
                <a:ea typeface="Times New Roman" panose="02020603050405020304" pitchFamily="18" charset="0"/>
              </a:rPr>
              <a:t>Trong đó: </a:t>
            </a:r>
            <a:endParaRPr lang="vi-VN" sz="2600" dirty="0"/>
          </a:p>
        </p:txBody>
      </p:sp>
      <p:sp>
        <p:nvSpPr>
          <p:cNvPr id="27" name="TextBox 26" descr="n416 Fb Dinh Thu Huyen">
            <a:extLst>
              <a:ext uri="{FF2B5EF4-FFF2-40B4-BE49-F238E27FC236}">
                <a16:creationId xmlns:a16="http://schemas.microsoft.com/office/drawing/2014/main" id="{5BB8A1BD-EDAC-5B4B-43A8-0F52956AFD57}"/>
              </a:ext>
            </a:extLst>
          </p:cNvPr>
          <p:cNvSpPr txBox="1"/>
          <p:nvPr/>
        </p:nvSpPr>
        <p:spPr>
          <a:xfrm>
            <a:off x="1096959" y="3840401"/>
            <a:ext cx="5844168" cy="492443"/>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 </a:t>
            </a:r>
            <a:r>
              <a:rPr lang="en-US" sz="2600" dirty="0">
                <a:effectLst/>
                <a:latin typeface="Times New Roman" panose="02020603050405020304" pitchFamily="18" charset="0"/>
                <a:ea typeface="Times New Roman" panose="02020603050405020304" pitchFamily="18" charset="0"/>
              </a:rPr>
              <a:t>(</a:t>
            </a:r>
            <a:r>
              <a:rPr lang="vi-VN" sz="2600" dirty="0">
                <a:latin typeface="Times New Roman" panose="02020603050405020304" pitchFamily="18" charset="0"/>
                <a:ea typeface="Times New Roman" panose="02020603050405020304" pitchFamily="18" charset="0"/>
              </a:rPr>
              <a:t>J ) </a:t>
            </a:r>
            <a:r>
              <a:rPr lang="vi-VN" sz="2600" dirty="0">
                <a:effectLst/>
                <a:latin typeface="Times New Roman" panose="02020603050405020304" pitchFamily="18" charset="0"/>
                <a:ea typeface="Times New Roman" panose="02020603050405020304" pitchFamily="18" charset="0"/>
              </a:rPr>
              <a:t>là nhiệt lượng cần truyền cho vật;</a:t>
            </a:r>
            <a:endParaRPr lang="vi-VN" sz="2600" dirty="0"/>
          </a:p>
        </p:txBody>
      </p:sp>
      <p:sp>
        <p:nvSpPr>
          <p:cNvPr id="30" name="TextBox 29" descr="n416 Fb Dinh Thu Huyen">
            <a:extLst>
              <a:ext uri="{FF2B5EF4-FFF2-40B4-BE49-F238E27FC236}">
                <a16:creationId xmlns:a16="http://schemas.microsoft.com/office/drawing/2014/main" id="{D660B328-2BE2-B29D-2532-EBBC8D553DA6}"/>
              </a:ext>
            </a:extLst>
          </p:cNvPr>
          <p:cNvSpPr txBox="1"/>
          <p:nvPr/>
        </p:nvSpPr>
        <p:spPr>
          <a:xfrm>
            <a:off x="1096959" y="4487194"/>
            <a:ext cx="5033681" cy="492443"/>
          </a:xfrm>
          <a:prstGeom prst="rect">
            <a:avLst/>
          </a:prstGeom>
          <a:noFill/>
        </p:spPr>
        <p:txBody>
          <a:bodyPr wrap="square">
            <a:spAutoFit/>
          </a:bodyPr>
          <a:lstStyle/>
          <a:p>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 (kg) là khối lượng của vật;</a:t>
            </a:r>
            <a:endParaRPr lang="vi-VN" sz="2600" dirty="0"/>
          </a:p>
        </p:txBody>
      </p:sp>
      <p:sp>
        <p:nvSpPr>
          <p:cNvPr id="33" name="TextBox 32" descr="n416 Fb Dinh Thu Huyen">
            <a:extLst>
              <a:ext uri="{FF2B5EF4-FFF2-40B4-BE49-F238E27FC236}">
                <a16:creationId xmlns:a16="http://schemas.microsoft.com/office/drawing/2014/main" id="{0E67B20A-68A4-E00F-2144-810F3E11BC88}"/>
              </a:ext>
            </a:extLst>
          </p:cNvPr>
          <p:cNvSpPr txBox="1"/>
          <p:nvPr/>
        </p:nvSpPr>
        <p:spPr>
          <a:xfrm>
            <a:off x="1096959" y="5133987"/>
            <a:ext cx="5321411" cy="892552"/>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el-GR" sz="2600" dirty="0">
                <a:latin typeface="Times New Roman" panose="02020603050405020304" pitchFamily="18" charset="0"/>
                <a:ea typeface="Times New Roman" panose="02020603050405020304" pitchFamily="18" charset="0"/>
              </a:rPr>
              <a:t>λ</a:t>
            </a:r>
            <a:r>
              <a:rPr lang="vi-VN" sz="2600" dirty="0">
                <a:effectLst/>
                <a:latin typeface="Times New Roman" panose="02020603050405020304" pitchFamily="18" charset="0"/>
                <a:ea typeface="Times New Roman" panose="02020603050405020304" pitchFamily="18" charset="0"/>
              </a:rPr>
              <a:t> (J/kg) là nhiệt nóng chảy riêng của chất làm vật;</a:t>
            </a:r>
            <a:endParaRPr lang="vi-VN" sz="2600" dirty="0"/>
          </a:p>
        </p:txBody>
      </p:sp>
    </p:spTree>
    <p:extLst>
      <p:ext uri="{BB962C8B-B14F-4D97-AF65-F5344CB8AC3E}">
        <p14:creationId xmlns:p14="http://schemas.microsoft.com/office/powerpoint/2010/main" val="425032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p:bldP spid="27" grpId="0"/>
      <p:bldP spid="30"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416 Fb Dinh Thu Huyen">
            <a:extLst>
              <a:ext uri="{FF2B5EF4-FFF2-40B4-BE49-F238E27FC236}">
                <a16:creationId xmlns:a16="http://schemas.microsoft.com/office/drawing/2014/main" id="{17428D67-57BE-A894-3A25-29528F822AD0}"/>
              </a:ext>
            </a:extLst>
          </p:cNvPr>
          <p:cNvSpPr txBox="1"/>
          <p:nvPr/>
        </p:nvSpPr>
        <p:spPr>
          <a:xfrm>
            <a:off x="326318" y="435636"/>
            <a:ext cx="7418373" cy="584775"/>
          </a:xfrm>
          <a:prstGeom prst="rect">
            <a:avLst/>
          </a:prstGeom>
          <a:noFill/>
        </p:spPr>
        <p:txBody>
          <a:bodyPr wrap="square">
            <a:spAutoFit/>
          </a:bodyPr>
          <a:lstStyle/>
          <a:p>
            <a:r>
              <a:rPr lang="vi-VN" sz="3200" b="1" i="1" dirty="0">
                <a:solidFill>
                  <a:srgbClr val="FF99CC"/>
                </a:solidFill>
                <a:effectLst/>
                <a:latin typeface="Cambria" panose="02040503050406030204" pitchFamily="18" charset="0"/>
                <a:ea typeface="Cambria" panose="02040503050406030204" pitchFamily="18" charset="0"/>
              </a:rPr>
              <a:t>I. KHÁI NIỆM NHIỆT NÓNG CHẢY RIÊNG</a:t>
            </a:r>
            <a:endParaRPr lang="vi-VN" sz="3200" dirty="0">
              <a:solidFill>
                <a:srgbClr val="FF99CC"/>
              </a:solidFill>
              <a:effectLst/>
              <a:latin typeface="Cambria" panose="02040503050406030204" pitchFamily="18" charset="0"/>
              <a:ea typeface="Cambria" panose="02040503050406030204" pitchFamily="18" charset="0"/>
            </a:endParaRPr>
          </a:p>
        </p:txBody>
      </p:sp>
      <p:sp>
        <p:nvSpPr>
          <p:cNvPr id="3" name="TextBox 2" descr="n416 Fb Dinh Thu Huyen">
            <a:extLst>
              <a:ext uri="{FF2B5EF4-FFF2-40B4-BE49-F238E27FC236}">
                <a16:creationId xmlns:a16="http://schemas.microsoft.com/office/drawing/2014/main" id="{DB7F43E3-133D-3D5B-15BD-6376BE119F95}"/>
              </a:ext>
            </a:extLst>
          </p:cNvPr>
          <p:cNvSpPr txBox="1"/>
          <p:nvPr/>
        </p:nvSpPr>
        <p:spPr>
          <a:xfrm>
            <a:off x="564777" y="1187426"/>
            <a:ext cx="11062446" cy="523220"/>
          </a:xfrm>
          <a:prstGeom prst="rect">
            <a:avLst/>
          </a:prstGeom>
          <a:noFill/>
        </p:spPr>
        <p:txBody>
          <a:bodyPr wrap="square">
            <a:spAutoFit/>
          </a:bodyPr>
          <a:lstStyle/>
          <a:p>
            <a:r>
              <a:rPr lang="vi-VN" sz="2800" b="1" i="1" dirty="0">
                <a:solidFill>
                  <a:srgbClr val="2E74B5"/>
                </a:solidFill>
                <a:effectLst/>
                <a:latin typeface="Times New Roman" panose="02020603050405020304" pitchFamily="18" charset="0"/>
                <a:ea typeface="Times New Roman" panose="02020603050405020304" pitchFamily="18" charset="0"/>
              </a:rPr>
              <a:t>2. Định nghĩa nhiệt nóng chảy riêng</a:t>
            </a:r>
            <a:endParaRPr lang="vi-VN" sz="2800" dirty="0">
              <a:solidFill>
                <a:srgbClr val="003300"/>
              </a:solidFill>
              <a:effectLst/>
              <a:latin typeface="Times New Roman" panose="02020603050405020304" pitchFamily="18" charset="0"/>
              <a:ea typeface="Times New Roman" panose="02020603050405020304" pitchFamily="18" charset="0"/>
            </a:endParaRPr>
          </a:p>
        </p:txBody>
      </p:sp>
      <p:sp>
        <p:nvSpPr>
          <p:cNvPr id="4" name="Speech Bubble: Rectangle 3" descr="n416 Fb Dinh Thu Huyen">
            <a:extLst>
              <a:ext uri="{FF2B5EF4-FFF2-40B4-BE49-F238E27FC236}">
                <a16:creationId xmlns:a16="http://schemas.microsoft.com/office/drawing/2014/main" id="{3B7A2BEC-9A10-34C9-A689-AEF578AC94DC}"/>
              </a:ext>
            </a:extLst>
          </p:cNvPr>
          <p:cNvSpPr/>
          <p:nvPr/>
        </p:nvSpPr>
        <p:spPr>
          <a:xfrm>
            <a:off x="7250526" y="2026945"/>
            <a:ext cx="4518174" cy="1717822"/>
          </a:xfrm>
          <a:prstGeom prst="wedgeRectCallout">
            <a:avLst>
              <a:gd name="adj1" fmla="val 35394"/>
              <a:gd name="adj2" fmla="val 104301"/>
            </a:avLst>
          </a:prstGeom>
          <a:solidFill>
            <a:srgbClr val="FFCCCC"/>
          </a:solidFill>
          <a:ln>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mj-lt"/>
              </a:rPr>
              <a:t>Câu 3: </a:t>
            </a:r>
            <a:r>
              <a:rPr lang="vi-VN" sz="2800" dirty="0">
                <a:solidFill>
                  <a:schemeClr val="bg1"/>
                </a:solidFill>
                <a:latin typeface="+mj-lt"/>
              </a:rPr>
              <a:t>Phát biểu định nghĩa nhiệt nóng chảy riêng của một chất?</a:t>
            </a:r>
          </a:p>
        </p:txBody>
      </p:sp>
      <mc:AlternateContent xmlns:mc="http://schemas.openxmlformats.org/markup-compatibility/2006" xmlns:a14="http://schemas.microsoft.com/office/drawing/2010/main">
        <mc:Choice Requires="a14">
          <p:sp>
            <p:nvSpPr>
              <p:cNvPr id="8" name="TextBox 7" descr="n416 Fb Dinh Thu Huyen">
                <a:extLst>
                  <a:ext uri="{FF2B5EF4-FFF2-40B4-BE49-F238E27FC236}">
                    <a16:creationId xmlns:a16="http://schemas.microsoft.com/office/drawing/2014/main" id="{6BED1482-265B-84F6-C1BB-D32798856513}"/>
                  </a:ext>
                </a:extLst>
              </p:cNvPr>
              <p:cNvSpPr txBox="1"/>
              <p:nvPr/>
            </p:nvSpPr>
            <p:spPr>
              <a:xfrm>
                <a:off x="564777" y="2120667"/>
                <a:ext cx="6096000" cy="2003947"/>
              </a:xfrm>
              <a:prstGeom prst="rect">
                <a:avLst/>
              </a:prstGeom>
              <a:noFill/>
            </p:spPr>
            <p:txBody>
              <a:bodyPr wrap="square">
                <a:spAutoFit/>
              </a:bodyPr>
              <a:lstStyle/>
              <a:p>
                <a:pPr algn="just"/>
                <a:r>
                  <a:rPr lang="vi-VN" sz="2600" dirty="0">
                    <a:solidFill>
                      <a:srgbClr val="357BBB"/>
                    </a:solidFill>
                    <a:effectLst/>
                    <a:latin typeface="Times New Roman" panose="02020603050405020304" pitchFamily="18" charset="0"/>
                    <a:ea typeface="Times New Roman" panose="02020603050405020304" pitchFamily="18" charset="0"/>
                  </a:rPr>
                  <a:t>Nhiệt nóng chảy riêng của một chất là nhiệt lượng cần để làm cho một kilôgam chất đó nóng chảy hoàn toàn ở nhiệt độ nóng chảy.</a:t>
                </a:r>
                <a:endParaRPr lang="en-US" sz="2600" dirty="0">
                  <a:solidFill>
                    <a:srgbClr val="357BBB"/>
                  </a:solidFill>
                  <a:effectLst/>
                  <a:latin typeface="Times New Roman" panose="02020603050405020304" pitchFamily="18" charset="0"/>
                  <a:ea typeface="Times New Roman" panose="02020603050405020304" pitchFamily="18" charset="0"/>
                </a:endParaRPr>
              </a:p>
              <a:p>
                <a:pPr algn="ctr"/>
                <a:r>
                  <a:rPr lang="en-US" sz="3200" dirty="0">
                    <a:solidFill>
                      <a:schemeClr val="accent5">
                        <a:lumMod val="50000"/>
                      </a:schemeClr>
                    </a:solidFill>
                    <a:latin typeface="Cambria" panose="02040503050406030204" pitchFamily="18" charset="0"/>
                    <a:ea typeface="Cambria" panose="02040503050406030204" pitchFamily="18" charset="0"/>
                    <a:sym typeface="Symbol" panose="05050102010706020507" pitchFamily="18" charset="2"/>
                  </a:rPr>
                  <a:t></a:t>
                </a:r>
                <a:r>
                  <a:rPr lang="en-US" sz="3200" dirty="0">
                    <a:solidFill>
                      <a:schemeClr val="accent5">
                        <a:lumMod val="50000"/>
                      </a:schemeClr>
                    </a:solidFill>
                    <a:latin typeface="Cambria" panose="02040503050406030204" pitchFamily="18" charset="0"/>
                    <a:ea typeface="Cambria" panose="02040503050406030204" pitchFamily="18" charset="0"/>
                  </a:rPr>
                  <a:t> = </a:t>
                </a:r>
                <a14:m>
                  <m:oMath xmlns:m="http://schemas.openxmlformats.org/officeDocument/2006/math">
                    <m:f>
                      <m:fPr>
                        <m:ctrlPr>
                          <a:rPr lang="en-US" sz="3200" i="1">
                            <a:solidFill>
                              <a:schemeClr val="accent5">
                                <a:lumMod val="50000"/>
                              </a:schemeClr>
                            </a:solidFill>
                            <a:latin typeface="Cambria Math" panose="02040503050406030204" pitchFamily="18" charset="0"/>
                          </a:rPr>
                        </m:ctrlPr>
                      </m:fPr>
                      <m:num>
                        <m:r>
                          <a:rPr lang="en-US" sz="3200" i="1">
                            <a:solidFill>
                              <a:schemeClr val="accent5">
                                <a:lumMod val="50000"/>
                              </a:schemeClr>
                            </a:solidFill>
                            <a:latin typeface="Cambria Math" panose="02040503050406030204" pitchFamily="18" charset="0"/>
                          </a:rPr>
                          <m:t>𝑄</m:t>
                        </m:r>
                      </m:num>
                      <m:den>
                        <m:r>
                          <a:rPr lang="en-US" sz="3200" i="1">
                            <a:solidFill>
                              <a:schemeClr val="accent5">
                                <a:lumMod val="50000"/>
                              </a:schemeClr>
                            </a:solidFill>
                            <a:latin typeface="Cambria Math" panose="02040503050406030204" pitchFamily="18" charset="0"/>
                          </a:rPr>
                          <m:t>𝑚</m:t>
                        </m:r>
                      </m:den>
                    </m:f>
                  </m:oMath>
                </a14:m>
                <a:endParaRPr lang="en-US" sz="3200" dirty="0">
                  <a:solidFill>
                    <a:schemeClr val="accent5">
                      <a:lumMod val="50000"/>
                    </a:schemeClr>
                  </a:solidFill>
                  <a:latin typeface="Cambria" panose="02040503050406030204" pitchFamily="18" charset="0"/>
                  <a:ea typeface="Cambria" panose="02040503050406030204" pitchFamily="18" charset="0"/>
                </a:endParaRPr>
              </a:p>
            </p:txBody>
          </p:sp>
        </mc:Choice>
        <mc:Fallback xmlns="">
          <p:sp>
            <p:nvSpPr>
              <p:cNvPr id="8" name="TextBox 7" descr="n416 Fb Dinh Thu Huyen">
                <a:extLst>
                  <a:ext uri="{FF2B5EF4-FFF2-40B4-BE49-F238E27FC236}">
                    <a16:creationId xmlns:a16="http://schemas.microsoft.com/office/drawing/2014/main" id="{6BED1482-265B-84F6-C1BB-D32798856513}"/>
                  </a:ext>
                </a:extLst>
              </p:cNvPr>
              <p:cNvSpPr txBox="1">
                <a:spLocks noRot="1" noChangeAspect="1" noMove="1" noResize="1" noEditPoints="1" noAdjustHandles="1" noChangeArrowheads="1" noChangeShapeType="1" noTextEdit="1"/>
              </p:cNvSpPr>
              <p:nvPr/>
            </p:nvSpPr>
            <p:spPr>
              <a:xfrm>
                <a:off x="564777" y="2120667"/>
                <a:ext cx="6096000" cy="2003947"/>
              </a:xfrm>
              <a:prstGeom prst="rect">
                <a:avLst/>
              </a:prstGeom>
              <a:blipFill>
                <a:blip r:embed="rId2"/>
                <a:stretch>
                  <a:fillRect l="-1800" t="-2736" r="-1800" b="-2736"/>
                </a:stretch>
              </a:blipFill>
            </p:spPr>
            <p:txBody>
              <a:bodyPr/>
              <a:lstStyle/>
              <a:p>
                <a:r>
                  <a:rPr lang="en-US">
                    <a:noFill/>
                  </a:rPr>
                  <a:t> </a:t>
                </a:r>
              </a:p>
            </p:txBody>
          </p:sp>
        </mc:Fallback>
      </mc:AlternateContent>
      <p:pic>
        <p:nvPicPr>
          <p:cNvPr id="5122" name="Picture 2" descr="n416 Fb Dinh Thu Huyen">
            <a:extLst>
              <a:ext uri="{FF2B5EF4-FFF2-40B4-BE49-F238E27FC236}">
                <a16:creationId xmlns:a16="http://schemas.microsoft.com/office/drawing/2014/main" id="{FD338556-99E5-5471-E828-CEEDDB8B6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31940" y="4124614"/>
            <a:ext cx="2784827" cy="26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489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ppt_x"/>
                                          </p:val>
                                        </p:tav>
                                        <p:tav tm="100000">
                                          <p:val>
                                            <p:strVal val="#ppt_x"/>
                                          </p:val>
                                        </p:tav>
                                      </p:tavLst>
                                    </p:anim>
                                    <p:anim calcmode="lin" valueType="num">
                                      <p:cBhvr additive="base">
                                        <p:cTn id="1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416 Fb Dinh Thu Huyen">
            <a:extLst>
              <a:ext uri="{FF2B5EF4-FFF2-40B4-BE49-F238E27FC236}">
                <a16:creationId xmlns:a16="http://schemas.microsoft.com/office/drawing/2014/main" id="{DB13AF9E-F955-E87C-4FB3-C8CD8025FDAB}"/>
              </a:ext>
            </a:extLst>
          </p:cNvPr>
          <p:cNvSpPr txBox="1"/>
          <p:nvPr/>
        </p:nvSpPr>
        <p:spPr>
          <a:xfrm>
            <a:off x="1603981" y="131621"/>
            <a:ext cx="9672153" cy="461665"/>
          </a:xfrm>
          <a:prstGeom prst="rect">
            <a:avLst/>
          </a:prstGeom>
          <a:noFill/>
        </p:spPr>
        <p:txBody>
          <a:bodyPr wrap="square">
            <a:spAutoFit/>
          </a:bodyPr>
          <a:lstStyle/>
          <a:p>
            <a:r>
              <a:rPr lang="vi-VN" sz="2400" b="1" i="1" dirty="0">
                <a:solidFill>
                  <a:srgbClr val="000000"/>
                </a:solidFill>
                <a:effectLst/>
                <a:latin typeface="+mj-lt"/>
              </a:rPr>
              <a:t>Bảng nhiệt độ nóng chảy riêng của một số chất rắn kết tinh:</a:t>
            </a:r>
            <a:endParaRPr lang="vi-VN" sz="2400" b="1" i="1" dirty="0">
              <a:latin typeface="+mj-lt"/>
            </a:endParaRPr>
          </a:p>
        </p:txBody>
      </p:sp>
      <p:graphicFrame>
        <p:nvGraphicFramePr>
          <p:cNvPr id="3" name="Table 2" descr="n416 Fb Dinh Thu Huyen">
            <a:extLst>
              <a:ext uri="{FF2B5EF4-FFF2-40B4-BE49-F238E27FC236}">
                <a16:creationId xmlns:a16="http://schemas.microsoft.com/office/drawing/2014/main" id="{02719D43-4AC6-6529-7800-CE1D22D8B015}"/>
              </a:ext>
            </a:extLst>
          </p:cNvPr>
          <p:cNvGraphicFramePr>
            <a:graphicFrameLocks noGrp="1"/>
          </p:cNvGraphicFramePr>
          <p:nvPr>
            <p:extLst>
              <p:ext uri="{D42A27DB-BD31-4B8C-83A1-F6EECF244321}">
                <p14:modId xmlns:p14="http://schemas.microsoft.com/office/powerpoint/2010/main" val="2412802499"/>
              </p:ext>
            </p:extLst>
          </p:nvPr>
        </p:nvGraphicFramePr>
        <p:xfrm>
          <a:off x="1594254" y="690664"/>
          <a:ext cx="9672153" cy="5804884"/>
        </p:xfrm>
        <a:graphic>
          <a:graphicData uri="http://schemas.openxmlformats.org/drawingml/2006/table">
            <a:tbl>
              <a:tblPr firstRow="1" bandRow="1">
                <a:tableStyleId>{5C22544A-7EE6-4342-B048-85BDC9FD1C3A}</a:tableStyleId>
              </a:tblPr>
              <a:tblGrid>
                <a:gridCol w="4836638">
                  <a:extLst>
                    <a:ext uri="{9D8B030D-6E8A-4147-A177-3AD203B41FA5}">
                      <a16:colId xmlns:a16="http://schemas.microsoft.com/office/drawing/2014/main" val="1282706815"/>
                    </a:ext>
                  </a:extLst>
                </a:gridCol>
                <a:gridCol w="4835515">
                  <a:extLst>
                    <a:ext uri="{9D8B030D-6E8A-4147-A177-3AD203B41FA5}">
                      <a16:colId xmlns:a16="http://schemas.microsoft.com/office/drawing/2014/main" val="3552881235"/>
                    </a:ext>
                  </a:extLst>
                </a:gridCol>
              </a:tblGrid>
              <a:tr h="909838">
                <a:tc>
                  <a:txBody>
                    <a:bodyPr/>
                    <a:lstStyle/>
                    <a:p>
                      <a:pPr algn="ctr"/>
                      <a:r>
                        <a:rPr lang="vi-VN" sz="2400" dirty="0">
                          <a:latin typeface="+mj-lt"/>
                        </a:rPr>
                        <a:t>CHẤT RẮN</a:t>
                      </a:r>
                    </a:p>
                  </a:txBody>
                  <a:tcPr anchor="ctr"/>
                </a:tc>
                <a:tc>
                  <a:txBody>
                    <a:bodyPr/>
                    <a:lstStyle/>
                    <a:p>
                      <a:pPr algn="ctr"/>
                      <a:r>
                        <a:rPr lang="vi-VN" sz="2400" dirty="0">
                          <a:latin typeface="+mj-lt"/>
                        </a:rPr>
                        <a:t>NHIỆT ĐỘ NÓNG CHẢY RIÊNG</a:t>
                      </a:r>
                    </a:p>
                    <a:p>
                      <a:pPr algn="ctr"/>
                      <a:r>
                        <a:rPr lang="vi-VN" sz="2400" dirty="0">
                          <a:latin typeface="+mj-lt"/>
                        </a:rPr>
                        <a:t>λ </a:t>
                      </a:r>
                      <a:r>
                        <a:rPr lang="en-US" sz="2400" dirty="0">
                          <a:latin typeface="+mj-lt"/>
                        </a:rPr>
                        <a:t>(J/kg)</a:t>
                      </a:r>
                      <a:endParaRPr lang="vi-VN" sz="2400" dirty="0">
                        <a:latin typeface="+mj-lt"/>
                      </a:endParaRPr>
                    </a:p>
                  </a:txBody>
                  <a:tcPr/>
                </a:tc>
                <a:extLst>
                  <a:ext uri="{0D108BD9-81ED-4DB2-BD59-A6C34878D82A}">
                    <a16:rowId xmlns:a16="http://schemas.microsoft.com/office/drawing/2014/main" val="3466180416"/>
                  </a:ext>
                </a:extLst>
              </a:tr>
              <a:tr h="815841">
                <a:tc>
                  <a:txBody>
                    <a:bodyPr/>
                    <a:lstStyle/>
                    <a:p>
                      <a:pPr algn="l"/>
                      <a:r>
                        <a:rPr lang="vi-VN" sz="2800" dirty="0">
                          <a:latin typeface="+mj-lt"/>
                        </a:rPr>
                        <a:t>Nước đá</a:t>
                      </a:r>
                    </a:p>
                  </a:txBody>
                  <a:tcPr anchor="ctr"/>
                </a:tc>
                <a:tc>
                  <a:txBody>
                    <a:bodyPr/>
                    <a:lstStyle/>
                    <a:p>
                      <a:pPr algn="ctr"/>
                      <a:r>
                        <a:rPr lang="vi-VN" sz="2800" dirty="0">
                          <a:latin typeface="+mj-lt"/>
                        </a:rPr>
                        <a:t>3,33.10</a:t>
                      </a:r>
                      <a:r>
                        <a:rPr lang="vi-VN" sz="2800" baseline="30000" dirty="0">
                          <a:latin typeface="+mj-lt"/>
                        </a:rPr>
                        <a:t>5</a:t>
                      </a:r>
                    </a:p>
                  </a:txBody>
                  <a:tcPr anchor="ctr"/>
                </a:tc>
                <a:extLst>
                  <a:ext uri="{0D108BD9-81ED-4DB2-BD59-A6C34878D82A}">
                    <a16:rowId xmlns:a16="http://schemas.microsoft.com/office/drawing/2014/main" val="2978605013"/>
                  </a:ext>
                </a:extLst>
              </a:tr>
              <a:tr h="815841">
                <a:tc>
                  <a:txBody>
                    <a:bodyPr/>
                    <a:lstStyle/>
                    <a:p>
                      <a:pPr algn="l"/>
                      <a:r>
                        <a:rPr lang="vi-VN" sz="2800" dirty="0">
                          <a:latin typeface="+mj-lt"/>
                        </a:rPr>
                        <a:t>Nhôm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3,97.10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2250023077"/>
                  </a:ext>
                </a:extLst>
              </a:tr>
              <a:tr h="815841">
                <a:tc>
                  <a:txBody>
                    <a:bodyPr/>
                    <a:lstStyle/>
                    <a:p>
                      <a:pPr algn="l"/>
                      <a:r>
                        <a:rPr lang="vi-VN" sz="2800" dirty="0">
                          <a:latin typeface="+mj-lt"/>
                        </a:rPr>
                        <a:t>Sắt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2,72.10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1536483782"/>
                  </a:ext>
                </a:extLst>
              </a:tr>
              <a:tr h="815841">
                <a:tc>
                  <a:txBody>
                    <a:bodyPr/>
                    <a:lstStyle/>
                    <a:p>
                      <a:pPr algn="l"/>
                      <a:r>
                        <a:rPr lang="vi-VN" sz="2800" dirty="0">
                          <a:latin typeface="+mj-lt"/>
                        </a:rPr>
                        <a:t>Chì</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0,25.10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2514240757"/>
                  </a:ext>
                </a:extLst>
              </a:tr>
              <a:tr h="815841">
                <a:tc>
                  <a:txBody>
                    <a:bodyPr/>
                    <a:lstStyle/>
                    <a:p>
                      <a:pPr algn="l"/>
                      <a:r>
                        <a:rPr lang="vi-VN" sz="2800" dirty="0">
                          <a:latin typeface="+mj-lt"/>
                        </a:rPr>
                        <a:t>Bạc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0,88.10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4151492150"/>
                  </a:ext>
                </a:extLst>
              </a:tr>
              <a:tr h="815841">
                <a:tc>
                  <a:txBody>
                    <a:bodyPr/>
                    <a:lstStyle/>
                    <a:p>
                      <a:pPr algn="l"/>
                      <a:r>
                        <a:rPr lang="vi-VN" sz="2800" dirty="0">
                          <a:latin typeface="+mj-lt"/>
                        </a:rPr>
                        <a:t>Vàng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0,64.10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3020548885"/>
                  </a:ext>
                </a:extLst>
              </a:tr>
            </a:tbl>
          </a:graphicData>
        </a:graphic>
      </p:graphicFrame>
      <p:pic>
        <p:nvPicPr>
          <p:cNvPr id="4" name="Picture 3" descr="n416 Fb Dinh Thu Huyen">
            <a:extLst>
              <a:ext uri="{FF2B5EF4-FFF2-40B4-BE49-F238E27FC236}">
                <a16:creationId xmlns:a16="http://schemas.microsoft.com/office/drawing/2014/main" id="{0C916263-7688-1A09-CE60-37B02D5B4F99}"/>
              </a:ext>
            </a:extLst>
          </p:cNvPr>
          <p:cNvPicPr>
            <a:picLocks noChangeAspect="1"/>
          </p:cNvPicPr>
          <p:nvPr/>
        </p:nvPicPr>
        <p:blipFill>
          <a:blip r:embed="rId2"/>
          <a:stretch>
            <a:fillRect/>
          </a:stretch>
        </p:blipFill>
        <p:spPr>
          <a:xfrm>
            <a:off x="4612834" y="1632105"/>
            <a:ext cx="1184850" cy="745242"/>
          </a:xfrm>
          <a:prstGeom prst="rect">
            <a:avLst/>
          </a:prstGeom>
        </p:spPr>
      </p:pic>
      <p:pic>
        <p:nvPicPr>
          <p:cNvPr id="11" name="Picture 10" descr="n416 Fb Dinh Thu Huyen">
            <a:extLst>
              <a:ext uri="{FF2B5EF4-FFF2-40B4-BE49-F238E27FC236}">
                <a16:creationId xmlns:a16="http://schemas.microsoft.com/office/drawing/2014/main" id="{B8175E04-2EA4-253F-23D5-F24BE4FBADE0}"/>
              </a:ext>
            </a:extLst>
          </p:cNvPr>
          <p:cNvPicPr>
            <a:picLocks noChangeAspect="1"/>
          </p:cNvPicPr>
          <p:nvPr/>
        </p:nvPicPr>
        <p:blipFill>
          <a:blip r:embed="rId3"/>
          <a:stretch>
            <a:fillRect/>
          </a:stretch>
        </p:blipFill>
        <p:spPr>
          <a:xfrm>
            <a:off x="4608309" y="5647685"/>
            <a:ext cx="1220016" cy="811865"/>
          </a:xfrm>
          <a:prstGeom prst="rect">
            <a:avLst/>
          </a:prstGeom>
        </p:spPr>
      </p:pic>
      <p:pic>
        <p:nvPicPr>
          <p:cNvPr id="13" name="Picture 12" descr="n416 Fb Dinh Thu Huyen">
            <a:extLst>
              <a:ext uri="{FF2B5EF4-FFF2-40B4-BE49-F238E27FC236}">
                <a16:creationId xmlns:a16="http://schemas.microsoft.com/office/drawing/2014/main" id="{BC8960E7-7647-8578-B87D-DCC30BD2880C}"/>
              </a:ext>
            </a:extLst>
          </p:cNvPr>
          <p:cNvPicPr>
            <a:picLocks noChangeAspect="1"/>
          </p:cNvPicPr>
          <p:nvPr/>
        </p:nvPicPr>
        <p:blipFill>
          <a:blip r:embed="rId4"/>
          <a:stretch>
            <a:fillRect/>
          </a:stretch>
        </p:blipFill>
        <p:spPr>
          <a:xfrm>
            <a:off x="4608309" y="2431503"/>
            <a:ext cx="1184850" cy="788464"/>
          </a:xfrm>
          <a:prstGeom prst="rect">
            <a:avLst/>
          </a:prstGeom>
        </p:spPr>
      </p:pic>
      <p:pic>
        <p:nvPicPr>
          <p:cNvPr id="15" name="Picture 14" descr="n416 Fb Dinh Thu Huyen">
            <a:extLst>
              <a:ext uri="{FF2B5EF4-FFF2-40B4-BE49-F238E27FC236}">
                <a16:creationId xmlns:a16="http://schemas.microsoft.com/office/drawing/2014/main" id="{732054F1-E658-4B03-EFF5-C9CFDBFB1F47}"/>
              </a:ext>
            </a:extLst>
          </p:cNvPr>
          <p:cNvPicPr>
            <a:picLocks noChangeAspect="1"/>
          </p:cNvPicPr>
          <p:nvPr/>
        </p:nvPicPr>
        <p:blipFill>
          <a:blip r:embed="rId5"/>
          <a:stretch>
            <a:fillRect/>
          </a:stretch>
        </p:blipFill>
        <p:spPr>
          <a:xfrm>
            <a:off x="4608309" y="3245591"/>
            <a:ext cx="1220016" cy="811865"/>
          </a:xfrm>
          <a:prstGeom prst="rect">
            <a:avLst/>
          </a:prstGeom>
        </p:spPr>
      </p:pic>
      <p:pic>
        <p:nvPicPr>
          <p:cNvPr id="16" name="Picture 15" descr="n416 Fb Dinh Thu Huyen">
            <a:extLst>
              <a:ext uri="{FF2B5EF4-FFF2-40B4-BE49-F238E27FC236}">
                <a16:creationId xmlns:a16="http://schemas.microsoft.com/office/drawing/2014/main" id="{075B8007-C7BC-3B48-AB6D-79C0A344E0CA}"/>
              </a:ext>
            </a:extLst>
          </p:cNvPr>
          <p:cNvPicPr>
            <a:picLocks noChangeAspect="1"/>
          </p:cNvPicPr>
          <p:nvPr/>
        </p:nvPicPr>
        <p:blipFill>
          <a:blip r:embed="rId6"/>
          <a:stretch>
            <a:fillRect/>
          </a:stretch>
        </p:blipFill>
        <p:spPr>
          <a:xfrm>
            <a:off x="4608309" y="4069238"/>
            <a:ext cx="1220016" cy="788464"/>
          </a:xfrm>
          <a:prstGeom prst="rect">
            <a:avLst/>
          </a:prstGeom>
        </p:spPr>
      </p:pic>
      <p:pic>
        <p:nvPicPr>
          <p:cNvPr id="17" name="Picture 16" descr="n416 Fb Dinh Thu Huyen">
            <a:extLst>
              <a:ext uri="{FF2B5EF4-FFF2-40B4-BE49-F238E27FC236}">
                <a16:creationId xmlns:a16="http://schemas.microsoft.com/office/drawing/2014/main" id="{438D314D-69D7-DF81-2D18-69D50AC3DEC9}"/>
              </a:ext>
            </a:extLst>
          </p:cNvPr>
          <p:cNvPicPr>
            <a:picLocks noChangeAspect="1"/>
          </p:cNvPicPr>
          <p:nvPr/>
        </p:nvPicPr>
        <p:blipFill>
          <a:blip r:embed="rId7"/>
          <a:stretch>
            <a:fillRect/>
          </a:stretch>
        </p:blipFill>
        <p:spPr>
          <a:xfrm>
            <a:off x="4608309" y="4857702"/>
            <a:ext cx="1230943" cy="813384"/>
          </a:xfrm>
          <a:prstGeom prst="rect">
            <a:avLst/>
          </a:prstGeom>
        </p:spPr>
      </p:pic>
    </p:spTree>
    <p:extLst>
      <p:ext uri="{BB962C8B-B14F-4D97-AF65-F5344CB8AC3E}">
        <p14:creationId xmlns:p14="http://schemas.microsoft.com/office/powerpoint/2010/main" val="93483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416 Fb Dinh Thu Huyen">
            <a:extLst>
              <a:ext uri="{FF2B5EF4-FFF2-40B4-BE49-F238E27FC236}">
                <a16:creationId xmlns:a16="http://schemas.microsoft.com/office/drawing/2014/main" id="{A97F0737-55E9-AFF3-2E90-70E2F61F03DD}"/>
              </a:ext>
            </a:extLst>
          </p:cNvPr>
          <p:cNvSpPr/>
          <p:nvPr/>
        </p:nvSpPr>
        <p:spPr>
          <a:xfrm>
            <a:off x="746515" y="739589"/>
            <a:ext cx="4157994" cy="2495447"/>
          </a:xfrm>
          <a:prstGeom prst="wedgeRectCallout">
            <a:avLst>
              <a:gd name="adj1" fmla="val -48778"/>
              <a:gd name="adj2" fmla="val 80156"/>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Cambria" panose="02040503050406030204" pitchFamily="18" charset="0"/>
                <a:ea typeface="Cambria" panose="02040503050406030204" pitchFamily="18" charset="0"/>
              </a:rPr>
              <a:t>Câu 4: </a:t>
            </a:r>
            <a:r>
              <a:rPr lang="vi-VN" sz="2800" dirty="0">
                <a:solidFill>
                  <a:schemeClr val="bg1"/>
                </a:solidFill>
                <a:latin typeface="Cambria" panose="02040503050406030204" pitchFamily="18" charset="0"/>
                <a:ea typeface="Cambria" panose="02040503050406030204" pitchFamily="18" charset="0"/>
              </a:rPr>
              <a:t>Tại sao khi chế tạo các sản phẩm bằng chì, đồng, người ta thường hay dùng phương pháp đúc?</a:t>
            </a:r>
          </a:p>
        </p:txBody>
      </p:sp>
      <p:sp>
        <p:nvSpPr>
          <p:cNvPr id="2" name="Rectangle: Folded Corner 1" descr="n416 Fb Dinh Thu Huyen">
            <a:extLst>
              <a:ext uri="{FF2B5EF4-FFF2-40B4-BE49-F238E27FC236}">
                <a16:creationId xmlns:a16="http://schemas.microsoft.com/office/drawing/2014/main" id="{A9B8D8F4-CB3A-7C5E-9E59-DD4DE38CDBB1}"/>
              </a:ext>
            </a:extLst>
          </p:cNvPr>
          <p:cNvSpPr/>
          <p:nvPr/>
        </p:nvSpPr>
        <p:spPr>
          <a:xfrm>
            <a:off x="5008012" y="152400"/>
            <a:ext cx="7073152" cy="6553200"/>
          </a:xfrm>
          <a:prstGeom prst="foldedCorner">
            <a:avLst>
              <a:gd name="adj" fmla="val 15066"/>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rgbClr val="003300"/>
                </a:solidFill>
                <a:effectLst/>
                <a:latin typeface="Cambria" panose="02040503050406030204" pitchFamily="18" charset="0"/>
                <a:ea typeface="Cambria" panose="02040503050406030204" pitchFamily="18" charset="0"/>
              </a:rPr>
              <a:t>Câu</a:t>
            </a:r>
            <a:r>
              <a:rPr lang="en-US" sz="2600" b="1" dirty="0">
                <a:solidFill>
                  <a:srgbClr val="003300"/>
                </a:solidFill>
                <a:effectLst/>
                <a:latin typeface="Cambria" panose="02040503050406030204" pitchFamily="18" charset="0"/>
                <a:ea typeface="Cambria" panose="02040503050406030204" pitchFamily="18" charset="0"/>
              </a:rPr>
              <a:t> 4:</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thường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được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chế</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bằng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lý</a:t>
            </a:r>
            <a:r>
              <a:rPr lang="en-US" sz="2600" dirty="0">
                <a:solidFill>
                  <a:srgbClr val="003300"/>
                </a:solidFill>
                <a:effectLst/>
                <a:latin typeface="Cambria" panose="02040503050406030204" pitchFamily="18" charset="0"/>
                <a:ea typeface="Cambria" panose="02040503050406030204" pitchFamily="18" charset="0"/>
              </a:rPr>
              <a:t> do </a:t>
            </a:r>
            <a:r>
              <a:rPr lang="en-US" sz="2600" dirty="0" err="1">
                <a:solidFill>
                  <a:srgbClr val="003300"/>
                </a:solidFill>
                <a:effectLst/>
                <a:latin typeface="Cambria" panose="02040503050406030204" pitchFamily="18" charset="0"/>
                <a:ea typeface="Cambria" panose="02040503050406030204" pitchFamily="18" charset="0"/>
              </a:rPr>
              <a:t>sau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đây</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xuất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phổ</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biến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kim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loại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tiết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phức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phí</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thấp</a:t>
            </a:r>
            <a:r>
              <a:rPr lang="en-US" sz="2600" dirty="0">
                <a:solidFill>
                  <a:srgbClr val="003300"/>
                </a:solidFill>
                <a:effectLst/>
                <a:latin typeface="Cambria" panose="02040503050406030204" pitchFamily="18" charset="0"/>
                <a:ea typeface="Cambria" panose="02040503050406030204" pitchFamily="18" charset="0"/>
              </a:rPr>
              <a:t> so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Quá</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trình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kích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thước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đảm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bảo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của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cuối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cùng</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độ</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bền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cao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năng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chịu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nhiệt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tốt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phù</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hợp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dụng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từ</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công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nghiệp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nghệ</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thuật</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p:txBody>
      </p:sp>
      <p:pic>
        <p:nvPicPr>
          <p:cNvPr id="3" name="Picture 2" descr="n416 Fb Dinh Thu Huyen">
            <a:extLst>
              <a:ext uri="{FF2B5EF4-FFF2-40B4-BE49-F238E27FC236}">
                <a16:creationId xmlns:a16="http://schemas.microsoft.com/office/drawing/2014/main" id="{0CA16B49-3AC4-21E8-2BAE-C62211B055EB}"/>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26624" y="4058687"/>
            <a:ext cx="3340576" cy="2059724"/>
          </a:xfrm>
          <a:prstGeom prst="rect">
            <a:avLst/>
          </a:prstGeom>
          <a:noFill/>
          <a:ln>
            <a:noFill/>
          </a:ln>
        </p:spPr>
      </p:pic>
    </p:spTree>
    <p:extLst>
      <p:ext uri="{BB962C8B-B14F-4D97-AF65-F5344CB8AC3E}">
        <p14:creationId xmlns:p14="http://schemas.microsoft.com/office/powerpoint/2010/main" val="23170523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416 Fb Dinh Thu Huyen">
            <a:extLst>
              <a:ext uri="{FF2B5EF4-FFF2-40B4-BE49-F238E27FC236}">
                <a16:creationId xmlns:a16="http://schemas.microsoft.com/office/drawing/2014/main" id="{A97F0737-55E9-AFF3-2E90-70E2F61F03DD}"/>
              </a:ext>
            </a:extLst>
          </p:cNvPr>
          <p:cNvSpPr/>
          <p:nvPr/>
        </p:nvSpPr>
        <p:spPr>
          <a:xfrm>
            <a:off x="176035" y="210670"/>
            <a:ext cx="5095211" cy="4191001"/>
          </a:xfrm>
          <a:prstGeom prst="wedgeRectCallout">
            <a:avLst>
              <a:gd name="adj1" fmla="val -48338"/>
              <a:gd name="adj2" fmla="val 65524"/>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bg1"/>
                </a:solidFill>
                <a:latin typeface="Cambria" panose="02040503050406030204" pitchFamily="18" charset="0"/>
                <a:ea typeface="Cambria" panose="02040503050406030204" pitchFamily="18" charset="0"/>
              </a:rPr>
              <a:t>Câu 5: </a:t>
            </a:r>
            <a:r>
              <a:rPr lang="vi-VN" sz="2600" dirty="0">
                <a:solidFill>
                  <a:schemeClr val="bg1"/>
                </a:solidFill>
                <a:latin typeface="Cambria" panose="02040503050406030204" pitchFamily="18" charset="0"/>
                <a:ea typeface="Cambria" panose="02040503050406030204" pitchFamily="18" charset="0"/>
              </a:rPr>
              <a:t>Tính thời gian cần thiết để làm nóng chảy hoàn toàn </a:t>
            </a:r>
            <a:r>
              <a:rPr lang="vi-VN" sz="2600" dirty="0" err="1">
                <a:solidFill>
                  <a:schemeClr val="bg1"/>
                </a:solidFill>
                <a:latin typeface="Cambria" panose="02040503050406030204" pitchFamily="18" charset="0"/>
                <a:ea typeface="Cambria" panose="02040503050406030204" pitchFamily="18" charset="0"/>
              </a:rPr>
              <a:t>2kg</a:t>
            </a:r>
            <a:r>
              <a:rPr lang="vi-VN" sz="2600" dirty="0">
                <a:solidFill>
                  <a:schemeClr val="bg1"/>
                </a:solidFill>
                <a:latin typeface="Cambria" panose="02040503050406030204" pitchFamily="18" charset="0"/>
                <a:ea typeface="Cambria" panose="02040503050406030204" pitchFamily="18" charset="0"/>
              </a:rPr>
              <a:t> đồng có nhiệt độ ban đầu </a:t>
            </a:r>
            <a:r>
              <a:rPr lang="vi-VN" sz="2600" dirty="0" err="1">
                <a:solidFill>
                  <a:schemeClr val="bg1"/>
                </a:solidFill>
                <a:latin typeface="Cambria" panose="02040503050406030204" pitchFamily="18" charset="0"/>
                <a:ea typeface="Cambria" panose="02040503050406030204" pitchFamily="18" charset="0"/>
              </a:rPr>
              <a:t>30</a:t>
            </a:r>
            <a:r>
              <a:rPr lang="vi-VN" sz="2600" baseline="30000" dirty="0" err="1">
                <a:solidFill>
                  <a:schemeClr val="bg1"/>
                </a:solidFill>
                <a:latin typeface="Cambria" panose="02040503050406030204" pitchFamily="18" charset="0"/>
                <a:ea typeface="Cambria" panose="02040503050406030204" pitchFamily="18" charset="0"/>
              </a:rPr>
              <a:t>0</a:t>
            </a:r>
            <a:r>
              <a:rPr lang="vi-VN" sz="2600" dirty="0" err="1">
                <a:solidFill>
                  <a:schemeClr val="bg1"/>
                </a:solidFill>
                <a:latin typeface="Cambria" panose="02040503050406030204" pitchFamily="18" charset="0"/>
                <a:ea typeface="Cambria" panose="02040503050406030204" pitchFamily="18" charset="0"/>
              </a:rPr>
              <a:t>C</a:t>
            </a:r>
            <a:r>
              <a:rPr lang="vi-VN" sz="2600" dirty="0">
                <a:solidFill>
                  <a:schemeClr val="bg1"/>
                </a:solidFill>
                <a:latin typeface="Cambria" panose="02040503050406030204" pitchFamily="18" charset="0"/>
                <a:ea typeface="Cambria" panose="02040503050406030204" pitchFamily="18" charset="0"/>
              </a:rPr>
              <a:t>, trong một lò nung điện công suất </a:t>
            </a:r>
            <a:r>
              <a:rPr lang="vi-VN" sz="2600" dirty="0" err="1">
                <a:solidFill>
                  <a:schemeClr val="bg1"/>
                </a:solidFill>
                <a:latin typeface="Cambria" panose="02040503050406030204" pitchFamily="18" charset="0"/>
                <a:ea typeface="Cambria" panose="02040503050406030204" pitchFamily="18" charset="0"/>
              </a:rPr>
              <a:t>20000W</a:t>
            </a:r>
            <a:r>
              <a:rPr lang="vi-VN" sz="2600" dirty="0">
                <a:solidFill>
                  <a:schemeClr val="bg1"/>
                </a:solidFill>
                <a:latin typeface="Cambria" panose="02040503050406030204" pitchFamily="18" charset="0"/>
                <a:ea typeface="Cambria" panose="02040503050406030204" pitchFamily="18" charset="0"/>
              </a:rPr>
              <a:t>. Biết chỉ có 50% năng lượng tiêu thụ của lò được dùng vào việc làm đồng nóng lên và nóng chảy hoàn toàn ở nhiệt độ không đổi.</a:t>
            </a:r>
          </a:p>
        </p:txBody>
      </p:sp>
      <mc:AlternateContent xmlns:mc="http://schemas.openxmlformats.org/markup-compatibility/2006" xmlns:a14="http://schemas.microsoft.com/office/drawing/2010/main">
        <mc:Choice Requires="a14">
          <p:sp>
            <p:nvSpPr>
              <p:cNvPr id="2" name="Rectangle: Folded Corner 1" descr="n416 Fb Dinh Thu Huyen">
                <a:extLst>
                  <a:ext uri="{FF2B5EF4-FFF2-40B4-BE49-F238E27FC236}">
                    <a16:creationId xmlns:a16="http://schemas.microsoft.com/office/drawing/2014/main" id="{0ED98245-E7B1-6DB7-FF51-6DE3A602B8D6}"/>
                  </a:ext>
                </a:extLst>
              </p:cNvPr>
              <p:cNvSpPr/>
              <p:nvPr/>
            </p:nvSpPr>
            <p:spPr>
              <a:xfrm>
                <a:off x="5417940" y="162179"/>
                <a:ext cx="6598025" cy="6533642"/>
              </a:xfrm>
              <a:prstGeom prst="foldedCorner">
                <a:avLst>
                  <a:gd name="adj" fmla="val 9131"/>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3300"/>
                    </a:solidFill>
                    <a:effectLst/>
                    <a:latin typeface="Cambria" panose="02040503050406030204" pitchFamily="18" charset="0"/>
                    <a:ea typeface="Cambria" panose="02040503050406030204" pitchFamily="18" charset="0"/>
                  </a:rPr>
                  <a:t>GIẢI:</a:t>
                </a:r>
              </a:p>
              <a:p>
                <a:pPr algn="just"/>
                <a:r>
                  <a:rPr lang="vi-VN" sz="2400" dirty="0">
                    <a:solidFill>
                      <a:srgbClr val="003300"/>
                    </a:solidFill>
                    <a:effectLst/>
                    <a:latin typeface="Cambria" panose="02040503050406030204" pitchFamily="18" charset="0"/>
                    <a:ea typeface="Cambria" panose="02040503050406030204" pitchFamily="18" charset="0"/>
                  </a:rPr>
                  <a:t>Vì chỉ có 50% năng lượng tiêu thụ được dùng để làm đồng nóng lên và nóng chảy hoàn toàn, ta sẽ sử dụng:</a:t>
                </a:r>
              </a:p>
              <a:p>
                <a:pPr algn="ctr"/>
                <a:r>
                  <a:rPr lang="vi-VN" sz="2400">
                    <a:solidFill>
                      <a:srgbClr val="003300"/>
                    </a:solidFill>
                    <a:effectLst/>
                    <a:latin typeface="Cambria" panose="02040503050406030204" pitchFamily="18" charset="0"/>
                    <a:ea typeface="Cambria" panose="02040503050406030204" pitchFamily="18" charset="0"/>
                  </a:rPr>
                  <a:t>P</a:t>
                </a:r>
                <a:r>
                  <a:rPr lang="en-US" sz="2400">
                    <a:solidFill>
                      <a:srgbClr val="003300"/>
                    </a:solidFill>
                    <a:effectLst/>
                    <a:latin typeface="Cambria" panose="02040503050406030204" pitchFamily="18" charset="0"/>
                    <a:ea typeface="Cambria" panose="02040503050406030204" pitchFamily="18" charset="0"/>
                  </a:rPr>
                  <a:t> </a:t>
                </a:r>
                <a:r>
                  <a:rPr lang="vi-VN" sz="2400">
                    <a:solidFill>
                      <a:srgbClr val="003300"/>
                    </a:solidFill>
                    <a:effectLst/>
                    <a:latin typeface="Cambria" panose="02040503050406030204" pitchFamily="18" charset="0"/>
                    <a:ea typeface="Cambria" panose="02040503050406030204" pitchFamily="18" charset="0"/>
                  </a:rPr>
                  <a:t>= </a:t>
                </a:r>
                <a:r>
                  <a:rPr lang="vi-VN" sz="2400" dirty="0">
                    <a:solidFill>
                      <a:srgbClr val="003300"/>
                    </a:solidFill>
                    <a:effectLst/>
                    <a:latin typeface="Cambria" panose="02040503050406030204" pitchFamily="18" charset="0"/>
                    <a:ea typeface="Cambria" panose="02040503050406030204" pitchFamily="18" charset="0"/>
                  </a:rPr>
                  <a:t>20 000 W x 0,5 = 10 000 W.</a:t>
                </a:r>
              </a:p>
              <a:p>
                <a:pPr algn="just"/>
                <a:r>
                  <a:rPr lang="vi-VN" sz="2400" dirty="0">
                    <a:solidFill>
                      <a:srgbClr val="003300"/>
                    </a:solidFill>
                    <a:effectLst/>
                    <a:latin typeface="Cambria" panose="02040503050406030204" pitchFamily="18" charset="0"/>
                    <a:ea typeface="Cambria" panose="02040503050406030204" pitchFamily="18" charset="0"/>
                  </a:rPr>
                  <a:t>Với đồng, nhiệt dung riêng khoảng 0,385 J/</a:t>
                </a:r>
                <a:r>
                  <a:rPr lang="vi-VN" sz="2400" dirty="0" err="1">
                    <a:solidFill>
                      <a:srgbClr val="003300"/>
                    </a:solidFill>
                    <a:effectLst/>
                    <a:latin typeface="Cambria" panose="02040503050406030204" pitchFamily="18" charset="0"/>
                    <a:ea typeface="Cambria" panose="02040503050406030204" pitchFamily="18" charset="0"/>
                  </a:rPr>
                  <a:t>g°C</a:t>
                </a:r>
                <a:r>
                  <a:rPr lang="vi-VN" sz="2400" dirty="0">
                    <a:solidFill>
                      <a:srgbClr val="003300"/>
                    </a:solidFill>
                    <a:effectLst/>
                    <a:latin typeface="Cambria" panose="02040503050406030204" pitchFamily="18" charset="0"/>
                    <a:ea typeface="Cambria" panose="02040503050406030204" pitchFamily="18" charset="0"/>
                  </a:rPr>
                  <a:t> và điều này tương đương với 385 J/</a:t>
                </a:r>
                <a:r>
                  <a:rPr lang="vi-VN" sz="2400" dirty="0" err="1">
                    <a:solidFill>
                      <a:srgbClr val="003300"/>
                    </a:solidFill>
                    <a:effectLst/>
                    <a:latin typeface="Cambria" panose="02040503050406030204" pitchFamily="18" charset="0"/>
                    <a:ea typeface="Cambria" panose="02040503050406030204" pitchFamily="18" charset="0"/>
                  </a:rPr>
                  <a:t>kg°C</a:t>
                </a:r>
                <a:r>
                  <a:rPr lang="vi-VN" sz="2400" dirty="0">
                    <a:solidFill>
                      <a:srgbClr val="003300"/>
                    </a:solidFill>
                    <a:effectLst/>
                    <a:latin typeface="Cambria" panose="02040503050406030204" pitchFamily="18" charset="0"/>
                    <a:ea typeface="Cambria" panose="02040503050406030204" pitchFamily="18" charset="0"/>
                  </a:rPr>
                  <a:t>.</a:t>
                </a:r>
              </a:p>
              <a:p>
                <a:pPr algn="just"/>
                <a:r>
                  <a:rPr lang="vi-VN" sz="2400" dirty="0">
                    <a:solidFill>
                      <a:srgbClr val="003300"/>
                    </a:solidFill>
                    <a:effectLst/>
                    <a:latin typeface="Cambria" panose="02040503050406030204" pitchFamily="18" charset="0"/>
                    <a:ea typeface="Cambria" panose="02040503050406030204" pitchFamily="18" charset="0"/>
                  </a:rPr>
                  <a:t>Q = </a:t>
                </a:r>
                <a:r>
                  <a:rPr lang="vi-VN" sz="2400" dirty="0" err="1">
                    <a:solidFill>
                      <a:srgbClr val="003300"/>
                    </a:solidFill>
                    <a:effectLst/>
                    <a:latin typeface="Cambria" panose="02040503050406030204" pitchFamily="18" charset="0"/>
                    <a:ea typeface="Cambria" panose="02040503050406030204" pitchFamily="18" charset="0"/>
                  </a:rPr>
                  <a:t>m.c</a:t>
                </a:r>
                <a:r>
                  <a:rPr lang="vi-VN" sz="2400" dirty="0">
                    <a:solidFill>
                      <a:srgbClr val="003300"/>
                    </a:solidFill>
                    <a:effectLst/>
                    <a:latin typeface="Cambria" panose="02040503050406030204" pitchFamily="18" charset="0"/>
                    <a:ea typeface="Cambria" panose="02040503050406030204" pitchFamily="18" charset="0"/>
                  </a:rPr>
                  <a:t>.</a:t>
                </a:r>
                <a:r>
                  <a:rPr lang="el-GR" sz="2400" dirty="0">
                    <a:solidFill>
                      <a:srgbClr val="003300"/>
                    </a:solidFill>
                    <a:effectLst/>
                    <a:latin typeface="Cambria" panose="02040503050406030204" pitchFamily="18" charset="0"/>
                    <a:ea typeface="Cambria" panose="02040503050406030204" pitchFamily="18" charset="0"/>
                  </a:rPr>
                  <a:t>Δ</a:t>
                </a:r>
                <a:r>
                  <a:rPr lang="vi-VN" sz="2400" dirty="0">
                    <a:solidFill>
                      <a:srgbClr val="003300"/>
                    </a:solidFill>
                    <a:effectLst/>
                    <a:latin typeface="Cambria" panose="02040503050406030204" pitchFamily="18" charset="0"/>
                    <a:ea typeface="Cambria" panose="02040503050406030204" pitchFamily="18" charset="0"/>
                  </a:rPr>
                  <a:t>T</a:t>
                </a:r>
              </a:p>
              <a:p>
                <a:pPr algn="just"/>
                <a:r>
                  <a:rPr lang="vi-VN" sz="2400" dirty="0">
                    <a:solidFill>
                      <a:srgbClr val="003300"/>
                    </a:solidFill>
                    <a:effectLst/>
                    <a:latin typeface="Cambria" panose="02040503050406030204" pitchFamily="18" charset="0"/>
                    <a:ea typeface="Cambria" panose="02040503050406030204" pitchFamily="18" charset="0"/>
                  </a:rPr>
                  <a:t>Q = 2 x 385 x (100 - 30) = 2 x 385 x 70 = 53900 J</a:t>
                </a:r>
              </a:p>
              <a:p>
                <a:pPr algn="just"/>
                <a14:m>
                  <m:oMathPara xmlns:m="http://schemas.openxmlformats.org/officeDocument/2006/math">
                    <m:oMathParaPr>
                      <m:jc m:val="centerGroup"/>
                    </m:oMathParaPr>
                    <m:oMath xmlns:m="http://schemas.openxmlformats.org/officeDocument/2006/math">
                      <m:r>
                        <a:rPr lang="vi-VN" sz="2400" i="1" smtClean="0">
                          <a:solidFill>
                            <a:srgbClr val="003300"/>
                          </a:solidFill>
                          <a:effectLst/>
                          <a:latin typeface="Cambria Math" panose="02040503050406030204" pitchFamily="18" charset="0"/>
                          <a:ea typeface="Times New Roman" panose="02020603050405020304" pitchFamily="18" charset="0"/>
                        </a:rPr>
                        <m:t>𝐶</m:t>
                      </m:r>
                      <m:r>
                        <a:rPr lang="vi-VN" sz="2400" i="1" smtClean="0">
                          <a:solidFill>
                            <a:srgbClr val="003300"/>
                          </a:solidFill>
                          <a:effectLst/>
                          <a:latin typeface="Cambria Math" panose="02040503050406030204" pitchFamily="18" charset="0"/>
                          <a:ea typeface="Times New Roman" panose="02020603050405020304" pitchFamily="18" charset="0"/>
                        </a:rPr>
                        <m:t>ô</m:t>
                      </m:r>
                      <m:r>
                        <a:rPr lang="vi-VN" sz="2400" i="1" smtClean="0">
                          <a:solidFill>
                            <a:srgbClr val="003300"/>
                          </a:solidFill>
                          <a:effectLst/>
                          <a:latin typeface="Cambria Math" panose="02040503050406030204" pitchFamily="18" charset="0"/>
                          <a:ea typeface="Times New Roman" panose="02020603050405020304" pitchFamily="18" charset="0"/>
                        </a:rPr>
                        <m:t>𝑛𝑔</m:t>
                      </m:r>
                      <m:r>
                        <a:rPr lang="vi-VN" sz="2400" i="1" smtClean="0">
                          <a:solidFill>
                            <a:srgbClr val="003300"/>
                          </a:solidFill>
                          <a:effectLst/>
                          <a:latin typeface="Cambria Math" panose="02040503050406030204" pitchFamily="18" charset="0"/>
                          <a:ea typeface="Times New Roman" panose="02020603050405020304" pitchFamily="18" charset="0"/>
                        </a:rPr>
                        <m:t> </m:t>
                      </m:r>
                      <m:r>
                        <a:rPr lang="vi-VN" sz="2400" i="1" smtClean="0">
                          <a:solidFill>
                            <a:srgbClr val="003300"/>
                          </a:solidFill>
                          <a:effectLst/>
                          <a:latin typeface="Cambria Math" panose="02040503050406030204" pitchFamily="18" charset="0"/>
                          <a:ea typeface="Times New Roman" panose="02020603050405020304" pitchFamily="18" charset="0"/>
                        </a:rPr>
                        <m:t>𝑠𝑢</m:t>
                      </m:r>
                      <m:r>
                        <a:rPr lang="vi-VN" sz="2400" i="1" smtClean="0">
                          <a:solidFill>
                            <a:srgbClr val="003300"/>
                          </a:solidFill>
                          <a:effectLst/>
                          <a:latin typeface="Cambria Math" panose="02040503050406030204" pitchFamily="18" charset="0"/>
                          <a:ea typeface="Times New Roman" panose="02020603050405020304" pitchFamily="18" charset="0"/>
                        </a:rPr>
                        <m:t>ấ</m:t>
                      </m:r>
                      <m:r>
                        <a:rPr lang="vi-VN" sz="2400" i="1" smtClean="0">
                          <a:solidFill>
                            <a:srgbClr val="003300"/>
                          </a:solidFill>
                          <a:effectLst/>
                          <a:latin typeface="Cambria Math" panose="02040503050406030204" pitchFamily="18" charset="0"/>
                          <a:ea typeface="Times New Roman" panose="02020603050405020304" pitchFamily="18" charset="0"/>
                        </a:rPr>
                        <m:t>𝑡</m:t>
                      </m:r>
                      <m:r>
                        <a:rPr lang="vi-VN" sz="2400" i="1" smtClean="0">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𝑛</m:t>
                          </m:r>
                          <m:r>
                            <a:rPr lang="vi-VN" sz="2400" i="1">
                              <a:solidFill>
                                <a:srgbClr val="003300"/>
                              </a:solidFill>
                              <a:effectLst/>
                              <a:latin typeface="Cambria Math" panose="02040503050406030204" pitchFamily="18" charset="0"/>
                              <a:ea typeface="Times New Roman" panose="02020603050405020304" pitchFamily="18" charset="0"/>
                            </a:rPr>
                            <m:t>ă</m:t>
                          </m:r>
                          <m:r>
                            <a:rPr lang="vi-VN" sz="2400" i="1">
                              <a:solidFill>
                                <a:srgbClr val="003300"/>
                              </a:solidFill>
                              <a:effectLst/>
                              <a:latin typeface="Cambria Math" panose="02040503050406030204" pitchFamily="18" charset="0"/>
                              <a:ea typeface="Times New Roman" panose="02020603050405020304" pitchFamily="18" charset="0"/>
                            </a:rPr>
                            <m:t>𝑛𝑔</m:t>
                          </m:r>
                          <m:r>
                            <a:rPr lang="vi-VN" sz="2400" i="1">
                              <a:solidFill>
                                <a:srgbClr val="003300"/>
                              </a:solidFill>
                              <a:effectLst/>
                              <a:latin typeface="Cambria Math" panose="02040503050406030204" pitchFamily="18" charset="0"/>
                              <a:ea typeface="Times New Roman" panose="02020603050405020304" pitchFamily="18" charset="0"/>
                            </a:rPr>
                            <m:t> </m:t>
                          </m:r>
                          <m:r>
                            <a:rPr lang="vi-VN" sz="2400" i="1">
                              <a:solidFill>
                                <a:srgbClr val="003300"/>
                              </a:solidFill>
                              <a:effectLst/>
                              <a:latin typeface="Cambria Math" panose="02040503050406030204" pitchFamily="18" charset="0"/>
                              <a:ea typeface="Times New Roman" panose="02020603050405020304" pitchFamily="18" charset="0"/>
                            </a:rPr>
                            <m:t>𝑙</m:t>
                          </m:r>
                          <m:r>
                            <a:rPr lang="vi-VN" sz="2400" i="1">
                              <a:solidFill>
                                <a:srgbClr val="003300"/>
                              </a:solidFill>
                              <a:effectLst/>
                              <a:latin typeface="Cambria Math" panose="02040503050406030204" pitchFamily="18" charset="0"/>
                              <a:ea typeface="Times New Roman" panose="02020603050405020304" pitchFamily="18" charset="0"/>
                            </a:rPr>
                            <m:t>ươ</m:t>
                          </m:r>
                          <m:r>
                            <a:rPr lang="vi-VN" sz="2400" i="1">
                              <a:solidFill>
                                <a:srgbClr val="003300"/>
                              </a:solidFill>
                              <a:effectLst/>
                              <a:latin typeface="Cambria Math" panose="02040503050406030204" pitchFamily="18" charset="0"/>
                              <a:ea typeface="Times New Roman" panose="02020603050405020304" pitchFamily="18" charset="0"/>
                            </a:rPr>
                            <m:t>𝑛𝑔</m:t>
                          </m:r>
                        </m:num>
                        <m:den>
                          <m:r>
                            <a:rPr lang="vi-VN" sz="2400" i="1">
                              <a:solidFill>
                                <a:srgbClr val="003300"/>
                              </a:solidFill>
                              <a:effectLst/>
                              <a:latin typeface="Cambria Math" panose="02040503050406030204" pitchFamily="18" charset="0"/>
                              <a:ea typeface="Times New Roman" panose="02020603050405020304" pitchFamily="18" charset="0"/>
                            </a:rPr>
                            <m:t>𝑡h</m:t>
                          </m:r>
                          <m:r>
                            <a:rPr lang="vi-VN" sz="2400" i="1">
                              <a:solidFill>
                                <a:srgbClr val="003300"/>
                              </a:solidFill>
                              <a:effectLst/>
                              <a:latin typeface="Cambria Math" panose="02040503050406030204" pitchFamily="18" charset="0"/>
                              <a:ea typeface="Times New Roman" panose="02020603050405020304" pitchFamily="18" charset="0"/>
                            </a:rPr>
                            <m:t>ờ</m:t>
                          </m:r>
                          <m:r>
                            <a:rPr lang="vi-VN" sz="2400" i="1">
                              <a:solidFill>
                                <a:srgbClr val="003300"/>
                              </a:solidFill>
                              <a:effectLst/>
                              <a:latin typeface="Cambria Math" panose="02040503050406030204" pitchFamily="18" charset="0"/>
                              <a:ea typeface="Times New Roman" panose="02020603050405020304" pitchFamily="18" charset="0"/>
                            </a:rPr>
                            <m:t>𝑖</m:t>
                          </m:r>
                          <m:r>
                            <a:rPr lang="vi-VN" sz="2400" i="1">
                              <a:solidFill>
                                <a:srgbClr val="003300"/>
                              </a:solidFill>
                              <a:effectLst/>
                              <a:latin typeface="Cambria Math" panose="02040503050406030204" pitchFamily="18" charset="0"/>
                              <a:ea typeface="Times New Roman" panose="02020603050405020304" pitchFamily="18" charset="0"/>
                            </a:rPr>
                            <m:t> </m:t>
                          </m:r>
                          <m:r>
                            <a:rPr lang="vi-VN" sz="2400" i="1">
                              <a:solidFill>
                                <a:srgbClr val="003300"/>
                              </a:solidFill>
                              <a:effectLst/>
                              <a:latin typeface="Cambria Math" panose="02040503050406030204" pitchFamily="18" charset="0"/>
                              <a:ea typeface="Times New Roman" panose="02020603050405020304" pitchFamily="18" charset="0"/>
                            </a:rPr>
                            <m:t>𝑔𝑖𝑎𝑛</m:t>
                          </m:r>
                        </m:den>
                      </m:f>
                    </m:oMath>
                  </m:oMathPara>
                </a14:m>
                <a:endParaRPr lang="vi-VN" sz="2400" dirty="0">
                  <a:solidFill>
                    <a:srgbClr val="003300"/>
                  </a:solidFill>
                  <a:effectLst/>
                  <a:latin typeface="Cambria" panose="02040503050406030204" pitchFamily="18" charset="0"/>
                  <a:ea typeface="Cambria" panose="02040503050406030204" pitchFamily="18" charset="0"/>
                </a:endParaRPr>
              </a:p>
              <a:p>
                <a:pPr algn="just"/>
                <a14:m>
                  <m:oMathPara xmlns:m="http://schemas.openxmlformats.org/officeDocument/2006/math">
                    <m:oMathParaPr>
                      <m:jc m:val="centerGroup"/>
                    </m:oMathParaPr>
                    <m:oMath xmlns:m="http://schemas.openxmlformats.org/officeDocument/2006/math">
                      <m:r>
                        <a:rPr lang="vi-VN" sz="2400" i="1" smtClean="0">
                          <a:solidFill>
                            <a:srgbClr val="003300"/>
                          </a:solidFill>
                          <a:effectLst/>
                          <a:latin typeface="Cambria Math" panose="02040503050406030204" pitchFamily="18" charset="0"/>
                          <a:ea typeface="Times New Roman" panose="02020603050405020304" pitchFamily="18" charset="0"/>
                        </a:rPr>
                        <m:t>=&gt;</m:t>
                      </m:r>
                      <m:r>
                        <a:rPr lang="vi-VN" sz="2400" i="1" smtClean="0">
                          <a:solidFill>
                            <a:srgbClr val="003300"/>
                          </a:solidFill>
                          <a:effectLst/>
                          <a:latin typeface="Cambria Math" panose="02040503050406030204" pitchFamily="18" charset="0"/>
                          <a:ea typeface="Times New Roman" panose="02020603050405020304" pitchFamily="18" charset="0"/>
                        </a:rPr>
                        <m:t>𝑡</m:t>
                      </m:r>
                      <m:r>
                        <a:rPr lang="vi-VN" sz="2400" i="1" smtClean="0">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𝑄</m:t>
                          </m:r>
                        </m:num>
                        <m:den>
                          <m:r>
                            <a:rPr lang="vi-VN" sz="2400" i="1">
                              <a:solidFill>
                                <a:srgbClr val="003300"/>
                              </a:solidFill>
                              <a:effectLst/>
                              <a:latin typeface="Cambria Math" panose="02040503050406030204" pitchFamily="18" charset="0"/>
                              <a:ea typeface="Times New Roman" panose="02020603050405020304" pitchFamily="18" charset="0"/>
                            </a:rPr>
                            <m:t>𝑃</m:t>
                          </m:r>
                        </m:den>
                      </m:f>
                      <m:r>
                        <a:rPr lang="vi-VN" sz="2400" i="1">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53900</m:t>
                          </m:r>
                        </m:num>
                        <m:den>
                          <m:r>
                            <a:rPr lang="vi-VN" sz="2400" i="1">
                              <a:solidFill>
                                <a:srgbClr val="003300"/>
                              </a:solidFill>
                              <a:effectLst/>
                              <a:latin typeface="Cambria Math" panose="02040503050406030204" pitchFamily="18" charset="0"/>
                              <a:ea typeface="Times New Roman" panose="02020603050405020304" pitchFamily="18" charset="0"/>
                            </a:rPr>
                            <m:t>10000</m:t>
                          </m:r>
                        </m:den>
                      </m:f>
                      <m:r>
                        <a:rPr lang="vi-VN" sz="2400" i="1">
                          <a:solidFill>
                            <a:srgbClr val="003300"/>
                          </a:solidFill>
                          <a:effectLst/>
                          <a:latin typeface="Cambria Math" panose="02040503050406030204" pitchFamily="18" charset="0"/>
                          <a:ea typeface="Times New Roman" panose="02020603050405020304" pitchFamily="18" charset="0"/>
                        </a:rPr>
                        <m:t>=5,39 </m:t>
                      </m:r>
                      <m:r>
                        <a:rPr lang="vi-VN" sz="2400" i="1">
                          <a:solidFill>
                            <a:srgbClr val="003300"/>
                          </a:solidFill>
                          <a:effectLst/>
                          <a:latin typeface="Cambria Math" panose="02040503050406030204" pitchFamily="18" charset="0"/>
                          <a:ea typeface="Times New Roman" panose="02020603050405020304" pitchFamily="18" charset="0"/>
                        </a:rPr>
                        <m:t>𝑠</m:t>
                      </m:r>
                    </m:oMath>
                  </m:oMathPara>
                </a14:m>
                <a:endParaRPr lang="vi-VN" sz="2400" dirty="0">
                  <a:solidFill>
                    <a:srgbClr val="003300"/>
                  </a:solidFill>
                  <a:effectLst/>
                  <a:latin typeface="Cambria" panose="02040503050406030204" pitchFamily="18" charset="0"/>
                  <a:ea typeface="Cambria" panose="02040503050406030204" pitchFamily="18" charset="0"/>
                </a:endParaRPr>
              </a:p>
              <a:p>
                <a:pPr algn="just"/>
                <a:r>
                  <a:rPr lang="vi-VN" sz="2400" dirty="0">
                    <a:solidFill>
                      <a:srgbClr val="003300"/>
                    </a:solidFill>
                    <a:effectLst/>
                    <a:latin typeface="Cambria" panose="02040503050406030204" pitchFamily="18" charset="0"/>
                    <a:ea typeface="Cambria" panose="02040503050406030204" pitchFamily="18" charset="0"/>
                  </a:rPr>
                  <a:t>Do đó, thời gian cần thiết để làm nóng chảy hoàn toàn 2 </a:t>
                </a:r>
                <a:r>
                  <a:rPr lang="vi-VN" sz="2400" dirty="0" err="1">
                    <a:solidFill>
                      <a:srgbClr val="003300"/>
                    </a:solidFill>
                    <a:effectLst/>
                    <a:latin typeface="Cambria" panose="02040503050406030204" pitchFamily="18" charset="0"/>
                    <a:ea typeface="Cambria" panose="02040503050406030204" pitchFamily="18" charset="0"/>
                  </a:rPr>
                  <a:t>kg</a:t>
                </a:r>
                <a:r>
                  <a:rPr lang="vi-VN" sz="2400" dirty="0">
                    <a:solidFill>
                      <a:srgbClr val="003300"/>
                    </a:solidFill>
                    <a:effectLst/>
                    <a:latin typeface="Cambria" panose="02040503050406030204" pitchFamily="18" charset="0"/>
                    <a:ea typeface="Cambria" panose="02040503050406030204" pitchFamily="18" charset="0"/>
                  </a:rPr>
                  <a:t> đồng là khoảng 5.39 giây.</a:t>
                </a:r>
              </a:p>
            </p:txBody>
          </p:sp>
        </mc:Choice>
        <mc:Fallback xmlns="">
          <p:sp>
            <p:nvSpPr>
              <p:cNvPr id="2" name="Rectangle: Folded Corner 1" descr="n416 Fb Dinh Thu Huyen">
                <a:extLst>
                  <a:ext uri="{FF2B5EF4-FFF2-40B4-BE49-F238E27FC236}">
                    <a16:creationId xmlns:a16="http://schemas.microsoft.com/office/drawing/2014/main" id="{0ED98245-E7B1-6DB7-FF51-6DE3A602B8D6}"/>
                  </a:ext>
                </a:extLst>
              </p:cNvPr>
              <p:cNvSpPr>
                <a:spLocks noRot="1" noChangeAspect="1" noMove="1" noResize="1" noEditPoints="1" noAdjustHandles="1" noChangeArrowheads="1" noChangeShapeType="1" noTextEdit="1"/>
              </p:cNvSpPr>
              <p:nvPr/>
            </p:nvSpPr>
            <p:spPr>
              <a:xfrm>
                <a:off x="5417940" y="162179"/>
                <a:ext cx="6598025" cy="6533642"/>
              </a:xfrm>
              <a:prstGeom prst="foldedCorner">
                <a:avLst>
                  <a:gd name="adj" fmla="val 9131"/>
                </a:avLst>
              </a:prstGeom>
              <a:blipFill>
                <a:blip r:embed="rId2"/>
                <a:stretch>
                  <a:fillRect l="-1380" r="-1012"/>
                </a:stretch>
              </a:blipFill>
            </p:spPr>
            <p:txBody>
              <a:bodyPr/>
              <a:lstStyle/>
              <a:p>
                <a:r>
                  <a:rPr lang="en-US">
                    <a:noFill/>
                  </a:rPr>
                  <a:t> </a:t>
                </a:r>
              </a:p>
            </p:txBody>
          </p:sp>
        </mc:Fallback>
      </mc:AlternateContent>
      <p:pic>
        <p:nvPicPr>
          <p:cNvPr id="3" name="Picture 2" descr="n416 Fb Dinh Thu Huyen">
            <a:extLst>
              <a:ext uri="{FF2B5EF4-FFF2-40B4-BE49-F238E27FC236}">
                <a16:creationId xmlns:a16="http://schemas.microsoft.com/office/drawing/2014/main" id="{1AA532B0-A4C0-A052-3958-3738A716321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45790" y="4645573"/>
            <a:ext cx="2578609" cy="2098739"/>
          </a:xfrm>
          <a:prstGeom prst="rect">
            <a:avLst/>
          </a:prstGeom>
          <a:noFill/>
          <a:ln>
            <a:noFill/>
          </a:ln>
        </p:spPr>
      </p:pic>
    </p:spTree>
    <p:extLst>
      <p:ext uri="{BB962C8B-B14F-4D97-AF65-F5344CB8AC3E}">
        <p14:creationId xmlns:p14="http://schemas.microsoft.com/office/powerpoint/2010/main" val="701365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416 Fb Dinh Thu Huyen">
            <a:extLst>
              <a:ext uri="{FF2B5EF4-FFF2-40B4-BE49-F238E27FC236}">
                <a16:creationId xmlns:a16="http://schemas.microsoft.com/office/drawing/2014/main" id="{3E1753DF-7A66-3CDA-AE03-D10FBCD62FC6}"/>
              </a:ext>
            </a:extLst>
          </p:cNvPr>
          <p:cNvSpPr txBox="1"/>
          <p:nvPr/>
        </p:nvSpPr>
        <p:spPr>
          <a:xfrm>
            <a:off x="681318" y="501135"/>
            <a:ext cx="10970355" cy="584775"/>
          </a:xfrm>
          <a:prstGeom prst="rect">
            <a:avLst/>
          </a:prstGeom>
          <a:noFill/>
        </p:spPr>
        <p:txBody>
          <a:bodyPr wrap="square">
            <a:spAutoFit/>
          </a:bodyPr>
          <a:lstStyle/>
          <a:p>
            <a:r>
              <a:rPr lang="vi-VN" sz="3200" b="1" i="1" dirty="0" err="1">
                <a:solidFill>
                  <a:srgbClr val="357BBB"/>
                </a:solidFill>
                <a:effectLst/>
                <a:latin typeface="Cambria" panose="02040503050406030204" pitchFamily="18" charset="0"/>
                <a:ea typeface="Cambria" panose="02040503050406030204" pitchFamily="18" charset="0"/>
              </a:rPr>
              <a:t>II</a:t>
            </a:r>
            <a:r>
              <a:rPr lang="vi-VN" sz="3200" b="1" i="1" dirty="0">
                <a:solidFill>
                  <a:srgbClr val="357BBB"/>
                </a:solidFill>
                <a:effectLst/>
                <a:latin typeface="Cambria" panose="02040503050406030204" pitchFamily="18" charset="0"/>
                <a:ea typeface="Cambria" panose="02040503050406030204" pitchFamily="18" charset="0"/>
              </a:rPr>
              <a:t>. THỰC HÀNH ĐO NHIỆT NÓNG CHẢY RIÊNG CỦA NƯỚC ĐÁ</a:t>
            </a:r>
            <a:endParaRPr lang="vi-VN" sz="3200" dirty="0">
              <a:solidFill>
                <a:srgbClr val="357BBB"/>
              </a:solidFill>
              <a:effectLst/>
              <a:latin typeface="Cambria" panose="02040503050406030204" pitchFamily="18" charset="0"/>
              <a:ea typeface="Cambria" panose="02040503050406030204" pitchFamily="18" charset="0"/>
            </a:endParaRPr>
          </a:p>
        </p:txBody>
      </p:sp>
      <p:sp>
        <p:nvSpPr>
          <p:cNvPr id="4" name="Rectangle: Rounded Corners 3" descr="n416 Fb Dinh Thu Huyen">
            <a:extLst>
              <a:ext uri="{FF2B5EF4-FFF2-40B4-BE49-F238E27FC236}">
                <a16:creationId xmlns:a16="http://schemas.microsoft.com/office/drawing/2014/main" id="{3B12AF79-1A8D-3BC1-7976-55BE4E6CDA2D}"/>
              </a:ext>
            </a:extLst>
          </p:cNvPr>
          <p:cNvSpPr/>
          <p:nvPr/>
        </p:nvSpPr>
        <p:spPr>
          <a:xfrm>
            <a:off x="1769792" y="1486188"/>
            <a:ext cx="3081866" cy="1388533"/>
          </a:xfrm>
          <a:prstGeom prst="roundRect">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Thực hiện phiếu học tập số 2</a:t>
            </a:r>
          </a:p>
        </p:txBody>
      </p:sp>
      <p:pic>
        <p:nvPicPr>
          <p:cNvPr id="3" name="Picture 2" descr="n416 Fb Dinh Thu Huyen">
            <a:extLst>
              <a:ext uri="{FF2B5EF4-FFF2-40B4-BE49-F238E27FC236}">
                <a16:creationId xmlns:a16="http://schemas.microsoft.com/office/drawing/2014/main" id="{DAE131CB-5729-0972-4591-2C85A6ECAADB}"/>
              </a:ext>
            </a:extLst>
          </p:cNvPr>
          <p:cNvPicPr>
            <a:picLocks noChangeAspect="1"/>
          </p:cNvPicPr>
          <p:nvPr/>
        </p:nvPicPr>
        <p:blipFill>
          <a:blip r:embed="rId2"/>
          <a:stretch>
            <a:fillRect/>
          </a:stretch>
        </p:blipFill>
        <p:spPr>
          <a:xfrm>
            <a:off x="6446034" y="1865047"/>
            <a:ext cx="4713031" cy="3589607"/>
          </a:xfrm>
          <a:prstGeom prst="rect">
            <a:avLst/>
          </a:prstGeom>
        </p:spPr>
      </p:pic>
      <p:pic>
        <p:nvPicPr>
          <p:cNvPr id="9218" name="Picture 2" descr="n416 Fb Dinh Thu Huyen">
            <a:extLst>
              <a:ext uri="{FF2B5EF4-FFF2-40B4-BE49-F238E27FC236}">
                <a16:creationId xmlns:a16="http://schemas.microsoft.com/office/drawing/2014/main" id="{622C0075-9F67-EEE6-3329-965403E26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792" y="3122599"/>
            <a:ext cx="3081866" cy="308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50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500" fill="hold"/>
                                        <p:tgtEl>
                                          <p:spTgt spid="9218"/>
                                        </p:tgtEl>
                                        <p:attrNameLst>
                                          <p:attrName>ppt_x</p:attrName>
                                        </p:attrNameLst>
                                      </p:cBhvr>
                                      <p:tavLst>
                                        <p:tav tm="0">
                                          <p:val>
                                            <p:strVal val="#ppt_x"/>
                                          </p:val>
                                        </p:tav>
                                        <p:tav tm="100000">
                                          <p:val>
                                            <p:strVal val="#ppt_x"/>
                                          </p:val>
                                        </p:tav>
                                      </p:tavLst>
                                    </p:anim>
                                    <p:anim calcmode="lin" valueType="num">
                                      <p:cBhvr additive="base">
                                        <p:cTn id="2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416 Fb Dinh Thu Huyen">
            <a:extLst>
              <a:ext uri="{FF2B5EF4-FFF2-40B4-BE49-F238E27FC236}">
                <a16:creationId xmlns:a16="http://schemas.microsoft.com/office/drawing/2014/main" id="{A97F0737-55E9-AFF3-2E90-70E2F61F03DD}"/>
              </a:ext>
            </a:extLst>
          </p:cNvPr>
          <p:cNvSpPr/>
          <p:nvPr/>
        </p:nvSpPr>
        <p:spPr>
          <a:xfrm>
            <a:off x="663388" y="621719"/>
            <a:ext cx="4455460" cy="3134492"/>
          </a:xfrm>
          <a:prstGeom prst="wedgeRectCallout">
            <a:avLst>
              <a:gd name="adj1" fmla="val -48778"/>
              <a:gd name="adj2" fmla="val 80156"/>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Từ công thức Q = </a:t>
            </a:r>
            <a:r>
              <a:rPr lang="el-GR" sz="2800" dirty="0">
                <a:solidFill>
                  <a:schemeClr val="tx1"/>
                </a:solidFill>
                <a:latin typeface="Cambria" panose="02040503050406030204" pitchFamily="18" charset="0"/>
                <a:ea typeface="Cambria" panose="02040503050406030204" pitchFamily="18" charset="0"/>
              </a:rPr>
              <a:t>λ</a:t>
            </a:r>
            <a:r>
              <a:rPr lang="vi-VN" sz="2800" dirty="0">
                <a:solidFill>
                  <a:schemeClr val="tx1"/>
                </a:solidFill>
                <a:latin typeface="Cambria" panose="02040503050406030204" pitchFamily="18" charset="0"/>
                <a:ea typeface="Cambria" panose="02040503050406030204" pitchFamily="18" charset="0"/>
              </a:rPr>
              <a:t>m, hãy cho biết cần đo đại lượng nào để xác định nhiệt nóng chảy riêng của nước đá?</a:t>
            </a:r>
          </a:p>
        </p:txBody>
      </p:sp>
      <p:sp>
        <p:nvSpPr>
          <p:cNvPr id="2" name="Rectangle: Folded Corner 1" descr="n416 Fb Dinh Thu Huyen">
            <a:extLst>
              <a:ext uri="{FF2B5EF4-FFF2-40B4-BE49-F238E27FC236}">
                <a16:creationId xmlns:a16="http://schemas.microsoft.com/office/drawing/2014/main" id="{A9B8D8F4-CB3A-7C5E-9E59-DD4DE38CDBB1}"/>
              </a:ext>
            </a:extLst>
          </p:cNvPr>
          <p:cNvSpPr/>
          <p:nvPr/>
        </p:nvSpPr>
        <p:spPr>
          <a:xfrm>
            <a:off x="5723466" y="621718"/>
            <a:ext cx="5948581" cy="3134493"/>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000" dirty="0">
                <a:solidFill>
                  <a:schemeClr val="tx1"/>
                </a:solidFill>
                <a:latin typeface="Cambria" panose="02040503050406030204" pitchFamily="18" charset="0"/>
                <a:ea typeface="Cambria" panose="02040503050406030204" pitchFamily="18" charset="0"/>
              </a:rPr>
              <a:t>Từ công thức Q = </a:t>
            </a:r>
            <a:r>
              <a:rPr lang="en-US" sz="3000" dirty="0">
                <a:solidFill>
                  <a:schemeClr val="tx1"/>
                </a:solidFill>
                <a:latin typeface="Cambria" panose="02040503050406030204" pitchFamily="18" charset="0"/>
                <a:ea typeface="Cambria" panose="02040503050406030204" pitchFamily="18" charset="0"/>
                <a:sym typeface="Symbol" panose="05050102010706020507" pitchFamily="18" charset="2"/>
              </a:rPr>
              <a:t></a:t>
            </a:r>
            <a:r>
              <a:rPr lang="vi-VN" sz="3000" dirty="0">
                <a:solidFill>
                  <a:schemeClr val="tx1"/>
                </a:solidFill>
                <a:latin typeface="Cambria" panose="02040503050406030204" pitchFamily="18" charset="0"/>
                <a:ea typeface="Cambria" panose="02040503050406030204" pitchFamily="18" charset="0"/>
              </a:rPr>
              <a:t>m, cho biết</a:t>
            </a:r>
            <a:r>
              <a:rPr lang="en-US" sz="3000" dirty="0">
                <a:solidFill>
                  <a:schemeClr val="tx1"/>
                </a:solidFill>
                <a:latin typeface="Cambria" panose="02040503050406030204" pitchFamily="18" charset="0"/>
                <a:ea typeface="Cambria" panose="02040503050406030204" pitchFamily="18" charset="0"/>
              </a:rPr>
              <a:t> </a:t>
            </a:r>
            <a:r>
              <a:rPr lang="vi-VN" sz="3000" dirty="0">
                <a:solidFill>
                  <a:schemeClr val="tx1"/>
                </a:solidFill>
                <a:latin typeface="Cambria" panose="02040503050406030204" pitchFamily="18" charset="0"/>
                <a:ea typeface="Cambria" panose="02040503050406030204" pitchFamily="18" charset="0"/>
              </a:rPr>
              <a:t>để xác định nhiệt nóng chảy riêng của nước đá</a:t>
            </a:r>
            <a:r>
              <a:rPr lang="en-US" sz="3000" dirty="0">
                <a:solidFill>
                  <a:schemeClr val="tx1"/>
                </a:solidFill>
                <a:latin typeface="Cambria" panose="02040503050406030204" pitchFamily="18" charset="0"/>
                <a:ea typeface="Cambria" panose="02040503050406030204" pitchFamily="18" charset="0"/>
              </a:rPr>
              <a:t> </a:t>
            </a:r>
            <a:r>
              <a:rPr lang="vi-VN" sz="3000" dirty="0">
                <a:solidFill>
                  <a:schemeClr val="tx1"/>
                </a:solidFill>
                <a:latin typeface="Cambria" panose="02040503050406030204" pitchFamily="18" charset="0"/>
                <a:ea typeface="Cambria" panose="02040503050406030204" pitchFamily="18" charset="0"/>
              </a:rPr>
              <a:t> cần đo nhiệt lượng và khối lượng của nước.</a:t>
            </a:r>
            <a:endParaRPr lang="vi-VN" sz="3000" dirty="0">
              <a:solidFill>
                <a:schemeClr val="tx1"/>
              </a:solidFill>
              <a:effectLst/>
              <a:latin typeface="Cambria" panose="02040503050406030204" pitchFamily="18" charset="0"/>
              <a:ea typeface="Cambria" panose="02040503050406030204" pitchFamily="18" charset="0"/>
            </a:endParaRPr>
          </a:p>
        </p:txBody>
      </p:sp>
      <p:pic>
        <p:nvPicPr>
          <p:cNvPr id="10242" name="Picture 2" descr="n416 Fb Dinh Thu Huyen">
            <a:extLst>
              <a:ext uri="{FF2B5EF4-FFF2-40B4-BE49-F238E27FC236}">
                <a16:creationId xmlns:a16="http://schemas.microsoft.com/office/drawing/2014/main" id="{F4EAC488-C52F-DC10-52DC-5F50009E5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183" y="3670403"/>
            <a:ext cx="5289634" cy="312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55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416 Fb Dinh Thu Huyen">
            <a:extLst>
              <a:ext uri="{FF2B5EF4-FFF2-40B4-BE49-F238E27FC236}">
                <a16:creationId xmlns:a16="http://schemas.microsoft.com/office/drawing/2014/main" id="{A97F0737-55E9-AFF3-2E90-70E2F61F03DD}"/>
              </a:ext>
            </a:extLst>
          </p:cNvPr>
          <p:cNvSpPr/>
          <p:nvPr/>
        </p:nvSpPr>
        <p:spPr>
          <a:xfrm>
            <a:off x="663388" y="621719"/>
            <a:ext cx="4455460" cy="3134492"/>
          </a:xfrm>
          <a:prstGeom prst="wedgeRectCallout">
            <a:avLst>
              <a:gd name="adj1" fmla="val -48778"/>
              <a:gd name="adj2" fmla="val 80156"/>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Nhiệt lượng làm các viên nước đá trong nhiệt lượng kế nóng chảy được lấy từ đâu?</a:t>
            </a:r>
          </a:p>
        </p:txBody>
      </p:sp>
      <p:sp>
        <p:nvSpPr>
          <p:cNvPr id="2" name="Rectangle: Folded Corner 1" descr="n416 Fb Dinh Thu Huyen">
            <a:extLst>
              <a:ext uri="{FF2B5EF4-FFF2-40B4-BE49-F238E27FC236}">
                <a16:creationId xmlns:a16="http://schemas.microsoft.com/office/drawing/2014/main" id="{A9B8D8F4-CB3A-7C5E-9E59-DD4DE38CDBB1}"/>
              </a:ext>
            </a:extLst>
          </p:cNvPr>
          <p:cNvSpPr/>
          <p:nvPr/>
        </p:nvSpPr>
        <p:spPr>
          <a:xfrm>
            <a:off x="5723466" y="621718"/>
            <a:ext cx="5948581" cy="5084815"/>
          </a:xfrm>
          <a:prstGeom prst="foldedCorner">
            <a:avLst>
              <a:gd name="adj" fmla="val 8367"/>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Khi các viên nước đá trong nhiệt lượng kế nóng chảy, nhiệt lượng cung cấp để làm cho nước đá chuyển từ trạng thái rắn sang trạng thái lỏng được lấy từ môi trường xung quanh. Trong trường hợp này, nhiệt lượng chủ yếu đến từ nhiệt độ cao hơn của môi trường so với nhiệt độ của nước đá, khiến cho nước đá hấp thụ nhiệt lượng để nóng chảy.</a:t>
            </a:r>
            <a:endParaRPr lang="vi-VN" sz="2800" dirty="0">
              <a:solidFill>
                <a:schemeClr val="tx1"/>
              </a:solidFill>
              <a:effectLst/>
              <a:latin typeface="Cambria" panose="02040503050406030204" pitchFamily="18" charset="0"/>
              <a:ea typeface="Cambria" panose="02040503050406030204" pitchFamily="18" charset="0"/>
            </a:endParaRPr>
          </a:p>
        </p:txBody>
      </p:sp>
      <p:pic>
        <p:nvPicPr>
          <p:cNvPr id="11266" name="Picture 2" descr="n416 Fb Dinh Thu Huyen">
            <a:extLst>
              <a:ext uri="{FF2B5EF4-FFF2-40B4-BE49-F238E27FC236}">
                <a16:creationId xmlns:a16="http://schemas.microsoft.com/office/drawing/2014/main" id="{C23E6969-B0C6-A4FB-4664-753401F69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073" y="3756211"/>
            <a:ext cx="35337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3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416 Fb Dinh Thu Huyen">
            <a:extLst>
              <a:ext uri="{FF2B5EF4-FFF2-40B4-BE49-F238E27FC236}">
                <a16:creationId xmlns:a16="http://schemas.microsoft.com/office/drawing/2014/main" id="{A97F0737-55E9-AFF3-2E90-70E2F61F03DD}"/>
              </a:ext>
            </a:extLst>
          </p:cNvPr>
          <p:cNvSpPr/>
          <p:nvPr/>
        </p:nvSpPr>
        <p:spPr>
          <a:xfrm>
            <a:off x="470884" y="387927"/>
            <a:ext cx="2841812" cy="3730148"/>
          </a:xfrm>
          <a:prstGeom prst="wedgeRectCallout">
            <a:avLst>
              <a:gd name="adj1" fmla="val -48778"/>
              <a:gd name="adj2" fmla="val 80156"/>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Xác định nhiệt lượng nước đá thu được trong bình nhiệt lượng kế được xác định bằng cách nào?</a:t>
            </a:r>
          </a:p>
        </p:txBody>
      </p:sp>
      <p:sp>
        <p:nvSpPr>
          <p:cNvPr id="2" name="Rectangle: Folded Corner 1" descr="n416 Fb Dinh Thu Huyen">
            <a:extLst>
              <a:ext uri="{FF2B5EF4-FFF2-40B4-BE49-F238E27FC236}">
                <a16:creationId xmlns:a16="http://schemas.microsoft.com/office/drawing/2014/main" id="{A9B8D8F4-CB3A-7C5E-9E59-DD4DE38CDBB1}"/>
              </a:ext>
            </a:extLst>
          </p:cNvPr>
          <p:cNvSpPr/>
          <p:nvPr/>
        </p:nvSpPr>
        <p:spPr>
          <a:xfrm>
            <a:off x="3894667" y="387927"/>
            <a:ext cx="8075660" cy="5743050"/>
          </a:xfrm>
          <a:prstGeom prst="foldedCorner">
            <a:avLst>
              <a:gd name="adj" fmla="val 12503"/>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Xác định nhiệt lượng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mà</a:t>
            </a:r>
            <a:r>
              <a:rPr lang="vi-VN" sz="2800" b="1" dirty="0">
                <a:solidFill>
                  <a:schemeClr val="tx1"/>
                </a:solidFill>
                <a:latin typeface="Cambria" panose="02040503050406030204" pitchFamily="18" charset="0"/>
                <a:ea typeface="Cambria" panose="02040503050406030204" pitchFamily="18" charset="0"/>
              </a:rPr>
              <a:t> nước thu được</a:t>
            </a:r>
            <a:r>
              <a:rPr lang="en-US" sz="2800" b="1" dirty="0">
                <a:solidFill>
                  <a:schemeClr val="tx1"/>
                </a:solidFill>
                <a:latin typeface="Cambria" panose="02040503050406030204" pitchFamily="18" charset="0"/>
                <a:ea typeface="Cambria" panose="02040503050406030204" pitchFamily="18" charset="0"/>
              </a:rPr>
              <a:t> </a:t>
            </a:r>
            <a:r>
              <a:rPr lang="vi-VN" sz="2800" b="1" dirty="0">
                <a:solidFill>
                  <a:schemeClr val="tx1"/>
                </a:solidFill>
                <a:latin typeface="Cambria" panose="02040503050406030204" pitchFamily="18" charset="0"/>
                <a:ea typeface="Cambria" panose="02040503050406030204" pitchFamily="18" charset="0"/>
              </a:rPr>
              <a:t>bằng cách:</a:t>
            </a:r>
            <a:endParaRPr lang="en-US" sz="2800" b="1" dirty="0">
              <a:solidFill>
                <a:schemeClr val="tx1"/>
              </a:solidFill>
              <a:latin typeface="Cambria" panose="02040503050406030204" pitchFamily="18" charset="0"/>
              <a:ea typeface="Cambria" panose="02040503050406030204" pitchFamily="18" charset="0"/>
            </a:endParaRPr>
          </a:p>
          <a:p>
            <a:r>
              <a:rPr lang="en-US" sz="2800" dirty="0" err="1">
                <a:solidFill>
                  <a:schemeClr val="tx1"/>
                </a:solidFill>
                <a:latin typeface="Cambria" panose="02040503050406030204" pitchFamily="18" charset="0"/>
                <a:ea typeface="Cambria" panose="02040503050406030204" pitchFamily="18" charset="0"/>
              </a:rPr>
              <a:t>Đo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công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suất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nguồn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điện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thời</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gian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thực</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hiện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từ</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đó</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xác</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định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nhiệt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lượng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thông</a:t>
            </a:r>
            <a:r>
              <a:rPr lang="en-US" sz="2800" dirty="0">
                <a:solidFill>
                  <a:schemeClr val="tx1"/>
                </a:solidFill>
                <a:latin typeface="Cambria" panose="02040503050406030204" pitchFamily="18" charset="0"/>
                <a:ea typeface="Cambria" panose="02040503050406030204" pitchFamily="18" charset="0"/>
              </a:rPr>
              <a:t> qua </a:t>
            </a:r>
            <a:r>
              <a:rPr lang="en-US" sz="2800" dirty="0" err="1">
                <a:solidFill>
                  <a:schemeClr val="tx1"/>
                </a:solidFill>
                <a:latin typeface="Cambria" panose="02040503050406030204" pitchFamily="18" charset="0"/>
                <a:ea typeface="Cambria" panose="02040503050406030204" pitchFamily="18" charset="0"/>
              </a:rPr>
              <a:t>công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thức</a:t>
            </a:r>
            <a:r>
              <a:rPr lang="en-US" sz="2800" dirty="0">
                <a:solidFill>
                  <a:schemeClr val="tx1"/>
                </a:solidFill>
                <a:latin typeface="Cambria" panose="02040503050406030204" pitchFamily="18" charset="0"/>
                <a:ea typeface="Cambria" panose="02040503050406030204" pitchFamily="18" charset="0"/>
              </a:rPr>
              <a:t>: </a:t>
            </a:r>
          </a:p>
          <a:p>
            <a:pPr algn="ctr"/>
            <a:r>
              <a:rPr lang="vi-VN" sz="2800" dirty="0">
                <a:solidFill>
                  <a:schemeClr val="tx1"/>
                </a:solidFill>
                <a:latin typeface="Cambria" panose="02040503050406030204" pitchFamily="18" charset="0"/>
                <a:ea typeface="Cambria" panose="02040503050406030204" pitchFamily="18" charset="0"/>
              </a:rPr>
              <a:t>Q = 𝒫.t</a:t>
            </a:r>
          </a:p>
          <a:p>
            <a:r>
              <a:rPr lang="vi-VN" sz="2800" dirty="0">
                <a:solidFill>
                  <a:schemeClr val="tx1"/>
                </a:solidFill>
                <a:latin typeface="Cambria" panose="02040503050406030204" pitchFamily="18" charset="0"/>
                <a:ea typeface="Cambria" panose="02040503050406030204" pitchFamily="18" charset="0"/>
              </a:rPr>
              <a:t>Trong đó:</a:t>
            </a:r>
          </a:p>
          <a:p>
            <a:pPr marL="404813"/>
            <a:r>
              <a:rPr lang="en-US" sz="2800" dirty="0">
                <a:solidFill>
                  <a:schemeClr val="tx1"/>
                </a:solidFill>
                <a:latin typeface="Cambria" panose="02040503050406030204" pitchFamily="18" charset="0"/>
                <a:ea typeface="Cambria" panose="02040503050406030204" pitchFamily="18" charset="0"/>
              </a:rPr>
              <a:t>+ </a:t>
            </a:r>
            <a:r>
              <a:rPr lang="vi-VN" sz="2800" dirty="0">
                <a:solidFill>
                  <a:schemeClr val="tx1"/>
                </a:solidFill>
                <a:latin typeface="Cambria" panose="02040503050406030204" pitchFamily="18" charset="0"/>
                <a:ea typeface="Cambria" panose="02040503050406030204" pitchFamily="18" charset="0"/>
              </a:rPr>
              <a:t>𝒫 là công suất của bình nhiệt lượng (được xác định bằng oát kế trong quá trình thí nghiệm).</a:t>
            </a:r>
          </a:p>
          <a:p>
            <a:pPr marL="404813"/>
            <a:r>
              <a:rPr lang="en-US" sz="2800" dirty="0">
                <a:solidFill>
                  <a:schemeClr val="tx1"/>
                </a:solidFill>
                <a:latin typeface="Cambria" panose="02040503050406030204" pitchFamily="18" charset="0"/>
                <a:ea typeface="Cambria" panose="02040503050406030204" pitchFamily="18" charset="0"/>
              </a:rPr>
              <a:t>+ </a:t>
            </a:r>
            <a:r>
              <a:rPr lang="vi-VN" sz="2800" dirty="0">
                <a:solidFill>
                  <a:schemeClr val="tx1"/>
                </a:solidFill>
                <a:latin typeface="Cambria" panose="02040503050406030204" pitchFamily="18" charset="0"/>
                <a:ea typeface="Cambria" panose="02040503050406030204" pitchFamily="18" charset="0"/>
              </a:rPr>
              <a:t>t là thời gian nước đá nhận nhiệt lượng (được xác định bằng đồng hồ trong quá trình thí nghiệm).</a:t>
            </a:r>
          </a:p>
        </p:txBody>
      </p:sp>
      <p:pic>
        <p:nvPicPr>
          <p:cNvPr id="12290" name="Picture 2" descr="n416 Fb Dinh Thu Huyen">
            <a:extLst>
              <a:ext uri="{FF2B5EF4-FFF2-40B4-BE49-F238E27FC236}">
                <a16:creationId xmlns:a16="http://schemas.microsoft.com/office/drawing/2014/main" id="{D7D160A4-F937-FC60-249F-1A5145C31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70" y="4118075"/>
            <a:ext cx="2841812" cy="28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1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2561" name="Google Shape;2561;p58" descr="n416 Fb Dinh Thu Huyen"/>
          <p:cNvSpPr txBox="1">
            <a:spLocks noGrp="1"/>
          </p:cNvSpPr>
          <p:nvPr>
            <p:ph type="title"/>
          </p:nvPr>
        </p:nvSpPr>
        <p:spPr>
          <a:xfrm>
            <a:off x="4935736" y="1482979"/>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2</a:t>
            </a:r>
            <a:endParaRPr dirty="0">
              <a:solidFill>
                <a:schemeClr val="bg1"/>
              </a:solidFill>
            </a:endParaRPr>
          </a:p>
        </p:txBody>
      </p:sp>
      <p:sp>
        <p:nvSpPr>
          <p:cNvPr id="2562" name="Google Shape;2562;p58" descr="n416 Fb Dinh Thu Huyen"/>
          <p:cNvSpPr txBox="1">
            <a:spLocks noGrp="1"/>
          </p:cNvSpPr>
          <p:nvPr>
            <p:ph type="subTitle" idx="1"/>
          </p:nvPr>
        </p:nvSpPr>
        <p:spPr>
          <a:xfrm>
            <a:off x="4606458" y="2313800"/>
            <a:ext cx="3906729" cy="1073456"/>
          </a:xfrm>
          <a:prstGeom prst="rect">
            <a:avLst/>
          </a:prstGeom>
        </p:spPr>
        <p:txBody>
          <a:bodyPr spcFirstLastPara="1" wrap="square" lIns="121900" tIns="121900" rIns="121900" bIns="121900" anchor="ctr" anchorCtr="0">
            <a:noAutofit/>
          </a:bodyPr>
          <a:lstStyle/>
          <a:p>
            <a:pPr marL="0" indent="0" algn="just">
              <a:buSzPts val="1100"/>
            </a:pPr>
            <a:r>
              <a:rPr lang="vi-VN" sz="2400" dirty="0"/>
              <a:t>Cắm đầu đo của nhiệt kế vào</a:t>
            </a:r>
            <a:r>
              <a:rPr lang="en-US" sz="2400" dirty="0"/>
              <a:t> </a:t>
            </a:r>
            <a:r>
              <a:rPr lang="en-US" sz="2400" dirty="0" err="1"/>
              <a:t>bình</a:t>
            </a:r>
            <a:r>
              <a:rPr lang="en-US" sz="2400" dirty="0"/>
              <a:t> </a:t>
            </a:r>
            <a:r>
              <a:rPr lang="en-US" sz="2400" dirty="0" err="1"/>
              <a:t>nhiệt</a:t>
            </a:r>
            <a:r>
              <a:rPr lang="en-US" sz="2400" dirty="0"/>
              <a:t> </a:t>
            </a:r>
            <a:r>
              <a:rPr lang="en-US" sz="2400" dirty="0" err="1"/>
              <a:t>lượng</a:t>
            </a:r>
            <a:r>
              <a:rPr lang="en-US" sz="2400" dirty="0"/>
              <a:t> </a:t>
            </a:r>
            <a:r>
              <a:rPr lang="en-US" sz="2400" dirty="0" err="1"/>
              <a:t>kế</a:t>
            </a:r>
            <a:r>
              <a:rPr lang="en-US" sz="2400" dirty="0"/>
              <a:t>.</a:t>
            </a:r>
            <a:endParaRPr sz="2400" dirty="0"/>
          </a:p>
        </p:txBody>
      </p:sp>
      <p:sp>
        <p:nvSpPr>
          <p:cNvPr id="2563" name="Google Shape;2563;p58" descr="n416 Fb Dinh Thu Huyen"/>
          <p:cNvSpPr txBox="1">
            <a:spLocks noGrp="1"/>
          </p:cNvSpPr>
          <p:nvPr>
            <p:ph type="title" idx="2"/>
          </p:nvPr>
        </p:nvSpPr>
        <p:spPr>
          <a:xfrm>
            <a:off x="1131197" y="318323"/>
            <a:ext cx="10290000" cy="592800"/>
          </a:xfrm>
          <a:prstGeom prst="rect">
            <a:avLst/>
          </a:prstGeom>
        </p:spPr>
        <p:txBody>
          <a:bodyPr spcFirstLastPara="1" wrap="square" lIns="121900" tIns="121900" rIns="121900" bIns="121900" anchor="ctr" anchorCtr="0">
            <a:noAutofit/>
          </a:bodyPr>
          <a:lstStyle/>
          <a:p>
            <a:pPr>
              <a:buSzPts val="1100"/>
            </a:pPr>
            <a:r>
              <a:rPr lang="en" dirty="0">
                <a:solidFill>
                  <a:srgbClr val="357BBB"/>
                </a:solidFill>
              </a:rPr>
              <a:t>Mô tả các bước tiến hành thí nghiệm</a:t>
            </a:r>
            <a:endParaRPr dirty="0">
              <a:solidFill>
                <a:srgbClr val="357BBB"/>
              </a:solidFill>
            </a:endParaRPr>
          </a:p>
        </p:txBody>
      </p:sp>
      <p:sp>
        <p:nvSpPr>
          <p:cNvPr id="2564" name="Google Shape;2564;p58" descr="n416 Fb Dinh Thu Huyen"/>
          <p:cNvSpPr txBox="1">
            <a:spLocks noGrp="1"/>
          </p:cNvSpPr>
          <p:nvPr>
            <p:ph type="title" idx="3"/>
          </p:nvPr>
        </p:nvSpPr>
        <p:spPr>
          <a:xfrm>
            <a:off x="9161737" y="1490512"/>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3</a:t>
            </a:r>
            <a:endParaRPr dirty="0">
              <a:solidFill>
                <a:schemeClr val="bg1"/>
              </a:solidFill>
            </a:endParaRPr>
          </a:p>
        </p:txBody>
      </p:sp>
      <p:sp>
        <p:nvSpPr>
          <p:cNvPr id="2565" name="Google Shape;2565;p58" descr="n416 Fb Dinh Thu Huyen"/>
          <p:cNvSpPr txBox="1">
            <a:spLocks noGrp="1"/>
          </p:cNvSpPr>
          <p:nvPr>
            <p:ph type="subTitle" idx="4"/>
          </p:nvPr>
        </p:nvSpPr>
        <p:spPr>
          <a:xfrm>
            <a:off x="9095478" y="2313741"/>
            <a:ext cx="3096521" cy="1064100"/>
          </a:xfrm>
          <a:prstGeom prst="rect">
            <a:avLst/>
          </a:prstGeom>
        </p:spPr>
        <p:txBody>
          <a:bodyPr spcFirstLastPara="1" wrap="square" lIns="121900" tIns="121900" rIns="121900" bIns="121900" anchor="ctr" anchorCtr="0">
            <a:noAutofit/>
          </a:bodyPr>
          <a:lstStyle/>
          <a:p>
            <a:pPr marL="0" indent="0" algn="just">
              <a:buSzPts val="1100"/>
            </a:pPr>
            <a:r>
              <a:rPr lang="vi-VN" sz="2400" dirty="0"/>
              <a:t>Nối oát kế với nhiệt lượng kế và nguồn điện.</a:t>
            </a:r>
            <a:endParaRPr sz="2400" dirty="0"/>
          </a:p>
        </p:txBody>
      </p:sp>
      <p:sp>
        <p:nvSpPr>
          <p:cNvPr id="2566" name="Google Shape;2566;p58" descr="n416 Fb Dinh Thu Huyen"/>
          <p:cNvSpPr txBox="1">
            <a:spLocks noGrp="1"/>
          </p:cNvSpPr>
          <p:nvPr>
            <p:ph type="title" idx="5"/>
          </p:nvPr>
        </p:nvSpPr>
        <p:spPr>
          <a:xfrm>
            <a:off x="4935736" y="4101814"/>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5</a:t>
            </a:r>
            <a:endParaRPr dirty="0">
              <a:solidFill>
                <a:schemeClr val="bg1"/>
              </a:solidFill>
            </a:endParaRPr>
          </a:p>
        </p:txBody>
      </p:sp>
      <p:sp>
        <p:nvSpPr>
          <p:cNvPr id="2567" name="Google Shape;2567;p58" descr="n416 Fb Dinh Thu Huyen"/>
          <p:cNvSpPr txBox="1">
            <a:spLocks noGrp="1"/>
          </p:cNvSpPr>
          <p:nvPr>
            <p:ph type="subTitle" idx="6"/>
          </p:nvPr>
        </p:nvSpPr>
        <p:spPr>
          <a:xfrm>
            <a:off x="4241853" y="5037510"/>
            <a:ext cx="4679508" cy="1603400"/>
          </a:xfrm>
          <a:prstGeom prst="rect">
            <a:avLst/>
          </a:prstGeom>
        </p:spPr>
        <p:txBody>
          <a:bodyPr spcFirstLastPara="1" wrap="square" lIns="121900" tIns="121900" rIns="121900" bIns="121900" anchor="ctr" anchorCtr="0">
            <a:noAutofit/>
          </a:bodyPr>
          <a:lstStyle/>
          <a:p>
            <a:pPr marL="0" indent="0" algn="just">
              <a:buSzPts val="1100"/>
            </a:pPr>
            <a:r>
              <a:rPr lang="vi-VN" sz="2400" dirty="0">
                <a:solidFill>
                  <a:schemeClr val="tx1"/>
                </a:solidFill>
              </a:rPr>
              <a:t>Khuấy liên tục nước đá, cứ sau mỗi khoảng thời gian 2 phút lại đọc số đo công suất trên oát kế và nhiệt độ trên nhiệt kế rồi ghi kết quả vào bảng số liệu sau.</a:t>
            </a:r>
          </a:p>
          <a:p>
            <a:pPr marL="0" indent="0" algn="just">
              <a:buSzPts val="1100"/>
            </a:pPr>
            <a:endParaRPr sz="2400" dirty="0"/>
          </a:p>
        </p:txBody>
      </p:sp>
      <p:sp>
        <p:nvSpPr>
          <p:cNvPr id="2568" name="Google Shape;2568;p58" descr="n416 Fb Dinh Thu Huyen"/>
          <p:cNvSpPr txBox="1">
            <a:spLocks noGrp="1"/>
          </p:cNvSpPr>
          <p:nvPr>
            <p:ph type="title" idx="7"/>
          </p:nvPr>
        </p:nvSpPr>
        <p:spPr>
          <a:xfrm>
            <a:off x="9314080" y="4157234"/>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6</a:t>
            </a:r>
            <a:endParaRPr dirty="0">
              <a:solidFill>
                <a:schemeClr val="bg1"/>
              </a:solidFill>
            </a:endParaRPr>
          </a:p>
        </p:txBody>
      </p:sp>
      <p:sp>
        <p:nvSpPr>
          <p:cNvPr id="2569" name="Google Shape;2569;p58" descr="n416 Fb Dinh Thu Huyen"/>
          <p:cNvSpPr txBox="1">
            <a:spLocks noGrp="1"/>
          </p:cNvSpPr>
          <p:nvPr>
            <p:ph type="subTitle" idx="8"/>
          </p:nvPr>
        </p:nvSpPr>
        <p:spPr>
          <a:xfrm>
            <a:off x="9161737" y="4741355"/>
            <a:ext cx="2964000" cy="1115200"/>
          </a:xfrm>
          <a:prstGeom prst="rect">
            <a:avLst/>
          </a:prstGeom>
        </p:spPr>
        <p:txBody>
          <a:bodyPr spcFirstLastPara="1" wrap="square" lIns="121900" tIns="121900" rIns="121900" bIns="121900" anchor="ctr" anchorCtr="0">
            <a:noAutofit/>
          </a:bodyPr>
          <a:lstStyle/>
          <a:p>
            <a:pPr marL="0" indent="0">
              <a:buSzPts val="1100"/>
            </a:pPr>
            <a:r>
              <a:rPr lang="en" sz="2400" dirty="0"/>
              <a:t>Tắt nguồn điện</a:t>
            </a:r>
            <a:endParaRPr sz="2400" dirty="0"/>
          </a:p>
        </p:txBody>
      </p:sp>
      <p:sp>
        <p:nvSpPr>
          <p:cNvPr id="2570" name="Google Shape;2570;p58" descr="n416 Fb Dinh Thu Huyen"/>
          <p:cNvSpPr txBox="1">
            <a:spLocks noGrp="1"/>
          </p:cNvSpPr>
          <p:nvPr>
            <p:ph type="title" idx="9"/>
          </p:nvPr>
        </p:nvSpPr>
        <p:spPr>
          <a:xfrm>
            <a:off x="450968" y="1341076"/>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1</a:t>
            </a:r>
            <a:endParaRPr dirty="0">
              <a:solidFill>
                <a:schemeClr val="bg1"/>
              </a:solidFill>
            </a:endParaRPr>
          </a:p>
        </p:txBody>
      </p:sp>
      <p:sp>
        <p:nvSpPr>
          <p:cNvPr id="2571" name="Google Shape;2571;p58" descr="n416 Fb Dinh Thu Huyen"/>
          <p:cNvSpPr txBox="1">
            <a:spLocks noGrp="1"/>
          </p:cNvSpPr>
          <p:nvPr>
            <p:ph type="subTitle" idx="13"/>
          </p:nvPr>
        </p:nvSpPr>
        <p:spPr>
          <a:xfrm>
            <a:off x="302942" y="2416277"/>
            <a:ext cx="3748788" cy="1234156"/>
          </a:xfrm>
          <a:prstGeom prst="rect">
            <a:avLst/>
          </a:prstGeom>
        </p:spPr>
        <p:txBody>
          <a:bodyPr spcFirstLastPara="1" wrap="square" lIns="121900" tIns="121900" rIns="121900" bIns="121900" anchor="ctr" anchorCtr="0">
            <a:noAutofit/>
          </a:bodyPr>
          <a:lstStyle/>
          <a:p>
            <a:pPr marL="0" indent="0" algn="just">
              <a:buSzPts val="1100"/>
            </a:pPr>
            <a:r>
              <a:rPr lang="vi-VN" sz="2200" dirty="0">
                <a:solidFill>
                  <a:schemeClr val="tx1"/>
                </a:solidFill>
              </a:rPr>
              <a:t>Cho các viên nước đá hoặc một ít nước lạnh vào bình nhiệt lượng kế, sao cho toàn bộ dây điên trở chìm trong nước đá Xác định khối lượng hỗn hợp nước đá trong bình.</a:t>
            </a:r>
          </a:p>
        </p:txBody>
      </p:sp>
      <p:sp>
        <p:nvSpPr>
          <p:cNvPr id="2572" name="Google Shape;2572;p58" descr="n416 Fb Dinh Thu Huyen"/>
          <p:cNvSpPr txBox="1">
            <a:spLocks noGrp="1"/>
          </p:cNvSpPr>
          <p:nvPr>
            <p:ph type="title" idx="14"/>
          </p:nvPr>
        </p:nvSpPr>
        <p:spPr>
          <a:xfrm>
            <a:off x="511549" y="4148555"/>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4</a:t>
            </a:r>
            <a:endParaRPr dirty="0">
              <a:solidFill>
                <a:schemeClr val="bg1"/>
              </a:solidFill>
            </a:endParaRPr>
          </a:p>
        </p:txBody>
      </p:sp>
      <p:sp>
        <p:nvSpPr>
          <p:cNvPr id="2573" name="Google Shape;2573;p58" descr="n416 Fb Dinh Thu Huyen"/>
          <p:cNvSpPr txBox="1">
            <a:spLocks noGrp="1"/>
          </p:cNvSpPr>
          <p:nvPr>
            <p:ph type="subTitle" idx="15"/>
          </p:nvPr>
        </p:nvSpPr>
        <p:spPr>
          <a:xfrm>
            <a:off x="464779" y="4741355"/>
            <a:ext cx="2964000" cy="1115200"/>
          </a:xfrm>
          <a:prstGeom prst="rect">
            <a:avLst/>
          </a:prstGeom>
        </p:spPr>
        <p:txBody>
          <a:bodyPr spcFirstLastPara="1" wrap="square" lIns="121900" tIns="121900" rIns="121900" bIns="121900" anchor="ctr" anchorCtr="0">
            <a:noAutofit/>
          </a:bodyPr>
          <a:lstStyle/>
          <a:p>
            <a:pPr marL="0" indent="0">
              <a:buSzPts val="1100"/>
            </a:pPr>
            <a:r>
              <a:rPr lang="en" sz="2400" dirty="0"/>
              <a:t>Bật nguồn điện</a:t>
            </a:r>
            <a:endParaRPr sz="2400" dirty="0"/>
          </a:p>
        </p:txBody>
      </p:sp>
      <p:cxnSp>
        <p:nvCxnSpPr>
          <p:cNvPr id="2592" name="Google Shape;2592;p58" descr="n416 Fb Dinh Thu Huyen"/>
          <p:cNvCxnSpPr>
            <a:cxnSpLocks/>
          </p:cNvCxnSpPr>
          <p:nvPr/>
        </p:nvCxnSpPr>
        <p:spPr>
          <a:xfrm>
            <a:off x="4148311" y="1245705"/>
            <a:ext cx="0" cy="5507604"/>
          </a:xfrm>
          <a:prstGeom prst="straightConnector1">
            <a:avLst/>
          </a:prstGeom>
          <a:noFill/>
          <a:ln w="19050" cap="flat" cmpd="sng">
            <a:solidFill>
              <a:schemeClr val="dk1"/>
            </a:solidFill>
            <a:prstDash val="dash"/>
            <a:round/>
            <a:headEnd type="none" w="med" len="med"/>
            <a:tailEnd type="none" w="med" len="med"/>
          </a:ln>
        </p:spPr>
      </p:cxnSp>
      <p:cxnSp>
        <p:nvCxnSpPr>
          <p:cNvPr id="2593" name="Google Shape;2593;p58" descr="n416 Fb Dinh Thu Huyen"/>
          <p:cNvCxnSpPr>
            <a:cxnSpLocks/>
          </p:cNvCxnSpPr>
          <p:nvPr/>
        </p:nvCxnSpPr>
        <p:spPr>
          <a:xfrm>
            <a:off x="8998896" y="1304014"/>
            <a:ext cx="0" cy="5449295"/>
          </a:xfrm>
          <a:prstGeom prst="straightConnector1">
            <a:avLst/>
          </a:prstGeom>
          <a:noFill/>
          <a:ln w="19050" cap="flat" cmpd="sng">
            <a:solidFill>
              <a:schemeClr val="dk1"/>
            </a:solidFill>
            <a:prstDash val="dash"/>
            <a:round/>
            <a:headEnd type="none" w="med" len="med"/>
            <a:tailEnd type="non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
                                        </p:tgtEl>
                                        <p:attrNameLst>
                                          <p:attrName>style.visibility</p:attrName>
                                        </p:attrNameLst>
                                      </p:cBhvr>
                                      <p:to>
                                        <p:strVal val="visible"/>
                                      </p:to>
                                    </p:set>
                                    <p:anim calcmode="lin" valueType="num">
                                      <p:cBhvr additive="base">
                                        <p:cTn id="7" dur="500" fill="hold"/>
                                        <p:tgtEl>
                                          <p:spTgt spid="2570"/>
                                        </p:tgtEl>
                                        <p:attrNameLst>
                                          <p:attrName>ppt_x</p:attrName>
                                        </p:attrNameLst>
                                      </p:cBhvr>
                                      <p:tavLst>
                                        <p:tav tm="0">
                                          <p:val>
                                            <p:strVal val="#ppt_x"/>
                                          </p:val>
                                        </p:tav>
                                        <p:tav tm="100000">
                                          <p:val>
                                            <p:strVal val="#ppt_x"/>
                                          </p:val>
                                        </p:tav>
                                      </p:tavLst>
                                    </p:anim>
                                    <p:anim calcmode="lin" valueType="num">
                                      <p:cBhvr additive="base">
                                        <p:cTn id="8" dur="500" fill="hold"/>
                                        <p:tgtEl>
                                          <p:spTgt spid="25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71">
                                            <p:txEl>
                                              <p:pRg st="0" end="0"/>
                                            </p:txEl>
                                          </p:spTgt>
                                        </p:tgtEl>
                                        <p:attrNameLst>
                                          <p:attrName>style.visibility</p:attrName>
                                        </p:attrNameLst>
                                      </p:cBhvr>
                                      <p:to>
                                        <p:strVal val="visible"/>
                                      </p:to>
                                    </p:set>
                                    <p:anim calcmode="lin" valueType="num">
                                      <p:cBhvr additive="base">
                                        <p:cTn id="11" dur="500" fill="hold"/>
                                        <p:tgtEl>
                                          <p:spTgt spid="25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1"/>
                                        </p:tgtEl>
                                        <p:attrNameLst>
                                          <p:attrName>style.visibility</p:attrName>
                                        </p:attrNameLst>
                                      </p:cBhvr>
                                      <p:to>
                                        <p:strVal val="visible"/>
                                      </p:to>
                                    </p:set>
                                    <p:anim calcmode="lin" valueType="num">
                                      <p:cBhvr additive="base">
                                        <p:cTn id="17" dur="500" fill="hold"/>
                                        <p:tgtEl>
                                          <p:spTgt spid="2561"/>
                                        </p:tgtEl>
                                        <p:attrNameLst>
                                          <p:attrName>ppt_x</p:attrName>
                                        </p:attrNameLst>
                                      </p:cBhvr>
                                      <p:tavLst>
                                        <p:tav tm="0">
                                          <p:val>
                                            <p:strVal val="#ppt_x"/>
                                          </p:val>
                                        </p:tav>
                                        <p:tav tm="100000">
                                          <p:val>
                                            <p:strVal val="#ppt_x"/>
                                          </p:val>
                                        </p:tav>
                                      </p:tavLst>
                                    </p:anim>
                                    <p:anim calcmode="lin" valueType="num">
                                      <p:cBhvr additive="base">
                                        <p:cTn id="18" dur="500" fill="hold"/>
                                        <p:tgtEl>
                                          <p:spTgt spid="25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2">
                                            <p:txEl>
                                              <p:pRg st="0" end="0"/>
                                            </p:txEl>
                                          </p:spTgt>
                                        </p:tgtEl>
                                        <p:attrNameLst>
                                          <p:attrName>style.visibility</p:attrName>
                                        </p:attrNameLst>
                                      </p:cBhvr>
                                      <p:to>
                                        <p:strVal val="visible"/>
                                      </p:to>
                                    </p:set>
                                    <p:anim calcmode="lin" valueType="num">
                                      <p:cBhvr additive="base">
                                        <p:cTn id="21" dur="500" fill="hold"/>
                                        <p:tgtEl>
                                          <p:spTgt spid="256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64"/>
                                        </p:tgtEl>
                                        <p:attrNameLst>
                                          <p:attrName>style.visibility</p:attrName>
                                        </p:attrNameLst>
                                      </p:cBhvr>
                                      <p:to>
                                        <p:strVal val="visible"/>
                                      </p:to>
                                    </p:set>
                                    <p:anim calcmode="lin" valueType="num">
                                      <p:cBhvr additive="base">
                                        <p:cTn id="27" dur="500" fill="hold"/>
                                        <p:tgtEl>
                                          <p:spTgt spid="2564"/>
                                        </p:tgtEl>
                                        <p:attrNameLst>
                                          <p:attrName>ppt_x</p:attrName>
                                        </p:attrNameLst>
                                      </p:cBhvr>
                                      <p:tavLst>
                                        <p:tav tm="0">
                                          <p:val>
                                            <p:strVal val="#ppt_x"/>
                                          </p:val>
                                        </p:tav>
                                        <p:tav tm="100000">
                                          <p:val>
                                            <p:strVal val="#ppt_x"/>
                                          </p:val>
                                        </p:tav>
                                      </p:tavLst>
                                    </p:anim>
                                    <p:anim calcmode="lin" valueType="num">
                                      <p:cBhvr additive="base">
                                        <p:cTn id="28" dur="500" fill="hold"/>
                                        <p:tgtEl>
                                          <p:spTgt spid="25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5">
                                            <p:txEl>
                                              <p:pRg st="0" end="0"/>
                                            </p:txEl>
                                          </p:spTgt>
                                        </p:tgtEl>
                                        <p:attrNameLst>
                                          <p:attrName>style.visibility</p:attrName>
                                        </p:attrNameLst>
                                      </p:cBhvr>
                                      <p:to>
                                        <p:strVal val="visible"/>
                                      </p:to>
                                    </p:set>
                                    <p:anim calcmode="lin" valueType="num">
                                      <p:cBhvr additive="base">
                                        <p:cTn id="31" dur="500" fill="hold"/>
                                        <p:tgtEl>
                                          <p:spTgt spid="256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72"/>
                                        </p:tgtEl>
                                        <p:attrNameLst>
                                          <p:attrName>style.visibility</p:attrName>
                                        </p:attrNameLst>
                                      </p:cBhvr>
                                      <p:to>
                                        <p:strVal val="visible"/>
                                      </p:to>
                                    </p:set>
                                    <p:anim calcmode="lin" valueType="num">
                                      <p:cBhvr additive="base">
                                        <p:cTn id="37" dur="500" fill="hold"/>
                                        <p:tgtEl>
                                          <p:spTgt spid="2572"/>
                                        </p:tgtEl>
                                        <p:attrNameLst>
                                          <p:attrName>ppt_x</p:attrName>
                                        </p:attrNameLst>
                                      </p:cBhvr>
                                      <p:tavLst>
                                        <p:tav tm="0">
                                          <p:val>
                                            <p:strVal val="#ppt_x"/>
                                          </p:val>
                                        </p:tav>
                                        <p:tav tm="100000">
                                          <p:val>
                                            <p:strVal val="#ppt_x"/>
                                          </p:val>
                                        </p:tav>
                                      </p:tavLst>
                                    </p:anim>
                                    <p:anim calcmode="lin" valueType="num">
                                      <p:cBhvr additive="base">
                                        <p:cTn id="38" dur="500" fill="hold"/>
                                        <p:tgtEl>
                                          <p:spTgt spid="25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73">
                                            <p:txEl>
                                              <p:pRg st="0" end="0"/>
                                            </p:txEl>
                                          </p:spTgt>
                                        </p:tgtEl>
                                        <p:attrNameLst>
                                          <p:attrName>style.visibility</p:attrName>
                                        </p:attrNameLst>
                                      </p:cBhvr>
                                      <p:to>
                                        <p:strVal val="visible"/>
                                      </p:to>
                                    </p:set>
                                    <p:anim calcmode="lin" valueType="num">
                                      <p:cBhvr additive="base">
                                        <p:cTn id="41" dur="500" fill="hold"/>
                                        <p:tgtEl>
                                          <p:spTgt spid="257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66"/>
                                        </p:tgtEl>
                                        <p:attrNameLst>
                                          <p:attrName>style.visibility</p:attrName>
                                        </p:attrNameLst>
                                      </p:cBhvr>
                                      <p:to>
                                        <p:strVal val="visible"/>
                                      </p:to>
                                    </p:set>
                                    <p:anim calcmode="lin" valueType="num">
                                      <p:cBhvr additive="base">
                                        <p:cTn id="47" dur="500" fill="hold"/>
                                        <p:tgtEl>
                                          <p:spTgt spid="2566"/>
                                        </p:tgtEl>
                                        <p:attrNameLst>
                                          <p:attrName>ppt_x</p:attrName>
                                        </p:attrNameLst>
                                      </p:cBhvr>
                                      <p:tavLst>
                                        <p:tav tm="0">
                                          <p:val>
                                            <p:strVal val="#ppt_x"/>
                                          </p:val>
                                        </p:tav>
                                        <p:tav tm="100000">
                                          <p:val>
                                            <p:strVal val="#ppt_x"/>
                                          </p:val>
                                        </p:tav>
                                      </p:tavLst>
                                    </p:anim>
                                    <p:anim calcmode="lin" valueType="num">
                                      <p:cBhvr additive="base">
                                        <p:cTn id="48" dur="500" fill="hold"/>
                                        <p:tgtEl>
                                          <p:spTgt spid="25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7">
                                            <p:txEl>
                                              <p:pRg st="0" end="0"/>
                                            </p:txEl>
                                          </p:spTgt>
                                        </p:tgtEl>
                                        <p:attrNameLst>
                                          <p:attrName>style.visibility</p:attrName>
                                        </p:attrNameLst>
                                      </p:cBhvr>
                                      <p:to>
                                        <p:strVal val="visible"/>
                                      </p:to>
                                    </p:set>
                                    <p:anim calcmode="lin" valueType="num">
                                      <p:cBhvr additive="base">
                                        <p:cTn id="51" dur="500" fill="hold"/>
                                        <p:tgtEl>
                                          <p:spTgt spid="256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8"/>
                                        </p:tgtEl>
                                        <p:attrNameLst>
                                          <p:attrName>style.visibility</p:attrName>
                                        </p:attrNameLst>
                                      </p:cBhvr>
                                      <p:to>
                                        <p:strVal val="visible"/>
                                      </p:to>
                                    </p:set>
                                    <p:anim calcmode="lin" valueType="num">
                                      <p:cBhvr additive="base">
                                        <p:cTn id="57" dur="500" fill="hold"/>
                                        <p:tgtEl>
                                          <p:spTgt spid="2568"/>
                                        </p:tgtEl>
                                        <p:attrNameLst>
                                          <p:attrName>ppt_x</p:attrName>
                                        </p:attrNameLst>
                                      </p:cBhvr>
                                      <p:tavLst>
                                        <p:tav tm="0">
                                          <p:val>
                                            <p:strVal val="#ppt_x"/>
                                          </p:val>
                                        </p:tav>
                                        <p:tav tm="100000">
                                          <p:val>
                                            <p:strVal val="#ppt_x"/>
                                          </p:val>
                                        </p:tav>
                                      </p:tavLst>
                                    </p:anim>
                                    <p:anim calcmode="lin" valueType="num">
                                      <p:cBhvr additive="base">
                                        <p:cTn id="58" dur="500" fill="hold"/>
                                        <p:tgtEl>
                                          <p:spTgt spid="256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9">
                                            <p:txEl>
                                              <p:pRg st="0" end="0"/>
                                            </p:txEl>
                                          </p:spTgt>
                                        </p:tgtEl>
                                        <p:attrNameLst>
                                          <p:attrName>style.visibility</p:attrName>
                                        </p:attrNameLst>
                                      </p:cBhvr>
                                      <p:to>
                                        <p:strVal val="visible"/>
                                      </p:to>
                                    </p:set>
                                    <p:anim calcmode="lin" valueType="num">
                                      <p:cBhvr additive="base">
                                        <p:cTn id="61" dur="500" fill="hold"/>
                                        <p:tgtEl>
                                          <p:spTgt spid="256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 grpId="0"/>
      <p:bldP spid="2562" grpId="0" build="p"/>
      <p:bldP spid="2564" grpId="0"/>
      <p:bldP spid="2565" grpId="0" build="p"/>
      <p:bldP spid="2566" grpId="0"/>
      <p:bldP spid="2567" grpId="0" build="p"/>
      <p:bldP spid="2568" grpId="0"/>
      <p:bldP spid="2569" grpId="0" build="p"/>
      <p:bldP spid="2570" grpId="0"/>
      <p:bldP spid="2571" grpId="0" build="p"/>
      <p:bldP spid="2572" grpId="0"/>
      <p:bldP spid="257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pic>
        <p:nvPicPr>
          <p:cNvPr id="8" name="Picture 7" descr="n416 Fb Dinh Thu Huyen">
            <a:extLst>
              <a:ext uri="{FF2B5EF4-FFF2-40B4-BE49-F238E27FC236}">
                <a16:creationId xmlns:a16="http://schemas.microsoft.com/office/drawing/2014/main" id="{FAFE3A2E-42E6-AF6C-7BC0-4780379D4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993" y="1515219"/>
            <a:ext cx="6868390" cy="4524155"/>
          </a:xfrm>
          <a:prstGeom prst="rect">
            <a:avLst/>
          </a:prstGeom>
        </p:spPr>
      </p:pic>
      <p:pic>
        <p:nvPicPr>
          <p:cNvPr id="146" name="Picture 145" descr="n416 Fb Dinh Thu Huy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1846" y="-86686"/>
            <a:ext cx="1168595" cy="1168595"/>
          </a:xfrm>
          <a:prstGeom prst="rect">
            <a:avLst/>
          </a:prstGeom>
        </p:spPr>
      </p:pic>
      <p:pic>
        <p:nvPicPr>
          <p:cNvPr id="147" name="Picture 146" descr="n416 Fb Dinh Thu Huy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887" y="267497"/>
            <a:ext cx="1061107" cy="1061107"/>
          </a:xfrm>
          <a:prstGeom prst="rect">
            <a:avLst/>
          </a:prstGeom>
        </p:spPr>
      </p:pic>
      <p:pic>
        <p:nvPicPr>
          <p:cNvPr id="148" name="Picture 147" descr="n416 Fb Dinh Thu Huy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3075" y="-255417"/>
            <a:ext cx="1127571" cy="1127571"/>
          </a:xfrm>
          <a:prstGeom prst="rect">
            <a:avLst/>
          </a:prstGeom>
        </p:spPr>
      </p:pic>
      <p:pic>
        <p:nvPicPr>
          <p:cNvPr id="159" name="Picture 158" descr="n416 Fb Dinh Thu Huy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6619" y="5859780"/>
            <a:ext cx="1180821" cy="998220"/>
          </a:xfrm>
          <a:prstGeom prst="rect">
            <a:avLst/>
          </a:prstGeom>
        </p:spPr>
      </p:pic>
      <p:pic>
        <p:nvPicPr>
          <p:cNvPr id="4" name="vuidehoc" descr="n416 Fb Dinh Thu Huy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03" y="-671549"/>
            <a:ext cx="609600" cy="609600"/>
          </a:xfrm>
          <a:prstGeom prst="rect">
            <a:avLst/>
          </a:prstGeom>
        </p:spPr>
      </p:pic>
      <p:sp>
        <p:nvSpPr>
          <p:cNvPr id="18" name="Rectangle 17" descr="n416 Fb Dinh Thu Huyen">
            <a:extLst>
              <a:ext uri="{FF2B5EF4-FFF2-40B4-BE49-F238E27FC236}">
                <a16:creationId xmlns:a16="http://schemas.microsoft.com/office/drawing/2014/main" id="{17F5A01A-690E-A8E1-D4DD-AB8C66F98C40}"/>
              </a:ext>
            </a:extLst>
          </p:cNvPr>
          <p:cNvSpPr/>
          <p:nvPr/>
        </p:nvSpPr>
        <p:spPr>
          <a:xfrm>
            <a:off x="1207364" y="1851112"/>
            <a:ext cx="2560543" cy="861774"/>
          </a:xfrm>
          <a:prstGeom prst="rect">
            <a:avLst/>
          </a:prstGeom>
          <a:noFill/>
        </p:spPr>
        <p:txBody>
          <a:bodyPr wrap="square" lIns="91440" tIns="45720" rIns="91440" bIns="45720">
            <a:spAutoFit/>
          </a:bodyPr>
          <a:lstStyle/>
          <a:p>
            <a:pPr algn="ctr"/>
            <a:r>
              <a:rPr lang="en-US" sz="5000" b="1" cap="none" spc="0" dirty="0" err="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rPr>
              <a:t>LẬT</a:t>
            </a:r>
            <a:endParaRPr lang="en-US" sz="5000" b="1" cap="none" spc="0"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endParaRPr>
          </a:p>
        </p:txBody>
      </p:sp>
      <p:sp>
        <p:nvSpPr>
          <p:cNvPr id="20" name="TextBox 19" descr="n416 Fb Dinh Thu Huyen">
            <a:extLst>
              <a:ext uri="{FF2B5EF4-FFF2-40B4-BE49-F238E27FC236}">
                <a16:creationId xmlns:a16="http://schemas.microsoft.com/office/drawing/2014/main" id="{3713B71D-2DAA-3442-0EA4-9D51F29449BE}"/>
              </a:ext>
            </a:extLst>
          </p:cNvPr>
          <p:cNvSpPr txBox="1"/>
          <p:nvPr/>
        </p:nvSpPr>
        <p:spPr>
          <a:xfrm>
            <a:off x="1457440" y="2937005"/>
            <a:ext cx="3091045" cy="861774"/>
          </a:xfrm>
          <a:prstGeom prst="rect">
            <a:avLst/>
          </a:prstGeom>
          <a:noFill/>
        </p:spPr>
        <p:txBody>
          <a:bodyPr wrap="square">
            <a:spAutoFit/>
          </a:bodyPr>
          <a:lstStyle/>
          <a:p>
            <a:r>
              <a:rPr lang="en-US" sz="5000" b="1" cap="none" spc="0" dirty="0" err="1">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latin typeface="Bodoni MT Black" panose="02070A03080606020203" pitchFamily="18" charset="0"/>
              </a:rPr>
              <a:t>MẢNH</a:t>
            </a:r>
            <a:endParaRPr lang="vi-VN" sz="5000" dirty="0">
              <a:solidFill>
                <a:srgbClr val="CC00FF"/>
              </a:solidFill>
            </a:endParaRPr>
          </a:p>
        </p:txBody>
      </p:sp>
      <p:sp>
        <p:nvSpPr>
          <p:cNvPr id="22" name="TextBox 21" descr="n416 Fb Dinh Thu Huyen">
            <a:extLst>
              <a:ext uri="{FF2B5EF4-FFF2-40B4-BE49-F238E27FC236}">
                <a16:creationId xmlns:a16="http://schemas.microsoft.com/office/drawing/2014/main" id="{BE045389-EF89-2DA6-F522-7BA1C56ADAF0}"/>
              </a:ext>
            </a:extLst>
          </p:cNvPr>
          <p:cNvSpPr txBox="1"/>
          <p:nvPr/>
        </p:nvSpPr>
        <p:spPr>
          <a:xfrm>
            <a:off x="1568416" y="4020720"/>
            <a:ext cx="3562383" cy="861774"/>
          </a:xfrm>
          <a:prstGeom prst="rect">
            <a:avLst/>
          </a:prstGeom>
          <a:noFill/>
        </p:spPr>
        <p:txBody>
          <a:bodyPr wrap="square">
            <a:spAutoFit/>
          </a:bodyPr>
          <a:lstStyle/>
          <a:p>
            <a:r>
              <a:rPr lang="en-US" sz="5000" b="1" cap="none" spc="0"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Bodoni MT Black" panose="02070A03080606020203" pitchFamily="18" charset="0"/>
              </a:rPr>
              <a:t>GHÉP</a:t>
            </a:r>
            <a:endParaRPr lang="vi-VN" sz="5000" dirty="0">
              <a:solidFill>
                <a:srgbClr val="FFC000"/>
              </a:solidFill>
            </a:endParaRPr>
          </a:p>
        </p:txBody>
      </p:sp>
      <p:sp>
        <p:nvSpPr>
          <p:cNvPr id="24" name="Rectangle 23" descr="n416 Fb Dinh Thu Huyen">
            <a:extLst>
              <a:ext uri="{FF2B5EF4-FFF2-40B4-BE49-F238E27FC236}">
                <a16:creationId xmlns:a16="http://schemas.microsoft.com/office/drawing/2014/main" id="{B2A3933C-0B95-7990-F704-A47CEA863695}"/>
              </a:ext>
            </a:extLst>
          </p:cNvPr>
          <p:cNvSpPr/>
          <p:nvPr/>
        </p:nvSpPr>
        <p:spPr>
          <a:xfrm>
            <a:off x="4081853" y="1328605"/>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descr="n416 Fb Dinh Thu Huyen">
            <a:extLst>
              <a:ext uri="{FF2B5EF4-FFF2-40B4-BE49-F238E27FC236}">
                <a16:creationId xmlns:a16="http://schemas.microsoft.com/office/drawing/2014/main" id="{F0FAF227-81F9-B717-3E15-E2A5B4F97D80}"/>
              </a:ext>
            </a:extLst>
          </p:cNvPr>
          <p:cNvSpPr/>
          <p:nvPr/>
        </p:nvSpPr>
        <p:spPr>
          <a:xfrm>
            <a:off x="7644236" y="1328604"/>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descr="n416 Fb Dinh Thu Huyen">
            <a:extLst>
              <a:ext uri="{FF2B5EF4-FFF2-40B4-BE49-F238E27FC236}">
                <a16:creationId xmlns:a16="http://schemas.microsoft.com/office/drawing/2014/main" id="{90F8E062-60FC-C303-4A77-023A24D1FAE8}"/>
              </a:ext>
            </a:extLst>
          </p:cNvPr>
          <p:cNvSpPr/>
          <p:nvPr/>
        </p:nvSpPr>
        <p:spPr>
          <a:xfrm>
            <a:off x="4075859" y="3768965"/>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descr="n416 Fb Dinh Thu Huyen">
            <a:extLst>
              <a:ext uri="{FF2B5EF4-FFF2-40B4-BE49-F238E27FC236}">
                <a16:creationId xmlns:a16="http://schemas.microsoft.com/office/drawing/2014/main" id="{E9E8B73E-04D5-5A25-2162-C6296760DDC2}"/>
              </a:ext>
            </a:extLst>
          </p:cNvPr>
          <p:cNvSpPr/>
          <p:nvPr/>
        </p:nvSpPr>
        <p:spPr>
          <a:xfrm>
            <a:off x="7642788" y="3771992"/>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descr="n416 Fb Dinh Thu Huyen">
            <a:hlinkClick r:id="rId12" action="ppaction://hlinksldjump"/>
            <a:extLst>
              <a:ext uri="{FF2B5EF4-FFF2-40B4-BE49-F238E27FC236}">
                <a16:creationId xmlns:a16="http://schemas.microsoft.com/office/drawing/2014/main" id="{F8BD1BCA-753B-7680-35D4-2E7EF67AAB39}"/>
              </a:ext>
            </a:extLst>
          </p:cNvPr>
          <p:cNvSpPr/>
          <p:nvPr/>
        </p:nvSpPr>
        <p:spPr>
          <a:xfrm>
            <a:off x="4075859" y="1328605"/>
            <a:ext cx="3562383" cy="2448691"/>
          </a:xfrm>
          <a:prstGeom prst="rect">
            <a:avLst/>
          </a:prstGeom>
          <a:solidFill>
            <a:srgbClr val="FF0066"/>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Rectangle 28" descr="n416 Fb Dinh Thu Huyen">
            <a:hlinkClick r:id="rId13" action="ppaction://hlinksldjump"/>
            <a:extLst>
              <a:ext uri="{FF2B5EF4-FFF2-40B4-BE49-F238E27FC236}">
                <a16:creationId xmlns:a16="http://schemas.microsoft.com/office/drawing/2014/main" id="{5371C957-196C-980B-74F3-5F6378EE9B31}"/>
              </a:ext>
            </a:extLst>
          </p:cNvPr>
          <p:cNvSpPr/>
          <p:nvPr/>
        </p:nvSpPr>
        <p:spPr>
          <a:xfrm>
            <a:off x="7638242" y="1328604"/>
            <a:ext cx="3562383" cy="2448691"/>
          </a:xfrm>
          <a:prstGeom prst="rect">
            <a:avLst/>
          </a:prstGeom>
          <a:solidFill>
            <a:srgbClr val="CC00FF"/>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descr="n416 Fb Dinh Thu Huyen">
            <a:hlinkClick r:id="rId14" action="ppaction://hlinksldjump"/>
            <a:extLst>
              <a:ext uri="{FF2B5EF4-FFF2-40B4-BE49-F238E27FC236}">
                <a16:creationId xmlns:a16="http://schemas.microsoft.com/office/drawing/2014/main" id="{AC8843B6-5650-887C-3FFA-7F9533E6794B}"/>
              </a:ext>
            </a:extLst>
          </p:cNvPr>
          <p:cNvSpPr/>
          <p:nvPr/>
        </p:nvSpPr>
        <p:spPr>
          <a:xfrm>
            <a:off x="4069865" y="3768965"/>
            <a:ext cx="3562383" cy="2448691"/>
          </a:xfrm>
          <a:prstGeom prst="rect">
            <a:avLst/>
          </a:prstGeom>
          <a:solidFill>
            <a:srgbClr val="FFC000"/>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descr="n416 Fb Dinh Thu Huyen">
            <a:hlinkClick r:id="rId15" action="ppaction://hlinksldjump"/>
            <a:extLst>
              <a:ext uri="{FF2B5EF4-FFF2-40B4-BE49-F238E27FC236}">
                <a16:creationId xmlns:a16="http://schemas.microsoft.com/office/drawing/2014/main" id="{AF6E9ACD-0684-EEFD-BAD6-05A2C6B1B8D2}"/>
              </a:ext>
            </a:extLst>
          </p:cNvPr>
          <p:cNvSpPr/>
          <p:nvPr/>
        </p:nvSpPr>
        <p:spPr>
          <a:xfrm>
            <a:off x="7636794" y="3771992"/>
            <a:ext cx="3562383" cy="2448691"/>
          </a:xfrm>
          <a:prstGeom prst="rect">
            <a:avLst/>
          </a:prstGeom>
          <a:solidFill>
            <a:schemeClr val="accent6">
              <a:lumMod val="75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hought Bubble: Cloud 31" descr="n416 Fb Dinh Thu Huyen">
            <a:hlinkClick r:id="rId9" action="ppaction://hlinksldjump"/>
            <a:extLst>
              <a:ext uri="{FF2B5EF4-FFF2-40B4-BE49-F238E27FC236}">
                <a16:creationId xmlns:a16="http://schemas.microsoft.com/office/drawing/2014/main" id="{F046C4C5-A2F4-A9F3-103F-0E7D6AC75C85}"/>
              </a:ext>
            </a:extLst>
          </p:cNvPr>
          <p:cNvSpPr/>
          <p:nvPr/>
        </p:nvSpPr>
        <p:spPr>
          <a:xfrm>
            <a:off x="5982715" y="15607"/>
            <a:ext cx="6183229" cy="1243419"/>
          </a:xfrm>
          <a:prstGeom prst="cloudCallout">
            <a:avLst>
              <a:gd name="adj1" fmla="val 84394"/>
              <a:gd name="adj2" fmla="val -28916"/>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effectLst/>
                <a:latin typeface="Times New Roman" panose="02020603050405020304" pitchFamily="18" charset="0"/>
                <a:ea typeface="Times New Roman" panose="02020603050405020304" pitchFamily="18" charset="0"/>
              </a:rPr>
              <a:t>Đây</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là</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một</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nghề</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truyền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thống</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của</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nước</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Việt</a:t>
            </a:r>
            <a:r>
              <a:rPr lang="en-US" sz="2400" b="1" dirty="0">
                <a:solidFill>
                  <a:srgbClr val="002060"/>
                </a:solidFill>
                <a:effectLst/>
                <a:latin typeface="Times New Roman" panose="02020603050405020304" pitchFamily="18" charset="0"/>
                <a:ea typeface="Times New Roman" panose="02020603050405020304" pitchFamily="18" charset="0"/>
              </a:rPr>
              <a:t> Nam ta?</a:t>
            </a:r>
            <a:endParaRPr lang="vi-VN" sz="2400" dirty="0">
              <a:solidFill>
                <a:srgbClr val="002060"/>
              </a:solidFill>
            </a:endParaRPr>
          </a:p>
        </p:txBody>
      </p:sp>
    </p:spTree>
    <p:extLst>
      <p:ext uri="{BB962C8B-B14F-4D97-AF65-F5344CB8AC3E}">
        <p14:creationId xmlns:p14="http://schemas.microsoft.com/office/powerpoint/2010/main" val="399187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416 Fb Dinh Thu Huyen">
            <a:extLst>
              <a:ext uri="{FF2B5EF4-FFF2-40B4-BE49-F238E27FC236}">
                <a16:creationId xmlns:a16="http://schemas.microsoft.com/office/drawing/2014/main" id="{2D38D09F-6949-D22B-1D0A-989BD4BDC101}"/>
              </a:ext>
            </a:extLst>
          </p:cNvPr>
          <p:cNvSpPr/>
          <p:nvPr/>
        </p:nvSpPr>
        <p:spPr>
          <a:xfrm>
            <a:off x="663388" y="621719"/>
            <a:ext cx="2619375" cy="1743075"/>
          </a:xfrm>
          <a:prstGeom prst="wedgeRectCallout">
            <a:avLst>
              <a:gd name="adj1" fmla="val -7024"/>
              <a:gd name="adj2" fmla="val 109284"/>
            </a:avLst>
          </a:prstGeom>
          <a:solidFill>
            <a:srgbClr val="E8BA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mbria" panose="02040503050406030204" pitchFamily="18" charset="0"/>
                <a:ea typeface="Cambria" panose="02040503050406030204" pitchFamily="18" charset="0"/>
              </a:rPr>
              <a:t>Hoàn thành bảng số liệu sau:</a:t>
            </a:r>
          </a:p>
        </p:txBody>
      </p:sp>
      <p:graphicFrame>
        <p:nvGraphicFramePr>
          <p:cNvPr id="4" name="Table 3" descr="n416 Fb Dinh Thu Huyen">
            <a:extLst>
              <a:ext uri="{FF2B5EF4-FFF2-40B4-BE49-F238E27FC236}">
                <a16:creationId xmlns:a16="http://schemas.microsoft.com/office/drawing/2014/main" id="{2C99282C-5571-8572-3B26-8C88217D8F6F}"/>
              </a:ext>
            </a:extLst>
          </p:cNvPr>
          <p:cNvGraphicFramePr>
            <a:graphicFrameLocks noGrp="1"/>
          </p:cNvGraphicFramePr>
          <p:nvPr>
            <p:extLst>
              <p:ext uri="{D42A27DB-BD31-4B8C-83A1-F6EECF244321}">
                <p14:modId xmlns:p14="http://schemas.microsoft.com/office/powerpoint/2010/main" val="2672911077"/>
              </p:ext>
            </p:extLst>
          </p:nvPr>
        </p:nvGraphicFramePr>
        <p:xfrm>
          <a:off x="3713017" y="493728"/>
          <a:ext cx="8025319" cy="5870544"/>
        </p:xfrm>
        <a:graphic>
          <a:graphicData uri="http://schemas.openxmlformats.org/drawingml/2006/table">
            <a:tbl>
              <a:tblPr firstRow="1" bandRow="1">
                <a:tableStyleId>{5C22544A-7EE6-4342-B048-85BDC9FD1C3A}</a:tableStyleId>
              </a:tblPr>
              <a:tblGrid>
                <a:gridCol w="2581571">
                  <a:extLst>
                    <a:ext uri="{9D8B030D-6E8A-4147-A177-3AD203B41FA5}">
                      <a16:colId xmlns:a16="http://schemas.microsoft.com/office/drawing/2014/main" val="836395163"/>
                    </a:ext>
                  </a:extLst>
                </a:gridCol>
                <a:gridCol w="2712520">
                  <a:extLst>
                    <a:ext uri="{9D8B030D-6E8A-4147-A177-3AD203B41FA5}">
                      <a16:colId xmlns:a16="http://schemas.microsoft.com/office/drawing/2014/main" val="199975444"/>
                    </a:ext>
                  </a:extLst>
                </a:gridCol>
                <a:gridCol w="2731228">
                  <a:extLst>
                    <a:ext uri="{9D8B030D-6E8A-4147-A177-3AD203B41FA5}">
                      <a16:colId xmlns:a16="http://schemas.microsoft.com/office/drawing/2014/main" val="3370207834"/>
                    </a:ext>
                  </a:extLst>
                </a:gridCol>
              </a:tblGrid>
              <a:tr h="738266">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Thời gian  </a:t>
                      </a:r>
                      <a:r>
                        <a:rPr lang="en-US" sz="2800" b="1" dirty="0">
                          <a:solidFill>
                            <a:srgbClr val="003300"/>
                          </a:solidFill>
                          <a:effectLst/>
                          <a:latin typeface="Cambria" panose="02040503050406030204" pitchFamily="18" charset="0"/>
                          <a:ea typeface="Cambria" panose="02040503050406030204" pitchFamily="18" charset="0"/>
                        </a:rPr>
                        <a:t> </a:t>
                      </a:r>
                      <a:r>
                        <a:rPr lang="vi-VN" sz="2800" b="1" dirty="0">
                          <a:solidFill>
                            <a:srgbClr val="003300"/>
                          </a:solidFill>
                          <a:effectLst/>
                          <a:latin typeface="Cambria" panose="02040503050406030204" pitchFamily="18" charset="0"/>
                          <a:ea typeface="Cambria" panose="02040503050406030204" pitchFamily="18" charset="0"/>
                        </a:rPr>
                        <a:t>(s)</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Nhiệt độ t ( </a:t>
                      </a:r>
                      <a:r>
                        <a:rPr lang="vi-VN" sz="2800" b="1" baseline="30000" dirty="0">
                          <a:solidFill>
                            <a:srgbClr val="003300"/>
                          </a:solidFill>
                          <a:effectLst/>
                          <a:latin typeface="Cambria" panose="02040503050406030204" pitchFamily="18" charset="0"/>
                          <a:ea typeface="Cambria" panose="02040503050406030204" pitchFamily="18" charset="0"/>
                        </a:rPr>
                        <a:t>0</a:t>
                      </a:r>
                      <a:r>
                        <a:rPr lang="vi-VN" sz="2800" b="1" dirty="0">
                          <a:solidFill>
                            <a:srgbClr val="003300"/>
                          </a:solidFill>
                          <a:effectLst/>
                          <a:latin typeface="Cambria" panose="02040503050406030204" pitchFamily="18" charset="0"/>
                          <a:ea typeface="Cambria" panose="02040503050406030204" pitchFamily="18" charset="0"/>
                        </a:rPr>
                        <a:t>C)</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Công suất 𝒫 (W)</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extLst>
                  <a:ext uri="{0D108BD9-81ED-4DB2-BD59-A6C34878D82A}">
                    <a16:rowId xmlns:a16="http://schemas.microsoft.com/office/drawing/2014/main" val="3172766828"/>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084414638"/>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09307011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375107226"/>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86671634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660680489"/>
                  </a:ext>
                </a:extLst>
              </a:tr>
              <a:tr h="557456">
                <a:tc>
                  <a:txBody>
                    <a:bodyPr/>
                    <a:lstStyle/>
                    <a:p>
                      <a:endParaRPr lang="vi-VN">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70521286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555862721"/>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245810633"/>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62119564"/>
                  </a:ext>
                </a:extLst>
              </a:tr>
            </a:tbl>
          </a:graphicData>
        </a:graphic>
      </p:graphicFrame>
      <p:graphicFrame>
        <p:nvGraphicFramePr>
          <p:cNvPr id="5" name="Object 4" descr="n416 Fb Dinh Thu Huyen">
            <a:extLst>
              <a:ext uri="{FF2B5EF4-FFF2-40B4-BE49-F238E27FC236}">
                <a16:creationId xmlns:a16="http://schemas.microsoft.com/office/drawing/2014/main" id="{15EA92A0-FB29-6128-C32E-9F32C85399AB}"/>
              </a:ext>
            </a:extLst>
          </p:cNvPr>
          <p:cNvGraphicFramePr>
            <a:graphicFrameLocks noChangeAspect="1"/>
          </p:cNvGraphicFramePr>
          <p:nvPr>
            <p:extLst>
              <p:ext uri="{D42A27DB-BD31-4B8C-83A1-F6EECF244321}">
                <p14:modId xmlns:p14="http://schemas.microsoft.com/office/powerpoint/2010/main" val="3959968866"/>
              </p:ext>
            </p:extLst>
          </p:nvPr>
        </p:nvGraphicFramePr>
        <p:xfrm>
          <a:off x="5435864" y="621719"/>
          <a:ext cx="290606" cy="319667"/>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
                      <p:cNvPicPr/>
                      <p:nvPr/>
                    </p:nvPicPr>
                    <p:blipFill>
                      <a:blip r:embed="rId3"/>
                      <a:stretch>
                        <a:fillRect/>
                      </a:stretch>
                    </p:blipFill>
                    <p:spPr>
                      <a:xfrm>
                        <a:off x="5435864" y="621719"/>
                        <a:ext cx="290606" cy="319667"/>
                      </a:xfrm>
                      <a:prstGeom prst="rect">
                        <a:avLst/>
                      </a:prstGeom>
                    </p:spPr>
                  </p:pic>
                </p:oleObj>
              </mc:Fallback>
            </mc:AlternateContent>
          </a:graphicData>
        </a:graphic>
      </p:graphicFrame>
      <p:pic>
        <p:nvPicPr>
          <p:cNvPr id="13314" name="Picture 2" descr="n416 Fb Dinh Thu Huyen">
            <a:extLst>
              <a:ext uri="{FF2B5EF4-FFF2-40B4-BE49-F238E27FC236}">
                <a16:creationId xmlns:a16="http://schemas.microsoft.com/office/drawing/2014/main" id="{A8FF7748-6081-BFB4-D691-80A2D16E8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24" y="3007896"/>
            <a:ext cx="4158398" cy="351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11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 calcmode="lin" valueType="num">
                                      <p:cBhvr additive="base">
                                        <p:cTn id="10" dur="500" fill="hold"/>
                                        <p:tgtEl>
                                          <p:spTgt spid="13314"/>
                                        </p:tgtEl>
                                        <p:attrNameLst>
                                          <p:attrName>ppt_x</p:attrName>
                                        </p:attrNameLst>
                                      </p:cBhvr>
                                      <p:tavLst>
                                        <p:tav tm="0">
                                          <p:val>
                                            <p:strVal val="#ppt_x"/>
                                          </p:val>
                                        </p:tav>
                                        <p:tav tm="100000">
                                          <p:val>
                                            <p:strVal val="#ppt_x"/>
                                          </p:val>
                                        </p:tav>
                                      </p:tavLst>
                                    </p:anim>
                                    <p:anim calcmode="lin" valueType="num">
                                      <p:cBhvr additive="base">
                                        <p:cTn id="11"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416 Fb Dinh Thu Huyen">
            <a:extLst>
              <a:ext uri="{FF2B5EF4-FFF2-40B4-BE49-F238E27FC236}">
                <a16:creationId xmlns:a16="http://schemas.microsoft.com/office/drawing/2014/main" id="{2D38D09F-6949-D22B-1D0A-989BD4BDC101}"/>
              </a:ext>
            </a:extLst>
          </p:cNvPr>
          <p:cNvSpPr/>
          <p:nvPr/>
        </p:nvSpPr>
        <p:spPr>
          <a:xfrm>
            <a:off x="1827170" y="576192"/>
            <a:ext cx="2619375" cy="1743075"/>
          </a:xfrm>
          <a:prstGeom prst="wedgeRectCallout">
            <a:avLst>
              <a:gd name="adj1" fmla="val -3321"/>
              <a:gd name="adj2" fmla="val 92593"/>
            </a:avLst>
          </a:prstGeom>
          <a:solidFill>
            <a:srgbClr val="E8BA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Hoàn thành bảng số liệu sau:</a:t>
            </a:r>
          </a:p>
        </p:txBody>
      </p:sp>
      <p:graphicFrame>
        <p:nvGraphicFramePr>
          <p:cNvPr id="4" name="Table 3" descr="n416 Fb Dinh Thu Huyen">
            <a:extLst>
              <a:ext uri="{FF2B5EF4-FFF2-40B4-BE49-F238E27FC236}">
                <a16:creationId xmlns:a16="http://schemas.microsoft.com/office/drawing/2014/main" id="{9BE511EF-198A-9E95-F730-07F6D62D9F2C}"/>
              </a:ext>
            </a:extLst>
          </p:cNvPr>
          <p:cNvGraphicFramePr>
            <a:graphicFrameLocks noGrp="1"/>
          </p:cNvGraphicFramePr>
          <p:nvPr>
            <p:extLst>
              <p:ext uri="{D42A27DB-BD31-4B8C-83A1-F6EECF244321}">
                <p14:modId xmlns:p14="http://schemas.microsoft.com/office/powerpoint/2010/main" val="750305519"/>
              </p:ext>
            </p:extLst>
          </p:nvPr>
        </p:nvGraphicFramePr>
        <p:xfrm>
          <a:off x="5874327" y="576192"/>
          <a:ext cx="4832004" cy="4538733"/>
        </p:xfrm>
        <a:graphic>
          <a:graphicData uri="http://schemas.openxmlformats.org/drawingml/2006/table">
            <a:tbl>
              <a:tblPr firstRow="1" firstCol="1" bandRow="1">
                <a:tableStyleId>{5C22544A-7EE6-4342-B048-85BDC9FD1C3A}</a:tableStyleId>
              </a:tblPr>
              <a:tblGrid>
                <a:gridCol w="1617432">
                  <a:extLst>
                    <a:ext uri="{9D8B030D-6E8A-4147-A177-3AD203B41FA5}">
                      <a16:colId xmlns:a16="http://schemas.microsoft.com/office/drawing/2014/main" val="2681968163"/>
                    </a:ext>
                  </a:extLst>
                </a:gridCol>
                <a:gridCol w="1425250">
                  <a:extLst>
                    <a:ext uri="{9D8B030D-6E8A-4147-A177-3AD203B41FA5}">
                      <a16:colId xmlns:a16="http://schemas.microsoft.com/office/drawing/2014/main" val="3312739371"/>
                    </a:ext>
                  </a:extLst>
                </a:gridCol>
                <a:gridCol w="1789322">
                  <a:extLst>
                    <a:ext uri="{9D8B030D-6E8A-4147-A177-3AD203B41FA5}">
                      <a16:colId xmlns:a16="http://schemas.microsoft.com/office/drawing/2014/main" val="1113102908"/>
                    </a:ext>
                  </a:extLst>
                </a:gridCol>
              </a:tblGrid>
              <a:tr h="883509">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Thời</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gian</a:t>
                      </a:r>
                      <a:r>
                        <a:rPr lang="en-US" sz="2400" dirty="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sym typeface="Symbol" panose="05050102010706020507" pitchFamily="18" charset="2"/>
                        </a:rPr>
                        <a:t></a:t>
                      </a:r>
                      <a:r>
                        <a:rPr lang="en-US" sz="2400" dirty="0">
                          <a:solidFill>
                            <a:schemeClr val="tx1"/>
                          </a:solidFill>
                          <a:effectLst/>
                          <a:latin typeface="Cambria" panose="02040503050406030204" pitchFamily="18" charset="0"/>
                          <a:ea typeface="Cambria" panose="02040503050406030204" pitchFamily="18" charset="0"/>
                        </a:rPr>
                        <a:t> (s)</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Nhiệt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độ</a:t>
                      </a:r>
                      <a:r>
                        <a:rPr lang="en-US" sz="2400" dirty="0">
                          <a:solidFill>
                            <a:schemeClr val="tx1"/>
                          </a:solidFill>
                          <a:effectLst/>
                          <a:latin typeface="Cambria" panose="02040503050406030204" pitchFamily="18" charset="0"/>
                          <a:ea typeface="Cambria" panose="02040503050406030204" pitchFamily="18" charset="0"/>
                        </a:rPr>
                        <a:t> (</a:t>
                      </a:r>
                      <a:r>
                        <a:rPr lang="en-US" sz="2400" baseline="30000" dirty="0" err="1">
                          <a:solidFill>
                            <a:schemeClr val="tx1"/>
                          </a:solidFill>
                          <a:effectLst/>
                          <a:latin typeface="Cambria" panose="02040503050406030204" pitchFamily="18" charset="0"/>
                          <a:ea typeface="Cambria" panose="02040503050406030204" pitchFamily="18" charset="0"/>
                        </a:rPr>
                        <a:t>o</a:t>
                      </a:r>
                      <a:r>
                        <a:rPr lang="en-US" sz="2400" dirty="0" err="1">
                          <a:solidFill>
                            <a:schemeClr val="tx1"/>
                          </a:solidFill>
                          <a:effectLst/>
                          <a:latin typeface="Cambria" panose="02040503050406030204" pitchFamily="18" charset="0"/>
                          <a:ea typeface="Cambria" panose="02040503050406030204" pitchFamily="18" charset="0"/>
                        </a:rPr>
                        <a:t>C</a:t>
                      </a:r>
                      <a:r>
                        <a:rPr lang="en-US" sz="2400" dirty="0">
                          <a:solidFill>
                            <a:schemeClr val="tx1"/>
                          </a:solidFill>
                          <a:effectLst/>
                          <a:latin typeface="Cambria" panose="02040503050406030204" pitchFamily="18" charset="0"/>
                          <a:ea typeface="Cambria" panose="02040503050406030204" pitchFamily="18" charset="0"/>
                        </a:rPr>
                        <a:t>)</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Công</a:t>
                      </a:r>
                      <a:r>
                        <a:rPr lang="en-US" sz="2400" dirty="0">
                          <a:solidFill>
                            <a:schemeClr val="tx1"/>
                          </a:solidFill>
                          <a:effectLst/>
                          <a:latin typeface="Cambria" panose="02040503050406030204" pitchFamily="18" charset="0"/>
                          <a:ea typeface="Cambria" panose="02040503050406030204" pitchFamily="18" charset="0"/>
                        </a:rPr>
                        <a:t> </a:t>
                      </a:r>
                      <a:r>
                        <a:rPr lang="en-US" sz="2400" err="1">
                          <a:solidFill>
                            <a:schemeClr val="tx1"/>
                          </a:solidFill>
                          <a:effectLst/>
                          <a:latin typeface="Cambria" panose="02040503050406030204" pitchFamily="18" charset="0"/>
                          <a:ea typeface="Cambria" panose="02040503050406030204" pitchFamily="18" charset="0"/>
                        </a:rPr>
                        <a:t>suất</a:t>
                      </a:r>
                      <a:r>
                        <a:rPr lang="en-US" sz="2400">
                          <a:solidFill>
                            <a:schemeClr val="tx1"/>
                          </a:solidFill>
                          <a:effectLst/>
                          <a:latin typeface="Cambria" panose="02040503050406030204" pitchFamily="18" charset="0"/>
                          <a:ea typeface="Cambria" panose="02040503050406030204" pitchFamily="18" charset="0"/>
                        </a:rPr>
                        <a:t> </a:t>
                      </a:r>
                      <a:r>
                        <a:rPr lang="vi-VN" sz="2400" b="1">
                          <a:solidFill>
                            <a:srgbClr val="003300"/>
                          </a:solidFill>
                          <a:effectLst/>
                          <a:latin typeface="Cambria" panose="02040503050406030204" pitchFamily="18" charset="0"/>
                          <a:ea typeface="Cambria" panose="02040503050406030204" pitchFamily="18" charset="0"/>
                        </a:rPr>
                        <a:t>𝒫</a:t>
                      </a:r>
                      <a:r>
                        <a:rPr lang="en-US" sz="240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rPr>
                        <a:t>(W)</a:t>
                      </a:r>
                    </a:p>
                  </a:txBody>
                  <a:tcPr marL="68580" marR="68580" marT="0" marB="0">
                    <a:solidFill>
                      <a:srgbClr val="E8BADD"/>
                    </a:solidFill>
                  </a:tcPr>
                </a:tc>
                <a:extLst>
                  <a:ext uri="{0D108BD9-81ED-4DB2-BD59-A6C34878D82A}">
                    <a16:rowId xmlns:a16="http://schemas.microsoft.com/office/drawing/2014/main" val="1168771325"/>
                  </a:ext>
                </a:extLst>
              </a:tr>
              <a:tr h="3655224">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240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360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480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600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720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840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960</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0,8</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1,5</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14,19</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14,24</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14,32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14,26</a:t>
                      </a:r>
                    </a:p>
                  </a:txBody>
                  <a:tcPr marL="68580" marR="68580" marT="0" marB="0" anchor="ctr">
                    <a:solidFill>
                      <a:srgbClr val="F7DBF0"/>
                    </a:solidFill>
                  </a:tcPr>
                </a:tc>
                <a:extLst>
                  <a:ext uri="{0D108BD9-81ED-4DB2-BD59-A6C34878D82A}">
                    <a16:rowId xmlns:a16="http://schemas.microsoft.com/office/drawing/2014/main" val="912901394"/>
                  </a:ext>
                </a:extLst>
              </a:tr>
            </a:tbl>
          </a:graphicData>
        </a:graphic>
      </p:graphicFrame>
      <p:pic>
        <p:nvPicPr>
          <p:cNvPr id="2050" name="Picture 2" descr="n416 Fb Dinh Thu Huyen">
            <a:extLst>
              <a:ext uri="{FF2B5EF4-FFF2-40B4-BE49-F238E27FC236}">
                <a16:creationId xmlns:a16="http://schemas.microsoft.com/office/drawing/2014/main" id="{EDF07D2E-C715-C4A4-8C9F-23DD7AC2E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07" y="2776609"/>
            <a:ext cx="52959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052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416 Fb Dinh Thu Huyen">
            <a:extLst>
              <a:ext uri="{FF2B5EF4-FFF2-40B4-BE49-F238E27FC236}">
                <a16:creationId xmlns:a16="http://schemas.microsoft.com/office/drawing/2014/main" id="{CEAC2E78-DE4D-4EAA-B333-F1D12CF187CB}"/>
              </a:ext>
            </a:extLst>
          </p:cNvPr>
          <p:cNvSpPr/>
          <p:nvPr/>
        </p:nvSpPr>
        <p:spPr>
          <a:xfrm>
            <a:off x="304800" y="338666"/>
            <a:ext cx="4131733" cy="4057123"/>
          </a:xfrm>
          <a:prstGeom prst="wedgeRectCallout">
            <a:avLst>
              <a:gd name="adj1" fmla="val -44270"/>
              <a:gd name="adj2" fmla="val 65934"/>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dirty="0">
                <a:solidFill>
                  <a:schemeClr val="bg1"/>
                </a:solidFill>
                <a:latin typeface="Cambria" panose="02040503050406030204" pitchFamily="18" charset="0"/>
                <a:ea typeface="Cambria" panose="02040503050406030204" pitchFamily="18" charset="0"/>
              </a:rPr>
              <a:t>Từ kết quả thí nghiệm thu được thực hiện yêu cầu sau:</a:t>
            </a:r>
          </a:p>
          <a:p>
            <a:pPr algn="just"/>
            <a:r>
              <a:rPr lang="vi-VN" sz="2600" dirty="0">
                <a:solidFill>
                  <a:schemeClr val="bg1"/>
                </a:solidFill>
                <a:latin typeface="Cambria" panose="02040503050406030204" pitchFamily="18" charset="0"/>
                <a:ea typeface="Cambria" panose="02040503050406030204" pitchFamily="18" charset="0"/>
              </a:rPr>
              <a:t>- Vẽ đồ thị sự phụ thuộc nhiệt độ t theo thời gian  .</a:t>
            </a:r>
          </a:p>
          <a:p>
            <a:pPr algn="just"/>
            <a:r>
              <a:rPr lang="vi-VN" sz="2600" dirty="0">
                <a:solidFill>
                  <a:schemeClr val="bg1"/>
                </a:solidFill>
                <a:latin typeface="Cambria" panose="02040503050406030204" pitchFamily="18" charset="0"/>
                <a:ea typeface="Cambria" panose="02040503050406030204" pitchFamily="18" charset="0"/>
              </a:rPr>
              <a:t>- Vẽ hai đường thằng đi gần nhất các điểm trên đồ thị (tham khảo Hình 5.1).</a:t>
            </a:r>
          </a:p>
          <a:p>
            <a:pPr algn="just"/>
            <a:r>
              <a:rPr lang="vi-VN" sz="2600" dirty="0">
                <a:solidFill>
                  <a:schemeClr val="bg1"/>
                </a:solidFill>
                <a:latin typeface="Cambria" panose="02040503050406030204" pitchFamily="18" charset="0"/>
                <a:ea typeface="Cambria" panose="02040503050406030204" pitchFamily="18" charset="0"/>
              </a:rPr>
              <a:t>- Chọn điểm M là giao điểm của hai đường thằng, đọc giá trị       .</a:t>
            </a:r>
          </a:p>
        </p:txBody>
      </p:sp>
      <p:graphicFrame>
        <p:nvGraphicFramePr>
          <p:cNvPr id="5" name="Object 4" descr="n416 Fb Dinh Thu Huyen">
            <a:extLst>
              <a:ext uri="{FF2B5EF4-FFF2-40B4-BE49-F238E27FC236}">
                <a16:creationId xmlns:a16="http://schemas.microsoft.com/office/drawing/2014/main" id="{044BDA70-FA55-977E-06DC-B9A69AE926D3}"/>
              </a:ext>
            </a:extLst>
          </p:cNvPr>
          <p:cNvGraphicFramePr>
            <a:graphicFrameLocks noChangeAspect="1"/>
          </p:cNvGraphicFramePr>
          <p:nvPr>
            <p:extLst>
              <p:ext uri="{D42A27DB-BD31-4B8C-83A1-F6EECF244321}">
                <p14:modId xmlns:p14="http://schemas.microsoft.com/office/powerpoint/2010/main" val="60134501"/>
              </p:ext>
            </p:extLst>
          </p:nvPr>
        </p:nvGraphicFramePr>
        <p:xfrm>
          <a:off x="1290047" y="3856191"/>
          <a:ext cx="477520" cy="539598"/>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1290047" y="3856191"/>
                        <a:ext cx="477520" cy="539598"/>
                      </a:xfrm>
                      <a:prstGeom prst="rect">
                        <a:avLst/>
                      </a:prstGeom>
                    </p:spPr>
                  </p:pic>
                </p:oleObj>
              </mc:Fallback>
            </mc:AlternateContent>
          </a:graphicData>
        </a:graphic>
      </p:graphicFrame>
      <p:graphicFrame>
        <p:nvGraphicFramePr>
          <p:cNvPr id="7" name="Object 6" descr="n416 Fb Dinh Thu Huyen">
            <a:extLst>
              <a:ext uri="{FF2B5EF4-FFF2-40B4-BE49-F238E27FC236}">
                <a16:creationId xmlns:a16="http://schemas.microsoft.com/office/drawing/2014/main" id="{62D3C055-58DD-1548-D96A-98E8CD7E71DB}"/>
              </a:ext>
            </a:extLst>
          </p:cNvPr>
          <p:cNvGraphicFramePr>
            <a:graphicFrameLocks noChangeAspect="1"/>
          </p:cNvGraphicFramePr>
          <p:nvPr>
            <p:extLst>
              <p:ext uri="{D42A27DB-BD31-4B8C-83A1-F6EECF244321}">
                <p14:modId xmlns:p14="http://schemas.microsoft.com/office/powerpoint/2010/main" val="1957400792"/>
              </p:ext>
            </p:extLst>
          </p:nvPr>
        </p:nvGraphicFramePr>
        <p:xfrm>
          <a:off x="2812098" y="1600518"/>
          <a:ext cx="286702" cy="315372"/>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
                      <p:cNvPicPr/>
                      <p:nvPr/>
                    </p:nvPicPr>
                    <p:blipFill>
                      <a:blip r:embed="rId5"/>
                      <a:stretch>
                        <a:fillRect/>
                      </a:stretch>
                    </p:blipFill>
                    <p:spPr>
                      <a:xfrm>
                        <a:off x="2812098" y="1600518"/>
                        <a:ext cx="286702" cy="315372"/>
                      </a:xfrm>
                      <a:prstGeom prst="rect">
                        <a:avLst/>
                      </a:prstGeom>
                    </p:spPr>
                  </p:pic>
                </p:oleObj>
              </mc:Fallback>
            </mc:AlternateContent>
          </a:graphicData>
        </a:graphic>
      </p:graphicFrame>
      <p:grpSp>
        <p:nvGrpSpPr>
          <p:cNvPr id="9" name="Group 8" descr="n416 Fb Dinh Thu Huyen">
            <a:extLst>
              <a:ext uri="{FF2B5EF4-FFF2-40B4-BE49-F238E27FC236}">
                <a16:creationId xmlns:a16="http://schemas.microsoft.com/office/drawing/2014/main" id="{CFC59DCF-BA80-4C28-6EBA-295E1E476C1E}"/>
              </a:ext>
            </a:extLst>
          </p:cNvPr>
          <p:cNvGrpSpPr/>
          <p:nvPr/>
        </p:nvGrpSpPr>
        <p:grpSpPr>
          <a:xfrm>
            <a:off x="4714240" y="102656"/>
            <a:ext cx="7256622" cy="5373582"/>
            <a:chOff x="4714240" y="102656"/>
            <a:chExt cx="7256622" cy="5373582"/>
          </a:xfrm>
        </p:grpSpPr>
        <p:graphicFrame>
          <p:nvGraphicFramePr>
            <p:cNvPr id="4" name="Chart 3">
              <a:extLst>
                <a:ext uri="{FF2B5EF4-FFF2-40B4-BE49-F238E27FC236}">
                  <a16:creationId xmlns:a16="http://schemas.microsoft.com/office/drawing/2014/main" id="{80DF6878-BB83-FA50-4C27-CC816979E218}"/>
                </a:ext>
              </a:extLst>
            </p:cNvPr>
            <p:cNvGraphicFramePr/>
            <p:nvPr>
              <p:extLst>
                <p:ext uri="{D42A27DB-BD31-4B8C-83A1-F6EECF244321}">
                  <p14:modId xmlns:p14="http://schemas.microsoft.com/office/powerpoint/2010/main" val="1597876819"/>
                </p:ext>
              </p:extLst>
            </p:nvPr>
          </p:nvGraphicFramePr>
          <p:xfrm>
            <a:off x="4714240" y="102656"/>
            <a:ext cx="6783493" cy="53227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Object 7">
              <a:extLst>
                <a:ext uri="{FF2B5EF4-FFF2-40B4-BE49-F238E27FC236}">
                  <a16:creationId xmlns:a16="http://schemas.microsoft.com/office/drawing/2014/main" id="{3010442B-D32B-67CA-F247-A670B2794EBE}"/>
                </a:ext>
              </a:extLst>
            </p:cNvPr>
            <p:cNvGraphicFramePr>
              <a:graphicFrameLocks noChangeAspect="1"/>
            </p:cNvGraphicFramePr>
            <p:nvPr>
              <p:extLst>
                <p:ext uri="{D42A27DB-BD31-4B8C-83A1-F6EECF244321}">
                  <p14:modId xmlns:p14="http://schemas.microsoft.com/office/powerpoint/2010/main" val="4199042429"/>
                </p:ext>
              </p:extLst>
            </p:nvPr>
          </p:nvGraphicFramePr>
          <p:xfrm>
            <a:off x="11417935" y="5090475"/>
            <a:ext cx="552927" cy="385763"/>
          </p:xfrm>
          <a:graphic>
            <a:graphicData uri="http://schemas.openxmlformats.org/presentationml/2006/ole">
              <mc:AlternateContent xmlns:mc="http://schemas.openxmlformats.org/markup-compatibility/2006">
                <mc:Choice xmlns:v="urn:schemas-microsoft-com:vml" Requires="v">
                  <p:oleObj name="Equation" r:id="rId7" imgW="291960" imgH="203040" progId="Equation.DSMT4">
                    <p:embed/>
                  </p:oleObj>
                </mc:Choice>
                <mc:Fallback>
                  <p:oleObj name="Equation" r:id="rId7" imgW="291960" imgH="203040" progId="Equation.DSMT4">
                    <p:embed/>
                    <p:pic>
                      <p:nvPicPr>
                        <p:cNvPr id="0" name=""/>
                        <p:cNvPicPr/>
                        <p:nvPr/>
                      </p:nvPicPr>
                      <p:blipFill>
                        <a:blip r:embed="rId8"/>
                        <a:stretch>
                          <a:fillRect/>
                        </a:stretch>
                      </p:blipFill>
                      <p:spPr>
                        <a:xfrm>
                          <a:off x="11417935" y="5090475"/>
                          <a:ext cx="552927" cy="385763"/>
                        </a:xfrm>
                        <a:prstGeom prst="rect">
                          <a:avLst/>
                        </a:prstGeom>
                      </p:spPr>
                    </p:pic>
                  </p:oleObj>
                </mc:Fallback>
              </mc:AlternateContent>
            </a:graphicData>
          </a:graphic>
        </p:graphicFrame>
      </p:grpSp>
      <p:pic>
        <p:nvPicPr>
          <p:cNvPr id="14338" name="Picture 2" descr="n416 Fb Dinh Thu Huyen">
            <a:extLst>
              <a:ext uri="{FF2B5EF4-FFF2-40B4-BE49-F238E27FC236}">
                <a16:creationId xmlns:a16="http://schemas.microsoft.com/office/drawing/2014/main" id="{8FE534D6-F1D4-7873-454D-3C4655C0A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7567" y="4593764"/>
            <a:ext cx="2473543"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77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 presetClass="entr" presetSubtype="4" fill="hold" nodeType="with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additive="base">
                                        <p:cTn id="14" dur="500" fill="hold"/>
                                        <p:tgtEl>
                                          <p:spTgt spid="14338"/>
                                        </p:tgtEl>
                                        <p:attrNameLst>
                                          <p:attrName>ppt_x</p:attrName>
                                        </p:attrNameLst>
                                      </p:cBhvr>
                                      <p:tavLst>
                                        <p:tav tm="0">
                                          <p:val>
                                            <p:strVal val="#ppt_x"/>
                                          </p:val>
                                        </p:tav>
                                        <p:tav tm="100000">
                                          <p:val>
                                            <p:strVal val="#ppt_x"/>
                                          </p:val>
                                        </p:tav>
                                      </p:tavLst>
                                    </p:anim>
                                    <p:anim calcmode="lin" valueType="num">
                                      <p:cBhvr additive="base">
                                        <p:cTn id="15"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416 Fb Dinh Thu Huyen">
            <a:extLst>
              <a:ext uri="{FF2B5EF4-FFF2-40B4-BE49-F238E27FC236}">
                <a16:creationId xmlns:a16="http://schemas.microsoft.com/office/drawing/2014/main" id="{61B8E638-9266-2E17-5AE5-B7B849A2C9C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912360" y="637436"/>
            <a:ext cx="8612996" cy="5583128"/>
          </a:xfrm>
          <a:prstGeom prst="rect">
            <a:avLst/>
          </a:prstGeom>
        </p:spPr>
      </p:pic>
      <p:pic>
        <p:nvPicPr>
          <p:cNvPr id="15362" name="Picture 2" descr="n416 Fb Dinh Thu Huyen">
            <a:extLst>
              <a:ext uri="{FF2B5EF4-FFF2-40B4-BE49-F238E27FC236}">
                <a16:creationId xmlns:a16="http://schemas.microsoft.com/office/drawing/2014/main" id="{72C39FB0-1718-9F0C-0A92-ADDEF5C4F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150" y="0"/>
            <a:ext cx="22288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0243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500" fill="hold"/>
                                        <p:tgtEl>
                                          <p:spTgt spid="15362"/>
                                        </p:tgtEl>
                                        <p:attrNameLst>
                                          <p:attrName>ppt_x</p:attrName>
                                        </p:attrNameLst>
                                      </p:cBhvr>
                                      <p:tavLst>
                                        <p:tav tm="0">
                                          <p:val>
                                            <p:strVal val="#ppt_x"/>
                                          </p:val>
                                        </p:tav>
                                        <p:tav tm="100000">
                                          <p:val>
                                            <p:strVal val="#ppt_x"/>
                                          </p:val>
                                        </p:tav>
                                      </p:tavLst>
                                    </p:anim>
                                    <p:anim calcmode="lin" valueType="num">
                                      <p:cBhvr additive="base">
                                        <p:cTn id="1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n416 Fb Dinh Thu Huyen">
            <a:extLst>
              <a:ext uri="{FF2B5EF4-FFF2-40B4-BE49-F238E27FC236}">
                <a16:creationId xmlns:a16="http://schemas.microsoft.com/office/drawing/2014/main" id="{E26DE2A7-2E96-05E9-03F1-D819C5DB0D92}"/>
              </a:ext>
            </a:extLst>
          </p:cNvPr>
          <p:cNvGrpSpPr/>
          <p:nvPr/>
        </p:nvGrpSpPr>
        <p:grpSpPr>
          <a:xfrm>
            <a:off x="697255" y="534510"/>
            <a:ext cx="5786672" cy="1280435"/>
            <a:chOff x="697255" y="534510"/>
            <a:chExt cx="11054478" cy="1743075"/>
          </a:xfrm>
        </p:grpSpPr>
        <p:sp>
          <p:nvSpPr>
            <p:cNvPr id="4" name="Speech Bubble: Rectangle 3">
              <a:extLst>
                <a:ext uri="{FF2B5EF4-FFF2-40B4-BE49-F238E27FC236}">
                  <a16:creationId xmlns:a16="http://schemas.microsoft.com/office/drawing/2014/main" id="{6544ACA2-AB79-7C2A-820C-3CA4EE194E4C}"/>
                </a:ext>
              </a:extLst>
            </p:cNvPr>
            <p:cNvSpPr/>
            <p:nvPr/>
          </p:nvSpPr>
          <p:spPr>
            <a:xfrm>
              <a:off x="697255" y="534510"/>
              <a:ext cx="11054478" cy="1743075"/>
            </a:xfrm>
            <a:prstGeom prst="wedgeRectCallout">
              <a:avLst>
                <a:gd name="adj1" fmla="val -53569"/>
                <a:gd name="adj2" fmla="val 124386"/>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Cambria" panose="02040503050406030204" pitchFamily="18" charset="0"/>
                  <a:ea typeface="Cambria" panose="02040503050406030204" pitchFamily="18" charset="0"/>
                </a:rPr>
                <a:t>Tính công suất </a:t>
              </a:r>
              <a:r>
                <a:rPr lang="vi-VN" sz="2800">
                  <a:solidFill>
                    <a:schemeClr val="bg1"/>
                  </a:solidFill>
                  <a:latin typeface="Cambria" panose="02040503050406030204" pitchFamily="18" charset="0"/>
                  <a:ea typeface="Cambria" panose="02040503050406030204" pitchFamily="18" charset="0"/>
                </a:rPr>
                <a:t>trung bình</a:t>
              </a:r>
              <a:r>
                <a:rPr lang="en-US" sz="2800">
                  <a:solidFill>
                    <a:schemeClr val="bg1"/>
                  </a:solidFill>
                  <a:latin typeface="Cambria" panose="02040503050406030204" pitchFamily="18" charset="0"/>
                  <a:ea typeface="Cambria" panose="02040503050406030204" pitchFamily="18" charset="0"/>
                </a:rPr>
                <a:t> </a:t>
              </a:r>
              <a:r>
                <a:rPr lang="vi-VN" sz="2800">
                  <a:solidFill>
                    <a:schemeClr val="bg1"/>
                  </a:solidFill>
                  <a:latin typeface="Cambria" panose="02040503050406030204" pitchFamily="18" charset="0"/>
                  <a:ea typeface="Cambria" panose="02040503050406030204" pitchFamily="18" charset="0"/>
                </a:rPr>
                <a:t>    </a:t>
              </a:r>
              <a:r>
                <a:rPr lang="vi-VN" sz="2800" dirty="0">
                  <a:solidFill>
                    <a:schemeClr val="bg1"/>
                  </a:solidFill>
                  <a:latin typeface="Cambria" panose="02040503050406030204" pitchFamily="18" charset="0"/>
                  <a:ea typeface="Cambria" panose="02040503050406030204" pitchFamily="18" charset="0"/>
                </a:rPr>
                <a:t>của dòng điện qua điện trở nhiệt trong nhiệt lượng kế.</a:t>
              </a:r>
            </a:p>
          </p:txBody>
        </p:sp>
        <p:graphicFrame>
          <p:nvGraphicFramePr>
            <p:cNvPr id="5" name="Object 4">
              <a:extLst>
                <a:ext uri="{FF2B5EF4-FFF2-40B4-BE49-F238E27FC236}">
                  <a16:creationId xmlns:a16="http://schemas.microsoft.com/office/drawing/2014/main" id="{3003D77E-A8F0-58F5-9564-E760B4DF2D7B}"/>
                </a:ext>
              </a:extLst>
            </p:cNvPr>
            <p:cNvGraphicFramePr>
              <a:graphicFrameLocks noChangeAspect="1"/>
            </p:cNvGraphicFramePr>
            <p:nvPr>
              <p:extLst>
                <p:ext uri="{D42A27DB-BD31-4B8C-83A1-F6EECF244321}">
                  <p14:modId xmlns:p14="http://schemas.microsoft.com/office/powerpoint/2010/main" val="2539959751"/>
                </p:ext>
              </p:extLst>
            </p:nvPr>
          </p:nvGraphicFramePr>
          <p:xfrm>
            <a:off x="9391225" y="597832"/>
            <a:ext cx="921927" cy="535950"/>
          </p:xfrm>
          <a:graphic>
            <a:graphicData uri="http://schemas.openxmlformats.org/presentationml/2006/ole">
              <mc:AlternateContent xmlns:mc="http://schemas.openxmlformats.org/markup-compatibility/2006">
                <mc:Choice xmlns:v="urn:schemas-microsoft-com:vml" Requires="v">
                  <p:oleObj name="Equation" r:id="rId2" imgW="190440" imgH="203040" progId="Equation.DSMT4">
                    <p:embed/>
                  </p:oleObj>
                </mc:Choice>
                <mc:Fallback>
                  <p:oleObj name="Equation" r:id="rId2" imgW="190440" imgH="203040" progId="Equation.DSMT4">
                    <p:embed/>
                    <p:pic>
                      <p:nvPicPr>
                        <p:cNvPr id="0" name=""/>
                        <p:cNvPicPr/>
                        <p:nvPr/>
                      </p:nvPicPr>
                      <p:blipFill>
                        <a:blip r:embed="rId3"/>
                        <a:stretch>
                          <a:fillRect/>
                        </a:stretch>
                      </p:blipFill>
                      <p:spPr>
                        <a:xfrm>
                          <a:off x="9391225" y="597832"/>
                          <a:ext cx="921927" cy="535950"/>
                        </a:xfrm>
                        <a:prstGeom prst="rect">
                          <a:avLst/>
                        </a:prstGeom>
                      </p:spPr>
                    </p:pic>
                  </p:oleObj>
                </mc:Fallback>
              </mc:AlternateContent>
            </a:graphicData>
          </a:graphic>
        </p:graphicFrame>
      </p:grpSp>
      <p:graphicFrame>
        <p:nvGraphicFramePr>
          <p:cNvPr id="7" name="Object 6" descr="n416 Fb Dinh Thu Huyen">
            <a:extLst>
              <a:ext uri="{FF2B5EF4-FFF2-40B4-BE49-F238E27FC236}">
                <a16:creationId xmlns:a16="http://schemas.microsoft.com/office/drawing/2014/main" id="{DB288004-A5E4-4BE4-0EF7-0AE0CD3625E7}"/>
              </a:ext>
            </a:extLst>
          </p:cNvPr>
          <p:cNvGraphicFramePr>
            <a:graphicFrameLocks noChangeAspect="1"/>
          </p:cNvGraphicFramePr>
          <p:nvPr>
            <p:extLst>
              <p:ext uri="{D42A27DB-BD31-4B8C-83A1-F6EECF244321}">
                <p14:modId xmlns:p14="http://schemas.microsoft.com/office/powerpoint/2010/main" val="2540146530"/>
              </p:ext>
            </p:extLst>
          </p:nvPr>
        </p:nvGraphicFramePr>
        <p:xfrm>
          <a:off x="2119313" y="2098675"/>
          <a:ext cx="9880429" cy="931863"/>
        </p:xfrm>
        <a:graphic>
          <a:graphicData uri="http://schemas.openxmlformats.org/presentationml/2006/ole">
            <mc:AlternateContent xmlns:mc="http://schemas.openxmlformats.org/markup-compatibility/2006">
              <mc:Choice xmlns:v="urn:schemas-microsoft-com:vml" Requires="v">
                <p:oleObj name="Equation" r:id="rId4" imgW="4660560" imgH="393480" progId="Equation.DSMT4">
                  <p:embed/>
                </p:oleObj>
              </mc:Choice>
              <mc:Fallback>
                <p:oleObj name="Equation" r:id="rId4" imgW="4660560" imgH="393480" progId="Equation.DSMT4">
                  <p:embed/>
                  <p:pic>
                    <p:nvPicPr>
                      <p:cNvPr id="0" name=""/>
                      <p:cNvPicPr/>
                      <p:nvPr/>
                    </p:nvPicPr>
                    <p:blipFill>
                      <a:blip r:embed="rId5"/>
                      <a:stretch>
                        <a:fillRect/>
                      </a:stretch>
                    </p:blipFill>
                    <p:spPr>
                      <a:xfrm>
                        <a:off x="2119313" y="2098675"/>
                        <a:ext cx="9880429" cy="931863"/>
                      </a:xfrm>
                      <a:prstGeom prst="rect">
                        <a:avLst/>
                      </a:prstGeom>
                    </p:spPr>
                  </p:pic>
                </p:oleObj>
              </mc:Fallback>
            </mc:AlternateContent>
          </a:graphicData>
        </a:graphic>
      </p:graphicFrame>
      <p:graphicFrame>
        <p:nvGraphicFramePr>
          <p:cNvPr id="2" name="Object 1" descr="n416 Fb Dinh Thu Huyen">
            <a:extLst>
              <a:ext uri="{FF2B5EF4-FFF2-40B4-BE49-F238E27FC236}">
                <a16:creationId xmlns:a16="http://schemas.microsoft.com/office/drawing/2014/main" id="{B04938EA-073C-D08E-CFC7-29AA8DB4E851}"/>
              </a:ext>
            </a:extLst>
          </p:cNvPr>
          <p:cNvGraphicFramePr>
            <a:graphicFrameLocks noChangeAspect="1"/>
          </p:cNvGraphicFramePr>
          <p:nvPr>
            <p:extLst>
              <p:ext uri="{D42A27DB-BD31-4B8C-83A1-F6EECF244321}">
                <p14:modId xmlns:p14="http://schemas.microsoft.com/office/powerpoint/2010/main" val="2286188358"/>
              </p:ext>
            </p:extLst>
          </p:nvPr>
        </p:nvGraphicFramePr>
        <p:xfrm>
          <a:off x="436563" y="5513388"/>
          <a:ext cx="5651500" cy="1185862"/>
        </p:xfrm>
        <a:graphic>
          <a:graphicData uri="http://schemas.openxmlformats.org/presentationml/2006/ole">
            <mc:AlternateContent xmlns:mc="http://schemas.openxmlformats.org/markup-compatibility/2006">
              <mc:Choice xmlns:v="urn:schemas-microsoft-com:vml" Requires="v">
                <p:oleObj name="Equation" r:id="rId6" imgW="2501640" imgH="457200" progId="Equation.DSMT4">
                  <p:embed/>
                </p:oleObj>
              </mc:Choice>
              <mc:Fallback>
                <p:oleObj name="Equation" r:id="rId6" imgW="2501640" imgH="457200" progId="Equation.DSMT4">
                  <p:embed/>
                  <p:pic>
                    <p:nvPicPr>
                      <p:cNvPr id="2" name="Object 1">
                        <a:extLst>
                          <a:ext uri="{FF2B5EF4-FFF2-40B4-BE49-F238E27FC236}">
                            <a16:creationId xmlns:a16="http://schemas.microsoft.com/office/drawing/2014/main" id="{1E7FE176-B5E5-DD4A-961A-78842194461E}"/>
                          </a:ext>
                        </a:extLst>
                      </p:cNvPr>
                      <p:cNvPicPr/>
                      <p:nvPr/>
                    </p:nvPicPr>
                    <p:blipFill>
                      <a:blip r:embed="rId7"/>
                      <a:stretch>
                        <a:fillRect/>
                      </a:stretch>
                    </p:blipFill>
                    <p:spPr>
                      <a:xfrm>
                        <a:off x="436563" y="5513388"/>
                        <a:ext cx="5651500" cy="1185862"/>
                      </a:xfrm>
                      <a:prstGeom prst="rect">
                        <a:avLst/>
                      </a:prstGeom>
                    </p:spPr>
                  </p:pic>
                </p:oleObj>
              </mc:Fallback>
            </mc:AlternateContent>
          </a:graphicData>
        </a:graphic>
      </p:graphicFrame>
      <p:grpSp>
        <p:nvGrpSpPr>
          <p:cNvPr id="8" name="Group 7" descr="n416 Fb Dinh Thu Huyen">
            <a:extLst>
              <a:ext uri="{FF2B5EF4-FFF2-40B4-BE49-F238E27FC236}">
                <a16:creationId xmlns:a16="http://schemas.microsoft.com/office/drawing/2014/main" id="{411564B2-24E9-A3EE-3BFC-3BB87C997415}"/>
              </a:ext>
            </a:extLst>
          </p:cNvPr>
          <p:cNvGrpSpPr/>
          <p:nvPr/>
        </p:nvGrpSpPr>
        <p:grpSpPr>
          <a:xfrm>
            <a:off x="6056835" y="3056240"/>
            <a:ext cx="5590309" cy="1542747"/>
            <a:chOff x="-1029015" y="534510"/>
            <a:chExt cx="12780748" cy="1942180"/>
          </a:xfrm>
        </p:grpSpPr>
        <p:sp>
          <p:nvSpPr>
            <p:cNvPr id="9" name="Speech Bubble: Rectangle 8">
              <a:extLst>
                <a:ext uri="{FF2B5EF4-FFF2-40B4-BE49-F238E27FC236}">
                  <a16:creationId xmlns:a16="http://schemas.microsoft.com/office/drawing/2014/main" id="{078AA07D-408A-E485-F9A7-B93B84EC4F1F}"/>
                </a:ext>
              </a:extLst>
            </p:cNvPr>
            <p:cNvSpPr/>
            <p:nvPr/>
          </p:nvSpPr>
          <p:spPr>
            <a:xfrm>
              <a:off x="-1029015" y="534510"/>
              <a:ext cx="12780748" cy="1920823"/>
            </a:xfrm>
            <a:prstGeom prst="wedgeRectCallout">
              <a:avLst>
                <a:gd name="adj1" fmla="val -53569"/>
                <a:gd name="adj2" fmla="val 124386"/>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mj-lt"/>
                </a:rPr>
                <a:t>Tính nhiệt nóng chảy riêng của nước đá theo công thức:</a:t>
              </a:r>
            </a:p>
            <a:p>
              <a:pPr algn="just"/>
              <a:endParaRPr lang="vi-VN" sz="2800" dirty="0">
                <a:solidFill>
                  <a:schemeClr val="bg1"/>
                </a:solidFill>
                <a:latin typeface="+mj-lt"/>
              </a:endParaRPr>
            </a:p>
          </p:txBody>
        </p:sp>
        <p:graphicFrame>
          <p:nvGraphicFramePr>
            <p:cNvPr id="10" name="Object 9">
              <a:extLst>
                <a:ext uri="{FF2B5EF4-FFF2-40B4-BE49-F238E27FC236}">
                  <a16:creationId xmlns:a16="http://schemas.microsoft.com/office/drawing/2014/main" id="{AD1CD310-81BA-903E-087B-DEDD0D626C8B}"/>
                </a:ext>
              </a:extLst>
            </p:cNvPr>
            <p:cNvGraphicFramePr>
              <a:graphicFrameLocks noChangeAspect="1"/>
            </p:cNvGraphicFramePr>
            <p:nvPr>
              <p:extLst>
                <p:ext uri="{D42A27DB-BD31-4B8C-83A1-F6EECF244321}">
                  <p14:modId xmlns:p14="http://schemas.microsoft.com/office/powerpoint/2010/main" val="3396039419"/>
                </p:ext>
              </p:extLst>
            </p:nvPr>
          </p:nvGraphicFramePr>
          <p:xfrm>
            <a:off x="6028963" y="1113700"/>
            <a:ext cx="4888796" cy="1362990"/>
          </p:xfrm>
          <a:graphic>
            <a:graphicData uri="http://schemas.openxmlformats.org/presentationml/2006/ole">
              <mc:AlternateContent xmlns:mc="http://schemas.openxmlformats.org/markup-compatibility/2006">
                <mc:Choice xmlns:v="urn:schemas-microsoft-com:vml" Requires="v">
                  <p:oleObj name="Equation" r:id="rId8" imgW="799920" imgH="431640" progId="Equation.DSMT4">
                    <p:embed/>
                  </p:oleObj>
                </mc:Choice>
                <mc:Fallback>
                  <p:oleObj name="Equation" r:id="rId8" imgW="799920" imgH="431640" progId="Equation.DSMT4">
                    <p:embed/>
                    <p:pic>
                      <p:nvPicPr>
                        <p:cNvPr id="8" name="Object 7">
                          <a:extLst>
                            <a:ext uri="{FF2B5EF4-FFF2-40B4-BE49-F238E27FC236}">
                              <a16:creationId xmlns:a16="http://schemas.microsoft.com/office/drawing/2014/main" id="{05CB1D94-A6A3-3309-B525-4AE1B4A31B84}"/>
                            </a:ext>
                          </a:extLst>
                        </p:cNvPr>
                        <p:cNvPicPr/>
                        <p:nvPr/>
                      </p:nvPicPr>
                      <p:blipFill>
                        <a:blip r:embed="rId9"/>
                        <a:stretch>
                          <a:fillRect/>
                        </a:stretch>
                      </p:blipFill>
                      <p:spPr>
                        <a:xfrm>
                          <a:off x="6028963" y="1113700"/>
                          <a:ext cx="4888796" cy="1362990"/>
                        </a:xfrm>
                        <a:prstGeom prst="rect">
                          <a:avLst/>
                        </a:prstGeom>
                      </p:spPr>
                    </p:pic>
                  </p:oleObj>
                </mc:Fallback>
              </mc:AlternateContent>
            </a:graphicData>
          </a:graphic>
        </p:graphicFrame>
      </p:grpSp>
      <p:pic>
        <p:nvPicPr>
          <p:cNvPr id="16386" name="Picture 2" descr="n416 Fb Dinh Thu Huyen">
            <a:extLst>
              <a:ext uri="{FF2B5EF4-FFF2-40B4-BE49-F238E27FC236}">
                <a16:creationId xmlns:a16="http://schemas.microsoft.com/office/drawing/2014/main" id="{C36F0E09-6EBD-66F8-F586-C9354C6025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255" y="2948607"/>
            <a:ext cx="3400568" cy="255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 calcmode="lin" valueType="num">
                                      <p:cBhvr additive="base">
                                        <p:cTn id="10" dur="500" fill="hold"/>
                                        <p:tgtEl>
                                          <p:spTgt spid="16386"/>
                                        </p:tgtEl>
                                        <p:attrNameLst>
                                          <p:attrName>ppt_x</p:attrName>
                                        </p:attrNameLst>
                                      </p:cBhvr>
                                      <p:tavLst>
                                        <p:tav tm="0">
                                          <p:val>
                                            <p:strVal val="#ppt_x"/>
                                          </p:val>
                                        </p:tav>
                                        <p:tav tm="100000">
                                          <p:val>
                                            <p:strVal val="#ppt_x"/>
                                          </p:val>
                                        </p:tav>
                                      </p:tavLst>
                                    </p:anim>
                                    <p:anim calcmode="lin" valueType="num">
                                      <p:cBhvr additive="base">
                                        <p:cTn id="11"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descr="n416 Fb Dinh Thu Huyen">
            <a:extLst>
              <a:ext uri="{FF2B5EF4-FFF2-40B4-BE49-F238E27FC236}">
                <a16:creationId xmlns:a16="http://schemas.microsoft.com/office/drawing/2014/main" id="{6544ACA2-AB79-7C2A-820C-3CA4EE194E4C}"/>
              </a:ext>
            </a:extLst>
          </p:cNvPr>
          <p:cNvSpPr/>
          <p:nvPr/>
        </p:nvSpPr>
        <p:spPr>
          <a:xfrm>
            <a:off x="795702" y="214711"/>
            <a:ext cx="10600595" cy="1454867"/>
          </a:xfrm>
          <a:prstGeom prst="wedgeRectCallout">
            <a:avLst>
              <a:gd name="adj1" fmla="val 7014"/>
              <a:gd name="adj2" fmla="val 7655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So sánh giá trị nhiệt nóng chảy riêng của nước đá đo được với giá trị ở Bảng 5.1 và giải thích nguyên nhân gây ra sự sai khác.</a:t>
            </a:r>
          </a:p>
        </p:txBody>
      </p:sp>
      <p:sp>
        <p:nvSpPr>
          <p:cNvPr id="8" name="TextBox 7" descr="n416 Fb Dinh Thu Huyen">
            <a:extLst>
              <a:ext uri="{FF2B5EF4-FFF2-40B4-BE49-F238E27FC236}">
                <a16:creationId xmlns:a16="http://schemas.microsoft.com/office/drawing/2014/main" id="{8C1B7F23-E736-2360-12D4-81A5D8A2F78F}"/>
              </a:ext>
            </a:extLst>
          </p:cNvPr>
          <p:cNvSpPr txBox="1"/>
          <p:nvPr/>
        </p:nvSpPr>
        <p:spPr>
          <a:xfrm>
            <a:off x="300402" y="2584196"/>
            <a:ext cx="3471498"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2" name="TextBox 1" descr="n416 Fb Dinh Thu Huyen">
            <a:extLst>
              <a:ext uri="{FF2B5EF4-FFF2-40B4-BE49-F238E27FC236}">
                <a16:creationId xmlns:a16="http://schemas.microsoft.com/office/drawing/2014/main" id="{76199801-8131-B9CB-B040-21A2E6B56864}"/>
              </a:ext>
            </a:extLst>
          </p:cNvPr>
          <p:cNvSpPr txBox="1"/>
          <p:nvPr/>
        </p:nvSpPr>
        <p:spPr>
          <a:xfrm>
            <a:off x="4555748" y="2617327"/>
            <a:ext cx="2343450"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3" name="TextBox 2" descr="n416 Fb Dinh Thu Huyen">
            <a:extLst>
              <a:ext uri="{FF2B5EF4-FFF2-40B4-BE49-F238E27FC236}">
                <a16:creationId xmlns:a16="http://schemas.microsoft.com/office/drawing/2014/main" id="{CF233B36-26EC-A467-0ED1-A305A829058A}"/>
              </a:ext>
            </a:extLst>
          </p:cNvPr>
          <p:cNvSpPr txBox="1"/>
          <p:nvPr/>
        </p:nvSpPr>
        <p:spPr>
          <a:xfrm>
            <a:off x="8033281" y="2523431"/>
            <a:ext cx="3329652" cy="905569"/>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a:t>
            </a:r>
            <a:endParaRPr lang="vi-VN" sz="2400" dirty="0">
              <a:solidFill>
                <a:srgbClr val="357BBB"/>
              </a:solidFill>
              <a:effectLst/>
              <a:latin typeface="Cambria" panose="02040503050406030204" pitchFamily="18" charset="0"/>
              <a:ea typeface="Cambria" panose="02040503050406030204" pitchFamily="18" charset="0"/>
            </a:endParaRPr>
          </a:p>
        </p:txBody>
      </p:sp>
      <p:pic>
        <p:nvPicPr>
          <p:cNvPr id="1026" name="Picture 2" descr="n416 Fb Dinh Thu Huyen">
            <a:extLst>
              <a:ext uri="{FF2B5EF4-FFF2-40B4-BE49-F238E27FC236}">
                <a16:creationId xmlns:a16="http://schemas.microsoft.com/office/drawing/2014/main" id="{68B47977-5BB2-5CC0-6BCA-49C203EF9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5" y="3429000"/>
            <a:ext cx="3673345" cy="2767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416 Fb Dinh Thu Huyen">
            <a:extLst>
              <a:ext uri="{FF2B5EF4-FFF2-40B4-BE49-F238E27FC236}">
                <a16:creationId xmlns:a16="http://schemas.microsoft.com/office/drawing/2014/main" id="{B5F1A138-915A-7E22-7E4B-82B641411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281" y="3761472"/>
            <a:ext cx="3251043" cy="2167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416 Fb Dinh Thu Huyen">
            <a:extLst>
              <a:ext uri="{FF2B5EF4-FFF2-40B4-BE49-F238E27FC236}">
                <a16:creationId xmlns:a16="http://schemas.microsoft.com/office/drawing/2014/main" id="{1F3F3210-6B30-4911-3CD8-B52A84D544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161" y="3761472"/>
            <a:ext cx="1952625" cy="20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53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2" presetClass="entr" presetSubtype="4"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2" presetClass="entr" presetSubtype="4"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descr="n416 Fb Dinh Thu Huyen">
            <a:extLst>
              <a:ext uri="{FF2B5EF4-FFF2-40B4-BE49-F238E27FC236}">
                <a16:creationId xmlns:a16="http://schemas.microsoft.com/office/drawing/2014/main" id="{6544ACA2-AB79-7C2A-820C-3CA4EE194E4C}"/>
              </a:ext>
            </a:extLst>
          </p:cNvPr>
          <p:cNvSpPr/>
          <p:nvPr/>
        </p:nvSpPr>
        <p:spPr>
          <a:xfrm>
            <a:off x="627038" y="298982"/>
            <a:ext cx="3315945" cy="3461757"/>
          </a:xfrm>
          <a:prstGeom prst="wedgeRectCallout">
            <a:avLst>
              <a:gd name="adj1" fmla="val 7014"/>
              <a:gd name="adj2" fmla="val 7655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So sánh giá trị nhiệt nóng chảy riêng của nước đá đo được với giá trị ở Bảng 5.1 và giải thích nguyên nhân gây ra sự sai khác.</a:t>
            </a:r>
          </a:p>
        </p:txBody>
      </p:sp>
      <p:sp>
        <p:nvSpPr>
          <p:cNvPr id="8" name="TextBox 7" descr="n416 Fb Dinh Thu Huyen">
            <a:extLst>
              <a:ext uri="{FF2B5EF4-FFF2-40B4-BE49-F238E27FC236}">
                <a16:creationId xmlns:a16="http://schemas.microsoft.com/office/drawing/2014/main" id="{8C1B7F23-E736-2360-12D4-81A5D8A2F78F}"/>
              </a:ext>
            </a:extLst>
          </p:cNvPr>
          <p:cNvSpPr txBox="1"/>
          <p:nvPr/>
        </p:nvSpPr>
        <p:spPr>
          <a:xfrm>
            <a:off x="4138279" y="640191"/>
            <a:ext cx="7831664" cy="5577617"/>
          </a:xfrm>
          <a:prstGeom prst="rect">
            <a:avLst/>
          </a:prstGeom>
          <a:noFill/>
        </p:spPr>
        <p:txBody>
          <a:bodyPr wrap="square">
            <a:spAutoFit/>
          </a:bodyPr>
          <a:lstStyle/>
          <a:p>
            <a:pPr algn="just">
              <a:lnSpc>
                <a:spcPct val="115000"/>
              </a:lnSpc>
            </a:pPr>
            <a:r>
              <a:rPr lang="vi-VN" sz="2400" dirty="0">
                <a:solidFill>
                  <a:srgbClr val="357BBB"/>
                </a:solidFill>
                <a:effectLst/>
                <a:latin typeface="Cambria" panose="02040503050406030204" pitchFamily="18" charset="0"/>
                <a:ea typeface="Cambria" panose="02040503050406030204" pitchFamily="18" charset="0"/>
              </a:rPr>
              <a:t>Nguyên nhân: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 </a:t>
            </a:r>
            <a:r>
              <a:rPr lang="vi-VN" sz="2400" dirty="0">
                <a:solidFill>
                  <a:srgbClr val="357BBB"/>
                </a:solidFill>
                <a:effectLst/>
                <a:latin typeface="Cambria" panose="02040503050406030204" pitchFamily="18" charset="0"/>
                <a:ea typeface="Cambria" panose="02040503050406030204" pitchFamily="18" charset="0"/>
              </a:rPr>
              <a:t>Các giá trị nhiệt nóng chảy riêng thường phụ thuộc vào điều kiện thử nghiệm cụ thể như áp suất, độ ẩm, và chất lượng của nước. Nếu điều kiện thử nghiệm không giống nhau, sự khác biệt có thể xuất hiện.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 </a:t>
            </a:r>
            <a:r>
              <a:rPr lang="vi-VN" sz="2400" dirty="0">
                <a:solidFill>
                  <a:srgbClr val="357BBB"/>
                </a:solidFill>
                <a:effectLst/>
                <a:latin typeface="Cambria" panose="02040503050406030204" pitchFamily="18" charset="0"/>
                <a:ea typeface="Cambria" panose="02040503050406030204" pitchFamily="18" charset="0"/>
              </a:rPr>
              <a:t>Nước không phải luôn ở dạng tinh khiết. Nếu nước chứa các chất phụ khác nhau, như muối, khoáng chất, hay chất hữu cơ, thì giá trị nhiệt nóng chảy riêng có thể thay đổi.</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 </a:t>
            </a:r>
            <a:r>
              <a:rPr lang="vi-VN" sz="2400" dirty="0">
                <a:solidFill>
                  <a:srgbClr val="357BBB"/>
                </a:solidFill>
                <a:effectLst/>
                <a:latin typeface="Cambria" panose="02040503050406030204" pitchFamily="18" charset="0"/>
                <a:ea typeface="Cambria" panose="02040503050406030204" pitchFamily="18" charset="0"/>
              </a:rPr>
              <a:t>Các thiết bị đo lường nhiệt độ có thể có độ chính xác khác nhau, và việc sử dụng thiết bị không chính xác có thể dẫn đến sai số trong kết quả đo.</a:t>
            </a:r>
          </a:p>
        </p:txBody>
      </p:sp>
      <p:pic>
        <p:nvPicPr>
          <p:cNvPr id="18434" name="Picture 2" descr="n416 Fb Dinh Thu Huyen">
            <a:extLst>
              <a:ext uri="{FF2B5EF4-FFF2-40B4-BE49-F238E27FC236}">
                <a16:creationId xmlns:a16="http://schemas.microsoft.com/office/drawing/2014/main" id="{EFA76D0E-CCAC-6C5C-7764-32B030B7F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38" y="4641170"/>
            <a:ext cx="2929811" cy="221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98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descr="n416 Fb Dinh Thu Huyen"/>
          <p:cNvSpPr/>
          <p:nvPr/>
        </p:nvSpPr>
        <p:spPr>
          <a:xfrm>
            <a:off x="-65789" y="-3581362"/>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6" name="Group 6" descr="n416 Fb Dinh Thu Huyen"/>
          <p:cNvGrpSpPr/>
          <p:nvPr/>
        </p:nvGrpSpPr>
        <p:grpSpPr>
          <a:xfrm>
            <a:off x="3763620" y="6081661"/>
            <a:ext cx="404818" cy="617011"/>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8" name="TextBox 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descr="n416 Fb Dinh Thu Huyen"/>
          <p:cNvGrpSpPr/>
          <p:nvPr/>
        </p:nvGrpSpPr>
        <p:grpSpPr>
          <a:xfrm>
            <a:off x="4393826" y="6081661"/>
            <a:ext cx="404818" cy="617011"/>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1" name="TextBox 1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n416 Fb Dinh Thu Huyen"/>
          <p:cNvGrpSpPr/>
          <p:nvPr/>
        </p:nvGrpSpPr>
        <p:grpSpPr>
          <a:xfrm>
            <a:off x="4966533" y="6081661"/>
            <a:ext cx="404818" cy="617011"/>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14" name="TextBox 1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descr="n416 Fb Dinh Thu Huyen"/>
          <p:cNvGrpSpPr/>
          <p:nvPr/>
        </p:nvGrpSpPr>
        <p:grpSpPr>
          <a:xfrm>
            <a:off x="5596738" y="6081661"/>
            <a:ext cx="404818" cy="617011"/>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7" name="TextBox 1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descr="n416 Fb Dinh Thu Huyen"/>
          <p:cNvGrpSpPr/>
          <p:nvPr/>
        </p:nvGrpSpPr>
        <p:grpSpPr>
          <a:xfrm>
            <a:off x="6190444" y="6081661"/>
            <a:ext cx="404818" cy="617011"/>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0" name="TextBox 20"/>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descr="n416 Fb Dinh Thu Huyen"/>
          <p:cNvGrpSpPr/>
          <p:nvPr/>
        </p:nvGrpSpPr>
        <p:grpSpPr>
          <a:xfrm>
            <a:off x="6820650" y="6081661"/>
            <a:ext cx="404818" cy="617011"/>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3" name="TextBox 23"/>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4" name="Group 24" descr="n416 Fb Dinh Thu Huyen"/>
          <p:cNvGrpSpPr/>
          <p:nvPr/>
        </p:nvGrpSpPr>
        <p:grpSpPr>
          <a:xfrm>
            <a:off x="7393356" y="6081661"/>
            <a:ext cx="404818" cy="617011"/>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6" name="TextBox 26"/>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7" name="Group 27" descr="n416 Fb Dinh Thu Huyen"/>
          <p:cNvGrpSpPr/>
          <p:nvPr/>
        </p:nvGrpSpPr>
        <p:grpSpPr>
          <a:xfrm>
            <a:off x="8023562" y="6081661"/>
            <a:ext cx="404818" cy="617011"/>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9" name="TextBox 29"/>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0" name="Group 30" descr="n416 Fb Dinh Thu Huyen"/>
          <p:cNvGrpSpPr/>
          <p:nvPr/>
        </p:nvGrpSpPr>
        <p:grpSpPr>
          <a:xfrm>
            <a:off x="1933640" y="6081661"/>
            <a:ext cx="404818" cy="617011"/>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2" name="TextBox 32"/>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3" name="Group 33" descr="n416 Fb Dinh Thu Huyen"/>
          <p:cNvGrpSpPr/>
          <p:nvPr/>
        </p:nvGrpSpPr>
        <p:grpSpPr>
          <a:xfrm>
            <a:off x="2563845" y="6081661"/>
            <a:ext cx="404818" cy="617011"/>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35" name="TextBox 35"/>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36" descr="n416 Fb Dinh Thu Huyen"/>
          <p:cNvGrpSpPr/>
          <p:nvPr/>
        </p:nvGrpSpPr>
        <p:grpSpPr>
          <a:xfrm>
            <a:off x="3136552" y="6081661"/>
            <a:ext cx="404818" cy="617011"/>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8" name="TextBox 3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39" descr="n416 Fb Dinh Thu Huyen"/>
          <p:cNvGrpSpPr/>
          <p:nvPr/>
        </p:nvGrpSpPr>
        <p:grpSpPr>
          <a:xfrm>
            <a:off x="8650630" y="6081661"/>
            <a:ext cx="404818" cy="617011"/>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1" name="TextBox 4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42" descr="n416 Fb Dinh Thu Huyen"/>
          <p:cNvGrpSpPr/>
          <p:nvPr/>
        </p:nvGrpSpPr>
        <p:grpSpPr>
          <a:xfrm>
            <a:off x="9280836" y="6081661"/>
            <a:ext cx="404818" cy="617011"/>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44" name="TextBox 4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5" descr="n416 Fb Dinh Thu Huyen"/>
          <p:cNvGrpSpPr/>
          <p:nvPr/>
        </p:nvGrpSpPr>
        <p:grpSpPr>
          <a:xfrm>
            <a:off x="9853543" y="6081661"/>
            <a:ext cx="404818" cy="617011"/>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7" name="TextBox 4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48" descr="n416 Fb Dinh Thu Huyen"/>
          <p:cNvGrpSpPr/>
          <p:nvPr/>
        </p:nvGrpSpPr>
        <p:grpSpPr>
          <a:xfrm>
            <a:off x="574066" y="-56766"/>
            <a:ext cx="11637573" cy="6429858"/>
            <a:chOff x="-103753" y="-28575"/>
            <a:chExt cx="3611297" cy="1736449"/>
          </a:xfrm>
        </p:grpSpPr>
        <p:sp>
          <p:nvSpPr>
            <p:cNvPr id="49" name="Freeform 49"/>
            <p:cNvSpPr/>
            <p:nvPr/>
          </p:nvSpPr>
          <p:spPr>
            <a:xfrm>
              <a:off x="-103753"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txBody>
            <a:bodyPr/>
            <a:lstStyle/>
            <a:p>
              <a:endParaRPr lang="en-US"/>
            </a:p>
          </p:txBody>
        </p:sp>
        <p:sp>
          <p:nvSpPr>
            <p:cNvPr id="50" name="TextBox 50"/>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7" name="Freeform 57" descr="n416 Fb Dinh Thu Huyen"/>
          <p:cNvSpPr/>
          <p:nvPr/>
        </p:nvSpPr>
        <p:spPr>
          <a:xfrm rot="5400000">
            <a:off x="-1827908" y="1515186"/>
            <a:ext cx="3836790" cy="483197"/>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a:extLst>
                <a:ext uri="{96DAC541-7B7A-43D3-8B79-37D633B846F1}">
                  <asvg:svgBlip xmlns:asvg="http://schemas.microsoft.com/office/drawing/2016/SVG/main" r:embed="rId3"/>
                </a:ext>
              </a:extLst>
            </a:blip>
            <a:stretch>
              <a:fillRect l="-47373"/>
            </a:stretch>
          </a:blipFill>
        </p:spPr>
        <p:txBody>
          <a:bodyPr/>
          <a:lstStyle/>
          <a:p>
            <a:endParaRPr lang="en-US"/>
          </a:p>
        </p:txBody>
      </p:sp>
      <p:sp>
        <p:nvSpPr>
          <p:cNvPr id="58" name="Freeform 58" descr="n416 Fb Dinh Thu Huyen"/>
          <p:cNvSpPr/>
          <p:nvPr/>
        </p:nvSpPr>
        <p:spPr>
          <a:xfrm rot="5400000" flipV="1">
            <a:off x="10204291" y="1515186"/>
            <a:ext cx="3836790" cy="483197"/>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a:extLst>
                <a:ext uri="{96DAC541-7B7A-43D3-8B79-37D633B846F1}">
                  <asvg:svgBlip xmlns:asvg="http://schemas.microsoft.com/office/drawing/2016/SVG/main" r:embed="rId3"/>
                </a:ext>
              </a:extLst>
            </a:blip>
            <a:stretch>
              <a:fillRect l="-47373"/>
            </a:stretch>
          </a:blipFill>
        </p:spPr>
        <p:txBody>
          <a:bodyPr/>
          <a:lstStyle/>
          <a:p>
            <a:endParaRPr lang="en-US"/>
          </a:p>
        </p:txBody>
      </p:sp>
      <p:sp>
        <p:nvSpPr>
          <p:cNvPr id="5" name="TextBox 5" descr="n416 Fb Dinh Thu Huyen"/>
          <p:cNvSpPr txBox="1"/>
          <p:nvPr/>
        </p:nvSpPr>
        <p:spPr>
          <a:xfrm>
            <a:off x="1047210" y="34298"/>
            <a:ext cx="10466698" cy="6197291"/>
          </a:xfrm>
          <a:prstGeom prst="rect">
            <a:avLst/>
          </a:prstGeom>
        </p:spPr>
        <p:txBody>
          <a:bodyPr lIns="33867" tIns="33867" rIns="33867" bIns="33867" rtlCol="0" anchor="ctr"/>
          <a:lstStyle/>
          <a:p>
            <a:pPr algn="ctr" defTabSz="609630">
              <a:lnSpc>
                <a:spcPts val="1773"/>
              </a:lnSpc>
              <a:spcBef>
                <a:spcPct val="0"/>
              </a:spcBef>
            </a:pPr>
            <a:endParaRPr sz="2800">
              <a:solidFill>
                <a:prstClr val="black"/>
              </a:solidFill>
              <a:latin typeface="Cambria" panose="02040503050406030204" pitchFamily="18" charset="0"/>
              <a:ea typeface="Cambria" panose="02040503050406030204" pitchFamily="18" charset="0"/>
            </a:endParaRPr>
          </a:p>
        </p:txBody>
      </p:sp>
      <p:sp>
        <p:nvSpPr>
          <p:cNvPr id="59" name="TextBox 58" descr="n416 Fb Dinh Thu Huyen">
            <a:extLst>
              <a:ext uri="{FF2B5EF4-FFF2-40B4-BE49-F238E27FC236}">
                <a16:creationId xmlns:a16="http://schemas.microsoft.com/office/drawing/2014/main" id="{085DF86A-3D54-D5C9-8640-53E87AE25AC0}"/>
              </a:ext>
            </a:extLst>
          </p:cNvPr>
          <p:cNvSpPr txBox="1"/>
          <p:nvPr/>
        </p:nvSpPr>
        <p:spPr>
          <a:xfrm>
            <a:off x="4203471" y="372896"/>
            <a:ext cx="4776281" cy="584775"/>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Hệ thống lại kiến thức:</a:t>
            </a:r>
          </a:p>
        </p:txBody>
      </p:sp>
      <p:sp>
        <p:nvSpPr>
          <p:cNvPr id="60" name="TextBox 59" descr="n416 Fb Dinh Thu Huyen">
            <a:extLst>
              <a:ext uri="{FF2B5EF4-FFF2-40B4-BE49-F238E27FC236}">
                <a16:creationId xmlns:a16="http://schemas.microsoft.com/office/drawing/2014/main" id="{CE9A5432-F826-0E2D-117C-7BC5340F9848}"/>
              </a:ext>
            </a:extLst>
          </p:cNvPr>
          <p:cNvSpPr txBox="1"/>
          <p:nvPr/>
        </p:nvSpPr>
        <p:spPr>
          <a:xfrm>
            <a:off x="1233829" y="1127715"/>
            <a:ext cx="9935161" cy="523220"/>
          </a:xfrm>
          <a:prstGeom prst="rect">
            <a:avLst/>
          </a:prstGeom>
          <a:noFill/>
        </p:spPr>
        <p:txBody>
          <a:bodyPr wrap="square">
            <a:spAutoFit/>
          </a:bodyPr>
          <a:lstStyle/>
          <a:p>
            <a:r>
              <a:rPr lang="vi-VN" sz="2800" i="1" dirty="0">
                <a:effectLst/>
                <a:latin typeface="Cambria" panose="02040503050406030204" pitchFamily="18" charset="0"/>
                <a:ea typeface="Cambria" panose="02040503050406030204" pitchFamily="18" charset="0"/>
              </a:rPr>
              <a:t>- Nhiệt lượng trong quá trình truyền nhiệt khi vật đang nóng chảy </a:t>
            </a:r>
            <a:endParaRPr lang="vi-VN" sz="2800" dirty="0">
              <a:latin typeface="Cambria" panose="02040503050406030204" pitchFamily="18" charset="0"/>
              <a:ea typeface="Cambria" panose="02040503050406030204" pitchFamily="18" charset="0"/>
            </a:endParaRPr>
          </a:p>
        </p:txBody>
      </p:sp>
      <p:sp>
        <p:nvSpPr>
          <p:cNvPr id="61" name="TextBox 60" descr="n416 Fb Dinh Thu Huyen">
            <a:extLst>
              <a:ext uri="{FF2B5EF4-FFF2-40B4-BE49-F238E27FC236}">
                <a16:creationId xmlns:a16="http://schemas.microsoft.com/office/drawing/2014/main" id="{C553FAF8-6B93-6567-30AC-30C67FD47EF8}"/>
              </a:ext>
            </a:extLst>
          </p:cNvPr>
          <p:cNvSpPr txBox="1"/>
          <p:nvPr/>
        </p:nvSpPr>
        <p:spPr>
          <a:xfrm>
            <a:off x="5229493" y="1800549"/>
            <a:ext cx="1733014" cy="544765"/>
          </a:xfrm>
          <a:prstGeom prst="rect">
            <a:avLst/>
          </a:prstGeom>
          <a:noFill/>
          <a:ln>
            <a:solidFill>
              <a:srgbClr val="FF0000"/>
            </a:solidFill>
          </a:ln>
        </p:spPr>
        <p:txBody>
          <a:bodyPr wrap="square">
            <a:spAutoFit/>
          </a:bodyPr>
          <a:lstStyle/>
          <a:p>
            <a:pPr algn="ctr">
              <a:lnSpc>
                <a:spcPct val="115000"/>
              </a:lnSpc>
            </a:pPr>
            <a:r>
              <a:rPr lang="vi-VN" sz="2800" b="1" dirty="0">
                <a:effectLst/>
                <a:latin typeface="Cambria" panose="02040503050406030204" pitchFamily="18" charset="0"/>
                <a:ea typeface="Cambria" panose="02040503050406030204" pitchFamily="18" charset="0"/>
              </a:rPr>
              <a:t>Q = </a:t>
            </a:r>
            <a:r>
              <a:rPr lang="en-US" sz="2800" b="1" dirty="0">
                <a:effectLst/>
                <a:latin typeface="Cambria" panose="02040503050406030204" pitchFamily="18" charset="0"/>
                <a:ea typeface="Cambria" panose="02040503050406030204" pitchFamily="18" charset="0"/>
                <a:sym typeface="Symbol" panose="05050102010706020507" pitchFamily="18" charset="2"/>
              </a:rPr>
              <a:t></a:t>
            </a:r>
            <a:r>
              <a:rPr lang="vi-VN" sz="2800" b="1" dirty="0">
                <a:effectLst/>
                <a:latin typeface="Cambria" panose="02040503050406030204" pitchFamily="18" charset="0"/>
                <a:ea typeface="Cambria" panose="02040503050406030204" pitchFamily="18" charset="0"/>
              </a:rPr>
              <a:t>m</a:t>
            </a:r>
          </a:p>
        </p:txBody>
      </p:sp>
      <p:sp>
        <p:nvSpPr>
          <p:cNvPr id="62" name="TextBox 61" descr="n416 Fb Dinh Thu Huyen">
            <a:extLst>
              <a:ext uri="{FF2B5EF4-FFF2-40B4-BE49-F238E27FC236}">
                <a16:creationId xmlns:a16="http://schemas.microsoft.com/office/drawing/2014/main" id="{9194A6A4-3772-2E44-DB46-1E748B040F15}"/>
              </a:ext>
            </a:extLst>
          </p:cNvPr>
          <p:cNvSpPr txBox="1"/>
          <p:nvPr/>
        </p:nvSpPr>
        <p:spPr>
          <a:xfrm>
            <a:off x="1933640" y="2413289"/>
            <a:ext cx="3730130" cy="523220"/>
          </a:xfrm>
          <a:prstGeom prst="rect">
            <a:avLst/>
          </a:prstGeom>
          <a:noFill/>
        </p:spPr>
        <p:txBody>
          <a:bodyPr wrap="square">
            <a:spAutoFit/>
          </a:bodyPr>
          <a:lstStyle/>
          <a:p>
            <a:r>
              <a:rPr lang="vi-VN" sz="2800" dirty="0">
                <a:effectLst/>
                <a:latin typeface="Cambria" panose="02040503050406030204" pitchFamily="18" charset="0"/>
                <a:ea typeface="Cambria" panose="02040503050406030204" pitchFamily="18" charset="0"/>
              </a:rPr>
              <a:t>Trong đó: </a:t>
            </a:r>
            <a:endParaRPr lang="vi-VN" sz="2800" dirty="0">
              <a:latin typeface="Cambria" panose="02040503050406030204" pitchFamily="18" charset="0"/>
              <a:ea typeface="Cambria" panose="02040503050406030204" pitchFamily="18" charset="0"/>
            </a:endParaRPr>
          </a:p>
        </p:txBody>
      </p:sp>
      <p:sp>
        <p:nvSpPr>
          <p:cNvPr id="63" name="TextBox 62" descr="n416 Fb Dinh Thu Huyen">
            <a:extLst>
              <a:ext uri="{FF2B5EF4-FFF2-40B4-BE49-F238E27FC236}">
                <a16:creationId xmlns:a16="http://schemas.microsoft.com/office/drawing/2014/main" id="{B907B5F2-B71B-69C3-1BFB-B152C9B3EF90}"/>
              </a:ext>
            </a:extLst>
          </p:cNvPr>
          <p:cNvSpPr txBox="1"/>
          <p:nvPr/>
        </p:nvSpPr>
        <p:spPr>
          <a:xfrm>
            <a:off x="2334856" y="2930456"/>
            <a:ext cx="6404799"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Q </a:t>
            </a:r>
            <a:r>
              <a:rPr lang="en-US" sz="2800" dirty="0">
                <a:effectLst/>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J ) </a:t>
            </a:r>
            <a:r>
              <a:rPr lang="vi-VN" sz="2800" dirty="0">
                <a:effectLst/>
                <a:latin typeface="Cambria" panose="02040503050406030204" pitchFamily="18" charset="0"/>
                <a:ea typeface="Cambria" panose="02040503050406030204" pitchFamily="18" charset="0"/>
              </a:rPr>
              <a:t>là nhiệt lượng cần truyền cho vật;</a:t>
            </a:r>
            <a:endParaRPr lang="vi-VN" sz="2800" dirty="0">
              <a:latin typeface="Cambria" panose="02040503050406030204" pitchFamily="18" charset="0"/>
              <a:ea typeface="Cambria" panose="02040503050406030204" pitchFamily="18" charset="0"/>
            </a:endParaRPr>
          </a:p>
        </p:txBody>
      </p:sp>
      <p:sp>
        <p:nvSpPr>
          <p:cNvPr id="64" name="TextBox 63" descr="n416 Fb Dinh Thu Huyen">
            <a:extLst>
              <a:ext uri="{FF2B5EF4-FFF2-40B4-BE49-F238E27FC236}">
                <a16:creationId xmlns:a16="http://schemas.microsoft.com/office/drawing/2014/main" id="{53A99C08-AC81-ADCE-4356-CBC0F2A9973E}"/>
              </a:ext>
            </a:extLst>
          </p:cNvPr>
          <p:cNvSpPr txBox="1"/>
          <p:nvPr/>
        </p:nvSpPr>
        <p:spPr>
          <a:xfrm>
            <a:off x="2352999" y="3453676"/>
            <a:ext cx="7155354"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m (kg) là khối lượng của vật;</a:t>
            </a:r>
            <a:endParaRPr lang="vi-VN" sz="2800" dirty="0">
              <a:latin typeface="Cambria" panose="02040503050406030204" pitchFamily="18" charset="0"/>
              <a:ea typeface="Cambria" panose="02040503050406030204" pitchFamily="18" charset="0"/>
            </a:endParaRPr>
          </a:p>
        </p:txBody>
      </p:sp>
      <p:sp>
        <p:nvSpPr>
          <p:cNvPr id="65" name="TextBox 64" descr="n416 Fb Dinh Thu Huyen">
            <a:extLst>
              <a:ext uri="{FF2B5EF4-FFF2-40B4-BE49-F238E27FC236}">
                <a16:creationId xmlns:a16="http://schemas.microsoft.com/office/drawing/2014/main" id="{E44CD7E7-0731-2B02-263A-96B86975545B}"/>
              </a:ext>
            </a:extLst>
          </p:cNvPr>
          <p:cNvSpPr txBox="1"/>
          <p:nvPr/>
        </p:nvSpPr>
        <p:spPr>
          <a:xfrm>
            <a:off x="2334856" y="4079195"/>
            <a:ext cx="8696331" cy="523220"/>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 </a:t>
            </a:r>
            <a:r>
              <a:rPr lang="el-GR" sz="2800" dirty="0">
                <a:latin typeface="Cambria" panose="02040503050406030204" pitchFamily="18" charset="0"/>
                <a:ea typeface="Cambria" panose="02040503050406030204" pitchFamily="18" charset="0"/>
              </a:rPr>
              <a:t>λ</a:t>
            </a:r>
            <a:r>
              <a:rPr lang="vi-VN" sz="2800" dirty="0">
                <a:effectLst/>
                <a:latin typeface="Cambria" panose="02040503050406030204" pitchFamily="18" charset="0"/>
                <a:ea typeface="Cambria" panose="02040503050406030204" pitchFamily="18" charset="0"/>
              </a:rPr>
              <a:t> (J/kg) là nhiệt nóng chảy riêng của chất làm vật;</a:t>
            </a:r>
            <a:endParaRPr lang="vi-VN" sz="2800" dirty="0">
              <a:latin typeface="Cambria" panose="02040503050406030204" pitchFamily="18" charset="0"/>
              <a:ea typeface="Cambria" panose="02040503050406030204" pitchFamily="18" charset="0"/>
            </a:endParaRPr>
          </a:p>
        </p:txBody>
      </p:sp>
      <p:sp>
        <p:nvSpPr>
          <p:cNvPr id="66" name="TextBox 65" descr="n416 Fb Dinh Thu Huyen">
            <a:extLst>
              <a:ext uri="{FF2B5EF4-FFF2-40B4-BE49-F238E27FC236}">
                <a16:creationId xmlns:a16="http://schemas.microsoft.com/office/drawing/2014/main" id="{4755F237-64C9-B04B-689E-B4316BA4E151}"/>
              </a:ext>
            </a:extLst>
          </p:cNvPr>
          <p:cNvSpPr txBox="1"/>
          <p:nvPr/>
        </p:nvSpPr>
        <p:spPr>
          <a:xfrm>
            <a:off x="1233829" y="4810465"/>
            <a:ext cx="10049756" cy="1384995"/>
          </a:xfrm>
          <a:prstGeom prst="rect">
            <a:avLst/>
          </a:prstGeom>
          <a:noFill/>
        </p:spPr>
        <p:txBody>
          <a:bodyPr wrap="square">
            <a:spAutoFit/>
          </a:bodyPr>
          <a:lstStyle/>
          <a:p>
            <a:pPr algn="just"/>
            <a:r>
              <a:rPr lang="vi-VN" sz="2800" i="1" dirty="0">
                <a:effectLst/>
                <a:latin typeface="Cambria" panose="02040503050406030204" pitchFamily="18" charset="0"/>
                <a:ea typeface="Cambria" panose="02040503050406030204" pitchFamily="18" charset="0"/>
              </a:rPr>
              <a:t>- Nhiệt nóng chảy riêng của một chất là nhiệt lượng cần để làm cho một </a:t>
            </a:r>
            <a:r>
              <a:rPr lang="vi-VN" sz="2800" i="1" dirty="0" err="1">
                <a:effectLst/>
                <a:latin typeface="Cambria" panose="02040503050406030204" pitchFamily="18" charset="0"/>
                <a:ea typeface="Cambria" panose="02040503050406030204" pitchFamily="18" charset="0"/>
              </a:rPr>
              <a:t>kilôgam</a:t>
            </a:r>
            <a:r>
              <a:rPr lang="vi-VN" sz="2800" i="1" dirty="0">
                <a:effectLst/>
                <a:latin typeface="Cambria" panose="02040503050406030204" pitchFamily="18" charset="0"/>
                <a:ea typeface="Cambria" panose="02040503050406030204" pitchFamily="18" charset="0"/>
              </a:rPr>
              <a:t> chất đó nóng chảy hoàn toàn ở nhiệt độ nóng chảy.</a:t>
            </a:r>
            <a:endParaRPr lang="vi-VN" sz="2800" i="1" dirty="0">
              <a:latin typeface="Cambria" panose="02040503050406030204" pitchFamily="18" charset="0"/>
              <a:ea typeface="Cambria" panose="02040503050406030204" pitchFamily="18" charset="0"/>
            </a:endParaRPr>
          </a:p>
        </p:txBody>
      </p:sp>
      <p:pic>
        <p:nvPicPr>
          <p:cNvPr id="17410" name="Picture 2" descr="n416 Fb Dinh Thu Huyen">
            <a:extLst>
              <a:ext uri="{FF2B5EF4-FFF2-40B4-BE49-F238E27FC236}">
                <a16:creationId xmlns:a16="http://schemas.microsoft.com/office/drawing/2014/main" id="{048E98C0-8FC3-9C7E-E459-11CEEA117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922" y="1685609"/>
            <a:ext cx="2479573" cy="1998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 calcmode="lin" valueType="num">
                                      <p:cBhvr additive="base">
                                        <p:cTn id="10" dur="500" fill="hold"/>
                                        <p:tgtEl>
                                          <p:spTgt spid="17410"/>
                                        </p:tgtEl>
                                        <p:attrNameLst>
                                          <p:attrName>ppt_x</p:attrName>
                                        </p:attrNameLst>
                                      </p:cBhvr>
                                      <p:tavLst>
                                        <p:tav tm="0">
                                          <p:val>
                                            <p:strVal val="#ppt_x"/>
                                          </p:val>
                                        </p:tav>
                                        <p:tav tm="100000">
                                          <p:val>
                                            <p:strVal val="#ppt_x"/>
                                          </p:val>
                                        </p:tav>
                                      </p:tavLst>
                                    </p:anim>
                                    <p:anim calcmode="lin" valueType="num">
                                      <p:cBhvr additive="base">
                                        <p:cTn id="11"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Teardrop 33" descr="n416 Fb Dinh Thu Huyen">
            <a:hlinkClick r:id="rId3" action="ppaction://hlinksldjump"/>
            <a:extLst>
              <a:ext uri="{FF2B5EF4-FFF2-40B4-BE49-F238E27FC236}">
                <a16:creationId xmlns:a16="http://schemas.microsoft.com/office/drawing/2014/main" id="{40BE2AC1-DAAB-3A29-6F49-056CB1E8F475}"/>
              </a:ext>
            </a:extLst>
          </p:cNvPr>
          <p:cNvSpPr/>
          <p:nvPr/>
        </p:nvSpPr>
        <p:spPr>
          <a:xfrm rot="14631099">
            <a:off x="8074704" y="2819534"/>
            <a:ext cx="2501153" cy="2169459"/>
          </a:xfrm>
          <a:prstGeom prst="teardrop">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ardrop 32" descr="n416 Fb Dinh Thu Huyen">
            <a:hlinkClick r:id="rId4" action="ppaction://hlinksldjump"/>
            <a:extLst>
              <a:ext uri="{FF2B5EF4-FFF2-40B4-BE49-F238E27FC236}">
                <a16:creationId xmlns:a16="http://schemas.microsoft.com/office/drawing/2014/main" id="{5930423D-383B-DFEC-C385-E2C42CA5A217}"/>
              </a:ext>
            </a:extLst>
          </p:cNvPr>
          <p:cNvSpPr/>
          <p:nvPr/>
        </p:nvSpPr>
        <p:spPr>
          <a:xfrm rot="11095469">
            <a:off x="7888942" y="1232689"/>
            <a:ext cx="2501153" cy="2169459"/>
          </a:xfrm>
          <a:prstGeom prst="teardrop">
            <a:avLst/>
          </a:prstGeom>
          <a:solidFill>
            <a:srgbClr val="F67D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ardrop 34" descr="n416 Fb Dinh Thu Huyen">
            <a:hlinkClick r:id="rId5" action="ppaction://hlinksldjump"/>
            <a:extLst>
              <a:ext uri="{FF2B5EF4-FFF2-40B4-BE49-F238E27FC236}">
                <a16:creationId xmlns:a16="http://schemas.microsoft.com/office/drawing/2014/main" id="{2327D57A-23DC-5607-7DFC-099815F0321B}"/>
              </a:ext>
            </a:extLst>
          </p:cNvPr>
          <p:cNvSpPr/>
          <p:nvPr/>
        </p:nvSpPr>
        <p:spPr>
          <a:xfrm rot="17986864">
            <a:off x="6866966" y="3800709"/>
            <a:ext cx="2501153" cy="2169459"/>
          </a:xfrm>
          <a:prstGeom prst="teardrop">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Teardrop 35" descr="n416 Fb Dinh Thu Huyen">
            <a:hlinkClick r:id="rId6" action="ppaction://hlinksldjump"/>
            <a:extLst>
              <a:ext uri="{FF2B5EF4-FFF2-40B4-BE49-F238E27FC236}">
                <a16:creationId xmlns:a16="http://schemas.microsoft.com/office/drawing/2014/main" id="{5F19AC18-AC10-E623-FE67-D7DB39A7B0AD}"/>
              </a:ext>
            </a:extLst>
          </p:cNvPr>
          <p:cNvSpPr/>
          <p:nvPr/>
        </p:nvSpPr>
        <p:spPr>
          <a:xfrm rot="189611">
            <a:off x="5241392" y="3193886"/>
            <a:ext cx="2501153" cy="2169459"/>
          </a:xfrm>
          <a:prstGeom prst="teardrop">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ardrop 36" descr="n416 Fb Dinh Thu Huyen">
            <a:hlinkClick r:id="rId7" action="ppaction://hlinksldjump"/>
            <a:extLst>
              <a:ext uri="{FF2B5EF4-FFF2-40B4-BE49-F238E27FC236}">
                <a16:creationId xmlns:a16="http://schemas.microsoft.com/office/drawing/2014/main" id="{5261DD21-1656-5B8A-1F42-E796FABF568D}"/>
              </a:ext>
            </a:extLst>
          </p:cNvPr>
          <p:cNvSpPr/>
          <p:nvPr/>
        </p:nvSpPr>
        <p:spPr>
          <a:xfrm rot="4005050">
            <a:off x="5083732" y="1478225"/>
            <a:ext cx="2501153" cy="2169459"/>
          </a:xfrm>
          <a:prstGeom prst="teardrop">
            <a:avLst/>
          </a:prstGeom>
          <a:solidFill>
            <a:srgbClr val="CC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ardrop 31" descr="n416 Fb Dinh Thu Huyen">
            <a:hlinkClick r:id="rId8" action="ppaction://hlinksldjump"/>
            <a:extLst>
              <a:ext uri="{FF2B5EF4-FFF2-40B4-BE49-F238E27FC236}">
                <a16:creationId xmlns:a16="http://schemas.microsoft.com/office/drawing/2014/main" id="{DA77EC7F-F8FD-5BE5-E004-60A6850AB058}"/>
              </a:ext>
            </a:extLst>
          </p:cNvPr>
          <p:cNvSpPr/>
          <p:nvPr/>
        </p:nvSpPr>
        <p:spPr>
          <a:xfrm rot="7463780">
            <a:off x="6361849" y="559963"/>
            <a:ext cx="2501153" cy="2169459"/>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descr="n416 Fb Dinh Thu Huyen">
            <a:extLst>
              <a:ext uri="{FF2B5EF4-FFF2-40B4-BE49-F238E27FC236}">
                <a16:creationId xmlns:a16="http://schemas.microsoft.com/office/drawing/2014/main" id="{9A7FF7EF-065C-4C81-52DB-89A8AFCCDE7C}"/>
              </a:ext>
            </a:extLst>
          </p:cNvPr>
          <p:cNvSpPr/>
          <p:nvPr/>
        </p:nvSpPr>
        <p:spPr>
          <a:xfrm>
            <a:off x="446739" y="252177"/>
            <a:ext cx="5062604" cy="1200329"/>
          </a:xfrm>
          <a:prstGeom prst="rect">
            <a:avLst/>
          </a:prstGeom>
          <a:noFill/>
        </p:spPr>
        <p:txBody>
          <a:bodyPr wrap="none" lIns="91440" tIns="45720" rIns="91440" bIns="45720">
            <a:spAutoFit/>
          </a:bodyPr>
          <a:lstStyle/>
          <a:p>
            <a:pPr algn="ctr"/>
            <a:r>
              <a:rPr lang="vi-VN" sz="3600" b="1" cap="none" spc="0" dirty="0">
                <a:ln w="22225">
                  <a:solidFill>
                    <a:schemeClr val="accent2"/>
                  </a:solidFill>
                  <a:prstDash val="solid"/>
                </a:ln>
                <a:solidFill>
                  <a:srgbClr val="FF0066"/>
                </a:solidFill>
                <a:effectLst/>
                <a:latin typeface="+mj-lt"/>
              </a:rPr>
              <a:t>TRÒ CHƠI </a:t>
            </a:r>
          </a:p>
          <a:p>
            <a:pPr algn="ctr"/>
            <a:r>
              <a:rPr lang="vi-VN" sz="3600" b="1" cap="none" spc="0" dirty="0">
                <a:ln w="22225">
                  <a:solidFill>
                    <a:schemeClr val="accent2"/>
                  </a:solidFill>
                  <a:prstDash val="solid"/>
                </a:ln>
                <a:solidFill>
                  <a:srgbClr val="FF0066"/>
                </a:solidFill>
                <a:effectLst/>
                <a:latin typeface="+mj-lt"/>
              </a:rPr>
              <a:t>CÁNH HOA MAY MẮN</a:t>
            </a:r>
            <a:endParaRPr lang="en-US" sz="3600" b="1" cap="none" spc="0" dirty="0">
              <a:ln w="22225">
                <a:solidFill>
                  <a:schemeClr val="accent2"/>
                </a:solidFill>
                <a:prstDash val="solid"/>
              </a:ln>
              <a:solidFill>
                <a:srgbClr val="FF0066"/>
              </a:solidFill>
              <a:effectLst/>
              <a:latin typeface="+mj-lt"/>
            </a:endParaRPr>
          </a:p>
        </p:txBody>
      </p:sp>
      <p:pic>
        <p:nvPicPr>
          <p:cNvPr id="41" name="Picture 2" descr="n416 Fb Dinh Thu Huyen">
            <a:extLst>
              <a:ext uri="{FF2B5EF4-FFF2-40B4-BE49-F238E27FC236}">
                <a16:creationId xmlns:a16="http://schemas.microsoft.com/office/drawing/2014/main" id="{3B150891-2ACC-DE9E-9488-08C2E52093A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273" y="5234998"/>
            <a:ext cx="1274625" cy="127462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n416 Fb Dinh Thu Huyen">
            <a:hlinkClick r:id="rId10" action="ppaction://hlinksldjump"/>
            <a:extLst>
              <a:ext uri="{FF2B5EF4-FFF2-40B4-BE49-F238E27FC236}">
                <a16:creationId xmlns:a16="http://schemas.microsoft.com/office/drawing/2014/main" id="{5BEDBAF0-F9B0-8E6F-3365-47651C9BC0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59563" y="5504888"/>
            <a:ext cx="1107164" cy="1107164"/>
          </a:xfrm>
          <a:prstGeom prst="rect">
            <a:avLst/>
          </a:prstGeom>
        </p:spPr>
      </p:pic>
    </p:spTree>
    <p:extLst>
      <p:ext uri="{BB962C8B-B14F-4D97-AF65-F5344CB8AC3E}">
        <p14:creationId xmlns:p14="http://schemas.microsoft.com/office/powerpoint/2010/main" val="263349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ssolve">
                                      <p:cBhvr>
                                        <p:cTn id="30" dur="500"/>
                                        <p:tgtEl>
                                          <p:spTgt spid="37"/>
                                        </p:tgtEl>
                                      </p:cBhvr>
                                    </p:animEffect>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32"/>
                                        </p:tgtEl>
                                      </p:cBhvr>
                                    </p:animEffect>
                                    <p:anim calcmode="lin" valueType="num">
                                      <p:cBhvr>
                                        <p:cTn id="40" dur="1000"/>
                                        <p:tgtEl>
                                          <p:spTgt spid="32"/>
                                        </p:tgtEl>
                                        <p:attrNameLst>
                                          <p:attrName>ppt_x</p:attrName>
                                        </p:attrNameLst>
                                      </p:cBhvr>
                                      <p:tavLst>
                                        <p:tav tm="0">
                                          <p:val>
                                            <p:strVal val="ppt_x"/>
                                          </p:val>
                                        </p:tav>
                                        <p:tav tm="100000">
                                          <p:val>
                                            <p:strVal val="ppt_x"/>
                                          </p:val>
                                        </p:tav>
                                      </p:tavLst>
                                    </p:anim>
                                    <p:anim calcmode="lin" valueType="num">
                                      <p:cBhvr>
                                        <p:cTn id="41" dur="1000"/>
                                        <p:tgtEl>
                                          <p:spTgt spid="32"/>
                                        </p:tgtEl>
                                        <p:attrNameLst>
                                          <p:attrName>ppt_y</p:attrName>
                                        </p:attrNameLst>
                                      </p:cBhvr>
                                      <p:tavLst>
                                        <p:tav tm="0">
                                          <p:val>
                                            <p:strVal val="ppt_y"/>
                                          </p:val>
                                        </p:tav>
                                        <p:tav tm="100000">
                                          <p:val>
                                            <p:strVal val="ppt_y+.1"/>
                                          </p:val>
                                        </p:tav>
                                      </p:tavLst>
                                    </p:anim>
                                    <p:set>
                                      <p:cBhvr>
                                        <p:cTn id="42"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3" restart="whenNotActive" fill="hold" evtFilter="cancelBubble" nodeType="interactiveSeq">
                <p:stCondLst>
                  <p:cond evt="onClick" delay="0">
                    <p:tgtEl>
                      <p:spTgt spid="33"/>
                    </p:tgtEl>
                  </p:cond>
                </p:stCondLst>
                <p:endSync evt="end" delay="0">
                  <p:rtn val="all"/>
                </p:endSync>
                <p:childTnLst>
                  <p:par>
                    <p:cTn id="44" fill="hold">
                      <p:stCondLst>
                        <p:cond delay="0"/>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3"/>
                                        </p:tgtEl>
                                      </p:cBhvr>
                                    </p:animEffect>
                                    <p:anim calcmode="lin" valueType="num">
                                      <p:cBhvr>
                                        <p:cTn id="48" dur="1000"/>
                                        <p:tgtEl>
                                          <p:spTgt spid="33"/>
                                        </p:tgtEl>
                                        <p:attrNameLst>
                                          <p:attrName>ppt_x</p:attrName>
                                        </p:attrNameLst>
                                      </p:cBhvr>
                                      <p:tavLst>
                                        <p:tav tm="0">
                                          <p:val>
                                            <p:strVal val="ppt_x"/>
                                          </p:val>
                                        </p:tav>
                                        <p:tav tm="100000">
                                          <p:val>
                                            <p:strVal val="ppt_x"/>
                                          </p:val>
                                        </p:tav>
                                      </p:tavLst>
                                    </p:anim>
                                    <p:anim calcmode="lin" valueType="num">
                                      <p:cBhvr>
                                        <p:cTn id="49" dur="1000"/>
                                        <p:tgtEl>
                                          <p:spTgt spid="33"/>
                                        </p:tgtEl>
                                        <p:attrNameLst>
                                          <p:attrName>ppt_y</p:attrName>
                                        </p:attrNameLst>
                                      </p:cBhvr>
                                      <p:tavLst>
                                        <p:tav tm="0">
                                          <p:val>
                                            <p:strVal val="ppt_y"/>
                                          </p:val>
                                        </p:tav>
                                        <p:tav tm="100000">
                                          <p:val>
                                            <p:strVal val="ppt_y+.1"/>
                                          </p:val>
                                        </p:tav>
                                      </p:tavLst>
                                    </p:anim>
                                    <p:set>
                                      <p:cBhvr>
                                        <p:cTn id="50"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5"/>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35"/>
                                        </p:tgtEl>
                                      </p:cBhvr>
                                    </p:animEffect>
                                    <p:anim calcmode="lin" valueType="num">
                                      <p:cBhvr>
                                        <p:cTn id="56" dur="1000"/>
                                        <p:tgtEl>
                                          <p:spTgt spid="35"/>
                                        </p:tgtEl>
                                        <p:attrNameLst>
                                          <p:attrName>ppt_x</p:attrName>
                                        </p:attrNameLst>
                                      </p:cBhvr>
                                      <p:tavLst>
                                        <p:tav tm="0">
                                          <p:val>
                                            <p:strVal val="ppt_x"/>
                                          </p:val>
                                        </p:tav>
                                        <p:tav tm="100000">
                                          <p:val>
                                            <p:strVal val="ppt_x"/>
                                          </p:val>
                                        </p:tav>
                                      </p:tavLst>
                                    </p:anim>
                                    <p:anim calcmode="lin" valueType="num">
                                      <p:cBhvr>
                                        <p:cTn id="57" dur="1000"/>
                                        <p:tgtEl>
                                          <p:spTgt spid="35"/>
                                        </p:tgtEl>
                                        <p:attrNameLst>
                                          <p:attrName>ppt_y</p:attrName>
                                        </p:attrNameLst>
                                      </p:cBhvr>
                                      <p:tavLst>
                                        <p:tav tm="0">
                                          <p:val>
                                            <p:strVal val="ppt_y"/>
                                          </p:val>
                                        </p:tav>
                                        <p:tav tm="100000">
                                          <p:val>
                                            <p:strVal val="ppt_y+.1"/>
                                          </p:val>
                                        </p:tav>
                                      </p:tavLst>
                                    </p:anim>
                                    <p:set>
                                      <p:cBhvr>
                                        <p:cTn id="5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36"/>
                                        </p:tgtEl>
                                      </p:cBhvr>
                                    </p:animEffect>
                                    <p:anim calcmode="lin" valueType="num">
                                      <p:cBhvr>
                                        <p:cTn id="64" dur="1000"/>
                                        <p:tgtEl>
                                          <p:spTgt spid="36"/>
                                        </p:tgtEl>
                                        <p:attrNameLst>
                                          <p:attrName>ppt_x</p:attrName>
                                        </p:attrNameLst>
                                      </p:cBhvr>
                                      <p:tavLst>
                                        <p:tav tm="0">
                                          <p:val>
                                            <p:strVal val="ppt_x"/>
                                          </p:val>
                                        </p:tav>
                                        <p:tav tm="100000">
                                          <p:val>
                                            <p:strVal val="ppt_x"/>
                                          </p:val>
                                        </p:tav>
                                      </p:tavLst>
                                    </p:anim>
                                    <p:anim calcmode="lin" valueType="num">
                                      <p:cBhvr>
                                        <p:cTn id="65" dur="1000"/>
                                        <p:tgtEl>
                                          <p:spTgt spid="36"/>
                                        </p:tgtEl>
                                        <p:attrNameLst>
                                          <p:attrName>ppt_y</p:attrName>
                                        </p:attrNameLst>
                                      </p:cBhvr>
                                      <p:tavLst>
                                        <p:tav tm="0">
                                          <p:val>
                                            <p:strVal val="ppt_y"/>
                                          </p:val>
                                        </p:tav>
                                        <p:tav tm="100000">
                                          <p:val>
                                            <p:strVal val="ppt_y+.1"/>
                                          </p:val>
                                        </p:tav>
                                      </p:tavLst>
                                    </p:anim>
                                    <p:set>
                                      <p:cBhvr>
                                        <p:cTn id="66"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37"/>
                                        </p:tgtEl>
                                      </p:cBhvr>
                                    </p:animEffect>
                                    <p:anim calcmode="lin" valueType="num">
                                      <p:cBhvr>
                                        <p:cTn id="72" dur="1000"/>
                                        <p:tgtEl>
                                          <p:spTgt spid="37"/>
                                        </p:tgtEl>
                                        <p:attrNameLst>
                                          <p:attrName>ppt_x</p:attrName>
                                        </p:attrNameLst>
                                      </p:cBhvr>
                                      <p:tavLst>
                                        <p:tav tm="0">
                                          <p:val>
                                            <p:strVal val="ppt_x"/>
                                          </p:val>
                                        </p:tav>
                                        <p:tav tm="100000">
                                          <p:val>
                                            <p:strVal val="ppt_x"/>
                                          </p:val>
                                        </p:tav>
                                      </p:tavLst>
                                    </p:anim>
                                    <p:anim calcmode="lin" valueType="num">
                                      <p:cBhvr>
                                        <p:cTn id="73" dur="1000"/>
                                        <p:tgtEl>
                                          <p:spTgt spid="37"/>
                                        </p:tgtEl>
                                        <p:attrNameLst>
                                          <p:attrName>ppt_y</p:attrName>
                                        </p:attrNameLst>
                                      </p:cBhvr>
                                      <p:tavLst>
                                        <p:tav tm="0">
                                          <p:val>
                                            <p:strVal val="ppt_y"/>
                                          </p:val>
                                        </p:tav>
                                        <p:tav tm="100000">
                                          <p:val>
                                            <p:strVal val="ppt_y+.1"/>
                                          </p:val>
                                        </p:tav>
                                      </p:tavLst>
                                    </p:anim>
                                    <p:set>
                                      <p:cBhvr>
                                        <p:cTn id="74"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4" grpId="0" animBg="1"/>
      <p:bldP spid="33" grpId="0" animBg="1"/>
      <p:bldP spid="33" grpId="1" animBg="1"/>
      <p:bldP spid="35" grpId="0" animBg="1"/>
      <p:bldP spid="35" grpId="1" animBg="1"/>
      <p:bldP spid="36" grpId="0" animBg="1"/>
      <p:bldP spid="36" grpId="1" animBg="1"/>
      <p:bldP spid="37" grpId="0" animBg="1"/>
      <p:bldP spid="37" grpId="1" animBg="1"/>
      <p:bldP spid="32" grpId="0" animBg="1"/>
      <p:bldP spid="32" grpId="1"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3" name="Rectangle: Rounded Corners 2" descr="n416 Fb Dinh Thu Huyen">
            <a:extLst>
              <a:ext uri="{FF2B5EF4-FFF2-40B4-BE49-F238E27FC236}">
                <a16:creationId xmlns:a16="http://schemas.microsoft.com/office/drawing/2014/main" id="{72F28C0E-0CD0-20BA-04BC-2D4162C86A86}"/>
              </a:ext>
            </a:extLst>
          </p:cNvPr>
          <p:cNvSpPr/>
          <p:nvPr/>
        </p:nvSpPr>
        <p:spPr>
          <a:xfrm>
            <a:off x="1666240" y="741680"/>
            <a:ext cx="7762240"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Cambria" panose="02040503050406030204" pitchFamily="18" charset="0"/>
                <a:ea typeface="Cambria" panose="02040503050406030204" pitchFamily="18" charset="0"/>
              </a:rPr>
              <a:t>Câu 1:</a:t>
            </a:r>
            <a:r>
              <a:rPr lang="en-US" sz="3200" b="1" dirty="0">
                <a:solidFill>
                  <a:schemeClr val="tx1"/>
                </a:solidFill>
                <a:effectLst/>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Đơn vị nào sau đây là đơn vị của nhiệt nóng chảy riêng của vật rắn?</a:t>
            </a:r>
            <a:endParaRPr lang="en-US" sz="3200" dirty="0">
              <a:latin typeface="Cambria" panose="02040503050406030204" pitchFamily="18" charset="0"/>
              <a:ea typeface="Cambria" panose="02040503050406030204" pitchFamily="18" charset="0"/>
            </a:endParaRPr>
          </a:p>
        </p:txBody>
      </p:sp>
      <p:sp>
        <p:nvSpPr>
          <p:cNvPr id="5" name="Rectangle: Rounded Corners 4" descr="n416 Fb Dinh Thu Huyen">
            <a:extLst>
              <a:ext uri="{FF2B5EF4-FFF2-40B4-BE49-F238E27FC236}">
                <a16:creationId xmlns:a16="http://schemas.microsoft.com/office/drawing/2014/main" id="{179816E7-9CEC-5B6B-68D7-550133FBD0E0}"/>
              </a:ext>
            </a:extLst>
          </p:cNvPr>
          <p:cNvSpPr/>
          <p:nvPr/>
        </p:nvSpPr>
        <p:spPr>
          <a:xfrm>
            <a:off x="7268141" y="3269669"/>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J/kg</a:t>
            </a:r>
            <a:endParaRPr lang="vi-VN" sz="3400" dirty="0">
              <a:solidFill>
                <a:schemeClr val="tx1"/>
              </a:solidFill>
              <a:effectLst/>
              <a:latin typeface="Times New Roman" panose="02020603050405020304" pitchFamily="18" charset="0"/>
              <a:ea typeface="Times New Roman" panose="02020603050405020304" pitchFamily="18" charset="0"/>
            </a:endParaRPr>
          </a:p>
        </p:txBody>
      </p:sp>
      <p:pic>
        <p:nvPicPr>
          <p:cNvPr id="6" name="Graphic 5" descr="n416 Fb Dinh Thu Huyen">
            <a:hlinkClick r:id="rId5" action="ppaction://hlinksldjump"/>
            <a:extLst>
              <a:ext uri="{FF2B5EF4-FFF2-40B4-BE49-F238E27FC236}">
                <a16:creationId xmlns:a16="http://schemas.microsoft.com/office/drawing/2014/main" id="{320FE158-4235-04AA-8B61-6195906153A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6345" y="5735782"/>
            <a:ext cx="1122218" cy="1122218"/>
          </a:xfrm>
          <a:prstGeom prst="rect">
            <a:avLst/>
          </a:prstGeom>
        </p:spPr>
      </p:pic>
      <p:sp>
        <p:nvSpPr>
          <p:cNvPr id="7" name="Rectangle: Rounded Corners 6" descr="n416 Fb Dinh Thu Huyen">
            <a:extLst>
              <a:ext uri="{FF2B5EF4-FFF2-40B4-BE49-F238E27FC236}">
                <a16:creationId xmlns:a16="http://schemas.microsoft.com/office/drawing/2014/main" id="{1D5112C1-BDE6-F89B-4D57-BBDA94D06DEB}"/>
              </a:ext>
            </a:extLst>
          </p:cNvPr>
          <p:cNvSpPr/>
          <p:nvPr/>
        </p:nvSpPr>
        <p:spPr>
          <a:xfrm>
            <a:off x="2507719" y="3269671"/>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r>
              <a:rPr lang="en-US" sz="3400" dirty="0" err="1">
                <a:effectLst/>
                <a:latin typeface="Times New Roman" panose="02020603050405020304" pitchFamily="18" charset="0"/>
                <a:ea typeface="Times New Roman" panose="02020603050405020304" pitchFamily="18" charset="0"/>
              </a:rPr>
              <a:t>kg.</a:t>
            </a:r>
            <a:r>
              <a:rPr lang="en-US" sz="3400" dirty="0" err="1">
                <a:latin typeface="Times New Roman" panose="02020603050405020304" pitchFamily="18" charset="0"/>
                <a:ea typeface="Times New Roman" panose="02020603050405020304" pitchFamily="18" charset="0"/>
              </a:rPr>
              <a:t>độ</a:t>
            </a:r>
            <a:endParaRPr lang="vi-VN" sz="3400" dirty="0">
              <a:solidFill>
                <a:schemeClr val="tx1"/>
              </a:solidFill>
              <a:effectLst/>
              <a:latin typeface="Times New Roman" panose="02020603050405020304" pitchFamily="18" charset="0"/>
              <a:ea typeface="Times New Roman" panose="02020603050405020304" pitchFamily="18" charset="0"/>
            </a:endParaRPr>
          </a:p>
        </p:txBody>
      </p:sp>
      <p:sp>
        <p:nvSpPr>
          <p:cNvPr id="8" name="Rectangle: Rounded Corners 7" descr="n416 Fb Dinh Thu Huyen">
            <a:extLst>
              <a:ext uri="{FF2B5EF4-FFF2-40B4-BE49-F238E27FC236}">
                <a16:creationId xmlns:a16="http://schemas.microsoft.com/office/drawing/2014/main" id="{30907FBF-694E-F414-F044-E25F4AC0DCD4}"/>
              </a:ext>
            </a:extLst>
          </p:cNvPr>
          <p:cNvSpPr/>
          <p:nvPr/>
        </p:nvSpPr>
        <p:spPr>
          <a:xfrm>
            <a:off x="2507719" y="4987635"/>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endParaRPr lang="vi-VN" sz="3400" dirty="0">
              <a:solidFill>
                <a:schemeClr val="tx1"/>
              </a:solidFill>
              <a:effectLst/>
              <a:latin typeface="Times New Roman" panose="02020603050405020304" pitchFamily="18" charset="0"/>
              <a:ea typeface="Times New Roman" panose="02020603050405020304" pitchFamily="18" charset="0"/>
            </a:endParaRPr>
          </a:p>
        </p:txBody>
      </p:sp>
      <p:sp>
        <p:nvSpPr>
          <p:cNvPr id="9" name="Rectangle: Rounded Corners 8" descr="n416 Fb Dinh Thu Huyen">
            <a:extLst>
              <a:ext uri="{FF2B5EF4-FFF2-40B4-BE49-F238E27FC236}">
                <a16:creationId xmlns:a16="http://schemas.microsoft.com/office/drawing/2014/main" id="{82682AD2-6DC9-B353-3FF1-DA016872634B}"/>
              </a:ext>
            </a:extLst>
          </p:cNvPr>
          <p:cNvSpPr/>
          <p:nvPr/>
        </p:nvSpPr>
        <p:spPr>
          <a:xfrm>
            <a:off x="7268141" y="4987635"/>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r>
              <a:rPr lang="en-US" sz="3400" dirty="0" err="1">
                <a:latin typeface="Times New Roman" panose="02020603050405020304" pitchFamily="18" charset="0"/>
                <a:ea typeface="Times New Roman" panose="02020603050405020304" pitchFamily="18" charset="0"/>
              </a:rPr>
              <a:t>độ</a:t>
            </a:r>
            <a:endParaRPr lang="vi-VN" sz="3400" dirty="0">
              <a:solidFill>
                <a:schemeClr val="tx1"/>
              </a:solidFill>
              <a:effectLst/>
              <a:latin typeface="Times New Roman" panose="02020603050405020304" pitchFamily="18" charset="0"/>
              <a:ea typeface="Times New Roman" panose="02020603050405020304" pitchFamily="18" charset="0"/>
            </a:endParaRPr>
          </a:p>
        </p:txBody>
      </p:sp>
      <p:pic>
        <p:nvPicPr>
          <p:cNvPr id="2" name="Picture 1" descr="n416 Fb Dinh Thu Huyen">
            <a:extLst>
              <a:ext uri="{FF2B5EF4-FFF2-40B4-BE49-F238E27FC236}">
                <a16:creationId xmlns:a16="http://schemas.microsoft.com/office/drawing/2014/main" id="{650DD02E-DE0C-FFFF-D303-6723BB5724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036" y="3456777"/>
            <a:ext cx="805722" cy="708059"/>
          </a:xfrm>
          <a:prstGeom prst="rect">
            <a:avLst/>
          </a:prstGeom>
        </p:spPr>
      </p:pic>
      <p:pic>
        <p:nvPicPr>
          <p:cNvPr id="4" name="Picture 3" descr="n416 Fb Dinh Thu Huyen">
            <a:extLst>
              <a:ext uri="{FF2B5EF4-FFF2-40B4-BE49-F238E27FC236}">
                <a16:creationId xmlns:a16="http://schemas.microsoft.com/office/drawing/2014/main" id="{E1A7BDC2-B987-A403-0BFF-8BCA16873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0623" y="5174743"/>
            <a:ext cx="805722" cy="708059"/>
          </a:xfrm>
          <a:prstGeom prst="rect">
            <a:avLst/>
          </a:prstGeom>
        </p:spPr>
      </p:pic>
      <p:pic>
        <p:nvPicPr>
          <p:cNvPr id="14" name="Picture 13" descr="n416 Fb Dinh Thu Huyen">
            <a:extLst>
              <a:ext uri="{FF2B5EF4-FFF2-40B4-BE49-F238E27FC236}">
                <a16:creationId xmlns:a16="http://schemas.microsoft.com/office/drawing/2014/main" id="{39021A6A-AF38-CBEB-3735-0D87975D80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099" y="5174743"/>
            <a:ext cx="805722" cy="708059"/>
          </a:xfrm>
          <a:prstGeom prst="rect">
            <a:avLst/>
          </a:prstGeom>
        </p:spPr>
      </p:pic>
      <p:pic>
        <p:nvPicPr>
          <p:cNvPr id="16" name="Picture 15" descr="n416 Fb Dinh Thu Huyen">
            <a:extLst>
              <a:ext uri="{FF2B5EF4-FFF2-40B4-BE49-F238E27FC236}">
                <a16:creationId xmlns:a16="http://schemas.microsoft.com/office/drawing/2014/main" id="{651B0AF9-44A7-46CA-8D82-2562EE86F6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1888" y="3456777"/>
            <a:ext cx="804742" cy="643793"/>
          </a:xfrm>
          <a:prstGeom prst="rect">
            <a:avLst/>
          </a:prstGeom>
        </p:spPr>
      </p:pic>
    </p:spTree>
    <p:extLst>
      <p:ext uri="{BB962C8B-B14F-4D97-AF65-F5344CB8AC3E}">
        <p14:creationId xmlns:p14="http://schemas.microsoft.com/office/powerpoint/2010/main" val="2313646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50" fill="hold"/>
                                        <p:tgtEl>
                                          <p:spTgt spid="14"/>
                                        </p:tgtEl>
                                        <p:attrNameLst>
                                          <p:attrName>ppt_w</p:attrName>
                                        </p:attrNameLst>
                                      </p:cBhvr>
                                      <p:tavLst>
                                        <p:tav tm="0">
                                          <p:val>
                                            <p:strVal val="4*#ppt_w"/>
                                          </p:val>
                                        </p:tav>
                                        <p:tav tm="100000">
                                          <p:val>
                                            <p:strVal val="#ppt_w"/>
                                          </p:val>
                                        </p:tav>
                                      </p:tavLst>
                                    </p:anim>
                                    <p:anim calcmode="lin" valueType="num">
                                      <p:cBhvr>
                                        <p:cTn id="3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strVal val="4*#ppt_w"/>
                                          </p:val>
                                        </p:tav>
                                        <p:tav tm="100000">
                                          <p:val>
                                            <p:strVal val="#ppt_w"/>
                                          </p:val>
                                        </p:tav>
                                      </p:tavLst>
                                    </p:anim>
                                    <p:anim calcmode="lin" valueType="num">
                                      <p:cBhvr>
                                        <p:cTn id="40"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23" presetClass="entr" presetSubtype="32"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strVal val="4*#ppt_w"/>
                                          </p:val>
                                        </p:tav>
                                        <p:tav tm="100000">
                                          <p:val>
                                            <p:strVal val="#ppt_w"/>
                                          </p:val>
                                        </p:tav>
                                      </p:tavLst>
                                    </p:anim>
                                    <p:anim calcmode="lin" valueType="num">
                                      <p:cBhvr>
                                        <p:cTn id="4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23" presetClass="entr" presetSubtype="32" fill="hold" nodeType="clickEffect">
                                  <p:stCondLst>
                                    <p:cond delay="100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strVal val="4*#ppt_w"/>
                                          </p:val>
                                        </p:tav>
                                        <p:tav tm="100000">
                                          <p:val>
                                            <p:strVal val="#ppt_w"/>
                                          </p:val>
                                        </p:tav>
                                      </p:tavLst>
                                    </p:anim>
                                    <p:anim calcmode="lin" valueType="num">
                                      <p:cBhvr>
                                        <p:cTn id="54"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childTnLst>
        </p:cTn>
      </p:par>
    </p:tnLst>
    <p:bldLst>
      <p:bldP spid="3" grpId="0" animBg="1"/>
      <p:bldP spid="5"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416 Fb Dinh Thu Huyen"/>
          <p:cNvSpPr/>
          <p:nvPr/>
        </p:nvSpPr>
        <p:spPr>
          <a:xfrm>
            <a:off x="834572" y="1084699"/>
            <a:ext cx="10522857" cy="115116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hỏi</a:t>
            </a:r>
            <a:r>
              <a:rPr lang="en-US" sz="2800" b="1" dirty="0">
                <a:solidFill>
                  <a:schemeClr val="bg1"/>
                </a:solidFill>
                <a:latin typeface="Times New Roman" panose="02020603050405020304" pitchFamily="18" charset="0"/>
                <a:cs typeface="Times New Roman" panose="02020603050405020304" pitchFamily="18" charset="0"/>
              </a:rPr>
              <a:t> 1: </a:t>
            </a:r>
            <a:r>
              <a:rPr lang="vi-VN" sz="2800" b="1" dirty="0">
                <a:solidFill>
                  <a:schemeClr val="bg1"/>
                </a:solidFill>
                <a:latin typeface="Times New Roman" panose="02020603050405020304" pitchFamily="18" charset="0"/>
                <a:cs typeface="Times New Roman" panose="02020603050405020304" pitchFamily="18" charset="0"/>
              </a:rPr>
              <a:t>Nhiệt dung riêng của một chất có đơn vị là</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6" name="Picture 45" descr="n416 Fb Dinh Thu Huy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416 Fb Dinh Thu Huyen"/>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416 Fb Dinh Thu Huyen">
            <a:extLst>
              <a:ext uri="{FF2B5EF4-FFF2-40B4-BE49-F238E27FC236}">
                <a16:creationId xmlns:a16="http://schemas.microsoft.com/office/drawing/2014/main" id="{345EAD01-3CED-0236-A4FB-30E4BBC757FB}"/>
              </a:ext>
            </a:extLst>
          </p:cNvPr>
          <p:cNvSpPr/>
          <p:nvPr/>
        </p:nvSpPr>
        <p:spPr>
          <a:xfrm>
            <a:off x="1110220" y="262311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A. </a:t>
            </a:r>
            <a:r>
              <a:rPr lang="vi-VN" sz="2800" dirty="0">
                <a:solidFill>
                  <a:prstClr val="black"/>
                </a:solidFill>
              </a:rPr>
              <a:t>J.</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3" name="Rectangle 2" descr="n416 Fb Dinh Thu Huyen">
            <a:extLst>
              <a:ext uri="{FF2B5EF4-FFF2-40B4-BE49-F238E27FC236}">
                <a16:creationId xmlns:a16="http://schemas.microsoft.com/office/drawing/2014/main" id="{E9B006A1-96F1-429E-8A90-2B868174730A}"/>
              </a:ext>
            </a:extLst>
          </p:cNvPr>
          <p:cNvSpPr/>
          <p:nvPr/>
        </p:nvSpPr>
        <p:spPr>
          <a:xfrm>
            <a:off x="6130615" y="262729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B. </a:t>
            </a:r>
            <a:r>
              <a:rPr lang="vi-VN" sz="2800" dirty="0">
                <a:solidFill>
                  <a:prstClr val="black"/>
                </a:solidFill>
              </a:rPr>
              <a:t>J/</a:t>
            </a:r>
            <a:r>
              <a:rPr lang="vi-VN" sz="2800" dirty="0" err="1">
                <a:solidFill>
                  <a:prstClr val="black"/>
                </a:solidFill>
              </a:rPr>
              <a:t>kg.K</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4" name="Rectangle 3" descr="n416 Fb Dinh Thu Huyen">
            <a:extLst>
              <a:ext uri="{FF2B5EF4-FFF2-40B4-BE49-F238E27FC236}">
                <a16:creationId xmlns:a16="http://schemas.microsoft.com/office/drawing/2014/main" id="{CC167306-E3B3-8735-F869-1D2A70279C1C}"/>
              </a:ext>
            </a:extLst>
          </p:cNvPr>
          <p:cNvSpPr/>
          <p:nvPr/>
        </p:nvSpPr>
        <p:spPr>
          <a:xfrm>
            <a:off x="1110220" y="351228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C. </a:t>
            </a:r>
            <a:r>
              <a:rPr lang="vi-VN" sz="2800" dirty="0" err="1">
                <a:solidFill>
                  <a:prstClr val="black"/>
                </a:solidFill>
              </a:rPr>
              <a:t>J.kg</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6" name="Rectangle 5" descr="n416 Fb Dinh Thu Huyen">
            <a:extLst>
              <a:ext uri="{FF2B5EF4-FFF2-40B4-BE49-F238E27FC236}">
                <a16:creationId xmlns:a16="http://schemas.microsoft.com/office/drawing/2014/main" id="{7AFD9F94-29D5-4585-435C-CDC5C6E59137}"/>
              </a:ext>
            </a:extLst>
          </p:cNvPr>
          <p:cNvSpPr/>
          <p:nvPr/>
        </p:nvSpPr>
        <p:spPr>
          <a:xfrm>
            <a:off x="6130615" y="35164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D. </a:t>
            </a:r>
            <a:r>
              <a:rPr lang="vi-VN" sz="2800" dirty="0">
                <a:solidFill>
                  <a:prstClr val="black"/>
                </a:solidFill>
              </a:rPr>
              <a:t>J/</a:t>
            </a:r>
            <a:r>
              <a:rPr lang="vi-VN" sz="2800" dirty="0" err="1">
                <a:solidFill>
                  <a:prstClr val="black"/>
                </a:solidFill>
              </a:rPr>
              <a:t>kg</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descr="n416 Fb Dinh Thu Huyen">
            <a:extLst>
              <a:ext uri="{FF2B5EF4-FFF2-40B4-BE49-F238E27FC236}">
                <a16:creationId xmlns:a16="http://schemas.microsoft.com/office/drawing/2014/main" id="{6EF4B031-5501-B6EB-9009-43F07C131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1296" y="2648585"/>
            <a:ext cx="805722" cy="708059"/>
          </a:xfrm>
          <a:prstGeom prst="rect">
            <a:avLst/>
          </a:prstGeom>
        </p:spPr>
      </p:pic>
      <p:pic>
        <p:nvPicPr>
          <p:cNvPr id="8" name="Picture 7" descr="n416 Fb Dinh Thu Huyen">
            <a:extLst>
              <a:ext uri="{FF2B5EF4-FFF2-40B4-BE49-F238E27FC236}">
                <a16:creationId xmlns:a16="http://schemas.microsoft.com/office/drawing/2014/main" id="{2052FC38-65D7-91C0-21E3-42CAE70FFEA5}"/>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545646"/>
            <a:ext cx="804536" cy="704088"/>
          </a:xfrm>
          <a:prstGeom prst="rect">
            <a:avLst/>
          </a:prstGeom>
        </p:spPr>
      </p:pic>
      <p:pic>
        <p:nvPicPr>
          <p:cNvPr id="9" name="Picture 8" descr="n416 Fb Dinh Thu Huyen">
            <a:extLst>
              <a:ext uri="{FF2B5EF4-FFF2-40B4-BE49-F238E27FC236}">
                <a16:creationId xmlns:a16="http://schemas.microsoft.com/office/drawing/2014/main" id="{BEB6D8D1-361E-DFF5-DAAC-F984074284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2671" y="3557243"/>
            <a:ext cx="804742" cy="707197"/>
          </a:xfrm>
          <a:prstGeom prst="rect">
            <a:avLst/>
          </a:prstGeom>
        </p:spPr>
      </p:pic>
      <p:pic>
        <p:nvPicPr>
          <p:cNvPr id="10" name="Picture 9" descr="n416 Fb Dinh Thu Huyen">
            <a:extLst>
              <a:ext uri="{FF2B5EF4-FFF2-40B4-BE49-F238E27FC236}">
                <a16:creationId xmlns:a16="http://schemas.microsoft.com/office/drawing/2014/main" id="{1B70F4FA-3409-912C-A570-FA9E08172A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700257"/>
            <a:ext cx="804742" cy="643793"/>
          </a:xfrm>
          <a:prstGeom prst="rect">
            <a:avLst/>
          </a:prstGeom>
        </p:spPr>
      </p:pic>
    </p:spTree>
    <p:extLst>
      <p:ext uri="{BB962C8B-B14F-4D97-AF65-F5344CB8AC3E}">
        <p14:creationId xmlns:p14="http://schemas.microsoft.com/office/powerpoint/2010/main" val="197544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FFFF0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00B05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FFFF0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6" name="Rectangle: Rounded Corners 5" descr="n416 Fb Dinh Thu Huyen">
            <a:extLst>
              <a:ext uri="{FF2B5EF4-FFF2-40B4-BE49-F238E27FC236}">
                <a16:creationId xmlns:a16="http://schemas.microsoft.com/office/drawing/2014/main" id="{79CABF48-00D0-B8AE-C59B-AF5E336E5D64}"/>
              </a:ext>
            </a:extLst>
          </p:cNvPr>
          <p:cNvSpPr/>
          <p:nvPr/>
        </p:nvSpPr>
        <p:spPr>
          <a:xfrm>
            <a:off x="1666240" y="741680"/>
            <a:ext cx="7762240"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Times New Roman" panose="02020603050405020304" pitchFamily="18" charset="0"/>
                <a:ea typeface="Times New Roman" panose="02020603050405020304" pitchFamily="18" charset="0"/>
              </a:rPr>
              <a:t>Câu 2:</a:t>
            </a:r>
            <a:r>
              <a:rPr lang="vi-VN" sz="3200" dirty="0">
                <a:solidFill>
                  <a:schemeClr val="tx1"/>
                </a:solidFill>
                <a:effectLst/>
                <a:latin typeface="Times New Roman" panose="02020603050405020304" pitchFamily="18" charset="0"/>
                <a:ea typeface="Times New Roman" panose="020206030504050203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nóng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chảy</a:t>
            </a:r>
            <a:endParaRPr lang="vi-VN" sz="3200" dirty="0">
              <a:solidFill>
                <a:schemeClr val="tx1"/>
              </a:solidFill>
              <a:effectLst/>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descr="n416 Fb Dinh Thu Huyen">
                <a:extLst>
                  <a:ext uri="{FF2B5EF4-FFF2-40B4-BE49-F238E27FC236}">
                    <a16:creationId xmlns:a16="http://schemas.microsoft.com/office/drawing/2014/main" id="{873E87D3-CCCE-4AAD-6FE3-9389A5F9ABDE}"/>
                  </a:ext>
                </a:extLst>
              </p:cNvPr>
              <p:cNvSpPr/>
              <p:nvPr/>
            </p:nvSpPr>
            <p:spPr>
              <a:xfrm>
                <a:off x="7254295" y="325796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Q =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𝑚</m:t>
                        </m:r>
                      </m:num>
                      <m:den>
                        <m:r>
                          <a:rPr lang="en-US" sz="3200" i="1">
                            <a:latin typeface="Cambria Math" panose="02040503050406030204" pitchFamily="18" charset="0"/>
                          </a:rPr>
                          <m:t>𝜆</m:t>
                        </m:r>
                      </m:den>
                    </m:f>
                  </m:oMath>
                </a14:m>
                <a:r>
                  <a:rPr lang="en-US" sz="3200" dirty="0">
                    <a:solidFill>
                      <a:schemeClr val="tx1"/>
                    </a:solidFill>
                    <a:latin typeface="Cambria" panose="02040503050406030204" pitchFamily="18" charset="0"/>
                    <a:ea typeface="Cambria" panose="02040503050406030204" pitchFamily="18" charset="0"/>
                  </a:rPr>
                  <a:t> </a:t>
                </a:r>
                <a:endParaRPr lang="vi-VN" sz="3200" dirty="0">
                  <a:solidFill>
                    <a:schemeClr val="tx1"/>
                  </a:solidFill>
                  <a:effectLst/>
                  <a:latin typeface="Cambria" panose="02040503050406030204" pitchFamily="18" charset="0"/>
                  <a:ea typeface="Cambria" panose="02040503050406030204" pitchFamily="18" charset="0"/>
                </a:endParaRPr>
              </a:p>
            </p:txBody>
          </p:sp>
        </mc:Choice>
        <mc:Fallback xmlns="">
          <p:sp>
            <p:nvSpPr>
              <p:cNvPr id="7" name="Rectangle: Rounded Corners 6" descr="n416 Fb Dinh Thu Huyen">
                <a:extLst>
                  <a:ext uri="{FF2B5EF4-FFF2-40B4-BE49-F238E27FC236}">
                    <a16:creationId xmlns:a16="http://schemas.microsoft.com/office/drawing/2014/main" id="{873E87D3-CCCE-4AAD-6FE3-9389A5F9ABDE}"/>
                  </a:ext>
                </a:extLst>
              </p:cNvPr>
              <p:cNvSpPr>
                <a:spLocks noRot="1" noChangeAspect="1" noMove="1" noResize="1" noEditPoints="1" noAdjustHandles="1" noChangeArrowheads="1" noChangeShapeType="1" noTextEdit="1"/>
              </p:cNvSpPr>
              <p:nvPr/>
            </p:nvSpPr>
            <p:spPr>
              <a:xfrm>
                <a:off x="7254295" y="3257963"/>
                <a:ext cx="3108906" cy="1075277"/>
              </a:xfrm>
              <a:prstGeom prst="roundRect">
                <a:avLst/>
              </a:prstGeom>
              <a:blipFill>
                <a:blip r:embed="rId5"/>
                <a:stretch>
                  <a:fillRect/>
                </a:stretch>
              </a:blipFill>
            </p:spPr>
            <p:txBody>
              <a:bodyPr/>
              <a:lstStyle/>
              <a:p>
                <a:r>
                  <a:rPr lang="en-US">
                    <a:noFill/>
                  </a:rPr>
                  <a:t> </a:t>
                </a:r>
              </a:p>
            </p:txBody>
          </p:sp>
        </mc:Fallback>
      </mc:AlternateContent>
      <p:pic>
        <p:nvPicPr>
          <p:cNvPr id="2" name="Graphic 1" descr="n416 Fb Dinh Thu Huyen">
            <a:hlinkClick r:id="rId6" action="ppaction://hlinksldjump"/>
            <a:extLst>
              <a:ext uri="{FF2B5EF4-FFF2-40B4-BE49-F238E27FC236}">
                <a16:creationId xmlns:a16="http://schemas.microsoft.com/office/drawing/2014/main" id="{9DBDF43F-9E2F-05F6-FEA5-E88293B0CB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7382" y="5813277"/>
            <a:ext cx="1122218" cy="1122218"/>
          </a:xfrm>
          <a:prstGeom prst="rect">
            <a:avLst/>
          </a:prstGeom>
        </p:spPr>
      </p:pic>
      <mc:AlternateContent xmlns:mc="http://schemas.openxmlformats.org/markup-compatibility/2006" xmlns:a14="http://schemas.microsoft.com/office/drawing/2010/main">
        <mc:Choice Requires="a14">
          <p:sp>
            <p:nvSpPr>
              <p:cNvPr id="5" name="Rectangle: Rounded Corners 4" descr="n416 Fb Dinh Thu Huyen">
                <a:extLst>
                  <a:ext uri="{FF2B5EF4-FFF2-40B4-BE49-F238E27FC236}">
                    <a16:creationId xmlns:a16="http://schemas.microsoft.com/office/drawing/2014/main" id="{628ABC6C-EE68-BDB5-1A3A-F92C82C50294}"/>
                  </a:ext>
                </a:extLst>
              </p:cNvPr>
              <p:cNvSpPr/>
              <p:nvPr/>
            </p:nvSpPr>
            <p:spPr>
              <a:xfrm>
                <a:off x="2613022" y="323256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solidFill>
                      <a:schemeClr val="tx1"/>
                    </a:solidFill>
                    <a:latin typeface="Cambria" panose="02040503050406030204" pitchFamily="18" charset="0"/>
                    <a:ea typeface="Cambria" panose="02040503050406030204" pitchFamily="18" charset="0"/>
                  </a:rPr>
                  <a:t>Q = </a:t>
                </a:r>
                <a14:m>
                  <m:oMath xmlns:m="http://schemas.openxmlformats.org/officeDocument/2006/math">
                    <m:f>
                      <m:fPr>
                        <m:ctrlPr>
                          <a:rPr lang="en-US" sz="3600" i="1" smtClean="0">
                            <a:solidFill>
                              <a:schemeClr val="tx1"/>
                            </a:solidFill>
                            <a:latin typeface="Cambria Math" panose="02040503050406030204" pitchFamily="18" charset="0"/>
                          </a:rPr>
                        </m:ctrlPr>
                      </m:fPr>
                      <m:num>
                        <m:r>
                          <a:rPr lang="en-US" sz="3600" i="1">
                            <a:latin typeface="Cambria Math" panose="02040503050406030204" pitchFamily="18" charset="0"/>
                          </a:rPr>
                          <m:t>𝜆</m:t>
                        </m:r>
                      </m:num>
                      <m:den>
                        <m:r>
                          <a:rPr lang="en-US" sz="3600" b="0" i="1" smtClean="0">
                            <a:solidFill>
                              <a:schemeClr val="tx1"/>
                            </a:solidFill>
                            <a:latin typeface="Cambria Math" panose="02040503050406030204" pitchFamily="18" charset="0"/>
                          </a:rPr>
                          <m:t>𝑚</m:t>
                        </m:r>
                      </m:den>
                    </m:f>
                  </m:oMath>
                </a14:m>
                <a:endParaRPr lang="vi-VN" sz="3600" dirty="0">
                  <a:solidFill>
                    <a:schemeClr val="tx1"/>
                  </a:solidFill>
                  <a:effectLst/>
                  <a:latin typeface="Cambria" panose="02040503050406030204" pitchFamily="18" charset="0"/>
                  <a:ea typeface="Cambria" panose="02040503050406030204" pitchFamily="18" charset="0"/>
                </a:endParaRPr>
              </a:p>
            </p:txBody>
          </p:sp>
        </mc:Choice>
        <mc:Fallback xmlns="">
          <p:sp>
            <p:nvSpPr>
              <p:cNvPr id="5" name="Rectangle: Rounded Corners 4" descr="n416 Fb Dinh Thu Huyen">
                <a:extLst>
                  <a:ext uri="{FF2B5EF4-FFF2-40B4-BE49-F238E27FC236}">
                    <a16:creationId xmlns:a16="http://schemas.microsoft.com/office/drawing/2014/main" id="{628ABC6C-EE68-BDB5-1A3A-F92C82C50294}"/>
                  </a:ext>
                </a:extLst>
              </p:cNvPr>
              <p:cNvSpPr>
                <a:spLocks noRot="1" noChangeAspect="1" noMove="1" noResize="1" noEditPoints="1" noAdjustHandles="1" noChangeArrowheads="1" noChangeShapeType="1" noTextEdit="1"/>
              </p:cNvSpPr>
              <p:nvPr/>
            </p:nvSpPr>
            <p:spPr>
              <a:xfrm>
                <a:off x="2613022" y="3232563"/>
                <a:ext cx="3108906" cy="1075277"/>
              </a:xfrm>
              <a:prstGeom prst="roundRect">
                <a:avLst/>
              </a:prstGeom>
              <a:blipFill>
                <a:blip r:embed="rId9"/>
                <a:stretch>
                  <a:fillRect/>
                </a:stretch>
              </a:blipFill>
            </p:spPr>
            <p:txBody>
              <a:bodyPr/>
              <a:lstStyle/>
              <a:p>
                <a:r>
                  <a:rPr lang="en-US">
                    <a:noFill/>
                  </a:rPr>
                  <a:t> </a:t>
                </a:r>
              </a:p>
            </p:txBody>
          </p:sp>
        </mc:Fallback>
      </mc:AlternateContent>
      <p:sp>
        <p:nvSpPr>
          <p:cNvPr id="8" name="Rectangle: Rounded Corners 7" descr="n416 Fb Dinh Thu Huyen">
            <a:extLst>
              <a:ext uri="{FF2B5EF4-FFF2-40B4-BE49-F238E27FC236}">
                <a16:creationId xmlns:a16="http://schemas.microsoft.com/office/drawing/2014/main" id="{B376E8B4-2985-B4BF-A036-1B55388ACF46}"/>
              </a:ext>
            </a:extLst>
          </p:cNvPr>
          <p:cNvSpPr/>
          <p:nvPr/>
        </p:nvSpPr>
        <p:spPr>
          <a:xfrm>
            <a:off x="2613022" y="504104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solidFill>
                  <a:schemeClr val="tx1"/>
                </a:solidFill>
                <a:latin typeface="Times New Roman" panose="02020603050405020304" pitchFamily="18" charset="0"/>
                <a:ea typeface="Times New Roman" panose="02020603050405020304" pitchFamily="18" charset="0"/>
              </a:rPr>
              <a:t>Q = </a:t>
            </a:r>
            <a:r>
              <a:rPr lang="en-US" sz="3400" dirty="0" err="1">
                <a:solidFill>
                  <a:schemeClr val="tx1"/>
                </a:solidFill>
                <a:latin typeface="Times New Roman" panose="02020603050405020304" pitchFamily="18" charset="0"/>
                <a:ea typeface="Times New Roman" panose="02020603050405020304" pitchFamily="18" charset="0"/>
              </a:rPr>
              <a:t>λm</a:t>
            </a:r>
            <a:endParaRPr lang="vi-VN" sz="3400" dirty="0">
              <a:solidFill>
                <a:schemeClr val="tx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descr="n416 Fb Dinh Thu Huyen">
                <a:extLst>
                  <a:ext uri="{FF2B5EF4-FFF2-40B4-BE49-F238E27FC236}">
                    <a16:creationId xmlns:a16="http://schemas.microsoft.com/office/drawing/2014/main" id="{F8C54829-AC40-E2DA-C5F8-5F1742EE2274}"/>
                  </a:ext>
                </a:extLst>
              </p:cNvPr>
              <p:cNvSpPr/>
              <p:nvPr/>
            </p:nvSpPr>
            <p:spPr>
              <a:xfrm>
                <a:off x="7254295" y="504104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Q = </a:t>
                </a:r>
                <a14:m>
                  <m:oMath xmlns:m="http://schemas.openxmlformats.org/officeDocument/2006/math">
                    <m:sSup>
                      <m:sSupPr>
                        <m:ctrlPr>
                          <a:rPr lang="en-US" sz="3600" i="1" smtClean="0">
                            <a:solidFill>
                              <a:schemeClr val="tx1"/>
                            </a:solidFill>
                            <a:latin typeface="Cambria Math" panose="02040503050406030204" pitchFamily="18" charset="0"/>
                            <a:ea typeface="Times New Roman" panose="02020603050405020304" pitchFamily="18" charset="0"/>
                          </a:rPr>
                        </m:ctrlPr>
                      </m:sSupPr>
                      <m:e>
                        <m:r>
                          <a:rPr lang="en-US" sz="3600" i="1">
                            <a:latin typeface="Cambria Math" panose="02040503050406030204" pitchFamily="18" charset="0"/>
                          </a:rPr>
                          <m:t>𝜆</m:t>
                        </m:r>
                      </m:e>
                      <m:sup>
                        <m:r>
                          <a:rPr lang="en-US" sz="3600" b="0" i="1" smtClean="0">
                            <a:solidFill>
                              <a:schemeClr val="tx1"/>
                            </a:solidFill>
                            <a:latin typeface="Cambria Math" panose="02040503050406030204" pitchFamily="18" charset="0"/>
                            <a:ea typeface="Times New Roman" panose="02020603050405020304" pitchFamily="18" charset="0"/>
                          </a:rPr>
                          <m:t>𝑚</m:t>
                        </m:r>
                      </m:sup>
                    </m:sSup>
                  </m:oMath>
                </a14:m>
                <a:endParaRPr lang="vi-VN" sz="3600" dirty="0">
                  <a:solidFill>
                    <a:schemeClr val="tx1"/>
                  </a:solidFill>
                  <a:effectLst/>
                  <a:latin typeface="Cambria" panose="02040503050406030204" pitchFamily="18" charset="0"/>
                  <a:ea typeface="Cambria" panose="02040503050406030204" pitchFamily="18" charset="0"/>
                </a:endParaRPr>
              </a:p>
            </p:txBody>
          </p:sp>
        </mc:Choice>
        <mc:Fallback xmlns="">
          <p:sp>
            <p:nvSpPr>
              <p:cNvPr id="9" name="Rectangle: Rounded Corners 8" descr="n416 Fb Dinh Thu Huyen">
                <a:extLst>
                  <a:ext uri="{FF2B5EF4-FFF2-40B4-BE49-F238E27FC236}">
                    <a16:creationId xmlns:a16="http://schemas.microsoft.com/office/drawing/2014/main" id="{F8C54829-AC40-E2DA-C5F8-5F1742EE2274}"/>
                  </a:ext>
                </a:extLst>
              </p:cNvPr>
              <p:cNvSpPr>
                <a:spLocks noRot="1" noChangeAspect="1" noMove="1" noResize="1" noEditPoints="1" noAdjustHandles="1" noChangeArrowheads="1" noChangeShapeType="1" noTextEdit="1"/>
              </p:cNvSpPr>
              <p:nvPr/>
            </p:nvSpPr>
            <p:spPr>
              <a:xfrm>
                <a:off x="7254295" y="5041043"/>
                <a:ext cx="3108906" cy="1075277"/>
              </a:xfrm>
              <a:prstGeom prst="roundRect">
                <a:avLst/>
              </a:prstGeom>
              <a:blipFill>
                <a:blip r:embed="rId10"/>
                <a:stretch>
                  <a:fillRect b="-1130"/>
                </a:stretch>
              </a:blipFill>
            </p:spPr>
            <p:txBody>
              <a:bodyPr/>
              <a:lstStyle/>
              <a:p>
                <a:r>
                  <a:rPr lang="en-US">
                    <a:noFill/>
                  </a:rPr>
                  <a:t> </a:t>
                </a:r>
              </a:p>
            </p:txBody>
          </p:sp>
        </mc:Fallback>
      </mc:AlternateContent>
      <p:pic>
        <p:nvPicPr>
          <p:cNvPr id="10" name="Picture 9" descr="n416 Fb Dinh Thu Huyen">
            <a:extLst>
              <a:ext uri="{FF2B5EF4-FFF2-40B4-BE49-F238E27FC236}">
                <a16:creationId xmlns:a16="http://schemas.microsoft.com/office/drawing/2014/main" id="{E1010D7F-CBA9-CA59-6501-254CEDEFC9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1928" y="5355226"/>
            <a:ext cx="804742" cy="643793"/>
          </a:xfrm>
          <a:prstGeom prst="rect">
            <a:avLst/>
          </a:prstGeom>
        </p:spPr>
      </p:pic>
      <p:pic>
        <p:nvPicPr>
          <p:cNvPr id="11" name="Picture 10" descr="n416 Fb Dinh Thu Huyen">
            <a:extLst>
              <a:ext uri="{FF2B5EF4-FFF2-40B4-BE49-F238E27FC236}">
                <a16:creationId xmlns:a16="http://schemas.microsoft.com/office/drawing/2014/main" id="{60B3AF5E-8DD4-B33F-1CCF-2F5552DFA9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63201" y="5290960"/>
            <a:ext cx="805722" cy="708059"/>
          </a:xfrm>
          <a:prstGeom prst="rect">
            <a:avLst/>
          </a:prstGeom>
        </p:spPr>
      </p:pic>
      <p:pic>
        <p:nvPicPr>
          <p:cNvPr id="12" name="Picture 11" descr="n416 Fb Dinh Thu Huyen">
            <a:extLst>
              <a:ext uri="{FF2B5EF4-FFF2-40B4-BE49-F238E27FC236}">
                <a16:creationId xmlns:a16="http://schemas.microsoft.com/office/drawing/2014/main" id="{063214E2-968A-A2F0-24D8-F09956F044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0112" y="3500487"/>
            <a:ext cx="805722" cy="708059"/>
          </a:xfrm>
          <a:prstGeom prst="rect">
            <a:avLst/>
          </a:prstGeom>
        </p:spPr>
      </p:pic>
      <p:pic>
        <p:nvPicPr>
          <p:cNvPr id="13" name="Picture 12" descr="n416 Fb Dinh Thu Huyen">
            <a:extLst>
              <a:ext uri="{FF2B5EF4-FFF2-40B4-BE49-F238E27FC236}">
                <a16:creationId xmlns:a16="http://schemas.microsoft.com/office/drawing/2014/main" id="{58F577F6-EB7E-C077-8487-AA8723E0BC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1928" y="3455262"/>
            <a:ext cx="805722" cy="708059"/>
          </a:xfrm>
          <a:prstGeom prst="rect">
            <a:avLst/>
          </a:prstGeom>
        </p:spPr>
      </p:pic>
    </p:spTree>
    <p:extLst>
      <p:ext uri="{BB962C8B-B14F-4D97-AF65-F5344CB8AC3E}">
        <p14:creationId xmlns:p14="http://schemas.microsoft.com/office/powerpoint/2010/main" val="2585706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strVal val="4*#ppt_w"/>
                                          </p:val>
                                        </p:tav>
                                        <p:tav tm="100000">
                                          <p:val>
                                            <p:strVal val="#ppt_w"/>
                                          </p:val>
                                        </p:tav>
                                      </p:tavLst>
                                    </p:anim>
                                    <p:anim calcmode="lin" valueType="num">
                                      <p:cBhvr>
                                        <p:cTn id="3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ppt_w</p:attrName>
                                        </p:attrNameLst>
                                      </p:cBhvr>
                                      <p:tavLst>
                                        <p:tav tm="0">
                                          <p:val>
                                            <p:strVal val="4*#ppt_w"/>
                                          </p:val>
                                        </p:tav>
                                        <p:tav tm="100000">
                                          <p:val>
                                            <p:strVal val="#ppt_w"/>
                                          </p:val>
                                        </p:tav>
                                      </p:tavLst>
                                    </p:anim>
                                    <p:anim calcmode="lin" valueType="num">
                                      <p:cBhvr>
                                        <p:cTn id="4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3" presetClass="entr" presetSubtype="32" fill="hold" nodeType="click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strVal val="4*#ppt_w"/>
                                          </p:val>
                                        </p:tav>
                                        <p:tav tm="100000">
                                          <p:val>
                                            <p:strVal val="#ppt_w"/>
                                          </p:val>
                                        </p:tav>
                                      </p:tavLst>
                                    </p:anim>
                                    <p:anim calcmode="lin" valueType="num">
                                      <p:cBhvr>
                                        <p:cTn id="48"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23" presetClass="entr" presetSubtype="32" fill="hold" nodeType="click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5"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9" descr="n416 Fb Dinh Thu Huyen">
            <a:extLst>
              <a:ext uri="{FF2B5EF4-FFF2-40B4-BE49-F238E27FC236}">
                <a16:creationId xmlns:a16="http://schemas.microsoft.com/office/drawing/2014/main" id="{9DDCBBE6-9FE1-2C2A-458E-2E91012CFF28}"/>
              </a:ext>
            </a:extLst>
          </p:cNvPr>
          <p:cNvSpPr/>
          <p:nvPr/>
        </p:nvSpPr>
        <p:spPr>
          <a:xfrm>
            <a:off x="834572" y="410935"/>
            <a:ext cx="9398099" cy="1151165"/>
          </a:xfrm>
          <a:prstGeom prst="snip2DiagRect">
            <a:avLst/>
          </a:prstGeom>
          <a:solidFill>
            <a:srgbClr val="C2D8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mj-lt"/>
              </a:rPr>
              <a:t>Câu 3: </a:t>
            </a:r>
            <a:r>
              <a:rPr lang="vi-VN" sz="2600" dirty="0">
                <a:solidFill>
                  <a:schemeClr val="tx1"/>
                </a:solidFill>
                <a:latin typeface="+mj-lt"/>
              </a:rPr>
              <a:t>Nhiệt nóng chảy riêng của đồng là 1,8.10</a:t>
            </a:r>
            <a:r>
              <a:rPr lang="vi-VN" sz="2600" baseline="30000" dirty="0">
                <a:solidFill>
                  <a:schemeClr val="tx1"/>
                </a:solidFill>
                <a:latin typeface="+mj-lt"/>
              </a:rPr>
              <a:t>5</a:t>
            </a:r>
            <a:r>
              <a:rPr lang="vi-VN" sz="2600" dirty="0">
                <a:solidFill>
                  <a:schemeClr val="tx1"/>
                </a:solidFill>
                <a:latin typeface="+mj-lt"/>
              </a:rPr>
              <a:t> J/</a:t>
            </a:r>
            <a:r>
              <a:rPr lang="vi-VN" sz="2600" dirty="0" err="1">
                <a:solidFill>
                  <a:schemeClr val="tx1"/>
                </a:solidFill>
                <a:latin typeface="+mj-lt"/>
              </a:rPr>
              <a:t>kg</a:t>
            </a:r>
            <a:r>
              <a:rPr lang="vi-VN" sz="2600" dirty="0">
                <a:solidFill>
                  <a:schemeClr val="tx1"/>
                </a:solidFill>
                <a:latin typeface="+mj-lt"/>
              </a:rPr>
              <a:t>. Câu nào dưới đây là đúng?</a:t>
            </a:r>
          </a:p>
        </p:txBody>
      </p:sp>
      <p:sp>
        <p:nvSpPr>
          <p:cNvPr id="5" name="Rectangle 4" descr="n416 Fb Dinh Thu Huyen">
            <a:extLst>
              <a:ext uri="{FF2B5EF4-FFF2-40B4-BE49-F238E27FC236}">
                <a16:creationId xmlns:a16="http://schemas.microsoft.com/office/drawing/2014/main" id="{FB3DB065-3FB4-235D-7A63-5808FE909F0B}"/>
              </a:ext>
            </a:extLst>
          </p:cNvPr>
          <p:cNvSpPr/>
          <p:nvPr/>
        </p:nvSpPr>
        <p:spPr>
          <a:xfrm>
            <a:off x="1376520" y="189431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A. </a:t>
            </a:r>
            <a:r>
              <a:rPr lang="vi-VN" sz="2600" dirty="0">
                <a:solidFill>
                  <a:prstClr val="black"/>
                </a:solidFill>
                <a:latin typeface="+mj-lt"/>
              </a:rPr>
              <a:t>Khối đồng sẽ tỏa ra nhiệt lượng 1,8.105 J khi nóng chảy hoàn toàn.</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6" name="Rectangle 5" descr="n416 Fb Dinh Thu Huyen">
            <a:extLst>
              <a:ext uri="{FF2B5EF4-FFF2-40B4-BE49-F238E27FC236}">
                <a16:creationId xmlns:a16="http://schemas.microsoft.com/office/drawing/2014/main" id="{DE9EB4B7-601C-E09F-7E16-C816E55E95B1}"/>
              </a:ext>
            </a:extLst>
          </p:cNvPr>
          <p:cNvSpPr/>
          <p:nvPr/>
        </p:nvSpPr>
        <p:spPr>
          <a:xfrm>
            <a:off x="1390993" y="294997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B. </a:t>
            </a:r>
            <a:r>
              <a:rPr lang="vi-VN" sz="2600" dirty="0">
                <a:solidFill>
                  <a:prstClr val="black"/>
                </a:solidFill>
                <a:latin typeface="+mj-lt"/>
              </a:rPr>
              <a:t>Mỗi </a:t>
            </a:r>
            <a:r>
              <a:rPr lang="vi-VN" sz="2600" dirty="0" err="1">
                <a:solidFill>
                  <a:prstClr val="black"/>
                </a:solidFill>
                <a:latin typeface="+mj-lt"/>
              </a:rPr>
              <a:t>kilogam</a:t>
            </a:r>
            <a:r>
              <a:rPr lang="vi-VN" sz="2600" dirty="0">
                <a:solidFill>
                  <a:prstClr val="black"/>
                </a:solidFill>
                <a:latin typeface="+mj-lt"/>
              </a:rPr>
              <a:t> đồng cần thu nhiệt lượng 1,8.105 J để hóa lỏng hoàn toàn ở nhiệt độ nóng chảy.</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7" name="Rectangle 6" descr="n416 Fb Dinh Thu Huyen">
            <a:extLst>
              <a:ext uri="{FF2B5EF4-FFF2-40B4-BE49-F238E27FC236}">
                <a16:creationId xmlns:a16="http://schemas.microsoft.com/office/drawing/2014/main" id="{E8D20FF7-6DAD-A567-4479-51FF780C524E}"/>
              </a:ext>
            </a:extLst>
          </p:cNvPr>
          <p:cNvSpPr/>
          <p:nvPr/>
        </p:nvSpPr>
        <p:spPr>
          <a:xfrm>
            <a:off x="1390993" y="4020500"/>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600" dirty="0">
                <a:solidFill>
                  <a:prstClr val="black"/>
                </a:solidFill>
                <a:latin typeface="+mj-lt"/>
              </a:rPr>
              <a:t>C. Khối đồng cần thu nhiệt lượng 1,8.105 J để hóa lỏng.</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8" name="Rectangle 7" descr="n416 Fb Dinh Thu Huyen">
            <a:extLst>
              <a:ext uri="{FF2B5EF4-FFF2-40B4-BE49-F238E27FC236}">
                <a16:creationId xmlns:a16="http://schemas.microsoft.com/office/drawing/2014/main" id="{B28F94F0-8342-3901-5971-A8B64F9C5B2E}"/>
              </a:ext>
            </a:extLst>
          </p:cNvPr>
          <p:cNvSpPr/>
          <p:nvPr/>
        </p:nvSpPr>
        <p:spPr>
          <a:xfrm>
            <a:off x="1390993" y="498453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D. </a:t>
            </a:r>
            <a:r>
              <a:rPr lang="vi-VN" sz="2600" dirty="0">
                <a:solidFill>
                  <a:prstClr val="black"/>
                </a:solidFill>
                <a:latin typeface="+mj-lt"/>
              </a:rPr>
              <a:t>Mỗi </a:t>
            </a:r>
            <a:r>
              <a:rPr lang="vi-VN" sz="2600" dirty="0" err="1">
                <a:solidFill>
                  <a:prstClr val="black"/>
                </a:solidFill>
                <a:latin typeface="+mj-lt"/>
              </a:rPr>
              <a:t>kilogam</a:t>
            </a:r>
            <a:r>
              <a:rPr lang="vi-VN" sz="2600" dirty="0">
                <a:solidFill>
                  <a:prstClr val="black"/>
                </a:solidFill>
                <a:latin typeface="+mj-lt"/>
              </a:rPr>
              <a:t> đồng tỏa ra nhiệt lượng 1,8.105 J khi hóa lỏng hoàn toàn.</a:t>
            </a:r>
            <a:endParaRPr kumimoji="0" lang="vi-VN" sz="2600" b="0" i="0" u="none" strike="noStrike" kern="1200" cap="none" spc="0" normalizeH="0" baseline="0" noProof="0" dirty="0">
              <a:ln>
                <a:noFill/>
              </a:ln>
              <a:solidFill>
                <a:prstClr val="black"/>
              </a:solidFill>
              <a:effectLst/>
              <a:uLnTx/>
              <a:uFillTx/>
              <a:latin typeface="+mj-lt"/>
            </a:endParaRPr>
          </a:p>
        </p:txBody>
      </p:sp>
      <p:pic>
        <p:nvPicPr>
          <p:cNvPr id="9" name="Picture 8" descr="n416 Fb Dinh Thu Huyen">
            <a:extLst>
              <a:ext uri="{FF2B5EF4-FFF2-40B4-BE49-F238E27FC236}">
                <a16:creationId xmlns:a16="http://schemas.microsoft.com/office/drawing/2014/main" id="{CB42B421-46E8-2634-E4CD-E58F40E3D6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9541" y="1905378"/>
            <a:ext cx="805722" cy="708059"/>
          </a:xfrm>
          <a:prstGeom prst="rect">
            <a:avLst/>
          </a:prstGeom>
        </p:spPr>
      </p:pic>
      <p:pic>
        <p:nvPicPr>
          <p:cNvPr id="10" name="Picture 9" descr="n416 Fb Dinh Thu Huyen">
            <a:extLst>
              <a:ext uri="{FF2B5EF4-FFF2-40B4-BE49-F238E27FC236}">
                <a16:creationId xmlns:a16="http://schemas.microsoft.com/office/drawing/2014/main" id="{3C9B30E6-0134-3D81-0F6A-5FA83C4656EB}"/>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900727" y="4087228"/>
            <a:ext cx="804536" cy="704088"/>
          </a:xfrm>
          <a:prstGeom prst="rect">
            <a:avLst/>
          </a:prstGeom>
        </p:spPr>
      </p:pic>
      <p:pic>
        <p:nvPicPr>
          <p:cNvPr id="11" name="Picture 10" descr="n416 Fb Dinh Thu Huyen">
            <a:extLst>
              <a:ext uri="{FF2B5EF4-FFF2-40B4-BE49-F238E27FC236}">
                <a16:creationId xmlns:a16="http://schemas.microsoft.com/office/drawing/2014/main" id="{34024218-92FF-997F-4C15-10F9114EB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5344" y="5067164"/>
            <a:ext cx="804742" cy="707197"/>
          </a:xfrm>
          <a:prstGeom prst="rect">
            <a:avLst/>
          </a:prstGeom>
        </p:spPr>
      </p:pic>
      <p:pic>
        <p:nvPicPr>
          <p:cNvPr id="12" name="Picture 11" descr="n416 Fb Dinh Thu Huyen">
            <a:extLst>
              <a:ext uri="{FF2B5EF4-FFF2-40B4-BE49-F238E27FC236}">
                <a16:creationId xmlns:a16="http://schemas.microsoft.com/office/drawing/2014/main" id="{25A0DCDB-DFBF-9E2D-637E-6EEF57DC25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6265" y="3028436"/>
            <a:ext cx="804742" cy="643793"/>
          </a:xfrm>
          <a:prstGeom prst="rect">
            <a:avLst/>
          </a:prstGeom>
        </p:spPr>
      </p:pic>
      <p:pic>
        <p:nvPicPr>
          <p:cNvPr id="2" name="Graphic 1" descr="n416 Fb Dinh Thu Huyen">
            <a:hlinkClick r:id="rId10" action="ppaction://hlinksldjump"/>
            <a:extLst>
              <a:ext uri="{FF2B5EF4-FFF2-40B4-BE49-F238E27FC236}">
                <a16:creationId xmlns:a16="http://schemas.microsoft.com/office/drawing/2014/main" id="{6EE90FE4-439B-9301-29EB-757A37E00E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09564" y="5548746"/>
            <a:ext cx="1122218" cy="1122218"/>
          </a:xfrm>
          <a:prstGeom prst="rect">
            <a:avLst/>
          </a:prstGeom>
        </p:spPr>
      </p:pic>
    </p:spTree>
    <p:extLst>
      <p:ext uri="{BB962C8B-B14F-4D97-AF65-F5344CB8AC3E}">
        <p14:creationId xmlns:p14="http://schemas.microsoft.com/office/powerpoint/2010/main" val="40727781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5"/>
                                        </p:tgtEl>
                                        <p:attrNameLst>
                                          <p:attrName>fillcolor</p:attrName>
                                        </p:attrNameLst>
                                      </p:cBhvr>
                                      <p:to>
                                        <a:srgbClr val="FFF2CC"/>
                                      </p:to>
                                    </p:animClr>
                                    <p:set>
                                      <p:cBhvr>
                                        <p:cTn id="36" dur="250" fill="hold"/>
                                        <p:tgtEl>
                                          <p:spTgt spid="5"/>
                                        </p:tgtEl>
                                        <p:attrNameLst>
                                          <p:attrName>fill.type</p:attrName>
                                        </p:attrNameLst>
                                      </p:cBhvr>
                                      <p:to>
                                        <p:strVal val="solid"/>
                                      </p:to>
                                    </p:set>
                                    <p:set>
                                      <p:cBhvr>
                                        <p:cTn id="37" dur="250" fill="hold"/>
                                        <p:tgtEl>
                                          <p:spTgt spid="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5"/>
                                        </p:tgtEl>
                                        <p:attrNameLst>
                                          <p:attrName>fillcolor</p:attrName>
                                        </p:attrNameLst>
                                      </p:cBhvr>
                                      <p:to>
                                        <a:srgbClr val="FFFF00"/>
                                      </p:to>
                                    </p:animClr>
                                    <p:set>
                                      <p:cBhvr>
                                        <p:cTn id="44" dur="250" fill="hold"/>
                                        <p:tgtEl>
                                          <p:spTgt spid="5"/>
                                        </p:tgtEl>
                                        <p:attrNameLst>
                                          <p:attrName>fill.type</p:attrName>
                                        </p:attrNameLst>
                                      </p:cBhvr>
                                      <p:to>
                                        <p:strVal val="solid"/>
                                      </p:to>
                                    </p:set>
                                    <p:set>
                                      <p:cBhvr>
                                        <p:cTn id="45"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6"/>
                                        </p:tgtEl>
                                        <p:attrNameLst>
                                          <p:attrName>fillcolor</p:attrName>
                                        </p:attrNameLst>
                                      </p:cBhvr>
                                      <p:to>
                                        <a:srgbClr val="FFF2CC"/>
                                      </p:to>
                                    </p:animClr>
                                    <p:set>
                                      <p:cBhvr>
                                        <p:cTn id="51" dur="250" fill="hold"/>
                                        <p:tgtEl>
                                          <p:spTgt spid="6"/>
                                        </p:tgtEl>
                                        <p:attrNameLst>
                                          <p:attrName>fill.type</p:attrName>
                                        </p:attrNameLst>
                                      </p:cBhvr>
                                      <p:to>
                                        <p:strVal val="solid"/>
                                      </p:to>
                                    </p:set>
                                    <p:set>
                                      <p:cBhvr>
                                        <p:cTn id="52" dur="25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50" fill="hold"/>
                                        <p:tgtEl>
                                          <p:spTgt spid="12"/>
                                        </p:tgtEl>
                                        <p:attrNameLst>
                                          <p:attrName>ppt_w</p:attrName>
                                        </p:attrNameLst>
                                      </p:cBhvr>
                                      <p:tavLst>
                                        <p:tav tm="0">
                                          <p:val>
                                            <p:strVal val="4*#ppt_w"/>
                                          </p:val>
                                        </p:tav>
                                        <p:tav tm="100000">
                                          <p:val>
                                            <p:strVal val="#ppt_w"/>
                                          </p:val>
                                        </p:tav>
                                      </p:tavLst>
                                    </p:anim>
                                    <p:anim calcmode="lin" valueType="num">
                                      <p:cBhvr>
                                        <p:cTn id="5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6"/>
                                        </p:tgtEl>
                                        <p:attrNameLst>
                                          <p:attrName>fillcolor</p:attrName>
                                        </p:attrNameLst>
                                      </p:cBhvr>
                                      <p:to>
                                        <a:srgbClr val="00B050"/>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7"/>
                                        </p:tgtEl>
                                        <p:attrNameLst>
                                          <p:attrName>fillcolor</p:attrName>
                                        </p:attrNameLst>
                                      </p:cBhvr>
                                      <p:to>
                                        <a:srgbClr val="FFF2CC"/>
                                      </p:to>
                                    </p:animClr>
                                    <p:set>
                                      <p:cBhvr>
                                        <p:cTn id="66" dur="250" fill="hold"/>
                                        <p:tgtEl>
                                          <p:spTgt spid="7"/>
                                        </p:tgtEl>
                                        <p:attrNameLst>
                                          <p:attrName>fill.type</p:attrName>
                                        </p:attrNameLst>
                                      </p:cBhvr>
                                      <p:to>
                                        <p:strVal val="solid"/>
                                      </p:to>
                                    </p:set>
                                    <p:set>
                                      <p:cBhvr>
                                        <p:cTn id="67" dur="250" fill="hold"/>
                                        <p:tgtEl>
                                          <p:spTgt spid="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strVal val="4*#ppt_w"/>
                                          </p:val>
                                        </p:tav>
                                        <p:tav tm="100000">
                                          <p:val>
                                            <p:strVal val="#ppt_w"/>
                                          </p:val>
                                        </p:tav>
                                      </p:tavLst>
                                    </p:anim>
                                    <p:anim calcmode="lin" valueType="num">
                                      <p:cBhvr>
                                        <p:cTn id="7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7"/>
                                        </p:tgtEl>
                                        <p:attrNameLst>
                                          <p:attrName>fillcolor</p:attrName>
                                        </p:attrNameLst>
                                      </p:cBhvr>
                                      <p:to>
                                        <a:srgbClr val="FFFF00"/>
                                      </p:to>
                                    </p:animClr>
                                    <p:set>
                                      <p:cBhvr>
                                        <p:cTn id="74" dur="250" fill="hold"/>
                                        <p:tgtEl>
                                          <p:spTgt spid="7"/>
                                        </p:tgtEl>
                                        <p:attrNameLst>
                                          <p:attrName>fill.type</p:attrName>
                                        </p:attrNameLst>
                                      </p:cBhvr>
                                      <p:to>
                                        <p:strVal val="solid"/>
                                      </p:to>
                                    </p:set>
                                    <p:set>
                                      <p:cBhvr>
                                        <p:cTn id="7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8"/>
                                        </p:tgtEl>
                                        <p:attrNameLst>
                                          <p:attrName>fillcolor</p:attrName>
                                        </p:attrNameLst>
                                      </p:cBhvr>
                                      <p:to>
                                        <a:srgbClr val="FFF2CC"/>
                                      </p:to>
                                    </p:animClr>
                                    <p:set>
                                      <p:cBhvr>
                                        <p:cTn id="81" dur="250" fill="hold"/>
                                        <p:tgtEl>
                                          <p:spTgt spid="8"/>
                                        </p:tgtEl>
                                        <p:attrNameLst>
                                          <p:attrName>fill.type</p:attrName>
                                        </p:attrNameLst>
                                      </p:cBhvr>
                                      <p:to>
                                        <p:strVal val="solid"/>
                                      </p:to>
                                    </p:set>
                                    <p:set>
                                      <p:cBhvr>
                                        <p:cTn id="82" dur="250" fill="hold"/>
                                        <p:tgtEl>
                                          <p:spTgt spid="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8"/>
                                        </p:tgtEl>
                                        <p:attrNameLst>
                                          <p:attrName>fillcolor</p:attrName>
                                        </p:attrNameLst>
                                      </p:cBhvr>
                                      <p:to>
                                        <a:srgbClr val="FFFF00"/>
                                      </p:to>
                                    </p:animClr>
                                    <p:set>
                                      <p:cBhvr>
                                        <p:cTn id="89" dur="250" fill="hold"/>
                                        <p:tgtEl>
                                          <p:spTgt spid="8"/>
                                        </p:tgtEl>
                                        <p:attrNameLst>
                                          <p:attrName>fill.type</p:attrName>
                                        </p:attrNameLst>
                                      </p:cBhvr>
                                      <p:to>
                                        <p:strVal val="solid"/>
                                      </p:to>
                                    </p:set>
                                    <p:set>
                                      <p:cBhvr>
                                        <p:cTn id="9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9" descr="n416 Fb Dinh Thu Huyen">
            <a:extLst>
              <a:ext uri="{FF2B5EF4-FFF2-40B4-BE49-F238E27FC236}">
                <a16:creationId xmlns:a16="http://schemas.microsoft.com/office/drawing/2014/main" id="{C72FC3AC-16E2-2788-625E-0D68152D0CE8}"/>
              </a:ext>
            </a:extLst>
          </p:cNvPr>
          <p:cNvSpPr/>
          <p:nvPr/>
        </p:nvSpPr>
        <p:spPr>
          <a:xfrm>
            <a:off x="834572" y="410935"/>
            <a:ext cx="9398099" cy="1151165"/>
          </a:xfrm>
          <a:prstGeom prst="snip2DiagRect">
            <a:avLst/>
          </a:prstGeom>
          <a:solidFill>
            <a:srgbClr val="C2D8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mj-lt"/>
              </a:rPr>
              <a:t>Câu 4: </a:t>
            </a:r>
            <a:r>
              <a:rPr lang="vi-VN" sz="2600" dirty="0">
                <a:solidFill>
                  <a:schemeClr val="tx1"/>
                </a:solidFill>
                <a:latin typeface="+mj-lt"/>
              </a:rPr>
              <a:t>Điều nào sau đây là</a:t>
            </a:r>
            <a:r>
              <a:rPr lang="vi-VN" sz="2600" b="1" dirty="0">
                <a:solidFill>
                  <a:schemeClr val="tx1"/>
                </a:solidFill>
                <a:latin typeface="+mj-lt"/>
              </a:rPr>
              <a:t> sai </a:t>
            </a:r>
            <a:r>
              <a:rPr lang="vi-VN" sz="2600" dirty="0">
                <a:solidFill>
                  <a:schemeClr val="tx1"/>
                </a:solidFill>
                <a:latin typeface="+mj-lt"/>
              </a:rPr>
              <a:t>khi nói về nhiệt nóng chảy?</a:t>
            </a:r>
          </a:p>
        </p:txBody>
      </p:sp>
      <p:sp>
        <p:nvSpPr>
          <p:cNvPr id="5" name="Rectangle 4" descr="n416 Fb Dinh Thu Huyen">
            <a:extLst>
              <a:ext uri="{FF2B5EF4-FFF2-40B4-BE49-F238E27FC236}">
                <a16:creationId xmlns:a16="http://schemas.microsoft.com/office/drawing/2014/main" id="{36CB2674-4F21-D6D2-B326-EDEB77C2F8EF}"/>
              </a:ext>
            </a:extLst>
          </p:cNvPr>
          <p:cNvSpPr/>
          <p:nvPr/>
        </p:nvSpPr>
        <p:spPr>
          <a:xfrm>
            <a:off x="1334956" y="1923212"/>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A. </a:t>
            </a:r>
            <a:r>
              <a:rPr lang="vi-VN" sz="2600" dirty="0">
                <a:solidFill>
                  <a:prstClr val="black"/>
                </a:solidFill>
                <a:latin typeface="+mj-lt"/>
              </a:rPr>
              <a:t>Nhiệt nóng chảy của vật rắn là nhiệt lượng cung cấp cho vật rắn trong quá trình nóng chảy.</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6" name="Rectangle 5" descr="n416 Fb Dinh Thu Huyen">
            <a:extLst>
              <a:ext uri="{FF2B5EF4-FFF2-40B4-BE49-F238E27FC236}">
                <a16:creationId xmlns:a16="http://schemas.microsoft.com/office/drawing/2014/main" id="{21CBF199-DA47-79DC-C747-6ED650C7378B}"/>
              </a:ext>
            </a:extLst>
          </p:cNvPr>
          <p:cNvSpPr/>
          <p:nvPr/>
        </p:nvSpPr>
        <p:spPr>
          <a:xfrm>
            <a:off x="1334956" y="2917153"/>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B. </a:t>
            </a:r>
            <a:r>
              <a:rPr lang="vi-VN" sz="2600" dirty="0">
                <a:solidFill>
                  <a:prstClr val="black"/>
                </a:solidFill>
                <a:latin typeface="+mj-lt"/>
              </a:rPr>
              <a:t>Các chất có khối lượng bằng nhau thì có nhiệt nóng chảy như nhau.</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7" name="Rectangle 6" descr="n416 Fb Dinh Thu Huyen">
            <a:extLst>
              <a:ext uri="{FF2B5EF4-FFF2-40B4-BE49-F238E27FC236}">
                <a16:creationId xmlns:a16="http://schemas.microsoft.com/office/drawing/2014/main" id="{D56B6D31-CAF6-F0D2-AD5D-6E26F5E66635}"/>
              </a:ext>
            </a:extLst>
          </p:cNvPr>
          <p:cNvSpPr/>
          <p:nvPr/>
        </p:nvSpPr>
        <p:spPr>
          <a:xfrm>
            <a:off x="1334956" y="3974992"/>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600" dirty="0">
                <a:solidFill>
                  <a:prstClr val="black"/>
                </a:solidFill>
                <a:latin typeface="+mj-lt"/>
              </a:rPr>
              <a:t>C. Đơn vị của nhiệt nóng chảy là </a:t>
            </a:r>
            <a:r>
              <a:rPr lang="vi-VN" sz="2600" dirty="0" err="1">
                <a:solidFill>
                  <a:prstClr val="black"/>
                </a:solidFill>
                <a:latin typeface="+mj-lt"/>
              </a:rPr>
              <a:t>Jun</a:t>
            </a:r>
            <a:r>
              <a:rPr lang="vi-VN" sz="2600" dirty="0">
                <a:solidFill>
                  <a:prstClr val="black"/>
                </a:solidFill>
                <a:latin typeface="+mj-lt"/>
              </a:rPr>
              <a:t> (J).</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8" name="Rectangle 7" descr="n416 Fb Dinh Thu Huyen">
            <a:extLst>
              <a:ext uri="{FF2B5EF4-FFF2-40B4-BE49-F238E27FC236}">
                <a16:creationId xmlns:a16="http://schemas.microsoft.com/office/drawing/2014/main" id="{FB8C990C-3DCD-29BC-119E-EFA1F1735E45}"/>
              </a:ext>
            </a:extLst>
          </p:cNvPr>
          <p:cNvSpPr/>
          <p:nvPr/>
        </p:nvSpPr>
        <p:spPr>
          <a:xfrm>
            <a:off x="1334956" y="4923717"/>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D. </a:t>
            </a:r>
            <a:r>
              <a:rPr lang="vi-VN" sz="2600" dirty="0">
                <a:solidFill>
                  <a:prstClr val="black"/>
                </a:solidFill>
                <a:latin typeface="+mj-lt"/>
              </a:rPr>
              <a:t>Nhiệt nóng chảy tính bằng công thức Q=</a:t>
            </a:r>
            <a:r>
              <a:rPr lang="el-GR" sz="2600" dirty="0">
                <a:solidFill>
                  <a:prstClr val="black"/>
                </a:solidFill>
                <a:latin typeface="+mj-lt"/>
              </a:rPr>
              <a:t>λ</a:t>
            </a:r>
            <a:r>
              <a:rPr lang="vi-VN" sz="2600" dirty="0">
                <a:solidFill>
                  <a:prstClr val="black"/>
                </a:solidFill>
                <a:latin typeface="+mj-lt"/>
              </a:rPr>
              <a:t>m.</a:t>
            </a:r>
            <a:endParaRPr kumimoji="0" lang="vi-VN" sz="2600" b="0" i="0" u="none" strike="noStrike" kern="1200" cap="none" spc="0" normalizeH="0" baseline="0" noProof="0" dirty="0">
              <a:ln>
                <a:noFill/>
              </a:ln>
              <a:solidFill>
                <a:prstClr val="black"/>
              </a:solidFill>
              <a:effectLst/>
              <a:uLnTx/>
              <a:uFillTx/>
              <a:latin typeface="+mj-lt"/>
            </a:endParaRPr>
          </a:p>
        </p:txBody>
      </p:sp>
      <p:pic>
        <p:nvPicPr>
          <p:cNvPr id="9" name="Picture 8" descr="n416 Fb Dinh Thu Huyen">
            <a:extLst>
              <a:ext uri="{FF2B5EF4-FFF2-40B4-BE49-F238E27FC236}">
                <a16:creationId xmlns:a16="http://schemas.microsoft.com/office/drawing/2014/main" id="{F144AA25-3758-A5BD-8CE3-858CC57E2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9541" y="1905378"/>
            <a:ext cx="805722" cy="708059"/>
          </a:xfrm>
          <a:prstGeom prst="rect">
            <a:avLst/>
          </a:prstGeom>
        </p:spPr>
      </p:pic>
      <p:pic>
        <p:nvPicPr>
          <p:cNvPr id="10" name="Picture 9" descr="n416 Fb Dinh Thu Huyen">
            <a:extLst>
              <a:ext uri="{FF2B5EF4-FFF2-40B4-BE49-F238E27FC236}">
                <a16:creationId xmlns:a16="http://schemas.microsoft.com/office/drawing/2014/main" id="{C4EEE220-1F32-A6B1-E94A-4A9508D391CC}"/>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900727" y="4087228"/>
            <a:ext cx="804536" cy="704088"/>
          </a:xfrm>
          <a:prstGeom prst="rect">
            <a:avLst/>
          </a:prstGeom>
        </p:spPr>
      </p:pic>
      <p:pic>
        <p:nvPicPr>
          <p:cNvPr id="11" name="Picture 10" descr="n416 Fb Dinh Thu Huyen">
            <a:extLst>
              <a:ext uri="{FF2B5EF4-FFF2-40B4-BE49-F238E27FC236}">
                <a16:creationId xmlns:a16="http://schemas.microsoft.com/office/drawing/2014/main" id="{B96C2EBE-0BF0-85AF-C8AF-8A37DDB3D5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5344" y="5067164"/>
            <a:ext cx="804742" cy="707197"/>
          </a:xfrm>
          <a:prstGeom prst="rect">
            <a:avLst/>
          </a:prstGeom>
        </p:spPr>
      </p:pic>
      <p:pic>
        <p:nvPicPr>
          <p:cNvPr id="12" name="Picture 11" descr="n416 Fb Dinh Thu Huyen">
            <a:extLst>
              <a:ext uri="{FF2B5EF4-FFF2-40B4-BE49-F238E27FC236}">
                <a16:creationId xmlns:a16="http://schemas.microsoft.com/office/drawing/2014/main" id="{363A3C1C-B883-03E8-2AA8-AB665A4070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6265" y="3028436"/>
            <a:ext cx="804742" cy="643793"/>
          </a:xfrm>
          <a:prstGeom prst="rect">
            <a:avLst/>
          </a:prstGeom>
        </p:spPr>
      </p:pic>
      <p:pic>
        <p:nvPicPr>
          <p:cNvPr id="2" name="Graphic 1" descr="n416 Fb Dinh Thu Huyen">
            <a:hlinkClick r:id="rId10" action="ppaction://hlinksldjump"/>
            <a:extLst>
              <a:ext uri="{FF2B5EF4-FFF2-40B4-BE49-F238E27FC236}">
                <a16:creationId xmlns:a16="http://schemas.microsoft.com/office/drawing/2014/main" id="{849C7B22-740F-34E9-59B3-3F9B384B6B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09564" y="5548746"/>
            <a:ext cx="1122218" cy="1122218"/>
          </a:xfrm>
          <a:prstGeom prst="rect">
            <a:avLst/>
          </a:prstGeom>
        </p:spPr>
      </p:pic>
    </p:spTree>
    <p:extLst>
      <p:ext uri="{BB962C8B-B14F-4D97-AF65-F5344CB8AC3E}">
        <p14:creationId xmlns:p14="http://schemas.microsoft.com/office/powerpoint/2010/main" val="1088346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5"/>
                                        </p:tgtEl>
                                        <p:attrNameLst>
                                          <p:attrName>fillcolor</p:attrName>
                                        </p:attrNameLst>
                                      </p:cBhvr>
                                      <p:to>
                                        <a:srgbClr val="FFF2CC"/>
                                      </p:to>
                                    </p:animClr>
                                    <p:set>
                                      <p:cBhvr>
                                        <p:cTn id="36" dur="250" fill="hold"/>
                                        <p:tgtEl>
                                          <p:spTgt spid="5"/>
                                        </p:tgtEl>
                                        <p:attrNameLst>
                                          <p:attrName>fill.type</p:attrName>
                                        </p:attrNameLst>
                                      </p:cBhvr>
                                      <p:to>
                                        <p:strVal val="solid"/>
                                      </p:to>
                                    </p:set>
                                    <p:set>
                                      <p:cBhvr>
                                        <p:cTn id="37" dur="250" fill="hold"/>
                                        <p:tgtEl>
                                          <p:spTgt spid="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5"/>
                                        </p:tgtEl>
                                        <p:attrNameLst>
                                          <p:attrName>fillcolor</p:attrName>
                                        </p:attrNameLst>
                                      </p:cBhvr>
                                      <p:to>
                                        <a:srgbClr val="FFFF00"/>
                                      </p:to>
                                    </p:animClr>
                                    <p:set>
                                      <p:cBhvr>
                                        <p:cTn id="44" dur="250" fill="hold"/>
                                        <p:tgtEl>
                                          <p:spTgt spid="5"/>
                                        </p:tgtEl>
                                        <p:attrNameLst>
                                          <p:attrName>fill.type</p:attrName>
                                        </p:attrNameLst>
                                      </p:cBhvr>
                                      <p:to>
                                        <p:strVal val="solid"/>
                                      </p:to>
                                    </p:set>
                                    <p:set>
                                      <p:cBhvr>
                                        <p:cTn id="45"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6"/>
                                        </p:tgtEl>
                                        <p:attrNameLst>
                                          <p:attrName>fillcolor</p:attrName>
                                        </p:attrNameLst>
                                      </p:cBhvr>
                                      <p:to>
                                        <a:srgbClr val="FFF2CC"/>
                                      </p:to>
                                    </p:animClr>
                                    <p:set>
                                      <p:cBhvr>
                                        <p:cTn id="51" dur="250" fill="hold"/>
                                        <p:tgtEl>
                                          <p:spTgt spid="6"/>
                                        </p:tgtEl>
                                        <p:attrNameLst>
                                          <p:attrName>fill.type</p:attrName>
                                        </p:attrNameLst>
                                      </p:cBhvr>
                                      <p:to>
                                        <p:strVal val="solid"/>
                                      </p:to>
                                    </p:set>
                                    <p:set>
                                      <p:cBhvr>
                                        <p:cTn id="52" dur="25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50" fill="hold"/>
                                        <p:tgtEl>
                                          <p:spTgt spid="12"/>
                                        </p:tgtEl>
                                        <p:attrNameLst>
                                          <p:attrName>ppt_w</p:attrName>
                                        </p:attrNameLst>
                                      </p:cBhvr>
                                      <p:tavLst>
                                        <p:tav tm="0">
                                          <p:val>
                                            <p:strVal val="4*#ppt_w"/>
                                          </p:val>
                                        </p:tav>
                                        <p:tav tm="100000">
                                          <p:val>
                                            <p:strVal val="#ppt_w"/>
                                          </p:val>
                                        </p:tav>
                                      </p:tavLst>
                                    </p:anim>
                                    <p:anim calcmode="lin" valueType="num">
                                      <p:cBhvr>
                                        <p:cTn id="5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6"/>
                                        </p:tgtEl>
                                        <p:attrNameLst>
                                          <p:attrName>fillcolor</p:attrName>
                                        </p:attrNameLst>
                                      </p:cBhvr>
                                      <p:to>
                                        <a:srgbClr val="00B050"/>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7"/>
                                        </p:tgtEl>
                                        <p:attrNameLst>
                                          <p:attrName>fillcolor</p:attrName>
                                        </p:attrNameLst>
                                      </p:cBhvr>
                                      <p:to>
                                        <a:srgbClr val="FFF2CC"/>
                                      </p:to>
                                    </p:animClr>
                                    <p:set>
                                      <p:cBhvr>
                                        <p:cTn id="66" dur="250" fill="hold"/>
                                        <p:tgtEl>
                                          <p:spTgt spid="7"/>
                                        </p:tgtEl>
                                        <p:attrNameLst>
                                          <p:attrName>fill.type</p:attrName>
                                        </p:attrNameLst>
                                      </p:cBhvr>
                                      <p:to>
                                        <p:strVal val="solid"/>
                                      </p:to>
                                    </p:set>
                                    <p:set>
                                      <p:cBhvr>
                                        <p:cTn id="67" dur="250" fill="hold"/>
                                        <p:tgtEl>
                                          <p:spTgt spid="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strVal val="4*#ppt_w"/>
                                          </p:val>
                                        </p:tav>
                                        <p:tav tm="100000">
                                          <p:val>
                                            <p:strVal val="#ppt_w"/>
                                          </p:val>
                                        </p:tav>
                                      </p:tavLst>
                                    </p:anim>
                                    <p:anim calcmode="lin" valueType="num">
                                      <p:cBhvr>
                                        <p:cTn id="7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7"/>
                                        </p:tgtEl>
                                        <p:attrNameLst>
                                          <p:attrName>fillcolor</p:attrName>
                                        </p:attrNameLst>
                                      </p:cBhvr>
                                      <p:to>
                                        <a:srgbClr val="FFFF00"/>
                                      </p:to>
                                    </p:animClr>
                                    <p:set>
                                      <p:cBhvr>
                                        <p:cTn id="74" dur="250" fill="hold"/>
                                        <p:tgtEl>
                                          <p:spTgt spid="7"/>
                                        </p:tgtEl>
                                        <p:attrNameLst>
                                          <p:attrName>fill.type</p:attrName>
                                        </p:attrNameLst>
                                      </p:cBhvr>
                                      <p:to>
                                        <p:strVal val="solid"/>
                                      </p:to>
                                    </p:set>
                                    <p:set>
                                      <p:cBhvr>
                                        <p:cTn id="7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8"/>
                                        </p:tgtEl>
                                        <p:attrNameLst>
                                          <p:attrName>fillcolor</p:attrName>
                                        </p:attrNameLst>
                                      </p:cBhvr>
                                      <p:to>
                                        <a:srgbClr val="FFF2CC"/>
                                      </p:to>
                                    </p:animClr>
                                    <p:set>
                                      <p:cBhvr>
                                        <p:cTn id="81" dur="250" fill="hold"/>
                                        <p:tgtEl>
                                          <p:spTgt spid="8"/>
                                        </p:tgtEl>
                                        <p:attrNameLst>
                                          <p:attrName>fill.type</p:attrName>
                                        </p:attrNameLst>
                                      </p:cBhvr>
                                      <p:to>
                                        <p:strVal val="solid"/>
                                      </p:to>
                                    </p:set>
                                    <p:set>
                                      <p:cBhvr>
                                        <p:cTn id="82" dur="250" fill="hold"/>
                                        <p:tgtEl>
                                          <p:spTgt spid="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8"/>
                                        </p:tgtEl>
                                        <p:attrNameLst>
                                          <p:attrName>fillcolor</p:attrName>
                                        </p:attrNameLst>
                                      </p:cBhvr>
                                      <p:to>
                                        <a:srgbClr val="FFFF00"/>
                                      </p:to>
                                    </p:animClr>
                                    <p:set>
                                      <p:cBhvr>
                                        <p:cTn id="89" dur="250" fill="hold"/>
                                        <p:tgtEl>
                                          <p:spTgt spid="8"/>
                                        </p:tgtEl>
                                        <p:attrNameLst>
                                          <p:attrName>fill.type</p:attrName>
                                        </p:attrNameLst>
                                      </p:cBhvr>
                                      <p:to>
                                        <p:strVal val="solid"/>
                                      </p:to>
                                    </p:set>
                                    <p:set>
                                      <p:cBhvr>
                                        <p:cTn id="9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Rectangle: Rounded Corners 3" descr="n416 Fb Dinh Thu Huyen">
            <a:extLst>
              <a:ext uri="{FF2B5EF4-FFF2-40B4-BE49-F238E27FC236}">
                <a16:creationId xmlns:a16="http://schemas.microsoft.com/office/drawing/2014/main" id="{9EB15377-C960-E92D-9530-0A53DDC74D9B}"/>
              </a:ext>
            </a:extLst>
          </p:cNvPr>
          <p:cNvSpPr/>
          <p:nvPr/>
        </p:nvSpPr>
        <p:spPr>
          <a:xfrm>
            <a:off x="558800" y="436880"/>
            <a:ext cx="9748221"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Times New Roman" panose="02020603050405020304" pitchFamily="18" charset="0"/>
                <a:ea typeface="Times New Roman" panose="02020603050405020304" pitchFamily="18" charset="0"/>
              </a:rPr>
              <a:t>Câu 5: </a:t>
            </a:r>
            <a:r>
              <a:rPr lang="vi-VN" sz="3200" dirty="0">
                <a:solidFill>
                  <a:schemeClr val="tx1"/>
                </a:solidFill>
                <a:effectLst/>
                <a:latin typeface="Times New Roman" panose="02020603050405020304" pitchFamily="18" charset="0"/>
                <a:ea typeface="Times New Roman" panose="02020603050405020304" pitchFamily="18" charset="0"/>
              </a:rPr>
              <a:t>Xác định lượng nhiệt Q cần cung cấp để làm nóng chảy 100 g nước đá ở </a:t>
            </a:r>
            <a:r>
              <a:rPr lang="vi-VN" sz="3200" dirty="0" err="1">
                <a:solidFill>
                  <a:schemeClr val="tx1"/>
                </a:solidFill>
                <a:effectLst/>
                <a:latin typeface="Times New Roman" panose="02020603050405020304" pitchFamily="18" charset="0"/>
                <a:ea typeface="Times New Roman" panose="02020603050405020304" pitchFamily="18" charset="0"/>
              </a:rPr>
              <a:t>0°C</a:t>
            </a:r>
            <a:r>
              <a:rPr lang="vi-VN" sz="3200" dirty="0">
                <a:solidFill>
                  <a:schemeClr val="tx1"/>
                </a:solidFill>
                <a:effectLst/>
                <a:latin typeface="Times New Roman" panose="02020603050405020304" pitchFamily="18" charset="0"/>
                <a:ea typeface="Times New Roman" panose="02020603050405020304" pitchFamily="18" charset="0"/>
              </a:rPr>
              <a:t>. Cho biết nhiệt nóng chảy riêng của nước đá là 3,4.105 J/</a:t>
            </a:r>
            <a:r>
              <a:rPr lang="vi-VN" sz="3200" dirty="0" err="1">
                <a:solidFill>
                  <a:schemeClr val="tx1"/>
                </a:solidFill>
                <a:effectLst/>
                <a:latin typeface="Times New Roman" panose="02020603050405020304" pitchFamily="18" charset="0"/>
                <a:ea typeface="Times New Roman" panose="02020603050405020304" pitchFamily="18" charset="0"/>
              </a:rPr>
              <a:t>kg</a:t>
            </a:r>
            <a:r>
              <a:rPr lang="vi-VN" sz="3200" dirty="0">
                <a:solidFill>
                  <a:schemeClr val="tx1"/>
                </a:solidFill>
                <a:effectLst/>
                <a:latin typeface="Times New Roman" panose="02020603050405020304" pitchFamily="18" charset="0"/>
                <a:ea typeface="Times New Roman" panose="02020603050405020304" pitchFamily="18" charset="0"/>
              </a:rPr>
              <a:t>.</a:t>
            </a:r>
          </a:p>
        </p:txBody>
      </p:sp>
      <p:sp>
        <p:nvSpPr>
          <p:cNvPr id="5" name="Rectangle: Rounded Corners 4" descr="n416 Fb Dinh Thu Huyen">
            <a:extLst>
              <a:ext uri="{FF2B5EF4-FFF2-40B4-BE49-F238E27FC236}">
                <a16:creationId xmlns:a16="http://schemas.microsoft.com/office/drawing/2014/main" id="{E21FB433-2043-5CCC-F5CB-FD48EF98B106}"/>
              </a:ext>
            </a:extLst>
          </p:cNvPr>
          <p:cNvSpPr/>
          <p:nvPr/>
        </p:nvSpPr>
        <p:spPr>
          <a:xfrm>
            <a:off x="6676305" y="2736734"/>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340.10</a:t>
            </a:r>
            <a:r>
              <a:rPr lang="en-US" sz="2800" baseline="30000" dirty="0">
                <a:solidFill>
                  <a:schemeClr val="tx1"/>
                </a:solidFill>
                <a:latin typeface="Cambria" panose="02040503050406030204" pitchFamily="18" charset="0"/>
                <a:ea typeface="Cambria" panose="02040503050406030204" pitchFamily="18" charset="0"/>
              </a:rPr>
              <a:t>5 </a:t>
            </a:r>
            <a:r>
              <a:rPr lang="en-US" sz="2800" dirty="0">
                <a:solidFill>
                  <a:schemeClr val="tx1"/>
                </a:solidFill>
                <a:latin typeface="Cambria" panose="02040503050406030204" pitchFamily="18" charset="0"/>
                <a:ea typeface="Cambria" panose="02040503050406030204" pitchFamily="18" charset="0"/>
              </a:rPr>
              <a:t>J</a:t>
            </a:r>
          </a:p>
        </p:txBody>
      </p:sp>
      <p:sp>
        <p:nvSpPr>
          <p:cNvPr id="2" name="Rectangle: Rounded Corners 1" descr="n416 Fb Dinh Thu Huyen">
            <a:extLst>
              <a:ext uri="{FF2B5EF4-FFF2-40B4-BE49-F238E27FC236}">
                <a16:creationId xmlns:a16="http://schemas.microsoft.com/office/drawing/2014/main" id="{84329048-4D10-8D3B-CC63-9491D886168F}"/>
              </a:ext>
            </a:extLst>
          </p:cNvPr>
          <p:cNvSpPr/>
          <p:nvPr/>
        </p:nvSpPr>
        <p:spPr>
          <a:xfrm>
            <a:off x="1785651" y="2736734"/>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0,34</a:t>
            </a:r>
            <a:r>
              <a:rPr lang="fr-FR" sz="2800" kern="1800" dirty="0">
                <a:solidFill>
                  <a:schemeClr val="tx1"/>
                </a:solidFill>
                <a:effectLst/>
                <a:latin typeface="Cambria" panose="02040503050406030204" pitchFamily="18" charset="0"/>
                <a:ea typeface="Cambria" panose="02040503050406030204" pitchFamily="18" charset="0"/>
              </a:rPr>
              <a:t>.10</a:t>
            </a:r>
            <a:r>
              <a:rPr lang="fr-FR" sz="2800" kern="1800" baseline="30000" dirty="0">
                <a:solidFill>
                  <a:schemeClr val="tx1"/>
                </a:solidFill>
                <a:effectLst/>
                <a:latin typeface="Cambria" panose="02040503050406030204" pitchFamily="18" charset="0"/>
                <a:ea typeface="Cambria" panose="02040503050406030204" pitchFamily="18" charset="0"/>
              </a:rPr>
              <a:t>3</a:t>
            </a:r>
            <a:r>
              <a:rPr lang="fr-FR" sz="2800" kern="1800" dirty="0">
                <a:solidFill>
                  <a:schemeClr val="tx1"/>
                </a:solidFill>
                <a:effectLst/>
                <a:latin typeface="Cambria" panose="02040503050406030204" pitchFamily="18" charset="0"/>
                <a:ea typeface="Cambria" panose="02040503050406030204" pitchFamily="18" charset="0"/>
              </a:rPr>
              <a:t> J.</a:t>
            </a:r>
            <a:endParaRPr lang="vi-VN" sz="2800" dirty="0">
              <a:solidFill>
                <a:schemeClr val="tx1"/>
              </a:solidFill>
              <a:effectLst/>
              <a:latin typeface="Cambria" panose="02040503050406030204" pitchFamily="18" charset="0"/>
              <a:ea typeface="Cambria" panose="02040503050406030204" pitchFamily="18" charset="0"/>
            </a:endParaRPr>
          </a:p>
        </p:txBody>
      </p:sp>
      <p:sp>
        <p:nvSpPr>
          <p:cNvPr id="6" name="Rectangle: Rounded Corners 5" descr="n416 Fb Dinh Thu Huyen">
            <a:extLst>
              <a:ext uri="{FF2B5EF4-FFF2-40B4-BE49-F238E27FC236}">
                <a16:creationId xmlns:a16="http://schemas.microsoft.com/office/drawing/2014/main" id="{DA73FCE5-1F2A-A3B2-A9CE-F8A5DDC578C2}"/>
              </a:ext>
            </a:extLst>
          </p:cNvPr>
          <p:cNvSpPr/>
          <p:nvPr/>
        </p:nvSpPr>
        <p:spPr>
          <a:xfrm>
            <a:off x="1785650" y="4612640"/>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34.10</a:t>
            </a:r>
            <a:r>
              <a:rPr lang="en-US" sz="2800" baseline="30000" dirty="0">
                <a:solidFill>
                  <a:schemeClr val="tx1"/>
                </a:solidFill>
                <a:latin typeface="Cambria" panose="02040503050406030204" pitchFamily="18" charset="0"/>
                <a:ea typeface="Cambria" panose="02040503050406030204" pitchFamily="18" charset="0"/>
              </a:rPr>
              <a:t>7 </a:t>
            </a:r>
            <a:r>
              <a:rPr lang="en-US" sz="2800" dirty="0">
                <a:solidFill>
                  <a:schemeClr val="tx1"/>
                </a:solidFill>
                <a:latin typeface="Cambria" panose="02040503050406030204" pitchFamily="18" charset="0"/>
                <a:ea typeface="Cambria" panose="02040503050406030204" pitchFamily="18" charset="0"/>
              </a:rPr>
              <a:t>J</a:t>
            </a:r>
            <a:r>
              <a:rPr lang="en-US" sz="2800" baseline="300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7" name="Rectangle: Rounded Corners 6" descr="n416 Fb Dinh Thu Huyen">
            <a:extLst>
              <a:ext uri="{FF2B5EF4-FFF2-40B4-BE49-F238E27FC236}">
                <a16:creationId xmlns:a16="http://schemas.microsoft.com/office/drawing/2014/main" id="{CBFA2BA4-B61C-795B-4266-703FDA687A86}"/>
              </a:ext>
            </a:extLst>
          </p:cNvPr>
          <p:cNvSpPr/>
          <p:nvPr/>
        </p:nvSpPr>
        <p:spPr>
          <a:xfrm>
            <a:off x="6676304" y="4622723"/>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a:t>
            </a:r>
            <a:r>
              <a:rPr lang="fr-FR" sz="2800" kern="1800" dirty="0">
                <a:solidFill>
                  <a:schemeClr val="tx1"/>
                </a:solidFill>
                <a:latin typeface="Cambria" panose="02040503050406030204" pitchFamily="18" charset="0"/>
                <a:ea typeface="Cambria" panose="02040503050406030204" pitchFamily="18" charset="0"/>
              </a:rPr>
              <a:t>=</a:t>
            </a:r>
            <a:r>
              <a:rPr lang="fr-FR" sz="2800" kern="1800" dirty="0">
                <a:solidFill>
                  <a:schemeClr val="tx1"/>
                </a:solidFill>
                <a:effectLst/>
                <a:latin typeface="Cambria" panose="02040503050406030204" pitchFamily="18" charset="0"/>
                <a:ea typeface="Cambria" panose="02040503050406030204" pitchFamily="18" charset="0"/>
              </a:rPr>
              <a:t> 34.10</a:t>
            </a:r>
            <a:r>
              <a:rPr lang="fr-FR" sz="2800" kern="1800" baseline="30000" dirty="0">
                <a:solidFill>
                  <a:schemeClr val="tx1"/>
                </a:solidFill>
                <a:effectLst/>
                <a:latin typeface="Cambria" panose="02040503050406030204" pitchFamily="18" charset="0"/>
                <a:ea typeface="Cambria" panose="02040503050406030204" pitchFamily="18" charset="0"/>
              </a:rPr>
              <a:t>3</a:t>
            </a:r>
            <a:r>
              <a:rPr lang="fr-FR" sz="2800" kern="1800" dirty="0">
                <a:solidFill>
                  <a:schemeClr val="tx1"/>
                </a:solidFill>
                <a:effectLst/>
                <a:latin typeface="Cambria" panose="02040503050406030204" pitchFamily="18" charset="0"/>
                <a:ea typeface="Cambria" panose="02040503050406030204" pitchFamily="18" charset="0"/>
              </a:rPr>
              <a:t> J.</a:t>
            </a:r>
            <a:endParaRPr lang="vi-VN" sz="2800" dirty="0">
              <a:solidFill>
                <a:schemeClr val="tx1"/>
              </a:solidFill>
              <a:effectLst/>
              <a:latin typeface="Cambria" panose="02040503050406030204" pitchFamily="18" charset="0"/>
              <a:ea typeface="Cambria" panose="02040503050406030204" pitchFamily="18" charset="0"/>
            </a:endParaRPr>
          </a:p>
        </p:txBody>
      </p:sp>
      <p:pic>
        <p:nvPicPr>
          <p:cNvPr id="8" name="Graphic 7" descr="n416 Fb Dinh Thu Huyen">
            <a:hlinkClick r:id="rId5" action="ppaction://hlinksldjump"/>
            <a:extLst>
              <a:ext uri="{FF2B5EF4-FFF2-40B4-BE49-F238E27FC236}">
                <a16:creationId xmlns:a16="http://schemas.microsoft.com/office/drawing/2014/main" id="{AF1AC5F3-81C1-01FB-00F4-4AC17AB9942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7867" y="5735782"/>
            <a:ext cx="1122218" cy="1122218"/>
          </a:xfrm>
          <a:prstGeom prst="rect">
            <a:avLst/>
          </a:prstGeom>
        </p:spPr>
      </p:pic>
      <p:pic>
        <p:nvPicPr>
          <p:cNvPr id="9" name="Picture 8" descr="n416 Fb Dinh Thu Huyen">
            <a:extLst>
              <a:ext uri="{FF2B5EF4-FFF2-40B4-BE49-F238E27FC236}">
                <a16:creationId xmlns:a16="http://schemas.microsoft.com/office/drawing/2014/main" id="{55D0775A-5615-1D95-3FFA-FA8B0495EC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4234" y="5226849"/>
            <a:ext cx="804742" cy="643793"/>
          </a:xfrm>
          <a:prstGeom prst="rect">
            <a:avLst/>
          </a:prstGeom>
        </p:spPr>
      </p:pic>
      <p:pic>
        <p:nvPicPr>
          <p:cNvPr id="10" name="Picture 9" descr="n416 Fb Dinh Thu Huyen">
            <a:extLst>
              <a:ext uri="{FF2B5EF4-FFF2-40B4-BE49-F238E27FC236}">
                <a16:creationId xmlns:a16="http://schemas.microsoft.com/office/drawing/2014/main" id="{2247FFC6-71A5-9565-E75B-A04897EF2B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5849" y="5162583"/>
            <a:ext cx="805722" cy="708059"/>
          </a:xfrm>
          <a:prstGeom prst="rect">
            <a:avLst/>
          </a:prstGeom>
        </p:spPr>
      </p:pic>
      <p:pic>
        <p:nvPicPr>
          <p:cNvPr id="11" name="Picture 10" descr="n416 Fb Dinh Thu Huyen">
            <a:extLst>
              <a:ext uri="{FF2B5EF4-FFF2-40B4-BE49-F238E27FC236}">
                <a16:creationId xmlns:a16="http://schemas.microsoft.com/office/drawing/2014/main" id="{C2C8941B-F6B3-50C6-3F94-D72490FE4F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5848" y="3131412"/>
            <a:ext cx="805722" cy="708059"/>
          </a:xfrm>
          <a:prstGeom prst="rect">
            <a:avLst/>
          </a:prstGeom>
        </p:spPr>
      </p:pic>
      <p:pic>
        <p:nvPicPr>
          <p:cNvPr id="12" name="Picture 11" descr="n416 Fb Dinh Thu Huyen">
            <a:extLst>
              <a:ext uri="{FF2B5EF4-FFF2-40B4-BE49-F238E27FC236}">
                <a16:creationId xmlns:a16="http://schemas.microsoft.com/office/drawing/2014/main" id="{AF5BD392-DBA8-EB3D-4C2A-75133D2401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1085" y="3187850"/>
            <a:ext cx="805722" cy="708059"/>
          </a:xfrm>
          <a:prstGeom prst="rect">
            <a:avLst/>
          </a:prstGeom>
        </p:spPr>
      </p:pic>
    </p:spTree>
    <p:extLst>
      <p:ext uri="{BB962C8B-B14F-4D97-AF65-F5344CB8AC3E}">
        <p14:creationId xmlns:p14="http://schemas.microsoft.com/office/powerpoint/2010/main" val="14469772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250" fill="hold"/>
                                        <p:tgtEl>
                                          <p:spTgt spid="11"/>
                                        </p:tgtEl>
                                        <p:attrNameLst>
                                          <p:attrName>ppt_w</p:attrName>
                                        </p:attrNameLst>
                                      </p:cBhvr>
                                      <p:tavLst>
                                        <p:tav tm="0">
                                          <p:val>
                                            <p:strVal val="4*#ppt_w"/>
                                          </p:val>
                                        </p:tav>
                                        <p:tav tm="100000">
                                          <p:val>
                                            <p:strVal val="#ppt_w"/>
                                          </p:val>
                                        </p:tav>
                                      </p:tavLst>
                                    </p:anim>
                                    <p:anim calcmode="lin" valueType="num">
                                      <p:cBhvr>
                                        <p:cTn id="34"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3" presetClass="entr" presetSubtype="32" fill="hold" nodeType="click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23" presetClass="entr" presetSubtype="32" fill="hold" nodeType="click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p:cTn id="54" dur="250" fill="hold"/>
                                        <p:tgtEl>
                                          <p:spTgt spid="9"/>
                                        </p:tgtEl>
                                        <p:attrNameLst>
                                          <p:attrName>ppt_w</p:attrName>
                                        </p:attrNameLst>
                                      </p:cBhvr>
                                      <p:tavLst>
                                        <p:tav tm="0">
                                          <p:val>
                                            <p:strVal val="4*#ppt_w"/>
                                          </p:val>
                                        </p:tav>
                                        <p:tav tm="100000">
                                          <p:val>
                                            <p:strVal val="#ppt_w"/>
                                          </p:val>
                                        </p:tav>
                                      </p:tavLst>
                                    </p:anim>
                                    <p:anim calcmode="lin" valueType="num">
                                      <p:cBhvr>
                                        <p:cTn id="5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childTnLst>
        </p:cTn>
      </p:par>
    </p:tnLst>
    <p:bldLst>
      <p:bldP spid="4" grpId="0" animBg="1"/>
      <p:bldP spid="5" grpId="0" animBg="1"/>
      <p:bldP spid="2"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descr="n416 Fb Dinh Thu Huyen">
            <a:hlinkClick r:id="rId3" action="ppaction://hlinksldjump"/>
            <a:extLst>
              <a:ext uri="{FF2B5EF4-FFF2-40B4-BE49-F238E27FC236}">
                <a16:creationId xmlns:a16="http://schemas.microsoft.com/office/drawing/2014/main" id="{04CD621A-4406-7819-74BA-61705FE51B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85" y="346363"/>
            <a:ext cx="1623681" cy="1623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descr="n416 Fb Dinh Thu Huyen">
            <a:extLst>
              <a:ext uri="{FF2B5EF4-FFF2-40B4-BE49-F238E27FC236}">
                <a16:creationId xmlns:a16="http://schemas.microsoft.com/office/drawing/2014/main" id="{D05BEE36-200E-89AC-CB26-7E314A6BC5C1}"/>
              </a:ext>
            </a:extLst>
          </p:cNvPr>
          <p:cNvSpPr/>
          <p:nvPr/>
        </p:nvSpPr>
        <p:spPr>
          <a:xfrm>
            <a:off x="1807533" y="2967335"/>
            <a:ext cx="8814529" cy="923330"/>
          </a:xfrm>
          <a:prstGeom prst="rect">
            <a:avLst/>
          </a:prstGeom>
          <a:noFill/>
        </p:spPr>
        <p:txBody>
          <a:bodyPr wrap="none" lIns="91440" tIns="45720" rIns="91440" bIns="45720">
            <a:spAutoFit/>
          </a:bodyPr>
          <a:lstStyle/>
          <a:p>
            <a:pPr algn="ctr"/>
            <a:r>
              <a:rPr lang="vi-VN" sz="54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BẠN LÀ NGƯỜI MAY MẮN</a:t>
            </a:r>
            <a:endParaRPr lang="en-US"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endParaRPr>
          </a:p>
        </p:txBody>
      </p:sp>
      <p:pic>
        <p:nvPicPr>
          <p:cNvPr id="3" name="Graphic 2" descr="n416 Fb Dinh Thu Huyen">
            <a:hlinkClick r:id="rId3" action="ppaction://hlinksldjump"/>
            <a:extLst>
              <a:ext uri="{FF2B5EF4-FFF2-40B4-BE49-F238E27FC236}">
                <a16:creationId xmlns:a16="http://schemas.microsoft.com/office/drawing/2014/main" id="{1594D86A-DCCF-F942-AE8F-675CD51E56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4764" y="5534891"/>
            <a:ext cx="1122218" cy="1122218"/>
          </a:xfrm>
          <a:prstGeom prst="rect">
            <a:avLst/>
          </a:prstGeom>
        </p:spPr>
      </p:pic>
    </p:spTree>
    <p:extLst>
      <p:ext uri="{BB962C8B-B14F-4D97-AF65-F5344CB8AC3E}">
        <p14:creationId xmlns:p14="http://schemas.microsoft.com/office/powerpoint/2010/main" val="426576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descr="n416 Fb Dinh Thu Huyen">
            <a:extLst>
              <a:ext uri="{FF2B5EF4-FFF2-40B4-BE49-F238E27FC236}">
                <a16:creationId xmlns:a16="http://schemas.microsoft.com/office/drawing/2014/main" id="{D05BEE36-200E-89AC-CB26-7E314A6BC5C1}"/>
              </a:ext>
            </a:extLst>
          </p:cNvPr>
          <p:cNvSpPr/>
          <p:nvPr/>
        </p:nvSpPr>
        <p:spPr>
          <a:xfrm>
            <a:off x="3401292" y="354217"/>
            <a:ext cx="662907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NHIỆM</a:t>
            </a:r>
            <a:r>
              <a:rPr kumimoji="0" lang="en-US" sz="5400" b="1" i="0" u="none" strike="noStrike" kern="1200" cap="none" spc="0" normalizeH="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VỤ VỀ NHÀ </a:t>
            </a:r>
            <a:endPar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endParaRPr>
          </a:p>
        </p:txBody>
      </p:sp>
      <p:pic>
        <p:nvPicPr>
          <p:cNvPr id="5" name="Graphic 4" descr="n416 Fb Dinh Thu Huyen">
            <a:hlinkClick r:id="rId3" action="ppaction://hlinksldjump"/>
            <a:extLst>
              <a:ext uri="{FF2B5EF4-FFF2-40B4-BE49-F238E27FC236}">
                <a16:creationId xmlns:a16="http://schemas.microsoft.com/office/drawing/2014/main" id="{3B36AA11-C061-9407-2771-4C6646BE7C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7054" y="266164"/>
            <a:ext cx="1011383" cy="1011383"/>
          </a:xfrm>
          <a:prstGeom prst="rect">
            <a:avLst/>
          </a:prstGeom>
        </p:spPr>
      </p:pic>
      <p:graphicFrame>
        <p:nvGraphicFramePr>
          <p:cNvPr id="7" name="Table 6" descr="n416 Fb Dinh Thu Huyen">
            <a:extLst>
              <a:ext uri="{FF2B5EF4-FFF2-40B4-BE49-F238E27FC236}">
                <a16:creationId xmlns:a16="http://schemas.microsoft.com/office/drawing/2014/main" id="{A94B6B1F-69CE-5B8F-9B94-D202BC5E94F1}"/>
              </a:ext>
            </a:extLst>
          </p:cNvPr>
          <p:cNvGraphicFramePr>
            <a:graphicFrameLocks noGrp="1"/>
          </p:cNvGraphicFramePr>
          <p:nvPr>
            <p:extLst>
              <p:ext uri="{D42A27DB-BD31-4B8C-83A1-F6EECF244321}">
                <p14:modId xmlns:p14="http://schemas.microsoft.com/office/powerpoint/2010/main" val="1149372788"/>
              </p:ext>
            </p:extLst>
          </p:nvPr>
        </p:nvGraphicFramePr>
        <p:xfrm>
          <a:off x="1293502" y="1828801"/>
          <a:ext cx="10325432" cy="4239489"/>
        </p:xfrm>
        <a:graphic>
          <a:graphicData uri="http://schemas.openxmlformats.org/drawingml/2006/table">
            <a:tbl>
              <a:tblPr firstRow="1" firstCol="1" bandRow="1">
                <a:tableStyleId>{5C22544A-7EE6-4342-B048-85BDC9FD1C3A}</a:tableStyleId>
              </a:tblPr>
              <a:tblGrid>
                <a:gridCol w="1844720">
                  <a:extLst>
                    <a:ext uri="{9D8B030D-6E8A-4147-A177-3AD203B41FA5}">
                      <a16:colId xmlns:a16="http://schemas.microsoft.com/office/drawing/2014/main" val="3430468726"/>
                    </a:ext>
                  </a:extLst>
                </a:gridCol>
                <a:gridCol w="8480712">
                  <a:extLst>
                    <a:ext uri="{9D8B030D-6E8A-4147-A177-3AD203B41FA5}">
                      <a16:colId xmlns:a16="http://schemas.microsoft.com/office/drawing/2014/main" val="2569582777"/>
                    </a:ext>
                  </a:extLst>
                </a:gridCol>
              </a:tblGrid>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1:</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Vận dụng kiến thức</a:t>
                      </a:r>
                    </a:p>
                  </a:txBody>
                  <a:tcPr marL="68580" marR="68580" marT="0" marB="0" anchor="ctr">
                    <a:solidFill>
                      <a:schemeClr val="accent6">
                        <a:lumMod val="20000"/>
                        <a:lumOff val="80000"/>
                      </a:schemeClr>
                    </a:solidFill>
                  </a:tcPr>
                </a:tc>
                <a:tc>
                  <a:txBody>
                    <a:bodyPr/>
                    <a:lstStyle/>
                    <a:p>
                      <a:pPr algn="just">
                        <a:lnSpc>
                          <a:spcPct val="115000"/>
                        </a:lnSpc>
                      </a:pP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Làm</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bài</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tập</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trong</a:t>
                      </a:r>
                      <a:r>
                        <a:rPr lang="en-US" sz="2400" b="0" dirty="0">
                          <a:solidFill>
                            <a:schemeClr val="tx1"/>
                          </a:solidFill>
                          <a:effectLst/>
                          <a:latin typeface="Cambria" panose="02040503050406030204" pitchFamily="18" charset="0"/>
                          <a:ea typeface="Cambria" panose="02040503050406030204" pitchFamily="18" charset="0"/>
                        </a:rPr>
                        <a:t> SGK</a:t>
                      </a:r>
                    </a:p>
                  </a:txBody>
                  <a:tcPr marL="68580" marR="68580" marT="0" marB="0" anchor="ctr">
                    <a:solidFill>
                      <a:schemeClr val="accent6">
                        <a:lumMod val="20000"/>
                        <a:lumOff val="80000"/>
                      </a:schemeClr>
                    </a:solidFill>
                  </a:tcPr>
                </a:tc>
                <a:extLst>
                  <a:ext uri="{0D108BD9-81ED-4DB2-BD59-A6C34878D82A}">
                    <a16:rowId xmlns:a16="http://schemas.microsoft.com/office/drawing/2014/main" val="1901495777"/>
                  </a:ext>
                </a:extLst>
              </a:tr>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2:</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Mở rộng</a:t>
                      </a:r>
                    </a:p>
                  </a:txBody>
                  <a:tcPr marL="68580" marR="68580" marT="0" marB="0" anchor="ctr">
                    <a:solidFill>
                      <a:schemeClr val="accent6">
                        <a:lumMod val="20000"/>
                        <a:lumOff val="80000"/>
                      </a:schemeClr>
                    </a:solidFill>
                  </a:tcPr>
                </a:tc>
                <a:tc>
                  <a:txBody>
                    <a:bodyPr/>
                    <a:lstStyle/>
                    <a:p>
                      <a:pPr algn="just">
                        <a:lnSpc>
                          <a:spcPct val="115000"/>
                        </a:lnSpc>
                      </a:pPr>
                      <a:r>
                        <a:rPr lang="en-US" sz="2400">
                          <a:solidFill>
                            <a:schemeClr val="tx1"/>
                          </a:solidFill>
                          <a:effectLst/>
                          <a:latin typeface="Cambria" panose="02040503050406030204" pitchFamily="18" charset="0"/>
                          <a:ea typeface="Cambria" panose="02040503050406030204" pitchFamily="18" charset="0"/>
                        </a:rPr>
                        <a:t>- Dùng khái niệm nhiệt nóng chảy riêng để giải thích các hiện tượng thực tế có liên quan. Ví dụ công nghệ phân kim (tách kim loại) bằng nóng chảy, dùng thiếc để hàn,...</a:t>
                      </a:r>
                    </a:p>
                  </a:txBody>
                  <a:tcPr marL="68580" marR="68580" marT="0" marB="0" anchor="ctr">
                    <a:solidFill>
                      <a:schemeClr val="accent6">
                        <a:lumMod val="20000"/>
                        <a:lumOff val="80000"/>
                      </a:schemeClr>
                    </a:solidFill>
                  </a:tcPr>
                </a:tc>
                <a:extLst>
                  <a:ext uri="{0D108BD9-81ED-4DB2-BD59-A6C34878D82A}">
                    <a16:rowId xmlns:a16="http://schemas.microsoft.com/office/drawing/2014/main" val="3687566033"/>
                  </a:ext>
                </a:extLst>
              </a:tr>
              <a:tr h="1413163">
                <a:tc>
                  <a:txBody>
                    <a:bodyPr/>
                    <a:lstStyle/>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Nội</a:t>
                      </a:r>
                      <a:r>
                        <a:rPr lang="en-US" sz="2400" dirty="0">
                          <a:solidFill>
                            <a:schemeClr val="tx1"/>
                          </a:solidFill>
                          <a:effectLst/>
                          <a:latin typeface="Cambria" panose="02040503050406030204" pitchFamily="18" charset="0"/>
                          <a:ea typeface="Cambria" panose="02040503050406030204" pitchFamily="18" charset="0"/>
                        </a:rPr>
                        <a:t> dung 3:</a:t>
                      </a:r>
                    </a:p>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sau</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en-US" sz="2400" dirty="0">
                          <a:solidFill>
                            <a:schemeClr val="tx1"/>
                          </a:solidFill>
                          <a:effectLst/>
                          <a:latin typeface="Cambria" panose="02040503050406030204" pitchFamily="18" charset="0"/>
                          <a:ea typeface="Cambria" panose="02040503050406030204" pitchFamily="18" charset="0"/>
                        </a:rPr>
                        <a:t>-</a:t>
                      </a:r>
                      <a:r>
                        <a:rPr lang="pt-BR" sz="2400" dirty="0">
                          <a:solidFill>
                            <a:schemeClr val="tx1"/>
                          </a:solidFill>
                          <a:effectLst/>
                          <a:latin typeface="Cambria" panose="02040503050406030204" pitchFamily="18" charset="0"/>
                          <a:ea typeface="Cambria" panose="02040503050406030204" pitchFamily="18" charset="0"/>
                        </a:rPr>
                        <a:t> Ôn lại kiến thức về nhiệt dung riêng, nhiệt nóng chảy riêng</a:t>
                      </a:r>
                      <a:r>
                        <a:rPr lang="vi-VN" sz="2400" dirty="0">
                          <a:solidFill>
                            <a:schemeClr val="tx1"/>
                          </a:solidFill>
                          <a:effectLst/>
                          <a:latin typeface="Cambria" panose="02040503050406030204" pitchFamily="18" charset="0"/>
                          <a:ea typeface="Cambria" panose="02040503050406030204" pitchFamily="18" charset="0"/>
                        </a:rPr>
                        <a:t>, sự chuyển thể của các chất </a:t>
                      </a: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tiếp</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theo.</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450873650"/>
                  </a:ext>
                </a:extLst>
              </a:tr>
            </a:tbl>
          </a:graphicData>
        </a:graphic>
      </p:graphicFrame>
    </p:spTree>
    <p:extLst>
      <p:ext uri="{BB962C8B-B14F-4D97-AF65-F5344CB8AC3E}">
        <p14:creationId xmlns:p14="http://schemas.microsoft.com/office/powerpoint/2010/main" val="403963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416 Fb Dinh Thu Huyen">
            <a:extLst>
              <a:ext uri="{FF2B5EF4-FFF2-40B4-BE49-F238E27FC236}">
                <a16:creationId xmlns:a16="http://schemas.microsoft.com/office/drawing/2014/main" id="{E4F56400-7090-D96E-33B6-12CE5851BF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33001"/>
            <a:ext cx="2423886" cy="17249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416 Fb Dinh Thu Huyen">
            <a:extLst>
              <a:ext uri="{FF2B5EF4-FFF2-40B4-BE49-F238E27FC236}">
                <a16:creationId xmlns:a16="http://schemas.microsoft.com/office/drawing/2014/main" id="{7A2D86CB-8DDA-9E6E-594A-FAF8FCE0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794" y="1074746"/>
            <a:ext cx="7699829" cy="593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114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applause.wav"/>
          </p:stSnd>
        </p:sndAc>
      </p:transition>
    </mc:Choice>
    <mc:Fallback xmlns="">
      <p:transition spd="slow">
        <p:fade/>
        <p:sndAc>
          <p:stSnd>
            <p:snd r:embed="rId5"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416 Fb Dinh Thu Huyen"/>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2. Điền từ thích hợp vào chỗ trống.</a:t>
            </a:r>
          </a:p>
          <a:p>
            <a:pPr lvl="0" algn="just">
              <a:defRPr/>
            </a:pPr>
            <a:r>
              <a:rPr lang="vi-VN" sz="3200" b="1" dirty="0">
                <a:solidFill>
                  <a:prstClr val="white"/>
                </a:solidFill>
                <a:latin typeface="+mj-lt"/>
              </a:rPr>
              <a:t>…….. của một chất cho biết nhiệt lượng cần truyền cho 1 </a:t>
            </a:r>
            <a:r>
              <a:rPr lang="vi-VN" sz="3200" b="1" dirty="0" err="1">
                <a:solidFill>
                  <a:prstClr val="white"/>
                </a:solidFill>
                <a:latin typeface="+mj-lt"/>
              </a:rPr>
              <a:t>kg</a:t>
            </a:r>
            <a:r>
              <a:rPr lang="vi-VN" sz="3200" b="1" dirty="0">
                <a:solidFill>
                  <a:prstClr val="white"/>
                </a:solidFill>
                <a:latin typeface="+mj-lt"/>
              </a:rPr>
              <a:t> chất đó để nhiệt độ tăng thêm </a:t>
            </a:r>
            <a:r>
              <a:rPr lang="vi-VN" sz="3200" b="1" dirty="0" err="1">
                <a:solidFill>
                  <a:prstClr val="white"/>
                </a:solidFill>
                <a:latin typeface="+mj-lt"/>
              </a:rPr>
              <a:t>1</a:t>
            </a:r>
            <a:r>
              <a:rPr lang="vi-VN" sz="3200" b="1" baseline="30000" dirty="0" err="1">
                <a:solidFill>
                  <a:prstClr val="white"/>
                </a:solidFill>
                <a:latin typeface="+mj-lt"/>
              </a:rPr>
              <a:t>o</a:t>
            </a:r>
            <a:r>
              <a:rPr lang="vi-VN" sz="3200" b="1" dirty="0" err="1">
                <a:solidFill>
                  <a:prstClr val="white"/>
                </a:solidFill>
                <a:latin typeface="+mj-lt"/>
              </a:rPr>
              <a:t>C</a:t>
            </a:r>
            <a:r>
              <a:rPr lang="vi-VN" sz="3200" b="1" dirty="0">
                <a:solidFill>
                  <a:prstClr val="white"/>
                </a:solidFill>
                <a:latin typeface="+mj-lt"/>
              </a:rPr>
              <a:t> (</a:t>
            </a:r>
            <a:r>
              <a:rPr lang="vi-VN" sz="3200" b="1" dirty="0" err="1">
                <a:solidFill>
                  <a:prstClr val="white"/>
                </a:solidFill>
                <a:latin typeface="+mj-lt"/>
              </a:rPr>
              <a:t>1K</a:t>
            </a:r>
            <a:r>
              <a:rPr lang="vi-VN" sz="3200" b="1" dirty="0">
                <a:solidFill>
                  <a:prstClr val="white"/>
                </a:solidFill>
                <a:latin typeface="+mj-lt"/>
              </a:rPr>
              <a:t>).</a:t>
            </a:r>
          </a:p>
        </p:txBody>
      </p:sp>
      <p:pic>
        <p:nvPicPr>
          <p:cNvPr id="46" name="Picture 45" descr="n416 Fb Dinh Thu Huy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1" descr="n416 Fb Dinh Thu Huyen"/>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n416 Fb Dinh Thu Huyen">
            <a:extLst>
              <a:ext uri="{FF2B5EF4-FFF2-40B4-BE49-F238E27FC236}">
                <a16:creationId xmlns:a16="http://schemas.microsoft.com/office/drawing/2014/main" id="{4848020A-D762-84BB-961A-792991CC225E}"/>
              </a:ext>
            </a:extLst>
          </p:cNvPr>
          <p:cNvSpPr/>
          <p:nvPr/>
        </p:nvSpPr>
        <p:spPr>
          <a:xfrm>
            <a:off x="1189202" y="294454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A. </a:t>
            </a:r>
            <a:r>
              <a:rPr lang="vi-VN" sz="2800" dirty="0">
                <a:solidFill>
                  <a:prstClr val="black"/>
                </a:solidFill>
                <a:latin typeface="+mj-lt"/>
              </a:rPr>
              <a:t>Nhiệt độ</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5" name="Rectangle 4" descr="n416 Fb Dinh Thu Huyen">
            <a:extLst>
              <a:ext uri="{FF2B5EF4-FFF2-40B4-BE49-F238E27FC236}">
                <a16:creationId xmlns:a16="http://schemas.microsoft.com/office/drawing/2014/main" id="{7E9691D0-7E6E-3F32-3164-31BE0DC43ADD}"/>
              </a:ext>
            </a:extLst>
          </p:cNvPr>
          <p:cNvSpPr/>
          <p:nvPr/>
        </p:nvSpPr>
        <p:spPr>
          <a:xfrm>
            <a:off x="6209597" y="29487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B. </a:t>
            </a:r>
            <a:r>
              <a:rPr lang="vi-VN" sz="2800" dirty="0">
                <a:solidFill>
                  <a:prstClr val="black"/>
                </a:solidFill>
                <a:latin typeface="+mj-lt"/>
              </a:rPr>
              <a:t>Nội năng</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6" name="Rectangle 5" descr="n416 Fb Dinh Thu Huyen">
            <a:extLst>
              <a:ext uri="{FF2B5EF4-FFF2-40B4-BE49-F238E27FC236}">
                <a16:creationId xmlns:a16="http://schemas.microsoft.com/office/drawing/2014/main" id="{0B725232-ED4A-D5AD-3091-2F86B3C3E1AB}"/>
              </a:ext>
            </a:extLst>
          </p:cNvPr>
          <p:cNvSpPr/>
          <p:nvPr/>
        </p:nvSpPr>
        <p:spPr>
          <a:xfrm>
            <a:off x="1189202" y="383371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C. </a:t>
            </a:r>
            <a:r>
              <a:rPr lang="vi-VN" sz="2800" dirty="0">
                <a:solidFill>
                  <a:prstClr val="black"/>
                </a:solidFill>
                <a:latin typeface="+mj-lt"/>
              </a:rPr>
              <a:t>Nhiệt lượng</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7" name="Rectangle 6" descr="n416 Fb Dinh Thu Huyen">
            <a:extLst>
              <a:ext uri="{FF2B5EF4-FFF2-40B4-BE49-F238E27FC236}">
                <a16:creationId xmlns:a16="http://schemas.microsoft.com/office/drawing/2014/main" id="{C440A164-53E3-099C-C947-4A53A8E47066}"/>
              </a:ext>
            </a:extLst>
          </p:cNvPr>
          <p:cNvSpPr/>
          <p:nvPr/>
        </p:nvSpPr>
        <p:spPr>
          <a:xfrm>
            <a:off x="6209597" y="383790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D. </a:t>
            </a:r>
            <a:r>
              <a:rPr lang="vi-VN" sz="2800" dirty="0">
                <a:solidFill>
                  <a:prstClr val="black"/>
                </a:solidFill>
                <a:latin typeface="+mj-lt"/>
              </a:rPr>
              <a:t>Nhiệt dung riêng</a:t>
            </a:r>
            <a:endParaRPr kumimoji="0" lang="vi-VN" sz="2800" b="0" i="0" u="none" strike="noStrike" kern="1200" cap="none" spc="0" normalizeH="0" baseline="0" noProof="0" dirty="0">
              <a:ln>
                <a:noFill/>
              </a:ln>
              <a:solidFill>
                <a:prstClr val="black"/>
              </a:solidFill>
              <a:effectLst/>
              <a:uLnTx/>
              <a:uFillTx/>
              <a:latin typeface="+mj-lt"/>
            </a:endParaRPr>
          </a:p>
        </p:txBody>
      </p:sp>
      <p:pic>
        <p:nvPicPr>
          <p:cNvPr id="8" name="Picture 7" descr="n416 Fb Dinh Thu Huyen">
            <a:extLst>
              <a:ext uri="{FF2B5EF4-FFF2-40B4-BE49-F238E27FC236}">
                <a16:creationId xmlns:a16="http://schemas.microsoft.com/office/drawing/2014/main" id="{F30593AF-FDE0-49C2-C929-0EF636A54A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0278" y="2970018"/>
            <a:ext cx="805722" cy="708059"/>
          </a:xfrm>
          <a:prstGeom prst="rect">
            <a:avLst/>
          </a:prstGeom>
        </p:spPr>
      </p:pic>
      <p:pic>
        <p:nvPicPr>
          <p:cNvPr id="9" name="Picture 8" descr="n416 Fb Dinh Thu Huyen">
            <a:extLst>
              <a:ext uri="{FF2B5EF4-FFF2-40B4-BE49-F238E27FC236}">
                <a16:creationId xmlns:a16="http://schemas.microsoft.com/office/drawing/2014/main" id="{2E8D78F0-46DC-186A-63F4-2D26A2FEB2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3596" y="3897309"/>
            <a:ext cx="732404" cy="643628"/>
          </a:xfrm>
          <a:prstGeom prst="rect">
            <a:avLst/>
          </a:prstGeom>
        </p:spPr>
      </p:pic>
      <p:pic>
        <p:nvPicPr>
          <p:cNvPr id="10" name="Picture 9" descr="n416 Fb Dinh Thu Huyen">
            <a:extLst>
              <a:ext uri="{FF2B5EF4-FFF2-40B4-BE49-F238E27FC236}">
                <a16:creationId xmlns:a16="http://schemas.microsoft.com/office/drawing/2014/main" id="{3806FDA1-BD86-14BB-B472-2EA1B428BB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1653" y="3910378"/>
            <a:ext cx="804742" cy="643793"/>
          </a:xfrm>
          <a:prstGeom prst="rect">
            <a:avLst/>
          </a:prstGeom>
        </p:spPr>
      </p:pic>
      <p:pic>
        <p:nvPicPr>
          <p:cNvPr id="11" name="Picture 10" descr="n416 Fb Dinh Thu Huyen">
            <a:extLst>
              <a:ext uri="{FF2B5EF4-FFF2-40B4-BE49-F238E27FC236}">
                <a16:creationId xmlns:a16="http://schemas.microsoft.com/office/drawing/2014/main" id="{B3CF5F6C-EA28-5294-4B04-16B2E8F0F1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3803" y="3021690"/>
            <a:ext cx="732592" cy="643793"/>
          </a:xfrm>
          <a:prstGeom prst="rect">
            <a:avLst/>
          </a:prstGeom>
        </p:spPr>
      </p:pic>
    </p:spTree>
    <p:extLst>
      <p:ext uri="{BB962C8B-B14F-4D97-AF65-F5344CB8AC3E}">
        <p14:creationId xmlns:p14="http://schemas.microsoft.com/office/powerpoint/2010/main" val="3463130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4"/>
                                        </p:tgtEl>
                                        <p:attrNameLst>
                                          <p:attrName>fillcolor</p:attrName>
                                        </p:attrNameLst>
                                      </p:cBhvr>
                                      <p:to>
                                        <a:srgbClr val="FFF2CC"/>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250" fill="hold"/>
                                        <p:tgtEl>
                                          <p:spTgt spid="8"/>
                                        </p:tgtEl>
                                        <p:attrNameLst>
                                          <p:attrName>ppt_w</p:attrName>
                                        </p:attrNameLst>
                                      </p:cBhvr>
                                      <p:tavLst>
                                        <p:tav tm="0">
                                          <p:val>
                                            <p:strVal val="4*#ppt_w"/>
                                          </p:val>
                                        </p:tav>
                                        <p:tav tm="100000">
                                          <p:val>
                                            <p:strVal val="#ppt_w"/>
                                          </p:val>
                                        </p:tav>
                                      </p:tavLst>
                                    </p:anim>
                                    <p:anim calcmode="lin" valueType="num">
                                      <p:cBhvr>
                                        <p:cTn id="4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4"/>
                                        </p:tgtEl>
                                        <p:attrNameLst>
                                          <p:attrName>fillcolor</p:attrName>
                                        </p:attrNameLst>
                                      </p:cBhvr>
                                      <p:to>
                                        <a:srgbClr val="FFFF00"/>
                                      </p:to>
                                    </p:animClr>
                                    <p:set>
                                      <p:cBhvr>
                                        <p:cTn id="44" dur="250" fill="hold"/>
                                        <p:tgtEl>
                                          <p:spTgt spid="4"/>
                                        </p:tgtEl>
                                        <p:attrNameLst>
                                          <p:attrName>fill.type</p:attrName>
                                        </p:attrNameLst>
                                      </p:cBhvr>
                                      <p:to>
                                        <p:strVal val="solid"/>
                                      </p:to>
                                    </p:set>
                                    <p:set>
                                      <p:cBhvr>
                                        <p:cTn id="4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5"/>
                                        </p:tgtEl>
                                        <p:attrNameLst>
                                          <p:attrName>fillcolor</p:attrName>
                                        </p:attrNameLst>
                                      </p:cBhvr>
                                      <p:to>
                                        <a:srgbClr val="FFF2CC"/>
                                      </p:to>
                                    </p:animClr>
                                    <p:set>
                                      <p:cBhvr>
                                        <p:cTn id="51" dur="250" fill="hold"/>
                                        <p:tgtEl>
                                          <p:spTgt spid="5"/>
                                        </p:tgtEl>
                                        <p:attrNameLst>
                                          <p:attrName>fill.type</p:attrName>
                                        </p:attrNameLst>
                                      </p:cBhvr>
                                      <p:to>
                                        <p:strVal val="solid"/>
                                      </p:to>
                                    </p:set>
                                    <p:set>
                                      <p:cBhvr>
                                        <p:cTn id="52" dur="25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50" fill="hold"/>
                                        <p:tgtEl>
                                          <p:spTgt spid="11"/>
                                        </p:tgtEl>
                                        <p:attrNameLst>
                                          <p:attrName>ppt_w</p:attrName>
                                        </p:attrNameLst>
                                      </p:cBhvr>
                                      <p:tavLst>
                                        <p:tav tm="0">
                                          <p:val>
                                            <p:strVal val="4*#ppt_w"/>
                                          </p:val>
                                        </p:tav>
                                        <p:tav tm="100000">
                                          <p:val>
                                            <p:strVal val="#ppt_w"/>
                                          </p:val>
                                        </p:tav>
                                      </p:tavLst>
                                    </p:anim>
                                    <p:anim calcmode="lin" valueType="num">
                                      <p:cBhvr>
                                        <p:cTn id="5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5"/>
                                        </p:tgtEl>
                                        <p:attrNameLst>
                                          <p:attrName>fillcolor</p:attrName>
                                        </p:attrNameLst>
                                      </p:cBhvr>
                                      <p:to>
                                        <a:srgbClr val="FFFF00"/>
                                      </p:to>
                                    </p:animClr>
                                    <p:set>
                                      <p:cBhvr>
                                        <p:cTn id="59" dur="250" fill="hold"/>
                                        <p:tgtEl>
                                          <p:spTgt spid="5"/>
                                        </p:tgtEl>
                                        <p:attrNameLst>
                                          <p:attrName>fill.type</p:attrName>
                                        </p:attrNameLst>
                                      </p:cBhvr>
                                      <p:to>
                                        <p:strVal val="solid"/>
                                      </p:to>
                                    </p:set>
                                    <p:set>
                                      <p:cBhvr>
                                        <p:cTn id="60"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6"/>
                                        </p:tgtEl>
                                        <p:attrNameLst>
                                          <p:attrName>fillcolor</p:attrName>
                                        </p:attrNameLst>
                                      </p:cBhvr>
                                      <p:to>
                                        <a:srgbClr val="FFF2CC"/>
                                      </p:to>
                                    </p:animClr>
                                    <p:set>
                                      <p:cBhvr>
                                        <p:cTn id="66" dur="250" fill="hold"/>
                                        <p:tgtEl>
                                          <p:spTgt spid="6"/>
                                        </p:tgtEl>
                                        <p:attrNameLst>
                                          <p:attrName>fill.type</p:attrName>
                                        </p:attrNameLst>
                                      </p:cBhvr>
                                      <p:to>
                                        <p:strVal val="solid"/>
                                      </p:to>
                                    </p:set>
                                    <p:set>
                                      <p:cBhvr>
                                        <p:cTn id="67" dur="250" fill="hold"/>
                                        <p:tgtEl>
                                          <p:spTgt spid="6"/>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9"/>
                                        </p:tgtEl>
                                        <p:attrNameLst>
                                          <p:attrName>style.visibility</p:attrName>
                                        </p:attrNameLst>
                                      </p:cBhvr>
                                      <p:to>
                                        <p:strVal val="visible"/>
                                      </p:to>
                                    </p:set>
                                    <p:anim calcmode="lin" valueType="num">
                                      <p:cBhvr>
                                        <p:cTn id="70" dur="250" fill="hold"/>
                                        <p:tgtEl>
                                          <p:spTgt spid="9"/>
                                        </p:tgtEl>
                                        <p:attrNameLst>
                                          <p:attrName>ppt_w</p:attrName>
                                        </p:attrNameLst>
                                      </p:cBhvr>
                                      <p:tavLst>
                                        <p:tav tm="0">
                                          <p:val>
                                            <p:strVal val="4*#ppt_w"/>
                                          </p:val>
                                        </p:tav>
                                        <p:tav tm="100000">
                                          <p:val>
                                            <p:strVal val="#ppt_w"/>
                                          </p:val>
                                        </p:tav>
                                      </p:tavLst>
                                    </p:anim>
                                    <p:anim calcmode="lin" valueType="num">
                                      <p:cBhvr>
                                        <p:cTn id="7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6"/>
                                        </p:tgtEl>
                                        <p:attrNameLst>
                                          <p:attrName>fillcolor</p:attrName>
                                        </p:attrNameLst>
                                      </p:cBhvr>
                                      <p:to>
                                        <a:srgbClr val="FFFF00"/>
                                      </p:to>
                                    </p:animClr>
                                    <p:set>
                                      <p:cBhvr>
                                        <p:cTn id="74" dur="250" fill="hold"/>
                                        <p:tgtEl>
                                          <p:spTgt spid="6"/>
                                        </p:tgtEl>
                                        <p:attrNameLst>
                                          <p:attrName>fill.type</p:attrName>
                                        </p:attrNameLst>
                                      </p:cBhvr>
                                      <p:to>
                                        <p:strVal val="solid"/>
                                      </p:to>
                                    </p:set>
                                    <p:set>
                                      <p:cBhvr>
                                        <p:cTn id="75"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7"/>
                                        </p:tgtEl>
                                        <p:attrNameLst>
                                          <p:attrName>fillcolor</p:attrName>
                                        </p:attrNameLst>
                                      </p:cBhvr>
                                      <p:to>
                                        <a:srgbClr val="FFF2CC"/>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0"/>
                                        </p:tgtEl>
                                        <p:attrNameLst>
                                          <p:attrName>style.visibility</p:attrName>
                                        </p:attrNameLst>
                                      </p:cBhvr>
                                      <p:to>
                                        <p:strVal val="visible"/>
                                      </p:to>
                                    </p:set>
                                    <p:anim calcmode="lin" valueType="num">
                                      <p:cBhvr>
                                        <p:cTn id="85" dur="250" fill="hold"/>
                                        <p:tgtEl>
                                          <p:spTgt spid="10"/>
                                        </p:tgtEl>
                                        <p:attrNameLst>
                                          <p:attrName>ppt_w</p:attrName>
                                        </p:attrNameLst>
                                      </p:cBhvr>
                                      <p:tavLst>
                                        <p:tav tm="0">
                                          <p:val>
                                            <p:strVal val="4*#ppt_w"/>
                                          </p:val>
                                        </p:tav>
                                        <p:tav tm="100000">
                                          <p:val>
                                            <p:strVal val="#ppt_w"/>
                                          </p:val>
                                        </p:tav>
                                      </p:tavLst>
                                    </p:anim>
                                    <p:anim calcmode="lin" valueType="num">
                                      <p:cBhvr>
                                        <p:cTn id="8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Check mark.wav"/>
                                        </p:tgtEl>
                                      </p:cMediaNode>
                                    </p:audio>
                                  </p:subTnLst>
                                </p:cTn>
                              </p:par>
                              <p:par>
                                <p:cTn id="87" presetID="1" presetClass="emph" presetSubtype="2" fill="hold" nodeType="withEffect">
                                  <p:stCondLst>
                                    <p:cond delay="1000"/>
                                  </p:stCondLst>
                                  <p:childTnLst>
                                    <p:animClr clrSpc="rgb" dir="cw">
                                      <p:cBhvr>
                                        <p:cTn id="88" dur="250" fill="hold"/>
                                        <p:tgtEl>
                                          <p:spTgt spid="7"/>
                                        </p:tgtEl>
                                        <p:attrNameLst>
                                          <p:attrName>fillcolor</p:attrName>
                                        </p:attrNameLst>
                                      </p:cBhvr>
                                      <p:to>
                                        <a:srgbClr val="00B050"/>
                                      </p:to>
                                    </p:animClr>
                                    <p:set>
                                      <p:cBhvr>
                                        <p:cTn id="89" dur="250" fill="hold"/>
                                        <p:tgtEl>
                                          <p:spTgt spid="7"/>
                                        </p:tgtEl>
                                        <p:attrNameLst>
                                          <p:attrName>fill.type</p:attrName>
                                        </p:attrNameLst>
                                      </p:cBhvr>
                                      <p:to>
                                        <p:strVal val="solid"/>
                                      </p:to>
                                    </p:set>
                                    <p:set>
                                      <p:cBhvr>
                                        <p:cTn id="9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0"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416 Fb Dinh Thu Huyen"/>
          <p:cNvSpPr/>
          <p:nvPr/>
        </p:nvSpPr>
        <p:spPr>
          <a:xfrm>
            <a:off x="809451" y="412589"/>
            <a:ext cx="10522857" cy="154169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3. Nhiệt dung riêng của nước là 4200 J/</a:t>
            </a:r>
            <a:r>
              <a:rPr lang="vi-VN" sz="3200" b="1" dirty="0" err="1">
                <a:solidFill>
                  <a:prstClr val="white"/>
                </a:solidFill>
                <a:latin typeface="+mj-lt"/>
              </a:rPr>
              <a:t>kg.K</a:t>
            </a:r>
            <a:r>
              <a:rPr lang="vi-VN" sz="3200" b="1" dirty="0">
                <a:solidFill>
                  <a:prstClr val="white"/>
                </a:solidFill>
                <a:latin typeface="+mj-lt"/>
              </a:rPr>
              <a:t>, điều đó có nghĩa là</a:t>
            </a:r>
            <a:endParaRPr kumimoji="0" lang="en-US" sz="3200" b="1" i="0" u="none" strike="noStrike" kern="1200" cap="none" spc="0" normalizeH="0" baseline="0" noProof="0" dirty="0">
              <a:ln>
                <a:noFill/>
              </a:ln>
              <a:solidFill>
                <a:prstClr val="white"/>
              </a:solidFill>
              <a:effectLst/>
              <a:uLnTx/>
              <a:uFillTx/>
              <a:latin typeface="+mj-lt"/>
            </a:endParaRPr>
          </a:p>
        </p:txBody>
      </p:sp>
      <p:pic>
        <p:nvPicPr>
          <p:cNvPr id="46" name="Picture 45" descr="n416 Fb Dinh Thu Huy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416 Fb Dinh Thu Huyen"/>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416 Fb Dinh Thu Huyen">
            <a:extLst>
              <a:ext uri="{FF2B5EF4-FFF2-40B4-BE49-F238E27FC236}">
                <a16:creationId xmlns:a16="http://schemas.microsoft.com/office/drawing/2014/main" id="{A03F5912-A76F-07A9-CDE3-7FD92CDA6FF0}"/>
              </a:ext>
            </a:extLst>
          </p:cNvPr>
          <p:cNvSpPr/>
          <p:nvPr/>
        </p:nvSpPr>
        <p:spPr>
          <a:xfrm>
            <a:off x="953037" y="2166070"/>
            <a:ext cx="10226275"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A.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tăng lên 1 độ ta cần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3" name="Rectangle 2" descr="n416 Fb Dinh Thu Huyen">
            <a:extLst>
              <a:ext uri="{FF2B5EF4-FFF2-40B4-BE49-F238E27FC236}">
                <a16:creationId xmlns:a16="http://schemas.microsoft.com/office/drawing/2014/main" id="{D73A5985-2D8F-2EE6-BC4D-AB6AC0AE0CFC}"/>
              </a:ext>
            </a:extLst>
          </p:cNvPr>
          <p:cNvSpPr/>
          <p:nvPr/>
        </p:nvSpPr>
        <p:spPr>
          <a:xfrm>
            <a:off x="907796" y="2942138"/>
            <a:ext cx="10226274"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B. </a:t>
            </a:r>
            <a:r>
              <a:rPr lang="vi-VN" sz="2400" dirty="0">
                <a:solidFill>
                  <a:prstClr val="black"/>
                </a:solidFill>
                <a:latin typeface="+mj-lt"/>
              </a:rPr>
              <a:t>1 </a:t>
            </a:r>
            <a:r>
              <a:rPr lang="vi-VN" sz="2400" dirty="0" err="1">
                <a:solidFill>
                  <a:prstClr val="black"/>
                </a:solidFill>
                <a:latin typeface="+mj-lt"/>
              </a:rPr>
              <a:t>kg</a:t>
            </a:r>
            <a:r>
              <a:rPr lang="vi-VN" sz="2400" dirty="0">
                <a:solidFill>
                  <a:prstClr val="black"/>
                </a:solidFill>
                <a:latin typeface="+mj-lt"/>
              </a:rPr>
              <a:t> nước khi biến thành nước đá sẽ giải phóng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4" name="Rectangle 3" descr="n416 Fb Dinh Thu Huyen">
            <a:extLst>
              <a:ext uri="{FF2B5EF4-FFF2-40B4-BE49-F238E27FC236}">
                <a16:creationId xmlns:a16="http://schemas.microsoft.com/office/drawing/2014/main" id="{66090CE3-F7D7-BA44-69FE-07517AC55D6A}"/>
              </a:ext>
            </a:extLst>
          </p:cNvPr>
          <p:cNvSpPr/>
          <p:nvPr/>
        </p:nvSpPr>
        <p:spPr>
          <a:xfrm>
            <a:off x="907796" y="3718206"/>
            <a:ext cx="10226274"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C.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bay hơi ta phải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6" name="Rectangle 5" descr="n416 Fb Dinh Thu Huyen">
            <a:extLst>
              <a:ext uri="{FF2B5EF4-FFF2-40B4-BE49-F238E27FC236}">
                <a16:creationId xmlns:a16="http://schemas.microsoft.com/office/drawing/2014/main" id="{9BB7966B-25FB-843F-AB80-3908AA933196}"/>
              </a:ext>
            </a:extLst>
          </p:cNvPr>
          <p:cNvSpPr/>
          <p:nvPr/>
        </p:nvSpPr>
        <p:spPr>
          <a:xfrm>
            <a:off x="930416" y="4489026"/>
            <a:ext cx="10271516"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D.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giảm đi 1 độ ta cần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pic>
        <p:nvPicPr>
          <p:cNvPr id="7" name="Picture 6" descr="n416 Fb Dinh Thu Huyen">
            <a:extLst>
              <a:ext uri="{FF2B5EF4-FFF2-40B4-BE49-F238E27FC236}">
                <a16:creationId xmlns:a16="http://schemas.microsoft.com/office/drawing/2014/main" id="{A84F7AF1-1C02-61B7-0A7A-2910154625FD}"/>
              </a:ext>
            </a:extLst>
          </p:cNvPr>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823776" y="2132835"/>
            <a:ext cx="885137" cy="708059"/>
          </a:xfrm>
          <a:prstGeom prst="rect">
            <a:avLst/>
          </a:prstGeom>
        </p:spPr>
      </p:pic>
      <p:pic>
        <p:nvPicPr>
          <p:cNvPr id="8" name="Picture 7" descr="n416 Fb Dinh Thu Huyen">
            <a:extLst>
              <a:ext uri="{FF2B5EF4-FFF2-40B4-BE49-F238E27FC236}">
                <a16:creationId xmlns:a16="http://schemas.microsoft.com/office/drawing/2014/main" id="{0AC1EC69-9F90-9BB9-6534-0A6960154698}"/>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731905" y="3700062"/>
            <a:ext cx="804536" cy="704088"/>
          </a:xfrm>
          <a:prstGeom prst="rect">
            <a:avLst/>
          </a:prstGeom>
        </p:spPr>
      </p:pic>
      <p:pic>
        <p:nvPicPr>
          <p:cNvPr id="9" name="Picture 8" descr="n416 Fb Dinh Thu Huyen">
            <a:extLst>
              <a:ext uri="{FF2B5EF4-FFF2-40B4-BE49-F238E27FC236}">
                <a16:creationId xmlns:a16="http://schemas.microsoft.com/office/drawing/2014/main" id="{C6D01FB7-4591-4EFD-927E-D690F0479F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3776" y="4482977"/>
            <a:ext cx="804742" cy="707197"/>
          </a:xfrm>
          <a:prstGeom prst="rect">
            <a:avLst/>
          </a:prstGeom>
        </p:spPr>
      </p:pic>
      <p:pic>
        <p:nvPicPr>
          <p:cNvPr id="10" name="Picture 9" descr="n416 Fb Dinh Thu Huyen">
            <a:extLst>
              <a:ext uri="{FF2B5EF4-FFF2-40B4-BE49-F238E27FC236}">
                <a16:creationId xmlns:a16="http://schemas.microsoft.com/office/drawing/2014/main" id="{2601722B-5138-3A4B-4C2C-11AB44F989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1699" y="2927990"/>
            <a:ext cx="804742" cy="707197"/>
          </a:xfrm>
          <a:prstGeom prst="rect">
            <a:avLst/>
          </a:prstGeom>
        </p:spPr>
      </p:pic>
    </p:spTree>
    <p:extLst>
      <p:ext uri="{BB962C8B-B14F-4D97-AF65-F5344CB8AC3E}">
        <p14:creationId xmlns:p14="http://schemas.microsoft.com/office/powerpoint/2010/main" val="1919334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Check mark.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00B05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Wrong Buzzer.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FFFF0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Wrong Buzzer.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FFFF0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416 Fb Dinh Thu Huyen"/>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4. Gọi t là nhiệt độ lúc sau, </a:t>
            </a:r>
            <a:r>
              <a:rPr lang="vi-VN" sz="3200" b="1" dirty="0" err="1">
                <a:solidFill>
                  <a:prstClr val="white"/>
                </a:solidFill>
                <a:latin typeface="+mj-lt"/>
              </a:rPr>
              <a:t>t</a:t>
            </a:r>
            <a:r>
              <a:rPr lang="vi-VN" sz="3200" b="1" baseline="-25000" dirty="0" err="1">
                <a:solidFill>
                  <a:prstClr val="white"/>
                </a:solidFill>
                <a:latin typeface="+mj-lt"/>
              </a:rPr>
              <a:t>0</a:t>
            </a:r>
            <a:r>
              <a:rPr lang="vi-VN" sz="3200" b="1" dirty="0">
                <a:solidFill>
                  <a:prstClr val="white"/>
                </a:solidFill>
                <a:latin typeface="+mj-lt"/>
              </a:rPr>
              <a:t> là nhiệt độ lúc đầu của vật. Công thức nào là công thức tính nhiệt lượng mà vật thu vào?</a:t>
            </a:r>
            <a:endParaRPr kumimoji="0" lang="en-US" sz="3200" b="1" i="0" u="none" strike="noStrike" kern="1200" cap="none" spc="0" normalizeH="0" baseline="0" noProof="0" dirty="0">
              <a:ln>
                <a:noFill/>
              </a:ln>
              <a:solidFill>
                <a:prstClr val="white"/>
              </a:solidFill>
              <a:effectLst/>
              <a:uLnTx/>
              <a:uFillTx/>
              <a:latin typeface="+mj-lt"/>
            </a:endParaRPr>
          </a:p>
        </p:txBody>
      </p:sp>
      <p:pic>
        <p:nvPicPr>
          <p:cNvPr id="46" name="Picture 45" descr="n416 Fb Dinh Thu Huy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416 Fb Dinh Thu Huyen"/>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416 Fb Dinh Thu Huyen">
            <a:extLst>
              <a:ext uri="{FF2B5EF4-FFF2-40B4-BE49-F238E27FC236}">
                <a16:creationId xmlns:a16="http://schemas.microsoft.com/office/drawing/2014/main" id="{35E268CB-4190-D3D3-8AC7-1DA880FC30F7}"/>
              </a:ext>
            </a:extLst>
          </p:cNvPr>
          <p:cNvSpPr/>
          <p:nvPr/>
        </p:nvSpPr>
        <p:spPr>
          <a:xfrm>
            <a:off x="784401" y="29263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vi-VN" sz="3200" dirty="0">
                <a:solidFill>
                  <a:prstClr val="black"/>
                </a:solidFill>
              </a:rPr>
              <a:t>Q = m(t – </a:t>
            </a:r>
            <a:r>
              <a:rPr lang="vi-VN" sz="3200" dirty="0" err="1">
                <a:solidFill>
                  <a:prstClr val="black"/>
                </a:solidFill>
              </a:rPr>
              <a:t>t</a:t>
            </a:r>
            <a:r>
              <a:rPr lang="vi-VN" sz="3200" baseline="-25000" dirty="0" err="1">
                <a:solidFill>
                  <a:prstClr val="black"/>
                </a:solidFill>
              </a:rPr>
              <a:t>0</a:t>
            </a:r>
            <a:r>
              <a:rPr lang="vi-VN" sz="3200" dirty="0">
                <a:solidFill>
                  <a:prstClr val="black"/>
                </a:solidFill>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descr="n416 Fb Dinh Thu Huyen">
            <a:extLst>
              <a:ext uri="{FF2B5EF4-FFF2-40B4-BE49-F238E27FC236}">
                <a16:creationId xmlns:a16="http://schemas.microsoft.com/office/drawing/2014/main" id="{43472DC4-B91C-5561-D0EC-CAA2AE59C2FB}"/>
              </a:ext>
            </a:extLst>
          </p:cNvPr>
          <p:cNvSpPr/>
          <p:nvPr/>
        </p:nvSpPr>
        <p:spPr>
          <a:xfrm>
            <a:off x="5804796" y="29305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vi-VN" sz="3200" dirty="0">
                <a:solidFill>
                  <a:prstClr val="black"/>
                </a:solidFill>
              </a:rPr>
              <a:t>Q = </a:t>
            </a:r>
            <a:r>
              <a:rPr lang="vi-VN" sz="3200" dirty="0" err="1">
                <a:solidFill>
                  <a:prstClr val="black"/>
                </a:solidFill>
              </a:rPr>
              <a:t>mc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descr="n416 Fb Dinh Thu Huyen">
            <a:extLst>
              <a:ext uri="{FF2B5EF4-FFF2-40B4-BE49-F238E27FC236}">
                <a16:creationId xmlns:a16="http://schemas.microsoft.com/office/drawing/2014/main" id="{D34110E8-B24D-CCD4-EFC2-B9A18FE9CD64}"/>
              </a:ext>
            </a:extLst>
          </p:cNvPr>
          <p:cNvSpPr/>
          <p:nvPr/>
        </p:nvSpPr>
        <p:spPr>
          <a:xfrm>
            <a:off x="784401" y="381554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vi-VN" sz="3200" dirty="0">
                <a:solidFill>
                  <a:prstClr val="black"/>
                </a:solidFill>
              </a:rPr>
              <a:t>Q = </a:t>
            </a:r>
            <a:r>
              <a:rPr lang="vi-VN" sz="3200" dirty="0" err="1">
                <a:solidFill>
                  <a:prstClr val="black"/>
                </a:solidFill>
              </a:rPr>
              <a:t>mc</a:t>
            </a:r>
            <a:r>
              <a:rPr lang="vi-VN" sz="3200" dirty="0">
                <a:solidFill>
                  <a:prstClr val="black"/>
                </a:solidFill>
              </a:rPr>
              <a:t>(t – </a:t>
            </a:r>
            <a:r>
              <a:rPr lang="vi-VN" sz="3200" dirty="0" err="1">
                <a:solidFill>
                  <a:prstClr val="black"/>
                </a:solidFill>
              </a:rPr>
              <a:t>t</a:t>
            </a:r>
            <a:r>
              <a:rPr lang="vi-VN" sz="3200" baseline="-25000" dirty="0" err="1">
                <a:solidFill>
                  <a:prstClr val="black"/>
                </a:solidFill>
              </a:rPr>
              <a:t>0</a:t>
            </a:r>
            <a:r>
              <a:rPr lang="vi-VN" sz="3200" dirty="0">
                <a:solidFill>
                  <a:prstClr val="black"/>
                </a:solidFill>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descr="n416 Fb Dinh Thu Huyen">
            <a:extLst>
              <a:ext uri="{FF2B5EF4-FFF2-40B4-BE49-F238E27FC236}">
                <a16:creationId xmlns:a16="http://schemas.microsoft.com/office/drawing/2014/main" id="{4E338BF5-E527-EB67-B5BD-B7911C7646A3}"/>
              </a:ext>
            </a:extLst>
          </p:cNvPr>
          <p:cNvSpPr/>
          <p:nvPr/>
        </p:nvSpPr>
        <p:spPr>
          <a:xfrm>
            <a:off x="5804796" y="38197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vi-VN" sz="3200" dirty="0">
                <a:solidFill>
                  <a:prstClr val="black"/>
                </a:solidFill>
              </a:rPr>
              <a:t>Q = </a:t>
            </a:r>
            <a:r>
              <a:rPr lang="vi-VN" sz="3200" dirty="0" err="1">
                <a:solidFill>
                  <a:prstClr val="black"/>
                </a:solidFill>
              </a:rPr>
              <a:t>mc</a:t>
            </a:r>
            <a:r>
              <a:rPr lang="vi-VN" sz="3200" dirty="0">
                <a:solidFill>
                  <a:prstClr val="black"/>
                </a:solidFill>
              </a:rPr>
              <a:t>(</a:t>
            </a:r>
            <a:r>
              <a:rPr lang="vi-VN" sz="3200" dirty="0" err="1">
                <a:solidFill>
                  <a:prstClr val="black"/>
                </a:solidFill>
              </a:rPr>
              <a:t>t</a:t>
            </a:r>
            <a:r>
              <a:rPr lang="vi-VN" sz="3200" baseline="-25000" dirty="0" err="1">
                <a:solidFill>
                  <a:prstClr val="black"/>
                </a:solidFill>
              </a:rPr>
              <a:t>0</a:t>
            </a:r>
            <a:r>
              <a:rPr lang="vi-VN" sz="3200" dirty="0">
                <a:solidFill>
                  <a:prstClr val="black"/>
                </a:solidFill>
              </a:rPr>
              <a:t> – 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descr="n416 Fb Dinh Thu Huyen">
            <a:extLst>
              <a:ext uri="{FF2B5EF4-FFF2-40B4-BE49-F238E27FC236}">
                <a16:creationId xmlns:a16="http://schemas.microsoft.com/office/drawing/2014/main" id="{BE9CFF0A-47C0-6CC0-F0E8-1B7B2321A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5477" y="2951848"/>
            <a:ext cx="805722" cy="708059"/>
          </a:xfrm>
          <a:prstGeom prst="rect">
            <a:avLst/>
          </a:prstGeom>
        </p:spPr>
      </p:pic>
      <p:pic>
        <p:nvPicPr>
          <p:cNvPr id="8" name="Picture 7" descr="n416 Fb Dinh Thu Huyen">
            <a:extLst>
              <a:ext uri="{FF2B5EF4-FFF2-40B4-BE49-F238E27FC236}">
                <a16:creationId xmlns:a16="http://schemas.microsoft.com/office/drawing/2014/main" id="{3A1ED060-5438-CD8F-716F-C7DFC71298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6663" y="3879139"/>
            <a:ext cx="804536" cy="643628"/>
          </a:xfrm>
          <a:prstGeom prst="rect">
            <a:avLst/>
          </a:prstGeom>
        </p:spPr>
      </p:pic>
      <p:pic>
        <p:nvPicPr>
          <p:cNvPr id="9" name="Picture 8" descr="n416 Fb Dinh Thu Huyen">
            <a:extLst>
              <a:ext uri="{FF2B5EF4-FFF2-40B4-BE49-F238E27FC236}">
                <a16:creationId xmlns:a16="http://schemas.microsoft.com/office/drawing/2014/main" id="{7F28DFF9-C342-39D3-9CE2-CC6541B63B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6852" y="3860506"/>
            <a:ext cx="804742" cy="707197"/>
          </a:xfrm>
          <a:prstGeom prst="rect">
            <a:avLst/>
          </a:prstGeom>
        </p:spPr>
      </p:pic>
      <p:pic>
        <p:nvPicPr>
          <p:cNvPr id="10" name="Picture 9" descr="n416 Fb Dinh Thu Huyen">
            <a:extLst>
              <a:ext uri="{FF2B5EF4-FFF2-40B4-BE49-F238E27FC236}">
                <a16:creationId xmlns:a16="http://schemas.microsoft.com/office/drawing/2014/main" id="{0ADE4F87-84DB-72A2-0424-62B55D885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79002" y="3003520"/>
            <a:ext cx="732592" cy="643793"/>
          </a:xfrm>
          <a:prstGeom prst="rect">
            <a:avLst/>
          </a:prstGeom>
        </p:spPr>
      </p:pic>
    </p:spTree>
    <p:extLst>
      <p:ext uri="{BB962C8B-B14F-4D97-AF65-F5344CB8AC3E}">
        <p14:creationId xmlns:p14="http://schemas.microsoft.com/office/powerpoint/2010/main" val="320787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FFFF0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FFFF0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Check mark.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00B05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7" descr="n416 Fb Dinh Thu Huyen">
            <a:extLst>
              <a:ext uri="{FF2B5EF4-FFF2-40B4-BE49-F238E27FC236}">
                <a16:creationId xmlns:a16="http://schemas.microsoft.com/office/drawing/2014/main" id="{FAFE3A2E-42E6-AF6C-7BC0-4780379D4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25" y="2712886"/>
            <a:ext cx="5252907" cy="3460049"/>
          </a:xfrm>
          <a:prstGeom prst="rect">
            <a:avLst/>
          </a:prstGeom>
        </p:spPr>
      </p:pic>
      <p:pic>
        <p:nvPicPr>
          <p:cNvPr id="146" name="Picture 145" descr="n416 Fb Dinh Thu Huy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846" y="-86686"/>
            <a:ext cx="1168595" cy="1168595"/>
          </a:xfrm>
          <a:prstGeom prst="rect">
            <a:avLst/>
          </a:prstGeom>
        </p:spPr>
      </p:pic>
      <p:pic>
        <p:nvPicPr>
          <p:cNvPr id="147" name="Picture 146" descr="n416 Fb Dinh Thu Huy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887" y="267497"/>
            <a:ext cx="1061107" cy="1061107"/>
          </a:xfrm>
          <a:prstGeom prst="rect">
            <a:avLst/>
          </a:prstGeom>
        </p:spPr>
      </p:pic>
      <p:pic>
        <p:nvPicPr>
          <p:cNvPr id="148" name="Picture 147" descr="n416 Fb Dinh Thu Huy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3075" y="-255417"/>
            <a:ext cx="1127571" cy="1127571"/>
          </a:xfrm>
          <a:prstGeom prst="rect">
            <a:avLst/>
          </a:prstGeom>
        </p:spPr>
      </p:pic>
      <p:pic>
        <p:nvPicPr>
          <p:cNvPr id="159" name="Picture 158" descr="n416 Fb Dinh Thu Huy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6619" y="5859780"/>
            <a:ext cx="1180821" cy="998220"/>
          </a:xfrm>
          <a:prstGeom prst="rect">
            <a:avLst/>
          </a:prstGeom>
        </p:spPr>
      </p:pic>
      <p:sp>
        <p:nvSpPr>
          <p:cNvPr id="18" name="Rectangle 17" descr="n416 Fb Dinh Thu Huyen">
            <a:extLst>
              <a:ext uri="{FF2B5EF4-FFF2-40B4-BE49-F238E27FC236}">
                <a16:creationId xmlns:a16="http://schemas.microsoft.com/office/drawing/2014/main" id="{17F5A01A-690E-A8E1-D4DD-AB8C66F98C40}"/>
              </a:ext>
            </a:extLst>
          </p:cNvPr>
          <p:cNvSpPr/>
          <p:nvPr/>
        </p:nvSpPr>
        <p:spPr>
          <a:xfrm>
            <a:off x="1207364" y="1851112"/>
            <a:ext cx="2560543" cy="861774"/>
          </a:xfrm>
          <a:prstGeom prst="rect">
            <a:avLst/>
          </a:prstGeom>
          <a:noFill/>
        </p:spPr>
        <p:txBody>
          <a:bodyPr wrap="square" lIns="91440" tIns="45720" rIns="91440" bIns="45720">
            <a:spAutoFit/>
          </a:bodyPr>
          <a:lstStyle/>
          <a:p>
            <a:pPr algn="ctr"/>
            <a:r>
              <a:rPr lang="en-US" sz="5000" b="1" cap="none" spc="0" dirty="0" err="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rPr>
              <a:t>LẬT</a:t>
            </a:r>
            <a:endParaRPr lang="en-US" sz="5000" b="1" cap="none" spc="0"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endParaRPr>
          </a:p>
        </p:txBody>
      </p:sp>
      <p:sp>
        <p:nvSpPr>
          <p:cNvPr id="20" name="TextBox 19" descr="n416 Fb Dinh Thu Huyen">
            <a:extLst>
              <a:ext uri="{FF2B5EF4-FFF2-40B4-BE49-F238E27FC236}">
                <a16:creationId xmlns:a16="http://schemas.microsoft.com/office/drawing/2014/main" id="{3713B71D-2DAA-3442-0EA4-9D51F29449BE}"/>
              </a:ext>
            </a:extLst>
          </p:cNvPr>
          <p:cNvSpPr txBox="1"/>
          <p:nvPr/>
        </p:nvSpPr>
        <p:spPr>
          <a:xfrm>
            <a:off x="1457440" y="2937005"/>
            <a:ext cx="3091045" cy="861774"/>
          </a:xfrm>
          <a:prstGeom prst="rect">
            <a:avLst/>
          </a:prstGeom>
          <a:noFill/>
        </p:spPr>
        <p:txBody>
          <a:bodyPr wrap="square">
            <a:spAutoFit/>
          </a:bodyPr>
          <a:lstStyle/>
          <a:p>
            <a:r>
              <a:rPr lang="en-US" sz="5000" b="1" cap="none" spc="0" dirty="0" err="1">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latin typeface="Bodoni MT Black" panose="02070A03080606020203" pitchFamily="18" charset="0"/>
              </a:rPr>
              <a:t>MẢNH</a:t>
            </a:r>
            <a:endParaRPr lang="vi-VN" sz="5000" dirty="0">
              <a:solidFill>
                <a:srgbClr val="CC00FF"/>
              </a:solidFill>
            </a:endParaRPr>
          </a:p>
        </p:txBody>
      </p:sp>
      <p:sp>
        <p:nvSpPr>
          <p:cNvPr id="22" name="TextBox 21" descr="n416 Fb Dinh Thu Huyen">
            <a:extLst>
              <a:ext uri="{FF2B5EF4-FFF2-40B4-BE49-F238E27FC236}">
                <a16:creationId xmlns:a16="http://schemas.microsoft.com/office/drawing/2014/main" id="{BE045389-EF89-2DA6-F522-7BA1C56ADAF0}"/>
              </a:ext>
            </a:extLst>
          </p:cNvPr>
          <p:cNvSpPr txBox="1"/>
          <p:nvPr/>
        </p:nvSpPr>
        <p:spPr>
          <a:xfrm>
            <a:off x="1568416" y="4020720"/>
            <a:ext cx="3562383" cy="861774"/>
          </a:xfrm>
          <a:prstGeom prst="rect">
            <a:avLst/>
          </a:prstGeom>
          <a:noFill/>
        </p:spPr>
        <p:txBody>
          <a:bodyPr wrap="square">
            <a:spAutoFit/>
          </a:bodyPr>
          <a:lstStyle/>
          <a:p>
            <a:r>
              <a:rPr lang="en-US" sz="5000" b="1" cap="none" spc="0"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Bodoni MT Black" panose="02070A03080606020203" pitchFamily="18" charset="0"/>
              </a:rPr>
              <a:t>GHÉP</a:t>
            </a:r>
            <a:endParaRPr lang="vi-VN" sz="5000" dirty="0">
              <a:solidFill>
                <a:srgbClr val="FFC000"/>
              </a:solidFill>
            </a:endParaRPr>
          </a:p>
        </p:txBody>
      </p:sp>
      <p:sp>
        <p:nvSpPr>
          <p:cNvPr id="32" name="Rectangle: Rounded Corners 31" descr="n416 Fb Dinh Thu Huyen">
            <a:extLst>
              <a:ext uri="{FF2B5EF4-FFF2-40B4-BE49-F238E27FC236}">
                <a16:creationId xmlns:a16="http://schemas.microsoft.com/office/drawing/2014/main" id="{F046C4C5-A2F4-A9F3-103F-0E7D6AC75C85}"/>
              </a:ext>
            </a:extLst>
          </p:cNvPr>
          <p:cNvSpPr/>
          <p:nvPr/>
        </p:nvSpPr>
        <p:spPr>
          <a:xfrm>
            <a:off x="4548485" y="433077"/>
            <a:ext cx="7236057" cy="2013360"/>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là</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một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truyền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thống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của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nước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Việt</a:t>
            </a:r>
            <a:r>
              <a:rPr lang="en-US" sz="2800" i="1" dirty="0">
                <a:solidFill>
                  <a:schemeClr val="tx1"/>
                </a:solidFill>
                <a:latin typeface="Cambria" panose="02040503050406030204" pitchFamily="18" charset="0"/>
                <a:ea typeface="Cambria" panose="02040503050406030204" pitchFamily="18" charset="0"/>
              </a:rPr>
              <a:t> Nam ta. </a:t>
            </a:r>
            <a:r>
              <a:rPr lang="en-US" sz="2800" i="1" dirty="0" err="1">
                <a:solidFill>
                  <a:schemeClr val="tx1"/>
                </a:solidFill>
                <a:latin typeface="Cambria" panose="02040503050406030204" pitchFamily="18" charset="0"/>
                <a:ea typeface="Cambria" panose="02040503050406030204" pitchFamily="18" charset="0"/>
              </a:rPr>
              <a:t>Vậy</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bác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dựa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trên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hiện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tượng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vật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lý</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nào</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để</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ra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những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sản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phẩm</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đẹp</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như</a:t>
            </a:r>
            <a:r>
              <a:rPr lang="en-US" sz="2800" i="1" dirty="0">
                <a:solidFill>
                  <a:schemeClr val="tx1"/>
                </a:solidFill>
                <a:latin typeface="Cambria" panose="02040503050406030204" pitchFamily="18" charset="0"/>
                <a:ea typeface="Cambria" panose="02040503050406030204" pitchFamily="18" charset="0"/>
              </a:rPr>
              <a:t> ý</a:t>
            </a:r>
            <a:r>
              <a:rPr lang="en-US" sz="2800" i="1">
                <a:solidFill>
                  <a:schemeClr val="tx1"/>
                </a:solidFill>
                <a:latin typeface="Cambria" panose="02040503050406030204" pitchFamily="18" charset="0"/>
                <a:ea typeface="Cambria" panose="02040503050406030204" pitchFamily="18" charset="0"/>
              </a:rPr>
              <a:t>?</a:t>
            </a:r>
            <a:r>
              <a:rPr lang="en-US" sz="2800">
                <a:solidFill>
                  <a:schemeClr val="tx1"/>
                </a:solidFill>
                <a:latin typeface="Cambria" panose="02040503050406030204" pitchFamily="18" charset="0"/>
                <a:ea typeface="Cambria" panose="02040503050406030204" pitchFamily="18" charset="0"/>
              </a:rPr>
              <a:t> </a:t>
            </a:r>
            <a:endParaRPr lang="vi-VN"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54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416 Fb Dinh Thu Huyen">
            <a:extLst>
              <a:ext uri="{FF2B5EF4-FFF2-40B4-BE49-F238E27FC236}">
                <a16:creationId xmlns:a16="http://schemas.microsoft.com/office/drawing/2014/main" id="{2D5DE961-2B91-4F4D-BBBE-7390DA73B014}"/>
              </a:ext>
            </a:extLst>
          </p:cNvPr>
          <p:cNvSpPr txBox="1"/>
          <p:nvPr/>
        </p:nvSpPr>
        <p:spPr>
          <a:xfrm>
            <a:off x="1361660" y="1337628"/>
            <a:ext cx="28028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BEAEE2"/>
                </a:solidFill>
                <a:effectLst/>
                <a:uLnTx/>
                <a:uFillTx/>
                <a:latin typeface="Bahnschrift SemiBold" panose="020B0502040204020203" pitchFamily="34" charset="0"/>
                <a:ea typeface="+mn-ea"/>
                <a:cs typeface="+mn-cs"/>
              </a:rPr>
              <a:t>BÀI 5</a:t>
            </a:r>
          </a:p>
        </p:txBody>
      </p:sp>
      <p:sp>
        <p:nvSpPr>
          <p:cNvPr id="5" name="TextBox 4" descr="n416 Fb Dinh Thu Huyen">
            <a:extLst>
              <a:ext uri="{FF2B5EF4-FFF2-40B4-BE49-F238E27FC236}">
                <a16:creationId xmlns:a16="http://schemas.microsoft.com/office/drawing/2014/main" id="{1AE0AE4D-D8AF-4279-9645-F5E484438AB3}"/>
              </a:ext>
            </a:extLst>
          </p:cNvPr>
          <p:cNvSpPr txBox="1"/>
          <p:nvPr/>
        </p:nvSpPr>
        <p:spPr>
          <a:xfrm>
            <a:off x="1361661" y="2476919"/>
            <a:ext cx="489336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C00FF"/>
                </a:solidFill>
                <a:effectLst/>
                <a:uLnTx/>
                <a:uFillTx/>
                <a:latin typeface="Bahnschrift SemiBold" panose="020B0502040204020203" pitchFamily="34" charset="0"/>
                <a:ea typeface="Cambria" panose="02040503050406030204" pitchFamily="18" charset="0"/>
              </a:rPr>
              <a:t>NHIỆT NÓNG CHẢY RIÊNG</a:t>
            </a:r>
          </a:p>
        </p:txBody>
      </p:sp>
      <p:pic>
        <p:nvPicPr>
          <p:cNvPr id="1026" name="Picture 2" descr="n416 Fb Dinh Thu Huyen">
            <a:extLst>
              <a:ext uri="{FF2B5EF4-FFF2-40B4-BE49-F238E27FC236}">
                <a16:creationId xmlns:a16="http://schemas.microsoft.com/office/drawing/2014/main" id="{DEF1A05C-9820-4A5D-B2C4-FC2B534C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026" y="1666461"/>
            <a:ext cx="5287617" cy="3525078"/>
          </a:xfrm>
          <a:prstGeom prst="roundRect">
            <a:avLst>
              <a:gd name="adj" fmla="val 11971"/>
            </a:avLst>
          </a:prstGeom>
          <a:noFill/>
          <a:extLst>
            <a:ext uri="{909E8E84-426E-40DD-AFC4-6F175D3DCCD1}">
              <a14:hiddenFill xmlns:a14="http://schemas.microsoft.com/office/drawing/2010/main">
                <a:solidFill>
                  <a:srgbClr val="FFFFFF"/>
                </a:solidFill>
              </a14:hiddenFill>
            </a:ext>
          </a:extLst>
        </p:spPr>
      </p:pic>
      <p:grpSp>
        <p:nvGrpSpPr>
          <p:cNvPr id="7" name="Group 6" descr="n416 Fb Dinh Thu Huyen">
            <a:extLst>
              <a:ext uri="{FF2B5EF4-FFF2-40B4-BE49-F238E27FC236}">
                <a16:creationId xmlns:a16="http://schemas.microsoft.com/office/drawing/2014/main" id="{E1309939-463E-4ABB-BEAA-4EFE84C84CB6}"/>
              </a:ext>
            </a:extLst>
          </p:cNvPr>
          <p:cNvGrpSpPr/>
          <p:nvPr/>
        </p:nvGrpSpPr>
        <p:grpSpPr>
          <a:xfrm>
            <a:off x="1818860" y="4473867"/>
            <a:ext cx="1888434" cy="675861"/>
            <a:chOff x="2405270" y="4343400"/>
            <a:chExt cx="1888434" cy="675861"/>
          </a:xfrm>
          <a:solidFill>
            <a:srgbClr val="8D0801"/>
          </a:solidFill>
        </p:grpSpPr>
        <p:sp>
          <p:nvSpPr>
            <p:cNvPr id="6" name="Rectangle: Rounded Corners 5">
              <a:extLst>
                <a:ext uri="{FF2B5EF4-FFF2-40B4-BE49-F238E27FC236}">
                  <a16:creationId xmlns:a16="http://schemas.microsoft.com/office/drawing/2014/main" id="{10CBB422-FF04-49BC-BF1B-F8FC3CEBEBF3}"/>
                </a:ext>
              </a:extLst>
            </p:cNvPr>
            <p:cNvSpPr/>
            <p:nvPr/>
          </p:nvSpPr>
          <p:spPr>
            <a:xfrm>
              <a:off x="2405270" y="4343400"/>
              <a:ext cx="1888434" cy="675861"/>
            </a:xfrm>
            <a:prstGeom prst="roundRect">
              <a:avLst>
                <a:gd name="adj" fmla="val 50000"/>
              </a:avLst>
            </a:prstGeom>
            <a:solidFill>
              <a:srgbClr val="E8B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CC00FF"/>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A1AE259-9B88-45AB-AD51-0276850FE01F}"/>
                </a:ext>
              </a:extLst>
            </p:cNvPr>
            <p:cNvSpPr txBox="1"/>
            <p:nvPr/>
          </p:nvSpPr>
          <p:spPr>
            <a:xfrm>
              <a:off x="2643808" y="4470375"/>
              <a:ext cx="1470992" cy="461665"/>
            </a:xfrm>
            <a:prstGeom prst="rect">
              <a:avLst/>
            </a:prstGeom>
            <a:solidFill>
              <a:srgbClr val="E8BADD"/>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BẮT ĐẦU</a:t>
              </a:r>
            </a:p>
          </p:txBody>
        </p:sp>
      </p:grpSp>
    </p:spTree>
    <p:extLst>
      <p:ext uri="{BB962C8B-B14F-4D97-AF65-F5344CB8AC3E}">
        <p14:creationId xmlns:p14="http://schemas.microsoft.com/office/powerpoint/2010/main" val="106254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667">
                                          <p:cBhvr additive="base">
                                            <p:cTn id="7" dur="3000" fill="hold"/>
                                            <p:tgtEl>
                                              <p:spTgt spid="4"/>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14:bounceEnd="66667">
                                          <p:cBhvr additive="base">
                                            <p:cTn id="11" dur="3000" fill="hold"/>
                                            <p:tgtEl>
                                              <p:spTgt spid="5"/>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66667">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14:bounceEnd="66667">
                                          <p:cBhvr additive="base">
                                            <p:cTn id="15" dur="3000" fill="hold"/>
                                            <p:tgtEl>
                                              <p:spTgt spid="1026"/>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66667">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14:bounceEnd="66667">
                                          <p:cBhvr additive="base">
                                            <p:cTn id="19" dur="3000" fill="hold"/>
                                            <p:tgtEl>
                                              <p:spTgt spid="7"/>
                                            </p:tgtEl>
                                            <p:attrNameLst>
                                              <p:attrName>ppt_x</p:attrName>
                                            </p:attrNameLst>
                                          </p:cBhvr>
                                          <p:tavLst>
                                            <p:tav tm="0">
                                              <p:val>
                                                <p:strVal val="0-#ppt_w/2"/>
                                              </p:val>
                                            </p:tav>
                                            <p:tav tm="100000">
                                              <p:val>
                                                <p:strVal val="#ppt_x"/>
                                              </p:val>
                                            </p:tav>
                                          </p:tavLst>
                                        </p:anim>
                                        <p:anim calcmode="lin" valueType="num" p14:bounceEnd="66667">
                                          <p:cBhvr additive="base">
                                            <p:cTn id="20"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0-#ppt_w/2"/>
                                              </p:val>
                                            </p:tav>
                                            <p:tav tm="100000">
                                              <p:val>
                                                <p:strVal val="#ppt_x"/>
                                              </p:val>
                                            </p:tav>
                                          </p:tavLst>
                                        </p:anim>
                                        <p:anim calcmode="lin" valueType="num">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3000" fill="hold"/>
                                            <p:tgtEl>
                                              <p:spTgt spid="1026"/>
                                            </p:tgtEl>
                                            <p:attrNameLst>
                                              <p:attrName>ppt_x</p:attrName>
                                            </p:attrNameLst>
                                          </p:cBhvr>
                                          <p:tavLst>
                                            <p:tav tm="0">
                                              <p:val>
                                                <p:strVal val="#ppt_x"/>
                                              </p:val>
                                            </p:tav>
                                            <p:tav tm="100000">
                                              <p:val>
                                                <p:strVal val="#ppt_x"/>
                                              </p:val>
                                            </p:tav>
                                          </p:tavLst>
                                        </p:anim>
                                        <p:anim calcmode="lin" valueType="num">
                                          <p:cBhvr additive="base">
                                            <p:cTn id="16" dur="30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0-#ppt_w/2"/>
                                              </p:val>
                                            </p:tav>
                                            <p:tav tm="100000">
                                              <p:val>
                                                <p:strVal val="#ppt_x"/>
                                              </p:val>
                                            </p:tav>
                                          </p:tavLst>
                                        </p:anim>
                                        <p:anim calcmode="lin" valueType="num">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416 Fb Dinh Thu Huyen">
            <a:extLst>
              <a:ext uri="{FF2B5EF4-FFF2-40B4-BE49-F238E27FC236}">
                <a16:creationId xmlns:a16="http://schemas.microsoft.com/office/drawing/2014/main" id="{20623914-B0CF-5228-7FBC-90CB93985B2A}"/>
              </a:ext>
            </a:extLst>
          </p:cNvPr>
          <p:cNvSpPr txBox="1"/>
          <p:nvPr/>
        </p:nvSpPr>
        <p:spPr>
          <a:xfrm>
            <a:off x="681319" y="404165"/>
            <a:ext cx="7475710" cy="523220"/>
          </a:xfrm>
          <a:prstGeom prst="rect">
            <a:avLst/>
          </a:prstGeom>
          <a:noFill/>
        </p:spPr>
        <p:txBody>
          <a:bodyPr wrap="square">
            <a:spAutoFit/>
          </a:bodyPr>
          <a:lstStyle/>
          <a:p>
            <a:r>
              <a:rPr lang="vi-VN" sz="2800" b="1" i="1" dirty="0">
                <a:solidFill>
                  <a:srgbClr val="CC00FF"/>
                </a:solidFill>
                <a:effectLst/>
                <a:latin typeface="Times New Roman" panose="02020603050405020304" pitchFamily="18" charset="0"/>
                <a:ea typeface="Times New Roman" panose="02020603050405020304" pitchFamily="18" charset="0"/>
              </a:rPr>
              <a:t>I. KHÁI NIỆM NHIỆT NÓNG CHẢY RIÊNG</a:t>
            </a:r>
            <a:endParaRPr lang="vi-VN" sz="2800" dirty="0">
              <a:solidFill>
                <a:srgbClr val="CC00FF"/>
              </a:solidFill>
              <a:effectLst/>
              <a:latin typeface="Times New Roman" panose="02020603050405020304" pitchFamily="18" charset="0"/>
              <a:ea typeface="Times New Roman" panose="02020603050405020304" pitchFamily="18" charset="0"/>
            </a:endParaRPr>
          </a:p>
        </p:txBody>
      </p:sp>
      <p:sp>
        <p:nvSpPr>
          <p:cNvPr id="7" name="TextBox 6" descr="n416 Fb Dinh Thu Huyen">
            <a:extLst>
              <a:ext uri="{FF2B5EF4-FFF2-40B4-BE49-F238E27FC236}">
                <a16:creationId xmlns:a16="http://schemas.microsoft.com/office/drawing/2014/main" id="{1D344B8D-E35A-4EA0-D95A-A5EB9525E62A}"/>
              </a:ext>
            </a:extLst>
          </p:cNvPr>
          <p:cNvSpPr txBox="1"/>
          <p:nvPr/>
        </p:nvSpPr>
        <p:spPr>
          <a:xfrm>
            <a:off x="681319" y="964912"/>
            <a:ext cx="11062446" cy="954107"/>
          </a:xfrm>
          <a:prstGeom prst="rect">
            <a:avLst/>
          </a:prstGeom>
          <a:noFill/>
        </p:spPr>
        <p:txBody>
          <a:bodyPr wrap="square">
            <a:spAutoFit/>
          </a:bodyPr>
          <a:lstStyle/>
          <a:p>
            <a:r>
              <a:rPr lang="vi-VN" sz="2800" b="1" i="1" dirty="0">
                <a:solidFill>
                  <a:srgbClr val="FF66FF"/>
                </a:solidFill>
                <a:effectLst/>
                <a:latin typeface="Cambria" panose="02040503050406030204" pitchFamily="18" charset="0"/>
                <a:ea typeface="Cambria" panose="02040503050406030204" pitchFamily="18" charset="0"/>
              </a:rPr>
              <a:t>1. Công thức tính nhiệt lượng trong quá trình truyền nhiệt</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để</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làm</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vật</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nóng</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chảy</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hoàn</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toàn</a:t>
            </a:r>
            <a:endParaRPr lang="vi-VN" sz="2800" b="1" i="1" dirty="0">
              <a:solidFill>
                <a:srgbClr val="FF66FF"/>
              </a:solidFill>
              <a:effectLst/>
              <a:latin typeface="Cambria" panose="02040503050406030204" pitchFamily="18" charset="0"/>
              <a:ea typeface="Cambria" panose="02040503050406030204" pitchFamily="18" charset="0"/>
            </a:endParaRPr>
          </a:p>
        </p:txBody>
      </p:sp>
      <p:sp>
        <p:nvSpPr>
          <p:cNvPr id="10" name="TextBox 9" descr="n416 Fb Dinh Thu Huyen">
            <a:extLst>
              <a:ext uri="{FF2B5EF4-FFF2-40B4-BE49-F238E27FC236}">
                <a16:creationId xmlns:a16="http://schemas.microsoft.com/office/drawing/2014/main" id="{891E6C59-C619-EFA7-B717-5312D7D2F217}"/>
              </a:ext>
            </a:extLst>
          </p:cNvPr>
          <p:cNvSpPr txBox="1"/>
          <p:nvPr/>
        </p:nvSpPr>
        <p:spPr>
          <a:xfrm>
            <a:off x="1488142" y="2028605"/>
            <a:ext cx="9448800" cy="1815882"/>
          </a:xfrm>
          <a:prstGeom prst="rect">
            <a:avLst/>
          </a:prstGeom>
          <a:solidFill>
            <a:srgbClr val="F7DBF0"/>
          </a:solidFill>
        </p:spPr>
        <p:txBody>
          <a:bodyPr wrap="square">
            <a:spAutoFit/>
          </a:bodyPr>
          <a:lstStyle/>
          <a:p>
            <a:pPr algn="just"/>
            <a:r>
              <a:rPr lang="fr-FR" sz="2800" b="1" dirty="0" err="1">
                <a:effectLst/>
                <a:latin typeface="Times New Roman" panose="02020603050405020304" pitchFamily="18" charset="0"/>
                <a:ea typeface="Times New Roman" panose="02020603050405020304" pitchFamily="18" charset="0"/>
              </a:rPr>
              <a:t>Câu</a:t>
            </a:r>
            <a:r>
              <a:rPr lang="fr-FR" sz="2800" b="1" dirty="0">
                <a:effectLst/>
                <a:latin typeface="Times New Roman" panose="02020603050405020304" pitchFamily="18" charset="0"/>
                <a:ea typeface="Times New Roman" panose="02020603050405020304" pitchFamily="18" charset="0"/>
              </a:rPr>
              <a:t> 1: </a:t>
            </a:r>
            <a:r>
              <a:rPr lang="fr-FR" sz="2800" b="1" dirty="0" err="1">
                <a:effectLst/>
                <a:latin typeface="Times New Roman" panose="02020603050405020304" pitchFamily="18" charset="0"/>
                <a:ea typeface="Times New Roman" panose="02020603050405020304" pitchFamily="18" charset="0"/>
              </a:rPr>
              <a:t>Điền</a:t>
            </a:r>
            <a:r>
              <a:rPr lang="fr-FR" sz="2800" b="1" dirty="0">
                <a:effectLst/>
                <a:latin typeface="Times New Roman" panose="02020603050405020304" pitchFamily="18" charset="0"/>
                <a:ea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rPr>
              <a:t>vào</a:t>
            </a:r>
            <a:r>
              <a:rPr lang="fr-FR" sz="2800" b="1" dirty="0">
                <a:effectLst/>
                <a:latin typeface="Times New Roman" panose="02020603050405020304" pitchFamily="18" charset="0"/>
                <a:ea typeface="Times New Roman" panose="02020603050405020304" pitchFamily="18" charset="0"/>
              </a:rPr>
              <a:t> ô </a:t>
            </a:r>
            <a:r>
              <a:rPr lang="fr-FR" sz="2800" b="1" dirty="0" err="1">
                <a:effectLst/>
                <a:latin typeface="Times New Roman" panose="02020603050405020304" pitchFamily="18" charset="0"/>
                <a:ea typeface="Times New Roman" panose="02020603050405020304" pitchFamily="18" charset="0"/>
              </a:rPr>
              <a:t>trống</a:t>
            </a:r>
            <a:r>
              <a:rPr lang="fr-FR" sz="2800" b="1" dirty="0">
                <a:effectLst/>
                <a:latin typeface="Times New Roman" panose="02020603050405020304" pitchFamily="18" charset="0"/>
                <a:ea typeface="Times New Roman" panose="02020603050405020304" pitchFamily="18" charset="0"/>
              </a:rPr>
              <a:t> :</a:t>
            </a:r>
            <a:endParaRPr lang="vi-VN" sz="2800" b="1" dirty="0">
              <a:effectLst/>
              <a:latin typeface="Times New Roman" panose="02020603050405020304" pitchFamily="18" charset="0"/>
              <a:ea typeface="Times New Roman" panose="02020603050405020304" pitchFamily="18" charset="0"/>
            </a:endParaRPr>
          </a:p>
          <a:p>
            <a:pPr algn="just"/>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bắt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endParaRPr>
          </a:p>
        </p:txBody>
      </p:sp>
      <p:sp>
        <p:nvSpPr>
          <p:cNvPr id="13" name="Rectangle: Rounded Corners 12" descr="n416 Fb Dinh Thu Huyen">
            <a:extLst>
              <a:ext uri="{FF2B5EF4-FFF2-40B4-BE49-F238E27FC236}">
                <a16:creationId xmlns:a16="http://schemas.microsoft.com/office/drawing/2014/main" id="{4F3A5BD2-31C6-9B8F-7113-1F85902DD88E}"/>
              </a:ext>
            </a:extLst>
          </p:cNvPr>
          <p:cNvSpPr/>
          <p:nvPr/>
        </p:nvSpPr>
        <p:spPr>
          <a:xfrm>
            <a:off x="7485529" y="2923099"/>
            <a:ext cx="1801906" cy="4761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4" name="Rectangle: Rounded Corners 13" descr="n416 Fb Dinh Thu Huyen">
            <a:extLst>
              <a:ext uri="{FF2B5EF4-FFF2-40B4-BE49-F238E27FC236}">
                <a16:creationId xmlns:a16="http://schemas.microsoft.com/office/drawing/2014/main" id="{FCA44356-0419-4916-3FD4-38ED5278C9B1}"/>
              </a:ext>
            </a:extLst>
          </p:cNvPr>
          <p:cNvSpPr/>
          <p:nvPr/>
        </p:nvSpPr>
        <p:spPr>
          <a:xfrm>
            <a:off x="1524001" y="3349960"/>
            <a:ext cx="2590799" cy="4761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pic>
        <p:nvPicPr>
          <p:cNvPr id="16" name="Picture 15" descr="n416 Fb Dinh Thu Huyen">
            <a:extLst>
              <a:ext uri="{FF2B5EF4-FFF2-40B4-BE49-F238E27FC236}">
                <a16:creationId xmlns:a16="http://schemas.microsoft.com/office/drawing/2014/main" id="{DF9EED90-D6B8-AD56-6958-6582A4EEA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976" y="4961436"/>
            <a:ext cx="2097741" cy="1966632"/>
          </a:xfrm>
          <a:prstGeom prst="rect">
            <a:avLst/>
          </a:prstGeom>
        </p:spPr>
      </p:pic>
      <p:pic>
        <p:nvPicPr>
          <p:cNvPr id="2" name="Picture 1" descr="n416 Fb Dinh Thu Huyen">
            <a:extLst>
              <a:ext uri="{FF2B5EF4-FFF2-40B4-BE49-F238E27FC236}">
                <a16:creationId xmlns:a16="http://schemas.microsoft.com/office/drawing/2014/main" id="{B6CE18AF-273C-C3B6-4B1C-D4588654B1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38672" y="4336049"/>
            <a:ext cx="2969412" cy="2232826"/>
          </a:xfrm>
          <a:prstGeom prst="rect">
            <a:avLst/>
          </a:prstGeom>
          <a:noFill/>
          <a:ln>
            <a:noFill/>
          </a:ln>
        </p:spPr>
      </p:pic>
    </p:spTree>
    <p:extLst>
      <p:ext uri="{BB962C8B-B14F-4D97-AF65-F5344CB8AC3E}">
        <p14:creationId xmlns:p14="http://schemas.microsoft.com/office/powerpoint/2010/main" val="3713880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childTnLst>
                          </p:cTn>
                        </p:par>
                        <p:par>
                          <p:cTn id="33" fill="hold">
                            <p:stCondLst>
                              <p:cond delay="1000"/>
                            </p:stCondLst>
                            <p:childTnLst>
                              <p:par>
                                <p:cTn id="34" presetID="42" presetClass="exit" presetSubtype="0" fill="hold" grpId="1" nodeType="afterEffect">
                                  <p:stCondLst>
                                    <p:cond delay="0"/>
                                  </p:stCondLst>
                                  <p:childTnLst>
                                    <p:animEffect transition="out" filter="fade">
                                      <p:cBhvr>
                                        <p:cTn id="35" dur="1000"/>
                                        <p:tgtEl>
                                          <p:spTgt spid="14"/>
                                        </p:tgtEl>
                                      </p:cBhvr>
                                    </p:animEffect>
                                    <p:anim calcmode="lin" valueType="num">
                                      <p:cBhvr>
                                        <p:cTn id="36" dur="1000"/>
                                        <p:tgtEl>
                                          <p:spTgt spid="14"/>
                                        </p:tgtEl>
                                        <p:attrNameLst>
                                          <p:attrName>ppt_x</p:attrName>
                                        </p:attrNameLst>
                                      </p:cBhvr>
                                      <p:tavLst>
                                        <p:tav tm="0">
                                          <p:val>
                                            <p:strVal val="ppt_x"/>
                                          </p:val>
                                        </p:tav>
                                        <p:tav tm="100000">
                                          <p:val>
                                            <p:strVal val="ppt_x"/>
                                          </p:val>
                                        </p:tav>
                                      </p:tavLst>
                                    </p:anim>
                                    <p:anim calcmode="lin" valueType="num">
                                      <p:cBhvr>
                                        <p:cTn id="37" dur="1000"/>
                                        <p:tgtEl>
                                          <p:spTgt spid="14"/>
                                        </p:tgtEl>
                                        <p:attrNameLst>
                                          <p:attrName>ppt_y</p:attrName>
                                        </p:attrNameLst>
                                      </p:cBhvr>
                                      <p:tavLst>
                                        <p:tav tm="0">
                                          <p:val>
                                            <p:strVal val="ppt_y"/>
                                          </p:val>
                                        </p:tav>
                                        <p:tav tm="100000">
                                          <p:val>
                                            <p:strVal val="ppt_y+.1"/>
                                          </p:val>
                                        </p:tav>
                                      </p:tavLst>
                                    </p:anim>
                                    <p:set>
                                      <p:cBhvr>
                                        <p:cTn id="38" dur="1" fill="hold">
                                          <p:stCondLst>
                                            <p:cond delay="9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P spid="13" grpId="0" animBg="1"/>
      <p:bldP spid="13" grpId="1"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tty Aesthetic Notes for School by Slidesgo">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2251</Words>
  <Application>Microsoft Office PowerPoint</Application>
  <PresentationFormat>Widescreen</PresentationFormat>
  <Paragraphs>204</Paragraphs>
  <Slides>36</Slides>
  <Notes>1</Notes>
  <HiddenSlides>0</HiddenSlides>
  <MMClips>1</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3" baseType="lpstr">
      <vt:lpstr>Arial</vt:lpstr>
      <vt:lpstr>Dancing Script</vt:lpstr>
      <vt:lpstr>Bahnschrift SemiBold</vt:lpstr>
      <vt:lpstr>Delius Swash Caps</vt:lpstr>
      <vt:lpstr>Calibri Light</vt:lpstr>
      <vt:lpstr>Roboto Condensed Light</vt:lpstr>
      <vt:lpstr>Cambria</vt:lpstr>
      <vt:lpstr>Anaheim</vt:lpstr>
      <vt:lpstr>Times New Roman</vt:lpstr>
      <vt:lpstr>Cambria Math</vt:lpstr>
      <vt:lpstr>Bodoni MT Black</vt:lpstr>
      <vt:lpstr>Calibri</vt:lpstr>
      <vt:lpstr>Office Theme</vt:lpstr>
      <vt:lpstr>1_Office Theme</vt:lpstr>
      <vt:lpstr>2_Office Theme</vt:lpstr>
      <vt:lpstr>Pretty Aesthetic Notes for School by Slidesgo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LÊ VĂN PHƯƠNG</cp:lastModifiedBy>
  <cp:revision>209</cp:revision>
  <dcterms:created xsi:type="dcterms:W3CDTF">2018-10-29T09:59:25Z</dcterms:created>
  <dcterms:modified xsi:type="dcterms:W3CDTF">2026-04-14T08:55:57Z</dcterms:modified>
</cp:coreProperties>
</file>