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53" r:id="rId3"/>
    <p:sldId id="256" r:id="rId4"/>
    <p:sldId id="257" r:id="rId5"/>
    <p:sldId id="258" r:id="rId6"/>
    <p:sldId id="294" r:id="rId8"/>
    <p:sldId id="259" r:id="rId9"/>
    <p:sldId id="261" r:id="rId10"/>
    <p:sldId id="295" r:id="rId11"/>
    <p:sldId id="296" r:id="rId12"/>
    <p:sldId id="297" r:id="rId13"/>
    <p:sldId id="298" r:id="rId14"/>
    <p:sldId id="299" r:id="rId15"/>
    <p:sldId id="328" r:id="rId16"/>
    <p:sldId id="325" r:id="rId17"/>
    <p:sldId id="326" r:id="rId18"/>
    <p:sldId id="327" r:id="rId19"/>
    <p:sldId id="329" r:id="rId20"/>
    <p:sldId id="330" r:id="rId21"/>
    <p:sldId id="324" r:id="rId22"/>
    <p:sldId id="331" r:id="rId23"/>
    <p:sldId id="336" r:id="rId24"/>
    <p:sldId id="338" r:id="rId25"/>
    <p:sldId id="339" r:id="rId26"/>
    <p:sldId id="303" r:id="rId27"/>
    <p:sldId id="305" r:id="rId28"/>
    <p:sldId id="306" r:id="rId29"/>
    <p:sldId id="313" r:id="rId30"/>
    <p:sldId id="315" r:id="rId31"/>
    <p:sldId id="319" r:id="rId32"/>
    <p:sldId id="290" r:id="rId33"/>
    <p:sldId id="291" r:id="rId34"/>
    <p:sldId id="321" r:id="rId35"/>
    <p:sldId id="320" r:id="rId36"/>
    <p:sldId id="35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2CEDE1-3F85-4D7C-9585-49D42388DDC2}"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EDB0FCFF-8F9F-4D3A-B393-FAC5F0A64EDA}">
      <dgm:prSet custT="1"/>
      <dgm:spPr/>
      <dgm:t>
        <a:bodyPr/>
        <a:lstStyle/>
        <a:p>
          <a:r>
            <a:rPr lang="vi-VN" sz="3600" b="1" smtClean="0">
              <a:solidFill>
                <a:srgbClr val="0000CC"/>
              </a:solidFill>
              <a:latin typeface="Times New Roman" panose="02020603050405020304" pitchFamily="18" charset="0"/>
              <a:cs typeface="Times New Roman" panose="02020603050405020304" pitchFamily="18" charset="0"/>
            </a:rPr>
            <a:t>III</a:t>
          </a:r>
          <a:r>
            <a:rPr lang="en-US" sz="3600" b="1" smtClean="0">
              <a:solidFill>
                <a:srgbClr val="0000CC"/>
              </a:solidFill>
              <a:latin typeface="Times New Roman" panose="02020603050405020304" pitchFamily="18" charset="0"/>
              <a:cs typeface="Times New Roman" panose="02020603050405020304" pitchFamily="18" charset="0"/>
            </a:rPr>
            <a:t>. </a:t>
          </a:r>
          <a:r>
            <a:rPr lang="vi-VN" sz="3600" b="1" smtClean="0">
              <a:solidFill>
                <a:srgbClr val="0000CC"/>
              </a:solidFill>
              <a:latin typeface="Times New Roman" panose="02020603050405020304" pitchFamily="18" charset="0"/>
              <a:cs typeface="Times New Roman" panose="02020603050405020304" pitchFamily="18" charset="0"/>
            </a:rPr>
            <a:t>KẾT LUẬN</a:t>
          </a:r>
          <a:endParaRPr lang="en-US" sz="3600" b="1">
            <a:solidFill>
              <a:srgbClr val="0000CC"/>
            </a:solidFill>
            <a:latin typeface="Times New Roman" panose="02020603050405020304" pitchFamily="18" charset="0"/>
            <a:cs typeface="Times New Roman" panose="02020603050405020304" pitchFamily="18" charset="0"/>
          </a:endParaRPr>
        </a:p>
      </dgm:t>
    </dgm:pt>
    <dgm:pt modelId="{11D5515A-4FF4-4729-AC1D-B87DA1E9C7CF}" cxnId="{6B24B792-E60A-4FA7-958D-B482C1B1A6F2}" type="parTrans">
      <dgm:prSet/>
      <dgm:spPr/>
      <dgm:t>
        <a:bodyPr/>
        <a:lstStyle/>
        <a:p>
          <a:endParaRPr lang="en-US" sz="3600" b="1">
            <a:solidFill>
              <a:srgbClr val="0000CC"/>
            </a:solidFill>
            <a:latin typeface="Times New Roman" panose="02020603050405020304" pitchFamily="18" charset="0"/>
            <a:cs typeface="Times New Roman" panose="02020603050405020304" pitchFamily="18" charset="0"/>
          </a:endParaRPr>
        </a:p>
      </dgm:t>
    </dgm:pt>
    <dgm:pt modelId="{48C4851B-9888-4F04-A6E1-FFD1996CEE2D}" cxnId="{6B24B792-E60A-4FA7-958D-B482C1B1A6F2}" type="sibTrans">
      <dgm:prSet/>
      <dgm:spPr/>
      <dgm:t>
        <a:bodyPr/>
        <a:lstStyle/>
        <a:p>
          <a:endParaRPr lang="en-US" sz="3600" b="1">
            <a:solidFill>
              <a:srgbClr val="0000CC"/>
            </a:solidFill>
            <a:latin typeface="Times New Roman" panose="02020603050405020304" pitchFamily="18" charset="0"/>
            <a:cs typeface="Times New Roman" panose="02020603050405020304" pitchFamily="18" charset="0"/>
          </a:endParaRPr>
        </a:p>
      </dgm:t>
    </dgm:pt>
    <dgm:pt modelId="{1F98B071-B19F-421D-BB48-7CBCCEF818B3}">
      <dgm:prSet custT="1"/>
      <dgm:spPr/>
      <dgm:t>
        <a:bodyPr/>
        <a:lstStyle/>
        <a:p>
          <a:r>
            <a:rPr lang="vi-VN" sz="3600" b="1" smtClean="0">
              <a:solidFill>
                <a:srgbClr val="0000CC"/>
              </a:solidFill>
              <a:latin typeface="Times New Roman" panose="02020603050405020304" pitchFamily="18" charset="0"/>
              <a:cs typeface="Times New Roman" panose="02020603050405020304" pitchFamily="18" charset="0"/>
            </a:rPr>
            <a:t>II</a:t>
          </a:r>
          <a:r>
            <a:rPr lang="en-US" sz="3600" b="1" smtClean="0">
              <a:solidFill>
                <a:srgbClr val="0000CC"/>
              </a:solidFill>
              <a:latin typeface="Times New Roman" panose="02020603050405020304" pitchFamily="18" charset="0"/>
              <a:cs typeface="Times New Roman" panose="02020603050405020304" pitchFamily="18" charset="0"/>
            </a:rPr>
            <a:t>. </a:t>
          </a:r>
          <a:r>
            <a:rPr lang="vi-VN" sz="3600" b="1" smtClean="0">
              <a:solidFill>
                <a:srgbClr val="0000CC"/>
              </a:solidFill>
              <a:latin typeface="Times New Roman" panose="02020603050405020304" pitchFamily="18" charset="0"/>
              <a:cs typeface="Times New Roman" panose="02020603050405020304" pitchFamily="18" charset="0"/>
            </a:rPr>
            <a:t>NỘI DUNG</a:t>
          </a:r>
          <a:endParaRPr lang="en-US" sz="3600" b="1">
            <a:solidFill>
              <a:srgbClr val="0000CC"/>
            </a:solidFill>
            <a:latin typeface="Times New Roman" panose="02020603050405020304" pitchFamily="18" charset="0"/>
            <a:cs typeface="Times New Roman" panose="02020603050405020304" pitchFamily="18" charset="0"/>
          </a:endParaRPr>
        </a:p>
      </dgm:t>
    </dgm:pt>
    <dgm:pt modelId="{40558E68-C8F8-41E6-9135-2B1AB8BC8D55}" cxnId="{EE207423-B693-4AE0-88A0-005011BEC60B}" type="parTrans">
      <dgm:prSet/>
      <dgm:spPr/>
      <dgm:t>
        <a:bodyPr/>
        <a:lstStyle/>
        <a:p>
          <a:endParaRPr lang="en-US" sz="3600" b="1">
            <a:solidFill>
              <a:srgbClr val="0000CC"/>
            </a:solidFill>
            <a:latin typeface="Times New Roman" panose="02020603050405020304" pitchFamily="18" charset="0"/>
            <a:cs typeface="Times New Roman" panose="02020603050405020304" pitchFamily="18" charset="0"/>
          </a:endParaRPr>
        </a:p>
      </dgm:t>
    </dgm:pt>
    <dgm:pt modelId="{9EE16DF7-BE53-4744-8CC1-162A118B8B89}" cxnId="{EE207423-B693-4AE0-88A0-005011BEC60B}" type="sibTrans">
      <dgm:prSet/>
      <dgm:spPr/>
      <dgm:t>
        <a:bodyPr/>
        <a:lstStyle/>
        <a:p>
          <a:endParaRPr lang="en-US" sz="3600" b="1">
            <a:solidFill>
              <a:srgbClr val="0000CC"/>
            </a:solidFill>
            <a:latin typeface="Times New Roman" panose="02020603050405020304" pitchFamily="18" charset="0"/>
            <a:cs typeface="Times New Roman" panose="02020603050405020304" pitchFamily="18" charset="0"/>
          </a:endParaRPr>
        </a:p>
      </dgm:t>
    </dgm:pt>
    <dgm:pt modelId="{35BA8DFF-6306-4889-95FA-AB755E4B9D4A}">
      <dgm:prSet custT="1"/>
      <dgm:spPr/>
      <dgm:t>
        <a:bodyPr/>
        <a:lstStyle/>
        <a:p>
          <a:r>
            <a:rPr lang="vi-VN" sz="3600" b="1" smtClean="0">
              <a:solidFill>
                <a:srgbClr val="0000CC"/>
              </a:solidFill>
              <a:latin typeface="Times New Roman" panose="02020603050405020304" pitchFamily="18" charset="0"/>
              <a:cs typeface="Times New Roman" panose="02020603050405020304" pitchFamily="18" charset="0"/>
            </a:rPr>
            <a:t>I</a:t>
          </a:r>
          <a:r>
            <a:rPr lang="pt-BR" sz="3600" b="1" smtClean="0">
              <a:solidFill>
                <a:srgbClr val="0000CC"/>
              </a:solidFill>
              <a:latin typeface="Times New Roman" panose="02020603050405020304" pitchFamily="18" charset="0"/>
              <a:cs typeface="Times New Roman" panose="02020603050405020304" pitchFamily="18" charset="0"/>
            </a:rPr>
            <a:t>. </a:t>
          </a:r>
          <a:r>
            <a:rPr lang="vi-VN" sz="3600" b="1" smtClean="0">
              <a:solidFill>
                <a:srgbClr val="0000CC"/>
              </a:solidFill>
              <a:latin typeface="Times New Roman" panose="02020603050405020304" pitchFamily="18" charset="0"/>
              <a:cs typeface="Times New Roman" panose="02020603050405020304" pitchFamily="18" charset="0"/>
            </a:rPr>
            <a:t>MỞ ĐẦU</a:t>
          </a:r>
          <a:endParaRPr lang="en-US" sz="3600" b="1">
            <a:solidFill>
              <a:srgbClr val="0000CC"/>
            </a:solidFill>
            <a:latin typeface="Times New Roman" panose="02020603050405020304" pitchFamily="18" charset="0"/>
            <a:cs typeface="Times New Roman" panose="02020603050405020304" pitchFamily="18" charset="0"/>
          </a:endParaRPr>
        </a:p>
      </dgm:t>
    </dgm:pt>
    <dgm:pt modelId="{4FD09B10-4285-4328-9D70-8C05056629F6}" cxnId="{F6C6BD58-5F0E-45C9-9B2C-27F301CB93F6}" type="parTrans">
      <dgm:prSet/>
      <dgm:spPr/>
      <dgm:t>
        <a:bodyPr/>
        <a:lstStyle/>
        <a:p>
          <a:endParaRPr lang="en-US" sz="3600" b="1">
            <a:solidFill>
              <a:srgbClr val="0000CC"/>
            </a:solidFill>
            <a:latin typeface="Times New Roman" panose="02020603050405020304" pitchFamily="18" charset="0"/>
            <a:cs typeface="Times New Roman" panose="02020603050405020304" pitchFamily="18" charset="0"/>
          </a:endParaRPr>
        </a:p>
      </dgm:t>
    </dgm:pt>
    <dgm:pt modelId="{9EC9AFC1-FEAA-4939-83D8-16D71D81B2B1}" cxnId="{F6C6BD58-5F0E-45C9-9B2C-27F301CB93F6}" type="sibTrans">
      <dgm:prSet/>
      <dgm:spPr/>
      <dgm:t>
        <a:bodyPr/>
        <a:lstStyle/>
        <a:p>
          <a:endParaRPr lang="en-US" sz="3600" b="1">
            <a:solidFill>
              <a:srgbClr val="0000CC"/>
            </a:solidFill>
            <a:latin typeface="Times New Roman" panose="02020603050405020304" pitchFamily="18" charset="0"/>
            <a:cs typeface="Times New Roman" panose="02020603050405020304" pitchFamily="18" charset="0"/>
          </a:endParaRPr>
        </a:p>
      </dgm:t>
    </dgm:pt>
    <dgm:pt modelId="{497EC6E0-32B5-49DA-B794-DEA5D93C5CFD}" type="pres">
      <dgm:prSet presAssocID="{D12CEDE1-3F85-4D7C-9585-49D42388DDC2}" presName="Name0" presStyleCnt="0">
        <dgm:presLayoutVars>
          <dgm:chMax val="7"/>
          <dgm:chPref val="7"/>
          <dgm:dir/>
        </dgm:presLayoutVars>
      </dgm:prSet>
      <dgm:spPr/>
      <dgm:t>
        <a:bodyPr/>
        <a:lstStyle/>
        <a:p>
          <a:endParaRPr lang="en-US"/>
        </a:p>
      </dgm:t>
    </dgm:pt>
    <dgm:pt modelId="{1EFA0895-6C5A-4C34-9BCD-6E1B0F9B883C}" type="pres">
      <dgm:prSet presAssocID="{D12CEDE1-3F85-4D7C-9585-49D42388DDC2}" presName="Name1" presStyleCnt="0"/>
      <dgm:spPr/>
      <dgm:t>
        <a:bodyPr/>
        <a:lstStyle/>
        <a:p>
          <a:endParaRPr lang="en-US"/>
        </a:p>
      </dgm:t>
    </dgm:pt>
    <dgm:pt modelId="{C4EA0B9D-F8C9-47D6-96DE-8F9016B74B84}" type="pres">
      <dgm:prSet presAssocID="{D12CEDE1-3F85-4D7C-9585-49D42388DDC2}" presName="cycle" presStyleCnt="0"/>
      <dgm:spPr/>
      <dgm:t>
        <a:bodyPr/>
        <a:lstStyle/>
        <a:p>
          <a:endParaRPr lang="en-US"/>
        </a:p>
      </dgm:t>
    </dgm:pt>
    <dgm:pt modelId="{DC769F75-6449-4DE5-B82D-AE7633EAC302}" type="pres">
      <dgm:prSet presAssocID="{D12CEDE1-3F85-4D7C-9585-49D42388DDC2}" presName="srcNode" presStyleLbl="node1" presStyleIdx="0" presStyleCnt="3"/>
      <dgm:spPr/>
      <dgm:t>
        <a:bodyPr/>
        <a:lstStyle/>
        <a:p>
          <a:endParaRPr lang="en-US"/>
        </a:p>
      </dgm:t>
    </dgm:pt>
    <dgm:pt modelId="{EB4878E2-EC50-41EE-89A7-57AC16155AF9}" type="pres">
      <dgm:prSet presAssocID="{D12CEDE1-3F85-4D7C-9585-49D42388DDC2}" presName="conn" presStyleLbl="parChTrans1D2" presStyleIdx="0" presStyleCnt="1"/>
      <dgm:spPr/>
      <dgm:t>
        <a:bodyPr/>
        <a:lstStyle/>
        <a:p>
          <a:endParaRPr lang="en-US"/>
        </a:p>
      </dgm:t>
    </dgm:pt>
    <dgm:pt modelId="{13AD70EE-180A-46C6-8C16-A688BDE7FB62}" type="pres">
      <dgm:prSet presAssocID="{D12CEDE1-3F85-4D7C-9585-49D42388DDC2}" presName="extraNode" presStyleLbl="node1" presStyleIdx="0" presStyleCnt="3"/>
      <dgm:spPr/>
      <dgm:t>
        <a:bodyPr/>
        <a:lstStyle/>
        <a:p>
          <a:endParaRPr lang="en-US"/>
        </a:p>
      </dgm:t>
    </dgm:pt>
    <dgm:pt modelId="{581DFE48-0B69-4116-9654-825BDE765668}" type="pres">
      <dgm:prSet presAssocID="{D12CEDE1-3F85-4D7C-9585-49D42388DDC2}" presName="dstNode" presStyleLbl="node1" presStyleIdx="0" presStyleCnt="3"/>
      <dgm:spPr/>
      <dgm:t>
        <a:bodyPr/>
        <a:lstStyle/>
        <a:p>
          <a:endParaRPr lang="en-US"/>
        </a:p>
      </dgm:t>
    </dgm:pt>
    <dgm:pt modelId="{91947551-06DD-45E8-A114-4F116E69F74B}" type="pres">
      <dgm:prSet presAssocID="{35BA8DFF-6306-4889-95FA-AB755E4B9D4A}" presName="text_1" presStyleLbl="node1" presStyleIdx="0" presStyleCnt="3">
        <dgm:presLayoutVars>
          <dgm:bulletEnabled val="1"/>
        </dgm:presLayoutVars>
      </dgm:prSet>
      <dgm:spPr/>
      <dgm:t>
        <a:bodyPr/>
        <a:lstStyle/>
        <a:p>
          <a:endParaRPr lang="en-US"/>
        </a:p>
      </dgm:t>
    </dgm:pt>
    <dgm:pt modelId="{7BB872C2-AEC4-423C-8EE2-25B785F4651B}" type="pres">
      <dgm:prSet presAssocID="{35BA8DFF-6306-4889-95FA-AB755E4B9D4A}" presName="accent_1" presStyleCnt="0"/>
      <dgm:spPr/>
      <dgm:t>
        <a:bodyPr/>
        <a:lstStyle/>
        <a:p>
          <a:endParaRPr lang="en-US"/>
        </a:p>
      </dgm:t>
    </dgm:pt>
    <dgm:pt modelId="{F691DB1E-21C1-461C-9153-977AB3CC4E26}" type="pres">
      <dgm:prSet presAssocID="{35BA8DFF-6306-4889-95FA-AB755E4B9D4A}" presName="accentRepeatNode" presStyleLbl="solidFgAcc1" presStyleIdx="0" presStyleCnt="3"/>
      <dgm:spPr/>
      <dgm:t>
        <a:bodyPr/>
        <a:lstStyle/>
        <a:p>
          <a:endParaRPr lang="en-US"/>
        </a:p>
      </dgm:t>
    </dgm:pt>
    <dgm:pt modelId="{6A14EDC9-7636-46EA-936D-AA96D289E19C}" type="pres">
      <dgm:prSet presAssocID="{1F98B071-B19F-421D-BB48-7CBCCEF818B3}" presName="text_2" presStyleLbl="node1" presStyleIdx="1" presStyleCnt="3">
        <dgm:presLayoutVars>
          <dgm:bulletEnabled val="1"/>
        </dgm:presLayoutVars>
      </dgm:prSet>
      <dgm:spPr/>
      <dgm:t>
        <a:bodyPr/>
        <a:lstStyle/>
        <a:p>
          <a:endParaRPr lang="en-US"/>
        </a:p>
      </dgm:t>
    </dgm:pt>
    <dgm:pt modelId="{02916E0E-9C33-4864-9AFE-2D3BB86BE5B3}" type="pres">
      <dgm:prSet presAssocID="{1F98B071-B19F-421D-BB48-7CBCCEF818B3}" presName="accent_2" presStyleCnt="0"/>
      <dgm:spPr/>
      <dgm:t>
        <a:bodyPr/>
        <a:lstStyle/>
        <a:p>
          <a:endParaRPr lang="en-US"/>
        </a:p>
      </dgm:t>
    </dgm:pt>
    <dgm:pt modelId="{6E2047B3-A04C-403D-8420-3CB6EE0649AE}" type="pres">
      <dgm:prSet presAssocID="{1F98B071-B19F-421D-BB48-7CBCCEF818B3}" presName="accentRepeatNode" presStyleLbl="solidFgAcc1" presStyleIdx="1" presStyleCnt="3"/>
      <dgm:spPr/>
      <dgm:t>
        <a:bodyPr/>
        <a:lstStyle/>
        <a:p>
          <a:endParaRPr lang="en-US"/>
        </a:p>
      </dgm:t>
    </dgm:pt>
    <dgm:pt modelId="{0260D731-654F-4674-95D7-C4DC0F0A3029}" type="pres">
      <dgm:prSet presAssocID="{EDB0FCFF-8F9F-4D3A-B393-FAC5F0A64EDA}" presName="text_3" presStyleLbl="node1" presStyleIdx="2" presStyleCnt="3">
        <dgm:presLayoutVars>
          <dgm:bulletEnabled val="1"/>
        </dgm:presLayoutVars>
      </dgm:prSet>
      <dgm:spPr/>
      <dgm:t>
        <a:bodyPr/>
        <a:lstStyle/>
        <a:p>
          <a:endParaRPr lang="en-US"/>
        </a:p>
      </dgm:t>
    </dgm:pt>
    <dgm:pt modelId="{5FCFB4C3-01FD-474F-863F-4EAFA644BCAB}" type="pres">
      <dgm:prSet presAssocID="{EDB0FCFF-8F9F-4D3A-B393-FAC5F0A64EDA}" presName="accent_3" presStyleCnt="0"/>
      <dgm:spPr/>
      <dgm:t>
        <a:bodyPr/>
        <a:lstStyle/>
        <a:p>
          <a:endParaRPr lang="en-US"/>
        </a:p>
      </dgm:t>
    </dgm:pt>
    <dgm:pt modelId="{CB519EF0-E056-40AF-B154-A5E21029703A}" type="pres">
      <dgm:prSet presAssocID="{EDB0FCFF-8F9F-4D3A-B393-FAC5F0A64EDA}" presName="accentRepeatNode" presStyleLbl="solidFgAcc1" presStyleIdx="2" presStyleCnt="3"/>
      <dgm:spPr/>
      <dgm:t>
        <a:bodyPr/>
        <a:lstStyle/>
        <a:p>
          <a:endParaRPr lang="en-US"/>
        </a:p>
      </dgm:t>
    </dgm:pt>
  </dgm:ptLst>
  <dgm:cxnLst>
    <dgm:cxn modelId="{FE0F8A14-F270-40A3-818E-411ACAD2F549}" type="presOf" srcId="{9EC9AFC1-FEAA-4939-83D8-16D71D81B2B1}" destId="{EB4878E2-EC50-41EE-89A7-57AC16155AF9}" srcOrd="0" destOrd="0" presId="urn:microsoft.com/office/officeart/2008/layout/VerticalCurvedList"/>
    <dgm:cxn modelId="{63C4ABE9-9C6F-4431-A36A-D320B58C4A7F}" type="presOf" srcId="{35BA8DFF-6306-4889-95FA-AB755E4B9D4A}" destId="{91947551-06DD-45E8-A114-4F116E69F74B}" srcOrd="0" destOrd="0" presId="urn:microsoft.com/office/officeart/2008/layout/VerticalCurvedList"/>
    <dgm:cxn modelId="{F9613988-9652-4AFC-A121-CB318F050D2A}" type="presOf" srcId="{EDB0FCFF-8F9F-4D3A-B393-FAC5F0A64EDA}" destId="{0260D731-654F-4674-95D7-C4DC0F0A3029}" srcOrd="0" destOrd="0" presId="urn:microsoft.com/office/officeart/2008/layout/VerticalCurvedList"/>
    <dgm:cxn modelId="{642A234E-079E-4DDF-B69B-59002B327E8C}" type="presOf" srcId="{D12CEDE1-3F85-4D7C-9585-49D42388DDC2}" destId="{497EC6E0-32B5-49DA-B794-DEA5D93C5CFD}" srcOrd="0" destOrd="0" presId="urn:microsoft.com/office/officeart/2008/layout/VerticalCurvedList"/>
    <dgm:cxn modelId="{EE207423-B693-4AE0-88A0-005011BEC60B}" srcId="{D12CEDE1-3F85-4D7C-9585-49D42388DDC2}" destId="{1F98B071-B19F-421D-BB48-7CBCCEF818B3}" srcOrd="1" destOrd="0" parTransId="{40558E68-C8F8-41E6-9135-2B1AB8BC8D55}" sibTransId="{9EE16DF7-BE53-4744-8CC1-162A118B8B89}"/>
    <dgm:cxn modelId="{F6C6BD58-5F0E-45C9-9B2C-27F301CB93F6}" srcId="{D12CEDE1-3F85-4D7C-9585-49D42388DDC2}" destId="{35BA8DFF-6306-4889-95FA-AB755E4B9D4A}" srcOrd="0" destOrd="0" parTransId="{4FD09B10-4285-4328-9D70-8C05056629F6}" sibTransId="{9EC9AFC1-FEAA-4939-83D8-16D71D81B2B1}"/>
    <dgm:cxn modelId="{D545002E-E95C-4B02-8C84-04690EEF867E}" type="presOf" srcId="{1F98B071-B19F-421D-BB48-7CBCCEF818B3}" destId="{6A14EDC9-7636-46EA-936D-AA96D289E19C}" srcOrd="0" destOrd="0" presId="urn:microsoft.com/office/officeart/2008/layout/VerticalCurvedList"/>
    <dgm:cxn modelId="{6B24B792-E60A-4FA7-958D-B482C1B1A6F2}" srcId="{D12CEDE1-3F85-4D7C-9585-49D42388DDC2}" destId="{EDB0FCFF-8F9F-4D3A-B393-FAC5F0A64EDA}" srcOrd="2" destOrd="0" parTransId="{11D5515A-4FF4-4729-AC1D-B87DA1E9C7CF}" sibTransId="{48C4851B-9888-4F04-A6E1-FFD1996CEE2D}"/>
    <dgm:cxn modelId="{9F3AC53E-DFFE-4CAD-9150-269C9760FB71}" type="presParOf" srcId="{497EC6E0-32B5-49DA-B794-DEA5D93C5CFD}" destId="{1EFA0895-6C5A-4C34-9BCD-6E1B0F9B883C}" srcOrd="0" destOrd="0" presId="urn:microsoft.com/office/officeart/2008/layout/VerticalCurvedList"/>
    <dgm:cxn modelId="{BD1EAF8F-1264-4A13-9DE3-A40831B8C4B2}" type="presParOf" srcId="{1EFA0895-6C5A-4C34-9BCD-6E1B0F9B883C}" destId="{C4EA0B9D-F8C9-47D6-96DE-8F9016B74B84}" srcOrd="0" destOrd="0" presId="urn:microsoft.com/office/officeart/2008/layout/VerticalCurvedList"/>
    <dgm:cxn modelId="{FB2AA5AD-18F5-4B53-9D86-2DF5DB702F41}" type="presParOf" srcId="{C4EA0B9D-F8C9-47D6-96DE-8F9016B74B84}" destId="{DC769F75-6449-4DE5-B82D-AE7633EAC302}" srcOrd="0" destOrd="0" presId="urn:microsoft.com/office/officeart/2008/layout/VerticalCurvedList"/>
    <dgm:cxn modelId="{520C9D9B-67D6-4F7C-87BC-676EF48F4E04}" type="presParOf" srcId="{C4EA0B9D-F8C9-47D6-96DE-8F9016B74B84}" destId="{EB4878E2-EC50-41EE-89A7-57AC16155AF9}" srcOrd="1" destOrd="0" presId="urn:microsoft.com/office/officeart/2008/layout/VerticalCurvedList"/>
    <dgm:cxn modelId="{69EC9861-B07A-47FB-80C6-F46DA4B8EB62}" type="presParOf" srcId="{C4EA0B9D-F8C9-47D6-96DE-8F9016B74B84}" destId="{13AD70EE-180A-46C6-8C16-A688BDE7FB62}" srcOrd="2" destOrd="0" presId="urn:microsoft.com/office/officeart/2008/layout/VerticalCurvedList"/>
    <dgm:cxn modelId="{A5217618-765F-484F-A40B-2B02413DFA6D}" type="presParOf" srcId="{C4EA0B9D-F8C9-47D6-96DE-8F9016B74B84}" destId="{581DFE48-0B69-4116-9654-825BDE765668}" srcOrd="3" destOrd="0" presId="urn:microsoft.com/office/officeart/2008/layout/VerticalCurvedList"/>
    <dgm:cxn modelId="{DC8EA925-6A02-4A08-A09F-A1C93B2EC75B}" type="presParOf" srcId="{1EFA0895-6C5A-4C34-9BCD-6E1B0F9B883C}" destId="{91947551-06DD-45E8-A114-4F116E69F74B}" srcOrd="1" destOrd="0" presId="urn:microsoft.com/office/officeart/2008/layout/VerticalCurvedList"/>
    <dgm:cxn modelId="{DE39BE46-492C-4F34-AA9C-CA0C35E71323}" type="presParOf" srcId="{1EFA0895-6C5A-4C34-9BCD-6E1B0F9B883C}" destId="{7BB872C2-AEC4-423C-8EE2-25B785F4651B}" srcOrd="2" destOrd="0" presId="urn:microsoft.com/office/officeart/2008/layout/VerticalCurvedList"/>
    <dgm:cxn modelId="{6BA2F9F5-23AB-46EF-A1D3-671A6179AF67}" type="presParOf" srcId="{7BB872C2-AEC4-423C-8EE2-25B785F4651B}" destId="{F691DB1E-21C1-461C-9153-977AB3CC4E26}" srcOrd="0" destOrd="0" presId="urn:microsoft.com/office/officeart/2008/layout/VerticalCurvedList"/>
    <dgm:cxn modelId="{A545FC49-C09E-4763-961C-430A6EFB3CAD}" type="presParOf" srcId="{1EFA0895-6C5A-4C34-9BCD-6E1B0F9B883C}" destId="{6A14EDC9-7636-46EA-936D-AA96D289E19C}" srcOrd="3" destOrd="0" presId="urn:microsoft.com/office/officeart/2008/layout/VerticalCurvedList"/>
    <dgm:cxn modelId="{E8CBDB6A-19FC-47CD-8006-A24C37B1A7F4}" type="presParOf" srcId="{1EFA0895-6C5A-4C34-9BCD-6E1B0F9B883C}" destId="{02916E0E-9C33-4864-9AFE-2D3BB86BE5B3}" srcOrd="4" destOrd="0" presId="urn:microsoft.com/office/officeart/2008/layout/VerticalCurvedList"/>
    <dgm:cxn modelId="{60186394-4E09-4673-AE7B-51F06539A987}" type="presParOf" srcId="{02916E0E-9C33-4864-9AFE-2D3BB86BE5B3}" destId="{6E2047B3-A04C-403D-8420-3CB6EE0649AE}" srcOrd="0" destOrd="0" presId="urn:microsoft.com/office/officeart/2008/layout/VerticalCurvedList"/>
    <dgm:cxn modelId="{52A4B713-9A38-40BC-ADCD-393D8E253ACB}" type="presParOf" srcId="{1EFA0895-6C5A-4C34-9BCD-6E1B0F9B883C}" destId="{0260D731-654F-4674-95D7-C4DC0F0A3029}" srcOrd="5" destOrd="0" presId="urn:microsoft.com/office/officeart/2008/layout/VerticalCurvedList"/>
    <dgm:cxn modelId="{4053982E-549B-4F4C-919E-25A73C8E8037}" type="presParOf" srcId="{1EFA0895-6C5A-4C34-9BCD-6E1B0F9B883C}" destId="{5FCFB4C3-01FD-474F-863F-4EAFA644BCAB}" srcOrd="6" destOrd="0" presId="urn:microsoft.com/office/officeart/2008/layout/VerticalCurvedList"/>
    <dgm:cxn modelId="{3410F973-8F9F-4FF3-83E9-B69F62367450}" type="presParOf" srcId="{5FCFB4C3-01FD-474F-863F-4EAFA644BCAB}" destId="{CB519EF0-E056-40AF-B154-A5E21029703A}"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64C8CB-A369-4B9C-9CB0-7B7D93A6CCE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AF7351F-D8FB-48C8-8891-5F7269E5F4B1}" type="pres">
      <dgm:prSet presAssocID="{A764C8CB-A369-4B9C-9CB0-7B7D93A6CCEA}" presName="diagram" presStyleCnt="0">
        <dgm:presLayoutVars>
          <dgm:dir/>
          <dgm:resizeHandles val="exact"/>
        </dgm:presLayoutVars>
      </dgm:prSet>
      <dgm:spPr/>
      <dgm:t>
        <a:bodyPr/>
        <a:lstStyle/>
        <a:p>
          <a:endParaRPr lang="en-US"/>
        </a:p>
      </dgm:t>
    </dgm:pt>
  </dgm:ptLst>
  <dgm:cxnLst>
    <dgm:cxn modelId="{2B9A98D7-1FF7-40B8-8E5E-347B22FD48D9}" type="presOf" srcId="{A764C8CB-A369-4B9C-9CB0-7B7D93A6CCEA}" destId="{BAF7351F-D8FB-48C8-8891-5F7269E5F4B1}" srcOrd="0" destOrd="0" presId="urn:microsoft.com/office/officeart/2005/8/layout/default"/>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4C8CB-A369-4B9C-9CB0-7B7D93A6CCE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AF7351F-D8FB-48C8-8891-5F7269E5F4B1}" type="pres">
      <dgm:prSet presAssocID="{A764C8CB-A369-4B9C-9CB0-7B7D93A6CCEA}" presName="diagram" presStyleCnt="0">
        <dgm:presLayoutVars>
          <dgm:dir/>
          <dgm:resizeHandles val="exact"/>
        </dgm:presLayoutVars>
      </dgm:prSet>
      <dgm:spPr/>
      <dgm:t>
        <a:bodyPr/>
        <a:lstStyle/>
        <a:p>
          <a:endParaRPr lang="en-US"/>
        </a:p>
      </dgm:t>
    </dgm:pt>
  </dgm:ptLst>
  <dgm:cxnLst>
    <dgm:cxn modelId="{2B9A98D7-1FF7-40B8-8E5E-347B22FD48D9}" type="presOf" srcId="{A764C8CB-A369-4B9C-9CB0-7B7D93A6CCEA}" destId="{BAF7351F-D8FB-48C8-8891-5F7269E5F4B1}" srcOrd="0" destOrd="0" presId="urn:microsoft.com/office/officeart/2005/8/layout/default"/>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96600" cy="5181600"/>
        <a:chOff x="0" y="0"/>
        <a:chExt cx="10896600" cy="5181600"/>
      </a:xfrm>
    </dsp:grpSpPr>
    <dsp:sp modelId="{EB4878E2-EC50-41EE-89A7-57AC16155AF9}">
      <dsp:nvSpPr>
        <dsp:cNvPr id="4" name="Block Arc 3"/>
        <dsp:cNvSpPr/>
      </dsp:nvSpPr>
      <dsp:spPr bwMode="white">
        <a:xfrm>
          <a:off x="-5798530" y="-909235"/>
          <a:ext cx="7000070" cy="7000070"/>
        </a:xfrm>
        <a:prstGeom prst="blockArc">
          <a:avLst>
            <a:gd name="adj1" fmla="val 18900000"/>
            <a:gd name="adj2" fmla="val 2700000"/>
            <a:gd name="adj3" fmla="val 258"/>
          </a:avLst>
        </a:prstGeom>
      </dsp:spPr>
      <dsp:style>
        <a:lnRef idx="2">
          <a:schemeClr val="accent3"/>
        </a:lnRef>
        <a:fillRef idx="0">
          <a:schemeClr val="accent2">
            <a:tint val="90000"/>
          </a:schemeClr>
        </a:fillRef>
        <a:effectRef idx="0">
          <a:scrgbClr r="0" g="0" b="0"/>
        </a:effectRef>
        <a:fontRef idx="minor"/>
      </dsp:style>
      <dsp:txXfrm>
        <a:off x="-5798530" y="-909235"/>
        <a:ext cx="7000070" cy="7000070"/>
      </dsp:txXfrm>
    </dsp:sp>
    <dsp:sp modelId="{91947551-06DD-45E8-A114-4F116E69F74B}">
      <dsp:nvSpPr>
        <dsp:cNvPr id="7" name="Rectangles 6"/>
        <dsp:cNvSpPr/>
      </dsp:nvSpPr>
      <dsp:spPr bwMode="white">
        <a:xfrm>
          <a:off x="790712" y="518160"/>
          <a:ext cx="10105888" cy="1036320"/>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822579" tIns="91440" rIns="91440" bIns="914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vi-VN" sz="3600" b="1" smtClean="0">
              <a:solidFill>
                <a:srgbClr val="0000CC"/>
              </a:solidFill>
              <a:latin typeface="Times New Roman" panose="02020603050405020304" pitchFamily="18" charset="0"/>
              <a:cs typeface="Times New Roman" panose="02020603050405020304" pitchFamily="18" charset="0"/>
            </a:rPr>
            <a:t>I</a:t>
          </a:r>
          <a:r>
            <a:rPr lang="pt-BR" sz="3600" b="1" smtClean="0">
              <a:solidFill>
                <a:srgbClr val="0000CC"/>
              </a:solidFill>
              <a:latin typeface="Times New Roman" panose="02020603050405020304" pitchFamily="18" charset="0"/>
              <a:cs typeface="Times New Roman" panose="02020603050405020304" pitchFamily="18" charset="0"/>
            </a:rPr>
            <a:t>. </a:t>
          </a:r>
          <a:r>
            <a:rPr lang="vi-VN" sz="3600" b="1" smtClean="0">
              <a:solidFill>
                <a:srgbClr val="0000CC"/>
              </a:solidFill>
              <a:latin typeface="Times New Roman" panose="02020603050405020304" pitchFamily="18" charset="0"/>
              <a:cs typeface="Times New Roman" panose="02020603050405020304" pitchFamily="18" charset="0"/>
            </a:rPr>
            <a:t>MỞ ĐẦU</a:t>
          </a:r>
          <a:endParaRPr lang="en-US" sz="3600" b="1">
            <a:solidFill>
              <a:srgbClr val="0000CC"/>
            </a:solidFill>
            <a:latin typeface="Times New Roman" panose="02020603050405020304" pitchFamily="18" charset="0"/>
            <a:cs typeface="Times New Roman" panose="02020603050405020304" pitchFamily="18" charset="0"/>
          </a:endParaRPr>
        </a:p>
      </dsp:txBody>
      <dsp:txXfrm>
        <a:off x="790712" y="518160"/>
        <a:ext cx="10105888" cy="1036320"/>
      </dsp:txXfrm>
    </dsp:sp>
    <dsp:sp modelId="{F691DB1E-21C1-461C-9153-977AB3CC4E26}">
      <dsp:nvSpPr>
        <dsp:cNvPr id="8" name="Oval 7"/>
        <dsp:cNvSpPr/>
      </dsp:nvSpPr>
      <dsp:spPr bwMode="white">
        <a:xfrm>
          <a:off x="143012" y="388620"/>
          <a:ext cx="1295400" cy="1295400"/>
        </a:xfrm>
        <a:prstGeom prst="ellipse">
          <a:avLst/>
        </a:prstGeom>
      </dsp:spPr>
      <dsp:style>
        <a:lnRef idx="2">
          <a:schemeClr val="accent2">
            <a:hueOff val="0"/>
            <a:satOff val="0"/>
            <a:lumOff val="0"/>
            <a:alpha val="100000"/>
          </a:schemeClr>
        </a:lnRef>
        <a:fillRef idx="1">
          <a:schemeClr val="lt1"/>
        </a:fillRef>
        <a:effectRef idx="0">
          <a:scrgbClr r="0" g="0" b="0"/>
        </a:effectRef>
        <a:fontRef idx="minor"/>
      </dsp:style>
      <dsp:txXfrm>
        <a:off x="143012" y="388620"/>
        <a:ext cx="1295400" cy="1295400"/>
      </dsp:txXfrm>
    </dsp:sp>
    <dsp:sp modelId="{6A14EDC9-7636-46EA-936D-AA96D289E19C}">
      <dsp:nvSpPr>
        <dsp:cNvPr id="9" name="Rectangles 8"/>
        <dsp:cNvSpPr/>
      </dsp:nvSpPr>
      <dsp:spPr bwMode="white">
        <a:xfrm>
          <a:off x="1167414" y="2072640"/>
          <a:ext cx="9729186" cy="1036320"/>
        </a:xfrm>
        <a:prstGeom prst="rect">
          <a:avLst/>
        </a:prstGeom>
      </dsp:spPr>
      <dsp:style>
        <a:lnRef idx="2">
          <a:schemeClr val="lt1"/>
        </a:lnRef>
        <a:fillRef idx="1">
          <a:schemeClr val="accent2">
            <a:hueOff val="-750000"/>
            <a:satOff val="-41960"/>
            <a:lumOff val="4314"/>
            <a:alpha val="100000"/>
          </a:schemeClr>
        </a:fillRef>
        <a:effectRef idx="0">
          <a:scrgbClr r="0" g="0" b="0"/>
        </a:effectRef>
        <a:fontRef idx="minor">
          <a:schemeClr val="lt1"/>
        </a:fontRef>
      </dsp:style>
      <dsp:txBody>
        <a:bodyPr lIns="822579" tIns="91440" rIns="91440" bIns="914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vi-VN" sz="3600" b="1" smtClean="0">
              <a:solidFill>
                <a:srgbClr val="0000CC"/>
              </a:solidFill>
              <a:latin typeface="Times New Roman" panose="02020603050405020304" pitchFamily="18" charset="0"/>
              <a:cs typeface="Times New Roman" panose="02020603050405020304" pitchFamily="18" charset="0"/>
            </a:rPr>
            <a:t>II</a:t>
          </a:r>
          <a:r>
            <a:rPr lang="en-US" sz="3600" b="1" smtClean="0">
              <a:solidFill>
                <a:srgbClr val="0000CC"/>
              </a:solidFill>
              <a:latin typeface="Times New Roman" panose="02020603050405020304" pitchFamily="18" charset="0"/>
              <a:cs typeface="Times New Roman" panose="02020603050405020304" pitchFamily="18" charset="0"/>
            </a:rPr>
            <a:t>. </a:t>
          </a:r>
          <a:r>
            <a:rPr lang="vi-VN" sz="3600" b="1" smtClean="0">
              <a:solidFill>
                <a:srgbClr val="0000CC"/>
              </a:solidFill>
              <a:latin typeface="Times New Roman" panose="02020603050405020304" pitchFamily="18" charset="0"/>
              <a:cs typeface="Times New Roman" panose="02020603050405020304" pitchFamily="18" charset="0"/>
            </a:rPr>
            <a:t>NỘI DUNG</a:t>
          </a:r>
          <a:endParaRPr lang="en-US" sz="3600" b="1">
            <a:solidFill>
              <a:srgbClr val="0000CC"/>
            </a:solidFill>
            <a:latin typeface="Times New Roman" panose="02020603050405020304" pitchFamily="18" charset="0"/>
            <a:cs typeface="Times New Roman" panose="02020603050405020304" pitchFamily="18" charset="0"/>
          </a:endParaRPr>
        </a:p>
      </dsp:txBody>
      <dsp:txXfrm>
        <a:off x="1167414" y="2072640"/>
        <a:ext cx="9729186" cy="1036320"/>
      </dsp:txXfrm>
    </dsp:sp>
    <dsp:sp modelId="{6E2047B3-A04C-403D-8420-3CB6EE0649AE}">
      <dsp:nvSpPr>
        <dsp:cNvPr id="10" name="Oval 9"/>
        <dsp:cNvSpPr/>
      </dsp:nvSpPr>
      <dsp:spPr bwMode="white">
        <a:xfrm>
          <a:off x="519714" y="1943100"/>
          <a:ext cx="1295400" cy="1295400"/>
        </a:xfrm>
        <a:prstGeom prst="ellipse">
          <a:avLst/>
        </a:prstGeom>
      </dsp:spPr>
      <dsp:style>
        <a:lnRef idx="2">
          <a:schemeClr val="accent2">
            <a:hueOff val="-750000"/>
            <a:satOff val="-41960"/>
            <a:lumOff val="4314"/>
            <a:alpha val="100000"/>
          </a:schemeClr>
        </a:lnRef>
        <a:fillRef idx="1">
          <a:schemeClr val="lt1"/>
        </a:fillRef>
        <a:effectRef idx="0">
          <a:scrgbClr r="0" g="0" b="0"/>
        </a:effectRef>
        <a:fontRef idx="minor"/>
      </dsp:style>
      <dsp:txXfrm>
        <a:off x="519714" y="1943100"/>
        <a:ext cx="1295400" cy="1295400"/>
      </dsp:txXfrm>
    </dsp:sp>
    <dsp:sp modelId="{0260D731-654F-4674-95D7-C4DC0F0A3029}">
      <dsp:nvSpPr>
        <dsp:cNvPr id="11" name="Rectangles 10"/>
        <dsp:cNvSpPr/>
      </dsp:nvSpPr>
      <dsp:spPr bwMode="white">
        <a:xfrm>
          <a:off x="790712" y="3627120"/>
          <a:ext cx="10105888" cy="1036320"/>
        </a:xfrm>
        <a:prstGeom prst="rect">
          <a:avLst/>
        </a:prstGeom>
      </dsp:spPr>
      <dsp:style>
        <a:lnRef idx="2">
          <a:schemeClr val="lt1"/>
        </a:lnRef>
        <a:fillRef idx="1">
          <a:schemeClr val="accent2">
            <a:hueOff val="-1500000"/>
            <a:satOff val="-83921"/>
            <a:lumOff val="8627"/>
            <a:alpha val="100000"/>
          </a:schemeClr>
        </a:fillRef>
        <a:effectRef idx="0">
          <a:scrgbClr r="0" g="0" b="0"/>
        </a:effectRef>
        <a:fontRef idx="minor">
          <a:schemeClr val="lt1"/>
        </a:fontRef>
      </dsp:style>
      <dsp:txBody>
        <a:bodyPr lIns="822579" tIns="91440" rIns="91440" bIns="914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vi-VN" sz="3600" b="1" smtClean="0">
              <a:solidFill>
                <a:srgbClr val="0000CC"/>
              </a:solidFill>
              <a:latin typeface="Times New Roman" panose="02020603050405020304" pitchFamily="18" charset="0"/>
              <a:cs typeface="Times New Roman" panose="02020603050405020304" pitchFamily="18" charset="0"/>
            </a:rPr>
            <a:t>III</a:t>
          </a:r>
          <a:r>
            <a:rPr lang="en-US" sz="3600" b="1" smtClean="0">
              <a:solidFill>
                <a:srgbClr val="0000CC"/>
              </a:solidFill>
              <a:latin typeface="Times New Roman" panose="02020603050405020304" pitchFamily="18" charset="0"/>
              <a:cs typeface="Times New Roman" panose="02020603050405020304" pitchFamily="18" charset="0"/>
            </a:rPr>
            <a:t>. </a:t>
          </a:r>
          <a:r>
            <a:rPr lang="vi-VN" sz="3600" b="1" smtClean="0">
              <a:solidFill>
                <a:srgbClr val="0000CC"/>
              </a:solidFill>
              <a:latin typeface="Times New Roman" panose="02020603050405020304" pitchFamily="18" charset="0"/>
              <a:cs typeface="Times New Roman" panose="02020603050405020304" pitchFamily="18" charset="0"/>
            </a:rPr>
            <a:t>KẾT LUẬN</a:t>
          </a:r>
          <a:endParaRPr lang="en-US" sz="3600" b="1">
            <a:solidFill>
              <a:srgbClr val="0000CC"/>
            </a:solidFill>
            <a:latin typeface="Times New Roman" panose="02020603050405020304" pitchFamily="18" charset="0"/>
            <a:cs typeface="Times New Roman" panose="02020603050405020304" pitchFamily="18" charset="0"/>
          </a:endParaRPr>
        </a:p>
      </dsp:txBody>
      <dsp:txXfrm>
        <a:off x="790712" y="3627120"/>
        <a:ext cx="10105888" cy="1036320"/>
      </dsp:txXfrm>
    </dsp:sp>
    <dsp:sp modelId="{CB519EF0-E056-40AF-B154-A5E21029703A}">
      <dsp:nvSpPr>
        <dsp:cNvPr id="12" name="Oval 11"/>
        <dsp:cNvSpPr/>
      </dsp:nvSpPr>
      <dsp:spPr bwMode="white">
        <a:xfrm>
          <a:off x="143012" y="3497580"/>
          <a:ext cx="1295400" cy="1295400"/>
        </a:xfrm>
        <a:prstGeom prst="ellipse">
          <a:avLst/>
        </a:prstGeom>
      </dsp:spPr>
      <dsp:style>
        <a:lnRef idx="2">
          <a:schemeClr val="accent2">
            <a:hueOff val="-1500000"/>
            <a:satOff val="-83921"/>
            <a:lumOff val="8627"/>
            <a:alpha val="100000"/>
          </a:schemeClr>
        </a:lnRef>
        <a:fillRef idx="1">
          <a:schemeClr val="lt1"/>
        </a:fillRef>
        <a:effectRef idx="0">
          <a:scrgbClr r="0" g="0" b="0"/>
        </a:effectRef>
        <a:fontRef idx="minor"/>
      </dsp:style>
      <dsp:txXfrm>
        <a:off x="143012" y="3497580"/>
        <a:ext cx="1295400" cy="1295400"/>
      </dsp:txXfrm>
    </dsp:sp>
    <dsp:sp modelId="{DC769F75-6449-4DE5-B82D-AE7633EAC302}">
      <dsp:nvSpPr>
        <dsp:cNvPr id="3" name="Rectangles 2" hidden="1"/>
        <dsp:cNvSpPr/>
      </dsp:nvSpPr>
      <dsp:spPr bwMode="white">
        <a:xfrm>
          <a:off x="145676" y="110629"/>
          <a:ext cx="36000" cy="36000"/>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145676" y="110629"/>
        <a:ext cx="36000" cy="36000"/>
      </dsp:txXfrm>
    </dsp:sp>
    <dsp:sp modelId="{13AD70EE-180A-46C6-8C16-A688BDE7FB62}">
      <dsp:nvSpPr>
        <dsp:cNvPr id="5" name="Rectangles 4" hidden="1"/>
        <dsp:cNvSpPr/>
      </dsp:nvSpPr>
      <dsp:spPr bwMode="white">
        <a:xfrm>
          <a:off x="1165540" y="2572800"/>
          <a:ext cx="36000" cy="36000"/>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1165540" y="2572800"/>
        <a:ext cx="36000" cy="36000"/>
      </dsp:txXfrm>
    </dsp:sp>
    <dsp:sp modelId="{581DFE48-0B69-4116-9654-825BDE765668}">
      <dsp:nvSpPr>
        <dsp:cNvPr id="6" name="Rectangles 5" hidden="1"/>
        <dsp:cNvSpPr/>
      </dsp:nvSpPr>
      <dsp:spPr bwMode="white">
        <a:xfrm>
          <a:off x="145676" y="5034971"/>
          <a:ext cx="36000" cy="36000"/>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145676" y="5034971"/>
        <a:ext cx="36000" cy="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4EF2D-F6B0-4D89-94AE-7CB55DCDEF19}">
      <dsp:nvSpPr>
        <dsp:cNvPr id="0" name=""/>
        <dsp:cNvSpPr/>
      </dsp:nvSpPr>
      <dsp:spPr>
        <a:xfrm>
          <a:off x="1570434" y="377"/>
          <a:ext cx="4310062" cy="25860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smtClean="0">
              <a:solidFill>
                <a:schemeClr val="tx1"/>
              </a:solidFill>
              <a:latin typeface="Times New Roman" panose="02020603050405020304" pitchFamily="18" charset="0"/>
              <a:cs typeface="Times New Roman" panose="02020603050405020304" pitchFamily="18" charset="0"/>
            </a:rPr>
            <a:t>Đổi mới giáo dục toàn diện</a:t>
          </a:r>
          <a:endParaRPr lang="en-US" sz="2400" b="1" i="0" kern="1200">
            <a:solidFill>
              <a:schemeClr val="tx1"/>
            </a:solidFill>
            <a:latin typeface="Times New Roman" panose="02020603050405020304" pitchFamily="18" charset="0"/>
            <a:cs typeface="Times New Roman" panose="02020603050405020304" pitchFamily="18" charset="0"/>
          </a:endParaRPr>
        </a:p>
      </dsp:txBody>
      <dsp:txXfrm>
        <a:off x="1570434" y="377"/>
        <a:ext cx="4310062" cy="2586037"/>
      </dsp:txXfrm>
    </dsp:sp>
    <dsp:sp modelId="{4CAD0D83-2F0D-439F-B487-E2985D360CE4}">
      <dsp:nvSpPr>
        <dsp:cNvPr id="0" name=""/>
        <dsp:cNvSpPr/>
      </dsp:nvSpPr>
      <dsp:spPr>
        <a:xfrm>
          <a:off x="6311503" y="377"/>
          <a:ext cx="4310062" cy="2586037"/>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1" i="0" kern="1200" smtClean="0">
              <a:solidFill>
                <a:schemeClr val="tx1"/>
              </a:solidFill>
              <a:latin typeface="Times New Roman" panose="02020603050405020304" pitchFamily="18" charset="0"/>
              <a:cs typeface="Times New Roman" panose="02020603050405020304" pitchFamily="18" charset="0"/>
            </a:rPr>
            <a:t>Nâng cao chất lượng giáo dục</a:t>
          </a:r>
          <a:endParaRPr lang="en-US" sz="2400" b="1" i="0" kern="1200">
            <a:solidFill>
              <a:schemeClr val="tx1"/>
            </a:solidFill>
            <a:latin typeface="Times New Roman" panose="02020603050405020304" pitchFamily="18" charset="0"/>
            <a:cs typeface="Times New Roman" panose="02020603050405020304" pitchFamily="18" charset="0"/>
          </a:endParaRPr>
        </a:p>
      </dsp:txBody>
      <dsp:txXfrm>
        <a:off x="6311503" y="377"/>
        <a:ext cx="4310062" cy="2586037"/>
      </dsp:txXfrm>
    </dsp:sp>
    <dsp:sp modelId="{0049A190-C9C4-4D19-91FD-D73FB16B246A}">
      <dsp:nvSpPr>
        <dsp:cNvPr id="0" name=""/>
        <dsp:cNvSpPr/>
      </dsp:nvSpPr>
      <dsp:spPr>
        <a:xfrm>
          <a:off x="1570434" y="3017421"/>
          <a:ext cx="4310062" cy="2586037"/>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b="1" i="0" kern="1200" smtClean="0">
              <a:solidFill>
                <a:schemeClr val="tx1"/>
              </a:solidFill>
              <a:latin typeface="Times New Roman" panose="02020603050405020304" pitchFamily="18" charset="0"/>
              <a:ea typeface="Times New Roman" panose="02020603050405020304" pitchFamily="18" charset="0"/>
            </a:rPr>
            <a:t>Thiết kế đa dạng trò chơi học tập nhằm nâng cao hiệu quả giảng dạy môn Địa lí 10 ở trường THPT đáp ứng CTGDPT 2018</a:t>
          </a:r>
          <a:endParaRPr lang="en-US" sz="2400" b="1" i="0" kern="1200">
            <a:solidFill>
              <a:schemeClr val="tx1"/>
            </a:solidFill>
            <a:latin typeface="Times New Roman" panose="02020603050405020304" pitchFamily="18" charset="0"/>
            <a:cs typeface="Times New Roman" panose="02020603050405020304" pitchFamily="18" charset="0"/>
          </a:endParaRPr>
        </a:p>
      </dsp:txBody>
      <dsp:txXfrm>
        <a:off x="1570434" y="3017421"/>
        <a:ext cx="4310062" cy="2586037"/>
      </dsp:txXfrm>
    </dsp:sp>
    <dsp:sp modelId="{0372C0C2-7442-49A3-8A0B-26ED5CB168D8}">
      <dsp:nvSpPr>
        <dsp:cNvPr id="0" name=""/>
        <dsp:cNvSpPr/>
      </dsp:nvSpPr>
      <dsp:spPr>
        <a:xfrm>
          <a:off x="6311503" y="3017421"/>
          <a:ext cx="4310062" cy="258603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smtClean="0">
              <a:solidFill>
                <a:schemeClr val="tx1"/>
              </a:solidFill>
              <a:latin typeface="Times New Roman" panose="02020603050405020304" pitchFamily="18" charset="0"/>
              <a:cs typeface="Times New Roman" panose="02020603050405020304" pitchFamily="18" charset="0"/>
            </a:rPr>
            <a:t>Nâng cao năng lực và phẩm chất của học sinh</a:t>
          </a:r>
          <a:endParaRPr lang="en-US" sz="2400" b="1" i="0" kern="1200">
            <a:solidFill>
              <a:schemeClr val="tx1"/>
            </a:solidFill>
            <a:latin typeface="Times New Roman" panose="02020603050405020304" pitchFamily="18" charset="0"/>
            <a:cs typeface="Times New Roman" panose="02020603050405020304" pitchFamily="18" charset="0"/>
          </a:endParaRPr>
        </a:p>
      </dsp:txBody>
      <dsp:txXfrm>
        <a:off x="6311503" y="3017421"/>
        <a:ext cx="4310062" cy="2586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4EF2D-F6B0-4D89-94AE-7CB55DCDEF19}">
      <dsp:nvSpPr>
        <dsp:cNvPr id="0" name=""/>
        <dsp:cNvSpPr/>
      </dsp:nvSpPr>
      <dsp:spPr>
        <a:xfrm>
          <a:off x="1570434" y="377"/>
          <a:ext cx="4310062" cy="25860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smtClean="0">
              <a:solidFill>
                <a:schemeClr val="tx1"/>
              </a:solidFill>
              <a:latin typeface="Times New Roman" panose="02020603050405020304" pitchFamily="18" charset="0"/>
              <a:cs typeface="Times New Roman" panose="02020603050405020304" pitchFamily="18" charset="0"/>
            </a:rPr>
            <a:t>Đổi mới giáo dục toàn diện</a:t>
          </a:r>
          <a:endParaRPr lang="en-US" sz="2400" b="1" i="0" kern="1200">
            <a:solidFill>
              <a:schemeClr val="tx1"/>
            </a:solidFill>
            <a:latin typeface="Times New Roman" panose="02020603050405020304" pitchFamily="18" charset="0"/>
            <a:cs typeface="Times New Roman" panose="02020603050405020304" pitchFamily="18" charset="0"/>
          </a:endParaRPr>
        </a:p>
      </dsp:txBody>
      <dsp:txXfrm>
        <a:off x="1570434" y="377"/>
        <a:ext cx="4310062" cy="2586037"/>
      </dsp:txXfrm>
    </dsp:sp>
    <dsp:sp modelId="{4CAD0D83-2F0D-439F-B487-E2985D360CE4}">
      <dsp:nvSpPr>
        <dsp:cNvPr id="0" name=""/>
        <dsp:cNvSpPr/>
      </dsp:nvSpPr>
      <dsp:spPr>
        <a:xfrm>
          <a:off x="6311503" y="377"/>
          <a:ext cx="4310062" cy="2586037"/>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1" i="0" kern="1200" smtClean="0">
              <a:solidFill>
                <a:schemeClr val="tx1"/>
              </a:solidFill>
              <a:latin typeface="Times New Roman" panose="02020603050405020304" pitchFamily="18" charset="0"/>
              <a:cs typeface="Times New Roman" panose="02020603050405020304" pitchFamily="18" charset="0"/>
            </a:rPr>
            <a:t>Nâng cao chất lượng giáo dục</a:t>
          </a:r>
          <a:endParaRPr lang="en-US" sz="2400" b="1" i="0" kern="1200">
            <a:solidFill>
              <a:schemeClr val="tx1"/>
            </a:solidFill>
            <a:latin typeface="Times New Roman" panose="02020603050405020304" pitchFamily="18" charset="0"/>
            <a:cs typeface="Times New Roman" panose="02020603050405020304" pitchFamily="18" charset="0"/>
          </a:endParaRPr>
        </a:p>
      </dsp:txBody>
      <dsp:txXfrm>
        <a:off x="6311503" y="377"/>
        <a:ext cx="4310062" cy="2586037"/>
      </dsp:txXfrm>
    </dsp:sp>
    <dsp:sp modelId="{0049A190-C9C4-4D19-91FD-D73FB16B246A}">
      <dsp:nvSpPr>
        <dsp:cNvPr id="0" name=""/>
        <dsp:cNvSpPr/>
      </dsp:nvSpPr>
      <dsp:spPr>
        <a:xfrm>
          <a:off x="1570434" y="3017421"/>
          <a:ext cx="4310062" cy="2586037"/>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b="1" i="0" kern="1200" smtClean="0">
              <a:solidFill>
                <a:schemeClr val="tx1"/>
              </a:solidFill>
              <a:latin typeface="Times New Roman" panose="02020603050405020304" pitchFamily="18" charset="0"/>
              <a:ea typeface="Times New Roman" panose="02020603050405020304" pitchFamily="18" charset="0"/>
            </a:rPr>
            <a:t>Thiết kế đa dạng trò chơi học tập nhằm nâng cao hiệu quả giảng dạy môn Địa lí 10 ở trường THPT đáp ứng CTGDPT 2018</a:t>
          </a:r>
          <a:endParaRPr lang="en-US" sz="2400" b="1" i="0" kern="1200">
            <a:solidFill>
              <a:schemeClr val="tx1"/>
            </a:solidFill>
            <a:latin typeface="Times New Roman" panose="02020603050405020304" pitchFamily="18" charset="0"/>
            <a:cs typeface="Times New Roman" panose="02020603050405020304" pitchFamily="18" charset="0"/>
          </a:endParaRPr>
        </a:p>
      </dsp:txBody>
      <dsp:txXfrm>
        <a:off x="1570434" y="3017421"/>
        <a:ext cx="4310062" cy="2586037"/>
      </dsp:txXfrm>
    </dsp:sp>
    <dsp:sp modelId="{0372C0C2-7442-49A3-8A0B-26ED5CB168D8}">
      <dsp:nvSpPr>
        <dsp:cNvPr id="0" name=""/>
        <dsp:cNvSpPr/>
      </dsp:nvSpPr>
      <dsp:spPr>
        <a:xfrm>
          <a:off x="6311503" y="3017421"/>
          <a:ext cx="4310062" cy="258603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smtClean="0">
              <a:solidFill>
                <a:schemeClr val="tx1"/>
              </a:solidFill>
              <a:latin typeface="Times New Roman" panose="02020603050405020304" pitchFamily="18" charset="0"/>
              <a:cs typeface="Times New Roman" panose="02020603050405020304" pitchFamily="18" charset="0"/>
            </a:rPr>
            <a:t>Nâng cao năng lực và phẩm chất của học sinh</a:t>
          </a:r>
          <a:endParaRPr lang="en-US" sz="2400" b="1" i="0" kern="1200">
            <a:solidFill>
              <a:schemeClr val="tx1"/>
            </a:solidFill>
            <a:latin typeface="Times New Roman" panose="02020603050405020304" pitchFamily="18" charset="0"/>
            <a:cs typeface="Times New Roman" panose="02020603050405020304" pitchFamily="18" charset="0"/>
          </a:endParaRPr>
        </a:p>
      </dsp:txBody>
      <dsp:txXfrm>
        <a:off x="6311503" y="3017421"/>
        <a:ext cx="4310062" cy="258603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DDA02-BD14-43B3-84D2-307D53302A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CFDDA02-BD14-43B3-84D2-307D53302A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CFDDA02-BD14-43B3-84D2-307D53302A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CFDDA02-BD14-43B3-84D2-307D53302A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CFDDA02-BD14-43B3-84D2-307D53302A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BCFDDA02-BD14-43B3-84D2-307D53302A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CFDDA02-BD14-43B3-84D2-307D53302A3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DDA02-BD14-43B3-84D2-307D53302A3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DA02-BD14-43B3-84D2-307D53302A3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CFDDA02-BD14-43B3-84D2-307D53302A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CFDDA02-BD14-43B3-84D2-307D53302A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7BE84-E7CE-4AD1-B8D4-D0A8D5B9379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DA02-BD14-43B3-84D2-307D53302A3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7BE84-E7CE-4AD1-B8D4-D0A8D5B9379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GIF"/><Relationship Id="rId5" Type="http://schemas.microsoft.com/office/2007/relationships/media" Target="file:///G:\dia%20lop%2010\Bai%20giang%20Dan%20so%20gia%20tang%20dan%20so\Ngay%20dau%20tien%20di%20hoc%20Nhac.WAV" TargetMode="External"/><Relationship Id="rId4" Type="http://schemas.openxmlformats.org/officeDocument/2006/relationships/audio" Target="file:///G:\dia%20lop%2010\Bai%20giang%20Dan%20so%20gia%20tang%20dan%20so\Ngay%20dau%20tien%20di%20hoc%20Nhac.WAV" TargetMode="External"/><Relationship Id="rId3" Type="http://schemas.openxmlformats.org/officeDocument/2006/relationships/image" Target="../media/image1.png"/><Relationship Id="rId2" Type="http://schemas.microsoft.com/office/2007/relationships/media" Target="file:///C:\Documents%20and%20Settings\THANH\Desktop\Bai%20giang%20Dan%20so%20gia%20tang%20dan%20so\Ngay%20dau%20tien%20di%20hoc.WAV" TargetMode="External"/><Relationship Id="rId1" Type="http://schemas.openxmlformats.org/officeDocument/2006/relationships/audio" Target="file:///C:\Documents%20and%20Settings\THANH\Desktop\Bai%20giang%20Dan%20so%20gia%20tang%20dan%20so\Ngay%20dau%20tien%20di%20hoc.WAV"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GIF"/><Relationship Id="rId1"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 Id="rId3" Type="http://schemas.openxmlformats.org/officeDocument/2006/relationships/image" Target="../media/image16.GIF"/><Relationship Id="rId2" Type="http://schemas.openxmlformats.org/officeDocument/2006/relationships/hyperlink" Target="file:///D:\My%20Documents\Tau%20anh%20qua%20nui%20-%20Anh%20Tho.mp3" TargetMode="External"/><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2.GIF"/><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GIF"/><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GIF"/><Relationship Id="rId1"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9" name="Rectangle 4"/>
          <p:cNvSpPr/>
          <p:nvPr/>
        </p:nvSpPr>
        <p:spPr>
          <a:xfrm>
            <a:off x="609600" y="334433"/>
            <a:ext cx="10957984" cy="6142567"/>
          </a:xfrm>
          <a:prstGeom prst="rect">
            <a:avLst/>
          </a:prstGeom>
          <a:noFill/>
          <a:ln w="76200" cap="flat" cmpd="sng">
            <a:solidFill>
              <a:srgbClr val="FFFF66"/>
            </a:solidFill>
            <a:prstDash val="solid"/>
            <a:miter/>
            <a:headEnd type="none" w="med" len="med"/>
            <a:tailEnd type="none" w="med" len="med"/>
          </a:ln>
        </p:spPr>
        <p:txBody>
          <a:bodyPr wrap="none" anchor="ctr" anchorCtr="0"/>
          <a:p>
            <a:endParaRPr lang="en-US" sz="2135" b="0" dirty="0">
              <a:latin typeface="Arial" panose="020B0604020202020204" pitchFamily="34" charset="0"/>
            </a:endParaRPr>
          </a:p>
        </p:txBody>
      </p:sp>
      <p:sp>
        <p:nvSpPr>
          <p:cNvPr id="1030" name="Rectangle 5"/>
          <p:cNvSpPr/>
          <p:nvPr/>
        </p:nvSpPr>
        <p:spPr>
          <a:xfrm>
            <a:off x="406400" y="228600"/>
            <a:ext cx="11353800" cy="6297084"/>
          </a:xfrm>
          <a:prstGeom prst="rect">
            <a:avLst/>
          </a:prstGeom>
          <a:noFill/>
          <a:ln w="76200" cap="flat" cmpd="sng">
            <a:solidFill>
              <a:srgbClr val="FF0000"/>
            </a:solidFill>
            <a:prstDash val="solid"/>
            <a:miter/>
            <a:headEnd type="none" w="med" len="med"/>
            <a:tailEnd type="none" w="med" len="med"/>
          </a:ln>
        </p:spPr>
        <p:txBody>
          <a:bodyPr wrap="none" anchor="ctr" anchorCtr="0"/>
          <a:p>
            <a:endParaRPr lang="en-US" sz="2135" b="0" dirty="0">
              <a:latin typeface="Arial" panose="020B0604020202020204" pitchFamily="34" charset="0"/>
            </a:endParaRPr>
          </a:p>
        </p:txBody>
      </p:sp>
      <p:sp>
        <p:nvSpPr>
          <p:cNvPr id="1055" name="AutoShape 31"/>
          <p:cNvSpPr/>
          <p:nvPr/>
        </p:nvSpPr>
        <p:spPr>
          <a:xfrm rot="-5400000">
            <a:off x="8832851" y="535517"/>
            <a:ext cx="893233" cy="721783"/>
          </a:xfrm>
          <a:custGeom>
            <a:avLst/>
            <a:gdLst/>
            <a:ahLst/>
            <a:cxnLst>
              <a:cxn ang="0">
                <a:pos x="2147483647" y="0"/>
              </a:cxn>
              <a:cxn ang="0">
                <a:pos x="2147483647" y="2147483647"/>
              </a:cxn>
              <a:cxn ang="0">
                <a:pos x="2147483647" y="2147483647"/>
              </a:cxn>
              <a:cxn ang="0">
                <a:pos x="2147483647" y="2147483647"/>
              </a:cxn>
            </a:cxnLst>
            <a:pathLst>
              <a:path w="21600" h="21600">
                <a:moveTo>
                  <a:pt x="2886" y="10671"/>
                </a:moveTo>
                <a:cubicBezTo>
                  <a:pt x="2956" y="6350"/>
                  <a:pt x="6478" y="2884"/>
                  <a:pt x="10800" y="2885"/>
                </a:cubicBezTo>
                <a:cubicBezTo>
                  <a:pt x="15121" y="2885"/>
                  <a:pt x="18643" y="6350"/>
                  <a:pt x="18713" y="10671"/>
                </a:cubicBezTo>
                <a:lnTo>
                  <a:pt x="21598" y="10623"/>
                </a:lnTo>
                <a:cubicBezTo>
                  <a:pt x="21502" y="4728"/>
                  <a:pt x="16696" y="-1"/>
                  <a:pt x="10799" y="0"/>
                </a:cubicBezTo>
                <a:cubicBezTo>
                  <a:pt x="4903" y="0"/>
                  <a:pt x="97" y="4728"/>
                  <a:pt x="1" y="10623"/>
                </a:cubicBezTo>
                <a:lnTo>
                  <a:pt x="2886" y="10671"/>
                </a:lnTo>
                <a:close/>
              </a:path>
            </a:pathLst>
          </a:custGeom>
          <a:gradFill rotWithShape="1">
            <a:gsLst>
              <a:gs pos="0">
                <a:srgbClr val="C9AE78"/>
              </a:gs>
              <a:gs pos="50000">
                <a:srgbClr val="996600"/>
              </a:gs>
              <a:gs pos="100000">
                <a:srgbClr val="C9AE78"/>
              </a:gs>
            </a:gsLst>
            <a:lin ang="5400000" scaled="1"/>
            <a:tileRect/>
          </a:gradFill>
          <a:ln w="12700">
            <a:noFill/>
          </a:ln>
        </p:spPr>
        <p:txBody>
          <a:bodyPr/>
          <a:p>
            <a:endParaRPr lang="en-US" sz="2400"/>
          </a:p>
        </p:txBody>
      </p:sp>
      <p:sp>
        <p:nvSpPr>
          <p:cNvPr id="1056" name="Freeform 32"/>
          <p:cNvSpPr/>
          <p:nvPr/>
        </p:nvSpPr>
        <p:spPr>
          <a:xfrm>
            <a:off x="406400" y="533400"/>
            <a:ext cx="11354647" cy="6172200"/>
          </a:xfrm>
          <a:custGeom>
            <a:avLst/>
            <a:gdLst/>
            <a:ahLst/>
            <a:cxnLst>
              <a:cxn ang="0">
                <a:pos x="0" y="0"/>
              </a:cxn>
              <a:cxn ang="0">
                <a:pos x="0" y="2147483647"/>
              </a:cxn>
              <a:cxn ang="0">
                <a:pos x="2147483647" y="2147483647"/>
              </a:cxn>
              <a:cxn ang="0">
                <a:pos x="2147483647" y="2147483647"/>
              </a:cxn>
              <a:cxn ang="0">
                <a:pos x="2147483647" y="0"/>
              </a:cxn>
              <a:cxn ang="0">
                <a:pos x="0" y="0"/>
              </a:cxn>
            </a:cxnLst>
            <a:pathLst>
              <a:path w="2160" h="1440">
                <a:moveTo>
                  <a:pt x="0" y="0"/>
                </a:moveTo>
                <a:lnTo>
                  <a:pt x="0" y="1440"/>
                </a:lnTo>
                <a:lnTo>
                  <a:pt x="2160" y="1440"/>
                </a:lnTo>
                <a:lnTo>
                  <a:pt x="2160" y="288"/>
                </a:lnTo>
                <a:lnTo>
                  <a:pt x="1824" y="0"/>
                </a:lnTo>
                <a:lnTo>
                  <a:pt x="0" y="0"/>
                </a:lnTo>
                <a:close/>
              </a:path>
            </a:pathLst>
          </a:custGeom>
          <a:gradFill rotWithShape="1">
            <a:gsLst>
              <a:gs pos="0">
                <a:srgbClr val="FF0000"/>
              </a:gs>
              <a:gs pos="50000">
                <a:srgbClr val="FFFFFF"/>
              </a:gs>
              <a:gs pos="100000">
                <a:srgbClr val="FF0000"/>
              </a:gs>
            </a:gsLst>
            <a:lin ang="2700000" scaled="1"/>
            <a:tileRect/>
          </a:gradFill>
          <a:ln w="76200" cap="flat" cmpd="sng">
            <a:solidFill>
              <a:srgbClr val="FFCC66"/>
            </a:solidFill>
            <a:prstDash val="solid"/>
            <a:round/>
            <a:headEnd type="none" w="sm" len="sm"/>
            <a:tailEnd type="none" w="sm" len="sm"/>
          </a:ln>
        </p:spPr>
        <p:txBody>
          <a:bodyPr/>
          <a:p>
            <a:endParaRPr lang="en-US" sz="2400"/>
          </a:p>
        </p:txBody>
      </p:sp>
      <p:sp>
        <p:nvSpPr>
          <p:cNvPr id="1057" name="AutoShape 33"/>
          <p:cNvSpPr/>
          <p:nvPr/>
        </p:nvSpPr>
        <p:spPr>
          <a:xfrm rot="-5400000">
            <a:off x="3033184" y="582084"/>
            <a:ext cx="579967" cy="723900"/>
          </a:xfrm>
          <a:prstGeom prst="flowChartMagneticDrum">
            <a:avLst/>
          </a:prstGeom>
          <a:gradFill rotWithShape="1">
            <a:gsLst>
              <a:gs pos="0">
                <a:srgbClr val="996600"/>
              </a:gs>
              <a:gs pos="50000">
                <a:srgbClr val="D2BC8F"/>
              </a:gs>
              <a:gs pos="100000">
                <a:srgbClr val="996600"/>
              </a:gs>
            </a:gsLst>
            <a:lin ang="5400000" scaled="1"/>
            <a:tileRect/>
          </a:gradFill>
          <a:ln w="12700">
            <a:noFill/>
          </a:ln>
        </p:spPr>
        <p:txBody>
          <a:bodyPr wrap="none" anchor="ctr" anchorCtr="0"/>
          <a:p>
            <a:endParaRPr lang="en-US" sz="2135" b="0" dirty="0">
              <a:latin typeface="Arial" panose="020B0604020202020204" pitchFamily="34" charset="0"/>
            </a:endParaRPr>
          </a:p>
        </p:txBody>
      </p:sp>
      <p:sp>
        <p:nvSpPr>
          <p:cNvPr id="1058" name="Oval 34"/>
          <p:cNvSpPr/>
          <p:nvPr/>
        </p:nvSpPr>
        <p:spPr>
          <a:xfrm>
            <a:off x="2783417" y="243417"/>
            <a:ext cx="1096433" cy="781049"/>
          </a:xfrm>
          <a:prstGeom prst="ellipse">
            <a:avLst/>
          </a:prstGeom>
          <a:gradFill rotWithShape="1">
            <a:gsLst>
              <a:gs pos="0">
                <a:srgbClr val="898989"/>
              </a:gs>
              <a:gs pos="100000">
                <a:srgbClr val="FFFFFF"/>
              </a:gs>
            </a:gsLst>
            <a:path path="shape">
              <a:fillToRect l="50000" t="50000" r="50000" b="50000"/>
            </a:path>
            <a:tileRect/>
          </a:gradFill>
          <a:ln w="12700">
            <a:noFill/>
          </a:ln>
        </p:spPr>
        <p:txBody>
          <a:bodyPr wrap="none" anchor="ctr" anchorCtr="0"/>
          <a:p>
            <a:endParaRPr lang="en-US" sz="2135" b="0" dirty="0">
              <a:latin typeface="Arial" panose="020B0604020202020204" pitchFamily="34" charset="0"/>
            </a:endParaRPr>
          </a:p>
        </p:txBody>
      </p:sp>
      <p:sp>
        <p:nvSpPr>
          <p:cNvPr id="1059" name="AutoShape 35"/>
          <p:cNvSpPr/>
          <p:nvPr/>
        </p:nvSpPr>
        <p:spPr>
          <a:xfrm rot="-5400000">
            <a:off x="3033184" y="-222249"/>
            <a:ext cx="579967" cy="723900"/>
          </a:xfrm>
          <a:prstGeom prst="flowChartMagneticDrum">
            <a:avLst/>
          </a:prstGeom>
          <a:gradFill rotWithShape="1">
            <a:gsLst>
              <a:gs pos="0">
                <a:srgbClr val="996600"/>
              </a:gs>
              <a:gs pos="50000">
                <a:srgbClr val="D2BC8F"/>
              </a:gs>
              <a:gs pos="100000">
                <a:srgbClr val="996600"/>
              </a:gs>
            </a:gsLst>
            <a:lin ang="5400000" scaled="1"/>
            <a:tileRect/>
          </a:gradFill>
          <a:ln w="12700">
            <a:noFill/>
          </a:ln>
        </p:spPr>
        <p:txBody>
          <a:bodyPr wrap="none" anchor="ctr" anchorCtr="0"/>
          <a:p>
            <a:endParaRPr lang="en-US" sz="2135" b="0" dirty="0">
              <a:latin typeface="Arial" panose="020B0604020202020204" pitchFamily="34" charset="0"/>
            </a:endParaRPr>
          </a:p>
        </p:txBody>
      </p:sp>
      <p:sp>
        <p:nvSpPr>
          <p:cNvPr id="1060" name="AutoShape 36"/>
          <p:cNvSpPr/>
          <p:nvPr/>
        </p:nvSpPr>
        <p:spPr>
          <a:xfrm rot="-5400000">
            <a:off x="1646767" y="-472016"/>
            <a:ext cx="209551" cy="2279649"/>
          </a:xfrm>
          <a:prstGeom prst="can">
            <a:avLst>
              <a:gd name="adj" fmla="val 38931"/>
            </a:avLst>
          </a:prstGeom>
          <a:gradFill rotWithShape="1">
            <a:gsLst>
              <a:gs pos="0">
                <a:srgbClr val="996600"/>
              </a:gs>
              <a:gs pos="50000">
                <a:srgbClr val="DCCBA8"/>
              </a:gs>
              <a:gs pos="100000">
                <a:srgbClr val="996600"/>
              </a:gs>
            </a:gsLst>
            <a:lin ang="0" scaled="1"/>
            <a:tileRect/>
          </a:gradFill>
          <a:ln w="12700">
            <a:noFill/>
          </a:ln>
        </p:spPr>
        <p:txBody>
          <a:bodyPr wrap="none" anchor="ctr" anchorCtr="0"/>
          <a:p>
            <a:endParaRPr lang="en-US" sz="2135" b="0" dirty="0">
              <a:latin typeface="Arial" panose="020B0604020202020204" pitchFamily="34" charset="0"/>
            </a:endParaRPr>
          </a:p>
        </p:txBody>
      </p:sp>
      <p:sp>
        <p:nvSpPr>
          <p:cNvPr id="1061" name="AutoShape 37"/>
          <p:cNvSpPr/>
          <p:nvPr/>
        </p:nvSpPr>
        <p:spPr>
          <a:xfrm rot="5400000">
            <a:off x="7533217" y="-3162300"/>
            <a:ext cx="190500" cy="7649633"/>
          </a:xfrm>
          <a:prstGeom prst="can">
            <a:avLst>
              <a:gd name="adj" fmla="val 44801"/>
            </a:avLst>
          </a:prstGeom>
          <a:gradFill rotWithShape="1">
            <a:gsLst>
              <a:gs pos="0">
                <a:srgbClr val="996600"/>
              </a:gs>
              <a:gs pos="50000">
                <a:srgbClr val="DCCBA8"/>
              </a:gs>
              <a:gs pos="100000">
                <a:srgbClr val="996600"/>
              </a:gs>
            </a:gsLst>
            <a:lin ang="0" scaled="1"/>
            <a:tileRect/>
          </a:gradFill>
          <a:ln w="12700">
            <a:noFill/>
          </a:ln>
        </p:spPr>
        <p:txBody>
          <a:bodyPr wrap="none" anchor="ctr" anchorCtr="0"/>
          <a:p>
            <a:endParaRPr lang="en-US" sz="2135" b="0" dirty="0">
              <a:latin typeface="Arial" panose="020B0604020202020204" pitchFamily="34" charset="0"/>
            </a:endParaRPr>
          </a:p>
        </p:txBody>
      </p:sp>
      <p:sp>
        <p:nvSpPr>
          <p:cNvPr id="1062" name="AutoShape 38"/>
          <p:cNvSpPr/>
          <p:nvPr/>
        </p:nvSpPr>
        <p:spPr>
          <a:xfrm rot="5400000">
            <a:off x="8796867" y="537633"/>
            <a:ext cx="893233" cy="723900"/>
          </a:xfrm>
          <a:custGeom>
            <a:avLst/>
            <a:gdLst/>
            <a:ahLst/>
            <a:cxnLst>
              <a:cxn ang="0">
                <a:pos x="2147483647" y="0"/>
              </a:cxn>
              <a:cxn ang="0">
                <a:pos x="2147483647" y="2147483647"/>
              </a:cxn>
              <a:cxn ang="0">
                <a:pos x="2147483647" y="2147483647"/>
              </a:cxn>
              <a:cxn ang="0">
                <a:pos x="2147483647" y="2147483647"/>
              </a:cxn>
            </a:cxnLst>
            <a:pathLst>
              <a:path w="21600" h="21600">
                <a:moveTo>
                  <a:pt x="2886" y="10671"/>
                </a:moveTo>
                <a:cubicBezTo>
                  <a:pt x="2956" y="6350"/>
                  <a:pt x="6478" y="2884"/>
                  <a:pt x="10800" y="2885"/>
                </a:cubicBezTo>
                <a:cubicBezTo>
                  <a:pt x="15121" y="2885"/>
                  <a:pt x="18643" y="6350"/>
                  <a:pt x="18713" y="10671"/>
                </a:cubicBezTo>
                <a:lnTo>
                  <a:pt x="21598" y="10623"/>
                </a:lnTo>
                <a:cubicBezTo>
                  <a:pt x="21502" y="4728"/>
                  <a:pt x="16696" y="-1"/>
                  <a:pt x="10799" y="0"/>
                </a:cubicBezTo>
                <a:cubicBezTo>
                  <a:pt x="4903" y="0"/>
                  <a:pt x="97" y="4728"/>
                  <a:pt x="1" y="10623"/>
                </a:cubicBezTo>
                <a:lnTo>
                  <a:pt x="2886" y="10671"/>
                </a:lnTo>
                <a:close/>
              </a:path>
            </a:pathLst>
          </a:custGeom>
          <a:gradFill rotWithShape="1">
            <a:gsLst>
              <a:gs pos="0">
                <a:srgbClr val="C9AE78"/>
              </a:gs>
              <a:gs pos="50000">
                <a:srgbClr val="996600"/>
              </a:gs>
              <a:gs pos="100000">
                <a:srgbClr val="C9AE78"/>
              </a:gs>
            </a:gsLst>
            <a:lin ang="5400000" scaled="1"/>
            <a:tileRect/>
          </a:gradFill>
          <a:ln w="12700">
            <a:noFill/>
          </a:ln>
        </p:spPr>
        <p:txBody>
          <a:bodyPr/>
          <a:p>
            <a:endParaRPr lang="en-US" sz="2400"/>
          </a:p>
        </p:txBody>
      </p:sp>
      <p:sp>
        <p:nvSpPr>
          <p:cNvPr id="1063" name="Text Box 39"/>
          <p:cNvSpPr txBox="1"/>
          <p:nvPr/>
        </p:nvSpPr>
        <p:spPr>
          <a:xfrm>
            <a:off x="7979833" y="459317"/>
            <a:ext cx="914400" cy="460375"/>
          </a:xfrm>
          <a:prstGeom prst="rect">
            <a:avLst/>
          </a:prstGeom>
          <a:noFill/>
          <a:ln w="9525">
            <a:noFill/>
          </a:ln>
        </p:spPr>
        <p:txBody>
          <a:bodyPr anchor="t" anchorCtr="0">
            <a:spAutoFit/>
          </a:bodyPr>
          <a:p>
            <a:pPr algn="ctr" eaLnBrk="0" hangingPunct="0">
              <a:spcBef>
                <a:spcPct val="50000"/>
              </a:spcBef>
            </a:pPr>
            <a:endParaRPr lang="en-US" sz="2400" dirty="0">
              <a:latin typeface=".VnTime" panose="020B7200000000000000" pitchFamily="34" charset="0"/>
            </a:endParaRPr>
          </a:p>
        </p:txBody>
      </p:sp>
      <p:sp>
        <p:nvSpPr>
          <p:cNvPr id="2064" name="WordArt 44"/>
          <p:cNvSpPr>
            <a:spLocks noTextEdit="1"/>
          </p:cNvSpPr>
          <p:nvPr/>
        </p:nvSpPr>
        <p:spPr>
          <a:xfrm>
            <a:off x="1553633" y="916517"/>
            <a:ext cx="9527117" cy="2010833"/>
          </a:xfrm>
          <a:prstGeom prst="rect">
            <a:avLst/>
          </a:prstGeom>
        </p:spPr>
        <p:txBody>
          <a:bodyPr wrap="none" fromWordArt="1">
            <a:prstTxWarp prst="textDeflateBottom">
              <a:avLst>
                <a:gd name="adj" fmla="val 53125"/>
              </a:avLst>
            </a:prstTxWarp>
            <a:normAutofit/>
          </a:bodyPr>
          <a:p>
            <a:pPr algn="ctr"/>
            <a:r>
              <a:rPr lang="en-US" sz="4800" b="1">
                <a:ln w="19050" cap="flat" cmpd="sng">
                  <a:solidFill>
                    <a:srgbClr val="99CCFF"/>
                  </a:solidFill>
                  <a:prstDash val="solid"/>
                  <a:round/>
                  <a:headEnd type="none" w="med" len="med"/>
                  <a:tailEnd type="none" w="med" len="med"/>
                </a:ln>
                <a:solidFill>
                  <a:srgbClr val="0000FF"/>
                </a:solidFill>
                <a:effectLst>
                  <a:outerShdw dist="107763" dir="18900000" algn="ctr" rotWithShape="0">
                    <a:srgbClr val="FF6600">
                      <a:alpha val="50000"/>
                    </a:srgbClr>
                  </a:outerShdw>
                </a:effectLst>
                <a:latin typeface="Times New Roman" panose="02020603050405020304" pitchFamily="18" charset="0"/>
                <a:ea typeface="Times New Roman" panose="02020603050405020304" pitchFamily="18" charset="0"/>
              </a:rPr>
              <a:t>NHIỆT LIỆT CHÀO MỪNG </a:t>
            </a:r>
            <a:endParaRPr lang="en-US" sz="4800" b="1">
              <a:ln w="19050" cap="flat" cmpd="sng">
                <a:solidFill>
                  <a:srgbClr val="99CCFF"/>
                </a:solidFill>
                <a:prstDash val="solid"/>
                <a:round/>
                <a:headEnd type="none" w="med" len="med"/>
                <a:tailEnd type="none" w="med" len="med"/>
              </a:ln>
              <a:solidFill>
                <a:srgbClr val="0000FF"/>
              </a:solidFill>
              <a:effectLst>
                <a:outerShdw dist="107763" dir="18900000" algn="ctr" rotWithShape="0">
                  <a:srgbClr val="FF6600">
                    <a:alpha val="50000"/>
                  </a:srgbClr>
                </a:outerShdw>
              </a:effectLst>
              <a:latin typeface="Times New Roman" panose="02020603050405020304" pitchFamily="18" charset="0"/>
              <a:ea typeface="Times New Roman" panose="02020603050405020304" pitchFamily="18" charset="0"/>
            </a:endParaRPr>
          </a:p>
        </p:txBody>
      </p:sp>
      <p:sp>
        <p:nvSpPr>
          <p:cNvPr id="2065" name="WordArt 45"/>
          <p:cNvSpPr>
            <a:spLocks noTextEdit="1"/>
          </p:cNvSpPr>
          <p:nvPr/>
        </p:nvSpPr>
        <p:spPr>
          <a:xfrm>
            <a:off x="711200" y="2616200"/>
            <a:ext cx="10871200" cy="2716107"/>
          </a:xfrm>
          <a:prstGeom prst="rect">
            <a:avLst/>
          </a:prstGeom>
        </p:spPr>
        <p:txBody>
          <a:bodyPr wrap="none" fromWordArt="1">
            <a:prstTxWarp prst="textPlain">
              <a:avLst>
                <a:gd name="adj" fmla="val 50202"/>
              </a:avLst>
            </a:prstTxWarp>
            <a:normAutofit/>
            <a:scene3d>
              <a:camera prst="orthographicFront"/>
              <a:lightRig rig="threePt" dir="t"/>
            </a:scene3d>
          </a:bodyPr>
          <a:p>
            <a:pPr algn="ctr"/>
            <a:r>
              <a:rPr lang="en-US" sz="4800" b="1">
                <a:ln w="22225">
                  <a:solidFill>
                    <a:schemeClr val="accent2"/>
                  </a:solidFill>
                  <a:prstDash val="solid"/>
                </a:ln>
                <a:solidFill>
                  <a:srgbClr val="0000CC"/>
                </a:solidFill>
                <a:effectLst/>
                <a:latin typeface="Times New Roman" panose="02020603050405020304" pitchFamily="18" charset="0"/>
                <a:ea typeface="Times New Roman" panose="02020603050405020304" pitchFamily="18" charset="0"/>
              </a:rPr>
              <a:t>CÁC THẦY CÔ GIÁO VỀ DỰ HỘI </a:t>
            </a:r>
            <a:r>
              <a:rPr lang="vi-VN" altLang="en-US" sz="4800" b="1">
                <a:ln w="22225">
                  <a:solidFill>
                    <a:schemeClr val="accent2"/>
                  </a:solidFill>
                  <a:prstDash val="solid"/>
                </a:ln>
                <a:solidFill>
                  <a:srgbClr val="0000CC"/>
                </a:solidFill>
                <a:effectLst/>
                <a:latin typeface="Times New Roman" panose="02020603050405020304" pitchFamily="18" charset="0"/>
                <a:ea typeface="Times New Roman" panose="02020603050405020304" pitchFamily="18" charset="0"/>
              </a:rPr>
              <a:t>THI </a:t>
            </a:r>
            <a:endParaRPr lang="vi-VN" altLang="en-US" sz="4800" b="1">
              <a:ln w="22225">
                <a:solidFill>
                  <a:schemeClr val="accent2"/>
                </a:solidFill>
                <a:prstDash val="solid"/>
              </a:ln>
              <a:solidFill>
                <a:srgbClr val="0000CC"/>
              </a:solidFill>
              <a:effectLst/>
              <a:latin typeface="Times New Roman" panose="02020603050405020304" pitchFamily="18" charset="0"/>
              <a:ea typeface="Times New Roman" panose="02020603050405020304" pitchFamily="18" charset="0"/>
            </a:endParaRPr>
          </a:p>
          <a:p>
            <a:pPr algn="ctr"/>
            <a:r>
              <a:rPr lang="vi-VN" altLang="en-US" sz="4800" b="1">
                <a:ln w="22225">
                  <a:solidFill>
                    <a:schemeClr val="accent2"/>
                  </a:solidFill>
                  <a:prstDash val="solid"/>
                </a:ln>
                <a:solidFill>
                  <a:srgbClr val="0000CC"/>
                </a:solidFill>
                <a:effectLst/>
                <a:latin typeface="Times New Roman" panose="02020603050405020304" pitchFamily="18" charset="0"/>
                <a:ea typeface="Times New Roman" panose="02020603050405020304" pitchFamily="18" charset="0"/>
              </a:rPr>
              <a:t>GIÁO VIÊN GIỎI THÀNH PHỐ CẤP THPT</a:t>
            </a:r>
            <a:endParaRPr lang="vi-VN" altLang="en-US" sz="4800" b="1">
              <a:ln w="22225">
                <a:solidFill>
                  <a:schemeClr val="accent2"/>
                </a:solidFill>
                <a:prstDash val="solid"/>
              </a:ln>
              <a:solidFill>
                <a:srgbClr val="0000CC"/>
              </a:solidFill>
              <a:effectLst/>
              <a:latin typeface="Times New Roman" panose="02020603050405020304" pitchFamily="18" charset="0"/>
              <a:ea typeface="Times New Roman" panose="02020603050405020304" pitchFamily="18" charset="0"/>
            </a:endParaRPr>
          </a:p>
          <a:p>
            <a:pPr algn="ctr"/>
            <a:r>
              <a:rPr lang="vi-VN" altLang="en-US" sz="4800" b="1">
                <a:ln w="22225">
                  <a:solidFill>
                    <a:schemeClr val="accent2"/>
                  </a:solidFill>
                  <a:prstDash val="solid"/>
                </a:ln>
                <a:solidFill>
                  <a:srgbClr val="0000CC"/>
                </a:solidFill>
                <a:effectLst/>
                <a:latin typeface="Times New Roman" panose="02020603050405020304" pitchFamily="18" charset="0"/>
                <a:ea typeface="Times New Roman" panose="02020603050405020304" pitchFamily="18" charset="0"/>
              </a:rPr>
              <a:t>NĂM HỌC 2024 - 2025</a:t>
            </a:r>
            <a:endParaRPr lang="vi-VN" altLang="en-US" sz="4800" b="1">
              <a:ln w="22225">
                <a:solidFill>
                  <a:schemeClr val="accent2"/>
                </a:solidFill>
                <a:prstDash val="solid"/>
              </a:ln>
              <a:solidFill>
                <a:srgbClr val="0000CC"/>
              </a:solidFill>
              <a:effectLst/>
              <a:latin typeface="Times New Roman" panose="02020603050405020304" pitchFamily="18" charset="0"/>
              <a:ea typeface="Times New Roman" panose="02020603050405020304" pitchFamily="18" charset="0"/>
            </a:endParaRPr>
          </a:p>
          <a:p>
            <a:pPr algn="ctr"/>
            <a:endParaRPr lang="vi-VN" altLang="en-US" sz="4800" b="1">
              <a:ln w="22225">
                <a:solidFill>
                  <a:schemeClr val="accent2"/>
                </a:solidFill>
                <a:prstDash val="solid"/>
              </a:ln>
              <a:solidFill>
                <a:srgbClr val="0000CC"/>
              </a:solidFill>
              <a:effectLst/>
              <a:latin typeface="Times New Roman" panose="02020603050405020304" pitchFamily="18" charset="0"/>
              <a:ea typeface="Times New Roman" panose="02020603050405020304" pitchFamily="18" charset="0"/>
            </a:endParaRPr>
          </a:p>
        </p:txBody>
      </p:sp>
      <p:sp>
        <p:nvSpPr>
          <p:cNvPr id="1071" name="Text Box 47"/>
          <p:cNvSpPr txBox="1"/>
          <p:nvPr/>
        </p:nvSpPr>
        <p:spPr>
          <a:xfrm>
            <a:off x="5507990" y="5332095"/>
            <a:ext cx="6116320" cy="953135"/>
          </a:xfrm>
          <a:prstGeom prst="rect">
            <a:avLst/>
          </a:prstGeom>
          <a:noFill/>
          <a:ln w="9525">
            <a:noFill/>
          </a:ln>
        </p:spPr>
        <p:txBody>
          <a:bodyPr wrap="square" anchor="t" anchorCtr="0">
            <a:spAutoFit/>
          </a:bodyPr>
          <a:p>
            <a:pPr>
              <a:lnSpc>
                <a:spcPct val="80000"/>
              </a:lnSpc>
            </a:pPr>
            <a:r>
              <a:rPr lang="en-US" sz="3500" b="1" i="1" dirty="0">
                <a:solidFill>
                  <a:srgbClr val="0066FF"/>
                </a:solidFill>
                <a:latin typeface="Times New Roman" panose="02020603050405020304" pitchFamily="18" charset="0"/>
              </a:rPr>
              <a:t>Giáo viên</a:t>
            </a:r>
            <a:r>
              <a:rPr lang="en-US" sz="3500" b="1" i="1" dirty="0">
                <a:latin typeface="Times New Roman" panose="02020603050405020304" pitchFamily="18" charset="0"/>
              </a:rPr>
              <a:t>: Nguyễn Cao Qúy</a:t>
            </a:r>
            <a:endParaRPr lang="en-US" sz="3500" b="1" i="1" dirty="0">
              <a:latin typeface="Times New Roman" panose="02020603050405020304" pitchFamily="18" charset="0"/>
            </a:endParaRPr>
          </a:p>
          <a:p>
            <a:pPr>
              <a:lnSpc>
                <a:spcPct val="80000"/>
              </a:lnSpc>
            </a:pPr>
            <a:r>
              <a:rPr lang="en-US" sz="3500" b="1" i="1" dirty="0">
                <a:solidFill>
                  <a:srgbClr val="0066FF"/>
                </a:solidFill>
                <a:latin typeface="Times New Roman" panose="02020603050405020304" pitchFamily="18" charset="0"/>
              </a:rPr>
              <a:t>Trường</a:t>
            </a:r>
            <a:r>
              <a:rPr lang="en-US" sz="3500" b="1" i="1" dirty="0">
                <a:latin typeface="Times New Roman" panose="02020603050405020304" pitchFamily="18" charset="0"/>
              </a:rPr>
              <a:t>:  THPT Nguyễn Huệ </a:t>
            </a:r>
            <a:endParaRPr lang="en-US" sz="3500" b="1" i="1" dirty="0">
              <a:latin typeface="Times New Roman" panose="02020603050405020304" pitchFamily="18" charset="0"/>
            </a:endParaRPr>
          </a:p>
        </p:txBody>
      </p:sp>
      <p:pic>
        <p:nvPicPr>
          <p:cNvPr id="3093" name="Ngay dau tien di hoc.WAV">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6502400" y="-685800"/>
            <a:ext cx="406400" cy="304800"/>
          </a:xfrm>
          <a:prstGeom prst="rect">
            <a:avLst/>
          </a:prstGeom>
          <a:noFill/>
          <a:ln w="9525">
            <a:noFill/>
          </a:ln>
        </p:spPr>
      </p:pic>
      <p:pic>
        <p:nvPicPr>
          <p:cNvPr id="1076" name="Ngay dau tien di hoc Nhac.WAV">
            <a:hlinkClick r:id="" action="ppaction://media"/>
          </p:cNvPr>
          <p:cNvPicPr>
            <a:picLocks noRot="1" noChangeAspect="1"/>
          </p:cNvPicPr>
          <p:nvPr>
            <a:audioFile r:link="rId4"/>
            <p:extLst>
              <p:ext uri="{DAA4B4D4-6D71-4841-9C94-3DE7FCFB9230}">
                <p14:media xmlns:p14="http://schemas.microsoft.com/office/powerpoint/2010/main" r:link="rId5"/>
              </p:ext>
            </p:extLst>
          </p:nvPr>
        </p:nvPicPr>
        <p:blipFill>
          <a:blip r:embed="rId3"/>
          <a:stretch>
            <a:fillRect/>
          </a:stretch>
        </p:blipFill>
        <p:spPr>
          <a:xfrm>
            <a:off x="5791200" y="-838200"/>
            <a:ext cx="406400" cy="304800"/>
          </a:xfrm>
          <a:prstGeom prst="rect">
            <a:avLst/>
          </a:prstGeom>
          <a:noFill/>
          <a:ln w="9525">
            <a:noFill/>
          </a:ln>
        </p:spPr>
      </p:pic>
      <p:pic>
        <p:nvPicPr>
          <p:cNvPr id="135192" name="Picture 24" descr="Yacht-03-june"/>
          <p:cNvPicPr>
            <a:picLocks noChangeAspect="1"/>
          </p:cNvPicPr>
          <p:nvPr/>
        </p:nvPicPr>
        <p:blipFill>
          <a:blip r:embed="rId6"/>
          <a:stretch>
            <a:fillRect/>
          </a:stretch>
        </p:blipFill>
        <p:spPr>
          <a:xfrm>
            <a:off x="812800" y="4572000"/>
            <a:ext cx="2336800" cy="136313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402" fill="hold"/>
                                        <p:tgtEl>
                                          <p:spTgt spid="1076"/>
                                        </p:tgtEl>
                                      </p:cBhvr>
                                    </p:cmd>
                                  </p:childTnLst>
                                </p:cTn>
                              </p:par>
                              <p:par>
                                <p:cTn id="7" presetID="10" presetClass="entr" presetSubtype="0" fill="hold" grpId="0" nodeType="withEffect">
                                  <p:stCondLst>
                                    <p:cond delay="0"/>
                                  </p:stCondLst>
                                  <p:childTnLst>
                                    <p:set>
                                      <p:cBhvr>
                                        <p:cTn id="8" dur="1" fill="hold">
                                          <p:stCondLst>
                                            <p:cond delay="0"/>
                                          </p:stCondLst>
                                        </p:cTn>
                                        <p:tgtEl>
                                          <p:spTgt spid="1029"/>
                                        </p:tgtEl>
                                        <p:attrNameLst>
                                          <p:attrName>style.visibility</p:attrName>
                                        </p:attrNameLst>
                                      </p:cBhvr>
                                      <p:to>
                                        <p:strVal val="visible"/>
                                      </p:to>
                                    </p:set>
                                    <p:animEffect transition="in" filter="fade">
                                      <p:cBhvr>
                                        <p:cTn id="9" dur="500"/>
                                        <p:tgtEl>
                                          <p:spTgt spid="102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par>
                                <p:cTn id="13" presetID="10" presetClass="entr" presetSubtype="0" fill="hold" nodeType="withEffect">
                                  <p:stCondLst>
                                    <p:cond delay="0"/>
                                  </p:stCondLst>
                                  <p:childTnLst>
                                    <p:set>
                                      <p:cBhvr>
                                        <p:cTn id="14" dur="1" fill="hold">
                                          <p:stCondLst>
                                            <p:cond delay="0"/>
                                          </p:stCondLst>
                                        </p:cTn>
                                        <p:tgtEl>
                                          <p:spTgt spid="1055"/>
                                        </p:tgtEl>
                                        <p:attrNameLst>
                                          <p:attrName>style.visibility</p:attrName>
                                        </p:attrNameLst>
                                      </p:cBhvr>
                                      <p:to>
                                        <p:strVal val="visible"/>
                                      </p:to>
                                    </p:set>
                                    <p:animEffect transition="in" filter="fade">
                                      <p:cBhvr>
                                        <p:cTn id="15" dur="500"/>
                                        <p:tgtEl>
                                          <p:spTgt spid="1055"/>
                                        </p:tgtEl>
                                      </p:cBhvr>
                                    </p:animEffect>
                                  </p:childTnLst>
                                </p:cTn>
                              </p:par>
                              <p:par>
                                <p:cTn id="16" presetID="10" presetClass="entr" presetSubtype="0" fill="hold" nodeType="withEffect">
                                  <p:stCondLst>
                                    <p:cond delay="0"/>
                                  </p:stCondLst>
                                  <p:childTnLst>
                                    <p:set>
                                      <p:cBhvr>
                                        <p:cTn id="17" dur="1" fill="hold">
                                          <p:stCondLst>
                                            <p:cond delay="0"/>
                                          </p:stCondLst>
                                        </p:cTn>
                                        <p:tgtEl>
                                          <p:spTgt spid="1056"/>
                                        </p:tgtEl>
                                        <p:attrNameLst>
                                          <p:attrName>style.visibility</p:attrName>
                                        </p:attrNameLst>
                                      </p:cBhvr>
                                      <p:to>
                                        <p:strVal val="visible"/>
                                      </p:to>
                                    </p:set>
                                    <p:animEffect transition="in" filter="fade">
                                      <p:cBhvr>
                                        <p:cTn id="18" dur="500"/>
                                        <p:tgtEl>
                                          <p:spTgt spid="10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57"/>
                                        </p:tgtEl>
                                        <p:attrNameLst>
                                          <p:attrName>style.visibility</p:attrName>
                                        </p:attrNameLst>
                                      </p:cBhvr>
                                      <p:to>
                                        <p:strVal val="visible"/>
                                      </p:to>
                                    </p:set>
                                    <p:animEffect transition="in" filter="fade">
                                      <p:cBhvr>
                                        <p:cTn id="21" dur="500"/>
                                        <p:tgtEl>
                                          <p:spTgt spid="10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58"/>
                                        </p:tgtEl>
                                        <p:attrNameLst>
                                          <p:attrName>style.visibility</p:attrName>
                                        </p:attrNameLst>
                                      </p:cBhvr>
                                      <p:to>
                                        <p:strVal val="visible"/>
                                      </p:to>
                                    </p:set>
                                    <p:animEffect transition="in" filter="fade">
                                      <p:cBhvr>
                                        <p:cTn id="24" dur="500"/>
                                        <p:tgtEl>
                                          <p:spTgt spid="10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59"/>
                                        </p:tgtEl>
                                        <p:attrNameLst>
                                          <p:attrName>style.visibility</p:attrName>
                                        </p:attrNameLst>
                                      </p:cBhvr>
                                      <p:to>
                                        <p:strVal val="visible"/>
                                      </p:to>
                                    </p:set>
                                    <p:animEffect transition="in" filter="fade">
                                      <p:cBhvr>
                                        <p:cTn id="27" dur="500"/>
                                        <p:tgtEl>
                                          <p:spTgt spid="10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60"/>
                                        </p:tgtEl>
                                        <p:attrNameLst>
                                          <p:attrName>style.visibility</p:attrName>
                                        </p:attrNameLst>
                                      </p:cBhvr>
                                      <p:to>
                                        <p:strVal val="visible"/>
                                      </p:to>
                                    </p:set>
                                    <p:animEffect transition="in" filter="fade">
                                      <p:cBhvr>
                                        <p:cTn id="30" dur="500"/>
                                        <p:tgtEl>
                                          <p:spTgt spid="106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61"/>
                                        </p:tgtEl>
                                        <p:attrNameLst>
                                          <p:attrName>style.visibility</p:attrName>
                                        </p:attrNameLst>
                                      </p:cBhvr>
                                      <p:to>
                                        <p:strVal val="visible"/>
                                      </p:to>
                                    </p:set>
                                    <p:animEffect transition="in" filter="fade">
                                      <p:cBhvr>
                                        <p:cTn id="33" dur="500"/>
                                        <p:tgtEl>
                                          <p:spTgt spid="1061"/>
                                        </p:tgtEl>
                                      </p:cBhvr>
                                    </p:animEffect>
                                  </p:childTnLst>
                                </p:cTn>
                              </p:par>
                              <p:par>
                                <p:cTn id="34" presetID="10" presetClass="entr" presetSubtype="0" fill="hold" nodeType="withEffect">
                                  <p:stCondLst>
                                    <p:cond delay="0"/>
                                  </p:stCondLst>
                                  <p:childTnLst>
                                    <p:set>
                                      <p:cBhvr>
                                        <p:cTn id="35" dur="1" fill="hold">
                                          <p:stCondLst>
                                            <p:cond delay="0"/>
                                          </p:stCondLst>
                                        </p:cTn>
                                        <p:tgtEl>
                                          <p:spTgt spid="1062"/>
                                        </p:tgtEl>
                                        <p:attrNameLst>
                                          <p:attrName>style.visibility</p:attrName>
                                        </p:attrNameLst>
                                      </p:cBhvr>
                                      <p:to>
                                        <p:strVal val="visible"/>
                                      </p:to>
                                    </p:set>
                                    <p:animEffect transition="in" filter="fade">
                                      <p:cBhvr>
                                        <p:cTn id="36" dur="500"/>
                                        <p:tgtEl>
                                          <p:spTgt spid="1062"/>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1063"/>
                                        </p:tgtEl>
                                        <p:attrNameLst>
                                          <p:attrName>style.visibility</p:attrName>
                                        </p:attrNameLst>
                                      </p:cBhvr>
                                      <p:to>
                                        <p:strVal val="visible"/>
                                      </p:to>
                                    </p:set>
                                    <p:animEffect transition="in" filter="fade">
                                      <p:cBhvr>
                                        <p:cTn id="39" dur="500"/>
                                        <p:tgtEl>
                                          <p:spTgt spid="1063"/>
                                        </p:tgtEl>
                                      </p:cBhvr>
                                    </p:animEffect>
                                  </p:childTnLst>
                                </p:cTn>
                              </p:par>
                              <p:par>
                                <p:cTn id="40" presetID="10" presetClass="entr" presetSubtype="0" fill="hold" nodeType="withEffect">
                                  <p:stCondLst>
                                    <p:cond delay="0"/>
                                  </p:stCondLst>
                                  <p:childTnLst>
                                    <p:set>
                                      <p:cBhvr>
                                        <p:cTn id="41" dur="1" fill="hold">
                                          <p:stCondLst>
                                            <p:cond delay="0"/>
                                          </p:stCondLst>
                                        </p:cTn>
                                        <p:tgtEl>
                                          <p:spTgt spid="2064"/>
                                        </p:tgtEl>
                                        <p:attrNameLst>
                                          <p:attrName>style.visibility</p:attrName>
                                        </p:attrNameLst>
                                      </p:cBhvr>
                                      <p:to>
                                        <p:strVal val="visible"/>
                                      </p:to>
                                    </p:set>
                                    <p:animEffect transition="in" filter="fade">
                                      <p:cBhvr>
                                        <p:cTn id="42" dur="500"/>
                                        <p:tgtEl>
                                          <p:spTgt spid="2064"/>
                                        </p:tgtEl>
                                      </p:cBhvr>
                                    </p:animEffect>
                                  </p:childTnLst>
                                </p:cTn>
                              </p:par>
                              <p:par>
                                <p:cTn id="43" presetID="10" presetClass="entr" presetSubtype="0" fill="hold" nodeType="withEffect">
                                  <p:stCondLst>
                                    <p:cond delay="0"/>
                                  </p:stCondLst>
                                  <p:childTnLst>
                                    <p:set>
                                      <p:cBhvr>
                                        <p:cTn id="44" dur="1" fill="hold">
                                          <p:stCondLst>
                                            <p:cond delay="0"/>
                                          </p:stCondLst>
                                        </p:cTn>
                                        <p:tgtEl>
                                          <p:spTgt spid="2065"/>
                                        </p:tgtEl>
                                        <p:attrNameLst>
                                          <p:attrName>style.visibility</p:attrName>
                                        </p:attrNameLst>
                                      </p:cBhvr>
                                      <p:to>
                                        <p:strVal val="visible"/>
                                      </p:to>
                                    </p:set>
                                    <p:animEffect transition="in" filter="fade">
                                      <p:cBhvr>
                                        <p:cTn id="45" dur="500"/>
                                        <p:tgtEl>
                                          <p:spTgt spid="20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71"/>
                                        </p:tgtEl>
                                        <p:attrNameLst>
                                          <p:attrName>style.visibility</p:attrName>
                                        </p:attrNameLst>
                                      </p:cBhvr>
                                      <p:to>
                                        <p:strVal val="visible"/>
                                      </p:to>
                                    </p:set>
                                    <p:animEffect transition="in" filter="fade">
                                      <p:cBhvr>
                                        <p:cTn id="48" dur="500"/>
                                        <p:tgtEl>
                                          <p:spTgt spid="1071"/>
                                        </p:tgtEl>
                                      </p:cBhvr>
                                    </p:animEffect>
                                  </p:childTnLst>
                                </p:cTn>
                              </p:par>
                              <p:par>
                                <p:cTn id="49" presetID="3" presetClass="entr" presetSubtype="10" fill="hold" nodeType="withEffect">
                                  <p:stCondLst>
                                    <p:cond delay="0"/>
                                  </p:stCondLst>
                                  <p:childTnLst>
                                    <p:set>
                                      <p:cBhvr>
                                        <p:cTn id="50" dur="1" fill="hold">
                                          <p:stCondLst>
                                            <p:cond delay="0"/>
                                          </p:stCondLst>
                                        </p:cTn>
                                        <p:tgtEl>
                                          <p:spTgt spid="135192"/>
                                        </p:tgtEl>
                                        <p:attrNameLst>
                                          <p:attrName>style.visibility</p:attrName>
                                        </p:attrNameLst>
                                      </p:cBhvr>
                                      <p:to>
                                        <p:strVal val="visible"/>
                                      </p:to>
                                    </p:set>
                                    <p:animEffect transition="in" filter="blinds(horizontal)">
                                      <p:cBhvr>
                                        <p:cTn id="51" dur="500"/>
                                        <p:tgtEl>
                                          <p:spTgt spid="1351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3093"/>
                </p:tgtEl>
              </p:cMediaNode>
            </p:audio>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1076"/>
                </p:tgtEl>
              </p:cMediaNode>
            </p:audio>
          </p:childTnLst>
        </p:cTn>
      </p:par>
    </p:tnLst>
    <p:bldLst>
      <p:bldP spid="1029" grpId="0" bldLvl="0" animBg="1"/>
      <p:bldP spid="1030" grpId="0" bldLvl="0" animBg="1"/>
      <p:bldP spid="1057" grpId="0" bldLvl="0" animBg="1"/>
      <p:bldP spid="1058" grpId="0" bldLvl="0" animBg="1"/>
      <p:bldP spid="1059" grpId="0" bldLvl="0" animBg="1"/>
      <p:bldP spid="1060" grpId="0" bldLvl="0" animBg="1"/>
      <p:bldP spid="1061" grpId="0" bldLvl="0" animBg="1"/>
      <p:bldP spid="1063" grpId="0"/>
      <p:bldP spid="10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410" y="179705"/>
            <a:ext cx="4927600" cy="657225"/>
          </a:xfrm>
          <a:prstGeom prst="rect">
            <a:avLst/>
          </a:prstGeom>
        </p:spPr>
        <p:txBody>
          <a:bodyPr wrap="square">
            <a:spAutoFit/>
          </a:bodyPr>
          <a:lstStyle/>
          <a:p>
            <a:pPr marL="6350" marR="4445" indent="-6350" algn="ctr">
              <a:lnSpc>
                <a:spcPct val="115000"/>
              </a:lnSpc>
              <a:spcAft>
                <a:spcPts val="0"/>
              </a:spcAft>
            </a:pPr>
            <a:r>
              <a:rPr lang="vi-VN" sz="3200" b="1" kern="0" smtClean="0">
                <a:solidFill>
                  <a:srgbClr val="FF0000"/>
                </a:solidFill>
                <a:latin typeface="Times New Roman" panose="02020603050405020304" pitchFamily="18" charset="0"/>
                <a:ea typeface="Times New Roman" panose="02020603050405020304" pitchFamily="18" charset="0"/>
              </a:rPr>
              <a:t>PHẦN </a:t>
            </a:r>
            <a:r>
              <a:rPr lang="en-US" sz="3200" b="1" kern="0" smtClean="0">
                <a:solidFill>
                  <a:srgbClr val="FF0000"/>
                </a:solidFill>
                <a:latin typeface="Times New Roman" panose="02020603050405020304" pitchFamily="18" charset="0"/>
                <a:ea typeface="Times New Roman" panose="02020603050405020304" pitchFamily="18" charset="0"/>
              </a:rPr>
              <a:t>II</a:t>
            </a:r>
            <a:r>
              <a:rPr lang="en-US" sz="3200" b="1" kern="0">
                <a:solidFill>
                  <a:srgbClr val="FF0000"/>
                </a:solidFill>
                <a:latin typeface="Times New Roman" panose="02020603050405020304" pitchFamily="18" charset="0"/>
                <a:ea typeface="Times New Roman" panose="02020603050405020304" pitchFamily="18" charset="0"/>
              </a:rPr>
              <a:t>. NỘI DUNG</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702945" y="753110"/>
            <a:ext cx="6013450" cy="657225"/>
          </a:xfrm>
          <a:prstGeom prst="rect">
            <a:avLst/>
          </a:prstGeom>
        </p:spPr>
        <p:txBody>
          <a:bodyPr wrap="square">
            <a:spAutoFit/>
          </a:bodyPr>
          <a:lstStyle/>
          <a:p>
            <a:pPr marL="6350" marR="4445" indent="-6350" algn="just">
              <a:lnSpc>
                <a:spcPct val="115000"/>
              </a:lnSpc>
              <a:spcAft>
                <a:spcPts val="0"/>
              </a:spcAft>
            </a:pPr>
            <a:r>
              <a:rPr lang="vi-VN" sz="3200" b="1" kern="0">
                <a:solidFill>
                  <a:srgbClr val="0000CC"/>
                </a:solidFill>
                <a:latin typeface="Times New Roman" panose="02020603050405020304" pitchFamily="18" charset="0"/>
                <a:ea typeface="Times New Roman" panose="02020603050405020304" pitchFamily="18" charset="0"/>
              </a:rPr>
              <a:t>2.</a:t>
            </a:r>
            <a:r>
              <a:rPr lang="en-US" sz="3200" b="1" kern="0">
                <a:solidFill>
                  <a:srgbClr val="0000CC"/>
                </a:solidFill>
                <a:latin typeface="Times New Roman" panose="02020603050405020304" pitchFamily="18" charset="0"/>
                <a:ea typeface="Times New Roman" panose="02020603050405020304" pitchFamily="18" charset="0"/>
              </a:rPr>
              <a:t> </a:t>
            </a:r>
            <a:r>
              <a:rPr lang="en-US" altLang="en-US" sz="3200" b="1" kern="0">
                <a:solidFill>
                  <a:srgbClr val="0000CC"/>
                </a:solidFill>
                <a:latin typeface="Times New Roman" panose="02020603050405020304" pitchFamily="18" charset="0"/>
                <a:ea typeface="Times New Roman" panose="02020603050405020304" pitchFamily="18" charset="0"/>
              </a:rPr>
              <a:t>Thực trạng công tác dạy học.</a:t>
            </a:r>
            <a:r>
              <a:rPr lang="en-US" sz="3200" b="1" kern="0">
                <a:solidFill>
                  <a:srgbClr val="0000CC"/>
                </a:solidFill>
                <a:latin typeface="Times New Roman" panose="02020603050405020304" pitchFamily="18" charset="0"/>
                <a:ea typeface="Times New Roman" panose="02020603050405020304" pitchFamily="18" charset="0"/>
              </a:rPr>
              <a:t> </a:t>
            </a:r>
            <a:endParaRPr lang="en-US" sz="3200" b="1" kern="0">
              <a:solidFill>
                <a:srgbClr val="00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353060" y="1289685"/>
            <a:ext cx="11544300" cy="5357495"/>
          </a:xfrm>
          <a:prstGeom prst="rect">
            <a:avLst/>
          </a:prstGeom>
        </p:spPr>
        <p:txBody>
          <a:bodyPr wrap="square">
            <a:noAutofit/>
          </a:bodyPr>
          <a:lstStyle/>
          <a:p>
            <a:pPr marL="6350" marR="1905" indent="-6350" algn="just">
              <a:lnSpc>
                <a:spcPct val="115000"/>
              </a:lnSpc>
              <a:spcAft>
                <a:spcPts val="0"/>
              </a:spcAft>
            </a:pPr>
            <a:r>
              <a:rPr lang="vi-VN" altLang="en-US" sz="3200">
                <a:solidFill>
                  <a:schemeClr val="tx1"/>
                </a:solidFill>
                <a:latin typeface="Times New Roman" panose="02020603050405020304" pitchFamily="18" charset="0"/>
                <a:ea typeface="Calibri" panose="020F0502020204030204" pitchFamily="34" charset="0"/>
              </a:rPr>
              <a:t>       </a:t>
            </a:r>
            <a:r>
              <a:rPr lang="vi-VN" altLang="en-US" sz="3200" b="1">
                <a:solidFill>
                  <a:schemeClr val="tx1"/>
                </a:solidFill>
                <a:latin typeface="Times New Roman" panose="02020603050405020304" pitchFamily="18" charset="0"/>
                <a:ea typeface="Calibri" panose="020F0502020204030204" pitchFamily="34" charset="0"/>
              </a:rPr>
              <a:t>2.1.</a:t>
            </a:r>
            <a:r>
              <a:rPr lang="en-US" altLang="en-US" sz="3200" b="1">
                <a:solidFill>
                  <a:schemeClr val="tx1"/>
                </a:solidFill>
                <a:latin typeface="Times New Roman" panose="02020603050405020304" pitchFamily="18" charset="0"/>
                <a:ea typeface="Calibri" panose="020F0502020204030204" pitchFamily="34" charset="0"/>
              </a:rPr>
              <a:t> Về </a:t>
            </a:r>
            <a:r>
              <a:rPr lang="vi-VN" altLang="en-US" sz="3200" b="1">
                <a:solidFill>
                  <a:schemeClr val="tx1"/>
                </a:solidFill>
                <a:latin typeface="Times New Roman" panose="02020603050405020304" pitchFamily="18" charset="0"/>
                <a:ea typeface="Calibri" panose="020F0502020204030204" pitchFamily="34" charset="0"/>
              </a:rPr>
              <a:t>việc giảng dạy của giáo viên</a:t>
            </a:r>
            <a:endParaRPr lang="vi-VN" altLang="en-US" sz="3200" b="1">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vi-VN" altLang="en-US" sz="3200">
                <a:solidFill>
                  <a:schemeClr val="tx1"/>
                </a:solidFill>
                <a:latin typeface="Times New Roman" panose="02020603050405020304" pitchFamily="18" charset="0"/>
                <a:ea typeface="Calibri" panose="020F0502020204030204" pitchFamily="34" charset="0"/>
              </a:rPr>
              <a:t>- Việc sử dụng các phương pháp dạy học truyền thống đọc chép dẫn đến n</a:t>
            </a:r>
            <a:r>
              <a:rPr lang="en-US" altLang="en-US" sz="3200">
                <a:solidFill>
                  <a:schemeClr val="tx1"/>
                </a:solidFill>
                <a:latin typeface="Times New Roman" panose="02020603050405020304" pitchFamily="18" charset="0"/>
                <a:ea typeface="Calibri" panose="020F0502020204030204" pitchFamily="34" charset="0"/>
              </a:rPr>
              <a:t>hiều HS tỏ ra mỏi mệt, không mấy hứng thú</a:t>
            </a:r>
            <a:r>
              <a:rPr lang="vi-VN" altLang="en-US" sz="3200">
                <a:solidFill>
                  <a:schemeClr val="tx1"/>
                </a:solidFill>
                <a:latin typeface="Times New Roman" panose="02020603050405020304" pitchFamily="18" charset="0"/>
                <a:ea typeface="Calibri" panose="020F0502020204030204" pitchFamily="34" charset="0"/>
              </a:rPr>
              <a:t> khiến</a:t>
            </a:r>
            <a:r>
              <a:rPr lang="en-US" altLang="en-US" sz="3200">
                <a:solidFill>
                  <a:schemeClr val="tx1"/>
                </a:solidFill>
                <a:latin typeface="Times New Roman" panose="02020603050405020304" pitchFamily="18" charset="0"/>
                <a:ea typeface="Calibri" panose="020F0502020204030204" pitchFamily="34" charset="0"/>
              </a:rPr>
              <a:t> không khí lớp học trầm lắng, kết quả học tập không cao. </a:t>
            </a:r>
            <a:endParaRPr lang="en-US" altLang="en-US" sz="32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vi-VN" altLang="en-US" sz="3200">
                <a:solidFill>
                  <a:schemeClr val="tx1"/>
                </a:solidFill>
                <a:latin typeface="Times New Roman" panose="02020603050405020304" pitchFamily="18" charset="0"/>
                <a:ea typeface="Calibri" panose="020F0502020204030204" pitchFamily="34" charset="0"/>
              </a:rPr>
              <a:t>- </a:t>
            </a:r>
            <a:r>
              <a:rPr lang="en-US" altLang="en-US" sz="3200">
                <a:solidFill>
                  <a:schemeClr val="tx1"/>
                </a:solidFill>
                <a:latin typeface="Times New Roman" panose="02020603050405020304" pitchFamily="18" charset="0"/>
                <a:ea typeface="Calibri" panose="020F0502020204030204" pitchFamily="34" charset="0"/>
              </a:rPr>
              <a:t>Bản thân tôi sau khi tham khảo các tài liệu liên quan tới vấn </a:t>
            </a:r>
            <a:r>
              <a:rPr lang="en-US" altLang="en-US" sz="3200">
                <a:solidFill>
                  <a:schemeClr val="tx1"/>
                </a:solidFill>
                <a:latin typeface="Times New Roman" panose="02020603050405020304" pitchFamily="18" charset="0"/>
                <a:ea typeface="Calibri" panose="020F0502020204030204" pitchFamily="34" charset="0"/>
              </a:rPr>
              <a:t>đề </a:t>
            </a:r>
            <a:r>
              <a:rPr lang="en-US" altLang="en-US" sz="3200">
                <a:solidFill>
                  <a:schemeClr val="tx1"/>
                </a:solidFill>
                <a:latin typeface="Times New Roman" panose="02020603050405020304" pitchFamily="18" charset="0"/>
                <a:ea typeface="Calibri" panose="020F0502020204030204" pitchFamily="34" charset="0"/>
              </a:rPr>
              <a:t>đổi mới giáo dục theo ch</a:t>
            </a:r>
            <a:r>
              <a:rPr lang="en-US" altLang="en-US" sz="3200">
                <a:solidFill>
                  <a:schemeClr val="tx1"/>
                </a:solidFill>
                <a:latin typeface="Times New Roman" panose="02020603050405020304" pitchFamily="18" charset="0"/>
                <a:ea typeface="Calibri" panose="020F0502020204030204" pitchFamily="34" charset="0"/>
              </a:rPr>
              <a:t>ương trình giáo dục 2018. Tôi </a:t>
            </a:r>
            <a:r>
              <a:rPr lang="en-US" altLang="en-US" sz="3200">
                <a:solidFill>
                  <a:schemeClr val="tx1"/>
                </a:solidFill>
                <a:latin typeface="Times New Roman" panose="02020603050405020304" pitchFamily="18" charset="0"/>
                <a:ea typeface="Calibri" panose="020F0502020204030204" pitchFamily="34" charset="0"/>
              </a:rPr>
              <a:t>đã vận dụng ph</a:t>
            </a:r>
            <a:r>
              <a:rPr lang="en-US" altLang="en-US" sz="3200">
                <a:solidFill>
                  <a:schemeClr val="tx1"/>
                </a:solidFill>
                <a:latin typeface="Times New Roman" panose="02020603050405020304" pitchFamily="18" charset="0"/>
                <a:ea typeface="Calibri" panose="020F0502020204030204" pitchFamily="34" charset="0"/>
              </a:rPr>
              <a:t>ương pháp </a:t>
            </a:r>
            <a:r>
              <a:rPr lang="en-US" altLang="en-US" sz="3200">
                <a:solidFill>
                  <a:schemeClr val="tx1"/>
                </a:solidFill>
                <a:latin typeface="Times New Roman" panose="02020603050405020304" pitchFamily="18" charset="0"/>
                <a:ea typeface="Calibri" panose="020F0502020204030204" pitchFamily="34" charset="0"/>
              </a:rPr>
              <a:t>đặt và giải quyết vấn </a:t>
            </a:r>
            <a:r>
              <a:rPr lang="en-US" altLang="en-US" sz="3200">
                <a:solidFill>
                  <a:schemeClr val="tx1"/>
                </a:solidFill>
                <a:latin typeface="Times New Roman" panose="02020603050405020304" pitchFamily="18" charset="0"/>
                <a:ea typeface="Calibri" panose="020F0502020204030204" pitchFamily="34" charset="0"/>
              </a:rPr>
              <a:t>đề vào ôn tập một cách sáng tạo, sinh </a:t>
            </a:r>
            <a:r>
              <a:rPr lang="en-US" altLang="en-US" sz="3200">
                <a:solidFill>
                  <a:schemeClr val="tx1"/>
                </a:solidFill>
                <a:latin typeface="Times New Roman" panose="02020603050405020304" pitchFamily="18" charset="0"/>
                <a:ea typeface="Calibri" panose="020F0502020204030204" pitchFamily="34" charset="0"/>
              </a:rPr>
              <a:t>động, hấp dẫn giúp HS nắm bắt tốt hơn phần kiến thức c</a:t>
            </a:r>
            <a:r>
              <a:rPr lang="en-US" altLang="en-US" sz="3200">
                <a:solidFill>
                  <a:schemeClr val="tx1"/>
                </a:solidFill>
                <a:latin typeface="Times New Roman" panose="02020603050405020304" pitchFamily="18" charset="0"/>
                <a:ea typeface="Calibri" panose="020F0502020204030204" pitchFamily="34" charset="0"/>
              </a:rPr>
              <a:t>ũng nh</a:t>
            </a:r>
            <a:r>
              <a:rPr lang="en-US" altLang="en-US" sz="3200">
                <a:solidFill>
                  <a:schemeClr val="tx1"/>
                </a:solidFill>
                <a:latin typeface="Times New Roman" panose="02020603050405020304" pitchFamily="18" charset="0"/>
                <a:ea typeface="Calibri" panose="020F0502020204030204" pitchFamily="34" charset="0"/>
              </a:rPr>
              <a:t>ư thấy hứng thú hơn với bài học, môn học</a:t>
            </a:r>
            <a:r>
              <a:rPr lang="vi-VN" altLang="en-US" sz="3200">
                <a:solidFill>
                  <a:schemeClr val="tx1"/>
                </a:solidFill>
                <a:latin typeface="Times New Roman" panose="02020603050405020304" pitchFamily="18" charset="0"/>
                <a:ea typeface="Calibri" panose="020F0502020204030204" pitchFamily="34" charset="0"/>
              </a:rPr>
              <a:t>.</a:t>
            </a:r>
            <a:endParaRPr lang="vi-VN" altLang="en-US" sz="3200">
              <a:solidFill>
                <a:schemeClr val="tx1"/>
              </a:solidFill>
              <a:latin typeface="Times New Roman" panose="02020603050405020304" pitchFamily="18" charset="0"/>
              <a:ea typeface="Calibri" panose="020F0502020204030204" pitchFamily="34" charset="0"/>
            </a:endParaRPr>
          </a:p>
        </p:txBody>
      </p:sp>
      <p:pic>
        <p:nvPicPr>
          <p:cNvPr id="17417" name="Picture 9" descr="Yacht-03-june"/>
          <p:cNvPicPr>
            <a:picLocks noChangeAspect="1"/>
          </p:cNvPicPr>
          <p:nvPr/>
        </p:nvPicPr>
        <p:blipFill>
          <a:blip r:embed="rId1"/>
          <a:stretch>
            <a:fillRect/>
          </a:stretch>
        </p:blipFill>
        <p:spPr>
          <a:xfrm>
            <a:off x="8929370" y="179705"/>
            <a:ext cx="2658745" cy="15252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8470" y="179705"/>
            <a:ext cx="6207760" cy="798830"/>
          </a:xfrm>
          <a:prstGeom prst="rect">
            <a:avLst/>
          </a:prstGeom>
        </p:spPr>
        <p:txBody>
          <a:bodyPr wrap="square">
            <a:spAutoFit/>
          </a:bodyPr>
          <a:lstStyle/>
          <a:p>
            <a:pPr marL="6350" marR="4445" indent="-6350" algn="ctr">
              <a:lnSpc>
                <a:spcPct val="115000"/>
              </a:lnSpc>
              <a:spcAft>
                <a:spcPts val="0"/>
              </a:spcAft>
            </a:pPr>
            <a:r>
              <a:rPr lang="vi-VN" sz="4000" b="1" kern="0" smtClean="0">
                <a:solidFill>
                  <a:srgbClr val="FF0000"/>
                </a:solidFill>
                <a:latin typeface="Times New Roman" panose="02020603050405020304" pitchFamily="18" charset="0"/>
                <a:ea typeface="Times New Roman" panose="02020603050405020304" pitchFamily="18" charset="0"/>
              </a:rPr>
              <a:t>PHẦN </a:t>
            </a:r>
            <a:r>
              <a:rPr lang="en-US" sz="4000" b="1" kern="0" smtClean="0">
                <a:solidFill>
                  <a:srgbClr val="FF0000"/>
                </a:solidFill>
                <a:latin typeface="Times New Roman" panose="02020603050405020304" pitchFamily="18" charset="0"/>
                <a:ea typeface="Times New Roman" panose="02020603050405020304" pitchFamily="18" charset="0"/>
              </a:rPr>
              <a:t>II</a:t>
            </a:r>
            <a:r>
              <a:rPr lang="en-US" sz="4000" b="1" kern="0">
                <a:solidFill>
                  <a:srgbClr val="FF0000"/>
                </a:solidFill>
                <a:latin typeface="Times New Roman" panose="02020603050405020304" pitchFamily="18" charset="0"/>
                <a:ea typeface="Times New Roman" panose="02020603050405020304" pitchFamily="18" charset="0"/>
              </a:rPr>
              <a:t>. NỘI DUNG</a:t>
            </a:r>
            <a:r>
              <a:rPr lang="en-US" sz="4000" b="1" kern="0">
                <a:solidFill>
                  <a:srgbClr val="FF0000"/>
                </a:solidFill>
                <a:latin typeface="Times New Roman" panose="02020603050405020304" pitchFamily="18" charset="0"/>
                <a:ea typeface="Times New Roman" panose="02020603050405020304" pitchFamily="18" charset="0"/>
              </a:rPr>
              <a:t> </a:t>
            </a:r>
            <a:endParaRPr lang="en-US" sz="40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596900" y="1049020"/>
            <a:ext cx="11259185" cy="763270"/>
          </a:xfrm>
          <a:prstGeom prst="rect">
            <a:avLst/>
          </a:prstGeom>
        </p:spPr>
        <p:txBody>
          <a:bodyPr wrap="square">
            <a:spAutoFit/>
          </a:bodyPr>
          <a:lstStyle/>
          <a:p>
            <a:pPr marL="6350" marR="4445" indent="-6350" algn="just">
              <a:lnSpc>
                <a:spcPct val="115000"/>
              </a:lnSpc>
              <a:spcAft>
                <a:spcPts val="0"/>
              </a:spcAft>
            </a:pPr>
            <a:r>
              <a:rPr lang="en-US" altLang="en-US" sz="3800" b="1" kern="0">
                <a:solidFill>
                  <a:srgbClr val="0000CC"/>
                </a:solidFill>
                <a:latin typeface="Times New Roman" panose="02020603050405020304" pitchFamily="18" charset="0"/>
                <a:ea typeface="Times New Roman" panose="02020603050405020304" pitchFamily="18" charset="0"/>
              </a:rPr>
              <a:t>3. Các biện pháp nâng cao chất lượng giảng dạy</a:t>
            </a:r>
            <a:endParaRPr lang="en-US" altLang="en-US" sz="3800" b="1" kern="0">
              <a:solidFill>
                <a:srgbClr val="0000CC"/>
              </a:solidFill>
              <a:latin typeface="Times New Roman" panose="02020603050405020304" pitchFamily="18" charset="0"/>
              <a:ea typeface="Times New Roman" panose="02020603050405020304" pitchFamily="18" charset="0"/>
            </a:endParaRPr>
          </a:p>
        </p:txBody>
      </p:sp>
      <p:sp>
        <p:nvSpPr>
          <p:cNvPr id="5" name="Rectangle 4"/>
          <p:cNvSpPr/>
          <p:nvPr/>
        </p:nvSpPr>
        <p:spPr>
          <a:xfrm>
            <a:off x="236220" y="1651635"/>
            <a:ext cx="11544300" cy="4684395"/>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r>
              <a:rPr lang="vi-VN" sz="3200">
                <a:solidFill>
                  <a:schemeClr val="tx1"/>
                </a:solidFill>
                <a:latin typeface="Times New Roman" panose="02020603050405020304" pitchFamily="18" charset="0"/>
                <a:ea typeface="Calibri" panose="020F0502020204030204" pitchFamily="34" charset="0"/>
              </a:rPr>
              <a:t>      </a:t>
            </a:r>
            <a:endParaRPr lang="vi-VN" sz="32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vi-VN" sz="3200">
                <a:solidFill>
                  <a:schemeClr val="tx1"/>
                </a:solidFill>
                <a:latin typeface="Times New Roman" panose="02020603050405020304" pitchFamily="18" charset="0"/>
                <a:ea typeface="Calibri" panose="020F0502020204030204" pitchFamily="34" charset="0"/>
              </a:rPr>
              <a:t>       </a:t>
            </a:r>
            <a:r>
              <a:rPr lang="en-US" altLang="en-US" sz="4000">
                <a:solidFill>
                  <a:schemeClr val="tx1"/>
                </a:solidFill>
                <a:latin typeface="Times New Roman" panose="02020603050405020304" pitchFamily="18" charset="0"/>
                <a:ea typeface="Calibri" panose="020F0502020204030204" pitchFamily="34" charset="0"/>
              </a:rPr>
              <a:t>Để chuẩn bị cho ôn thi, tôi tập hợp các đề thi của những năm học trước, sau đó </a:t>
            </a:r>
            <a:r>
              <a:rPr lang="vi-VN" altLang="en-US" sz="4000">
                <a:solidFill>
                  <a:schemeClr val="tx1"/>
                </a:solidFill>
                <a:latin typeface="Times New Roman" panose="02020603050405020304" pitchFamily="18" charset="0"/>
                <a:ea typeface="Calibri" panose="020F0502020204030204" pitchFamily="34" charset="0"/>
              </a:rPr>
              <a:t>chuyển giao</a:t>
            </a:r>
            <a:r>
              <a:rPr lang="en-US" altLang="en-US" sz="4000">
                <a:solidFill>
                  <a:schemeClr val="tx1"/>
                </a:solidFill>
                <a:latin typeface="Times New Roman" panose="02020603050405020304" pitchFamily="18" charset="0"/>
                <a:ea typeface="Calibri" panose="020F0502020204030204" pitchFamily="34" charset="0"/>
              </a:rPr>
              <a:t> cho học sinh. Yêu cầu học sinh xác đ</a:t>
            </a:r>
            <a:r>
              <a:rPr lang="en-US" altLang="en-US" sz="4000">
                <a:solidFill>
                  <a:schemeClr val="tx1"/>
                </a:solidFill>
                <a:latin typeface="Times New Roman" panose="02020603050405020304" pitchFamily="18" charset="0"/>
                <a:ea typeface="Calibri" panose="020F0502020204030204" pitchFamily="34" charset="0"/>
              </a:rPr>
              <a:t>ịnh vấn đ</a:t>
            </a:r>
            <a:r>
              <a:rPr lang="en-US" altLang="en-US" sz="4000">
                <a:solidFill>
                  <a:schemeClr val="tx1"/>
                </a:solidFill>
                <a:latin typeface="Times New Roman" panose="02020603050405020304" pitchFamily="18" charset="0"/>
                <a:ea typeface="Calibri" panose="020F0502020204030204" pitchFamily="34" charset="0"/>
              </a:rPr>
              <a:t>ề, giải quyết các vấn đ</a:t>
            </a:r>
            <a:r>
              <a:rPr lang="en-US" altLang="en-US" sz="4000">
                <a:solidFill>
                  <a:schemeClr val="tx1"/>
                </a:solidFill>
                <a:latin typeface="Times New Roman" panose="02020603050405020304" pitchFamily="18" charset="0"/>
                <a:ea typeface="Calibri" panose="020F0502020204030204" pitchFamily="34" charset="0"/>
              </a:rPr>
              <a:t>ề dư</a:t>
            </a:r>
            <a:r>
              <a:rPr lang="en-US" altLang="en-US" sz="4000">
                <a:solidFill>
                  <a:schemeClr val="tx1"/>
                </a:solidFill>
                <a:latin typeface="Times New Roman" panose="02020603050405020304" pitchFamily="18" charset="0"/>
                <a:ea typeface="Calibri" panose="020F0502020204030204" pitchFamily="34" charset="0"/>
              </a:rPr>
              <a:t>ới sự đ</a:t>
            </a:r>
            <a:r>
              <a:rPr lang="en-US" altLang="en-US" sz="4000">
                <a:solidFill>
                  <a:schemeClr val="tx1"/>
                </a:solidFill>
                <a:latin typeface="Times New Roman" panose="02020603050405020304" pitchFamily="18" charset="0"/>
                <a:ea typeface="Calibri" panose="020F0502020204030204" pitchFamily="34" charset="0"/>
              </a:rPr>
              <a:t>ịnh hư</a:t>
            </a:r>
            <a:r>
              <a:rPr lang="en-US" altLang="en-US" sz="4000">
                <a:solidFill>
                  <a:schemeClr val="tx1"/>
                </a:solidFill>
                <a:latin typeface="Times New Roman" panose="02020603050405020304" pitchFamily="18" charset="0"/>
                <a:ea typeface="Calibri" panose="020F0502020204030204" pitchFamily="34" charset="0"/>
              </a:rPr>
              <a:t>ớng của giáo viên.</a:t>
            </a:r>
            <a:endParaRPr lang="en-US" altLang="en-US" sz="4000">
              <a:solidFill>
                <a:schemeClr val="tx1"/>
              </a:solidFill>
              <a:latin typeface="Times New Roman" panose="02020603050405020304" pitchFamily="18" charset="0"/>
              <a:ea typeface="Calibri" panose="020F0502020204030204" pitchFamily="34" charset="0"/>
            </a:endParaRPr>
          </a:p>
        </p:txBody>
      </p:sp>
      <p:pic>
        <p:nvPicPr>
          <p:cNvPr id="17417" name="Picture 9" descr="Yacht-03-june"/>
          <p:cNvPicPr>
            <a:picLocks noChangeAspect="1"/>
          </p:cNvPicPr>
          <p:nvPr/>
        </p:nvPicPr>
        <p:blipFill>
          <a:blip r:embed="rId1"/>
          <a:stretch>
            <a:fillRect/>
          </a:stretch>
        </p:blipFill>
        <p:spPr>
          <a:xfrm>
            <a:off x="9269730" y="0"/>
            <a:ext cx="2466975" cy="11849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410" y="179705"/>
            <a:ext cx="4927600" cy="657225"/>
          </a:xfrm>
          <a:prstGeom prst="rect">
            <a:avLst/>
          </a:prstGeom>
        </p:spPr>
        <p:txBody>
          <a:bodyPr wrap="square">
            <a:spAutoFit/>
          </a:bodyPr>
          <a:lstStyle/>
          <a:p>
            <a:pPr marL="6350" marR="4445" indent="-6350" algn="ctr">
              <a:lnSpc>
                <a:spcPct val="115000"/>
              </a:lnSpc>
              <a:spcAft>
                <a:spcPts val="0"/>
              </a:spcAft>
            </a:pPr>
            <a:r>
              <a:rPr lang="vi-VN" sz="3200" b="1" kern="0" smtClean="0">
                <a:solidFill>
                  <a:srgbClr val="FF0000"/>
                </a:solidFill>
                <a:latin typeface="Times New Roman" panose="02020603050405020304" pitchFamily="18" charset="0"/>
                <a:ea typeface="Times New Roman" panose="02020603050405020304" pitchFamily="18" charset="0"/>
              </a:rPr>
              <a:t>PHẦN </a:t>
            </a:r>
            <a:r>
              <a:rPr lang="en-US" sz="3200" b="1" kern="0" smtClean="0">
                <a:solidFill>
                  <a:srgbClr val="FF0000"/>
                </a:solidFill>
                <a:latin typeface="Times New Roman" panose="02020603050405020304" pitchFamily="18" charset="0"/>
                <a:ea typeface="Times New Roman" panose="02020603050405020304" pitchFamily="18" charset="0"/>
              </a:rPr>
              <a:t>II</a:t>
            </a:r>
            <a:r>
              <a:rPr lang="en-US" sz="3200" b="1" kern="0">
                <a:solidFill>
                  <a:srgbClr val="FF0000"/>
                </a:solidFill>
                <a:latin typeface="Times New Roman" panose="02020603050405020304" pitchFamily="18" charset="0"/>
                <a:ea typeface="Times New Roman" panose="02020603050405020304" pitchFamily="18" charset="0"/>
              </a:rPr>
              <a:t>. NỘI DUNG</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596900" y="900430"/>
            <a:ext cx="9567545" cy="692785"/>
          </a:xfrm>
          <a:prstGeom prst="rect">
            <a:avLst/>
          </a:prstGeom>
        </p:spPr>
        <p:txBody>
          <a:bodyPr wrap="square">
            <a:spAutoFit/>
          </a:bodyPr>
          <a:lstStyle/>
          <a:p>
            <a:pPr marL="6350" marR="4445" indent="-6350" algn="just">
              <a:lnSpc>
                <a:spcPct val="115000"/>
              </a:lnSpc>
              <a:spcAft>
                <a:spcPts val="0"/>
              </a:spcAft>
            </a:pPr>
            <a:r>
              <a:rPr lang="en-US" altLang="en-US" sz="3400" b="1" kern="0">
                <a:solidFill>
                  <a:srgbClr val="0000CC"/>
                </a:solidFill>
                <a:latin typeface="Times New Roman" panose="02020603050405020304" pitchFamily="18" charset="0"/>
                <a:ea typeface="Times New Roman" panose="02020603050405020304" pitchFamily="18" charset="0"/>
              </a:rPr>
              <a:t>3. Các biện pháp nâng cao chất l</a:t>
            </a:r>
            <a:r>
              <a:rPr lang="en-US" altLang="en-US" sz="3400" b="1" kern="0">
                <a:solidFill>
                  <a:srgbClr val="0000CC"/>
                </a:solidFill>
                <a:latin typeface="Times New Roman" panose="02020603050405020304" pitchFamily="18" charset="0"/>
                <a:ea typeface="Times New Roman" panose="02020603050405020304" pitchFamily="18" charset="0"/>
              </a:rPr>
              <a:t>ư</a:t>
            </a:r>
            <a:r>
              <a:rPr lang="en-US" altLang="en-US" sz="3400" b="1" kern="0">
                <a:solidFill>
                  <a:srgbClr val="0000CC"/>
                </a:solidFill>
                <a:latin typeface="Times New Roman" panose="02020603050405020304" pitchFamily="18" charset="0"/>
                <a:ea typeface="Times New Roman" panose="02020603050405020304" pitchFamily="18" charset="0"/>
              </a:rPr>
              <a:t>ợng giảng dạy</a:t>
            </a:r>
            <a:endParaRPr lang="en-US" altLang="en-US" sz="3400" b="1" kern="0">
              <a:solidFill>
                <a:srgbClr val="0000CC"/>
              </a:solidFill>
              <a:latin typeface="Times New Roman" panose="02020603050405020304" pitchFamily="18" charset="0"/>
              <a:ea typeface="Times New Roman" panose="02020603050405020304" pitchFamily="18" charset="0"/>
            </a:endParaRPr>
          </a:p>
        </p:txBody>
      </p:sp>
      <p:sp>
        <p:nvSpPr>
          <p:cNvPr id="5" name="Rectangle 4"/>
          <p:cNvSpPr/>
          <p:nvPr/>
        </p:nvSpPr>
        <p:spPr>
          <a:xfrm>
            <a:off x="236220" y="1651635"/>
            <a:ext cx="11544300" cy="4684395"/>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r>
              <a:rPr lang="en-US" altLang="en-US" sz="3200" b="1">
                <a:solidFill>
                  <a:schemeClr val="tx1"/>
                </a:solidFill>
                <a:latin typeface="Times New Roman" panose="02020603050405020304" pitchFamily="18" charset="0"/>
                <a:ea typeface="Calibri" panose="020F0502020204030204" pitchFamily="34" charset="0"/>
              </a:rPr>
              <a:t>3.1. Giải pháp 1: </a:t>
            </a:r>
            <a:r>
              <a:rPr lang="en-US" altLang="en-US" sz="3200">
                <a:solidFill>
                  <a:schemeClr val="tx1"/>
                </a:solidFill>
                <a:latin typeface="Times New Roman" panose="02020603050405020304" pitchFamily="18" charset="0"/>
                <a:ea typeface="Calibri" panose="020F0502020204030204" pitchFamily="34" charset="0"/>
              </a:rPr>
              <a:t>GV giao nhiệm vụ cho học sinh xác </a:t>
            </a:r>
            <a:r>
              <a:rPr lang="en-US" altLang="en-US" sz="3200">
                <a:solidFill>
                  <a:schemeClr val="tx1"/>
                </a:solidFill>
                <a:latin typeface="Times New Roman" panose="02020603050405020304" pitchFamily="18" charset="0"/>
                <a:ea typeface="Calibri" panose="020F0502020204030204" pitchFamily="34" charset="0"/>
              </a:rPr>
              <a:t>đ</a:t>
            </a:r>
            <a:r>
              <a:rPr lang="en-US" altLang="en-US" sz="3200">
                <a:solidFill>
                  <a:schemeClr val="tx1"/>
                </a:solidFill>
                <a:latin typeface="Times New Roman" panose="02020603050405020304" pitchFamily="18" charset="0"/>
                <a:ea typeface="Calibri" panose="020F0502020204030204" pitchFamily="34" charset="0"/>
              </a:rPr>
              <a:t>ịnh các vấn </a:t>
            </a:r>
            <a:r>
              <a:rPr lang="en-US" altLang="en-US" sz="3200">
                <a:solidFill>
                  <a:schemeClr val="tx1"/>
                </a:solidFill>
                <a:latin typeface="Times New Roman" panose="02020603050405020304" pitchFamily="18" charset="0"/>
                <a:ea typeface="Calibri" panose="020F0502020204030204" pitchFamily="34" charset="0"/>
              </a:rPr>
              <a:t>đ</a:t>
            </a:r>
            <a:r>
              <a:rPr lang="en-US" altLang="en-US" sz="3200">
                <a:solidFill>
                  <a:schemeClr val="tx1"/>
                </a:solidFill>
                <a:latin typeface="Times New Roman" panose="02020603050405020304" pitchFamily="18" charset="0"/>
                <a:ea typeface="Calibri" panose="020F0502020204030204" pitchFamily="34" charset="0"/>
              </a:rPr>
              <a:t>ề </a:t>
            </a:r>
            <a:r>
              <a:rPr lang="en-US" altLang="en-US" sz="3200">
                <a:solidFill>
                  <a:schemeClr val="tx1"/>
                </a:solidFill>
                <a:latin typeface="Times New Roman" panose="02020603050405020304" pitchFamily="18" charset="0"/>
                <a:ea typeface="Calibri" panose="020F0502020204030204" pitchFamily="34" charset="0"/>
              </a:rPr>
              <a:t>đ</a:t>
            </a:r>
            <a:r>
              <a:rPr lang="en-US" altLang="en-US" sz="3200">
                <a:solidFill>
                  <a:schemeClr val="tx1"/>
                </a:solidFill>
                <a:latin typeface="Times New Roman" panose="02020603050405020304" pitchFamily="18" charset="0"/>
                <a:ea typeface="Calibri" panose="020F0502020204030204" pitchFamily="34" charset="0"/>
              </a:rPr>
              <a:t>ặt ra trong </a:t>
            </a:r>
            <a:r>
              <a:rPr lang="en-US" altLang="en-US" sz="3200">
                <a:solidFill>
                  <a:schemeClr val="tx1"/>
                </a:solidFill>
                <a:latin typeface="Times New Roman" panose="02020603050405020304" pitchFamily="18" charset="0"/>
                <a:ea typeface="Calibri" panose="020F0502020204030204" pitchFamily="34" charset="0"/>
              </a:rPr>
              <a:t>đ</a:t>
            </a:r>
            <a:r>
              <a:rPr lang="en-US" altLang="en-US" sz="3200">
                <a:solidFill>
                  <a:schemeClr val="tx1"/>
                </a:solidFill>
                <a:latin typeface="Times New Roman" panose="02020603050405020304" pitchFamily="18" charset="0"/>
                <a:ea typeface="Calibri" panose="020F0502020204030204" pitchFamily="34" charset="0"/>
              </a:rPr>
              <a:t>ề thi. (Phát hiện vấn </a:t>
            </a:r>
            <a:r>
              <a:rPr lang="en-US" altLang="en-US" sz="3200">
                <a:solidFill>
                  <a:schemeClr val="tx1"/>
                </a:solidFill>
                <a:latin typeface="Times New Roman" panose="02020603050405020304" pitchFamily="18" charset="0"/>
                <a:ea typeface="Calibri" panose="020F0502020204030204" pitchFamily="34" charset="0"/>
              </a:rPr>
              <a:t>đ</a:t>
            </a:r>
            <a:r>
              <a:rPr lang="en-US" altLang="en-US" sz="3200">
                <a:solidFill>
                  <a:schemeClr val="tx1"/>
                </a:solidFill>
                <a:latin typeface="Times New Roman" panose="02020603050405020304" pitchFamily="18" charset="0"/>
                <a:ea typeface="Calibri" panose="020F0502020204030204" pitchFamily="34" charset="0"/>
              </a:rPr>
              <a:t>ề)</a:t>
            </a:r>
            <a:endParaRPr lang="en-US" altLang="en-US" sz="32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vi-VN" altLang="en-US" sz="3200">
                <a:latin typeface="Times New Roman" panose="02020603050405020304" pitchFamily="18" charset="0"/>
                <a:ea typeface="Calibri" panose="020F0502020204030204" pitchFamily="34" charset="0"/>
                <a:sym typeface="+mn-ea"/>
              </a:rPr>
              <a:t> </a:t>
            </a:r>
            <a:r>
              <a:rPr lang="vi-VN" altLang="en-US" sz="3200" b="1">
                <a:latin typeface="Times New Roman" panose="02020603050405020304" pitchFamily="18" charset="0"/>
                <a:ea typeface="Calibri" panose="020F0502020204030204" pitchFamily="34" charset="0"/>
                <a:sym typeface="+mn-ea"/>
              </a:rPr>
              <a:t>     3</a:t>
            </a:r>
            <a:r>
              <a:rPr lang="en-US" altLang="en-US" sz="3200" b="1">
                <a:latin typeface="Times New Roman" panose="02020603050405020304" pitchFamily="18" charset="0"/>
                <a:ea typeface="Calibri" panose="020F0502020204030204" pitchFamily="34" charset="0"/>
                <a:sym typeface="+mn-ea"/>
              </a:rPr>
              <a:t>.2. Giải pháp 2:</a:t>
            </a:r>
            <a:r>
              <a:rPr lang="en-US" altLang="en-US" sz="3200">
                <a:latin typeface="Times New Roman" panose="02020603050405020304" pitchFamily="18" charset="0"/>
                <a:ea typeface="Calibri" panose="020F0502020204030204" pitchFamily="34" charset="0"/>
                <a:sym typeface="+mn-ea"/>
              </a:rPr>
              <a:t> GV tổ chức, theo dõi và hỗ trợ các học sinh xác định đúng vấn đề cần giải quyết và chia sẻ kinh nghiệm giải quyết vấn đề. (Nội dung giải quyết vấn đề).</a:t>
            </a:r>
            <a:endParaRPr lang="en-US" altLang="en-US" sz="3200">
              <a:latin typeface="Times New Roman" panose="02020603050405020304" pitchFamily="18" charset="0"/>
              <a:ea typeface="Calibri" panose="020F0502020204030204" pitchFamily="34" charset="0"/>
              <a:sym typeface="+mn-ea"/>
            </a:endParaRPr>
          </a:p>
          <a:p>
            <a:pPr marL="6350" marR="1905" indent="-6350" algn="just">
              <a:lnSpc>
                <a:spcPct val="115000"/>
              </a:lnSpc>
              <a:spcAft>
                <a:spcPts val="0"/>
              </a:spcAft>
            </a:pPr>
            <a:r>
              <a:rPr lang="vi-VN" altLang="en-US" sz="3200" b="1">
                <a:latin typeface="Times New Roman" panose="02020603050405020304" pitchFamily="18" charset="0"/>
                <a:ea typeface="Calibri" panose="020F0502020204030204" pitchFamily="34" charset="0"/>
                <a:sym typeface="+mn-ea"/>
              </a:rPr>
              <a:t>      </a:t>
            </a:r>
            <a:r>
              <a:rPr lang="en-US" altLang="en-US" sz="3200" b="1">
                <a:latin typeface="Times New Roman" panose="02020603050405020304" pitchFamily="18" charset="0"/>
                <a:ea typeface="Calibri" panose="020F0502020204030204" pitchFamily="34" charset="0"/>
                <a:sym typeface="+mn-ea"/>
              </a:rPr>
              <a:t>3.3. Giải pháp 3: </a:t>
            </a:r>
            <a:r>
              <a:rPr lang="en-US" altLang="en-US" sz="3200">
                <a:latin typeface="Times New Roman" panose="02020603050405020304" pitchFamily="18" charset="0"/>
                <a:ea typeface="Calibri" panose="020F0502020204030204" pitchFamily="34" charset="0"/>
                <a:sym typeface="+mn-ea"/>
              </a:rPr>
              <a:t>GV tổ chức cho HS giải quyết các vấn đề đặt ra trong bài học. (Giải quyết vấn đề).</a:t>
            </a:r>
            <a:endParaRPr lang="en-US" altLang="en-US" sz="3200">
              <a:latin typeface="Times New Roman" panose="02020603050405020304" pitchFamily="18" charset="0"/>
              <a:ea typeface="Calibri" panose="020F0502020204030204" pitchFamily="34" charset="0"/>
              <a:sym typeface="+mn-ea"/>
            </a:endParaRPr>
          </a:p>
          <a:p>
            <a:pPr marL="6350" marR="1905" indent="-6350" algn="just">
              <a:lnSpc>
                <a:spcPct val="115000"/>
              </a:lnSpc>
              <a:spcAft>
                <a:spcPts val="0"/>
              </a:spcAft>
            </a:pPr>
            <a:r>
              <a:rPr lang="vi-VN" altLang="en-US" sz="3200" b="1">
                <a:latin typeface="Times New Roman" panose="02020603050405020304" pitchFamily="18" charset="0"/>
                <a:ea typeface="Calibri" panose="020F0502020204030204" pitchFamily="34" charset="0"/>
                <a:sym typeface="+mn-ea"/>
              </a:rPr>
              <a:t>      </a:t>
            </a:r>
            <a:r>
              <a:rPr lang="en-US" altLang="en-US" sz="3200" b="1">
                <a:latin typeface="Times New Roman" panose="02020603050405020304" pitchFamily="18" charset="0"/>
                <a:ea typeface="Calibri" panose="020F0502020204030204" pitchFamily="34" charset="0"/>
                <a:sym typeface="+mn-ea"/>
              </a:rPr>
              <a:t>3.4. Giải pháp 4:</a:t>
            </a:r>
            <a:r>
              <a:rPr lang="en-US" altLang="en-US" sz="3200">
                <a:latin typeface="Times New Roman" panose="02020603050405020304" pitchFamily="18" charset="0"/>
                <a:ea typeface="Calibri" panose="020F0502020204030204" pitchFamily="34" charset="0"/>
                <a:sym typeface="+mn-ea"/>
              </a:rPr>
              <a:t> GV nhận xét, đánh giá, kết luận chung.</a:t>
            </a:r>
            <a:endParaRPr lang="en-US" altLang="en-US" sz="32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endParaRPr lang="en-US" altLang="en-US" sz="32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endParaRPr lang="en-US" altLang="en-US" sz="32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endParaRPr lang="en-US" altLang="en-US" sz="32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vi-VN" altLang="en-US" sz="3200">
                <a:solidFill>
                  <a:schemeClr val="tx1"/>
                </a:solidFill>
                <a:latin typeface="Times New Roman" panose="02020603050405020304" pitchFamily="18" charset="0"/>
                <a:ea typeface="Calibri" panose="020F0502020204030204" pitchFamily="34" charset="0"/>
              </a:rPr>
              <a:t>     </a:t>
            </a:r>
            <a:endParaRPr lang="en-US" altLang="en-US" sz="3200">
              <a:solidFill>
                <a:schemeClr val="tx1"/>
              </a:solidFill>
              <a:latin typeface="Times New Roman" panose="02020603050405020304" pitchFamily="18" charset="0"/>
              <a:ea typeface="Calibri" panose="020F0502020204030204" pitchFamily="34" charset="0"/>
            </a:endParaRPr>
          </a:p>
        </p:txBody>
      </p:sp>
      <p:pic>
        <p:nvPicPr>
          <p:cNvPr id="17417" name="Picture 9" descr="Yacht-03-june"/>
          <p:cNvPicPr>
            <a:picLocks noChangeAspect="1"/>
          </p:cNvPicPr>
          <p:nvPr/>
        </p:nvPicPr>
        <p:blipFill>
          <a:blip r:embed="rId1"/>
          <a:stretch>
            <a:fillRect/>
          </a:stretch>
        </p:blipFill>
        <p:spPr>
          <a:xfrm>
            <a:off x="10164445" y="179705"/>
            <a:ext cx="1807210" cy="11849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4"/>
          <p:cNvPicPr>
            <a:picLocks noChangeAspect="1"/>
          </p:cNvPicPr>
          <p:nvPr/>
        </p:nvPicPr>
        <p:blipFill>
          <a:blip r:embed="rId1"/>
          <a:stretch>
            <a:fillRect/>
          </a:stretch>
        </p:blipFill>
        <p:spPr>
          <a:xfrm>
            <a:off x="0" y="-478155"/>
            <a:ext cx="12192635" cy="73844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1"/>
          <p:cNvPicPr>
            <a:picLocks noChangeAspect="1"/>
          </p:cNvPicPr>
          <p:nvPr/>
        </p:nvPicPr>
        <p:blipFill>
          <a:blip r:embed="rId1"/>
          <a:stretch>
            <a:fillRect/>
          </a:stretch>
        </p:blipFill>
        <p:spPr>
          <a:xfrm>
            <a:off x="0" y="-295910"/>
            <a:ext cx="12191365" cy="78238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2"/>
          <p:cNvPicPr>
            <a:picLocks noChangeAspect="1"/>
          </p:cNvPicPr>
          <p:nvPr/>
        </p:nvPicPr>
        <p:blipFill>
          <a:blip r:embed="rId1"/>
          <a:stretch>
            <a:fillRect/>
          </a:stretch>
        </p:blipFill>
        <p:spPr>
          <a:xfrm>
            <a:off x="128270" y="-660400"/>
            <a:ext cx="12063730" cy="7207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3"/>
          <p:cNvPicPr>
            <a:picLocks noChangeAspect="1"/>
          </p:cNvPicPr>
          <p:nvPr/>
        </p:nvPicPr>
        <p:blipFill>
          <a:blip r:embed="rId1"/>
          <a:stretch>
            <a:fillRect/>
          </a:stretch>
        </p:blipFill>
        <p:spPr>
          <a:xfrm>
            <a:off x="0" y="-277495"/>
            <a:ext cx="12191365" cy="71335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5"/>
          <p:cNvPicPr>
            <a:picLocks noChangeAspect="1"/>
          </p:cNvPicPr>
          <p:nvPr/>
        </p:nvPicPr>
        <p:blipFill>
          <a:blip r:embed="rId1"/>
          <a:stretch>
            <a:fillRect/>
          </a:stretch>
        </p:blipFill>
        <p:spPr>
          <a:xfrm>
            <a:off x="0" y="-457835"/>
            <a:ext cx="12192000" cy="78879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6"/>
          <p:cNvPicPr>
            <a:picLocks noChangeAspect="1"/>
          </p:cNvPicPr>
          <p:nvPr/>
        </p:nvPicPr>
        <p:blipFill>
          <a:blip r:embed="rId1"/>
          <a:stretch>
            <a:fillRect/>
          </a:stretch>
        </p:blipFill>
        <p:spPr>
          <a:xfrm>
            <a:off x="0" y="-351790"/>
            <a:ext cx="12191365" cy="72097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7"/>
          <p:cNvPicPr>
            <a:picLocks noChangeAspect="1"/>
          </p:cNvPicPr>
          <p:nvPr/>
        </p:nvPicPr>
        <p:blipFill>
          <a:blip r:embed="rId1"/>
          <a:stretch>
            <a:fillRect/>
          </a:stretch>
        </p:blipFill>
        <p:spPr>
          <a:xfrm>
            <a:off x="0" y="-788035"/>
            <a:ext cx="12192000" cy="78689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915" y="2633345"/>
            <a:ext cx="11304905" cy="1115695"/>
          </a:xfrm>
          <a:prstGeom prst="rect">
            <a:avLst/>
          </a:prstGeom>
        </p:spPr>
        <p:txBody>
          <a:bodyPr wrap="square">
            <a:noAutofit/>
          </a:bodyPr>
          <a:lstStyle/>
          <a:p>
            <a:pPr algn="ctr">
              <a:lnSpc>
                <a:spcPct val="107000"/>
              </a:lnSpc>
              <a:spcAft>
                <a:spcPts val="0"/>
              </a:spcAft>
            </a:pPr>
            <a:r>
              <a:rPr lang="en-US" altLang="en-US" sz="2800" b="1">
                <a:solidFill>
                  <a:srgbClr val="FF0000"/>
                </a:solidFill>
                <a:latin typeface="Times New Roman" panose="02020603050405020304" pitchFamily="18" charset="0"/>
                <a:ea typeface="Calibri" panose="020F0502020204030204" pitchFamily="34" charset="0"/>
              </a:rPr>
              <a:t>SỬ DỤNG PH</a:t>
            </a:r>
            <a:r>
              <a:rPr lang="en-US" altLang="en-US" sz="2800" b="1">
                <a:solidFill>
                  <a:srgbClr val="FF0000"/>
                </a:solidFill>
                <a:latin typeface="Times New Roman" panose="02020603050405020304" pitchFamily="18" charset="0"/>
                <a:ea typeface="Calibri" panose="020F0502020204030204" pitchFamily="34" charset="0"/>
              </a:rPr>
              <a:t>ƯƠ</a:t>
            </a:r>
            <a:r>
              <a:rPr lang="en-US" altLang="en-US" sz="2800" b="1">
                <a:solidFill>
                  <a:srgbClr val="FF0000"/>
                </a:solidFill>
                <a:latin typeface="Times New Roman" panose="02020603050405020304" pitchFamily="18" charset="0"/>
                <a:ea typeface="Calibri" panose="020F0502020204030204" pitchFamily="34" charset="0"/>
              </a:rPr>
              <a:t>NG PH</a:t>
            </a:r>
            <a:r>
              <a:rPr lang="en-US" altLang="en-US" sz="2800" b="1">
                <a:solidFill>
                  <a:srgbClr val="FF0000"/>
                </a:solidFill>
                <a:latin typeface="Times New Roman" panose="02020603050405020304" pitchFamily="18" charset="0"/>
                <a:ea typeface="Calibri" panose="020F0502020204030204" pitchFamily="34" charset="0"/>
              </a:rPr>
              <a:t>Á</a:t>
            </a:r>
            <a:r>
              <a:rPr lang="en-US" altLang="en-US" sz="2800" b="1">
                <a:solidFill>
                  <a:srgbClr val="FF0000"/>
                </a:solidFill>
                <a:latin typeface="Times New Roman" panose="02020603050405020304" pitchFamily="18" charset="0"/>
                <a:ea typeface="Calibri" panose="020F0502020204030204" pitchFamily="34" charset="0"/>
              </a:rPr>
              <a:t>P </a:t>
            </a:r>
            <a:r>
              <a:rPr lang="en-US" altLang="en-US" sz="2800" b="1">
                <a:solidFill>
                  <a:srgbClr val="FF0000"/>
                </a:solidFill>
                <a:latin typeface="Times New Roman" panose="02020603050405020304" pitchFamily="18" charset="0"/>
                <a:ea typeface="Calibri" panose="020F0502020204030204" pitchFamily="34" charset="0"/>
              </a:rPr>
              <a:t>Đ</a:t>
            </a:r>
            <a:r>
              <a:rPr lang="en-US" altLang="en-US" sz="2800" b="1">
                <a:solidFill>
                  <a:srgbClr val="FF0000"/>
                </a:solidFill>
                <a:latin typeface="Times New Roman" panose="02020603050405020304" pitchFamily="18" charset="0"/>
                <a:ea typeface="Calibri" panose="020F0502020204030204" pitchFamily="34" charset="0"/>
              </a:rPr>
              <a:t>ẶT V</a:t>
            </a:r>
            <a:r>
              <a:rPr lang="en-US" altLang="en-US" sz="2800" b="1">
                <a:solidFill>
                  <a:srgbClr val="FF0000"/>
                </a:solidFill>
                <a:latin typeface="Times New Roman" panose="02020603050405020304" pitchFamily="18" charset="0"/>
                <a:ea typeface="Calibri" panose="020F0502020204030204" pitchFamily="34" charset="0"/>
              </a:rPr>
              <a:t>À</a:t>
            </a:r>
            <a:r>
              <a:rPr lang="en-US" altLang="en-US" sz="2800" b="1">
                <a:solidFill>
                  <a:srgbClr val="FF0000"/>
                </a:solidFill>
                <a:latin typeface="Times New Roman" panose="02020603050405020304" pitchFamily="18" charset="0"/>
                <a:ea typeface="Calibri" panose="020F0502020204030204" pitchFamily="34" charset="0"/>
              </a:rPr>
              <a:t> GIẢI QUYẾT VẤN </a:t>
            </a:r>
            <a:r>
              <a:rPr lang="en-US" altLang="en-US" sz="2800" b="1">
                <a:solidFill>
                  <a:srgbClr val="FF0000"/>
                </a:solidFill>
                <a:latin typeface="Times New Roman" panose="02020603050405020304" pitchFamily="18" charset="0"/>
                <a:ea typeface="Calibri" panose="020F0502020204030204" pitchFamily="34" charset="0"/>
              </a:rPr>
              <a:t>Đ</a:t>
            </a:r>
            <a:r>
              <a:rPr lang="en-US" altLang="en-US" sz="2800" b="1">
                <a:solidFill>
                  <a:srgbClr val="FF0000"/>
                </a:solidFill>
                <a:latin typeface="Times New Roman" panose="02020603050405020304" pitchFamily="18" charset="0"/>
                <a:ea typeface="Calibri" panose="020F0502020204030204" pitchFamily="34" charset="0"/>
              </a:rPr>
              <a:t>Ề </a:t>
            </a:r>
            <a:endParaRPr lang="en-US" altLang="en-US" sz="2800" b="1">
              <a:solidFill>
                <a:srgbClr val="FF0000"/>
              </a:solidFill>
              <a:latin typeface="Times New Roman" panose="02020603050405020304" pitchFamily="18" charset="0"/>
              <a:ea typeface="Calibri" panose="020F0502020204030204" pitchFamily="34" charset="0"/>
            </a:endParaRPr>
          </a:p>
          <a:p>
            <a:pPr algn="ctr">
              <a:lnSpc>
                <a:spcPct val="107000"/>
              </a:lnSpc>
              <a:spcAft>
                <a:spcPts val="0"/>
              </a:spcAft>
            </a:pPr>
            <a:r>
              <a:rPr lang="en-US" altLang="en-US" sz="2800" b="1">
                <a:solidFill>
                  <a:srgbClr val="FF0000"/>
                </a:solidFill>
                <a:latin typeface="Times New Roman" panose="02020603050405020304" pitchFamily="18" charset="0"/>
                <a:ea typeface="Calibri" panose="020F0502020204030204" pitchFamily="34" charset="0"/>
              </a:rPr>
              <a:t>TRONG ÔN THI TỐT NGHIỆP TRUNG HỌC PHỔ THÔNG PHẦN TRẮC NGHIỆM NHIỀU PH</a:t>
            </a:r>
            <a:r>
              <a:rPr lang="en-US" altLang="en-US" sz="2800" b="1">
                <a:solidFill>
                  <a:srgbClr val="FF0000"/>
                </a:solidFill>
                <a:latin typeface="Times New Roman" panose="02020603050405020304" pitchFamily="18" charset="0"/>
                <a:ea typeface="Calibri" panose="020F0502020204030204" pitchFamily="34" charset="0"/>
              </a:rPr>
              <a:t>ƯƠ</a:t>
            </a:r>
            <a:r>
              <a:rPr lang="en-US" altLang="en-US" sz="2800" b="1">
                <a:solidFill>
                  <a:srgbClr val="FF0000"/>
                </a:solidFill>
                <a:latin typeface="Times New Roman" panose="02020603050405020304" pitchFamily="18" charset="0"/>
                <a:ea typeface="Calibri" panose="020F0502020204030204" pitchFamily="34" charset="0"/>
              </a:rPr>
              <a:t>NG </a:t>
            </a:r>
            <a:r>
              <a:rPr lang="en-US" altLang="en-US" sz="2800" b="1">
                <a:solidFill>
                  <a:srgbClr val="FF0000"/>
                </a:solidFill>
                <a:latin typeface="Times New Roman" panose="02020603050405020304" pitchFamily="18" charset="0"/>
                <a:ea typeface="Calibri" panose="020F0502020204030204" pitchFamily="34" charset="0"/>
              </a:rPr>
              <a:t>Á</a:t>
            </a:r>
            <a:r>
              <a:rPr lang="en-US" altLang="en-US" sz="2800" b="1">
                <a:solidFill>
                  <a:srgbClr val="FF0000"/>
                </a:solidFill>
                <a:latin typeface="Times New Roman" panose="02020603050405020304" pitchFamily="18" charset="0"/>
                <a:ea typeface="Calibri" panose="020F0502020204030204" pitchFamily="34" charset="0"/>
              </a:rPr>
              <a:t>N LỰA CHỌN</a:t>
            </a:r>
            <a:endParaRPr lang="en-US" altLang="en-US" sz="2800" b="1">
              <a:solidFill>
                <a:srgbClr val="FF0000"/>
              </a:solidFill>
              <a:latin typeface="Times New Roman" panose="02020603050405020304" pitchFamily="18" charset="0"/>
              <a:ea typeface="Calibri" panose="020F0502020204030204" pitchFamily="34" charset="0"/>
            </a:endParaRPr>
          </a:p>
        </p:txBody>
      </p:sp>
      <p:sp>
        <p:nvSpPr>
          <p:cNvPr id="2" name="Rectangle 7"/>
          <p:cNvSpPr/>
          <p:nvPr/>
        </p:nvSpPr>
        <p:spPr>
          <a:xfrm>
            <a:off x="-661670" y="-85090"/>
            <a:ext cx="13161645" cy="3350260"/>
          </a:xfrm>
          <a:prstGeom prst="rect">
            <a:avLst/>
          </a:prstGeom>
        </p:spPr>
        <p:txBody>
          <a:bodyPr wrap="square">
            <a:noAutofit/>
          </a:bodyPr>
          <a:p>
            <a:pPr indent="457200" algn="ctr">
              <a:lnSpc>
                <a:spcPct val="150000"/>
              </a:lnSpc>
              <a:spcAft>
                <a:spcPts val="0"/>
              </a:spcAft>
            </a:pPr>
            <a:r>
              <a:rPr lang="vi-VN" sz="3400" b="1">
                <a:solidFill>
                  <a:srgbClr val="FF0000"/>
                </a:solidFill>
                <a:latin typeface="Times New Roman" panose="02020603050405020304" pitchFamily="18" charset="0"/>
                <a:ea typeface="Times New Roman" panose="02020603050405020304" pitchFamily="18" charset="0"/>
              </a:rPr>
              <a:t>HỘI THI GIÁO VIÊN DẠY GIỎI THÀNH PHỐ CẤP THPT</a:t>
            </a:r>
            <a:endParaRPr lang="vi-VN" sz="3400" b="1">
              <a:solidFill>
                <a:srgbClr val="FF0000"/>
              </a:solidFill>
              <a:latin typeface="Times New Roman" panose="02020603050405020304" pitchFamily="18" charset="0"/>
              <a:ea typeface="Times New Roman" panose="02020603050405020304" pitchFamily="18" charset="0"/>
            </a:endParaRPr>
          </a:p>
          <a:p>
            <a:pPr indent="457200" algn="ctr">
              <a:lnSpc>
                <a:spcPct val="150000"/>
              </a:lnSpc>
              <a:spcAft>
                <a:spcPts val="0"/>
              </a:spcAft>
            </a:pPr>
            <a:r>
              <a:rPr lang="vi-VN" sz="3400" b="1">
                <a:solidFill>
                  <a:srgbClr val="FF0000"/>
                </a:solidFill>
                <a:latin typeface="Times New Roman" panose="02020603050405020304" pitchFamily="18" charset="0"/>
                <a:ea typeface="Times New Roman" panose="02020603050405020304" pitchFamily="18" charset="0"/>
              </a:rPr>
              <a:t> NĂM HỌC 2024 - 2025</a:t>
            </a:r>
            <a:endParaRPr lang="vi-VN" sz="3400" b="1">
              <a:solidFill>
                <a:srgbClr val="FF0000"/>
              </a:solidFill>
              <a:latin typeface="Times New Roman" panose="02020603050405020304" pitchFamily="18" charset="0"/>
              <a:ea typeface="Times New Roman" panose="02020603050405020304" pitchFamily="18" charset="0"/>
            </a:endParaRPr>
          </a:p>
          <a:p>
            <a:pPr indent="457200" algn="ctr">
              <a:lnSpc>
                <a:spcPct val="150000"/>
              </a:lnSpc>
              <a:spcAft>
                <a:spcPts val="0"/>
              </a:spcAft>
            </a:pPr>
            <a:r>
              <a:rPr lang="vi-VN" sz="3200" b="1" smtClean="0">
                <a:solidFill>
                  <a:srgbClr val="0000CC"/>
                </a:solidFill>
                <a:latin typeface="Times New Roman" panose="02020603050405020304" pitchFamily="18" charset="0"/>
                <a:ea typeface="Times New Roman" panose="02020603050405020304" pitchFamily="18" charset="0"/>
              </a:rPr>
              <a:t>BÁO CÁO BIỆN PHÁP NÂNG CAO CHẤT LƯỢNG GIÁO DỤC</a:t>
            </a:r>
            <a:endParaRPr lang="vi-VN" sz="3200" b="1" smtClean="0">
              <a:solidFill>
                <a:srgbClr val="0000CC"/>
              </a:solidFill>
              <a:latin typeface="Times New Roman" panose="02020603050405020304" pitchFamily="18" charset="0"/>
              <a:ea typeface="Times New Roman" panose="02020603050405020304" pitchFamily="18" charset="0"/>
            </a:endParaRPr>
          </a:p>
          <a:p>
            <a:pPr algn="ctr">
              <a:lnSpc>
                <a:spcPct val="107000"/>
              </a:lnSpc>
              <a:spcAft>
                <a:spcPts val="0"/>
              </a:spcAft>
            </a:pPr>
            <a:endParaRPr lang="en-US" sz="3200">
              <a:latin typeface="Times New Roman" panose="02020603050405020304" pitchFamily="18" charset="0"/>
              <a:ea typeface="Calibri" panose="020F0502020204030204" pitchFamily="34" charset="0"/>
            </a:endParaRPr>
          </a:p>
        </p:txBody>
      </p:sp>
      <p:sp>
        <p:nvSpPr>
          <p:cNvPr id="3" name="Rectangle 7"/>
          <p:cNvSpPr/>
          <p:nvPr/>
        </p:nvSpPr>
        <p:spPr>
          <a:xfrm>
            <a:off x="431800" y="4597400"/>
            <a:ext cx="9309735" cy="2008505"/>
          </a:xfrm>
          <a:prstGeom prst="rect">
            <a:avLst/>
          </a:prstGeom>
        </p:spPr>
        <p:txBody>
          <a:bodyPr wrap="square">
            <a:noAutofit/>
          </a:bodyPr>
          <a:p>
            <a:pPr lvl="0" algn="just">
              <a:lnSpc>
                <a:spcPct val="150000"/>
              </a:lnSpc>
            </a:pPr>
            <a:r>
              <a:rPr lang="vi-VN" altLang="en-US" sz="2600" b="1">
                <a:solidFill>
                  <a:srgbClr val="0000CC"/>
                </a:solidFill>
                <a:latin typeface="Times New Roman" panose="02020603050405020304" pitchFamily="18" charset="0"/>
                <a:ea typeface="Calibri" panose="020F0502020204030204" pitchFamily="34" charset="0"/>
              </a:rPr>
              <a:t>Tác giả: Nguyễn Cao Quý</a:t>
            </a:r>
            <a:endParaRPr lang="vi-VN" altLang="en-US" sz="2600" b="1">
              <a:solidFill>
                <a:srgbClr val="0000CC"/>
              </a:solidFill>
              <a:latin typeface="Times New Roman" panose="02020603050405020304" pitchFamily="18" charset="0"/>
              <a:ea typeface="Calibri" panose="020F0502020204030204" pitchFamily="34" charset="0"/>
            </a:endParaRPr>
          </a:p>
          <a:p>
            <a:pPr lvl="0" algn="just">
              <a:lnSpc>
                <a:spcPct val="150000"/>
              </a:lnSpc>
            </a:pPr>
            <a:r>
              <a:rPr lang="vi-VN" altLang="en-US" sz="2600" b="1">
                <a:solidFill>
                  <a:srgbClr val="0000CC"/>
                </a:solidFill>
                <a:latin typeface="Times New Roman" panose="02020603050405020304" pitchFamily="18" charset="0"/>
                <a:ea typeface="Calibri" panose="020F0502020204030204" pitchFamily="34" charset="0"/>
              </a:rPr>
              <a:t>Giáo viên trường: THPT Nguyễn Huệ</a:t>
            </a:r>
            <a:endParaRPr lang="vi-VN" altLang="en-US" sz="2600" b="1">
              <a:solidFill>
                <a:srgbClr val="0000CC"/>
              </a:solidFill>
              <a:latin typeface="Times New Roman" panose="02020603050405020304" pitchFamily="18" charset="0"/>
              <a:ea typeface="Calibri" panose="020F0502020204030204" pitchFamily="34" charset="0"/>
            </a:endParaRPr>
          </a:p>
          <a:p>
            <a:pPr lvl="0" algn="just">
              <a:lnSpc>
                <a:spcPct val="150000"/>
              </a:lnSpc>
            </a:pPr>
            <a:r>
              <a:rPr lang="vi-VN" altLang="en-US" sz="2600" b="1">
                <a:solidFill>
                  <a:srgbClr val="0000CC"/>
                </a:solidFill>
                <a:latin typeface="Times New Roman" panose="02020603050405020304" pitchFamily="18" charset="0"/>
                <a:ea typeface="Calibri" panose="020F0502020204030204" pitchFamily="34" charset="0"/>
              </a:rPr>
              <a:t>Tổ: Khoa học Xã hội</a:t>
            </a:r>
            <a:endParaRPr lang="vi-VN" altLang="en-US" sz="2600" b="1">
              <a:solidFill>
                <a:srgbClr val="0000CC"/>
              </a:solidFill>
              <a:latin typeface="Times New Roman" panose="02020603050405020304" pitchFamily="18" charset="0"/>
              <a:ea typeface="Calibri" panose="020F0502020204030204" pitchFamily="34" charset="0"/>
            </a:endParaRPr>
          </a:p>
          <a:p>
            <a:pPr lvl="0" algn="just">
              <a:lnSpc>
                <a:spcPct val="150000"/>
              </a:lnSpc>
            </a:pPr>
            <a:r>
              <a:rPr lang="en-US" b="1">
                <a:ln w="10541" cmpd="sng">
                  <a:solidFill>
                    <a:schemeClr val="accent1">
                      <a:shade val="88000"/>
                      <a:satMod val="110000"/>
                    </a:schemeClr>
                  </a:solidFill>
                  <a:prstDash val="solid"/>
                </a:ln>
                <a:latin typeface="Times New Roman" panose="02020603050405020304"/>
                <a:ea typeface="Times New Roman" panose="02020603050405020304"/>
              </a:rPr>
              <a:t> </a:t>
            </a:r>
            <a:endParaRPr lang="en-US" sz="1600" b="1">
              <a:ln w="10541" cmpd="sng">
                <a:solidFill>
                  <a:schemeClr val="accent1">
                    <a:shade val="88000"/>
                    <a:satMod val="110000"/>
                  </a:schemeClr>
                </a:solidFill>
                <a:prstDash val="solid"/>
              </a:ln>
              <a:latin typeface="Times New Roman" panose="02020603050405020304"/>
              <a:ea typeface="Times New Roman" panose="02020603050405020304"/>
            </a:endParaRPr>
          </a:p>
        </p:txBody>
      </p:sp>
      <p:pic>
        <p:nvPicPr>
          <p:cNvPr id="37893" name="Picture 10" descr="blumen-pflanzen108[1]"/>
          <p:cNvPicPr>
            <a:picLocks noChangeAspect="1"/>
          </p:cNvPicPr>
          <p:nvPr/>
        </p:nvPicPr>
        <p:blipFill>
          <a:blip r:embed="rId1"/>
          <a:stretch>
            <a:fillRect/>
          </a:stretch>
        </p:blipFill>
        <p:spPr>
          <a:xfrm>
            <a:off x="7837805" y="4139565"/>
            <a:ext cx="3945890" cy="2466340"/>
          </a:xfrm>
          <a:prstGeom prst="rect">
            <a:avLst/>
          </a:prstGeom>
          <a:noFill/>
          <a:ln w="9525">
            <a:noFill/>
          </a:ln>
        </p:spPr>
      </p:pic>
      <p:pic>
        <p:nvPicPr>
          <p:cNvPr id="17417" name="Picture 9" descr="Yacht-03-june"/>
          <p:cNvPicPr>
            <a:picLocks noChangeAspect="1"/>
          </p:cNvPicPr>
          <p:nvPr/>
        </p:nvPicPr>
        <p:blipFill>
          <a:blip r:embed="rId2"/>
          <a:stretch>
            <a:fillRect/>
          </a:stretch>
        </p:blipFill>
        <p:spPr>
          <a:xfrm>
            <a:off x="10123170" y="659130"/>
            <a:ext cx="1517650" cy="885190"/>
          </a:xfrm>
          <a:prstGeom prst="rect">
            <a:avLst/>
          </a:prstGeom>
          <a:noFill/>
          <a:ln w="9525">
            <a:noFill/>
          </a:ln>
        </p:spPr>
      </p:pic>
      <p:pic>
        <p:nvPicPr>
          <p:cNvPr id="4" name="Picture 9" descr="Yacht-03-june"/>
          <p:cNvPicPr>
            <a:picLocks noChangeAspect="1"/>
          </p:cNvPicPr>
          <p:nvPr/>
        </p:nvPicPr>
        <p:blipFill>
          <a:blip r:embed="rId2"/>
          <a:stretch>
            <a:fillRect/>
          </a:stretch>
        </p:blipFill>
        <p:spPr>
          <a:xfrm>
            <a:off x="728980" y="714375"/>
            <a:ext cx="1421765" cy="829945"/>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701675" y="295275"/>
            <a:ext cx="10848975" cy="767715"/>
          </a:xfrm>
          <a:prstGeom prst="rect">
            <a:avLst/>
          </a:prstGeom>
        </p:spPr>
        <p:txBody>
          <a:bodyPr wrap="square">
            <a:noAutofit/>
          </a:bodyPr>
          <a:p>
            <a:pPr marL="6350" marR="4445" indent="-6350" algn="ctr">
              <a:lnSpc>
                <a:spcPct val="115000"/>
              </a:lnSpc>
              <a:spcAft>
                <a:spcPts val="0"/>
              </a:spcAft>
            </a:pPr>
            <a:r>
              <a:rPr lang="vi-VN" altLang="en-US" sz="3500" b="1" kern="0">
                <a:solidFill>
                  <a:srgbClr val="FF0000"/>
                </a:solidFill>
                <a:latin typeface="Times New Roman" panose="02020603050405020304" pitchFamily="18" charset="0"/>
                <a:ea typeface="Times New Roman" panose="02020603050405020304" pitchFamily="18" charset="0"/>
              </a:rPr>
              <a:t>DẠNG CÂU KHÔNG CÓ DẤU HỎI PHÍA CUỐI CÂU</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3" name="Rectangle 1"/>
          <p:cNvSpPr/>
          <p:nvPr/>
        </p:nvSpPr>
        <p:spPr>
          <a:xfrm>
            <a:off x="1219835" y="1391920"/>
            <a:ext cx="9059545" cy="4522470"/>
          </a:xfrm>
          <a:prstGeom prst="rect">
            <a:avLst/>
          </a:prstGeom>
        </p:spPr>
        <p:txBody>
          <a:bodyPr wrap="square">
            <a:noAutofit/>
          </a:bodyPr>
          <a:p>
            <a:pPr marL="6350" marR="4445" indent="-6350" algn="just">
              <a:lnSpc>
                <a:spcPct val="105000"/>
              </a:lnSpc>
              <a:spcAft>
                <a:spcPts val="0"/>
              </a:spcAft>
            </a:pPr>
            <a:r>
              <a:rPr lang="en-US" altLang="en-US" sz="3500" b="1" kern="0">
                <a:solidFill>
                  <a:srgbClr val="0000CC"/>
                </a:solidFill>
                <a:latin typeface="Times New Roman" panose="02020603050405020304" pitchFamily="18" charset="0"/>
                <a:ea typeface="Times New Roman" panose="02020603050405020304" pitchFamily="18" charset="0"/>
              </a:rPr>
              <a:t>Câu </a:t>
            </a:r>
            <a:r>
              <a:rPr lang="vi-VN" altLang="en-US" sz="3500" b="1" kern="0">
                <a:solidFill>
                  <a:srgbClr val="0000CC"/>
                </a:solidFill>
                <a:latin typeface="Times New Roman" panose="02020603050405020304" pitchFamily="18" charset="0"/>
                <a:ea typeface="Times New Roman" panose="02020603050405020304" pitchFamily="18" charset="0"/>
              </a:rPr>
              <a:t>hỏi</a:t>
            </a:r>
            <a:r>
              <a:rPr lang="en-US" altLang="en-US" sz="3500" b="1" kern="0">
                <a:solidFill>
                  <a:srgbClr val="0000CC"/>
                </a:solidFill>
                <a:latin typeface="Times New Roman" panose="02020603050405020304" pitchFamily="18" charset="0"/>
                <a:ea typeface="Times New Roman" panose="02020603050405020304" pitchFamily="18" charset="0"/>
              </a:rPr>
              <a:t>: Nội th</a:t>
            </a:r>
            <a:r>
              <a:rPr lang="en-US" altLang="en-US" sz="3500" b="1" kern="0">
                <a:solidFill>
                  <a:srgbClr val="0000CC"/>
                </a:solidFill>
                <a:latin typeface="Times New Roman" panose="02020603050405020304" pitchFamily="18" charset="0"/>
                <a:ea typeface="Times New Roman" panose="02020603050405020304" pitchFamily="18" charset="0"/>
              </a:rPr>
              <a:t>ư</a:t>
            </a:r>
            <a:r>
              <a:rPr lang="en-US" altLang="en-US" sz="3500" b="1" kern="0">
                <a:solidFill>
                  <a:srgbClr val="0000CC"/>
                </a:solidFill>
                <a:latin typeface="Times New Roman" panose="02020603050405020304" pitchFamily="18" charset="0"/>
                <a:ea typeface="Times New Roman" panose="02020603050405020304" pitchFamily="18" charset="0"/>
              </a:rPr>
              <a:t>ơng của n</a:t>
            </a:r>
            <a:r>
              <a:rPr lang="en-US" altLang="en-US" sz="3500" b="1" kern="0">
                <a:solidFill>
                  <a:srgbClr val="0000CC"/>
                </a:solidFill>
                <a:latin typeface="Times New Roman" panose="02020603050405020304" pitchFamily="18" charset="0"/>
                <a:ea typeface="Times New Roman" panose="02020603050405020304" pitchFamily="18" charset="0"/>
              </a:rPr>
              <a:t>ư</a:t>
            </a:r>
            <a:r>
              <a:rPr lang="en-US" altLang="en-US" sz="3500" b="1" kern="0">
                <a:solidFill>
                  <a:srgbClr val="0000CC"/>
                </a:solidFill>
                <a:latin typeface="Times New Roman" panose="02020603050405020304" pitchFamily="18" charset="0"/>
                <a:ea typeface="Times New Roman" panose="02020603050405020304" pitchFamily="18" charset="0"/>
              </a:rPr>
              <a:t>ớc ta hiện nay</a:t>
            </a:r>
            <a:endParaRPr lang="en-US" altLang="en-US" sz="3500" b="1" kern="0">
              <a:solidFill>
                <a:srgbClr val="0000CC"/>
              </a:solidFill>
              <a:latin typeface="Times New Roman" panose="02020603050405020304" pitchFamily="18" charset="0"/>
              <a:ea typeface="Times New Roman" panose="02020603050405020304" pitchFamily="18" charset="0"/>
            </a:endParaRPr>
          </a:p>
          <a:p>
            <a:pPr marL="6350" marR="4445" indent="-6350" algn="just">
              <a:lnSpc>
                <a:spcPct val="105000"/>
              </a:lnSpc>
              <a:spcAft>
                <a:spcPts val="0"/>
              </a:spcAft>
            </a:pPr>
            <a:endParaRPr lang="en-US" altLang="en-US" sz="3500" b="1" kern="0">
              <a:solidFill>
                <a:srgbClr val="FF0000"/>
              </a:solidFill>
              <a:latin typeface="Times New Roman" panose="02020603050405020304" pitchFamily="18" charset="0"/>
              <a:ea typeface="Times New Roman" panose="02020603050405020304" pitchFamily="18" charset="0"/>
            </a:endParaRPr>
          </a:p>
          <a:p>
            <a:pPr marL="6350" marR="4445" indent="-6350" algn="just">
              <a:lnSpc>
                <a:spcPct val="10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A.</a:t>
            </a:r>
            <a:r>
              <a:rPr lang="vi-VN" altLang="en-US" sz="3500" b="1" kern="0">
                <a:solidFill>
                  <a:schemeClr val="tx1"/>
                </a:solidFill>
                <a:latin typeface="Times New Roman" panose="02020603050405020304" pitchFamily="18" charset="0"/>
                <a:ea typeface="Times New Roman" panose="02020603050405020304" pitchFamily="18" charset="0"/>
              </a:rPr>
              <a:t> </a:t>
            </a:r>
            <a:r>
              <a:rPr lang="en-US" altLang="en-US" sz="3500" b="1" kern="0">
                <a:solidFill>
                  <a:schemeClr val="tx1"/>
                </a:solidFill>
                <a:latin typeface="Times New Roman" panose="02020603050405020304" pitchFamily="18" charset="0"/>
                <a:ea typeface="Times New Roman" panose="02020603050405020304" pitchFamily="18" charset="0"/>
              </a:rPr>
              <a:t>có thị tr</a:t>
            </a:r>
            <a:r>
              <a:rPr lang="en-US" altLang="en-US" sz="3500" b="1" kern="0">
                <a:solidFill>
                  <a:schemeClr val="tx1"/>
                </a:solidFill>
                <a:latin typeface="Times New Roman" panose="02020603050405020304" pitchFamily="18" charset="0"/>
                <a:ea typeface="Times New Roman" panose="02020603050405020304" pitchFamily="18" charset="0"/>
              </a:rPr>
              <a:t>ư</a:t>
            </a:r>
            <a:r>
              <a:rPr lang="en-US" altLang="en-US" sz="3500" b="1" kern="0">
                <a:solidFill>
                  <a:schemeClr val="tx1"/>
                </a:solidFill>
                <a:latin typeface="Times New Roman" panose="02020603050405020304" pitchFamily="18" charset="0"/>
                <a:ea typeface="Times New Roman" panose="02020603050405020304" pitchFamily="18" charset="0"/>
              </a:rPr>
              <a:t>ờng chính ở các vùng núi.	</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10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 </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10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B.</a:t>
            </a:r>
            <a:r>
              <a:rPr lang="vi-VN" altLang="en-US" sz="3500" b="1" kern="0">
                <a:solidFill>
                  <a:schemeClr val="tx1"/>
                </a:solidFill>
                <a:latin typeface="Times New Roman" panose="02020603050405020304" pitchFamily="18" charset="0"/>
                <a:ea typeface="Times New Roman" panose="02020603050405020304" pitchFamily="18" charset="0"/>
              </a:rPr>
              <a:t> </a:t>
            </a:r>
            <a:r>
              <a:rPr lang="en-US" altLang="en-US" sz="3500" b="1" kern="0">
                <a:solidFill>
                  <a:schemeClr val="tx1"/>
                </a:solidFill>
                <a:latin typeface="Times New Roman" panose="02020603050405020304" pitchFamily="18" charset="0"/>
                <a:ea typeface="Times New Roman" panose="02020603050405020304" pitchFamily="18" charset="0"/>
              </a:rPr>
              <a:t>hoàn toàn do Nhà n</a:t>
            </a:r>
            <a:r>
              <a:rPr lang="en-US" altLang="en-US" sz="3500" b="1" kern="0">
                <a:solidFill>
                  <a:schemeClr val="tx1"/>
                </a:solidFill>
                <a:latin typeface="Times New Roman" panose="02020603050405020304" pitchFamily="18" charset="0"/>
                <a:ea typeface="Times New Roman" panose="02020603050405020304" pitchFamily="18" charset="0"/>
              </a:rPr>
              <a:t>ư</a:t>
            </a:r>
            <a:r>
              <a:rPr lang="en-US" altLang="en-US" sz="3500" b="1" kern="0">
                <a:solidFill>
                  <a:schemeClr val="tx1"/>
                </a:solidFill>
                <a:latin typeface="Times New Roman" panose="02020603050405020304" pitchFamily="18" charset="0"/>
                <a:ea typeface="Times New Roman" panose="02020603050405020304" pitchFamily="18" charset="0"/>
              </a:rPr>
              <a:t>ớc </a:t>
            </a:r>
            <a:r>
              <a:rPr lang="en-US" altLang="en-US" sz="3500" b="1" kern="0">
                <a:solidFill>
                  <a:schemeClr val="tx1"/>
                </a:solidFill>
                <a:latin typeface="Times New Roman" panose="02020603050405020304" pitchFamily="18" charset="0"/>
                <a:ea typeface="Times New Roman" panose="02020603050405020304" pitchFamily="18" charset="0"/>
              </a:rPr>
              <a:t>đ</a:t>
            </a:r>
            <a:r>
              <a:rPr lang="en-US" altLang="en-US" sz="3500" b="1" kern="0">
                <a:solidFill>
                  <a:schemeClr val="tx1"/>
                </a:solidFill>
                <a:latin typeface="Times New Roman" panose="02020603050405020304" pitchFamily="18" charset="0"/>
                <a:ea typeface="Times New Roman" panose="02020603050405020304" pitchFamily="18" charset="0"/>
              </a:rPr>
              <a:t>ảm nhiệm.</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10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	</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10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C.</a:t>
            </a:r>
            <a:r>
              <a:rPr lang="vi-VN" altLang="en-US" sz="3500" b="1" kern="0">
                <a:solidFill>
                  <a:schemeClr val="tx1"/>
                </a:solidFill>
                <a:latin typeface="Times New Roman" panose="02020603050405020304" pitchFamily="18" charset="0"/>
                <a:ea typeface="Times New Roman" panose="02020603050405020304" pitchFamily="18" charset="0"/>
              </a:rPr>
              <a:t> </a:t>
            </a:r>
            <a:r>
              <a:rPr lang="en-US" altLang="en-US" sz="3500" b="1" kern="0">
                <a:solidFill>
                  <a:schemeClr val="tx1"/>
                </a:solidFill>
                <a:latin typeface="Times New Roman" panose="02020603050405020304" pitchFamily="18" charset="0"/>
                <a:ea typeface="Times New Roman" panose="02020603050405020304" pitchFamily="18" charset="0"/>
              </a:rPr>
              <a:t>phát triển </a:t>
            </a:r>
            <a:r>
              <a:rPr lang="en-US" altLang="en-US" sz="3500" b="1" kern="0">
                <a:solidFill>
                  <a:schemeClr val="tx1"/>
                </a:solidFill>
                <a:latin typeface="Times New Roman" panose="02020603050405020304" pitchFamily="18" charset="0"/>
                <a:ea typeface="Times New Roman" panose="02020603050405020304" pitchFamily="18" charset="0"/>
              </a:rPr>
              <a:t>đ</a:t>
            </a:r>
            <a:r>
              <a:rPr lang="en-US" altLang="en-US" sz="3500" b="1" kern="0">
                <a:solidFill>
                  <a:schemeClr val="tx1"/>
                </a:solidFill>
                <a:latin typeface="Times New Roman" panose="02020603050405020304" pitchFamily="18" charset="0"/>
                <a:ea typeface="Times New Roman" panose="02020603050405020304" pitchFamily="18" charset="0"/>
              </a:rPr>
              <a:t>ồng </a:t>
            </a:r>
            <a:r>
              <a:rPr lang="en-US" altLang="en-US" sz="3500" b="1" kern="0">
                <a:solidFill>
                  <a:schemeClr val="tx1"/>
                </a:solidFill>
                <a:latin typeface="Times New Roman" panose="02020603050405020304" pitchFamily="18" charset="0"/>
                <a:ea typeface="Times New Roman" panose="02020603050405020304" pitchFamily="18" charset="0"/>
              </a:rPr>
              <a:t>đ</a:t>
            </a:r>
            <a:r>
              <a:rPr lang="en-US" altLang="en-US" sz="3500" b="1" kern="0">
                <a:solidFill>
                  <a:schemeClr val="tx1"/>
                </a:solidFill>
                <a:latin typeface="Times New Roman" panose="02020603050405020304" pitchFamily="18" charset="0"/>
                <a:ea typeface="Times New Roman" panose="02020603050405020304" pitchFamily="18" charset="0"/>
              </a:rPr>
              <a:t>ều giữa các vùng.	</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105000"/>
              </a:lnSpc>
              <a:spcAft>
                <a:spcPts val="0"/>
              </a:spcAft>
            </a:pP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10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D.</a:t>
            </a:r>
            <a:r>
              <a:rPr lang="vi-VN" altLang="en-US" sz="3500" b="1" kern="0">
                <a:solidFill>
                  <a:schemeClr val="tx1"/>
                </a:solidFill>
                <a:latin typeface="Times New Roman" panose="02020603050405020304" pitchFamily="18" charset="0"/>
                <a:ea typeface="Times New Roman" panose="02020603050405020304" pitchFamily="18" charset="0"/>
              </a:rPr>
              <a:t> </a:t>
            </a:r>
            <a:r>
              <a:rPr lang="en-US" altLang="en-US" sz="3500" b="1" kern="0">
                <a:solidFill>
                  <a:schemeClr val="tx1"/>
                </a:solidFill>
                <a:latin typeface="Times New Roman" panose="02020603050405020304" pitchFamily="18" charset="0"/>
                <a:ea typeface="Times New Roman" panose="02020603050405020304" pitchFamily="18" charset="0"/>
              </a:rPr>
              <a:t>có các mặt hàng trao </a:t>
            </a:r>
            <a:r>
              <a:rPr lang="en-US" altLang="en-US" sz="3500" b="1" kern="0">
                <a:solidFill>
                  <a:schemeClr val="tx1"/>
                </a:solidFill>
                <a:latin typeface="Times New Roman" panose="02020603050405020304" pitchFamily="18" charset="0"/>
                <a:ea typeface="Times New Roman" panose="02020603050405020304" pitchFamily="18" charset="0"/>
              </a:rPr>
              <a:t>đ</a:t>
            </a:r>
            <a:r>
              <a:rPr lang="en-US" altLang="en-US" sz="3500" b="1" kern="0">
                <a:solidFill>
                  <a:schemeClr val="tx1"/>
                </a:solidFill>
                <a:latin typeface="Times New Roman" panose="02020603050405020304" pitchFamily="18" charset="0"/>
                <a:ea typeface="Times New Roman" panose="02020603050405020304" pitchFamily="18" charset="0"/>
              </a:rPr>
              <a:t>ổi </a:t>
            </a:r>
            <a:r>
              <a:rPr lang="en-US" altLang="en-US" sz="3500" b="1" kern="0">
                <a:solidFill>
                  <a:schemeClr val="tx1"/>
                </a:solidFill>
                <a:latin typeface="Times New Roman" panose="02020603050405020304" pitchFamily="18" charset="0"/>
                <a:ea typeface="Times New Roman" panose="02020603050405020304" pitchFamily="18" charset="0"/>
              </a:rPr>
              <a:t>đ</a:t>
            </a:r>
            <a:r>
              <a:rPr lang="en-US" altLang="en-US" sz="3500" b="1" kern="0">
                <a:solidFill>
                  <a:schemeClr val="tx1"/>
                </a:solidFill>
                <a:latin typeface="Times New Roman" panose="02020603050405020304" pitchFamily="18" charset="0"/>
                <a:ea typeface="Times New Roman" panose="02020603050405020304" pitchFamily="18" charset="0"/>
              </a:rPr>
              <a:t>a dạng.</a:t>
            </a:r>
            <a:endParaRPr lang="en-US" altLang="en-US" sz="3500" b="1" kern="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701675" y="295275"/>
            <a:ext cx="10848975" cy="767715"/>
          </a:xfrm>
          <a:prstGeom prst="rect">
            <a:avLst/>
          </a:prstGeom>
        </p:spPr>
        <p:txBody>
          <a:bodyPr wrap="square">
            <a:noAutofit/>
          </a:bodyPr>
          <a:p>
            <a:pPr marL="6350" marR="4445" indent="-6350" algn="ctr">
              <a:lnSpc>
                <a:spcPct val="115000"/>
              </a:lnSpc>
              <a:spcAft>
                <a:spcPts val="0"/>
              </a:spcAft>
            </a:pPr>
            <a:r>
              <a:rPr lang="vi-VN" altLang="en-US" sz="3500" b="1" kern="0">
                <a:solidFill>
                  <a:srgbClr val="FF0000"/>
                </a:solidFill>
                <a:latin typeface="Times New Roman" panose="02020603050405020304" pitchFamily="18" charset="0"/>
                <a:ea typeface="Times New Roman" panose="02020603050405020304" pitchFamily="18" charset="0"/>
              </a:rPr>
              <a:t>DẠNG CÂU HỎI VỀ Ý NGHĨA CHỦ </a:t>
            </a:r>
            <a:r>
              <a:rPr lang="vi-VN" altLang="en-US" sz="3500" b="1" kern="0">
                <a:solidFill>
                  <a:srgbClr val="FF0000"/>
                </a:solidFill>
                <a:latin typeface="Times New Roman" panose="02020603050405020304" pitchFamily="18" charset="0"/>
                <a:ea typeface="Times New Roman" panose="02020603050405020304" pitchFamily="18" charset="0"/>
              </a:rPr>
              <a:t>YẾU</a:t>
            </a:r>
            <a:endParaRPr lang="vi-VN" altLang="en-US" sz="3500" b="1" kern="0">
              <a:solidFill>
                <a:srgbClr val="FF0000"/>
              </a:solidFill>
              <a:latin typeface="Times New Roman" panose="02020603050405020304" pitchFamily="18" charset="0"/>
              <a:ea typeface="Times New Roman" panose="02020603050405020304" pitchFamily="18" charset="0"/>
            </a:endParaRPr>
          </a:p>
        </p:txBody>
      </p:sp>
      <p:sp>
        <p:nvSpPr>
          <p:cNvPr id="3" name="Rectangle 1"/>
          <p:cNvSpPr/>
          <p:nvPr/>
        </p:nvSpPr>
        <p:spPr>
          <a:xfrm>
            <a:off x="317500" y="1315720"/>
            <a:ext cx="11568430" cy="5457190"/>
          </a:xfrm>
          <a:prstGeom prst="rect">
            <a:avLst/>
          </a:prstGeom>
        </p:spPr>
        <p:txBody>
          <a:bodyPr wrap="square">
            <a:noAutofit/>
          </a:bodyPr>
          <a:p>
            <a:pPr marL="6350" marR="4445" indent="-6350" algn="just">
              <a:lnSpc>
                <a:spcPct val="95000"/>
              </a:lnSpc>
              <a:spcAft>
                <a:spcPts val="0"/>
              </a:spcAft>
            </a:pPr>
            <a:r>
              <a:rPr lang="en-US" altLang="en-US" sz="3500" b="1" kern="0">
                <a:solidFill>
                  <a:srgbClr val="0000CC"/>
                </a:solidFill>
                <a:latin typeface="Times New Roman" panose="02020603050405020304" pitchFamily="18" charset="0"/>
                <a:ea typeface="Times New Roman" panose="02020603050405020304" pitchFamily="18" charset="0"/>
              </a:rPr>
              <a:t>C</a:t>
            </a:r>
            <a:r>
              <a:rPr lang="vi-VN" altLang="en-US" sz="3500" b="1" kern="0">
                <a:solidFill>
                  <a:srgbClr val="0000CC"/>
                </a:solidFill>
                <a:latin typeface="Times New Roman" panose="02020603050405020304" pitchFamily="18" charset="0"/>
                <a:ea typeface="Times New Roman" panose="02020603050405020304" pitchFamily="18" charset="0"/>
              </a:rPr>
              <a:t>âu hỏi</a:t>
            </a:r>
            <a:r>
              <a:rPr lang="en-US" altLang="en-US" sz="3500" b="1" kern="0">
                <a:solidFill>
                  <a:srgbClr val="0000CC"/>
                </a:solidFill>
                <a:latin typeface="Times New Roman" panose="02020603050405020304" pitchFamily="18" charset="0"/>
                <a:ea typeface="Times New Roman" panose="02020603050405020304" pitchFamily="18" charset="0"/>
              </a:rPr>
              <a:t>: </a:t>
            </a:r>
            <a:r>
              <a:rPr lang="en-US" altLang="en-US" sz="3500" b="1" kern="0">
                <a:solidFill>
                  <a:srgbClr val="0000CC"/>
                </a:solidFill>
                <a:latin typeface="Times New Roman" panose="02020603050405020304" pitchFamily="18" charset="0"/>
                <a:ea typeface="Times New Roman" panose="02020603050405020304" pitchFamily="18" charset="0"/>
              </a:rPr>
              <a:t>Ý</a:t>
            </a:r>
            <a:r>
              <a:rPr lang="en-US" altLang="en-US" sz="3500" b="1" kern="0">
                <a:solidFill>
                  <a:srgbClr val="0000CC"/>
                </a:solidFill>
                <a:latin typeface="Times New Roman" panose="02020603050405020304" pitchFamily="18" charset="0"/>
                <a:ea typeface="Times New Roman" panose="02020603050405020304" pitchFamily="18" charset="0"/>
              </a:rPr>
              <a:t> ngh</a:t>
            </a:r>
            <a:r>
              <a:rPr lang="en-US" altLang="en-US" sz="3500" b="1" kern="0">
                <a:solidFill>
                  <a:srgbClr val="0000CC"/>
                </a:solidFill>
                <a:latin typeface="Times New Roman" panose="02020603050405020304" pitchFamily="18" charset="0"/>
                <a:ea typeface="Times New Roman" panose="02020603050405020304" pitchFamily="18" charset="0"/>
              </a:rPr>
              <a:t>ĩ</a:t>
            </a:r>
            <a:r>
              <a:rPr lang="en-US" altLang="en-US" sz="3500" b="1" kern="0">
                <a:solidFill>
                  <a:srgbClr val="0000CC"/>
                </a:solidFill>
                <a:latin typeface="Times New Roman" panose="02020603050405020304" pitchFamily="18" charset="0"/>
                <a:ea typeface="Times New Roman" panose="02020603050405020304" pitchFamily="18" charset="0"/>
              </a:rPr>
              <a:t>a chủ yếu của việc phát triển nông nghiệp hàng hóa ở n</a:t>
            </a:r>
            <a:r>
              <a:rPr lang="en-US" altLang="en-US" sz="3500" b="1" kern="0">
                <a:solidFill>
                  <a:srgbClr val="0000CC"/>
                </a:solidFill>
                <a:latin typeface="Times New Roman" panose="02020603050405020304" pitchFamily="18" charset="0"/>
                <a:ea typeface="Times New Roman" panose="02020603050405020304" pitchFamily="18" charset="0"/>
              </a:rPr>
              <a:t>ư</a:t>
            </a:r>
            <a:r>
              <a:rPr lang="en-US" altLang="en-US" sz="3500" b="1" kern="0">
                <a:solidFill>
                  <a:srgbClr val="0000CC"/>
                </a:solidFill>
                <a:latin typeface="Times New Roman" panose="02020603050405020304" pitchFamily="18" charset="0"/>
                <a:ea typeface="Times New Roman" panose="02020603050405020304" pitchFamily="18" charset="0"/>
              </a:rPr>
              <a:t>ớc ta là</a:t>
            </a:r>
            <a:endParaRPr lang="en-US" altLang="en-US" sz="3500" b="1" kern="0">
              <a:solidFill>
                <a:srgbClr val="FF0000"/>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endParaRPr lang="en-US" altLang="en-US" sz="3500" b="1" kern="0">
              <a:solidFill>
                <a:srgbClr val="FF0000"/>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A.</a:t>
            </a:r>
            <a:r>
              <a:rPr lang="vi-VN" altLang="en-US" sz="3500" b="1" kern="0">
                <a:solidFill>
                  <a:schemeClr val="tx1"/>
                </a:solidFill>
                <a:latin typeface="Times New Roman" panose="02020603050405020304" pitchFamily="18" charset="0"/>
                <a:ea typeface="Times New Roman" panose="02020603050405020304" pitchFamily="18" charset="0"/>
              </a:rPr>
              <a:t> </a:t>
            </a:r>
            <a:r>
              <a:rPr lang="en-US" altLang="en-US" sz="3500" b="1" kern="0">
                <a:solidFill>
                  <a:schemeClr val="tx1"/>
                </a:solidFill>
                <a:latin typeface="Times New Roman" panose="02020603050405020304" pitchFamily="18" charset="0"/>
                <a:ea typeface="Times New Roman" panose="02020603050405020304" pitchFamily="18" charset="0"/>
              </a:rPr>
              <a:t>tạo nguồn nông sản lớn, t</a:t>
            </a:r>
            <a:r>
              <a:rPr lang="en-US" altLang="en-US" sz="3500" b="1" kern="0">
                <a:solidFill>
                  <a:schemeClr val="tx1"/>
                </a:solidFill>
                <a:latin typeface="Times New Roman" panose="02020603050405020304" pitchFamily="18" charset="0"/>
                <a:ea typeface="Times New Roman" panose="02020603050405020304" pitchFamily="18" charset="0"/>
              </a:rPr>
              <a:t>ă</a:t>
            </a:r>
            <a:r>
              <a:rPr lang="en-US" altLang="en-US" sz="3500" b="1" kern="0">
                <a:solidFill>
                  <a:schemeClr val="tx1"/>
                </a:solidFill>
                <a:latin typeface="Times New Roman" panose="02020603050405020304" pitchFamily="18" charset="0"/>
                <a:ea typeface="Times New Roman" panose="02020603050405020304" pitchFamily="18" charset="0"/>
              </a:rPr>
              <a:t>ng lợi nhuận.</a:t>
            </a:r>
            <a:r>
              <a:rPr lang="en-US" altLang="en-US" sz="3500" b="1" kern="0">
                <a:solidFill>
                  <a:schemeClr val="tx1"/>
                </a:solidFill>
                <a:latin typeface="Times New Roman" panose="02020603050405020304" pitchFamily="18" charset="0"/>
                <a:ea typeface="Times New Roman" panose="02020603050405020304" pitchFamily="18" charset="0"/>
              </a:rPr>
              <a:t>	</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 </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B.</a:t>
            </a:r>
            <a:r>
              <a:rPr lang="vi-VN" altLang="en-US" sz="3500" b="1" kern="0">
                <a:solidFill>
                  <a:schemeClr val="tx1"/>
                </a:solidFill>
                <a:latin typeface="Times New Roman" panose="02020603050405020304" pitchFamily="18" charset="0"/>
                <a:ea typeface="Times New Roman" panose="02020603050405020304" pitchFamily="18" charset="0"/>
              </a:rPr>
              <a:t> </a:t>
            </a:r>
            <a:r>
              <a:rPr lang="en-US" altLang="en-US" sz="3500" b="1" kern="0">
                <a:solidFill>
                  <a:schemeClr val="tx1"/>
                </a:solidFill>
                <a:latin typeface="Times New Roman" panose="02020603050405020304" pitchFamily="18" charset="0"/>
                <a:ea typeface="Times New Roman" panose="02020603050405020304" pitchFamily="18" charset="0"/>
              </a:rPr>
              <a:t>sử dụng hợp lí tự </a:t>
            </a:r>
            <a:r>
              <a:rPr lang="vi-VN" altLang="en-US" sz="3500" b="1" kern="0">
                <a:solidFill>
                  <a:schemeClr val="tx1"/>
                </a:solidFill>
                <a:latin typeface="Times New Roman" panose="02020603050405020304" pitchFamily="18" charset="0"/>
                <a:ea typeface="Times New Roman" panose="02020603050405020304" pitchFamily="18" charset="0"/>
              </a:rPr>
              <a:t>nhi</a:t>
            </a:r>
            <a:r>
              <a:rPr lang="en-US" altLang="en-US" sz="3500" b="1" kern="0">
                <a:solidFill>
                  <a:schemeClr val="tx1"/>
                </a:solidFill>
                <a:latin typeface="Times New Roman" panose="02020603050405020304" pitchFamily="18" charset="0"/>
                <a:ea typeface="Times New Roman" panose="02020603050405020304" pitchFamily="18" charset="0"/>
              </a:rPr>
              <a:t>ên, tạo ra việc làm.</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	</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C.</a:t>
            </a:r>
            <a:r>
              <a:rPr lang="vi-VN" altLang="en-US" sz="3500" b="1" kern="0">
                <a:solidFill>
                  <a:schemeClr val="tx1"/>
                </a:solidFill>
                <a:latin typeface="Times New Roman" panose="02020603050405020304" pitchFamily="18" charset="0"/>
                <a:ea typeface="Times New Roman" panose="02020603050405020304" pitchFamily="18" charset="0"/>
              </a:rPr>
              <a:t> </a:t>
            </a:r>
            <a:r>
              <a:rPr lang="en-US" altLang="en-US" sz="3500" b="1" kern="0">
                <a:solidFill>
                  <a:schemeClr val="tx1"/>
                </a:solidFill>
                <a:latin typeface="Times New Roman" panose="02020603050405020304" pitchFamily="18" charset="0"/>
                <a:ea typeface="Times New Roman" panose="02020603050405020304" pitchFamily="18" charset="0"/>
              </a:rPr>
              <a:t>phục vụ chế biến, tạo nếp sản xuất mới.</a:t>
            </a:r>
            <a:r>
              <a:rPr lang="en-US" altLang="en-US" sz="3500" b="1" kern="0">
                <a:solidFill>
                  <a:schemeClr val="tx1"/>
                </a:solidFill>
                <a:latin typeface="Times New Roman" panose="02020603050405020304" pitchFamily="18" charset="0"/>
                <a:ea typeface="Times New Roman" panose="02020603050405020304" pitchFamily="18" charset="0"/>
              </a:rPr>
              <a:t>	</a:t>
            </a: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endParaRPr lang="en-US" altLang="en-US" sz="35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3500" b="1" kern="0">
                <a:solidFill>
                  <a:schemeClr val="tx1"/>
                </a:solidFill>
                <a:latin typeface="Times New Roman" panose="02020603050405020304" pitchFamily="18" charset="0"/>
                <a:ea typeface="Times New Roman" panose="02020603050405020304" pitchFamily="18" charset="0"/>
              </a:rPr>
              <a:t>D.</a:t>
            </a:r>
            <a:r>
              <a:rPr lang="vi-VN" altLang="en-US" sz="3500" b="1" kern="0">
                <a:solidFill>
                  <a:schemeClr val="tx1"/>
                </a:solidFill>
                <a:latin typeface="Times New Roman" panose="02020603050405020304" pitchFamily="18" charset="0"/>
                <a:ea typeface="Times New Roman" panose="02020603050405020304" pitchFamily="18" charset="0"/>
              </a:rPr>
              <a:t> </a:t>
            </a:r>
            <a:r>
              <a:rPr lang="en-US" altLang="en-US" sz="3500" b="1" kern="0">
                <a:solidFill>
                  <a:schemeClr val="tx1"/>
                </a:solidFill>
                <a:latin typeface="Times New Roman" panose="02020603050405020304" pitchFamily="18" charset="0"/>
                <a:ea typeface="Times New Roman" panose="02020603050405020304" pitchFamily="18" charset="0"/>
              </a:rPr>
              <a:t>tạo cơ cấu </a:t>
            </a:r>
            <a:r>
              <a:rPr lang="en-US" altLang="en-US" sz="3500" b="1" kern="0">
                <a:solidFill>
                  <a:schemeClr val="tx1"/>
                </a:solidFill>
                <a:latin typeface="Times New Roman" panose="02020603050405020304" pitchFamily="18" charset="0"/>
                <a:ea typeface="Times New Roman" panose="02020603050405020304" pitchFamily="18" charset="0"/>
              </a:rPr>
              <a:t>đ</a:t>
            </a:r>
            <a:r>
              <a:rPr lang="en-US" altLang="en-US" sz="3500" b="1" kern="0">
                <a:solidFill>
                  <a:schemeClr val="tx1"/>
                </a:solidFill>
                <a:latin typeface="Times New Roman" panose="02020603050405020304" pitchFamily="18" charset="0"/>
                <a:ea typeface="Times New Roman" panose="02020603050405020304" pitchFamily="18" charset="0"/>
              </a:rPr>
              <a:t>a dạng, nâng cao n</a:t>
            </a:r>
            <a:r>
              <a:rPr lang="en-US" altLang="en-US" sz="3500" b="1" kern="0">
                <a:solidFill>
                  <a:schemeClr val="tx1"/>
                </a:solidFill>
                <a:latin typeface="Times New Roman" panose="02020603050405020304" pitchFamily="18" charset="0"/>
                <a:ea typeface="Times New Roman" panose="02020603050405020304" pitchFamily="18" charset="0"/>
              </a:rPr>
              <a:t>ă</a:t>
            </a:r>
            <a:r>
              <a:rPr lang="en-US" altLang="en-US" sz="3500" b="1" kern="0">
                <a:solidFill>
                  <a:schemeClr val="tx1"/>
                </a:solidFill>
                <a:latin typeface="Times New Roman" panose="02020603050405020304" pitchFamily="18" charset="0"/>
                <a:ea typeface="Times New Roman" panose="02020603050405020304" pitchFamily="18" charset="0"/>
              </a:rPr>
              <a:t>ng suất.</a:t>
            </a:r>
            <a:endParaRPr lang="en-US" altLang="en-US" sz="3500" b="1" kern="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701675" y="295275"/>
            <a:ext cx="10848975" cy="767715"/>
          </a:xfrm>
          <a:prstGeom prst="rect">
            <a:avLst/>
          </a:prstGeom>
        </p:spPr>
        <p:txBody>
          <a:bodyPr wrap="square">
            <a:noAutofit/>
          </a:bodyPr>
          <a:p>
            <a:pPr marL="6350" marR="4445" indent="-6350" algn="ctr">
              <a:lnSpc>
                <a:spcPct val="115000"/>
              </a:lnSpc>
              <a:spcAft>
                <a:spcPts val="0"/>
              </a:spcAft>
            </a:pPr>
            <a:r>
              <a:rPr lang="vi-VN" altLang="en-US" sz="3500" b="1" kern="0">
                <a:solidFill>
                  <a:srgbClr val="FF0000"/>
                </a:solidFill>
                <a:latin typeface="Times New Roman" panose="02020603050405020304" pitchFamily="18" charset="0"/>
                <a:ea typeface="Times New Roman" panose="02020603050405020304" pitchFamily="18" charset="0"/>
              </a:rPr>
              <a:t>DẠNG CÂU HỎI VỀ MÙA </a:t>
            </a:r>
            <a:r>
              <a:rPr lang="vi-VN" altLang="en-US" sz="3500" b="1" kern="0">
                <a:solidFill>
                  <a:srgbClr val="FF0000"/>
                </a:solidFill>
                <a:latin typeface="Times New Roman" panose="02020603050405020304" pitchFamily="18" charset="0"/>
                <a:ea typeface="Times New Roman" panose="02020603050405020304" pitchFamily="18" charset="0"/>
              </a:rPr>
              <a:t>MƯA</a:t>
            </a:r>
            <a:endParaRPr lang="vi-VN" altLang="en-US" sz="3500" b="1" kern="0">
              <a:solidFill>
                <a:srgbClr val="FF0000"/>
              </a:solidFill>
              <a:latin typeface="Times New Roman" panose="02020603050405020304" pitchFamily="18" charset="0"/>
              <a:ea typeface="Times New Roman" panose="02020603050405020304" pitchFamily="18" charset="0"/>
            </a:endParaRPr>
          </a:p>
        </p:txBody>
      </p:sp>
      <p:sp>
        <p:nvSpPr>
          <p:cNvPr id="3" name="Rectangle 1"/>
          <p:cNvSpPr/>
          <p:nvPr/>
        </p:nvSpPr>
        <p:spPr>
          <a:xfrm>
            <a:off x="119380" y="1150620"/>
            <a:ext cx="11942445" cy="5457190"/>
          </a:xfrm>
          <a:prstGeom prst="rect">
            <a:avLst/>
          </a:prstGeom>
        </p:spPr>
        <p:txBody>
          <a:bodyPr wrap="square">
            <a:noAutofit/>
          </a:bodyPr>
          <a:p>
            <a:pPr marL="6350" marR="4445" indent="-6350" algn="just">
              <a:lnSpc>
                <a:spcPct val="115000"/>
              </a:lnSpc>
              <a:spcAft>
                <a:spcPts val="0"/>
              </a:spcAft>
            </a:pPr>
            <a:r>
              <a:rPr lang="en-US" altLang="en-US" sz="3500" b="1" kern="0">
                <a:solidFill>
                  <a:srgbClr val="0000CC"/>
                </a:solidFill>
                <a:latin typeface="Times New Roman" panose="02020603050405020304" pitchFamily="18" charset="0"/>
                <a:ea typeface="Times New Roman" panose="02020603050405020304" pitchFamily="18" charset="0"/>
              </a:rPr>
              <a:t>C</a:t>
            </a:r>
            <a:r>
              <a:rPr lang="vi-VN" altLang="en-US" sz="3500" b="1" kern="0">
                <a:solidFill>
                  <a:srgbClr val="0000CC"/>
                </a:solidFill>
                <a:latin typeface="Times New Roman" panose="02020603050405020304" pitchFamily="18" charset="0"/>
                <a:ea typeface="Times New Roman" panose="02020603050405020304" pitchFamily="18" charset="0"/>
              </a:rPr>
              <a:t>âu hỏi</a:t>
            </a:r>
            <a:r>
              <a:rPr lang="en-US" altLang="en-US" sz="3500" b="1" kern="0">
                <a:solidFill>
                  <a:srgbClr val="0000CC"/>
                </a:solidFill>
                <a:latin typeface="Times New Roman" panose="02020603050405020304" pitchFamily="18" charset="0"/>
                <a:ea typeface="Times New Roman" panose="02020603050405020304" pitchFamily="18" charset="0"/>
              </a:rPr>
              <a:t>: Mùa m</a:t>
            </a:r>
            <a:r>
              <a:rPr lang="en-US" altLang="en-US" sz="3500" b="1" kern="0">
                <a:solidFill>
                  <a:srgbClr val="0000CC"/>
                </a:solidFill>
                <a:latin typeface="Times New Roman" panose="02020603050405020304" pitchFamily="18" charset="0"/>
                <a:ea typeface="Times New Roman" panose="02020603050405020304" pitchFamily="18" charset="0"/>
              </a:rPr>
              <a:t>ư</a:t>
            </a:r>
            <a:r>
              <a:rPr lang="en-US" altLang="en-US" sz="3500" b="1" kern="0">
                <a:solidFill>
                  <a:srgbClr val="0000CC"/>
                </a:solidFill>
                <a:latin typeface="Times New Roman" panose="02020603050405020304" pitchFamily="18" charset="0"/>
                <a:ea typeface="Times New Roman" panose="02020603050405020304" pitchFamily="18" charset="0"/>
              </a:rPr>
              <a:t>a ở dải </a:t>
            </a:r>
            <a:r>
              <a:rPr lang="en-US" altLang="en-US" sz="3500" b="1" kern="0">
                <a:solidFill>
                  <a:srgbClr val="0000CC"/>
                </a:solidFill>
                <a:latin typeface="Times New Roman" panose="02020603050405020304" pitchFamily="18" charset="0"/>
                <a:ea typeface="Times New Roman" panose="02020603050405020304" pitchFamily="18" charset="0"/>
              </a:rPr>
              <a:t>đ</a:t>
            </a:r>
            <a:r>
              <a:rPr lang="en-US" altLang="en-US" sz="3500" b="1" kern="0">
                <a:solidFill>
                  <a:srgbClr val="0000CC"/>
                </a:solidFill>
                <a:latin typeface="Times New Roman" panose="02020603050405020304" pitchFamily="18" charset="0"/>
                <a:ea typeface="Times New Roman" panose="02020603050405020304" pitchFamily="18" charset="0"/>
              </a:rPr>
              <a:t>ồng bằng ven biển Bắc Trung Bộ chịu tác </a:t>
            </a:r>
            <a:r>
              <a:rPr lang="en-US" altLang="en-US" sz="3500" b="1" kern="0">
                <a:solidFill>
                  <a:srgbClr val="0000CC"/>
                </a:solidFill>
                <a:latin typeface="Times New Roman" panose="02020603050405020304" pitchFamily="18" charset="0"/>
                <a:ea typeface="Times New Roman" panose="02020603050405020304" pitchFamily="18" charset="0"/>
              </a:rPr>
              <a:t>đ</a:t>
            </a:r>
            <a:r>
              <a:rPr lang="en-US" altLang="en-US" sz="3500" b="1" kern="0">
                <a:solidFill>
                  <a:srgbClr val="0000CC"/>
                </a:solidFill>
                <a:latin typeface="Times New Roman" panose="02020603050405020304" pitchFamily="18" charset="0"/>
                <a:ea typeface="Times New Roman" panose="02020603050405020304" pitchFamily="18" charset="0"/>
              </a:rPr>
              <a:t>ộng chủ yếu của</a:t>
            </a:r>
            <a:endParaRPr lang="en-US" altLang="en-US" sz="3500" b="1" kern="0">
              <a:solidFill>
                <a:srgbClr val="0000CC"/>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endParaRPr lang="en-US" altLang="en-US" sz="3500" b="1" kern="0">
              <a:solidFill>
                <a:srgbClr val="FF0000"/>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r>
              <a:rPr lang="en-US" altLang="en-US" sz="2800" b="1" kern="0">
                <a:solidFill>
                  <a:schemeClr val="tx1"/>
                </a:solidFill>
                <a:latin typeface="Times New Roman" panose="02020603050405020304" pitchFamily="18" charset="0"/>
                <a:ea typeface="Times New Roman" panose="02020603050405020304" pitchFamily="18" charset="0"/>
              </a:rPr>
              <a:t>A.</a:t>
            </a:r>
            <a:r>
              <a:rPr lang="vi-VN" altLang="en-US" sz="2800" b="1" kern="0">
                <a:solidFill>
                  <a:schemeClr val="tx1"/>
                </a:solidFill>
                <a:latin typeface="Times New Roman" panose="02020603050405020304" pitchFamily="18" charset="0"/>
                <a:ea typeface="Times New Roman" panose="02020603050405020304" pitchFamily="18" charset="0"/>
              </a:rPr>
              <a:t> </a:t>
            </a:r>
            <a:r>
              <a:rPr lang="en-US" altLang="en-US" sz="2800" b="1" kern="0">
                <a:solidFill>
                  <a:schemeClr val="tx1"/>
                </a:solidFill>
                <a:latin typeface="Times New Roman" panose="02020603050405020304" pitchFamily="18" charset="0"/>
                <a:ea typeface="Times New Roman" panose="02020603050405020304" pitchFamily="18" charset="0"/>
              </a:rPr>
              <a:t>gió mùa Tây Nam, gió mùa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ông Bắc, bão, dải hội tụ và áp thấp nhiệt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ới.</a:t>
            </a: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r>
              <a:rPr lang="en-US" altLang="en-US" sz="2800" b="1" kern="0">
                <a:solidFill>
                  <a:schemeClr val="tx1"/>
                </a:solidFill>
                <a:latin typeface="Times New Roman" panose="02020603050405020304" pitchFamily="18" charset="0"/>
                <a:ea typeface="Times New Roman" panose="02020603050405020304" pitchFamily="18" charset="0"/>
              </a:rPr>
              <a:t>B.</a:t>
            </a:r>
            <a:r>
              <a:rPr lang="vi-VN" altLang="en-US" sz="2800" b="1" kern="0">
                <a:solidFill>
                  <a:schemeClr val="tx1"/>
                </a:solidFill>
                <a:latin typeface="Times New Roman" panose="02020603050405020304" pitchFamily="18" charset="0"/>
                <a:ea typeface="Times New Roman" panose="02020603050405020304" pitchFamily="18" charset="0"/>
              </a:rPr>
              <a:t> </a:t>
            </a:r>
            <a:r>
              <a:rPr lang="en-US" altLang="en-US" sz="2800" b="1" kern="0">
                <a:solidFill>
                  <a:schemeClr val="tx1"/>
                </a:solidFill>
                <a:latin typeface="Times New Roman" panose="02020603050405020304" pitchFamily="18" charset="0"/>
                <a:ea typeface="Times New Roman" panose="02020603050405020304" pitchFamily="18" charset="0"/>
              </a:rPr>
              <a:t>gió tây nam từ Bắc Ấn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ộ D</a:t>
            </a:r>
            <a:r>
              <a:rPr lang="en-US" altLang="en-US" sz="2800" b="1" kern="0">
                <a:solidFill>
                  <a:schemeClr val="tx1"/>
                </a:solidFill>
                <a:latin typeface="Times New Roman" panose="02020603050405020304" pitchFamily="18" charset="0"/>
                <a:ea typeface="Times New Roman" panose="02020603050405020304" pitchFamily="18" charset="0"/>
              </a:rPr>
              <a:t>ư</a:t>
            </a:r>
            <a:r>
              <a:rPr lang="en-US" altLang="en-US" sz="2800" b="1" kern="0">
                <a:solidFill>
                  <a:schemeClr val="tx1"/>
                </a:solidFill>
                <a:latin typeface="Times New Roman" panose="02020603050405020304" pitchFamily="18" charset="0"/>
                <a:ea typeface="Times New Roman" panose="02020603050405020304" pitchFamily="18" charset="0"/>
              </a:rPr>
              <a:t>ơng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ến, gió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ông bắc, bão, áp thấp nhiệt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ới.	</a:t>
            </a: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r>
              <a:rPr lang="en-US" altLang="en-US" sz="2800" b="1" kern="0">
                <a:solidFill>
                  <a:schemeClr val="tx1"/>
                </a:solidFill>
                <a:latin typeface="Times New Roman" panose="02020603050405020304" pitchFamily="18" charset="0"/>
                <a:ea typeface="Times New Roman" panose="02020603050405020304" pitchFamily="18" charset="0"/>
              </a:rPr>
              <a:t>C.</a:t>
            </a:r>
            <a:r>
              <a:rPr lang="vi-VN" altLang="en-US" sz="2800" b="1" kern="0">
                <a:solidFill>
                  <a:schemeClr val="tx1"/>
                </a:solidFill>
                <a:latin typeface="Times New Roman" panose="02020603050405020304" pitchFamily="18" charset="0"/>
                <a:ea typeface="Times New Roman" panose="02020603050405020304" pitchFamily="18" charset="0"/>
              </a:rPr>
              <a:t> </a:t>
            </a:r>
            <a:r>
              <a:rPr lang="en-US" altLang="en-US" sz="2800" b="1" kern="0">
                <a:solidFill>
                  <a:schemeClr val="tx1"/>
                </a:solidFill>
                <a:latin typeface="Times New Roman" panose="02020603050405020304" pitchFamily="18" charset="0"/>
                <a:ea typeface="Times New Roman" panose="02020603050405020304" pitchFamily="18" charset="0"/>
              </a:rPr>
              <a:t>dải hội tụ và áp thấp nhiệt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ới, bão, gió tây nam từ Bắc Ấn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ộ D</a:t>
            </a:r>
            <a:r>
              <a:rPr lang="en-US" altLang="en-US" sz="2800" b="1" kern="0">
                <a:solidFill>
                  <a:schemeClr val="tx1"/>
                </a:solidFill>
                <a:latin typeface="Times New Roman" panose="02020603050405020304" pitchFamily="18" charset="0"/>
                <a:ea typeface="Times New Roman" panose="02020603050405020304" pitchFamily="18" charset="0"/>
              </a:rPr>
              <a:t>ư</a:t>
            </a:r>
            <a:r>
              <a:rPr lang="en-US" altLang="en-US" sz="2800" b="1" kern="0">
                <a:solidFill>
                  <a:schemeClr val="tx1"/>
                </a:solidFill>
                <a:latin typeface="Times New Roman" panose="02020603050405020304" pitchFamily="18" charset="0"/>
                <a:ea typeface="Times New Roman" panose="02020603050405020304" pitchFamily="18" charset="0"/>
              </a:rPr>
              <a:t>ơng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ến.</a:t>
            </a:r>
            <a:r>
              <a:rPr lang="en-US" altLang="en-US" sz="2800" b="1" kern="0">
                <a:solidFill>
                  <a:schemeClr val="tx1"/>
                </a:solidFill>
                <a:latin typeface="Times New Roman" panose="02020603050405020304" pitchFamily="18" charset="0"/>
                <a:ea typeface="Times New Roman" panose="02020603050405020304" pitchFamily="18" charset="0"/>
              </a:rPr>
              <a:t>	</a:t>
            </a: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65000"/>
              </a:lnSpc>
              <a:spcAft>
                <a:spcPts val="0"/>
              </a:spcAft>
            </a:pPr>
            <a:r>
              <a:rPr lang="en-US" altLang="en-US" sz="2800" b="1" kern="0">
                <a:solidFill>
                  <a:schemeClr val="tx1"/>
                </a:solidFill>
                <a:latin typeface="Times New Roman" panose="02020603050405020304" pitchFamily="18" charset="0"/>
                <a:ea typeface="Times New Roman" panose="02020603050405020304" pitchFamily="18" charset="0"/>
              </a:rPr>
              <a:t>D.</a:t>
            </a:r>
            <a:r>
              <a:rPr lang="vi-VN" altLang="en-US" sz="2800" b="1" kern="0">
                <a:solidFill>
                  <a:schemeClr val="tx1"/>
                </a:solidFill>
                <a:latin typeface="Times New Roman" panose="02020603050405020304" pitchFamily="18" charset="0"/>
                <a:ea typeface="Times New Roman" panose="02020603050405020304" pitchFamily="18" charset="0"/>
              </a:rPr>
              <a:t> </a:t>
            </a:r>
            <a:r>
              <a:rPr lang="en-US" altLang="en-US" sz="2800" b="1" kern="0">
                <a:solidFill>
                  <a:schemeClr val="tx1"/>
                </a:solidFill>
                <a:latin typeface="Times New Roman" panose="02020603050405020304" pitchFamily="18" charset="0"/>
                <a:ea typeface="Times New Roman" panose="02020603050405020304" pitchFamily="18" charset="0"/>
              </a:rPr>
              <a:t>áp thấp nhiệt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ới và bão, gió mùa Tây Nam, gió Tây và gió mùa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ông Bắc.</a:t>
            </a:r>
            <a:endParaRPr lang="en-US" altLang="en-US" sz="2800" b="1" kern="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701675" y="295275"/>
            <a:ext cx="10848975" cy="767715"/>
          </a:xfrm>
          <a:prstGeom prst="rect">
            <a:avLst/>
          </a:prstGeom>
        </p:spPr>
        <p:txBody>
          <a:bodyPr wrap="square">
            <a:noAutofit/>
          </a:bodyPr>
          <a:p>
            <a:pPr marL="6350" marR="4445" indent="-6350" algn="ctr">
              <a:lnSpc>
                <a:spcPct val="115000"/>
              </a:lnSpc>
              <a:spcAft>
                <a:spcPts val="0"/>
              </a:spcAft>
            </a:pPr>
            <a:r>
              <a:rPr lang="vi-VN" altLang="en-US" sz="3500" b="1" kern="0">
                <a:solidFill>
                  <a:srgbClr val="FF0000"/>
                </a:solidFill>
                <a:latin typeface="Times New Roman" panose="02020603050405020304" pitchFamily="18" charset="0"/>
                <a:ea typeface="Times New Roman" panose="02020603050405020304" pitchFamily="18" charset="0"/>
              </a:rPr>
              <a:t>DẠNG CÂU HỎI VỀ Ý NGHĨA CHỦ </a:t>
            </a:r>
            <a:r>
              <a:rPr lang="vi-VN" altLang="en-US" sz="3500" b="1" kern="0">
                <a:solidFill>
                  <a:srgbClr val="FF0000"/>
                </a:solidFill>
                <a:latin typeface="Times New Roman" panose="02020603050405020304" pitchFamily="18" charset="0"/>
                <a:ea typeface="Times New Roman" panose="02020603050405020304" pitchFamily="18" charset="0"/>
              </a:rPr>
              <a:t>YẾU</a:t>
            </a:r>
            <a:endParaRPr lang="vi-VN" altLang="en-US" sz="3500" b="1" kern="0">
              <a:solidFill>
                <a:srgbClr val="FF0000"/>
              </a:solidFill>
              <a:latin typeface="Times New Roman" panose="02020603050405020304" pitchFamily="18" charset="0"/>
              <a:ea typeface="Times New Roman" panose="02020603050405020304" pitchFamily="18" charset="0"/>
            </a:endParaRPr>
          </a:p>
        </p:txBody>
      </p:sp>
      <p:sp>
        <p:nvSpPr>
          <p:cNvPr id="3" name="Rectangle 1"/>
          <p:cNvSpPr/>
          <p:nvPr/>
        </p:nvSpPr>
        <p:spPr>
          <a:xfrm>
            <a:off x="153035" y="1253490"/>
            <a:ext cx="11885930" cy="5519420"/>
          </a:xfrm>
          <a:prstGeom prst="rect">
            <a:avLst/>
          </a:prstGeom>
        </p:spPr>
        <p:txBody>
          <a:bodyPr wrap="square">
            <a:noAutofit/>
          </a:bodyPr>
          <a:p>
            <a:pPr marL="6350" marR="4445" indent="-6350" algn="just">
              <a:lnSpc>
                <a:spcPct val="95000"/>
              </a:lnSpc>
              <a:spcAft>
                <a:spcPts val="0"/>
              </a:spcAft>
            </a:pPr>
            <a:r>
              <a:rPr lang="en-US" altLang="en-US" sz="3500" b="1" kern="0">
                <a:solidFill>
                  <a:srgbClr val="0000CC"/>
                </a:solidFill>
                <a:latin typeface="Times New Roman" panose="02020603050405020304" pitchFamily="18" charset="0"/>
                <a:ea typeface="Times New Roman" panose="02020603050405020304" pitchFamily="18" charset="0"/>
              </a:rPr>
              <a:t>C</a:t>
            </a:r>
            <a:r>
              <a:rPr lang="vi-VN" altLang="en-US" sz="3500" b="1" kern="0">
                <a:solidFill>
                  <a:srgbClr val="0000CC"/>
                </a:solidFill>
                <a:latin typeface="Times New Roman" panose="02020603050405020304" pitchFamily="18" charset="0"/>
                <a:ea typeface="Times New Roman" panose="02020603050405020304" pitchFamily="18" charset="0"/>
              </a:rPr>
              <a:t>âu hỏi</a:t>
            </a:r>
            <a:r>
              <a:rPr lang="en-US" altLang="en-US" sz="3500" b="1" kern="0">
                <a:solidFill>
                  <a:srgbClr val="0000CC"/>
                </a:solidFill>
                <a:latin typeface="Times New Roman" panose="02020603050405020304" pitchFamily="18" charset="0"/>
                <a:ea typeface="Times New Roman" panose="02020603050405020304" pitchFamily="18" charset="0"/>
              </a:rPr>
              <a:t>: Các vùng trên lãnh thổ n</a:t>
            </a:r>
            <a:r>
              <a:rPr lang="en-US" altLang="en-US" sz="3500" b="1" kern="0">
                <a:solidFill>
                  <a:srgbClr val="0000CC"/>
                </a:solidFill>
                <a:latin typeface="Times New Roman" panose="02020603050405020304" pitchFamily="18" charset="0"/>
                <a:ea typeface="Times New Roman" panose="02020603050405020304" pitchFamily="18" charset="0"/>
              </a:rPr>
              <a:t>ư</a:t>
            </a:r>
            <a:r>
              <a:rPr lang="en-US" altLang="en-US" sz="3500" b="1" kern="0">
                <a:solidFill>
                  <a:srgbClr val="0000CC"/>
                </a:solidFill>
                <a:latin typeface="Times New Roman" panose="02020603050405020304" pitchFamily="18" charset="0"/>
                <a:ea typeface="Times New Roman" panose="02020603050405020304" pitchFamily="18" charset="0"/>
              </a:rPr>
              <a:t>ớc ta khác nhau về chế </a:t>
            </a:r>
            <a:r>
              <a:rPr lang="en-US" altLang="en-US" sz="3500" b="1" kern="0">
                <a:solidFill>
                  <a:srgbClr val="0000CC"/>
                </a:solidFill>
                <a:latin typeface="Times New Roman" panose="02020603050405020304" pitchFamily="18" charset="0"/>
                <a:ea typeface="Times New Roman" panose="02020603050405020304" pitchFamily="18" charset="0"/>
              </a:rPr>
              <a:t>đ</a:t>
            </a:r>
            <a:r>
              <a:rPr lang="en-US" altLang="en-US" sz="3500" b="1" kern="0">
                <a:solidFill>
                  <a:srgbClr val="0000CC"/>
                </a:solidFill>
                <a:latin typeface="Times New Roman" panose="02020603050405020304" pitchFamily="18" charset="0"/>
                <a:ea typeface="Times New Roman" panose="02020603050405020304" pitchFamily="18" charset="0"/>
              </a:rPr>
              <a:t>ộ m</a:t>
            </a:r>
            <a:r>
              <a:rPr lang="en-US" altLang="en-US" sz="3500" b="1" kern="0">
                <a:solidFill>
                  <a:srgbClr val="0000CC"/>
                </a:solidFill>
                <a:latin typeface="Times New Roman" panose="02020603050405020304" pitchFamily="18" charset="0"/>
                <a:ea typeface="Times New Roman" panose="02020603050405020304" pitchFamily="18" charset="0"/>
              </a:rPr>
              <a:t>ư</a:t>
            </a:r>
            <a:r>
              <a:rPr lang="en-US" altLang="en-US" sz="3500" b="1" kern="0">
                <a:solidFill>
                  <a:srgbClr val="0000CC"/>
                </a:solidFill>
                <a:latin typeface="Times New Roman" panose="02020603050405020304" pitchFamily="18" charset="0"/>
                <a:ea typeface="Times New Roman" panose="02020603050405020304" pitchFamily="18" charset="0"/>
              </a:rPr>
              <a:t>a chủ yếu do tác </a:t>
            </a:r>
            <a:r>
              <a:rPr lang="en-US" altLang="en-US" sz="3500" b="1" kern="0">
                <a:solidFill>
                  <a:srgbClr val="0000CC"/>
                </a:solidFill>
                <a:latin typeface="Times New Roman" panose="02020603050405020304" pitchFamily="18" charset="0"/>
                <a:ea typeface="Times New Roman" panose="02020603050405020304" pitchFamily="18" charset="0"/>
              </a:rPr>
              <a:t>đ</a:t>
            </a:r>
            <a:r>
              <a:rPr lang="en-US" altLang="en-US" sz="3500" b="1" kern="0">
                <a:solidFill>
                  <a:srgbClr val="0000CC"/>
                </a:solidFill>
                <a:latin typeface="Times New Roman" panose="02020603050405020304" pitchFamily="18" charset="0"/>
                <a:ea typeface="Times New Roman" panose="02020603050405020304" pitchFamily="18" charset="0"/>
              </a:rPr>
              <a:t>ộng của</a:t>
            </a:r>
            <a:endParaRPr lang="en-US" altLang="en-US" sz="3500" b="1" kern="0">
              <a:solidFill>
                <a:srgbClr val="0000CC"/>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endParaRPr lang="en-US" altLang="en-US" sz="3500" b="1" kern="0">
              <a:solidFill>
                <a:srgbClr val="0000CC"/>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vi-VN" altLang="en-US" sz="2800" b="1" kern="0">
                <a:solidFill>
                  <a:schemeClr val="tx1"/>
                </a:solidFill>
                <a:latin typeface="Times New Roman" panose="02020603050405020304" pitchFamily="18" charset="0"/>
                <a:ea typeface="Times New Roman" panose="02020603050405020304" pitchFamily="18" charset="0"/>
              </a:rPr>
              <a:t>A. T</a:t>
            </a:r>
            <a:r>
              <a:rPr lang="en-US" altLang="en-US" sz="2800" b="1" kern="0">
                <a:solidFill>
                  <a:schemeClr val="tx1"/>
                </a:solidFill>
                <a:latin typeface="Times New Roman" panose="02020603050405020304" pitchFamily="18" charset="0"/>
                <a:ea typeface="Times New Roman" panose="02020603050405020304" pitchFamily="18" charset="0"/>
              </a:rPr>
              <a:t>ín phong bán cầu Bắc, hoạt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ộng của gió mùa, vị trí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ịa lí và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ịa hình.	</a:t>
            </a: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2800" b="1" kern="0">
                <a:solidFill>
                  <a:schemeClr val="tx1"/>
                </a:solidFill>
                <a:latin typeface="Times New Roman" panose="02020603050405020304" pitchFamily="18" charset="0"/>
                <a:ea typeface="Times New Roman" panose="02020603050405020304" pitchFamily="18" charset="0"/>
              </a:rPr>
              <a:t>B.</a:t>
            </a:r>
            <a:r>
              <a:rPr lang="vi-VN" altLang="en-US" sz="2800" b="1" kern="0">
                <a:solidFill>
                  <a:schemeClr val="tx1"/>
                </a:solidFill>
                <a:latin typeface="Times New Roman" panose="02020603050405020304" pitchFamily="18" charset="0"/>
                <a:ea typeface="Times New Roman" panose="02020603050405020304" pitchFamily="18" charset="0"/>
              </a:rPr>
              <a:t> </a:t>
            </a:r>
            <a:r>
              <a:rPr lang="en-US" altLang="en-US" sz="2800" b="1" kern="0">
                <a:solidFill>
                  <a:schemeClr val="tx1"/>
                </a:solidFill>
                <a:latin typeface="Times New Roman" panose="02020603050405020304" pitchFamily="18" charset="0"/>
                <a:ea typeface="Times New Roman" panose="02020603050405020304" pitchFamily="18" charset="0"/>
              </a:rPr>
              <a:t>gió mùa Tây Nam, gió tây nam từ Bắc Ấn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ộ D</a:t>
            </a:r>
            <a:r>
              <a:rPr lang="en-US" altLang="en-US" sz="2800" b="1" kern="0">
                <a:solidFill>
                  <a:schemeClr val="tx1"/>
                </a:solidFill>
                <a:latin typeface="Times New Roman" panose="02020603050405020304" pitchFamily="18" charset="0"/>
                <a:ea typeface="Times New Roman" panose="02020603050405020304" pitchFamily="18" charset="0"/>
              </a:rPr>
              <a:t>ư</a:t>
            </a:r>
            <a:r>
              <a:rPr lang="en-US" altLang="en-US" sz="2800" b="1" kern="0">
                <a:solidFill>
                  <a:schemeClr val="tx1"/>
                </a:solidFill>
                <a:latin typeface="Times New Roman" panose="02020603050405020304" pitchFamily="18" charset="0"/>
                <a:ea typeface="Times New Roman" panose="02020603050405020304" pitchFamily="18" charset="0"/>
              </a:rPr>
              <a:t>ơng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ến, vị trí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ịa lí.</a:t>
            </a: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2800" b="1" kern="0">
                <a:solidFill>
                  <a:schemeClr val="tx1"/>
                </a:solidFill>
                <a:latin typeface="Times New Roman" panose="02020603050405020304" pitchFamily="18" charset="0"/>
                <a:ea typeface="Times New Roman" panose="02020603050405020304" pitchFamily="18" charset="0"/>
              </a:rPr>
              <a:t>	</a:t>
            </a: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2800" b="1" kern="0">
                <a:solidFill>
                  <a:schemeClr val="tx1"/>
                </a:solidFill>
                <a:latin typeface="Times New Roman" panose="02020603050405020304" pitchFamily="18" charset="0"/>
                <a:ea typeface="Times New Roman" panose="02020603050405020304" pitchFamily="18" charset="0"/>
              </a:rPr>
              <a:t>C.</a:t>
            </a:r>
            <a:r>
              <a:rPr lang="vi-VN" altLang="en-US" sz="2800" b="1" kern="0">
                <a:solidFill>
                  <a:schemeClr val="tx1"/>
                </a:solidFill>
                <a:latin typeface="Times New Roman" panose="02020603050405020304" pitchFamily="18" charset="0"/>
                <a:ea typeface="Times New Roman" panose="02020603050405020304" pitchFamily="18" charset="0"/>
              </a:rPr>
              <a:t> </a:t>
            </a:r>
            <a:r>
              <a:rPr lang="en-US" altLang="en-US" sz="2800" b="1" kern="0">
                <a:solidFill>
                  <a:schemeClr val="tx1"/>
                </a:solidFill>
                <a:latin typeface="Times New Roman" panose="02020603050405020304" pitchFamily="18" charset="0"/>
                <a:ea typeface="Times New Roman" panose="02020603050405020304" pitchFamily="18" charset="0"/>
              </a:rPr>
              <a:t>gió mùa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ông Bắc, Tín phong bán cầu Bắc, vị trí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ịa lí và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ịa hình núi.	</a:t>
            </a:r>
            <a:endParaRPr lang="en-US" altLang="en-US" sz="2800" b="1" kern="0">
              <a:solidFill>
                <a:schemeClr val="tx1"/>
              </a:solidFill>
              <a:latin typeface="Times New Roman" panose="02020603050405020304" pitchFamily="18" charset="0"/>
              <a:ea typeface="Times New Roman" panose="02020603050405020304" pitchFamily="18" charset="0"/>
            </a:endParaRPr>
          </a:p>
          <a:p>
            <a:pPr marL="6350" marR="4445" indent="-6350" algn="just">
              <a:lnSpc>
                <a:spcPct val="95000"/>
              </a:lnSpc>
              <a:spcAft>
                <a:spcPts val="0"/>
              </a:spcAft>
            </a:pPr>
            <a:r>
              <a:rPr lang="en-US" altLang="en-US" sz="2800" b="1" kern="0">
                <a:solidFill>
                  <a:schemeClr val="tx1"/>
                </a:solidFill>
                <a:latin typeface="Times New Roman" panose="02020603050405020304" pitchFamily="18" charset="0"/>
                <a:ea typeface="Times New Roman" panose="02020603050405020304" pitchFamily="18" charset="0"/>
              </a:rPr>
              <a:t>D.</a:t>
            </a:r>
            <a:r>
              <a:rPr lang="vi-VN" altLang="en-US" sz="2800" b="1" kern="0">
                <a:solidFill>
                  <a:schemeClr val="tx1"/>
                </a:solidFill>
                <a:latin typeface="Times New Roman" panose="02020603050405020304" pitchFamily="18" charset="0"/>
                <a:ea typeface="Times New Roman" panose="02020603050405020304" pitchFamily="18" charset="0"/>
              </a:rPr>
              <a:t> </a:t>
            </a:r>
            <a:r>
              <a:rPr lang="en-US" altLang="en-US" sz="2800" b="1" kern="0">
                <a:solidFill>
                  <a:schemeClr val="tx1"/>
                </a:solidFill>
                <a:latin typeface="Times New Roman" panose="02020603050405020304" pitchFamily="18" charset="0"/>
                <a:ea typeface="Times New Roman" panose="02020603050405020304" pitchFamily="18" charset="0"/>
              </a:rPr>
              <a:t>gió tây nam thổi vào mùa hạ, vị trí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ịa lí, </a:t>
            </a:r>
            <a:r>
              <a:rPr lang="en-US" altLang="en-US" sz="2800" b="1" kern="0">
                <a:solidFill>
                  <a:schemeClr val="tx1"/>
                </a:solidFill>
                <a:latin typeface="Times New Roman" panose="02020603050405020304" pitchFamily="18" charset="0"/>
                <a:ea typeface="Times New Roman" panose="02020603050405020304" pitchFamily="18" charset="0"/>
              </a:rPr>
              <a:t>đ</a:t>
            </a:r>
            <a:r>
              <a:rPr lang="en-US" altLang="en-US" sz="2800" b="1" kern="0">
                <a:solidFill>
                  <a:schemeClr val="tx1"/>
                </a:solidFill>
                <a:latin typeface="Times New Roman" panose="02020603050405020304" pitchFamily="18" charset="0"/>
                <a:ea typeface="Times New Roman" panose="02020603050405020304" pitchFamily="18" charset="0"/>
              </a:rPr>
              <a:t>ộ cao và h</a:t>
            </a:r>
            <a:r>
              <a:rPr lang="en-US" altLang="en-US" sz="2800" b="1" kern="0">
                <a:solidFill>
                  <a:schemeClr val="tx1"/>
                </a:solidFill>
                <a:latin typeface="Times New Roman" panose="02020603050405020304" pitchFamily="18" charset="0"/>
                <a:ea typeface="Times New Roman" panose="02020603050405020304" pitchFamily="18" charset="0"/>
              </a:rPr>
              <a:t>ư</a:t>
            </a:r>
            <a:r>
              <a:rPr lang="en-US" altLang="en-US" sz="2800" b="1" kern="0">
                <a:solidFill>
                  <a:schemeClr val="tx1"/>
                </a:solidFill>
                <a:latin typeface="Times New Roman" panose="02020603050405020304" pitchFamily="18" charset="0"/>
                <a:ea typeface="Times New Roman" panose="02020603050405020304" pitchFamily="18" charset="0"/>
              </a:rPr>
              <a:t>ớng các dãy núi.</a:t>
            </a:r>
            <a:endParaRPr lang="en-US" altLang="en-US" sz="2800" b="1" kern="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410" y="179705"/>
            <a:ext cx="4927600" cy="657225"/>
          </a:xfrm>
          <a:prstGeom prst="rect">
            <a:avLst/>
          </a:prstGeom>
        </p:spPr>
        <p:txBody>
          <a:bodyPr wrap="square">
            <a:spAutoFit/>
          </a:bodyPr>
          <a:lstStyle/>
          <a:p>
            <a:pPr marL="6350" marR="4445" indent="-6350" algn="ctr">
              <a:lnSpc>
                <a:spcPct val="115000"/>
              </a:lnSpc>
              <a:spcAft>
                <a:spcPts val="0"/>
              </a:spcAft>
            </a:pPr>
            <a:r>
              <a:rPr lang="vi-VN" sz="3200" b="1" kern="0" smtClean="0">
                <a:solidFill>
                  <a:srgbClr val="FF0000"/>
                </a:solidFill>
                <a:latin typeface="Times New Roman" panose="02020603050405020304" pitchFamily="18" charset="0"/>
                <a:ea typeface="Times New Roman" panose="02020603050405020304" pitchFamily="18" charset="0"/>
              </a:rPr>
              <a:t>PHẦN </a:t>
            </a:r>
            <a:r>
              <a:rPr lang="en-US" sz="3200" b="1" kern="0" smtClean="0">
                <a:solidFill>
                  <a:srgbClr val="FF0000"/>
                </a:solidFill>
                <a:latin typeface="Times New Roman" panose="02020603050405020304" pitchFamily="18" charset="0"/>
                <a:ea typeface="Times New Roman" panose="02020603050405020304" pitchFamily="18" charset="0"/>
              </a:rPr>
              <a:t>II</a:t>
            </a:r>
            <a:r>
              <a:rPr lang="en-US" sz="3200" b="1" kern="0">
                <a:solidFill>
                  <a:srgbClr val="FF0000"/>
                </a:solidFill>
                <a:latin typeface="Times New Roman" panose="02020603050405020304" pitchFamily="18" charset="0"/>
                <a:ea typeface="Times New Roman" panose="02020603050405020304" pitchFamily="18" charset="0"/>
              </a:rPr>
              <a:t>. NỘI DUNG</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9880" y="762000"/>
            <a:ext cx="7128510" cy="650875"/>
          </a:xfrm>
          <a:prstGeom prst="rect">
            <a:avLst/>
          </a:prstGeom>
        </p:spPr>
        <p:txBody>
          <a:bodyPr wrap="square">
            <a:noAutofit/>
          </a:bodyPr>
          <a:lstStyle/>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 </a:t>
            </a:r>
            <a:r>
              <a:rPr lang="en-US" altLang="en-US" sz="3400" b="1">
                <a:solidFill>
                  <a:srgbClr val="0000CC"/>
                </a:solidFill>
                <a:latin typeface="Times New Roman" panose="02020603050405020304" pitchFamily="18" charset="0"/>
                <a:ea typeface="Calibri" panose="020F0502020204030204" pitchFamily="34" charset="0"/>
                <a:sym typeface="+mn-ea"/>
              </a:rPr>
              <a:t>4. Thực nghiệm sư phạm</a:t>
            </a:r>
            <a:endParaRPr lang="en-US" altLang="en-US" sz="3400" b="1" kern="0">
              <a:solidFill>
                <a:srgbClr val="0000CC"/>
              </a:solidFill>
              <a:latin typeface="Times New Roman" panose="02020603050405020304" pitchFamily="18" charset="0"/>
              <a:ea typeface="Calibri" panose="020F0502020204030204" pitchFamily="34" charset="0"/>
              <a:sym typeface="+mn-ea"/>
            </a:endParaRPr>
          </a:p>
        </p:txBody>
      </p:sp>
      <p:sp>
        <p:nvSpPr>
          <p:cNvPr id="5" name="Rectangle 4"/>
          <p:cNvSpPr/>
          <p:nvPr/>
        </p:nvSpPr>
        <p:spPr>
          <a:xfrm>
            <a:off x="236220" y="1412875"/>
            <a:ext cx="11544300" cy="4684395"/>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r>
              <a:rPr lang="vi-VN" altLang="en-US" sz="2800" b="1">
                <a:solidFill>
                  <a:schemeClr val="tx1"/>
                </a:solidFill>
                <a:latin typeface="Times New Roman" panose="02020603050405020304" pitchFamily="18" charset="0"/>
                <a:ea typeface="Calibri" panose="020F0502020204030204" pitchFamily="34" charset="0"/>
              </a:rPr>
              <a:t>4.1</a:t>
            </a:r>
            <a:r>
              <a:rPr lang="en-US" altLang="en-US" sz="2800" b="1">
                <a:solidFill>
                  <a:schemeClr val="tx1"/>
                </a:solidFill>
                <a:latin typeface="Times New Roman" panose="02020603050405020304" pitchFamily="18" charset="0"/>
                <a:ea typeface="Calibri" panose="020F0502020204030204" pitchFamily="34" charset="0"/>
              </a:rPr>
              <a:t> Mô tả cách thức thực hiện</a:t>
            </a:r>
            <a:endParaRPr lang="en-US" altLang="en-US" sz="2800" b="1">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2800">
                <a:solidFill>
                  <a:schemeClr val="tx1"/>
                </a:solidFill>
                <a:latin typeface="Times New Roman" panose="02020603050405020304" pitchFamily="18" charset="0"/>
                <a:ea typeface="Calibri" panose="020F0502020204030204" pitchFamily="34" charset="0"/>
              </a:rPr>
              <a:t>- B</a:t>
            </a:r>
            <a:r>
              <a:rPr lang="en-US" altLang="en-US" sz="2800">
                <a:solidFill>
                  <a:schemeClr val="tx1"/>
                </a:solidFill>
                <a:latin typeface="Times New Roman" panose="02020603050405020304" pitchFamily="18" charset="0"/>
                <a:ea typeface="Calibri" panose="020F0502020204030204" pitchFamily="34" charset="0"/>
              </a:rPr>
              <a:t>ước 1: Chọn </a:t>
            </a:r>
            <a:r>
              <a:rPr lang="en-US" altLang="en-US" sz="2800">
                <a:solidFill>
                  <a:schemeClr val="tx1"/>
                </a:solidFill>
                <a:latin typeface="Times New Roman" panose="02020603050405020304" pitchFamily="18" charset="0"/>
                <a:ea typeface="Calibri" panose="020F0502020204030204" pitchFamily="34" charset="0"/>
              </a:rPr>
              <a:t>đối t</a:t>
            </a:r>
            <a:r>
              <a:rPr lang="en-US" altLang="en-US" sz="2800">
                <a:solidFill>
                  <a:schemeClr val="tx1"/>
                </a:solidFill>
                <a:latin typeface="Times New Roman" panose="02020603050405020304" pitchFamily="18" charset="0"/>
                <a:ea typeface="Calibri" panose="020F0502020204030204" pitchFamily="34" charset="0"/>
              </a:rPr>
              <a:t>ượng thực nghiệm là lớp 12A5 n</a:t>
            </a:r>
            <a:r>
              <a:rPr lang="en-US" altLang="en-US" sz="2800">
                <a:solidFill>
                  <a:schemeClr val="tx1"/>
                </a:solidFill>
                <a:latin typeface="Times New Roman" panose="02020603050405020304" pitchFamily="18" charset="0"/>
                <a:ea typeface="Calibri" panose="020F0502020204030204" pitchFamily="34" charset="0"/>
              </a:rPr>
              <a:t>ăm học 2024</a:t>
            </a:r>
            <a:r>
              <a:rPr lang="vi-VN" altLang="en-US" sz="2800">
                <a:solidFill>
                  <a:schemeClr val="tx1"/>
                </a:solidFill>
                <a:latin typeface="Times New Roman" panose="02020603050405020304" pitchFamily="18" charset="0"/>
                <a:ea typeface="Calibri" panose="020F0502020204030204" pitchFamily="34" charset="0"/>
              </a:rPr>
              <a:t> </a:t>
            </a:r>
            <a:r>
              <a:rPr lang="en-US" altLang="en-US" sz="2800">
                <a:solidFill>
                  <a:schemeClr val="tx1"/>
                </a:solidFill>
                <a:latin typeface="Times New Roman" panose="02020603050405020304" pitchFamily="18" charset="0"/>
                <a:ea typeface="Calibri" panose="020F0502020204030204" pitchFamily="34" charset="0"/>
              </a:rPr>
              <a:t>- 2025 của Tr</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ờng THPT Nguyễn Huệ</a:t>
            </a:r>
            <a:endParaRPr lang="en-US" altLang="en-US" sz="28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2800">
                <a:solidFill>
                  <a:schemeClr val="tx1"/>
                </a:solidFill>
                <a:latin typeface="Times New Roman" panose="02020603050405020304" pitchFamily="18" charset="0"/>
                <a:ea typeface="Calibri" panose="020F0502020204030204" pitchFamily="34" charset="0"/>
              </a:rPr>
              <a:t>- B</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ớc 2: Chọn lớp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ối chứng là lớp 12A7 n</a:t>
            </a:r>
            <a:r>
              <a:rPr lang="en-US" altLang="en-US" sz="2800">
                <a:solidFill>
                  <a:schemeClr val="tx1"/>
                </a:solidFill>
                <a:latin typeface="Times New Roman" panose="02020603050405020304" pitchFamily="18" charset="0"/>
                <a:ea typeface="Calibri" panose="020F0502020204030204" pitchFamily="34" charset="0"/>
              </a:rPr>
              <a:t>ă</a:t>
            </a:r>
            <a:r>
              <a:rPr lang="en-US" altLang="en-US" sz="2800">
                <a:solidFill>
                  <a:schemeClr val="tx1"/>
                </a:solidFill>
                <a:latin typeface="Times New Roman" panose="02020603050405020304" pitchFamily="18" charset="0"/>
                <a:ea typeface="Calibri" panose="020F0502020204030204" pitchFamily="34" charset="0"/>
              </a:rPr>
              <a:t>m học 2024- 2025 của tr</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ờng THPT Nguyễn Huệ có học lực khá t</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ơng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ồng với lớp thực nghiệm. </a:t>
            </a:r>
            <a:endParaRPr lang="en-US" altLang="en-US" sz="28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2800">
                <a:solidFill>
                  <a:schemeClr val="tx1"/>
                </a:solidFill>
                <a:latin typeface="Times New Roman" panose="02020603050405020304" pitchFamily="18" charset="0"/>
                <a:ea typeface="Calibri" panose="020F0502020204030204" pitchFamily="34" charset="0"/>
              </a:rPr>
              <a:t>- B</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ớc 3: Tiến hành dạy “Ôn tập phần trắc nghiệm nhiều ph</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ơng án lựa chọn” bằng ph</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ơng pháp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ặt và giải quyết vấn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ề trên lớp thực nghiệm theo giáo án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ã xây dựng và lớp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ối chứng theo ph</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ơng pháp truyền thống.</a:t>
            </a:r>
            <a:endParaRPr lang="en-US" altLang="en-US" sz="28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2800">
                <a:solidFill>
                  <a:schemeClr val="tx1"/>
                </a:solidFill>
                <a:latin typeface="Times New Roman" panose="02020603050405020304" pitchFamily="18" charset="0"/>
                <a:ea typeface="Calibri" panose="020F0502020204030204" pitchFamily="34" charset="0"/>
              </a:rPr>
              <a:t>- B</a:t>
            </a:r>
            <a:r>
              <a:rPr lang="en-US" altLang="en-US" sz="2800">
                <a:solidFill>
                  <a:schemeClr val="tx1"/>
                </a:solidFill>
                <a:latin typeface="Times New Roman" panose="02020603050405020304" pitchFamily="18" charset="0"/>
                <a:ea typeface="Calibri" panose="020F0502020204030204" pitchFamily="34" charset="0"/>
              </a:rPr>
              <a:t>ư</a:t>
            </a:r>
            <a:r>
              <a:rPr lang="en-US" altLang="en-US" sz="2800">
                <a:solidFill>
                  <a:schemeClr val="tx1"/>
                </a:solidFill>
                <a:latin typeface="Times New Roman" panose="02020603050405020304" pitchFamily="18" charset="0"/>
                <a:ea typeface="Calibri" panose="020F0502020204030204" pitchFamily="34" charset="0"/>
              </a:rPr>
              <a:t>ớc 4: Tổ chức kiểm tra lớp thực nghiệm và lớp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ối chứng với cùng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ề trắc nghiệm và so sánh kết quả của hai lớp. </a:t>
            </a:r>
            <a:endParaRPr lang="en-US" altLang="en-US" sz="2800">
              <a:solidFill>
                <a:schemeClr val="tx1"/>
              </a:solidFill>
              <a:latin typeface="Times New Roman" panose="02020603050405020304" pitchFamily="18" charset="0"/>
              <a:ea typeface="Calibri" panose="020F0502020204030204" pitchFamily="34" charset="0"/>
            </a:endParaRPr>
          </a:p>
        </p:txBody>
      </p:sp>
      <p:pic>
        <p:nvPicPr>
          <p:cNvPr id="17417" name="Picture 9" descr="Yacht-03-june"/>
          <p:cNvPicPr>
            <a:picLocks noChangeAspect="1"/>
          </p:cNvPicPr>
          <p:nvPr/>
        </p:nvPicPr>
        <p:blipFill>
          <a:blip r:embed="rId1"/>
          <a:stretch>
            <a:fillRect/>
          </a:stretch>
        </p:blipFill>
        <p:spPr>
          <a:xfrm>
            <a:off x="9269730" y="179705"/>
            <a:ext cx="2466975" cy="15462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410" y="179705"/>
            <a:ext cx="4927600" cy="657225"/>
          </a:xfrm>
          <a:prstGeom prst="rect">
            <a:avLst/>
          </a:prstGeom>
        </p:spPr>
        <p:txBody>
          <a:bodyPr wrap="square">
            <a:spAutoFit/>
          </a:bodyPr>
          <a:lstStyle/>
          <a:p>
            <a:pPr marL="6350" marR="4445" indent="-6350" algn="ctr">
              <a:lnSpc>
                <a:spcPct val="115000"/>
              </a:lnSpc>
              <a:spcAft>
                <a:spcPts val="0"/>
              </a:spcAft>
            </a:pPr>
            <a:r>
              <a:rPr lang="vi-VN" sz="3200" b="1" kern="0" smtClean="0">
                <a:solidFill>
                  <a:srgbClr val="FF0000"/>
                </a:solidFill>
                <a:latin typeface="Times New Roman" panose="02020603050405020304" pitchFamily="18" charset="0"/>
                <a:ea typeface="Times New Roman" panose="02020603050405020304" pitchFamily="18" charset="0"/>
              </a:rPr>
              <a:t>PHẦN </a:t>
            </a:r>
            <a:r>
              <a:rPr lang="en-US" sz="3200" b="1" kern="0" smtClean="0">
                <a:solidFill>
                  <a:srgbClr val="FF0000"/>
                </a:solidFill>
                <a:latin typeface="Times New Roman" panose="02020603050405020304" pitchFamily="18" charset="0"/>
                <a:ea typeface="Times New Roman" panose="02020603050405020304" pitchFamily="18" charset="0"/>
              </a:rPr>
              <a:t>II</a:t>
            </a:r>
            <a:r>
              <a:rPr lang="en-US" sz="3200" b="1" kern="0">
                <a:solidFill>
                  <a:srgbClr val="FF0000"/>
                </a:solidFill>
                <a:latin typeface="Times New Roman" panose="02020603050405020304" pitchFamily="18" charset="0"/>
                <a:ea typeface="Times New Roman" panose="02020603050405020304" pitchFamily="18" charset="0"/>
              </a:rPr>
              <a:t>. NỘI DUNG</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9880" y="623570"/>
            <a:ext cx="7128510" cy="650875"/>
          </a:xfrm>
          <a:prstGeom prst="rect">
            <a:avLst/>
          </a:prstGeom>
        </p:spPr>
        <p:txBody>
          <a:bodyPr wrap="square">
            <a:noAutofit/>
          </a:bodyPr>
          <a:lstStyle/>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 </a:t>
            </a:r>
            <a:r>
              <a:rPr lang="en-US" altLang="en-US" sz="3400" b="1">
                <a:solidFill>
                  <a:srgbClr val="0000CC"/>
                </a:solidFill>
                <a:latin typeface="Times New Roman" panose="02020603050405020304" pitchFamily="18" charset="0"/>
                <a:ea typeface="Calibri" panose="020F0502020204030204" pitchFamily="34" charset="0"/>
                <a:sym typeface="+mn-ea"/>
              </a:rPr>
              <a:t>4. Thực nghiệm sư phạm</a:t>
            </a:r>
            <a:endParaRPr lang="en-US" altLang="en-US" sz="3400" b="1" kern="0">
              <a:solidFill>
                <a:srgbClr val="0000CC"/>
              </a:solidFill>
              <a:latin typeface="Times New Roman" panose="02020603050405020304" pitchFamily="18" charset="0"/>
              <a:ea typeface="Calibri" panose="020F0502020204030204" pitchFamily="34" charset="0"/>
              <a:sym typeface="+mn-ea"/>
            </a:endParaRPr>
          </a:p>
        </p:txBody>
      </p:sp>
      <p:sp>
        <p:nvSpPr>
          <p:cNvPr id="5" name="Rectangle 4"/>
          <p:cNvSpPr/>
          <p:nvPr/>
        </p:nvSpPr>
        <p:spPr>
          <a:xfrm>
            <a:off x="204470" y="1189355"/>
            <a:ext cx="11798935" cy="5584190"/>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r>
              <a:rPr lang="vi-VN" altLang="en-US" sz="2800" b="1">
                <a:solidFill>
                  <a:schemeClr val="tx1"/>
                </a:solidFill>
                <a:latin typeface="Times New Roman" panose="02020603050405020304" pitchFamily="18" charset="0"/>
                <a:ea typeface="Calibri" panose="020F0502020204030204" pitchFamily="34" charset="0"/>
              </a:rPr>
              <a:t>4.2. </a:t>
            </a:r>
            <a:r>
              <a:rPr lang="en-US" altLang="en-US" sz="2800" b="1">
                <a:solidFill>
                  <a:schemeClr val="tx1"/>
                </a:solidFill>
                <a:latin typeface="Times New Roman" panose="02020603050405020304" pitchFamily="18" charset="0"/>
                <a:ea typeface="Calibri" panose="020F0502020204030204" pitchFamily="34" charset="0"/>
              </a:rPr>
              <a:t>Kết quả thực nghiệm  </a:t>
            </a:r>
            <a:endParaRPr lang="en-US" altLang="en-US" sz="28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vi-VN" altLang="en-US" sz="2800">
                <a:solidFill>
                  <a:schemeClr val="tx1"/>
                </a:solidFill>
                <a:latin typeface="Times New Roman" panose="02020603050405020304" pitchFamily="18" charset="0"/>
                <a:ea typeface="Calibri" panose="020F0502020204030204" pitchFamily="34" charset="0"/>
              </a:rPr>
              <a:t>      </a:t>
            </a:r>
            <a:r>
              <a:rPr lang="en-US" altLang="en-US" sz="2800">
                <a:solidFill>
                  <a:schemeClr val="tx1"/>
                </a:solidFill>
                <a:latin typeface="Times New Roman" panose="02020603050405020304" pitchFamily="18" charset="0"/>
                <a:ea typeface="Calibri" panose="020F0502020204030204" pitchFamily="34" charset="0"/>
              </a:rPr>
              <a:t>* Kết quả hoạt </a:t>
            </a:r>
            <a:r>
              <a:rPr lang="en-US" altLang="en-US" sz="2800">
                <a:solidFill>
                  <a:schemeClr val="tx1"/>
                </a:solidFill>
                <a:latin typeface="Times New Roman" panose="02020603050405020304" pitchFamily="18" charset="0"/>
                <a:ea typeface="Calibri" panose="020F0502020204030204" pitchFamily="34" charset="0"/>
              </a:rPr>
              <a:t>đ</a:t>
            </a:r>
            <a:r>
              <a:rPr lang="en-US" altLang="en-US" sz="2800">
                <a:solidFill>
                  <a:schemeClr val="tx1"/>
                </a:solidFill>
                <a:latin typeface="Times New Roman" panose="02020603050405020304" pitchFamily="18" charset="0"/>
                <a:ea typeface="Calibri" panose="020F0502020204030204" pitchFamily="34" charset="0"/>
              </a:rPr>
              <a:t>ộng học tập:</a:t>
            </a:r>
            <a:endParaRPr lang="en-US" altLang="en-US" sz="28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3000">
                <a:solidFill>
                  <a:schemeClr val="tx1"/>
                </a:solidFill>
                <a:latin typeface="Times New Roman" panose="02020603050405020304" pitchFamily="18" charset="0"/>
                <a:ea typeface="Calibri" panose="020F0502020204030204" pitchFamily="34" charset="0"/>
              </a:rPr>
              <a:t>Sau khi tiến hành dạy “Ôn tập phần trắc nghiệm nhiều ph</a:t>
            </a:r>
            <a:r>
              <a:rPr lang="en-US" altLang="en-US" sz="3000">
                <a:solidFill>
                  <a:schemeClr val="tx1"/>
                </a:solidFill>
                <a:latin typeface="Times New Roman" panose="02020603050405020304" pitchFamily="18" charset="0"/>
                <a:ea typeface="Calibri" panose="020F0502020204030204" pitchFamily="34" charset="0"/>
              </a:rPr>
              <a:t>ương án lựa chọn” bằng phương pháp </a:t>
            </a:r>
            <a:r>
              <a:rPr lang="en-US" altLang="en-US" sz="3000">
                <a:solidFill>
                  <a:schemeClr val="tx1"/>
                </a:solidFill>
                <a:latin typeface="Times New Roman" panose="02020603050405020304" pitchFamily="18" charset="0"/>
                <a:ea typeface="Calibri" panose="020F0502020204030204" pitchFamily="34" charset="0"/>
              </a:rPr>
              <a:t>đặt và giải quyết vấn đề ở lớp thực nghiệm tôi nhận thấy việc tổ chức hoạt </a:t>
            </a:r>
            <a:r>
              <a:rPr lang="en-US" altLang="en-US" sz="3000">
                <a:solidFill>
                  <a:schemeClr val="tx1"/>
                </a:solidFill>
                <a:latin typeface="Times New Roman" panose="02020603050405020304" pitchFamily="18" charset="0"/>
                <a:ea typeface="Calibri" panose="020F0502020204030204" pitchFamily="34" charset="0"/>
              </a:rPr>
              <a:t>động học tập theo phương pháp </a:t>
            </a:r>
            <a:r>
              <a:rPr lang="en-US" altLang="en-US" sz="3000">
                <a:solidFill>
                  <a:schemeClr val="tx1"/>
                </a:solidFill>
                <a:latin typeface="Times New Roman" panose="02020603050405020304" pitchFamily="18" charset="0"/>
                <a:ea typeface="Calibri" panose="020F0502020204030204" pitchFamily="34" charset="0"/>
              </a:rPr>
              <a:t>đặt và giải quyết vấn đề cho HS tuy còn có chút bỡ ngỡ nh</a:t>
            </a:r>
            <a:r>
              <a:rPr lang="en-US" altLang="en-US" sz="3000">
                <a:solidFill>
                  <a:schemeClr val="tx1"/>
                </a:solidFill>
                <a:latin typeface="Times New Roman" panose="02020603050405020304" pitchFamily="18" charset="0"/>
                <a:ea typeface="Calibri" panose="020F0502020204030204" pitchFamily="34" charset="0"/>
              </a:rPr>
              <a:t>ưng HS tập trung chú ý vào bài học nhiều hơn. HS hào hứng, tích cực, chủ </a:t>
            </a:r>
            <a:r>
              <a:rPr lang="en-US" altLang="en-US" sz="3000">
                <a:solidFill>
                  <a:schemeClr val="tx1"/>
                </a:solidFill>
                <a:latin typeface="Times New Roman" panose="02020603050405020304" pitchFamily="18" charset="0"/>
                <a:ea typeface="Calibri" panose="020F0502020204030204" pitchFamily="34" charset="0"/>
              </a:rPr>
              <a:t>động tham gia các hoạt động học tập.</a:t>
            </a:r>
            <a:r>
              <a:rPr lang="vi-VN" altLang="en-US" sz="3000">
                <a:solidFill>
                  <a:schemeClr val="tx1"/>
                </a:solidFill>
                <a:latin typeface="Times New Roman" panose="02020603050405020304" pitchFamily="18" charset="0"/>
                <a:ea typeface="Calibri" panose="020F0502020204030204" pitchFamily="34" charset="0"/>
              </a:rPr>
              <a:t> </a:t>
            </a:r>
            <a:r>
              <a:rPr lang="en-US" altLang="en-US" sz="3000">
                <a:solidFill>
                  <a:schemeClr val="tx1"/>
                </a:solidFill>
                <a:latin typeface="Times New Roman" panose="02020603050405020304" pitchFamily="18" charset="0"/>
                <a:ea typeface="Calibri" panose="020F0502020204030204" pitchFamily="34" charset="0"/>
              </a:rPr>
              <a:t>Các em dễ dàng trả lời đư</a:t>
            </a:r>
            <a:r>
              <a:rPr lang="en-US" altLang="en-US" sz="3000">
                <a:solidFill>
                  <a:schemeClr val="tx1"/>
                </a:solidFill>
                <a:latin typeface="Times New Roman" panose="02020603050405020304" pitchFamily="18" charset="0"/>
                <a:ea typeface="Calibri" panose="020F0502020204030204" pitchFamily="34" charset="0"/>
              </a:rPr>
              <a:t>ợc các câu hỏi trắc nghiệm ở các mức đ</a:t>
            </a:r>
            <a:r>
              <a:rPr lang="en-US" altLang="en-US" sz="3000">
                <a:solidFill>
                  <a:schemeClr val="tx1"/>
                </a:solidFill>
                <a:latin typeface="Times New Roman" panose="02020603050405020304" pitchFamily="18" charset="0"/>
                <a:ea typeface="Calibri" panose="020F0502020204030204" pitchFamily="34" charset="0"/>
              </a:rPr>
              <a:t>ộ khác nhau. Trong khi đ</a:t>
            </a:r>
            <a:r>
              <a:rPr lang="en-US" altLang="en-US" sz="3000">
                <a:solidFill>
                  <a:schemeClr val="tx1"/>
                </a:solidFill>
                <a:latin typeface="Times New Roman" panose="02020603050405020304" pitchFamily="18" charset="0"/>
                <a:ea typeface="Calibri" panose="020F0502020204030204" pitchFamily="34" charset="0"/>
              </a:rPr>
              <a:t>ó ở lớp đ</a:t>
            </a:r>
            <a:r>
              <a:rPr lang="en-US" altLang="en-US" sz="3000">
                <a:solidFill>
                  <a:schemeClr val="tx1"/>
                </a:solidFill>
                <a:latin typeface="Times New Roman" panose="02020603050405020304" pitchFamily="18" charset="0"/>
                <a:ea typeface="Calibri" panose="020F0502020204030204" pitchFamily="34" charset="0"/>
              </a:rPr>
              <a:t>ối chứng không khí học tập tẻ nhạt, trầm lắng, uể oải, các em thiếu tập trung, không chú ý</a:t>
            </a:r>
            <a:r>
              <a:rPr lang="en-US" altLang="en-US" sz="3000">
                <a:solidFill>
                  <a:schemeClr val="tx1"/>
                </a:solidFill>
                <a:latin typeface="Times New Roman" panose="02020603050405020304" pitchFamily="18" charset="0"/>
                <a:ea typeface="Calibri" panose="020F0502020204030204" pitchFamily="34" charset="0"/>
              </a:rPr>
              <a:t> và đư</a:t>
            </a:r>
            <a:r>
              <a:rPr lang="en-US" altLang="en-US" sz="3000">
                <a:solidFill>
                  <a:schemeClr val="tx1"/>
                </a:solidFill>
                <a:latin typeface="Times New Roman" panose="02020603050405020304" pitchFamily="18" charset="0"/>
                <a:ea typeface="Calibri" panose="020F0502020204030204" pitchFamily="34" charset="0"/>
              </a:rPr>
              <a:t>a ra rất nhiều câu trả lời sai.</a:t>
            </a:r>
            <a:endParaRPr lang="en-US" altLang="en-US" sz="30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endParaRPr lang="en-US" altLang="en-US" sz="3000">
              <a:solidFill>
                <a:schemeClr val="tx1"/>
              </a:solidFill>
              <a:latin typeface="Times New Roman" panose="02020603050405020304" pitchFamily="18" charset="0"/>
              <a:ea typeface="Calibri" panose="020F0502020204030204" pitchFamily="34" charset="0"/>
            </a:endParaRPr>
          </a:p>
        </p:txBody>
      </p:sp>
      <p:pic>
        <p:nvPicPr>
          <p:cNvPr id="37893" name="Picture 10" descr="blumen-pflanzen108[1]"/>
          <p:cNvPicPr>
            <a:picLocks noChangeAspect="1"/>
          </p:cNvPicPr>
          <p:nvPr/>
        </p:nvPicPr>
        <p:blipFill>
          <a:blip r:embed="rId1"/>
          <a:stretch>
            <a:fillRect/>
          </a:stretch>
        </p:blipFill>
        <p:spPr>
          <a:xfrm>
            <a:off x="9062720" y="281940"/>
            <a:ext cx="2743200" cy="1714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410" y="179705"/>
            <a:ext cx="4927600" cy="657225"/>
          </a:xfrm>
          <a:prstGeom prst="rect">
            <a:avLst/>
          </a:prstGeom>
        </p:spPr>
        <p:txBody>
          <a:bodyPr wrap="square">
            <a:spAutoFit/>
          </a:bodyPr>
          <a:lstStyle/>
          <a:p>
            <a:pPr marL="6350" marR="4445" indent="-6350" algn="ctr">
              <a:lnSpc>
                <a:spcPct val="115000"/>
              </a:lnSpc>
              <a:spcAft>
                <a:spcPts val="0"/>
              </a:spcAft>
            </a:pPr>
            <a:r>
              <a:rPr lang="vi-VN" sz="3200" b="1" kern="0" smtClean="0">
                <a:solidFill>
                  <a:srgbClr val="FF0000"/>
                </a:solidFill>
                <a:latin typeface="Times New Roman" panose="02020603050405020304" pitchFamily="18" charset="0"/>
                <a:ea typeface="Times New Roman" panose="02020603050405020304" pitchFamily="18" charset="0"/>
              </a:rPr>
              <a:t>PHẦN </a:t>
            </a:r>
            <a:r>
              <a:rPr lang="en-US" sz="3200" b="1" kern="0" smtClean="0">
                <a:solidFill>
                  <a:srgbClr val="FF0000"/>
                </a:solidFill>
                <a:latin typeface="Times New Roman" panose="02020603050405020304" pitchFamily="18" charset="0"/>
                <a:ea typeface="Times New Roman" panose="02020603050405020304" pitchFamily="18" charset="0"/>
              </a:rPr>
              <a:t>II</a:t>
            </a:r>
            <a:r>
              <a:rPr lang="en-US" sz="3200" b="1" kern="0">
                <a:solidFill>
                  <a:srgbClr val="FF0000"/>
                </a:solidFill>
                <a:latin typeface="Times New Roman" panose="02020603050405020304" pitchFamily="18" charset="0"/>
                <a:ea typeface="Times New Roman" panose="02020603050405020304" pitchFamily="18" charset="0"/>
              </a:rPr>
              <a:t>. NỘI DUNG</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9880" y="623570"/>
            <a:ext cx="7128510" cy="650875"/>
          </a:xfrm>
          <a:prstGeom prst="rect">
            <a:avLst/>
          </a:prstGeom>
        </p:spPr>
        <p:txBody>
          <a:bodyPr wrap="square">
            <a:noAutofit/>
          </a:bodyPr>
          <a:lstStyle/>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 </a:t>
            </a:r>
            <a:r>
              <a:rPr lang="en-US" altLang="en-US" sz="3400" b="1">
                <a:solidFill>
                  <a:srgbClr val="0000CC"/>
                </a:solidFill>
                <a:latin typeface="Times New Roman" panose="02020603050405020304" pitchFamily="18" charset="0"/>
                <a:ea typeface="Calibri" panose="020F0502020204030204" pitchFamily="34" charset="0"/>
                <a:sym typeface="+mn-ea"/>
              </a:rPr>
              <a:t>4. Thực nghiệm sư phạm</a:t>
            </a:r>
            <a:endParaRPr lang="en-US" altLang="en-US" sz="3400" b="1" kern="0">
              <a:solidFill>
                <a:srgbClr val="0000CC"/>
              </a:solidFill>
              <a:latin typeface="Times New Roman" panose="02020603050405020304" pitchFamily="18" charset="0"/>
              <a:ea typeface="Calibri" panose="020F0502020204030204" pitchFamily="34" charset="0"/>
              <a:sym typeface="+mn-ea"/>
            </a:endParaRPr>
          </a:p>
        </p:txBody>
      </p:sp>
      <p:sp>
        <p:nvSpPr>
          <p:cNvPr id="5" name="Rectangle 4"/>
          <p:cNvSpPr/>
          <p:nvPr/>
        </p:nvSpPr>
        <p:spPr>
          <a:xfrm>
            <a:off x="204470" y="1189355"/>
            <a:ext cx="11798935" cy="5584190"/>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r>
              <a:rPr lang="vi-VN" altLang="en-US" sz="3400">
                <a:solidFill>
                  <a:schemeClr val="tx1"/>
                </a:solidFill>
                <a:latin typeface="Times New Roman" panose="02020603050405020304" pitchFamily="18" charset="0"/>
                <a:ea typeface="Calibri" panose="020F0502020204030204" pitchFamily="34" charset="0"/>
              </a:rPr>
              <a:t>   </a:t>
            </a:r>
            <a:r>
              <a:rPr lang="vi-VN" altLang="en-US" sz="3400" b="1">
                <a:solidFill>
                  <a:schemeClr val="tx1"/>
                </a:solidFill>
                <a:latin typeface="Times New Roman" panose="02020603050405020304" pitchFamily="18" charset="0"/>
                <a:ea typeface="Calibri" panose="020F0502020204030204" pitchFamily="34" charset="0"/>
              </a:rPr>
              <a:t>4.2. </a:t>
            </a:r>
            <a:r>
              <a:rPr lang="en-US" altLang="en-US" sz="3400" b="1">
                <a:solidFill>
                  <a:schemeClr val="tx1"/>
                </a:solidFill>
                <a:latin typeface="Times New Roman" panose="02020603050405020304" pitchFamily="18" charset="0"/>
                <a:ea typeface="Calibri" panose="020F0502020204030204" pitchFamily="34" charset="0"/>
              </a:rPr>
              <a:t>Kết quả thực nghiệm  </a:t>
            </a:r>
            <a:endParaRPr lang="en-US" altLang="en-US" sz="34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vi-VN" altLang="en-US" sz="3400">
                <a:solidFill>
                  <a:schemeClr val="tx1"/>
                </a:solidFill>
                <a:latin typeface="Times New Roman" panose="02020603050405020304" pitchFamily="18" charset="0"/>
                <a:ea typeface="Calibri" panose="020F0502020204030204" pitchFamily="34" charset="0"/>
              </a:rPr>
              <a:t>      </a:t>
            </a:r>
            <a:r>
              <a:rPr lang="en-US" altLang="en-US" sz="3400">
                <a:solidFill>
                  <a:schemeClr val="tx1"/>
                </a:solidFill>
                <a:latin typeface="Times New Roman" panose="02020603050405020304" pitchFamily="18" charset="0"/>
                <a:ea typeface="Calibri" panose="020F0502020204030204" pitchFamily="34" charset="0"/>
              </a:rPr>
              <a:t>* Kết quả bài kiểm tra:</a:t>
            </a:r>
            <a:endParaRPr lang="en-US" altLang="en-US" sz="34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3400">
                <a:solidFill>
                  <a:schemeClr val="tx1"/>
                </a:solidFill>
                <a:latin typeface="Times New Roman" panose="02020603050405020304" pitchFamily="18" charset="0"/>
                <a:ea typeface="Calibri" panose="020F0502020204030204" pitchFamily="34" charset="0"/>
              </a:rPr>
              <a:t>     - Lớp sử dụng phư</a:t>
            </a:r>
            <a:r>
              <a:rPr lang="en-US" altLang="en-US" sz="3400">
                <a:solidFill>
                  <a:schemeClr val="tx1"/>
                </a:solidFill>
                <a:latin typeface="Times New Roman" panose="02020603050405020304" pitchFamily="18" charset="0"/>
                <a:ea typeface="Calibri" panose="020F0502020204030204" pitchFamily="34" charset="0"/>
              </a:rPr>
              <a:t>ơng pháp đặt và giải quyết vấn đề: Số câu trắc nghiệm trung bình trả lời đúng: 8/10 câu, tư</a:t>
            </a:r>
            <a:r>
              <a:rPr lang="en-US" altLang="en-US" sz="3400">
                <a:solidFill>
                  <a:schemeClr val="tx1"/>
                </a:solidFill>
                <a:latin typeface="Times New Roman" panose="02020603050405020304" pitchFamily="18" charset="0"/>
                <a:ea typeface="Calibri" panose="020F0502020204030204" pitchFamily="34" charset="0"/>
              </a:rPr>
              <a:t>ơng ứng với 8,0 điểm. Không có học sinh nào trả lời đúng dưới 5 câu.</a:t>
            </a:r>
            <a:endParaRPr lang="en-US" altLang="en-US" sz="34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vi-VN" altLang="en-US" sz="3400">
                <a:solidFill>
                  <a:schemeClr val="tx1"/>
                </a:solidFill>
                <a:latin typeface="Times New Roman" panose="02020603050405020304" pitchFamily="18" charset="0"/>
                <a:ea typeface="Calibri" panose="020F0502020204030204" pitchFamily="34" charset="0"/>
              </a:rPr>
              <a:t>     </a:t>
            </a:r>
            <a:r>
              <a:rPr lang="en-US" altLang="en-US" sz="3400">
                <a:solidFill>
                  <a:schemeClr val="tx1"/>
                </a:solidFill>
                <a:latin typeface="Times New Roman" panose="02020603050405020304" pitchFamily="18" charset="0"/>
                <a:ea typeface="Calibri" panose="020F0502020204030204" pitchFamily="34" charset="0"/>
              </a:rPr>
              <a:t>- Lớp</a:t>
            </a:r>
            <a:r>
              <a:rPr lang="vi-VN" altLang="en-US" sz="3400">
                <a:solidFill>
                  <a:schemeClr val="tx1"/>
                </a:solidFill>
                <a:latin typeface="Times New Roman" panose="02020603050405020304" pitchFamily="18" charset="0"/>
                <a:ea typeface="Calibri" panose="020F0502020204030204" pitchFamily="34" charset="0"/>
              </a:rPr>
              <a:t> không</a:t>
            </a:r>
            <a:r>
              <a:rPr lang="en-US" altLang="en-US" sz="3400">
                <a:solidFill>
                  <a:schemeClr val="tx1"/>
                </a:solidFill>
                <a:latin typeface="Times New Roman" panose="02020603050405020304" pitchFamily="18" charset="0"/>
                <a:ea typeface="Calibri" panose="020F0502020204030204" pitchFamily="34" charset="0"/>
              </a:rPr>
              <a:t> sử dụng phư</a:t>
            </a:r>
            <a:r>
              <a:rPr lang="en-US" altLang="en-US" sz="3400">
                <a:solidFill>
                  <a:schemeClr val="tx1"/>
                </a:solidFill>
                <a:latin typeface="Times New Roman" panose="02020603050405020304" pitchFamily="18" charset="0"/>
                <a:ea typeface="Calibri" panose="020F0502020204030204" pitchFamily="34" charset="0"/>
              </a:rPr>
              <a:t>ơng pháp đặt và giải quyết vấn đề: Số câu trắc nghiệm trung bình trả lời đúng: 5/10 câu, tư</a:t>
            </a:r>
            <a:r>
              <a:rPr lang="en-US" altLang="en-US" sz="3400">
                <a:solidFill>
                  <a:schemeClr val="tx1"/>
                </a:solidFill>
                <a:latin typeface="Times New Roman" panose="02020603050405020304" pitchFamily="18" charset="0"/>
                <a:ea typeface="Calibri" panose="020F0502020204030204" pitchFamily="34" charset="0"/>
              </a:rPr>
              <a:t>ơng ứng với 5,0 điểm. Có 1/3 số học sinh chỉ trả lời đúng dưới 5 câu trắc nghiệm.</a:t>
            </a:r>
            <a:endParaRPr lang="en-US" altLang="en-US" sz="3400">
              <a:solidFill>
                <a:schemeClr val="tx1"/>
              </a:solidFill>
              <a:latin typeface="Times New Roman" panose="02020603050405020304" pitchFamily="18" charset="0"/>
              <a:ea typeface="Calibri" panose="020F0502020204030204" pitchFamily="34" charset="0"/>
            </a:endParaRPr>
          </a:p>
        </p:txBody>
      </p:sp>
      <p:pic>
        <p:nvPicPr>
          <p:cNvPr id="37893" name="Picture 10" descr="blumen-pflanzen108[1]"/>
          <p:cNvPicPr>
            <a:picLocks noChangeAspect="1"/>
          </p:cNvPicPr>
          <p:nvPr/>
        </p:nvPicPr>
        <p:blipFill>
          <a:blip r:embed="rId1"/>
          <a:stretch>
            <a:fillRect/>
          </a:stretch>
        </p:blipFill>
        <p:spPr>
          <a:xfrm>
            <a:off x="8796020" y="345440"/>
            <a:ext cx="2743200" cy="1714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55" y="0"/>
            <a:ext cx="7128510" cy="650875"/>
          </a:xfrm>
          <a:prstGeom prst="rect">
            <a:avLst/>
          </a:prstGeom>
        </p:spPr>
        <p:txBody>
          <a:bodyPr wrap="square">
            <a:noAutofit/>
          </a:bodyPr>
          <a:lstStyle/>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 </a:t>
            </a:r>
            <a:r>
              <a:rPr lang="en-US" altLang="en-US" sz="3400" b="1">
                <a:solidFill>
                  <a:srgbClr val="0000CC"/>
                </a:solidFill>
                <a:latin typeface="Times New Roman" panose="02020603050405020304" pitchFamily="18" charset="0"/>
                <a:ea typeface="Calibri" panose="020F0502020204030204" pitchFamily="34" charset="0"/>
                <a:sym typeface="+mn-ea"/>
              </a:rPr>
              <a:t>4.</a:t>
            </a:r>
            <a:r>
              <a:rPr lang="vi-VN" altLang="en-US" sz="3400" b="1">
                <a:solidFill>
                  <a:srgbClr val="0000CC"/>
                </a:solidFill>
                <a:latin typeface="Times New Roman" panose="02020603050405020304" pitchFamily="18" charset="0"/>
                <a:ea typeface="Calibri" panose="020F0502020204030204" pitchFamily="34" charset="0"/>
                <a:sym typeface="+mn-ea"/>
              </a:rPr>
              <a:t>2 Kết quả</a:t>
            </a:r>
            <a:r>
              <a:rPr lang="en-US" altLang="en-US" sz="3400" b="1">
                <a:solidFill>
                  <a:srgbClr val="0000CC"/>
                </a:solidFill>
                <a:latin typeface="Times New Roman" panose="02020603050405020304" pitchFamily="18" charset="0"/>
                <a:ea typeface="Calibri" panose="020F0502020204030204" pitchFamily="34" charset="0"/>
                <a:sym typeface="+mn-ea"/>
              </a:rPr>
              <a:t> </a:t>
            </a:r>
            <a:r>
              <a:rPr lang="vi-VN" altLang="en-US" sz="3400" b="1">
                <a:solidFill>
                  <a:srgbClr val="0000CC"/>
                </a:solidFill>
                <a:latin typeface="Times New Roman" panose="02020603050405020304" pitchFamily="18" charset="0"/>
                <a:ea typeface="Calibri" panose="020F0502020204030204" pitchFamily="34" charset="0"/>
                <a:sym typeface="+mn-ea"/>
              </a:rPr>
              <a:t>t</a:t>
            </a:r>
            <a:r>
              <a:rPr lang="en-US" altLang="en-US" sz="3400" b="1">
                <a:solidFill>
                  <a:srgbClr val="0000CC"/>
                </a:solidFill>
                <a:latin typeface="Times New Roman" panose="02020603050405020304" pitchFamily="18" charset="0"/>
                <a:ea typeface="Calibri" panose="020F0502020204030204" pitchFamily="34" charset="0"/>
                <a:sym typeface="+mn-ea"/>
              </a:rPr>
              <a:t>hực nghiệm sư phạm</a:t>
            </a:r>
            <a:endParaRPr lang="en-US" altLang="en-US" sz="3400" b="1" kern="0">
              <a:solidFill>
                <a:srgbClr val="0000CC"/>
              </a:solidFill>
              <a:latin typeface="Times New Roman" panose="02020603050405020304" pitchFamily="18" charset="0"/>
              <a:ea typeface="Calibri" panose="020F0502020204030204" pitchFamily="34" charset="0"/>
              <a:sym typeface="+mn-ea"/>
            </a:endParaRPr>
          </a:p>
        </p:txBody>
      </p:sp>
      <p:sp>
        <p:nvSpPr>
          <p:cNvPr id="5" name="Rectangle 4"/>
          <p:cNvSpPr/>
          <p:nvPr/>
        </p:nvSpPr>
        <p:spPr>
          <a:xfrm>
            <a:off x="0" y="838200"/>
            <a:ext cx="11798935" cy="5584190"/>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endParaRPr lang="en-US" altLang="en-US" sz="2800">
              <a:solidFill>
                <a:schemeClr val="tx1"/>
              </a:solidFill>
              <a:latin typeface="Times New Roman" panose="02020603050405020304" pitchFamily="18" charset="0"/>
              <a:ea typeface="Calibri" panose="020F0502020204030204" pitchFamily="34" charset="0"/>
            </a:endParaRPr>
          </a:p>
        </p:txBody>
      </p:sp>
      <p:graphicFrame>
        <p:nvGraphicFramePr>
          <p:cNvPr id="3" name="Table 2"/>
          <p:cNvGraphicFramePr/>
          <p:nvPr>
            <p:custDataLst>
              <p:tags r:id="rId1"/>
            </p:custDataLst>
          </p:nvPr>
        </p:nvGraphicFramePr>
        <p:xfrm>
          <a:off x="727710" y="1934845"/>
          <a:ext cx="10544175" cy="4487545"/>
        </p:xfrm>
        <a:graphic>
          <a:graphicData uri="http://schemas.openxmlformats.org/drawingml/2006/table">
            <a:tbl>
              <a:tblPr/>
              <a:tblGrid>
                <a:gridCol w="3444875"/>
                <a:gridCol w="1652905"/>
                <a:gridCol w="1326515"/>
                <a:gridCol w="1792605"/>
                <a:gridCol w="2327275"/>
              </a:tblGrid>
              <a:tr h="348615">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gridSpan="4">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T>
                      <a:noFill/>
                    </a:lnT>
                    <a:lnB>
                      <a:noFill/>
                    </a:lnB>
                  </a:tcPr>
                </a:tc>
                <a:tc hMerge="1">
                  <a:tcPr>
                    <a:lnT>
                      <a:noFill/>
                    </a:lnT>
                    <a:lnB>
                      <a:noFill/>
                    </a:lnB>
                  </a:tcPr>
                </a:tc>
                <a:tc hMerge="1">
                  <a:tcPr>
                    <a:lnR>
                      <a:noFill/>
                    </a:lnR>
                    <a:lnT>
                      <a:noFill/>
                    </a:lnT>
                    <a:lnB>
                      <a:noFill/>
                    </a:lnB>
                  </a:tcPr>
                </a:tc>
              </a:tr>
              <a:tr h="348615">
                <a:tc rowSpan="3">
                  <a:txBody>
                    <a:bodyPr/>
                    <a:p>
                      <a:pPr algn="just">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r>
              <a:tr h="348615">
                <a:tc vMerge="1">
                  <a:tcPr>
                    <a:lnL>
                      <a:noFill/>
                    </a:lnL>
                    <a:lnR>
                      <a:noFill/>
                    </a:lnR>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r>
              <a:tr h="304165">
                <a:tc vMerge="1">
                  <a:tcPr>
                    <a:lnL>
                      <a:noFill/>
                    </a:lnL>
                    <a:lnR>
                      <a:noFill/>
                    </a:lnR>
                    <a:lnB>
                      <a:noFill/>
                    </a:lnB>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r>
              <a:tr h="348615">
                <a:tc rowSpan="3">
                  <a:txBody>
                    <a:bodyPr/>
                    <a:p>
                      <a:pPr algn="just">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r>
              <a:tr h="348615">
                <a:tc vMerge="1">
                  <a:tcPr>
                    <a:lnL>
                      <a:noFill/>
                    </a:lnL>
                    <a:lnR>
                      <a:noFill/>
                    </a:lnR>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r>
              <a:tr h="348615">
                <a:tc vMerge="1">
                  <a:tcPr>
                    <a:lnL>
                      <a:noFill/>
                    </a:lnL>
                    <a:lnR>
                      <a:noFill/>
                    </a:lnR>
                    <a:lnB>
                      <a:noFill/>
                    </a:lnB>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r>
              <a:tr h="348615">
                <a:tc rowSpan="3">
                  <a:txBody>
                    <a:bodyPr/>
                    <a:p>
                      <a:pPr algn="just">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r>
              <a:tr h="348615">
                <a:tc vMerge="1">
                  <a:tcPr>
                    <a:lnL>
                      <a:noFill/>
                    </a:lnL>
                    <a:lnR>
                      <a:noFill/>
                    </a:lnR>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r>
              <a:tr h="348615">
                <a:tc vMerge="1">
                  <a:tcPr>
                    <a:lnL>
                      <a:noFill/>
                    </a:lnL>
                    <a:lnR>
                      <a:noFill/>
                    </a:lnR>
                    <a:lnB>
                      <a:noFill/>
                    </a:lnB>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r>
              <a:tr h="348615">
                <a:tc rowSpan="3">
                  <a:txBody>
                    <a:bodyPr/>
                    <a:p>
                      <a:pPr algn="just">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r>
              <a:tr h="348615">
                <a:tc vMerge="1">
                  <a:tcPr>
                    <a:lnL>
                      <a:noFill/>
                    </a:lnL>
                    <a:lnR>
                      <a:noFill/>
                    </a:lnR>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r>
              <a:tr h="348615">
                <a:tc vMerge="1">
                  <a:tcPr>
                    <a:lnL>
                      <a:noFill/>
                    </a:lnL>
                    <a:lnR>
                      <a:noFill/>
                    </a:lnR>
                    <a:lnB>
                      <a:noFill/>
                    </a:lnB>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c gridSpan="2">
                  <a:txBody>
                    <a:bodyPr/>
                    <a:p>
                      <a:pPr algn="ctr">
                        <a:lnSpc>
                          <a:spcPct val="114000"/>
                        </a:lnSpc>
                        <a:spcBef>
                          <a:spcPct val="0"/>
                        </a:spcBef>
                        <a:spcAft>
                          <a:spcPct val="0"/>
                        </a:spcAft>
                      </a:pPr>
                      <a:endParaRPr sz="1100" b="1">
                        <a:solidFill>
                          <a:srgbClr val="FF0000"/>
                        </a:solidFill>
                        <a:latin typeface="Times New Roman" panose="02020603050405020304"/>
                        <a:ea typeface="Times New Roman" panose="02020603050405020304"/>
                      </a:endParaRPr>
                    </a:p>
                  </a:txBody>
                  <a:tcPr marL="0" marR="0" marT="0" marB="0" anchor="ctr" anchorCtr="0">
                    <a:lnL>
                      <a:noFill/>
                    </a:lnL>
                    <a:lnR>
                      <a:noFill/>
                    </a:lnR>
                    <a:lnT>
                      <a:noFill/>
                    </a:lnT>
                    <a:lnB>
                      <a:noFill/>
                    </a:lnB>
                    <a:noFill/>
                  </a:tcPr>
                </a:tc>
                <a:tc hMerge="1">
                  <a:tcPr>
                    <a:lnR>
                      <a:noFill/>
                    </a:lnR>
                    <a:lnT>
                      <a:noFill/>
                    </a:lnT>
                    <a:lnB>
                      <a:noFill/>
                    </a:lnB>
                  </a:tcPr>
                </a:tc>
              </a:tr>
            </a:tbl>
          </a:graphicData>
        </a:graphic>
      </p:graphicFrame>
      <p:graphicFrame>
        <p:nvGraphicFramePr>
          <p:cNvPr id="7" name="Table 6"/>
          <p:cNvGraphicFramePr/>
          <p:nvPr>
            <p:custDataLst>
              <p:tags r:id="rId2"/>
            </p:custDataLst>
          </p:nvPr>
        </p:nvGraphicFramePr>
        <p:xfrm>
          <a:off x="122555" y="650875"/>
          <a:ext cx="11797665" cy="6288405"/>
        </p:xfrm>
        <a:graphic>
          <a:graphicData uri="http://schemas.openxmlformats.org/drawingml/2006/table">
            <a:tbl>
              <a:tblPr firstRow="1" bandRow="1">
                <a:tableStyleId>{5C22544A-7EE6-4342-B048-85BDC9FD1C3A}</a:tableStyleId>
              </a:tblPr>
              <a:tblGrid>
                <a:gridCol w="3260725"/>
                <a:gridCol w="1631315"/>
                <a:gridCol w="2355215"/>
                <a:gridCol w="2152650"/>
                <a:gridCol w="2397760"/>
              </a:tblGrid>
              <a:tr h="457200">
                <a:tc>
                  <a:txBody>
                    <a:bodyPr/>
                    <a:p>
                      <a:pPr algn="ctr">
                        <a:buNone/>
                      </a:pPr>
                      <a:r>
                        <a:rPr lang="vi-VN" altLang="en-US" sz="2400">
                          <a:solidFill>
                            <a:srgbClr val="FF0000"/>
                          </a:solidFill>
                          <a:latin typeface="Times New Roman" panose="02020603050405020304" pitchFamily="18" charset="0"/>
                          <a:cs typeface="Times New Roman" panose="02020603050405020304" pitchFamily="18" charset="0"/>
                        </a:rPr>
                        <a:t>Nội dung</a:t>
                      </a:r>
                      <a:endParaRPr lang="vi-VN" altLang="en-US" sz="2400">
                        <a:solidFill>
                          <a:srgbClr val="FF0000"/>
                        </a:solidFill>
                        <a:latin typeface="Times New Roman" panose="02020603050405020304" pitchFamily="18" charset="0"/>
                        <a:cs typeface="Times New Roman" panose="02020603050405020304" pitchFamily="18" charset="0"/>
                      </a:endParaRPr>
                    </a:p>
                  </a:txBody>
                  <a:tcPr/>
                </a:tc>
                <a:tc gridSpan="4">
                  <a:txBody>
                    <a:bodyPr/>
                    <a:p>
                      <a:pPr algn="ctr">
                        <a:buNone/>
                      </a:pPr>
                      <a:r>
                        <a:rPr lang="vi-VN" altLang="en-US" sz="2400">
                          <a:solidFill>
                            <a:srgbClr val="FF0000"/>
                          </a:solidFill>
                          <a:latin typeface="Times New Roman" panose="02020603050405020304" pitchFamily="18" charset="0"/>
                          <a:cs typeface="Times New Roman" panose="02020603050405020304" pitchFamily="18" charset="0"/>
                        </a:rPr>
                        <a:t>Kết quả</a:t>
                      </a:r>
                      <a:endParaRPr lang="vi-VN" altLang="en-US" sz="2400">
                        <a:solidFill>
                          <a:srgbClr val="FF0000"/>
                        </a:solidFill>
                        <a:latin typeface="Times New Roman" panose="02020603050405020304" pitchFamily="18" charset="0"/>
                        <a:cs typeface="Times New Roman" panose="02020603050405020304" pitchFamily="18" charset="0"/>
                      </a:endParaRPr>
                    </a:p>
                  </a:txBody>
                  <a:tcPr/>
                </a:tc>
                <a:tc hMerge="1">
                  <a:tcPr/>
                </a:tc>
                <a:tc hMerge="1">
                  <a:tcPr/>
                </a:tc>
                <a:tc hMerge="1">
                  <a:tcPr/>
                </a:tc>
              </a:tr>
              <a:tr h="426720">
                <a:tc rowSpan="3">
                  <a:txBody>
                    <a:bodyPr/>
                    <a:p>
                      <a:pPr>
                        <a:buNone/>
                      </a:pPr>
                      <a:r>
                        <a:rPr lang="vi-VN" altLang="en-US" sz="2200" b="1">
                          <a:latin typeface="Times New Roman" panose="02020603050405020304" pitchFamily="18" charset="0"/>
                          <a:cs typeface="Times New Roman" panose="02020603050405020304" pitchFamily="18" charset="0"/>
                        </a:rPr>
                        <a:t>Cảm nhận của em khi học tiết học theo phương pháp đặt và giải quyết vấn đề</a:t>
                      </a:r>
                      <a:r>
                        <a:rPr lang="vi-VN" altLang="en-US" sz="2200" b="1" u="heavy">
                          <a:latin typeface="Times New Roman" panose="02020603050405020304" pitchFamily="18" charset="0"/>
                          <a:cs typeface="Times New Roman" panose="02020603050405020304" pitchFamily="18" charset="0"/>
                        </a:rPr>
                        <a:t> </a:t>
                      </a:r>
                      <a:endParaRPr lang="vi-VN" altLang="en-US" sz="2200" b="1">
                        <a:latin typeface="Times New Roman" panose="02020603050405020304" pitchFamily="18" charset="0"/>
                        <a:cs typeface="Times New Roman" panose="02020603050405020304" pitchFamily="18" charset="0"/>
                      </a:endParaRPr>
                    </a:p>
                  </a:txBody>
                  <a:tcPr/>
                </a:tc>
                <a:tc>
                  <a:txBody>
                    <a:bodyPr/>
                    <a:p>
                      <a:pPr algn="ctr">
                        <a:buNone/>
                      </a:pPr>
                      <a:r>
                        <a:rPr lang="vi-VN" altLang="en-US" sz="2200" b="1">
                          <a:solidFill>
                            <a:srgbClr val="FF0000"/>
                          </a:solidFill>
                          <a:latin typeface="Times New Roman" panose="02020603050405020304" pitchFamily="18" charset="0"/>
                          <a:cs typeface="Times New Roman" panose="02020603050405020304" pitchFamily="18" charset="0"/>
                        </a:rPr>
                        <a:t>Rất thích</a:t>
                      </a:r>
                      <a:endParaRPr lang="vi-VN" altLang="en-US" sz="2200" b="1">
                        <a:solidFill>
                          <a:srgbClr val="FF0000"/>
                        </a:solidFill>
                        <a:latin typeface="Times New Roman" panose="02020603050405020304" pitchFamily="18" charset="0"/>
                        <a:cs typeface="Times New Roman" panose="02020603050405020304" pitchFamily="18" charset="0"/>
                      </a:endParaRPr>
                    </a:p>
                  </a:txBody>
                  <a:tcPr/>
                </a:tc>
                <a:tc>
                  <a:txBody>
                    <a:bodyPr/>
                    <a:p>
                      <a:pPr algn="ctr">
                        <a:buNone/>
                      </a:pPr>
                      <a:r>
                        <a:rPr lang="vi-VN" altLang="en-US" sz="2200" b="1">
                          <a:solidFill>
                            <a:srgbClr val="FF0000"/>
                          </a:solidFill>
                          <a:latin typeface="Times New Roman" panose="02020603050405020304" pitchFamily="18" charset="0"/>
                          <a:cs typeface="Times New Roman" panose="02020603050405020304" pitchFamily="18" charset="0"/>
                        </a:rPr>
                        <a:t>Thích</a:t>
                      </a:r>
                      <a:endParaRPr lang="vi-VN" altLang="en-US" sz="2200" b="1">
                        <a:solidFill>
                          <a:srgbClr val="FF0000"/>
                        </a:solidFill>
                        <a:latin typeface="Times New Roman" panose="02020603050405020304" pitchFamily="18" charset="0"/>
                        <a:cs typeface="Times New Roman" panose="02020603050405020304" pitchFamily="18" charset="0"/>
                      </a:endParaRPr>
                    </a:p>
                  </a:txBody>
                  <a:tcPr/>
                </a:tc>
                <a:tc>
                  <a:txBody>
                    <a:bodyPr/>
                    <a:p>
                      <a:pPr algn="ctr">
                        <a:buNone/>
                      </a:pPr>
                      <a:r>
                        <a:rPr lang="vi-VN" altLang="en-US" sz="2200" b="1">
                          <a:solidFill>
                            <a:srgbClr val="FF0000"/>
                          </a:solidFill>
                          <a:latin typeface="Times New Roman" panose="02020603050405020304" pitchFamily="18" charset="0"/>
                          <a:cs typeface="Times New Roman" panose="02020603050405020304" pitchFamily="18" charset="0"/>
                        </a:rPr>
                        <a:t>Bình thường</a:t>
                      </a:r>
                      <a:endParaRPr lang="vi-VN" altLang="en-US" sz="2200" b="1">
                        <a:solidFill>
                          <a:srgbClr val="FF0000"/>
                        </a:solidFill>
                        <a:latin typeface="Times New Roman" panose="02020603050405020304" pitchFamily="18" charset="0"/>
                        <a:cs typeface="Times New Roman" panose="02020603050405020304" pitchFamily="18" charset="0"/>
                      </a:endParaRPr>
                    </a:p>
                  </a:txBody>
                  <a:tcPr/>
                </a:tc>
                <a:tc>
                  <a:txBody>
                    <a:bodyPr/>
                    <a:p>
                      <a:pPr algn="ctr">
                        <a:buNone/>
                      </a:pPr>
                      <a:r>
                        <a:rPr lang="vi-VN" altLang="en-US" sz="2200" b="1">
                          <a:solidFill>
                            <a:srgbClr val="FF0000"/>
                          </a:solidFill>
                          <a:latin typeface="Times New Roman" panose="02020603050405020304" pitchFamily="18" charset="0"/>
                          <a:cs typeface="Times New Roman" panose="02020603050405020304" pitchFamily="18" charset="0"/>
                        </a:rPr>
                        <a:t>Không thích</a:t>
                      </a:r>
                      <a:endParaRPr lang="vi-VN" altLang="en-US" sz="2200" b="1">
                        <a:solidFill>
                          <a:srgbClr val="FF0000"/>
                        </a:solidFill>
                        <a:latin typeface="Times New Roman" panose="02020603050405020304" pitchFamily="18" charset="0"/>
                        <a:cs typeface="Times New Roman" panose="02020603050405020304" pitchFamily="18" charset="0"/>
                      </a:endParaRPr>
                    </a:p>
                  </a:txBody>
                  <a:tcPr/>
                </a:tc>
              </a:tr>
              <a:tr h="457200">
                <a:tc vMerge="1">
                  <a:tcPr/>
                </a:tc>
                <a:tc>
                  <a:txBody>
                    <a:bodyPr/>
                    <a:p>
                      <a:pPr algn="ctr">
                        <a:buNone/>
                      </a:pPr>
                      <a:r>
                        <a:rPr lang="vi-VN" altLang="en-US" sz="2400" b="1">
                          <a:latin typeface="Times New Roman" panose="02020603050405020304" pitchFamily="18" charset="0"/>
                          <a:cs typeface="Times New Roman" panose="02020603050405020304" pitchFamily="18" charset="0"/>
                        </a:rPr>
                        <a:t>36</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4</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4</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1</a:t>
                      </a:r>
                      <a:endParaRPr lang="vi-VN" altLang="en-US" sz="2400" b="1">
                        <a:latin typeface="Times New Roman" panose="02020603050405020304" pitchFamily="18" charset="0"/>
                        <a:cs typeface="Times New Roman" panose="02020603050405020304" pitchFamily="18" charset="0"/>
                      </a:endParaRPr>
                    </a:p>
                  </a:txBody>
                  <a:tcPr/>
                </a:tc>
              </a:tr>
              <a:tr h="568325">
                <a:tc vMerge="1">
                  <a:tcPr/>
                </a:tc>
                <a:tc>
                  <a:txBody>
                    <a:bodyPr/>
                    <a:p>
                      <a:pPr algn="ctr">
                        <a:buNone/>
                      </a:pPr>
                      <a:r>
                        <a:rPr lang="vi-VN" altLang="en-US" sz="2400" b="1">
                          <a:latin typeface="Times New Roman" panose="02020603050405020304" pitchFamily="18" charset="0"/>
                          <a:cs typeface="Times New Roman" panose="02020603050405020304" pitchFamily="18" charset="0"/>
                        </a:rPr>
                        <a:t>80%</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9%</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9%</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2%</a:t>
                      </a:r>
                      <a:endParaRPr lang="vi-VN" altLang="en-US" sz="2400" b="1">
                        <a:latin typeface="Times New Roman" panose="02020603050405020304" pitchFamily="18" charset="0"/>
                        <a:cs typeface="Times New Roman" panose="02020603050405020304" pitchFamily="18" charset="0"/>
                      </a:endParaRPr>
                    </a:p>
                  </a:txBody>
                  <a:tcPr/>
                </a:tc>
              </a:tr>
              <a:tr h="426720">
                <a:tc rowSpan="3">
                  <a:txBody>
                    <a:bodyPr/>
                    <a:p>
                      <a:pPr>
                        <a:buNone/>
                      </a:pPr>
                      <a:r>
                        <a:rPr lang="vi-VN" altLang="en-US" sz="2200" b="1">
                          <a:latin typeface="Times New Roman" panose="02020603050405020304" pitchFamily="18" charset="0"/>
                          <a:cs typeface="Times New Roman" panose="02020603050405020304" pitchFamily="18" charset="0"/>
                        </a:rPr>
                        <a:t>Mức độ tham gia tiết học?</a:t>
                      </a:r>
                      <a:endParaRPr lang="vi-VN" altLang="en-US" sz="2200" b="1">
                        <a:latin typeface="Times New Roman" panose="02020603050405020304" pitchFamily="18" charset="0"/>
                        <a:cs typeface="Times New Roman" panose="02020603050405020304" pitchFamily="18" charset="0"/>
                      </a:endParaRPr>
                    </a:p>
                  </a:txBody>
                  <a:tcPr/>
                </a:tc>
                <a:tc>
                  <a:txBody>
                    <a:bodyPr/>
                    <a:p>
                      <a:pPr algn="ctr">
                        <a:buNone/>
                      </a:pPr>
                      <a:r>
                        <a:rPr lang="vi-VN" altLang="en-US" sz="2200" b="1">
                          <a:solidFill>
                            <a:srgbClr val="FF0000"/>
                          </a:solidFill>
                          <a:latin typeface="Times New Roman" panose="02020603050405020304" pitchFamily="18" charset="0"/>
                          <a:cs typeface="Times New Roman" panose="02020603050405020304" pitchFamily="18" charset="0"/>
                        </a:rPr>
                        <a:t>Rất tích cực</a:t>
                      </a:r>
                      <a:endParaRPr lang="vi-VN" altLang="en-US" sz="2200" b="1">
                        <a:solidFill>
                          <a:srgbClr val="FF0000"/>
                        </a:solidFill>
                        <a:latin typeface="Times New Roman" panose="02020603050405020304" pitchFamily="18" charset="0"/>
                        <a:cs typeface="Times New Roman" panose="02020603050405020304" pitchFamily="18" charset="0"/>
                      </a:endParaRPr>
                    </a:p>
                  </a:txBody>
                  <a:tcPr/>
                </a:tc>
                <a:tc>
                  <a:txBody>
                    <a:bodyPr/>
                    <a:p>
                      <a:pPr algn="ctr">
                        <a:buNone/>
                      </a:pPr>
                      <a:r>
                        <a:rPr lang="vi-VN" altLang="en-US" sz="2200" b="1">
                          <a:solidFill>
                            <a:srgbClr val="FF0000"/>
                          </a:solidFill>
                          <a:latin typeface="Times New Roman" panose="02020603050405020304" pitchFamily="18" charset="0"/>
                          <a:cs typeface="Times New Roman" panose="02020603050405020304" pitchFamily="18" charset="0"/>
                        </a:rPr>
                        <a:t>Tích cực</a:t>
                      </a:r>
                      <a:endParaRPr lang="vi-VN" altLang="en-US" sz="2200" b="1">
                        <a:solidFill>
                          <a:srgbClr val="FF0000"/>
                        </a:solidFill>
                        <a:latin typeface="Times New Roman" panose="02020603050405020304" pitchFamily="18" charset="0"/>
                        <a:cs typeface="Times New Roman" panose="02020603050405020304" pitchFamily="18" charset="0"/>
                      </a:endParaRPr>
                    </a:p>
                  </a:txBody>
                  <a:tcPr/>
                </a:tc>
                <a:tc>
                  <a:txBody>
                    <a:bodyPr/>
                    <a:p>
                      <a:pPr algn="ctr">
                        <a:buNone/>
                      </a:pPr>
                      <a:r>
                        <a:rPr lang="vi-VN" altLang="en-US" sz="2200" b="1">
                          <a:solidFill>
                            <a:srgbClr val="FF0000"/>
                          </a:solidFill>
                          <a:latin typeface="Times New Roman" panose="02020603050405020304" pitchFamily="18" charset="0"/>
                          <a:cs typeface="Times New Roman" panose="02020603050405020304" pitchFamily="18" charset="0"/>
                        </a:rPr>
                        <a:t>Bình thường</a:t>
                      </a:r>
                      <a:endParaRPr lang="vi-VN" altLang="en-US" sz="2200" b="1">
                        <a:solidFill>
                          <a:srgbClr val="FF0000"/>
                        </a:solidFill>
                        <a:latin typeface="Times New Roman" panose="02020603050405020304" pitchFamily="18" charset="0"/>
                        <a:cs typeface="Times New Roman" panose="02020603050405020304" pitchFamily="18" charset="0"/>
                      </a:endParaRPr>
                    </a:p>
                  </a:txBody>
                  <a:tcPr/>
                </a:tc>
                <a:tc>
                  <a:txBody>
                    <a:bodyPr/>
                    <a:p>
                      <a:pPr algn="ctr">
                        <a:buNone/>
                      </a:pPr>
                      <a:r>
                        <a:rPr lang="vi-VN" altLang="en-US" sz="2200" b="1">
                          <a:solidFill>
                            <a:srgbClr val="FF0000"/>
                          </a:solidFill>
                          <a:latin typeface="Times New Roman" panose="02020603050405020304" pitchFamily="18" charset="0"/>
                          <a:cs typeface="Times New Roman" panose="02020603050405020304" pitchFamily="18" charset="0"/>
                        </a:rPr>
                        <a:t>Không tích cực</a:t>
                      </a:r>
                      <a:endParaRPr lang="vi-VN" altLang="en-US" sz="2200" b="1">
                        <a:solidFill>
                          <a:srgbClr val="FF0000"/>
                        </a:solidFill>
                        <a:latin typeface="Times New Roman" panose="02020603050405020304" pitchFamily="18" charset="0"/>
                        <a:cs typeface="Times New Roman" panose="02020603050405020304" pitchFamily="18" charset="0"/>
                      </a:endParaRPr>
                    </a:p>
                  </a:txBody>
                  <a:tcPr/>
                </a:tc>
              </a:tr>
              <a:tr h="457200">
                <a:tc vMerge="1">
                  <a:tcPr/>
                </a:tc>
                <a:tc>
                  <a:txBody>
                    <a:bodyPr/>
                    <a:p>
                      <a:pPr algn="ctr">
                        <a:buNone/>
                      </a:pPr>
                      <a:r>
                        <a:rPr lang="vi-VN" altLang="en-US" sz="2400" b="1">
                          <a:latin typeface="Times New Roman" panose="02020603050405020304" pitchFamily="18" charset="0"/>
                          <a:cs typeface="Times New Roman" panose="02020603050405020304" pitchFamily="18" charset="0"/>
                        </a:rPr>
                        <a:t>29</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8</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6</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2</a:t>
                      </a:r>
                      <a:endParaRPr lang="vi-VN" altLang="en-US" sz="2400" b="1">
                        <a:latin typeface="Times New Roman" panose="02020603050405020304" pitchFamily="18" charset="0"/>
                        <a:cs typeface="Times New Roman" panose="02020603050405020304" pitchFamily="18" charset="0"/>
                      </a:endParaRPr>
                    </a:p>
                  </a:txBody>
                  <a:tcPr/>
                </a:tc>
              </a:tr>
              <a:tr h="457200">
                <a:tc vMerge="1">
                  <a:tcPr/>
                </a:tc>
                <a:tc>
                  <a:txBody>
                    <a:bodyPr/>
                    <a:p>
                      <a:pPr algn="ctr">
                        <a:buNone/>
                      </a:pPr>
                      <a:r>
                        <a:rPr lang="vi-VN" altLang="en-US" sz="2400" b="1">
                          <a:latin typeface="Times New Roman" panose="02020603050405020304" pitchFamily="18" charset="0"/>
                          <a:cs typeface="Times New Roman" panose="02020603050405020304" pitchFamily="18" charset="0"/>
                        </a:rPr>
                        <a:t>65%</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18%</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13%</a:t>
                      </a:r>
                      <a:endParaRPr lang="vi-VN" altLang="en-US" sz="2400" b="1">
                        <a:latin typeface="Times New Roman" panose="02020603050405020304" pitchFamily="18" charset="0"/>
                        <a:cs typeface="Times New Roman" panose="02020603050405020304" pitchFamily="18" charset="0"/>
                      </a:endParaRPr>
                    </a:p>
                  </a:txBody>
                  <a:tcPr/>
                </a:tc>
                <a:tc>
                  <a:txBody>
                    <a:bodyPr/>
                    <a:p>
                      <a:pPr algn="ctr">
                        <a:buNone/>
                      </a:pPr>
                      <a:r>
                        <a:rPr lang="vi-VN" altLang="en-US" sz="2400" b="1">
                          <a:latin typeface="Times New Roman" panose="02020603050405020304" pitchFamily="18" charset="0"/>
                          <a:cs typeface="Times New Roman" panose="02020603050405020304" pitchFamily="18" charset="0"/>
                        </a:rPr>
                        <a:t>4%</a:t>
                      </a:r>
                      <a:endParaRPr lang="vi-VN" altLang="en-US" sz="2400" b="1">
                        <a:latin typeface="Times New Roman" panose="02020603050405020304" pitchFamily="18" charset="0"/>
                        <a:cs typeface="Times New Roman" panose="02020603050405020304" pitchFamily="18" charset="0"/>
                      </a:endParaRPr>
                    </a:p>
                  </a:txBody>
                  <a:tcPr/>
                </a:tc>
              </a:tr>
              <a:tr h="457200">
                <a:tc rowSpan="3">
                  <a:txBody>
                    <a:bodyPr/>
                    <a:p>
                      <a:pPr>
                        <a:buNone/>
                      </a:pPr>
                      <a:r>
                        <a:rPr lang="en-US" altLang="en-US" sz="2200" b="1">
                          <a:latin typeface="Times New Roman" panose="02020603050405020304" pitchFamily="18" charset="0"/>
                          <a:cs typeface="Times New Roman" panose="02020603050405020304" pitchFamily="18" charset="0"/>
                        </a:rPr>
                        <a:t>Ph</a:t>
                      </a:r>
                      <a:r>
                        <a:rPr lang="en-US" altLang="en-US" sz="2200" b="1">
                          <a:latin typeface="Times New Roman" panose="02020603050405020304" pitchFamily="18" charset="0"/>
                          <a:cs typeface="Times New Roman" panose="02020603050405020304" pitchFamily="18" charset="0"/>
                        </a:rPr>
                        <a:t>ư</a:t>
                      </a:r>
                      <a:r>
                        <a:rPr lang="en-US" altLang="en-US" sz="2200" b="1">
                          <a:latin typeface="Times New Roman" panose="02020603050405020304" pitchFamily="18" charset="0"/>
                          <a:cs typeface="Times New Roman" panose="02020603050405020304" pitchFamily="18" charset="0"/>
                        </a:rPr>
                        <a:t>ơng pháp </a:t>
                      </a:r>
                      <a:r>
                        <a:rPr lang="en-US" altLang="en-US" sz="2200" b="1">
                          <a:latin typeface="Times New Roman" panose="02020603050405020304" pitchFamily="18" charset="0"/>
                          <a:cs typeface="Times New Roman" panose="02020603050405020304" pitchFamily="18" charset="0"/>
                        </a:rPr>
                        <a:t>đ</a:t>
                      </a:r>
                      <a:r>
                        <a:rPr lang="en-US" altLang="en-US" sz="2200" b="1">
                          <a:latin typeface="Times New Roman" panose="02020603050405020304" pitchFamily="18" charset="0"/>
                          <a:cs typeface="Times New Roman" panose="02020603050405020304" pitchFamily="18" charset="0"/>
                        </a:rPr>
                        <a:t>ặt và giải quyết vấn </a:t>
                      </a:r>
                      <a:r>
                        <a:rPr lang="en-US" altLang="en-US" sz="2200" b="1">
                          <a:latin typeface="Times New Roman" panose="02020603050405020304" pitchFamily="18" charset="0"/>
                          <a:cs typeface="Times New Roman" panose="02020603050405020304" pitchFamily="18" charset="0"/>
                        </a:rPr>
                        <a:t>đ</a:t>
                      </a:r>
                      <a:r>
                        <a:rPr lang="en-US" altLang="en-US" sz="2200" b="1">
                          <a:latin typeface="Times New Roman" panose="02020603050405020304" pitchFamily="18" charset="0"/>
                          <a:cs typeface="Times New Roman" panose="02020603050405020304" pitchFamily="18" charset="0"/>
                        </a:rPr>
                        <a:t>ề có giúp các em </a:t>
                      </a:r>
                      <a:r>
                        <a:rPr lang="en-US" altLang="en-US" sz="2200" b="1">
                          <a:latin typeface="Times New Roman" panose="02020603050405020304" pitchFamily="18" charset="0"/>
                          <a:cs typeface="Times New Roman" panose="02020603050405020304" pitchFamily="18" charset="0"/>
                        </a:rPr>
                        <a:t>đư</a:t>
                      </a:r>
                      <a:r>
                        <a:rPr lang="en-US" altLang="en-US" sz="2200" b="1">
                          <a:latin typeface="Times New Roman" panose="02020603050405020304" pitchFamily="18" charset="0"/>
                          <a:cs typeface="Times New Roman" panose="02020603050405020304" pitchFamily="18" charset="0"/>
                        </a:rPr>
                        <a:t>ợc hoạt </a:t>
                      </a:r>
                      <a:r>
                        <a:rPr lang="en-US" altLang="en-US" sz="2200" b="1">
                          <a:latin typeface="Times New Roman" panose="02020603050405020304" pitchFamily="18" charset="0"/>
                          <a:cs typeface="Times New Roman" panose="02020603050405020304" pitchFamily="18" charset="0"/>
                        </a:rPr>
                        <a:t>đ</a:t>
                      </a:r>
                      <a:r>
                        <a:rPr lang="en-US" altLang="en-US" sz="2200" b="1">
                          <a:latin typeface="Times New Roman" panose="02020603050405020304" pitchFamily="18" charset="0"/>
                          <a:cs typeface="Times New Roman" panose="02020603050405020304" pitchFamily="18" charset="0"/>
                        </a:rPr>
                        <a:t>ộng, t</a:t>
                      </a:r>
                      <a:r>
                        <a:rPr lang="en-US" altLang="en-US" sz="2200" b="1">
                          <a:latin typeface="Times New Roman" panose="02020603050405020304" pitchFamily="18" charset="0"/>
                          <a:cs typeface="Times New Roman" panose="02020603050405020304" pitchFamily="18" charset="0"/>
                        </a:rPr>
                        <a:t>ă</a:t>
                      </a:r>
                      <a:r>
                        <a:rPr lang="en-US" altLang="en-US" sz="2200" b="1">
                          <a:latin typeface="Times New Roman" panose="02020603050405020304" pitchFamily="18" charset="0"/>
                          <a:cs typeface="Times New Roman" panose="02020603050405020304" pitchFamily="18" charset="0"/>
                        </a:rPr>
                        <a:t>ng tính sáng tạo?</a:t>
                      </a:r>
                      <a:endParaRPr lang="en-US" altLang="en-US" sz="2200" b="1">
                        <a:latin typeface="Times New Roman" panose="02020603050405020304" pitchFamily="18" charset="0"/>
                        <a:cs typeface="Times New Roman" panose="02020603050405020304" pitchFamily="18" charset="0"/>
                      </a:endParaRPr>
                    </a:p>
                  </a:txBody>
                  <a:tcPr/>
                </a:tc>
                <a:tc gridSpan="2">
                  <a:txBody>
                    <a:bodyPr/>
                    <a:p>
                      <a:pPr algn="ctr">
                        <a:buNone/>
                      </a:pPr>
                      <a:r>
                        <a:rPr lang="vi-VN" altLang="en-US" sz="2400" b="1">
                          <a:solidFill>
                            <a:srgbClr val="FF0000"/>
                          </a:solidFill>
                          <a:latin typeface="Times New Roman" panose="02020603050405020304" pitchFamily="18" charset="0"/>
                          <a:cs typeface="Times New Roman" panose="02020603050405020304" pitchFamily="18" charset="0"/>
                        </a:rPr>
                        <a:t>Có</a:t>
                      </a:r>
                      <a:endParaRPr lang="vi-VN" altLang="en-US" sz="2400" b="1">
                        <a:solidFill>
                          <a:srgbClr val="FF0000"/>
                        </a:solidFill>
                        <a:latin typeface="Times New Roman" panose="02020603050405020304" pitchFamily="18" charset="0"/>
                        <a:cs typeface="Times New Roman" panose="02020603050405020304" pitchFamily="18" charset="0"/>
                      </a:endParaRPr>
                    </a:p>
                  </a:txBody>
                  <a:tcPr/>
                </a:tc>
                <a:tc hMerge="1">
                  <a:tcPr/>
                </a:tc>
                <a:tc gridSpan="2">
                  <a:txBody>
                    <a:bodyPr/>
                    <a:p>
                      <a:pPr algn="ctr">
                        <a:buNone/>
                      </a:pPr>
                      <a:r>
                        <a:rPr lang="vi-VN" altLang="en-US" sz="2400" b="1">
                          <a:solidFill>
                            <a:srgbClr val="FF0000"/>
                          </a:solidFill>
                          <a:latin typeface="Times New Roman" panose="02020603050405020304" pitchFamily="18" charset="0"/>
                          <a:cs typeface="Times New Roman" panose="02020603050405020304" pitchFamily="18" charset="0"/>
                        </a:rPr>
                        <a:t>Không</a:t>
                      </a:r>
                      <a:endParaRPr lang="vi-VN" altLang="en-US" sz="2400" b="1">
                        <a:solidFill>
                          <a:srgbClr val="FF0000"/>
                        </a:solidFill>
                        <a:latin typeface="Times New Roman" panose="02020603050405020304" pitchFamily="18" charset="0"/>
                        <a:cs typeface="Times New Roman" panose="02020603050405020304" pitchFamily="18" charset="0"/>
                      </a:endParaRPr>
                    </a:p>
                  </a:txBody>
                  <a:tcPr/>
                </a:tc>
                <a:tc hMerge="1">
                  <a:tcPr/>
                </a:tc>
              </a:tr>
              <a:tr h="381635">
                <a:tc vMerge="1">
                  <a:tcPr/>
                </a:tc>
                <a:tc gridSpan="2">
                  <a:txBody>
                    <a:bodyPr/>
                    <a:p>
                      <a:pPr algn="ctr">
                        <a:buNone/>
                      </a:pPr>
                      <a:r>
                        <a:rPr lang="vi-VN" altLang="en-US" b="1">
                          <a:latin typeface="Times New Roman" panose="02020603050405020304" pitchFamily="18" charset="0"/>
                          <a:cs typeface="Times New Roman" panose="02020603050405020304" pitchFamily="18" charset="0"/>
                        </a:rPr>
                        <a:t>43</a:t>
                      </a:r>
                      <a:endParaRPr lang="vi-VN" altLang="en-US" b="1">
                        <a:latin typeface="Times New Roman" panose="02020603050405020304" pitchFamily="18" charset="0"/>
                        <a:cs typeface="Times New Roman" panose="02020603050405020304" pitchFamily="18" charset="0"/>
                      </a:endParaRPr>
                    </a:p>
                  </a:txBody>
                  <a:tcPr/>
                </a:tc>
                <a:tc hMerge="1">
                  <a:tcPr/>
                </a:tc>
                <a:tc gridSpan="2">
                  <a:txBody>
                    <a:bodyPr/>
                    <a:p>
                      <a:pPr algn="ctr">
                        <a:buNone/>
                      </a:pPr>
                      <a:r>
                        <a:rPr lang="vi-VN" altLang="en-US" b="1">
                          <a:latin typeface="Times New Roman" panose="02020603050405020304" pitchFamily="18" charset="0"/>
                          <a:cs typeface="Times New Roman" panose="02020603050405020304" pitchFamily="18" charset="0"/>
                        </a:rPr>
                        <a:t>2</a:t>
                      </a:r>
                      <a:endParaRPr lang="vi-VN" altLang="en-US" b="1">
                        <a:latin typeface="Times New Roman" panose="02020603050405020304" pitchFamily="18" charset="0"/>
                        <a:cs typeface="Times New Roman" panose="02020603050405020304" pitchFamily="18" charset="0"/>
                      </a:endParaRPr>
                    </a:p>
                  </a:txBody>
                  <a:tcPr/>
                </a:tc>
                <a:tc hMerge="1">
                  <a:tcPr/>
                </a:tc>
              </a:tr>
              <a:tr h="641985">
                <a:tc vMerge="1">
                  <a:tcPr/>
                </a:tc>
                <a:tc gridSpan="2">
                  <a:txBody>
                    <a:bodyPr/>
                    <a:p>
                      <a:pPr algn="ctr">
                        <a:buNone/>
                      </a:pPr>
                      <a:r>
                        <a:rPr lang="vi-VN" altLang="en-US" b="1">
                          <a:latin typeface="Times New Roman" panose="02020603050405020304" pitchFamily="18" charset="0"/>
                          <a:cs typeface="Times New Roman" panose="02020603050405020304" pitchFamily="18" charset="0"/>
                        </a:rPr>
                        <a:t>96%</a:t>
                      </a:r>
                      <a:endParaRPr lang="vi-VN" altLang="en-US" b="1">
                        <a:latin typeface="Times New Roman" panose="02020603050405020304" pitchFamily="18" charset="0"/>
                        <a:cs typeface="Times New Roman" panose="02020603050405020304" pitchFamily="18" charset="0"/>
                      </a:endParaRPr>
                    </a:p>
                  </a:txBody>
                  <a:tcPr/>
                </a:tc>
                <a:tc hMerge="1">
                  <a:tcPr/>
                </a:tc>
                <a:tc gridSpan="2">
                  <a:txBody>
                    <a:bodyPr/>
                    <a:p>
                      <a:pPr algn="ctr">
                        <a:buNone/>
                      </a:pPr>
                      <a:r>
                        <a:rPr lang="vi-VN" altLang="en-US" b="1">
                          <a:latin typeface="Times New Roman" panose="02020603050405020304" pitchFamily="18" charset="0"/>
                          <a:cs typeface="Times New Roman" panose="02020603050405020304" pitchFamily="18" charset="0"/>
                        </a:rPr>
                        <a:t>4%</a:t>
                      </a:r>
                      <a:endParaRPr lang="vi-VN" altLang="en-US" b="1">
                        <a:latin typeface="Times New Roman" panose="02020603050405020304" pitchFamily="18" charset="0"/>
                        <a:cs typeface="Times New Roman" panose="02020603050405020304" pitchFamily="18" charset="0"/>
                      </a:endParaRPr>
                    </a:p>
                  </a:txBody>
                  <a:tcPr/>
                </a:tc>
                <a:tc hMerge="1">
                  <a:tcPr/>
                </a:tc>
              </a:tr>
              <a:tr h="457200">
                <a:tc rowSpan="3">
                  <a:txBody>
                    <a:bodyPr/>
                    <a:p>
                      <a:pPr>
                        <a:buNone/>
                      </a:pPr>
                      <a:r>
                        <a:rPr lang="en-US" altLang="en-US" sz="2200" b="1">
                          <a:latin typeface="Times New Roman" panose="02020603050405020304" pitchFamily="18" charset="0"/>
                          <a:cs typeface="Times New Roman" panose="02020603050405020304" pitchFamily="18" charset="0"/>
                        </a:rPr>
                        <a:t>Em có muốn sử dụng ph</a:t>
                      </a:r>
                      <a:r>
                        <a:rPr lang="en-US" altLang="en-US" sz="2200" b="1">
                          <a:latin typeface="Times New Roman" panose="02020603050405020304" pitchFamily="18" charset="0"/>
                          <a:cs typeface="Times New Roman" panose="02020603050405020304" pitchFamily="18" charset="0"/>
                        </a:rPr>
                        <a:t>ư</a:t>
                      </a:r>
                      <a:r>
                        <a:rPr lang="en-US" altLang="en-US" sz="2200" b="1">
                          <a:latin typeface="Times New Roman" panose="02020603050405020304" pitchFamily="18" charset="0"/>
                          <a:cs typeface="Times New Roman" panose="02020603050405020304" pitchFamily="18" charset="0"/>
                        </a:rPr>
                        <a:t>ơng pháp </a:t>
                      </a:r>
                      <a:r>
                        <a:rPr lang="en-US" altLang="en-US" sz="2200" b="1">
                          <a:latin typeface="Times New Roman" panose="02020603050405020304" pitchFamily="18" charset="0"/>
                          <a:cs typeface="Times New Roman" panose="02020603050405020304" pitchFamily="18" charset="0"/>
                        </a:rPr>
                        <a:t>đ</a:t>
                      </a:r>
                      <a:r>
                        <a:rPr lang="en-US" altLang="en-US" sz="2200" b="1">
                          <a:latin typeface="Times New Roman" panose="02020603050405020304" pitchFamily="18" charset="0"/>
                          <a:cs typeface="Times New Roman" panose="02020603050405020304" pitchFamily="18" charset="0"/>
                        </a:rPr>
                        <a:t>ặt và giải quyết vấn </a:t>
                      </a:r>
                      <a:r>
                        <a:rPr lang="en-US" altLang="en-US" sz="2200" b="1">
                          <a:latin typeface="Times New Roman" panose="02020603050405020304" pitchFamily="18" charset="0"/>
                          <a:cs typeface="Times New Roman" panose="02020603050405020304" pitchFamily="18" charset="0"/>
                        </a:rPr>
                        <a:t>đ</a:t>
                      </a:r>
                      <a:r>
                        <a:rPr lang="en-US" altLang="en-US" sz="2200" b="1">
                          <a:latin typeface="Times New Roman" panose="02020603050405020304" pitchFamily="18" charset="0"/>
                          <a:cs typeface="Times New Roman" panose="02020603050405020304" pitchFamily="18" charset="0"/>
                        </a:rPr>
                        <a:t>ề cho các </a:t>
                      </a:r>
                      <a:r>
                        <a:rPr lang="en-US" altLang="en-US" sz="2200" b="1">
                          <a:latin typeface="Times New Roman" panose="02020603050405020304" pitchFamily="18" charset="0"/>
                          <a:cs typeface="Times New Roman" panose="02020603050405020304" pitchFamily="18" charset="0"/>
                        </a:rPr>
                        <a:t>đ</a:t>
                      </a:r>
                      <a:r>
                        <a:rPr lang="en-US" altLang="en-US" sz="2200" b="1">
                          <a:latin typeface="Times New Roman" panose="02020603050405020304" pitchFamily="18" charset="0"/>
                          <a:cs typeface="Times New Roman" panose="02020603050405020304" pitchFamily="18" charset="0"/>
                        </a:rPr>
                        <a:t>ề kiểm tra lần sau không?</a:t>
                      </a:r>
                      <a:endParaRPr lang="en-US" altLang="en-US" sz="2200" b="1">
                        <a:latin typeface="Times New Roman" panose="02020603050405020304" pitchFamily="18" charset="0"/>
                        <a:cs typeface="Times New Roman" panose="02020603050405020304" pitchFamily="18" charset="0"/>
                      </a:endParaRPr>
                    </a:p>
                  </a:txBody>
                  <a:tcPr/>
                </a:tc>
                <a:tc gridSpan="2">
                  <a:txBody>
                    <a:bodyPr/>
                    <a:p>
                      <a:pPr algn="ctr">
                        <a:buNone/>
                      </a:pPr>
                      <a:r>
                        <a:rPr lang="vi-VN" altLang="en-US" sz="2400" b="1">
                          <a:solidFill>
                            <a:srgbClr val="FF0000"/>
                          </a:solidFill>
                          <a:latin typeface="Times New Roman" panose="02020603050405020304" pitchFamily="18" charset="0"/>
                          <a:cs typeface="Times New Roman" panose="02020603050405020304" pitchFamily="18" charset="0"/>
                        </a:rPr>
                        <a:t>Có</a:t>
                      </a:r>
                      <a:endParaRPr lang="vi-VN" altLang="en-US" sz="2400" b="1">
                        <a:solidFill>
                          <a:srgbClr val="FF0000"/>
                        </a:solidFill>
                        <a:latin typeface="Times New Roman" panose="02020603050405020304" pitchFamily="18" charset="0"/>
                        <a:cs typeface="Times New Roman" panose="02020603050405020304" pitchFamily="18" charset="0"/>
                      </a:endParaRPr>
                    </a:p>
                  </a:txBody>
                  <a:tcPr/>
                </a:tc>
                <a:tc hMerge="1">
                  <a:tcPr/>
                </a:tc>
                <a:tc gridSpan="2">
                  <a:txBody>
                    <a:bodyPr/>
                    <a:p>
                      <a:pPr algn="ctr">
                        <a:buNone/>
                      </a:pPr>
                      <a:r>
                        <a:rPr lang="vi-VN" altLang="en-US" sz="2400" b="1">
                          <a:solidFill>
                            <a:srgbClr val="FF0000"/>
                          </a:solidFill>
                          <a:latin typeface="Times New Roman" panose="02020603050405020304" pitchFamily="18" charset="0"/>
                          <a:cs typeface="Times New Roman" panose="02020603050405020304" pitchFamily="18" charset="0"/>
                        </a:rPr>
                        <a:t>Không</a:t>
                      </a:r>
                      <a:endParaRPr lang="vi-VN" altLang="en-US" sz="2400" b="1">
                        <a:solidFill>
                          <a:srgbClr val="FF0000"/>
                        </a:solidFill>
                        <a:latin typeface="Times New Roman" panose="02020603050405020304" pitchFamily="18" charset="0"/>
                        <a:cs typeface="Times New Roman" panose="02020603050405020304" pitchFamily="18" charset="0"/>
                      </a:endParaRPr>
                    </a:p>
                  </a:txBody>
                  <a:tcPr/>
                </a:tc>
                <a:tc hMerge="1">
                  <a:tcPr/>
                </a:tc>
              </a:tr>
              <a:tr h="457200">
                <a:tc vMerge="1">
                  <a:tcPr/>
                </a:tc>
                <a:tc gridSpan="2">
                  <a:txBody>
                    <a:bodyPr/>
                    <a:p>
                      <a:pPr algn="ctr">
                        <a:buNone/>
                      </a:pPr>
                      <a:r>
                        <a:rPr lang="vi-VN" altLang="en-US" sz="2400" b="1">
                          <a:latin typeface="Times New Roman" panose="02020603050405020304" pitchFamily="18" charset="0"/>
                          <a:cs typeface="Times New Roman" panose="02020603050405020304" pitchFamily="18" charset="0"/>
                        </a:rPr>
                        <a:t>42</a:t>
                      </a:r>
                      <a:endParaRPr lang="vi-VN" altLang="en-US" sz="2400" b="1">
                        <a:latin typeface="Times New Roman" panose="02020603050405020304" pitchFamily="18" charset="0"/>
                        <a:cs typeface="Times New Roman" panose="02020603050405020304" pitchFamily="18" charset="0"/>
                      </a:endParaRPr>
                    </a:p>
                  </a:txBody>
                  <a:tcPr/>
                </a:tc>
                <a:tc hMerge="1">
                  <a:tcPr/>
                </a:tc>
                <a:tc gridSpan="2">
                  <a:txBody>
                    <a:bodyPr/>
                    <a:p>
                      <a:pPr algn="ctr">
                        <a:buNone/>
                      </a:pPr>
                      <a:r>
                        <a:rPr lang="vi-VN" altLang="en-US" sz="2400" b="1">
                          <a:latin typeface="Times New Roman" panose="02020603050405020304" pitchFamily="18" charset="0"/>
                          <a:cs typeface="Times New Roman" panose="02020603050405020304" pitchFamily="18" charset="0"/>
                        </a:rPr>
                        <a:t>3</a:t>
                      </a:r>
                      <a:endParaRPr lang="vi-VN" altLang="en-US" sz="2400" b="1">
                        <a:latin typeface="Times New Roman" panose="02020603050405020304" pitchFamily="18" charset="0"/>
                        <a:cs typeface="Times New Roman" panose="02020603050405020304" pitchFamily="18" charset="0"/>
                      </a:endParaRPr>
                    </a:p>
                  </a:txBody>
                  <a:tcPr/>
                </a:tc>
                <a:tc hMerge="1">
                  <a:tcPr/>
                </a:tc>
              </a:tr>
              <a:tr h="642620">
                <a:tc vMerge="1">
                  <a:tcPr/>
                </a:tc>
                <a:tc gridSpan="2">
                  <a:txBody>
                    <a:bodyPr/>
                    <a:p>
                      <a:pPr algn="ctr">
                        <a:buNone/>
                      </a:pPr>
                      <a:r>
                        <a:rPr lang="vi-VN" altLang="en-US" sz="2400" b="1">
                          <a:latin typeface="Times New Roman" panose="02020603050405020304" pitchFamily="18" charset="0"/>
                          <a:cs typeface="Times New Roman" panose="02020603050405020304" pitchFamily="18" charset="0"/>
                        </a:rPr>
                        <a:t>93%</a:t>
                      </a:r>
                      <a:endParaRPr lang="vi-VN" altLang="en-US" sz="2400" b="1">
                        <a:latin typeface="Times New Roman" panose="02020603050405020304" pitchFamily="18" charset="0"/>
                        <a:cs typeface="Times New Roman" panose="02020603050405020304" pitchFamily="18" charset="0"/>
                      </a:endParaRPr>
                    </a:p>
                  </a:txBody>
                  <a:tcPr/>
                </a:tc>
                <a:tc hMerge="1">
                  <a:tcPr/>
                </a:tc>
                <a:tc gridSpan="2">
                  <a:txBody>
                    <a:bodyPr/>
                    <a:p>
                      <a:pPr algn="ctr">
                        <a:buNone/>
                      </a:pPr>
                      <a:r>
                        <a:rPr lang="vi-VN" altLang="en-US" sz="2400" b="1">
                          <a:latin typeface="Times New Roman" panose="02020603050405020304" pitchFamily="18" charset="0"/>
                          <a:cs typeface="Times New Roman" panose="02020603050405020304" pitchFamily="18" charset="0"/>
                        </a:rPr>
                        <a:t>7%</a:t>
                      </a:r>
                      <a:endParaRPr lang="vi-VN" altLang="en-US" sz="2400" b="1">
                        <a:latin typeface="Times New Roman" panose="02020603050405020304" pitchFamily="18" charset="0"/>
                        <a:cs typeface="Times New Roman" panose="02020603050405020304" pitchFamily="18" charset="0"/>
                      </a:endParaRPr>
                    </a:p>
                  </a:txBody>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55" y="0"/>
            <a:ext cx="7128510" cy="650875"/>
          </a:xfrm>
          <a:prstGeom prst="rect">
            <a:avLst/>
          </a:prstGeom>
        </p:spPr>
        <p:txBody>
          <a:bodyPr wrap="square">
            <a:noAutofit/>
          </a:bodyPr>
          <a:lstStyle/>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 </a:t>
            </a:r>
            <a:r>
              <a:rPr lang="en-US" altLang="en-US" sz="3400" b="1">
                <a:solidFill>
                  <a:srgbClr val="0000CC"/>
                </a:solidFill>
                <a:latin typeface="Times New Roman" panose="02020603050405020304" pitchFamily="18" charset="0"/>
                <a:ea typeface="Calibri" panose="020F0502020204030204" pitchFamily="34" charset="0"/>
                <a:sym typeface="+mn-ea"/>
              </a:rPr>
              <a:t>4.</a:t>
            </a:r>
            <a:r>
              <a:rPr lang="vi-VN" altLang="en-US" sz="3400" b="1">
                <a:solidFill>
                  <a:srgbClr val="0000CC"/>
                </a:solidFill>
                <a:latin typeface="Times New Roman" panose="02020603050405020304" pitchFamily="18" charset="0"/>
                <a:ea typeface="Calibri" panose="020F0502020204030204" pitchFamily="34" charset="0"/>
                <a:sym typeface="+mn-ea"/>
              </a:rPr>
              <a:t>2 Kết quả</a:t>
            </a:r>
            <a:r>
              <a:rPr lang="en-US" altLang="en-US" sz="3400" b="1">
                <a:solidFill>
                  <a:srgbClr val="0000CC"/>
                </a:solidFill>
                <a:latin typeface="Times New Roman" panose="02020603050405020304" pitchFamily="18" charset="0"/>
                <a:ea typeface="Calibri" panose="020F0502020204030204" pitchFamily="34" charset="0"/>
                <a:sym typeface="+mn-ea"/>
              </a:rPr>
              <a:t> </a:t>
            </a:r>
            <a:r>
              <a:rPr lang="vi-VN" altLang="en-US" sz="3400" b="1">
                <a:solidFill>
                  <a:srgbClr val="0000CC"/>
                </a:solidFill>
                <a:latin typeface="Times New Roman" panose="02020603050405020304" pitchFamily="18" charset="0"/>
                <a:ea typeface="Calibri" panose="020F0502020204030204" pitchFamily="34" charset="0"/>
                <a:sym typeface="+mn-ea"/>
              </a:rPr>
              <a:t>t</a:t>
            </a:r>
            <a:r>
              <a:rPr lang="en-US" altLang="en-US" sz="3400" b="1">
                <a:solidFill>
                  <a:srgbClr val="0000CC"/>
                </a:solidFill>
                <a:latin typeface="Times New Roman" panose="02020603050405020304" pitchFamily="18" charset="0"/>
                <a:ea typeface="Calibri" panose="020F0502020204030204" pitchFamily="34" charset="0"/>
                <a:sym typeface="+mn-ea"/>
              </a:rPr>
              <a:t>hực nghiệm sư phạm</a:t>
            </a:r>
            <a:endParaRPr lang="en-US" altLang="en-US" sz="3400" b="1" kern="0">
              <a:solidFill>
                <a:srgbClr val="0000CC"/>
              </a:solidFill>
              <a:latin typeface="Times New Roman" panose="02020603050405020304" pitchFamily="18" charset="0"/>
              <a:ea typeface="Calibri" panose="020F0502020204030204" pitchFamily="34" charset="0"/>
              <a:sym typeface="+mn-ea"/>
            </a:endParaRPr>
          </a:p>
        </p:txBody>
      </p:sp>
      <p:sp>
        <p:nvSpPr>
          <p:cNvPr id="5" name="Rectangle 4"/>
          <p:cNvSpPr/>
          <p:nvPr/>
        </p:nvSpPr>
        <p:spPr>
          <a:xfrm>
            <a:off x="0" y="838200"/>
            <a:ext cx="11798935" cy="5584190"/>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endParaRPr lang="en-US" altLang="en-US" sz="2800">
              <a:solidFill>
                <a:schemeClr val="tx1"/>
              </a:solidFill>
              <a:latin typeface="Times New Roman" panose="02020603050405020304" pitchFamily="18" charset="0"/>
              <a:ea typeface="Calibri" panose="020F0502020204030204" pitchFamily="34" charset="0"/>
            </a:endParaRPr>
          </a:p>
        </p:txBody>
      </p:sp>
      <p:pic>
        <p:nvPicPr>
          <p:cNvPr id="2" name="Picture 12"/>
          <p:cNvPicPr>
            <a:picLocks noChangeAspect="1"/>
          </p:cNvPicPr>
          <p:nvPr/>
        </p:nvPicPr>
        <p:blipFill>
          <a:blip r:embed="rId1"/>
          <a:srcRect l="2592" t="3638" r="2963" b="14011"/>
          <a:stretch>
            <a:fillRect/>
          </a:stretch>
        </p:blipFill>
        <p:spPr>
          <a:xfrm>
            <a:off x="2753360" y="732155"/>
            <a:ext cx="6346190" cy="4733290"/>
          </a:xfrm>
          <a:prstGeom prst="rect">
            <a:avLst/>
          </a:prstGeom>
          <a:noFill/>
          <a:ln w="9525">
            <a:noFill/>
          </a:ln>
        </p:spPr>
      </p:pic>
      <p:sp>
        <p:nvSpPr>
          <p:cNvPr id="6" name="Rectangle 3"/>
          <p:cNvSpPr/>
          <p:nvPr/>
        </p:nvSpPr>
        <p:spPr>
          <a:xfrm>
            <a:off x="257175" y="5295265"/>
            <a:ext cx="11676380" cy="1406525"/>
          </a:xfrm>
          <a:prstGeom prst="rect">
            <a:avLst/>
          </a:prstGeom>
        </p:spPr>
        <p:txBody>
          <a:bodyPr wrap="square">
            <a:noAutofit/>
          </a:bodyPr>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Cảm nhận của em với </a:t>
            </a:r>
            <a:r>
              <a:rPr lang="vi-VN" altLang="en-US" sz="3400" b="1">
                <a:solidFill>
                  <a:srgbClr val="0000CC"/>
                </a:solidFill>
                <a:latin typeface="Times New Roman" panose="02020603050405020304" pitchFamily="18" charset="0"/>
                <a:ea typeface="Calibri" panose="020F0502020204030204" pitchFamily="34" charset="0"/>
                <a:sym typeface="+mn-ea"/>
              </a:rPr>
              <a:t>phương pháp đặt và giải quyết vấn </a:t>
            </a:r>
            <a:r>
              <a:rPr lang="vi-VN" altLang="en-US" sz="3400" b="1">
                <a:solidFill>
                  <a:srgbClr val="0000CC"/>
                </a:solidFill>
                <a:latin typeface="Times New Roman" panose="02020603050405020304" pitchFamily="18" charset="0"/>
                <a:ea typeface="Calibri" panose="020F0502020204030204" pitchFamily="34" charset="0"/>
                <a:sym typeface="+mn-ea"/>
              </a:rPr>
              <a:t>đề?</a:t>
            </a:r>
            <a:endParaRPr lang="vi-VN" altLang="en-US" sz="3400" b="1">
              <a:solidFill>
                <a:srgbClr val="0000CC"/>
              </a:solidFill>
              <a:latin typeface="Times New Roman" panose="02020603050405020304" pitchFamily="18" charset="0"/>
              <a:ea typeface="Calibri" panose="020F0502020204030204" pitchFamily="34" charset="0"/>
              <a:sym typeface="+mn-ea"/>
            </a:endParaRPr>
          </a:p>
        </p:txBody>
      </p:sp>
      <p:sp>
        <p:nvSpPr>
          <p:cNvPr id="8" name="Rectangle 3"/>
          <p:cNvSpPr/>
          <p:nvPr/>
        </p:nvSpPr>
        <p:spPr>
          <a:xfrm>
            <a:off x="5607050" y="3162300"/>
            <a:ext cx="977265" cy="533400"/>
          </a:xfrm>
          <a:prstGeom prst="rect">
            <a:avLst/>
          </a:prstGeom>
        </p:spPr>
        <p:txBody>
          <a:bodyPr wrap="square">
            <a:spAutoFit/>
          </a:bodyPr>
          <a:p>
            <a:pPr marL="6350" marR="4445" indent="-6350" algn="ctr">
              <a:lnSpc>
                <a:spcPct val="115000"/>
              </a:lnSpc>
              <a:spcAft>
                <a:spcPts val="0"/>
              </a:spcAft>
            </a:pPr>
            <a:r>
              <a:rPr lang="vi-VN" altLang="en-US" sz="2500" b="1" kern="0">
                <a:solidFill>
                  <a:srgbClr val="FF0000"/>
                </a:solidFill>
                <a:latin typeface="Times New Roman" panose="02020603050405020304" pitchFamily="18" charset="0"/>
                <a:ea typeface="Times New Roman" panose="02020603050405020304" pitchFamily="18" charset="0"/>
              </a:rPr>
              <a:t>80%</a:t>
            </a:r>
            <a:endParaRPr lang="vi-VN" altLang="en-US" sz="2500" b="1" kern="0">
              <a:solidFill>
                <a:srgbClr val="FF0000"/>
              </a:solidFill>
              <a:latin typeface="Times New Roman" panose="02020603050405020304" pitchFamily="18" charset="0"/>
              <a:ea typeface="Times New Roman" panose="02020603050405020304" pitchFamily="18" charset="0"/>
            </a:endParaRPr>
          </a:p>
        </p:txBody>
      </p:sp>
      <p:sp>
        <p:nvSpPr>
          <p:cNvPr id="9" name="Rectangle 3"/>
          <p:cNvSpPr/>
          <p:nvPr/>
        </p:nvSpPr>
        <p:spPr>
          <a:xfrm>
            <a:off x="4400550" y="2039620"/>
            <a:ext cx="849630" cy="445135"/>
          </a:xfrm>
          <a:prstGeom prst="rect">
            <a:avLst/>
          </a:prstGeom>
        </p:spPr>
        <p:txBody>
          <a:bodyPr wrap="square">
            <a:noAutofit/>
          </a:bodyPr>
          <a:p>
            <a:pPr marL="6350" marR="4445" indent="-6350" algn="ctr">
              <a:lnSpc>
                <a:spcPct val="115000"/>
              </a:lnSpc>
              <a:spcAft>
                <a:spcPts val="0"/>
              </a:spcAft>
            </a:pPr>
            <a:r>
              <a:rPr lang="vi-VN" altLang="en-US" sz="2500" b="1" kern="0">
                <a:solidFill>
                  <a:srgbClr val="FF0000"/>
                </a:solidFill>
                <a:latin typeface="Times New Roman" panose="02020603050405020304" pitchFamily="18" charset="0"/>
                <a:ea typeface="Times New Roman" panose="02020603050405020304" pitchFamily="18" charset="0"/>
              </a:rPr>
              <a:t>9%</a:t>
            </a:r>
            <a:endParaRPr lang="vi-VN" altLang="en-US" sz="2500" b="1" kern="0">
              <a:solidFill>
                <a:srgbClr val="FF0000"/>
              </a:solidFill>
              <a:latin typeface="Times New Roman" panose="02020603050405020304" pitchFamily="18" charset="0"/>
              <a:ea typeface="Times New Roman" panose="02020603050405020304" pitchFamily="18" charset="0"/>
            </a:endParaRPr>
          </a:p>
        </p:txBody>
      </p:sp>
      <p:sp>
        <p:nvSpPr>
          <p:cNvPr id="10" name="Rectangle 3"/>
          <p:cNvSpPr/>
          <p:nvPr/>
        </p:nvSpPr>
        <p:spPr>
          <a:xfrm>
            <a:off x="4978400" y="1891665"/>
            <a:ext cx="849630" cy="445135"/>
          </a:xfrm>
          <a:prstGeom prst="rect">
            <a:avLst/>
          </a:prstGeom>
        </p:spPr>
        <p:txBody>
          <a:bodyPr wrap="square">
            <a:noAutofit/>
          </a:bodyPr>
          <a:p>
            <a:pPr marL="6350" marR="4445" indent="-6350" algn="ctr">
              <a:lnSpc>
                <a:spcPct val="115000"/>
              </a:lnSpc>
              <a:spcAft>
                <a:spcPts val="0"/>
              </a:spcAft>
            </a:pPr>
            <a:r>
              <a:rPr lang="vi-VN" altLang="en-US" sz="2500" b="1" kern="0">
                <a:solidFill>
                  <a:srgbClr val="FF0000"/>
                </a:solidFill>
                <a:latin typeface="Times New Roman" panose="02020603050405020304" pitchFamily="18" charset="0"/>
                <a:ea typeface="Times New Roman" panose="02020603050405020304" pitchFamily="18" charset="0"/>
              </a:rPr>
              <a:t>9%</a:t>
            </a:r>
            <a:endParaRPr lang="vi-VN" altLang="en-US" sz="2500" b="1" kern="0">
              <a:solidFill>
                <a:srgbClr val="FF0000"/>
              </a:solidFill>
              <a:latin typeface="Times New Roman" panose="02020603050405020304" pitchFamily="18" charset="0"/>
              <a:ea typeface="Times New Roman" panose="02020603050405020304" pitchFamily="18" charset="0"/>
            </a:endParaRPr>
          </a:p>
        </p:txBody>
      </p:sp>
      <p:sp>
        <p:nvSpPr>
          <p:cNvPr id="11" name="Rectangle 3"/>
          <p:cNvSpPr/>
          <p:nvPr/>
        </p:nvSpPr>
        <p:spPr>
          <a:xfrm>
            <a:off x="5415280" y="1235710"/>
            <a:ext cx="818515" cy="393065"/>
          </a:xfrm>
          <a:prstGeom prst="rect">
            <a:avLst/>
          </a:prstGeom>
        </p:spPr>
        <p:txBody>
          <a:bodyPr wrap="square">
            <a:noAutofit/>
          </a:bodyPr>
          <a:p>
            <a:pPr marL="6350" marR="4445" indent="-6350" algn="ctr">
              <a:lnSpc>
                <a:spcPct val="115000"/>
              </a:lnSpc>
              <a:spcAft>
                <a:spcPts val="0"/>
              </a:spcAft>
            </a:pPr>
            <a:r>
              <a:rPr lang="vi-VN" altLang="en-US" sz="2500" b="1" kern="0">
                <a:solidFill>
                  <a:srgbClr val="FF0000"/>
                </a:solidFill>
                <a:latin typeface="Times New Roman" panose="02020603050405020304" pitchFamily="18" charset="0"/>
                <a:ea typeface="Times New Roman" panose="02020603050405020304" pitchFamily="18" charset="0"/>
              </a:rPr>
              <a:t>1%</a:t>
            </a:r>
            <a:endParaRPr lang="vi-VN" altLang="en-US" sz="2500" b="1" kern="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55" y="0"/>
            <a:ext cx="7128510" cy="650875"/>
          </a:xfrm>
          <a:prstGeom prst="rect">
            <a:avLst/>
          </a:prstGeom>
        </p:spPr>
        <p:txBody>
          <a:bodyPr wrap="square">
            <a:noAutofit/>
          </a:bodyPr>
          <a:lstStyle/>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 </a:t>
            </a:r>
            <a:r>
              <a:rPr lang="en-US" altLang="en-US" sz="3400" b="1">
                <a:solidFill>
                  <a:srgbClr val="0000CC"/>
                </a:solidFill>
                <a:latin typeface="Times New Roman" panose="02020603050405020304" pitchFamily="18" charset="0"/>
                <a:ea typeface="Calibri" panose="020F0502020204030204" pitchFamily="34" charset="0"/>
                <a:sym typeface="+mn-ea"/>
              </a:rPr>
              <a:t>4.</a:t>
            </a:r>
            <a:r>
              <a:rPr lang="vi-VN" altLang="en-US" sz="3400" b="1">
                <a:solidFill>
                  <a:srgbClr val="0000CC"/>
                </a:solidFill>
                <a:latin typeface="Times New Roman" panose="02020603050405020304" pitchFamily="18" charset="0"/>
                <a:ea typeface="Calibri" panose="020F0502020204030204" pitchFamily="34" charset="0"/>
                <a:sym typeface="+mn-ea"/>
              </a:rPr>
              <a:t>2 Kết quả</a:t>
            </a:r>
            <a:r>
              <a:rPr lang="en-US" altLang="en-US" sz="3400" b="1">
                <a:solidFill>
                  <a:srgbClr val="0000CC"/>
                </a:solidFill>
                <a:latin typeface="Times New Roman" panose="02020603050405020304" pitchFamily="18" charset="0"/>
                <a:ea typeface="Calibri" panose="020F0502020204030204" pitchFamily="34" charset="0"/>
                <a:sym typeface="+mn-ea"/>
              </a:rPr>
              <a:t> </a:t>
            </a:r>
            <a:r>
              <a:rPr lang="vi-VN" altLang="en-US" sz="3400" b="1">
                <a:solidFill>
                  <a:srgbClr val="0000CC"/>
                </a:solidFill>
                <a:latin typeface="Times New Roman" panose="02020603050405020304" pitchFamily="18" charset="0"/>
                <a:ea typeface="Calibri" panose="020F0502020204030204" pitchFamily="34" charset="0"/>
                <a:sym typeface="+mn-ea"/>
              </a:rPr>
              <a:t>t</a:t>
            </a:r>
            <a:r>
              <a:rPr lang="en-US" altLang="en-US" sz="3400" b="1">
                <a:solidFill>
                  <a:srgbClr val="0000CC"/>
                </a:solidFill>
                <a:latin typeface="Times New Roman" panose="02020603050405020304" pitchFamily="18" charset="0"/>
                <a:ea typeface="Calibri" panose="020F0502020204030204" pitchFamily="34" charset="0"/>
                <a:sym typeface="+mn-ea"/>
              </a:rPr>
              <a:t>hực nghiệm sư phạm</a:t>
            </a:r>
            <a:endParaRPr lang="en-US" altLang="en-US" sz="3400" b="1" kern="0">
              <a:solidFill>
                <a:srgbClr val="0000CC"/>
              </a:solidFill>
              <a:latin typeface="Times New Roman" panose="02020603050405020304" pitchFamily="18" charset="0"/>
              <a:ea typeface="Calibri" panose="020F0502020204030204" pitchFamily="34" charset="0"/>
              <a:sym typeface="+mn-ea"/>
            </a:endParaRPr>
          </a:p>
        </p:txBody>
      </p:sp>
      <p:sp>
        <p:nvSpPr>
          <p:cNvPr id="5" name="Rectangle 4"/>
          <p:cNvSpPr/>
          <p:nvPr/>
        </p:nvSpPr>
        <p:spPr>
          <a:xfrm>
            <a:off x="0" y="838200"/>
            <a:ext cx="11798935" cy="5584190"/>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endParaRPr lang="en-US" altLang="en-US" sz="2800">
              <a:solidFill>
                <a:schemeClr val="tx1"/>
              </a:solidFill>
              <a:latin typeface="Times New Roman" panose="02020603050405020304" pitchFamily="18" charset="0"/>
              <a:ea typeface="Calibri" panose="020F0502020204030204" pitchFamily="34" charset="0"/>
            </a:endParaRPr>
          </a:p>
        </p:txBody>
      </p:sp>
      <p:sp>
        <p:nvSpPr>
          <p:cNvPr id="6" name="Rectangle 3"/>
          <p:cNvSpPr/>
          <p:nvPr/>
        </p:nvSpPr>
        <p:spPr>
          <a:xfrm>
            <a:off x="0" y="4777740"/>
            <a:ext cx="5890895" cy="1923415"/>
          </a:xfrm>
          <a:prstGeom prst="rect">
            <a:avLst/>
          </a:prstGeom>
        </p:spPr>
        <p:txBody>
          <a:bodyPr wrap="square">
            <a:noAutofit/>
          </a:bodyPr>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3. Phương pháp đặt và giải quyết vấn đề có giúp em học môn Địa Lí tốt hơn </a:t>
            </a:r>
            <a:r>
              <a:rPr lang="vi-VN" altLang="en-US" sz="3400" b="1">
                <a:solidFill>
                  <a:srgbClr val="0000CC"/>
                </a:solidFill>
                <a:latin typeface="Times New Roman" panose="02020603050405020304" pitchFamily="18" charset="0"/>
                <a:ea typeface="Calibri" panose="020F0502020204030204" pitchFamily="34" charset="0"/>
                <a:sym typeface="+mn-ea"/>
              </a:rPr>
              <a:t>không?</a:t>
            </a:r>
            <a:endParaRPr lang="vi-VN" altLang="en-US" sz="3400" b="1">
              <a:solidFill>
                <a:srgbClr val="0000CC"/>
              </a:solidFill>
              <a:latin typeface="Times New Roman" panose="02020603050405020304" pitchFamily="18" charset="0"/>
              <a:ea typeface="Calibri" panose="020F0502020204030204" pitchFamily="34" charset="0"/>
              <a:sym typeface="+mn-ea"/>
            </a:endParaRPr>
          </a:p>
        </p:txBody>
      </p:sp>
      <p:sp>
        <p:nvSpPr>
          <p:cNvPr id="7" name="Rectangle 3"/>
          <p:cNvSpPr/>
          <p:nvPr/>
        </p:nvSpPr>
        <p:spPr>
          <a:xfrm>
            <a:off x="6681470" y="4777740"/>
            <a:ext cx="5381625" cy="1915795"/>
          </a:xfrm>
          <a:prstGeom prst="rect">
            <a:avLst/>
          </a:prstGeom>
        </p:spPr>
        <p:txBody>
          <a:bodyPr wrap="square">
            <a:noAutofit/>
          </a:bodyPr>
          <a:p>
            <a:pPr marL="6350" marR="4445" indent="-6350" algn="just">
              <a:lnSpc>
                <a:spcPct val="115000"/>
              </a:lnSpc>
              <a:spcAft>
                <a:spcPts val="0"/>
              </a:spcAft>
            </a:pPr>
            <a:r>
              <a:rPr lang="vi-VN" altLang="en-US" sz="3400" b="1">
                <a:solidFill>
                  <a:srgbClr val="0000CC"/>
                </a:solidFill>
                <a:latin typeface="Times New Roman" panose="02020603050405020304" pitchFamily="18" charset="0"/>
                <a:ea typeface="Calibri" panose="020F0502020204030204" pitchFamily="34" charset="0"/>
                <a:sym typeface="+mn-ea"/>
              </a:rPr>
              <a:t>4. Em có muốn sử dụng phương pháp này để ôn tập </a:t>
            </a:r>
            <a:r>
              <a:rPr lang="vi-VN" altLang="en-US" sz="3400" b="1">
                <a:solidFill>
                  <a:srgbClr val="0000CC"/>
                </a:solidFill>
                <a:latin typeface="Times New Roman" panose="02020603050405020304" pitchFamily="18" charset="0"/>
                <a:ea typeface="Calibri" panose="020F0502020204030204" pitchFamily="34" charset="0"/>
                <a:sym typeface="+mn-ea"/>
              </a:rPr>
              <a:t>không?</a:t>
            </a:r>
            <a:endParaRPr lang="vi-VN" altLang="en-US" sz="3400" b="1">
              <a:solidFill>
                <a:srgbClr val="0000CC"/>
              </a:solidFill>
              <a:latin typeface="Times New Roman" panose="02020603050405020304" pitchFamily="18" charset="0"/>
              <a:ea typeface="Calibri" panose="020F0502020204030204" pitchFamily="34" charset="0"/>
              <a:sym typeface="+mn-ea"/>
            </a:endParaRPr>
          </a:p>
        </p:txBody>
      </p:sp>
      <p:pic>
        <p:nvPicPr>
          <p:cNvPr id="2" name="Picture 14"/>
          <p:cNvPicPr>
            <a:picLocks noChangeAspect="1"/>
          </p:cNvPicPr>
          <p:nvPr/>
        </p:nvPicPr>
        <p:blipFill>
          <a:blip r:embed="rId1"/>
          <a:srcRect b="18633"/>
          <a:stretch>
            <a:fillRect/>
          </a:stretch>
        </p:blipFill>
        <p:spPr>
          <a:xfrm>
            <a:off x="6466205" y="874395"/>
            <a:ext cx="5332730" cy="3680460"/>
          </a:xfrm>
          <a:prstGeom prst="rect">
            <a:avLst/>
          </a:prstGeom>
          <a:noFill/>
          <a:ln w="9525">
            <a:noFill/>
          </a:ln>
        </p:spPr>
      </p:pic>
      <p:pic>
        <p:nvPicPr>
          <p:cNvPr id="3" name="Picture 19"/>
          <p:cNvPicPr>
            <a:picLocks noChangeAspect="1"/>
          </p:cNvPicPr>
          <p:nvPr/>
        </p:nvPicPr>
        <p:blipFill>
          <a:blip r:embed="rId2"/>
          <a:srcRect b="17815"/>
          <a:stretch>
            <a:fillRect/>
          </a:stretch>
        </p:blipFill>
        <p:spPr>
          <a:xfrm>
            <a:off x="122555" y="763270"/>
            <a:ext cx="5702935" cy="3752215"/>
          </a:xfrm>
          <a:prstGeom prst="rect">
            <a:avLst/>
          </a:prstGeom>
          <a:noFill/>
          <a:ln w="9525">
            <a:noFill/>
          </a:ln>
        </p:spPr>
      </p:pic>
      <p:sp>
        <p:nvSpPr>
          <p:cNvPr id="9" name="Rectangle 3"/>
          <p:cNvSpPr/>
          <p:nvPr/>
        </p:nvSpPr>
        <p:spPr>
          <a:xfrm>
            <a:off x="2520950" y="2688590"/>
            <a:ext cx="849630" cy="445135"/>
          </a:xfrm>
          <a:prstGeom prst="rect">
            <a:avLst/>
          </a:prstGeom>
        </p:spPr>
        <p:txBody>
          <a:bodyPr wrap="square">
            <a:noAutofit/>
          </a:bodyPr>
          <a:p>
            <a:pPr marL="6350" marR="4445" indent="-6350" algn="ctr">
              <a:lnSpc>
                <a:spcPct val="115000"/>
              </a:lnSpc>
              <a:spcAft>
                <a:spcPts val="0"/>
              </a:spcAft>
            </a:pPr>
            <a:r>
              <a:rPr lang="vi-VN" altLang="en-US" sz="2500" b="1" kern="0">
                <a:solidFill>
                  <a:srgbClr val="FF0000"/>
                </a:solidFill>
                <a:latin typeface="Times New Roman" panose="02020603050405020304" pitchFamily="18" charset="0"/>
                <a:ea typeface="Times New Roman" panose="02020603050405020304" pitchFamily="18" charset="0"/>
              </a:rPr>
              <a:t>9</a:t>
            </a:r>
            <a:r>
              <a:rPr lang="vi-VN" altLang="en-US" sz="2500" b="1" kern="0">
                <a:solidFill>
                  <a:srgbClr val="FF0000"/>
                </a:solidFill>
                <a:latin typeface="Times New Roman" panose="02020603050405020304" pitchFamily="18" charset="0"/>
                <a:ea typeface="Times New Roman" panose="02020603050405020304" pitchFamily="18" charset="0"/>
              </a:rPr>
              <a:t>6%</a:t>
            </a:r>
            <a:endParaRPr lang="vi-VN" altLang="en-US" sz="2500" b="1" kern="0">
              <a:solidFill>
                <a:srgbClr val="FF0000"/>
              </a:solidFill>
              <a:latin typeface="Times New Roman" panose="02020603050405020304" pitchFamily="18" charset="0"/>
              <a:ea typeface="Times New Roman" panose="02020603050405020304" pitchFamily="18" charset="0"/>
            </a:endParaRPr>
          </a:p>
        </p:txBody>
      </p:sp>
      <p:sp>
        <p:nvSpPr>
          <p:cNvPr id="8" name="Rectangle 3"/>
          <p:cNvSpPr/>
          <p:nvPr/>
        </p:nvSpPr>
        <p:spPr>
          <a:xfrm>
            <a:off x="2696210" y="838200"/>
            <a:ext cx="849630" cy="445135"/>
          </a:xfrm>
          <a:prstGeom prst="rect">
            <a:avLst/>
          </a:prstGeom>
        </p:spPr>
        <p:txBody>
          <a:bodyPr wrap="square">
            <a:noAutofit/>
          </a:bodyPr>
          <a:p>
            <a:pPr marL="6350" marR="4445" indent="-6350" algn="ctr">
              <a:lnSpc>
                <a:spcPct val="115000"/>
              </a:lnSpc>
              <a:spcAft>
                <a:spcPts val="0"/>
              </a:spcAft>
            </a:pPr>
            <a:r>
              <a:rPr lang="vi-VN" altLang="en-US" sz="2500" b="1" kern="0">
                <a:solidFill>
                  <a:srgbClr val="FF0000"/>
                </a:solidFill>
                <a:latin typeface="Times New Roman" panose="02020603050405020304" pitchFamily="18" charset="0"/>
                <a:ea typeface="Times New Roman" panose="02020603050405020304" pitchFamily="18" charset="0"/>
              </a:rPr>
              <a:t>4%</a:t>
            </a:r>
            <a:endParaRPr lang="vi-VN" altLang="en-US" sz="2500" b="1" kern="0">
              <a:solidFill>
                <a:srgbClr val="FF0000"/>
              </a:solidFill>
              <a:latin typeface="Times New Roman" panose="02020603050405020304" pitchFamily="18" charset="0"/>
              <a:ea typeface="Times New Roman" panose="02020603050405020304" pitchFamily="18" charset="0"/>
            </a:endParaRPr>
          </a:p>
        </p:txBody>
      </p:sp>
      <p:sp>
        <p:nvSpPr>
          <p:cNvPr id="10" name="Rectangle 3"/>
          <p:cNvSpPr/>
          <p:nvPr/>
        </p:nvSpPr>
        <p:spPr>
          <a:xfrm>
            <a:off x="8821420" y="2562225"/>
            <a:ext cx="849630" cy="508000"/>
          </a:xfrm>
          <a:prstGeom prst="rect">
            <a:avLst/>
          </a:prstGeom>
        </p:spPr>
        <p:txBody>
          <a:bodyPr wrap="square">
            <a:noAutofit/>
          </a:bodyPr>
          <a:p>
            <a:pPr marL="6350" marR="4445" indent="-6350" algn="ctr">
              <a:lnSpc>
                <a:spcPct val="115000"/>
              </a:lnSpc>
              <a:spcAft>
                <a:spcPts val="0"/>
              </a:spcAft>
            </a:pPr>
            <a:r>
              <a:rPr lang="vi-VN" altLang="en-US" sz="2500" b="1" kern="0">
                <a:solidFill>
                  <a:srgbClr val="FF0000"/>
                </a:solidFill>
                <a:latin typeface="Times New Roman" panose="02020603050405020304" pitchFamily="18" charset="0"/>
                <a:ea typeface="Times New Roman" panose="02020603050405020304" pitchFamily="18" charset="0"/>
              </a:rPr>
              <a:t>9</a:t>
            </a:r>
            <a:r>
              <a:rPr lang="vi-VN" altLang="en-US" sz="2500" b="1" kern="0">
                <a:solidFill>
                  <a:srgbClr val="FF0000"/>
                </a:solidFill>
                <a:latin typeface="Times New Roman" panose="02020603050405020304" pitchFamily="18" charset="0"/>
                <a:ea typeface="Times New Roman" panose="02020603050405020304" pitchFamily="18" charset="0"/>
              </a:rPr>
              <a:t>3%</a:t>
            </a:r>
            <a:endParaRPr lang="vi-VN" altLang="en-US" sz="2500" b="1" kern="0">
              <a:solidFill>
                <a:srgbClr val="FF0000"/>
              </a:solidFill>
              <a:latin typeface="Times New Roman" panose="02020603050405020304" pitchFamily="18" charset="0"/>
              <a:ea typeface="Times New Roman" panose="02020603050405020304" pitchFamily="18" charset="0"/>
            </a:endParaRPr>
          </a:p>
        </p:txBody>
      </p:sp>
      <p:sp>
        <p:nvSpPr>
          <p:cNvPr id="11" name="Rectangle 3"/>
          <p:cNvSpPr/>
          <p:nvPr/>
        </p:nvSpPr>
        <p:spPr>
          <a:xfrm>
            <a:off x="8458835" y="1052195"/>
            <a:ext cx="849630" cy="445135"/>
          </a:xfrm>
          <a:prstGeom prst="rect">
            <a:avLst/>
          </a:prstGeom>
        </p:spPr>
        <p:txBody>
          <a:bodyPr wrap="square">
            <a:noAutofit/>
          </a:bodyPr>
          <a:p>
            <a:pPr marL="6350" marR="4445" indent="-6350" algn="ctr">
              <a:lnSpc>
                <a:spcPct val="115000"/>
              </a:lnSpc>
              <a:spcAft>
                <a:spcPts val="0"/>
              </a:spcAft>
            </a:pPr>
            <a:r>
              <a:rPr lang="vi-VN" altLang="en-US" sz="2500" b="1" kern="0">
                <a:solidFill>
                  <a:srgbClr val="FF0000"/>
                </a:solidFill>
                <a:latin typeface="Times New Roman" panose="02020603050405020304" pitchFamily="18" charset="0"/>
                <a:ea typeface="Times New Roman" panose="02020603050405020304" pitchFamily="18" charset="0"/>
              </a:rPr>
              <a:t>7%</a:t>
            </a:r>
            <a:endParaRPr lang="vi-VN" altLang="en-US" sz="2500" b="1" kern="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609600" y="838200"/>
          <a:ext cx="10896600" cy="518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Box 2"/>
          <p:cNvSpPr txBox="1"/>
          <p:nvPr/>
        </p:nvSpPr>
        <p:spPr>
          <a:xfrm>
            <a:off x="3403600" y="207645"/>
            <a:ext cx="6530340" cy="814070"/>
          </a:xfrm>
          <a:prstGeom prst="rect">
            <a:avLst/>
          </a:prstGeom>
          <a:noFill/>
        </p:spPr>
        <p:txBody>
          <a:bodyPr wrap="square" rtlCol="0">
            <a:noAutofit/>
          </a:bodyPr>
          <a:lstStyle/>
          <a:p>
            <a:r>
              <a:rPr lang="vi-VN" sz="4000" b="1" smtClean="0">
                <a:solidFill>
                  <a:srgbClr val="FF0000"/>
                </a:solidFill>
                <a:latin typeface="Times New Roman" panose="02020603050405020304" pitchFamily="18" charset="0"/>
                <a:cs typeface="Times New Roman" panose="02020603050405020304" pitchFamily="18" charset="0"/>
              </a:rPr>
              <a:t>CẤU TRÚC BÁO CÁO</a:t>
            </a:r>
            <a:endParaRPr 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2340" y="154305"/>
            <a:ext cx="7856855" cy="622300"/>
          </a:xfrm>
          <a:prstGeom prst="rect">
            <a:avLst/>
          </a:prstGeom>
        </p:spPr>
        <p:txBody>
          <a:bodyPr wrap="square">
            <a:spAutoFit/>
          </a:bodyPr>
          <a:lstStyle/>
          <a:p>
            <a:pPr marL="6350" marR="4445" indent="-6350" algn="ctr">
              <a:lnSpc>
                <a:spcPct val="115000"/>
              </a:lnSpc>
              <a:spcAft>
                <a:spcPts val="0"/>
              </a:spcAft>
            </a:pPr>
            <a:r>
              <a:rPr lang="en-US" sz="3000" b="1" kern="0">
                <a:solidFill>
                  <a:srgbClr val="FF0000"/>
                </a:solidFill>
                <a:latin typeface="Times New Roman" panose="02020603050405020304" pitchFamily="18" charset="0"/>
                <a:ea typeface="Times New Roman" panose="02020603050405020304" pitchFamily="18" charset="0"/>
              </a:rPr>
              <a:t>PHẦN III. KẾT LUẬN VÀ KHUYẾN NGHỊ</a:t>
            </a:r>
            <a:endParaRPr lang="en-US" sz="3000" b="1" kern="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68275" y="776605"/>
            <a:ext cx="12023725" cy="5940425"/>
          </a:xfrm>
          <a:prstGeom prst="rect">
            <a:avLst/>
          </a:prstGeom>
        </p:spPr>
        <p:txBody>
          <a:bodyPr wrap="square">
            <a:noAutofit/>
          </a:bodyPr>
          <a:lstStyle/>
          <a:p>
            <a:pPr algn="just">
              <a:lnSpc>
                <a:spcPct val="115000"/>
              </a:lnSpc>
              <a:spcAft>
                <a:spcPts val="0"/>
              </a:spcAft>
            </a:pPr>
            <a:r>
              <a:rPr lang="en-US" altLang="en-US" sz="2600" b="1">
                <a:solidFill>
                  <a:srgbClr val="0000CC"/>
                </a:solidFill>
                <a:latin typeface="Times New Roman" panose="02020603050405020304" pitchFamily="18" charset="0"/>
                <a:ea typeface="Calibri" panose="020F0502020204030204" pitchFamily="34" charset="0"/>
              </a:rPr>
              <a:t>1. </a:t>
            </a:r>
            <a:r>
              <a:rPr lang="en-US" altLang="en-US" sz="2600" b="1">
                <a:solidFill>
                  <a:srgbClr val="0000CC"/>
                </a:solidFill>
                <a:latin typeface="Times New Roman" panose="02020603050405020304" pitchFamily="18" charset="0"/>
                <a:ea typeface="Calibri" panose="020F0502020204030204" pitchFamily="34" charset="0"/>
              </a:rPr>
              <a:t>Ư</a:t>
            </a:r>
            <a:r>
              <a:rPr lang="en-US" altLang="en-US" sz="2600" b="1">
                <a:solidFill>
                  <a:srgbClr val="0000CC"/>
                </a:solidFill>
                <a:latin typeface="Times New Roman" panose="02020603050405020304" pitchFamily="18" charset="0"/>
                <a:ea typeface="Calibri" panose="020F0502020204030204" pitchFamily="34" charset="0"/>
              </a:rPr>
              <a:t>u </a:t>
            </a:r>
            <a:r>
              <a:rPr lang="en-US" altLang="en-US" sz="2600" b="1">
                <a:solidFill>
                  <a:srgbClr val="0000CC"/>
                </a:solidFill>
                <a:latin typeface="Times New Roman" panose="02020603050405020304" pitchFamily="18" charset="0"/>
                <a:ea typeface="Calibri" panose="020F0502020204030204" pitchFamily="34" charset="0"/>
              </a:rPr>
              <a:t>đ</a:t>
            </a:r>
            <a:r>
              <a:rPr lang="en-US" altLang="en-US" sz="2600" b="1">
                <a:solidFill>
                  <a:srgbClr val="0000CC"/>
                </a:solidFill>
                <a:latin typeface="Times New Roman" panose="02020603050405020304" pitchFamily="18" charset="0"/>
                <a:ea typeface="Calibri" panose="020F0502020204030204" pitchFamily="34" charset="0"/>
              </a:rPr>
              <a:t>iểm và hạn chế của ph</a:t>
            </a:r>
            <a:r>
              <a:rPr lang="en-US" altLang="en-US" sz="2600" b="1">
                <a:solidFill>
                  <a:srgbClr val="0000CC"/>
                </a:solidFill>
                <a:latin typeface="Times New Roman" panose="02020603050405020304" pitchFamily="18" charset="0"/>
                <a:ea typeface="Calibri" panose="020F0502020204030204" pitchFamily="34" charset="0"/>
              </a:rPr>
              <a:t>ư</a:t>
            </a:r>
            <a:r>
              <a:rPr lang="en-US" altLang="en-US" sz="2600" b="1">
                <a:solidFill>
                  <a:srgbClr val="0000CC"/>
                </a:solidFill>
                <a:latin typeface="Times New Roman" panose="02020603050405020304" pitchFamily="18" charset="0"/>
                <a:ea typeface="Calibri" panose="020F0502020204030204" pitchFamily="34" charset="0"/>
              </a:rPr>
              <a:t>ơng pháp.</a:t>
            </a:r>
            <a:endParaRPr lang="en-US" altLang="en-US" sz="2600" b="1">
              <a:solidFill>
                <a:srgbClr val="0000CC"/>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600" b="1" i="1" u="sng">
                <a:solidFill>
                  <a:srgbClr val="0000CC"/>
                </a:solidFill>
                <a:latin typeface="Times New Roman" panose="02020603050405020304" pitchFamily="18" charset="0"/>
                <a:ea typeface="Calibri" panose="020F0502020204030204" pitchFamily="34" charset="0"/>
              </a:rPr>
              <a:t>a, </a:t>
            </a:r>
            <a:r>
              <a:rPr lang="en-US" altLang="en-US" sz="2600" b="1" i="1" u="sng">
                <a:solidFill>
                  <a:srgbClr val="0000CC"/>
                </a:solidFill>
                <a:latin typeface="Times New Roman" panose="02020603050405020304" pitchFamily="18" charset="0"/>
                <a:ea typeface="Calibri" panose="020F0502020204030204" pitchFamily="34" charset="0"/>
              </a:rPr>
              <a:t>Ư</a:t>
            </a:r>
            <a:r>
              <a:rPr lang="en-US" altLang="en-US" sz="2600" b="1" i="1" u="sng">
                <a:solidFill>
                  <a:srgbClr val="0000CC"/>
                </a:solidFill>
                <a:latin typeface="Times New Roman" panose="02020603050405020304" pitchFamily="18" charset="0"/>
                <a:ea typeface="Calibri" panose="020F0502020204030204" pitchFamily="34" charset="0"/>
              </a:rPr>
              <a:t>u </a:t>
            </a:r>
            <a:r>
              <a:rPr lang="en-US" altLang="en-US" sz="2600" b="1" i="1" u="sng">
                <a:solidFill>
                  <a:srgbClr val="0000CC"/>
                </a:solidFill>
                <a:latin typeface="Times New Roman" panose="02020603050405020304" pitchFamily="18" charset="0"/>
                <a:ea typeface="Calibri" panose="020F0502020204030204" pitchFamily="34" charset="0"/>
              </a:rPr>
              <a:t>đ</a:t>
            </a:r>
            <a:r>
              <a:rPr lang="en-US" altLang="en-US" sz="2600" b="1" i="1" u="sng">
                <a:solidFill>
                  <a:srgbClr val="0000CC"/>
                </a:solidFill>
                <a:latin typeface="Times New Roman" panose="02020603050405020304" pitchFamily="18" charset="0"/>
                <a:ea typeface="Calibri" panose="020F0502020204030204" pitchFamily="34" charset="0"/>
              </a:rPr>
              <a:t>iểm của ph</a:t>
            </a:r>
            <a:r>
              <a:rPr lang="en-US" altLang="en-US" sz="2600" b="1" i="1" u="sng">
                <a:solidFill>
                  <a:srgbClr val="0000CC"/>
                </a:solidFill>
                <a:latin typeface="Times New Roman" panose="02020603050405020304" pitchFamily="18" charset="0"/>
                <a:ea typeface="Calibri" panose="020F0502020204030204" pitchFamily="34" charset="0"/>
              </a:rPr>
              <a:t>ư</a:t>
            </a:r>
            <a:r>
              <a:rPr lang="en-US" altLang="en-US" sz="2600" b="1" i="1" u="sng">
                <a:solidFill>
                  <a:srgbClr val="0000CC"/>
                </a:solidFill>
                <a:latin typeface="Times New Roman" panose="02020603050405020304" pitchFamily="18" charset="0"/>
                <a:ea typeface="Calibri" panose="020F0502020204030204" pitchFamily="34" charset="0"/>
              </a:rPr>
              <a:t>ơng pháp </a:t>
            </a:r>
            <a:r>
              <a:rPr lang="en-US" altLang="en-US" sz="2600" b="1" i="1" u="sng">
                <a:solidFill>
                  <a:srgbClr val="0000CC"/>
                </a:solidFill>
                <a:latin typeface="Times New Roman" panose="02020603050405020304" pitchFamily="18" charset="0"/>
                <a:ea typeface="Calibri" panose="020F0502020204030204" pitchFamily="34" charset="0"/>
              </a:rPr>
              <a:t>đ</a:t>
            </a:r>
            <a:r>
              <a:rPr lang="en-US" altLang="en-US" sz="2600" b="1" i="1" u="sng">
                <a:solidFill>
                  <a:srgbClr val="0000CC"/>
                </a:solidFill>
                <a:latin typeface="Times New Roman" panose="02020603050405020304" pitchFamily="18" charset="0"/>
                <a:ea typeface="Calibri" panose="020F0502020204030204" pitchFamily="34" charset="0"/>
              </a:rPr>
              <a:t>ặt và giải quyết vấn </a:t>
            </a:r>
            <a:r>
              <a:rPr lang="en-US" altLang="en-US" sz="2600" b="1" i="1" u="sng">
                <a:solidFill>
                  <a:srgbClr val="0000CC"/>
                </a:solidFill>
                <a:latin typeface="Times New Roman" panose="02020603050405020304" pitchFamily="18" charset="0"/>
                <a:ea typeface="Calibri" panose="020F0502020204030204" pitchFamily="34" charset="0"/>
              </a:rPr>
              <a:t>đ</a:t>
            </a:r>
            <a:r>
              <a:rPr lang="en-US" altLang="en-US" sz="2600" b="1" i="1" u="sng">
                <a:solidFill>
                  <a:srgbClr val="0000CC"/>
                </a:solidFill>
                <a:latin typeface="Times New Roman" panose="02020603050405020304" pitchFamily="18" charset="0"/>
                <a:ea typeface="Calibri" panose="020F0502020204030204" pitchFamily="34" charset="0"/>
              </a:rPr>
              <a:t>ề. </a:t>
            </a:r>
            <a:endParaRPr lang="en-US" altLang="en-US" sz="2600" b="1" i="1" u="sng">
              <a:solidFill>
                <a:srgbClr val="0000CC"/>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600">
                <a:solidFill>
                  <a:schemeClr val="tx1"/>
                </a:solidFill>
                <a:latin typeface="Times New Roman" panose="02020603050405020304" pitchFamily="18" charset="0"/>
                <a:ea typeface="Calibri" panose="020F0502020204030204" pitchFamily="34" charset="0"/>
              </a:rPr>
              <a:t>- Ph</a:t>
            </a:r>
            <a:r>
              <a:rPr lang="en-US" altLang="en-US" sz="2600">
                <a:solidFill>
                  <a:schemeClr val="tx1"/>
                </a:solidFill>
                <a:latin typeface="Times New Roman" panose="02020603050405020304" pitchFamily="18" charset="0"/>
                <a:ea typeface="Calibri" panose="020F0502020204030204" pitchFamily="34" charset="0"/>
              </a:rPr>
              <a:t>ư</a:t>
            </a:r>
            <a:r>
              <a:rPr lang="en-US" altLang="en-US" sz="2600">
                <a:solidFill>
                  <a:schemeClr val="tx1"/>
                </a:solidFill>
                <a:latin typeface="Times New Roman" panose="02020603050405020304" pitchFamily="18" charset="0"/>
                <a:ea typeface="Calibri" panose="020F0502020204030204" pitchFamily="34" charset="0"/>
              </a:rPr>
              <a:t>ơng pháp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ặt và giải quyết vấn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ề giúp HS nhận thức sâu sắc hơn nội dung kiến thức bài học, phát triển trí tuệ và trả lời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úng nhiều câu hỏi trắc nghiệm ở các mức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ộ khác nhau.</a:t>
            </a:r>
            <a:endParaRPr lang="en-US" altLang="en-US" sz="26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600">
                <a:solidFill>
                  <a:schemeClr val="tx1"/>
                </a:solidFill>
                <a:latin typeface="Times New Roman" panose="02020603050405020304" pitchFamily="18" charset="0"/>
                <a:ea typeface="Calibri" panose="020F0502020204030204" pitchFamily="34" charset="0"/>
              </a:rPr>
              <a:t>- Ph</a:t>
            </a:r>
            <a:r>
              <a:rPr lang="en-US" altLang="en-US" sz="2600">
                <a:solidFill>
                  <a:schemeClr val="tx1"/>
                </a:solidFill>
                <a:latin typeface="Times New Roman" panose="02020603050405020304" pitchFamily="18" charset="0"/>
                <a:ea typeface="Calibri" panose="020F0502020204030204" pitchFamily="34" charset="0"/>
              </a:rPr>
              <a:t>ư</a:t>
            </a:r>
            <a:r>
              <a:rPr lang="en-US" altLang="en-US" sz="2600">
                <a:solidFill>
                  <a:schemeClr val="tx1"/>
                </a:solidFill>
                <a:latin typeface="Times New Roman" panose="02020603050405020304" pitchFamily="18" charset="0"/>
                <a:ea typeface="Calibri" panose="020F0502020204030204" pitchFamily="34" charset="0"/>
              </a:rPr>
              <a:t>ơng pháp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ặt và giải quyết vấn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ề có tác dụng to lớn trong việc nâng cao hứng thú, sự say mê và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ộng cơ học tập cho HS .</a:t>
            </a:r>
            <a:endParaRPr lang="en-US" altLang="en-US" sz="26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600">
                <a:solidFill>
                  <a:schemeClr val="tx1"/>
                </a:solidFill>
                <a:latin typeface="Times New Roman" panose="02020603050405020304" pitchFamily="18" charset="0"/>
                <a:ea typeface="Calibri" panose="020F0502020204030204" pitchFamily="34" charset="0"/>
              </a:rPr>
              <a:t>Tóm lại sử dụng ph</a:t>
            </a:r>
            <a:r>
              <a:rPr lang="en-US" altLang="en-US" sz="2600">
                <a:solidFill>
                  <a:schemeClr val="tx1"/>
                </a:solidFill>
                <a:latin typeface="Times New Roman" panose="02020603050405020304" pitchFamily="18" charset="0"/>
                <a:ea typeface="Calibri" panose="020F0502020204030204" pitchFamily="34" charset="0"/>
              </a:rPr>
              <a:t>ư</a:t>
            </a:r>
            <a:r>
              <a:rPr lang="en-US" altLang="en-US" sz="2600">
                <a:solidFill>
                  <a:schemeClr val="tx1"/>
                </a:solidFill>
                <a:latin typeface="Times New Roman" panose="02020603050405020304" pitchFamily="18" charset="0"/>
                <a:ea typeface="Calibri" panose="020F0502020204030204" pitchFamily="34" charset="0"/>
              </a:rPr>
              <a:t>ơng pháp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ặt và giải quyết vấn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ề có hiệu quả trong việc tích cực hóa, khơi gợi niềm hứng thú học tập cho HS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ối với môn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ịa Lí,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ồng thời thúc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ẩy tinh thần ôn tập cho học sinh. Ngoài ra ph</a:t>
            </a:r>
            <a:r>
              <a:rPr lang="en-US" altLang="en-US" sz="2600">
                <a:solidFill>
                  <a:schemeClr val="tx1"/>
                </a:solidFill>
                <a:latin typeface="Times New Roman" panose="02020603050405020304" pitchFamily="18" charset="0"/>
                <a:ea typeface="Calibri" panose="020F0502020204030204" pitchFamily="34" charset="0"/>
              </a:rPr>
              <a:t>ư</a:t>
            </a:r>
            <a:r>
              <a:rPr lang="en-US" altLang="en-US" sz="2600">
                <a:solidFill>
                  <a:schemeClr val="tx1"/>
                </a:solidFill>
                <a:latin typeface="Times New Roman" panose="02020603050405020304" pitchFamily="18" charset="0"/>
                <a:ea typeface="Calibri" panose="020F0502020204030204" pitchFamily="34" charset="0"/>
              </a:rPr>
              <a:t>ơng pháp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ặt và giải quyết vấn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ề còn giúp HS r</a:t>
            </a:r>
            <a:r>
              <a:rPr lang="en-US" altLang="en-US" sz="2600">
                <a:solidFill>
                  <a:schemeClr val="tx1"/>
                </a:solidFill>
                <a:latin typeface="Times New Roman" panose="02020603050405020304" pitchFamily="18" charset="0"/>
                <a:ea typeface="Calibri" panose="020F0502020204030204" pitchFamily="34" charset="0"/>
              </a:rPr>
              <a:t>è</a:t>
            </a:r>
            <a:r>
              <a:rPr lang="en-US" altLang="en-US" sz="2600">
                <a:solidFill>
                  <a:schemeClr val="tx1"/>
                </a:solidFill>
                <a:latin typeface="Times New Roman" panose="02020603050405020304" pitchFamily="18" charset="0"/>
                <a:ea typeface="Calibri" panose="020F0502020204030204" pitchFamily="34" charset="0"/>
              </a:rPr>
              <a:t>n kỹ n</a:t>
            </a:r>
            <a:r>
              <a:rPr lang="en-US" altLang="en-US" sz="2600">
                <a:solidFill>
                  <a:schemeClr val="tx1"/>
                </a:solidFill>
                <a:latin typeface="Times New Roman" panose="02020603050405020304" pitchFamily="18" charset="0"/>
                <a:ea typeface="Calibri" panose="020F0502020204030204" pitchFamily="34" charset="0"/>
              </a:rPr>
              <a:t>ă</a:t>
            </a:r>
            <a:r>
              <a:rPr lang="en-US" altLang="en-US" sz="2600">
                <a:solidFill>
                  <a:schemeClr val="tx1"/>
                </a:solidFill>
                <a:latin typeface="Times New Roman" panose="02020603050405020304" pitchFamily="18" charset="0"/>
                <a:ea typeface="Calibri" panose="020F0502020204030204" pitchFamily="34" charset="0"/>
              </a:rPr>
              <a:t>ng thuyết trình, giúp HS tự tin, bạo dạn dám thể hiện bản thân tr</a:t>
            </a:r>
            <a:r>
              <a:rPr lang="en-US" altLang="en-US" sz="2600">
                <a:solidFill>
                  <a:schemeClr val="tx1"/>
                </a:solidFill>
                <a:latin typeface="Times New Roman" panose="02020603050405020304" pitchFamily="18" charset="0"/>
                <a:ea typeface="Calibri" panose="020F0502020204030204" pitchFamily="34" charset="0"/>
              </a:rPr>
              <a:t>ư</a:t>
            </a:r>
            <a:r>
              <a:rPr lang="en-US" altLang="en-US" sz="2600">
                <a:solidFill>
                  <a:schemeClr val="tx1"/>
                </a:solidFill>
                <a:latin typeface="Times New Roman" panose="02020603050405020304" pitchFamily="18" charset="0"/>
                <a:ea typeface="Calibri" panose="020F0502020204030204" pitchFamily="34" charset="0"/>
              </a:rPr>
              <a:t>ớc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ám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ông góp phần hoàn thành sứ mệnh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ào tạo thế hệ trẻ thành những con ng</a:t>
            </a:r>
            <a:r>
              <a:rPr lang="en-US" altLang="en-US" sz="2600">
                <a:solidFill>
                  <a:schemeClr val="tx1"/>
                </a:solidFill>
                <a:latin typeface="Times New Roman" panose="02020603050405020304" pitchFamily="18" charset="0"/>
                <a:ea typeface="Calibri" panose="020F0502020204030204" pitchFamily="34" charset="0"/>
              </a:rPr>
              <a:t>ư</a:t>
            </a:r>
            <a:r>
              <a:rPr lang="en-US" altLang="en-US" sz="2600">
                <a:solidFill>
                  <a:schemeClr val="tx1"/>
                </a:solidFill>
                <a:latin typeface="Times New Roman" panose="02020603050405020304" pitchFamily="18" charset="0"/>
                <a:ea typeface="Calibri" panose="020F0502020204030204" pitchFamily="34" charset="0"/>
              </a:rPr>
              <a:t>ời tự tin, n</a:t>
            </a:r>
            <a:r>
              <a:rPr lang="en-US" altLang="en-US" sz="2600">
                <a:solidFill>
                  <a:schemeClr val="tx1"/>
                </a:solidFill>
                <a:latin typeface="Times New Roman" panose="02020603050405020304" pitchFamily="18" charset="0"/>
                <a:ea typeface="Calibri" panose="020F0502020204030204" pitchFamily="34" charset="0"/>
              </a:rPr>
              <a:t>ă</a:t>
            </a:r>
            <a:r>
              <a:rPr lang="en-US" altLang="en-US" sz="2600">
                <a:solidFill>
                  <a:schemeClr val="tx1"/>
                </a:solidFill>
                <a:latin typeface="Times New Roman" panose="02020603050405020304" pitchFamily="18" charset="0"/>
                <a:ea typeface="Calibri" panose="020F0502020204030204" pitchFamily="34" charset="0"/>
              </a:rPr>
              <a:t>ng </a:t>
            </a:r>
            <a:r>
              <a:rPr lang="en-US" altLang="en-US" sz="2600">
                <a:solidFill>
                  <a:schemeClr val="tx1"/>
                </a:solidFill>
                <a:latin typeface="Times New Roman" panose="02020603050405020304" pitchFamily="18" charset="0"/>
                <a:ea typeface="Calibri" panose="020F0502020204030204" pitchFamily="34" charset="0"/>
              </a:rPr>
              <a:t>đ</a:t>
            </a:r>
            <a:r>
              <a:rPr lang="en-US" altLang="en-US" sz="2600">
                <a:solidFill>
                  <a:schemeClr val="tx1"/>
                </a:solidFill>
                <a:latin typeface="Times New Roman" panose="02020603050405020304" pitchFamily="18" charset="0"/>
                <a:ea typeface="Calibri" panose="020F0502020204030204" pitchFamily="34" charset="0"/>
              </a:rPr>
              <a:t>ộng, sáng tạo mở ra con </a:t>
            </a:r>
            <a:r>
              <a:rPr lang="en-US" altLang="en-US" sz="2600">
                <a:solidFill>
                  <a:schemeClr val="tx1"/>
                </a:solidFill>
                <a:latin typeface="Times New Roman" panose="02020603050405020304" pitchFamily="18" charset="0"/>
                <a:ea typeface="Calibri" panose="020F0502020204030204" pitchFamily="34" charset="0"/>
              </a:rPr>
              <a:t>đư</a:t>
            </a:r>
            <a:r>
              <a:rPr lang="en-US" altLang="en-US" sz="2600">
                <a:solidFill>
                  <a:schemeClr val="tx1"/>
                </a:solidFill>
                <a:latin typeface="Times New Roman" panose="02020603050405020304" pitchFamily="18" charset="0"/>
                <a:ea typeface="Calibri" panose="020F0502020204030204" pitchFamily="34" charset="0"/>
              </a:rPr>
              <a:t>ờng hội nhập và phát triển trong t</a:t>
            </a:r>
            <a:r>
              <a:rPr lang="en-US" altLang="en-US" sz="2600">
                <a:solidFill>
                  <a:schemeClr val="tx1"/>
                </a:solidFill>
                <a:latin typeface="Times New Roman" panose="02020603050405020304" pitchFamily="18" charset="0"/>
                <a:ea typeface="Calibri" panose="020F0502020204030204" pitchFamily="34" charset="0"/>
              </a:rPr>
              <a:t>ư</a:t>
            </a:r>
            <a:r>
              <a:rPr lang="en-US" altLang="en-US" sz="2600">
                <a:solidFill>
                  <a:schemeClr val="tx1"/>
                </a:solidFill>
                <a:latin typeface="Times New Roman" panose="02020603050405020304" pitchFamily="18" charset="0"/>
                <a:ea typeface="Calibri" panose="020F0502020204030204" pitchFamily="34" charset="0"/>
              </a:rPr>
              <a:t>ơng lai.</a:t>
            </a:r>
            <a:endParaRPr lang="en-US" altLang="en-US" sz="2600">
              <a:solidFill>
                <a:schemeClr val="tx1"/>
              </a:solidFill>
              <a:latin typeface="Times New Roman" panose="02020603050405020304" pitchFamily="18" charset="0"/>
              <a:ea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5250" y="258290"/>
            <a:ext cx="7983855" cy="657225"/>
          </a:xfrm>
          <a:prstGeom prst="rect">
            <a:avLst/>
          </a:prstGeom>
        </p:spPr>
        <p:txBody>
          <a:bodyPr wrap="none">
            <a:spAutoFit/>
          </a:bodyPr>
          <a:lstStyle/>
          <a:p>
            <a:pPr marL="6350" marR="4445" indent="-6350" algn="ctr">
              <a:lnSpc>
                <a:spcPct val="115000"/>
              </a:lnSpc>
              <a:spcAft>
                <a:spcPts val="0"/>
              </a:spcAft>
            </a:pPr>
            <a:r>
              <a:rPr lang="en-US" sz="3200" b="1" kern="0">
                <a:solidFill>
                  <a:srgbClr val="FF0000"/>
                </a:solidFill>
                <a:latin typeface="Times New Roman" panose="02020603050405020304" pitchFamily="18" charset="0"/>
                <a:ea typeface="Times New Roman" panose="02020603050405020304" pitchFamily="18" charset="0"/>
              </a:rPr>
              <a:t>PHẦN III. KẾT LUẬN VÀ KHUYẾN NGHỊ</a:t>
            </a:r>
            <a:endParaRPr lang="en-US" sz="3200" b="1" kern="0">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429260" y="911860"/>
            <a:ext cx="11334750" cy="4269105"/>
          </a:xfrm>
          <a:prstGeom prst="rect">
            <a:avLst/>
          </a:prstGeom>
        </p:spPr>
        <p:txBody>
          <a:bodyPr wrap="square">
            <a:noAutofit/>
          </a:bodyPr>
          <a:lstStyle/>
          <a:p>
            <a:pPr algn="just">
              <a:lnSpc>
                <a:spcPct val="115000"/>
              </a:lnSpc>
              <a:spcAft>
                <a:spcPts val="0"/>
              </a:spcAft>
            </a:pPr>
            <a:r>
              <a:rPr lang="en-US" altLang="en-US" sz="4000" b="1" u="sng">
                <a:solidFill>
                  <a:srgbClr val="0000CC"/>
                </a:solidFill>
                <a:effectLst/>
                <a:latin typeface="Times New Roman" panose="02020603050405020304" pitchFamily="18" charset="0"/>
                <a:ea typeface="Calibri" panose="020F0502020204030204" pitchFamily="34" charset="0"/>
              </a:rPr>
              <a:t>b. Hạn chế của phư</a:t>
            </a:r>
            <a:r>
              <a:rPr lang="en-US" altLang="en-US" sz="4000" b="1" u="sng">
                <a:solidFill>
                  <a:srgbClr val="0000CC"/>
                </a:solidFill>
                <a:effectLst/>
                <a:latin typeface="Times New Roman" panose="02020603050405020304" pitchFamily="18" charset="0"/>
                <a:ea typeface="Calibri" panose="020F0502020204030204" pitchFamily="34" charset="0"/>
              </a:rPr>
              <a:t>ơng pháp phư</a:t>
            </a:r>
            <a:r>
              <a:rPr lang="en-US" altLang="en-US" sz="4000" b="1" u="sng">
                <a:solidFill>
                  <a:srgbClr val="0000CC"/>
                </a:solidFill>
                <a:effectLst/>
                <a:latin typeface="Times New Roman" panose="02020603050405020304" pitchFamily="18" charset="0"/>
                <a:ea typeface="Calibri" panose="020F0502020204030204" pitchFamily="34" charset="0"/>
              </a:rPr>
              <a:t>ơng pháp đ</a:t>
            </a:r>
            <a:r>
              <a:rPr lang="en-US" altLang="en-US" sz="4000" b="1" u="sng">
                <a:solidFill>
                  <a:srgbClr val="0000CC"/>
                </a:solidFill>
                <a:effectLst/>
                <a:latin typeface="Times New Roman" panose="02020603050405020304" pitchFamily="18" charset="0"/>
                <a:ea typeface="Calibri" panose="020F0502020204030204" pitchFamily="34" charset="0"/>
              </a:rPr>
              <a:t>ặt và giải quyết vấn đ</a:t>
            </a:r>
            <a:r>
              <a:rPr lang="en-US" altLang="en-US" sz="4000" b="1" u="sng">
                <a:solidFill>
                  <a:srgbClr val="0000CC"/>
                </a:solidFill>
                <a:effectLst/>
                <a:latin typeface="Times New Roman" panose="02020603050405020304" pitchFamily="18" charset="0"/>
                <a:ea typeface="Calibri" panose="020F0502020204030204" pitchFamily="34" charset="0"/>
              </a:rPr>
              <a:t>ề.</a:t>
            </a:r>
            <a:endParaRPr lang="en-US" altLang="en-US" sz="4000" b="1" u="sng">
              <a:solidFill>
                <a:srgbClr val="0000CC"/>
              </a:solidFill>
              <a:effectLst/>
              <a:latin typeface="Times New Roman" panose="02020603050405020304" pitchFamily="18" charset="0"/>
              <a:ea typeface="Calibri" panose="020F0502020204030204" pitchFamily="34" charset="0"/>
            </a:endParaRPr>
          </a:p>
          <a:p>
            <a:pPr algn="just">
              <a:lnSpc>
                <a:spcPct val="115000"/>
              </a:lnSpc>
              <a:spcAft>
                <a:spcPts val="0"/>
              </a:spcAft>
            </a:pPr>
            <a:endParaRPr lang="en-US" altLang="en-US" sz="3000">
              <a:solidFill>
                <a:srgbClr val="0000CC"/>
              </a:solidFill>
              <a:effectLst/>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4000">
                <a:solidFill>
                  <a:schemeClr val="tx1"/>
                </a:solidFill>
                <a:effectLst/>
                <a:latin typeface="Times New Roman" panose="02020603050405020304" pitchFamily="18" charset="0"/>
                <a:ea typeface="Calibri" panose="020F0502020204030204" pitchFamily="34" charset="0"/>
              </a:rPr>
              <a:t>- Một tiết học thực hiện phư</a:t>
            </a:r>
            <a:r>
              <a:rPr lang="en-US" altLang="en-US" sz="4000">
                <a:solidFill>
                  <a:schemeClr val="tx1"/>
                </a:solidFill>
                <a:effectLst/>
                <a:latin typeface="Times New Roman" panose="02020603050405020304" pitchFamily="18" charset="0"/>
                <a:ea typeface="Calibri" panose="020F0502020204030204" pitchFamily="34" charset="0"/>
              </a:rPr>
              <a:t>ơng pháp dạy học này đ</a:t>
            </a:r>
            <a:r>
              <a:rPr lang="en-US" altLang="en-US" sz="4000">
                <a:solidFill>
                  <a:schemeClr val="tx1"/>
                </a:solidFill>
                <a:effectLst/>
                <a:latin typeface="Times New Roman" panose="02020603050405020304" pitchFamily="18" charset="0"/>
                <a:ea typeface="Calibri" panose="020F0502020204030204" pitchFamily="34" charset="0"/>
              </a:rPr>
              <a:t>òi hỏi sự chuẩn bị kỹ lư</a:t>
            </a:r>
            <a:r>
              <a:rPr lang="en-US" altLang="en-US" sz="4000">
                <a:solidFill>
                  <a:schemeClr val="tx1"/>
                </a:solidFill>
                <a:effectLst/>
                <a:latin typeface="Times New Roman" panose="02020603050405020304" pitchFamily="18" charset="0"/>
                <a:ea typeface="Calibri" panose="020F0502020204030204" pitchFamily="34" charset="0"/>
              </a:rPr>
              <a:t>ỡng hơn và mất nhiều thời gian hơn. Giáo viên cần có sự đ</a:t>
            </a:r>
            <a:r>
              <a:rPr lang="en-US" altLang="en-US" sz="4000">
                <a:solidFill>
                  <a:schemeClr val="tx1"/>
                </a:solidFill>
                <a:effectLst/>
                <a:latin typeface="Times New Roman" panose="02020603050405020304" pitchFamily="18" charset="0"/>
                <a:ea typeface="Calibri" panose="020F0502020204030204" pitchFamily="34" charset="0"/>
              </a:rPr>
              <a:t>ịnh hư</a:t>
            </a:r>
            <a:r>
              <a:rPr lang="en-US" altLang="en-US" sz="4000">
                <a:solidFill>
                  <a:schemeClr val="tx1"/>
                </a:solidFill>
                <a:effectLst/>
                <a:latin typeface="Times New Roman" panose="02020603050405020304" pitchFamily="18" charset="0"/>
                <a:ea typeface="Calibri" panose="020F0502020204030204" pitchFamily="34" charset="0"/>
              </a:rPr>
              <a:t>ớng rõ</a:t>
            </a:r>
            <a:r>
              <a:rPr lang="en-US" altLang="en-US" sz="4000">
                <a:solidFill>
                  <a:schemeClr val="tx1"/>
                </a:solidFill>
                <a:effectLst/>
                <a:latin typeface="Times New Roman" panose="02020603050405020304" pitchFamily="18" charset="0"/>
                <a:ea typeface="Calibri" panose="020F0502020204030204" pitchFamily="34" charset="0"/>
              </a:rPr>
              <a:t> ràng thì mới đ</a:t>
            </a:r>
            <a:r>
              <a:rPr lang="en-US" altLang="en-US" sz="4000">
                <a:solidFill>
                  <a:schemeClr val="tx1"/>
                </a:solidFill>
                <a:effectLst/>
                <a:latin typeface="Times New Roman" panose="02020603050405020304" pitchFamily="18" charset="0"/>
                <a:ea typeface="Calibri" panose="020F0502020204030204" pitchFamily="34" charset="0"/>
              </a:rPr>
              <a:t>ảm bảo tính hiệu quả của tiết học.</a:t>
            </a:r>
            <a:endParaRPr lang="en-US" altLang="en-US" sz="4000">
              <a:solidFill>
                <a:schemeClr val="tx1"/>
              </a:solidFill>
              <a:effectLst/>
              <a:latin typeface="Times New Roman" panose="02020603050405020304" pitchFamily="18" charset="0"/>
              <a:ea typeface="Calibri" panose="020F0502020204030204" pitchFamily="34" charset="0"/>
            </a:endParaRPr>
          </a:p>
        </p:txBody>
      </p:sp>
      <p:pic>
        <p:nvPicPr>
          <p:cNvPr id="37893" name="Picture 10" descr="blumen-pflanzen108[1]"/>
          <p:cNvPicPr>
            <a:picLocks noChangeAspect="1"/>
          </p:cNvPicPr>
          <p:nvPr/>
        </p:nvPicPr>
        <p:blipFill>
          <a:blip r:embed="rId1"/>
          <a:stretch>
            <a:fillRect/>
          </a:stretch>
        </p:blipFill>
        <p:spPr>
          <a:xfrm>
            <a:off x="9295765" y="5058410"/>
            <a:ext cx="2533650" cy="179959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2340" y="154305"/>
            <a:ext cx="7856855" cy="622300"/>
          </a:xfrm>
          <a:prstGeom prst="rect">
            <a:avLst/>
          </a:prstGeom>
        </p:spPr>
        <p:txBody>
          <a:bodyPr wrap="square">
            <a:spAutoFit/>
          </a:bodyPr>
          <a:lstStyle/>
          <a:p>
            <a:pPr marL="6350" marR="4445" indent="-6350" algn="ctr">
              <a:lnSpc>
                <a:spcPct val="115000"/>
              </a:lnSpc>
              <a:spcAft>
                <a:spcPts val="0"/>
              </a:spcAft>
            </a:pPr>
            <a:r>
              <a:rPr lang="en-US" sz="3000" b="1" kern="0">
                <a:solidFill>
                  <a:srgbClr val="FF0000"/>
                </a:solidFill>
                <a:latin typeface="Times New Roman" panose="02020603050405020304" pitchFamily="18" charset="0"/>
                <a:ea typeface="Times New Roman" panose="02020603050405020304" pitchFamily="18" charset="0"/>
              </a:rPr>
              <a:t>PHẦN III. KẾT LUẬN VÀ KHUYẾN NGHỊ</a:t>
            </a:r>
            <a:endParaRPr lang="en-US" sz="3000" b="1" kern="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69215" y="740410"/>
            <a:ext cx="12023725" cy="5907405"/>
          </a:xfrm>
          <a:prstGeom prst="rect">
            <a:avLst/>
          </a:prstGeom>
        </p:spPr>
        <p:txBody>
          <a:bodyPr wrap="square">
            <a:noAutofit/>
          </a:bodyPr>
          <a:lstStyle/>
          <a:p>
            <a:pPr algn="just">
              <a:lnSpc>
                <a:spcPct val="115000"/>
              </a:lnSpc>
              <a:spcAft>
                <a:spcPts val="0"/>
              </a:spcAft>
            </a:pPr>
            <a:r>
              <a:rPr lang="en-US" altLang="en-US" sz="3000" b="1">
                <a:solidFill>
                  <a:srgbClr val="0000CC"/>
                </a:solidFill>
                <a:latin typeface="Times New Roman" panose="02020603050405020304" pitchFamily="18" charset="0"/>
                <a:ea typeface="Calibri" panose="020F0502020204030204" pitchFamily="34" charset="0"/>
              </a:rPr>
              <a:t>2. Ph</a:t>
            </a:r>
            <a:r>
              <a:rPr lang="en-US" altLang="en-US" sz="3000" b="1">
                <a:solidFill>
                  <a:srgbClr val="0000CC"/>
                </a:solidFill>
                <a:latin typeface="Times New Roman" panose="02020603050405020304" pitchFamily="18" charset="0"/>
                <a:ea typeface="Calibri" panose="020F0502020204030204" pitchFamily="34" charset="0"/>
              </a:rPr>
              <a:t>ư</a:t>
            </a:r>
            <a:r>
              <a:rPr lang="en-US" altLang="en-US" sz="3000" b="1">
                <a:solidFill>
                  <a:srgbClr val="0000CC"/>
                </a:solidFill>
                <a:latin typeface="Times New Roman" panose="02020603050405020304" pitchFamily="18" charset="0"/>
                <a:ea typeface="Calibri" panose="020F0502020204030204" pitchFamily="34" charset="0"/>
              </a:rPr>
              <a:t>ơng h</a:t>
            </a:r>
            <a:r>
              <a:rPr lang="en-US" altLang="en-US" sz="3000" b="1">
                <a:solidFill>
                  <a:srgbClr val="0000CC"/>
                </a:solidFill>
                <a:latin typeface="Times New Roman" panose="02020603050405020304" pitchFamily="18" charset="0"/>
                <a:ea typeface="Calibri" panose="020F0502020204030204" pitchFamily="34" charset="0"/>
              </a:rPr>
              <a:t>ư</a:t>
            </a:r>
            <a:r>
              <a:rPr lang="en-US" altLang="en-US" sz="3000" b="1">
                <a:solidFill>
                  <a:srgbClr val="0000CC"/>
                </a:solidFill>
                <a:latin typeface="Times New Roman" panose="02020603050405020304" pitchFamily="18" charset="0"/>
                <a:ea typeface="Calibri" panose="020F0502020204030204" pitchFamily="34" charset="0"/>
              </a:rPr>
              <a:t>ớng khắc phục các hạn chế.</a:t>
            </a:r>
            <a:endParaRPr lang="en-US" altLang="en-US" sz="3000" b="1">
              <a:solidFill>
                <a:srgbClr val="0000CC"/>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600">
                <a:solidFill>
                  <a:srgbClr val="0000CC"/>
                </a:solidFill>
                <a:latin typeface="Times New Roman" panose="02020603050405020304" pitchFamily="18" charset="0"/>
                <a:ea typeface="Calibri" panose="020F0502020204030204" pitchFamily="34" charset="0"/>
              </a:rPr>
              <a:t> </a:t>
            </a:r>
            <a:r>
              <a:rPr lang="en-US" altLang="en-US" sz="2200">
                <a:solidFill>
                  <a:schemeClr val="tx1"/>
                </a:solidFill>
                <a:latin typeface="Times New Roman" panose="02020603050405020304" pitchFamily="18" charset="0"/>
                <a:ea typeface="Calibri" panose="020F0502020204030204" pitchFamily="34" charset="0"/>
              </a:rPr>
              <a:t>a)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ối với GV</a:t>
            </a:r>
            <a:endParaRPr lang="en-US" altLang="en-US" sz="22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200">
                <a:solidFill>
                  <a:schemeClr val="tx1"/>
                </a:solidFill>
                <a:latin typeface="Times New Roman" panose="02020603050405020304" pitchFamily="18" charset="0"/>
                <a:ea typeface="Calibri" panose="020F0502020204030204" pitchFamily="34" charset="0"/>
              </a:rPr>
              <a:t> -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òi hỏi giáo viên cần dành nhiều thời gian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ể tìm hiểu về ph</a:t>
            </a:r>
            <a:r>
              <a:rPr lang="en-US" altLang="en-US" sz="2200">
                <a:solidFill>
                  <a:schemeClr val="tx1"/>
                </a:solidFill>
                <a:latin typeface="Times New Roman" panose="02020603050405020304" pitchFamily="18" charset="0"/>
                <a:ea typeface="Calibri" panose="020F0502020204030204" pitchFamily="34" charset="0"/>
              </a:rPr>
              <a:t>ư</a:t>
            </a:r>
            <a:r>
              <a:rPr lang="en-US" altLang="en-US" sz="2200">
                <a:solidFill>
                  <a:schemeClr val="tx1"/>
                </a:solidFill>
                <a:latin typeface="Times New Roman" panose="02020603050405020304" pitchFamily="18" charset="0"/>
                <a:ea typeface="Calibri" panose="020F0502020204030204" pitchFamily="34" charset="0"/>
              </a:rPr>
              <a:t>ơng pháp, các b</a:t>
            </a:r>
            <a:r>
              <a:rPr lang="en-US" altLang="en-US" sz="2200">
                <a:solidFill>
                  <a:schemeClr val="tx1"/>
                </a:solidFill>
                <a:latin typeface="Times New Roman" panose="02020603050405020304" pitchFamily="18" charset="0"/>
                <a:ea typeface="Calibri" panose="020F0502020204030204" pitchFamily="34" charset="0"/>
              </a:rPr>
              <a:t>ư</a:t>
            </a:r>
            <a:r>
              <a:rPr lang="en-US" altLang="en-US" sz="2200">
                <a:solidFill>
                  <a:schemeClr val="tx1"/>
                </a:solidFill>
                <a:latin typeface="Times New Roman" panose="02020603050405020304" pitchFamily="18" charset="0"/>
                <a:ea typeface="Calibri" panose="020F0502020204030204" pitchFamily="34" charset="0"/>
              </a:rPr>
              <a:t>ớc thực hiện một cách tuần tự.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ồng thời, trau dồi n</a:t>
            </a:r>
            <a:r>
              <a:rPr lang="en-US" altLang="en-US" sz="2200">
                <a:solidFill>
                  <a:schemeClr val="tx1"/>
                </a:solidFill>
                <a:latin typeface="Times New Roman" panose="02020603050405020304" pitchFamily="18" charset="0"/>
                <a:ea typeface="Calibri" panose="020F0502020204030204" pitchFamily="34" charset="0"/>
              </a:rPr>
              <a:t>ă</a:t>
            </a:r>
            <a:r>
              <a:rPr lang="en-US" altLang="en-US" sz="2200">
                <a:solidFill>
                  <a:schemeClr val="tx1"/>
                </a:solidFill>
                <a:latin typeface="Times New Roman" panose="02020603050405020304" pitchFamily="18" charset="0"/>
                <a:ea typeface="Calibri" panose="020F0502020204030204" pitchFamily="34" charset="0"/>
              </a:rPr>
              <a:t>ng lực s</a:t>
            </a:r>
            <a:r>
              <a:rPr lang="en-US" altLang="en-US" sz="2200">
                <a:solidFill>
                  <a:schemeClr val="tx1"/>
                </a:solidFill>
                <a:latin typeface="Times New Roman" panose="02020603050405020304" pitchFamily="18" charset="0"/>
                <a:ea typeface="Calibri" panose="020F0502020204030204" pitchFamily="34" charset="0"/>
              </a:rPr>
              <a:t>ư</a:t>
            </a:r>
            <a:r>
              <a:rPr lang="en-US" altLang="en-US" sz="2200">
                <a:solidFill>
                  <a:schemeClr val="tx1"/>
                </a:solidFill>
                <a:latin typeface="Times New Roman" panose="02020603050405020304" pitchFamily="18" charset="0"/>
                <a:ea typeface="Calibri" panose="020F0502020204030204" pitchFamily="34" charset="0"/>
              </a:rPr>
              <a:t> phạm, sáng tạo ra các vấn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ề hay tình huống tốt.</a:t>
            </a:r>
            <a:endParaRPr lang="en-US" altLang="en-US" sz="22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200">
                <a:solidFill>
                  <a:schemeClr val="tx1"/>
                </a:solidFill>
                <a:latin typeface="Times New Roman" panose="02020603050405020304" pitchFamily="18" charset="0"/>
                <a:ea typeface="Calibri" panose="020F0502020204030204" pitchFamily="34" charset="0"/>
              </a:rPr>
              <a:t>- Giáo viên cần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ảm bảo tính linh hoạt và khả n</a:t>
            </a:r>
            <a:r>
              <a:rPr lang="en-US" altLang="en-US" sz="2200">
                <a:solidFill>
                  <a:schemeClr val="tx1"/>
                </a:solidFill>
                <a:latin typeface="Times New Roman" panose="02020603050405020304" pitchFamily="18" charset="0"/>
                <a:ea typeface="Calibri" panose="020F0502020204030204" pitchFamily="34" charset="0"/>
              </a:rPr>
              <a:t>ă</a:t>
            </a:r>
            <a:r>
              <a:rPr lang="en-US" altLang="en-US" sz="2200">
                <a:solidFill>
                  <a:schemeClr val="tx1"/>
                </a:solidFill>
                <a:latin typeface="Times New Roman" panose="02020603050405020304" pitchFamily="18" charset="0"/>
                <a:ea typeface="Calibri" panose="020F0502020204030204" pitchFamily="34" charset="0"/>
              </a:rPr>
              <a:t>ng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ặt vấn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ề hợp l</a:t>
            </a:r>
            <a:r>
              <a:rPr lang="en-US" altLang="en-US" sz="2200">
                <a:solidFill>
                  <a:schemeClr val="tx1"/>
                </a:solidFill>
                <a:latin typeface="Times New Roman" panose="02020603050405020304" pitchFamily="18" charset="0"/>
                <a:ea typeface="Calibri" panose="020F0502020204030204" pitchFamily="34" charset="0"/>
              </a:rPr>
              <a:t>ý</a:t>
            </a:r>
            <a:r>
              <a:rPr lang="en-US" altLang="en-US" sz="2200">
                <a:solidFill>
                  <a:schemeClr val="tx1"/>
                </a:solidFill>
                <a:latin typeface="Times New Roman" panose="02020603050405020304" pitchFamily="18" charset="0"/>
                <a:ea typeface="Calibri" panose="020F0502020204030204" pitchFamily="34" charset="0"/>
              </a:rPr>
              <a:t>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ể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ịnh h</a:t>
            </a:r>
            <a:r>
              <a:rPr lang="en-US" altLang="en-US" sz="2200">
                <a:solidFill>
                  <a:schemeClr val="tx1"/>
                </a:solidFill>
                <a:latin typeface="Times New Roman" panose="02020603050405020304" pitchFamily="18" charset="0"/>
                <a:ea typeface="Calibri" panose="020F0502020204030204" pitchFamily="34" charset="0"/>
              </a:rPr>
              <a:t>ư</a:t>
            </a:r>
            <a:r>
              <a:rPr lang="en-US" altLang="en-US" sz="2200">
                <a:solidFill>
                  <a:schemeClr val="tx1"/>
                </a:solidFill>
                <a:latin typeface="Times New Roman" panose="02020603050405020304" pitchFamily="18" charset="0"/>
                <a:ea typeface="Calibri" panose="020F0502020204030204" pitchFamily="34" charset="0"/>
              </a:rPr>
              <a:t>ớng cho học sinh một cách tốt nhất.</a:t>
            </a:r>
            <a:endParaRPr lang="en-US" altLang="en-US" sz="22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200">
                <a:solidFill>
                  <a:schemeClr val="tx1"/>
                </a:solidFill>
                <a:latin typeface="Times New Roman" panose="02020603050405020304" pitchFamily="18" charset="0"/>
                <a:ea typeface="Calibri" panose="020F0502020204030204" pitchFamily="34" charset="0"/>
              </a:rPr>
              <a:t>b)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ối với tổ/nhóm chuyên môn:</a:t>
            </a:r>
            <a:endParaRPr lang="en-US" altLang="en-US" sz="22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200">
                <a:solidFill>
                  <a:schemeClr val="tx1"/>
                </a:solidFill>
                <a:latin typeface="Times New Roman" panose="02020603050405020304" pitchFamily="18" charset="0"/>
                <a:ea typeface="Calibri" panose="020F0502020204030204" pitchFamily="34" charset="0"/>
              </a:rPr>
              <a:t>Th</a:t>
            </a:r>
            <a:r>
              <a:rPr lang="en-US" altLang="en-US" sz="2200">
                <a:solidFill>
                  <a:schemeClr val="tx1"/>
                </a:solidFill>
                <a:latin typeface="Times New Roman" panose="02020603050405020304" pitchFamily="18" charset="0"/>
                <a:ea typeface="Calibri" panose="020F0502020204030204" pitchFamily="34" charset="0"/>
              </a:rPr>
              <a:t>ư</a:t>
            </a:r>
            <a:r>
              <a:rPr lang="en-US" altLang="en-US" sz="2200">
                <a:solidFill>
                  <a:schemeClr val="tx1"/>
                </a:solidFill>
                <a:latin typeface="Times New Roman" panose="02020603050405020304" pitchFamily="18" charset="0"/>
                <a:ea typeface="Calibri" panose="020F0502020204030204" pitchFamily="34" charset="0"/>
              </a:rPr>
              <a:t>ờng xuyên tổ chức các buổi dự giờ th</a:t>
            </a:r>
            <a:r>
              <a:rPr lang="en-US" altLang="en-US" sz="2200">
                <a:solidFill>
                  <a:schemeClr val="tx1"/>
                </a:solidFill>
                <a:latin typeface="Times New Roman" panose="02020603050405020304" pitchFamily="18" charset="0"/>
                <a:ea typeface="Calibri" panose="020F0502020204030204" pitchFamily="34" charset="0"/>
              </a:rPr>
              <a:t>ă</a:t>
            </a:r>
            <a:r>
              <a:rPr lang="en-US" altLang="en-US" sz="2200">
                <a:solidFill>
                  <a:schemeClr val="tx1"/>
                </a:solidFill>
                <a:latin typeface="Times New Roman" panose="02020603050405020304" pitchFamily="18" charset="0"/>
                <a:ea typeface="Calibri" panose="020F0502020204030204" pitchFamily="34" charset="0"/>
              </a:rPr>
              <a:t>m lớp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ể rút kinh nghiệm mỗi tiết dạy, trao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ổi kinh nghiệm giảng dạy giữa các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ồng nghiệp,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ặc biệt là học hỏi các PPDH mới hiện nay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ể nâng cao hiệu quả trong giảng dạy.</a:t>
            </a:r>
            <a:endParaRPr lang="en-US" altLang="en-US" sz="22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200">
                <a:solidFill>
                  <a:schemeClr val="tx1"/>
                </a:solidFill>
                <a:latin typeface="Times New Roman" panose="02020603050405020304" pitchFamily="18" charset="0"/>
                <a:ea typeface="Calibri" panose="020F0502020204030204" pitchFamily="34" charset="0"/>
              </a:rPr>
              <a:t>c)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ối với Lãnh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ạo nhà tr</a:t>
            </a:r>
            <a:r>
              <a:rPr lang="en-US" altLang="en-US" sz="2200">
                <a:solidFill>
                  <a:schemeClr val="tx1"/>
                </a:solidFill>
                <a:latin typeface="Times New Roman" panose="02020603050405020304" pitchFamily="18" charset="0"/>
                <a:ea typeface="Calibri" panose="020F0502020204030204" pitchFamily="34" charset="0"/>
              </a:rPr>
              <a:t>ư</a:t>
            </a:r>
            <a:r>
              <a:rPr lang="en-US" altLang="en-US" sz="2200">
                <a:solidFill>
                  <a:schemeClr val="tx1"/>
                </a:solidFill>
                <a:latin typeface="Times New Roman" panose="02020603050405020304" pitchFamily="18" charset="0"/>
                <a:ea typeface="Calibri" panose="020F0502020204030204" pitchFamily="34" charset="0"/>
              </a:rPr>
              <a:t>ờng:</a:t>
            </a:r>
            <a:endParaRPr lang="en-US" altLang="en-US" sz="22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2200">
                <a:solidFill>
                  <a:schemeClr val="tx1"/>
                </a:solidFill>
                <a:latin typeface="Times New Roman" panose="02020603050405020304" pitchFamily="18" charset="0"/>
                <a:ea typeface="Calibri" panose="020F0502020204030204" pitchFamily="34" charset="0"/>
              </a:rPr>
              <a:t>Tạo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iều kiện về cơ sở vật chất k</a:t>
            </a:r>
            <a:r>
              <a:rPr lang="en-US" altLang="en-US" sz="2200">
                <a:solidFill>
                  <a:schemeClr val="tx1"/>
                </a:solidFill>
                <a:latin typeface="Times New Roman" panose="02020603050405020304" pitchFamily="18" charset="0"/>
                <a:ea typeface="Calibri" panose="020F0502020204030204" pitchFamily="34" charset="0"/>
              </a:rPr>
              <a:t>ĩ</a:t>
            </a:r>
            <a:r>
              <a:rPr lang="en-US" altLang="en-US" sz="2200">
                <a:solidFill>
                  <a:schemeClr val="tx1"/>
                </a:solidFill>
                <a:latin typeface="Times New Roman" panose="02020603050405020304" pitchFamily="18" charset="0"/>
                <a:ea typeface="Calibri" panose="020F0502020204030204" pitchFamily="34" charset="0"/>
              </a:rPr>
              <a:t> thuật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ể việc vận dụng các PPDH mới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ạt hiệu quả cao, t</a:t>
            </a:r>
            <a:r>
              <a:rPr lang="en-US" altLang="en-US" sz="2200">
                <a:solidFill>
                  <a:schemeClr val="tx1"/>
                </a:solidFill>
                <a:latin typeface="Times New Roman" panose="02020603050405020304" pitchFamily="18" charset="0"/>
                <a:ea typeface="Calibri" panose="020F0502020204030204" pitchFamily="34" charset="0"/>
              </a:rPr>
              <a:t>ă</a:t>
            </a:r>
            <a:r>
              <a:rPr lang="en-US" altLang="en-US" sz="2200">
                <a:solidFill>
                  <a:schemeClr val="tx1"/>
                </a:solidFill>
                <a:latin typeface="Times New Roman" panose="02020603050405020304" pitchFamily="18" charset="0"/>
                <a:ea typeface="Calibri" panose="020F0502020204030204" pitchFamily="34" charset="0"/>
              </a:rPr>
              <a:t>ng nguồn kinh phí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ầu t</a:t>
            </a:r>
            <a:r>
              <a:rPr lang="en-US" altLang="en-US" sz="2200">
                <a:solidFill>
                  <a:schemeClr val="tx1"/>
                </a:solidFill>
                <a:latin typeface="Times New Roman" panose="02020603050405020304" pitchFamily="18" charset="0"/>
                <a:ea typeface="Calibri" panose="020F0502020204030204" pitchFamily="34" charset="0"/>
              </a:rPr>
              <a:t>ư</a:t>
            </a:r>
            <a:r>
              <a:rPr lang="en-US" altLang="en-US" sz="2200">
                <a:solidFill>
                  <a:schemeClr val="tx1"/>
                </a:solidFill>
                <a:latin typeface="Times New Roman" panose="02020603050405020304" pitchFamily="18" charset="0"/>
                <a:ea typeface="Calibri" panose="020F0502020204030204" pitchFamily="34" charset="0"/>
              </a:rPr>
              <a:t> vào việc mua các loại sách tham khảo, các thiết bị </a:t>
            </a:r>
            <a:r>
              <a:rPr lang="en-US" altLang="en-US" sz="2200">
                <a:solidFill>
                  <a:schemeClr val="tx1"/>
                </a:solidFill>
                <a:latin typeface="Times New Roman" panose="02020603050405020304" pitchFamily="18" charset="0"/>
                <a:ea typeface="Calibri" panose="020F0502020204030204" pitchFamily="34" charset="0"/>
              </a:rPr>
              <a:t>đ</a:t>
            </a:r>
            <a:r>
              <a:rPr lang="en-US" altLang="en-US" sz="2200">
                <a:solidFill>
                  <a:schemeClr val="tx1"/>
                </a:solidFill>
                <a:latin typeface="Times New Roman" panose="02020603050405020304" pitchFamily="18" charset="0"/>
                <a:ea typeface="Calibri" panose="020F0502020204030204" pitchFamily="34" charset="0"/>
              </a:rPr>
              <a:t>ồ dùng phục vụ cho quá trình dạy học...</a:t>
            </a:r>
            <a:endParaRPr lang="en-US" altLang="en-US" sz="2200">
              <a:solidFill>
                <a:schemeClr val="tx1"/>
              </a:solidFill>
              <a:latin typeface="Times New Roman" panose="02020603050405020304" pitchFamily="18" charset="0"/>
              <a:ea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60" y="154305"/>
            <a:ext cx="8846820" cy="657225"/>
          </a:xfrm>
          <a:prstGeom prst="rect">
            <a:avLst/>
          </a:prstGeom>
        </p:spPr>
        <p:txBody>
          <a:bodyPr wrap="square">
            <a:spAutoFit/>
          </a:bodyPr>
          <a:lstStyle/>
          <a:p>
            <a:pPr marL="6350" marR="4445" indent="-6350" algn="ctr">
              <a:lnSpc>
                <a:spcPct val="115000"/>
              </a:lnSpc>
              <a:spcAft>
                <a:spcPts val="0"/>
              </a:spcAft>
            </a:pPr>
            <a:r>
              <a:rPr lang="en-US" sz="3200" b="1" kern="0">
                <a:solidFill>
                  <a:srgbClr val="FF0000"/>
                </a:solidFill>
                <a:latin typeface="Times New Roman" panose="02020603050405020304" pitchFamily="18" charset="0"/>
                <a:ea typeface="Times New Roman" panose="02020603050405020304" pitchFamily="18" charset="0"/>
              </a:rPr>
              <a:t>PHẦN III. KẾT LUẬN VÀ KHUYẾN NGHỊ</a:t>
            </a:r>
            <a:endParaRPr lang="en-US" sz="3200" b="1" kern="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69215" y="996315"/>
            <a:ext cx="12023725" cy="6118225"/>
          </a:xfrm>
          <a:prstGeom prst="rect">
            <a:avLst/>
          </a:prstGeom>
        </p:spPr>
        <p:txBody>
          <a:bodyPr wrap="square">
            <a:noAutofit/>
          </a:bodyPr>
          <a:lstStyle/>
          <a:p>
            <a:pPr algn="just">
              <a:lnSpc>
                <a:spcPct val="115000"/>
              </a:lnSpc>
              <a:spcAft>
                <a:spcPts val="0"/>
              </a:spcAft>
            </a:pPr>
            <a:r>
              <a:rPr lang="en-US" altLang="en-US" sz="4000" b="1">
                <a:solidFill>
                  <a:srgbClr val="0000CC"/>
                </a:solidFill>
                <a:latin typeface="Times New Roman" panose="02020603050405020304" pitchFamily="18" charset="0"/>
                <a:ea typeface="Calibri" panose="020F0502020204030204" pitchFamily="34" charset="0"/>
              </a:rPr>
              <a:t>3. Khả nă</a:t>
            </a:r>
            <a:r>
              <a:rPr lang="en-US" altLang="en-US" sz="4000" b="1">
                <a:solidFill>
                  <a:srgbClr val="0000CC"/>
                </a:solidFill>
                <a:latin typeface="Times New Roman" panose="02020603050405020304" pitchFamily="18" charset="0"/>
                <a:ea typeface="Calibri" panose="020F0502020204030204" pitchFamily="34" charset="0"/>
              </a:rPr>
              <a:t>ng triển khai rộng rãi biện pháp.</a:t>
            </a:r>
            <a:endParaRPr lang="en-US" altLang="en-US" sz="4000" b="1">
              <a:solidFill>
                <a:srgbClr val="0000CC"/>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4000">
                <a:solidFill>
                  <a:schemeClr val="tx1"/>
                </a:solidFill>
                <a:latin typeface="Times New Roman" panose="02020603050405020304" pitchFamily="18" charset="0"/>
                <a:ea typeface="Calibri" panose="020F0502020204030204" pitchFamily="34" charset="0"/>
              </a:rPr>
              <a:t>- Biện pháp đ</a:t>
            </a:r>
            <a:r>
              <a:rPr lang="vi-VN" sz="4000">
                <a:solidFill>
                  <a:schemeClr val="tx1"/>
                </a:solidFill>
                <a:latin typeface="Times New Roman" panose="02020603050405020304" pitchFamily="18" charset="0"/>
                <a:ea typeface="Calibri" panose="020F0502020204030204" pitchFamily="34" charset="0"/>
              </a:rPr>
              <a:t>ã áp</a:t>
            </a:r>
            <a:r>
              <a:rPr lang="en-US" altLang="en-US" sz="4000">
                <a:solidFill>
                  <a:schemeClr val="tx1"/>
                </a:solidFill>
                <a:latin typeface="Times New Roman" panose="02020603050405020304" pitchFamily="18" charset="0"/>
                <a:ea typeface="Calibri" panose="020F0502020204030204" pitchFamily="34" charset="0"/>
              </a:rPr>
              <a:t> dụng t</a:t>
            </a:r>
            <a:r>
              <a:rPr lang="vi-VN" altLang="en-US" sz="4000">
                <a:solidFill>
                  <a:schemeClr val="tx1"/>
                </a:solidFill>
                <a:latin typeface="Times New Roman" panose="02020603050405020304" pitchFamily="18" charset="0"/>
                <a:ea typeface="Calibri" panose="020F0502020204030204" pitchFamily="34" charset="0"/>
              </a:rPr>
              <a:t>ạ</a:t>
            </a:r>
            <a:r>
              <a:rPr lang="en-US" altLang="en-US" sz="4000">
                <a:solidFill>
                  <a:schemeClr val="tx1"/>
                </a:solidFill>
                <a:latin typeface="Times New Roman" panose="02020603050405020304" pitchFamily="18" charset="0"/>
                <a:ea typeface="Calibri" panose="020F0502020204030204" pitchFamily="34" charset="0"/>
              </a:rPr>
              <a:t>i đơn v</a:t>
            </a:r>
            <a:r>
              <a:rPr lang="vi-VN" altLang="en-US" sz="4000">
                <a:solidFill>
                  <a:schemeClr val="tx1"/>
                </a:solidFill>
                <a:latin typeface="Times New Roman" panose="02020603050405020304" pitchFamily="18" charset="0"/>
                <a:ea typeface="Calibri" panose="020F0502020204030204" pitchFamily="34" charset="0"/>
              </a:rPr>
              <a:t>ị</a:t>
            </a:r>
            <a:r>
              <a:rPr lang="en-US" altLang="en-US" sz="4000">
                <a:solidFill>
                  <a:schemeClr val="tx1"/>
                </a:solidFill>
                <a:latin typeface="Times New Roman" panose="02020603050405020304" pitchFamily="18" charset="0"/>
                <a:ea typeface="Calibri" panose="020F0502020204030204" pitchFamily="34" charset="0"/>
              </a:rPr>
              <a:t> trong ph</a:t>
            </a:r>
            <a:r>
              <a:rPr lang="vi-VN" altLang="en-US" sz="4000">
                <a:solidFill>
                  <a:schemeClr val="tx1"/>
                </a:solidFill>
                <a:latin typeface="Times New Roman" panose="02020603050405020304" pitchFamily="18" charset="0"/>
                <a:ea typeface="Calibri" panose="020F0502020204030204" pitchFamily="34" charset="0"/>
              </a:rPr>
              <a:t>ạ</a:t>
            </a:r>
            <a:r>
              <a:rPr lang="en-US" altLang="en-US" sz="4000">
                <a:solidFill>
                  <a:schemeClr val="tx1"/>
                </a:solidFill>
                <a:latin typeface="Times New Roman" panose="02020603050405020304" pitchFamily="18" charset="0"/>
                <a:ea typeface="Calibri" panose="020F0502020204030204" pitchFamily="34" charset="0"/>
              </a:rPr>
              <a:t>m vi cấp trư</a:t>
            </a:r>
            <a:r>
              <a:rPr lang="en-US" altLang="en-US" sz="4000">
                <a:solidFill>
                  <a:schemeClr val="tx1"/>
                </a:solidFill>
                <a:latin typeface="Times New Roman" panose="02020603050405020304" pitchFamily="18" charset="0"/>
                <a:ea typeface="Calibri" panose="020F0502020204030204" pitchFamily="34" charset="0"/>
              </a:rPr>
              <a:t>ờng. </a:t>
            </a:r>
            <a:endParaRPr lang="en-US" altLang="en-US" sz="40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r>
              <a:rPr lang="en-US" altLang="en-US" sz="4000">
                <a:solidFill>
                  <a:schemeClr val="tx1"/>
                </a:solidFill>
                <a:latin typeface="Times New Roman" panose="02020603050405020304" pitchFamily="18" charset="0"/>
                <a:ea typeface="Calibri" panose="020F0502020204030204" pitchFamily="34" charset="0"/>
              </a:rPr>
              <a:t>- Tôi tin rằng biện pháp này nếu được công nh</a:t>
            </a:r>
            <a:r>
              <a:rPr lang="vi-VN" altLang="en-US" sz="4000">
                <a:solidFill>
                  <a:schemeClr val="tx1"/>
                </a:solidFill>
                <a:latin typeface="Times New Roman" panose="02020603050405020304" pitchFamily="18" charset="0"/>
                <a:ea typeface="Calibri" panose="020F0502020204030204" pitchFamily="34" charset="0"/>
              </a:rPr>
              <a:t>ậ</a:t>
            </a:r>
            <a:r>
              <a:rPr lang="en-US" altLang="en-US" sz="4000">
                <a:solidFill>
                  <a:schemeClr val="tx1"/>
                </a:solidFill>
                <a:latin typeface="Times New Roman" panose="02020603050405020304" pitchFamily="18" charset="0"/>
                <a:ea typeface="Calibri" panose="020F0502020204030204" pitchFamily="34" charset="0"/>
              </a:rPr>
              <a:t>n sẽ </a:t>
            </a:r>
            <a:r>
              <a:rPr lang="en-US" altLang="en-US" sz="4000">
                <a:solidFill>
                  <a:schemeClr val="tx1"/>
                </a:solidFill>
                <a:latin typeface="Times New Roman" panose="02020603050405020304" pitchFamily="18" charset="0"/>
                <a:ea typeface="Calibri" panose="020F0502020204030204" pitchFamily="34" charset="0"/>
              </a:rPr>
              <a:t>đạt </a:t>
            </a:r>
            <a:r>
              <a:rPr lang="en-US" altLang="en-US" sz="4000">
                <a:solidFill>
                  <a:schemeClr val="tx1"/>
                </a:solidFill>
                <a:latin typeface="Times New Roman" panose="02020603050405020304" pitchFamily="18" charset="0"/>
                <a:ea typeface="Calibri" panose="020F0502020204030204" pitchFamily="34" charset="0"/>
              </a:rPr>
              <a:t>được sự </a:t>
            </a:r>
            <a:r>
              <a:rPr lang="en-US" altLang="en-US" sz="4000">
                <a:solidFill>
                  <a:schemeClr val="tx1"/>
                </a:solidFill>
                <a:latin typeface="Times New Roman" panose="02020603050405020304" pitchFamily="18" charset="0"/>
                <a:ea typeface="Calibri" panose="020F0502020204030204" pitchFamily="34" charset="0"/>
              </a:rPr>
              <a:t>đồng tình ủng hộ của các </a:t>
            </a:r>
            <a:r>
              <a:rPr lang="en-US" altLang="en-US" sz="4000">
                <a:solidFill>
                  <a:schemeClr val="tx1"/>
                </a:solidFill>
                <a:latin typeface="Times New Roman" panose="02020603050405020304" pitchFamily="18" charset="0"/>
                <a:ea typeface="Calibri" panose="020F0502020204030204" pitchFamily="34" charset="0"/>
              </a:rPr>
              <a:t>đồng nghiệp trong Thành </a:t>
            </a:r>
            <a:r>
              <a:rPr lang="vi-VN" altLang="en-US" sz="4000">
                <a:solidFill>
                  <a:schemeClr val="tx1"/>
                </a:solidFill>
                <a:latin typeface="Times New Roman" panose="02020603050405020304" pitchFamily="18" charset="0"/>
                <a:ea typeface="Calibri" panose="020F0502020204030204" pitchFamily="34" charset="0"/>
              </a:rPr>
              <a:t>p</a:t>
            </a:r>
            <a:r>
              <a:rPr lang="en-US" altLang="en-US" sz="4000">
                <a:solidFill>
                  <a:schemeClr val="tx1"/>
                </a:solidFill>
                <a:latin typeface="Times New Roman" panose="02020603050405020304" pitchFamily="18" charset="0"/>
                <a:ea typeface="Calibri" panose="020F0502020204030204" pitchFamily="34" charset="0"/>
              </a:rPr>
              <a:t>hố. B</a:t>
            </a:r>
            <a:r>
              <a:rPr lang="vi-VN" altLang="en-US" sz="4000">
                <a:solidFill>
                  <a:schemeClr val="tx1"/>
                </a:solidFill>
                <a:latin typeface="Times New Roman" panose="02020603050405020304" pitchFamily="18" charset="0"/>
                <a:ea typeface="Calibri" panose="020F0502020204030204" pitchFamily="34" charset="0"/>
              </a:rPr>
              <a:t>ở</a:t>
            </a:r>
            <a:r>
              <a:rPr lang="en-US" altLang="en-US" sz="4000">
                <a:solidFill>
                  <a:schemeClr val="tx1"/>
                </a:solidFill>
                <a:latin typeface="Times New Roman" panose="02020603050405020304" pitchFamily="18" charset="0"/>
                <a:ea typeface="Calibri" panose="020F0502020204030204" pitchFamily="34" charset="0"/>
              </a:rPr>
              <a:t>i biện pháp c</a:t>
            </a:r>
            <a:r>
              <a:rPr lang="vi-VN" altLang="en-US" sz="4000">
                <a:solidFill>
                  <a:schemeClr val="tx1"/>
                </a:solidFill>
                <a:latin typeface="Times New Roman" panose="02020603050405020304" pitchFamily="18" charset="0"/>
                <a:ea typeface="Calibri" panose="020F0502020204030204" pitchFamily="34" charset="0"/>
              </a:rPr>
              <a:t>ó</a:t>
            </a:r>
            <a:r>
              <a:rPr lang="en-US" altLang="en-US" sz="4000">
                <a:solidFill>
                  <a:schemeClr val="tx1"/>
                </a:solidFill>
                <a:latin typeface="Times New Roman" panose="02020603050405020304" pitchFamily="18" charset="0"/>
                <a:ea typeface="Calibri" panose="020F0502020204030204" pitchFamily="34" charset="0"/>
              </a:rPr>
              <a:t> thể </a:t>
            </a:r>
            <a:r>
              <a:rPr lang="vi-VN" altLang="en-US" sz="4000">
                <a:solidFill>
                  <a:schemeClr val="tx1"/>
                </a:solidFill>
                <a:latin typeface="Times New Roman" panose="02020603050405020304" pitchFamily="18" charset="0"/>
                <a:ea typeface="Calibri" panose="020F0502020204030204" pitchFamily="34" charset="0"/>
              </a:rPr>
              <a:t>á</a:t>
            </a:r>
            <a:r>
              <a:rPr lang="en-US" altLang="en-US" sz="4000">
                <a:solidFill>
                  <a:schemeClr val="tx1"/>
                </a:solidFill>
                <a:latin typeface="Times New Roman" panose="02020603050405020304" pitchFamily="18" charset="0"/>
                <a:ea typeface="Calibri" panose="020F0502020204030204" pitchFamily="34" charset="0"/>
              </a:rPr>
              <a:t>p d</a:t>
            </a:r>
            <a:r>
              <a:rPr lang="vi-VN" altLang="en-US" sz="4000">
                <a:solidFill>
                  <a:schemeClr val="tx1"/>
                </a:solidFill>
                <a:latin typeface="Times New Roman" panose="02020603050405020304" pitchFamily="18" charset="0"/>
                <a:ea typeface="Calibri" panose="020F0502020204030204" pitchFamily="34" charset="0"/>
              </a:rPr>
              <a:t>ụ</a:t>
            </a:r>
            <a:r>
              <a:rPr lang="en-US" altLang="en-US" sz="4000">
                <a:solidFill>
                  <a:schemeClr val="tx1"/>
                </a:solidFill>
                <a:latin typeface="Times New Roman" panose="02020603050405020304" pitchFamily="18" charset="0"/>
                <a:ea typeface="Calibri" panose="020F0502020204030204" pitchFamily="34" charset="0"/>
              </a:rPr>
              <a:t>ng </a:t>
            </a:r>
            <a:r>
              <a:rPr lang="vi-VN" altLang="en-US" sz="4000">
                <a:solidFill>
                  <a:schemeClr val="tx1"/>
                </a:solidFill>
                <a:latin typeface="Times New Roman" panose="02020603050405020304" pitchFamily="18" charset="0"/>
                <a:ea typeface="Calibri" panose="020F0502020204030204" pitchFamily="34" charset="0"/>
              </a:rPr>
              <a:t>ở</a:t>
            </a:r>
            <a:r>
              <a:rPr lang="en-US" altLang="en-US" sz="4000">
                <a:solidFill>
                  <a:schemeClr val="tx1"/>
                </a:solidFill>
                <a:latin typeface="Times New Roman" panose="02020603050405020304" pitchFamily="18" charset="0"/>
                <a:ea typeface="Calibri" panose="020F0502020204030204" pitchFamily="34" charset="0"/>
              </a:rPr>
              <a:t> nhiều </a:t>
            </a:r>
            <a:r>
              <a:rPr lang="en-US" altLang="en-US" sz="4000">
                <a:solidFill>
                  <a:schemeClr val="tx1"/>
                </a:solidFill>
                <a:latin typeface="Times New Roman" panose="02020603050405020304" pitchFamily="18" charset="0"/>
                <a:ea typeface="Calibri" panose="020F0502020204030204" pitchFamily="34" charset="0"/>
              </a:rPr>
              <a:t>đơn </a:t>
            </a:r>
            <a:r>
              <a:rPr lang="vi-VN" altLang="en-US" sz="4000">
                <a:solidFill>
                  <a:schemeClr val="tx1"/>
                </a:solidFill>
                <a:latin typeface="Times New Roman" panose="02020603050405020304" pitchFamily="18" charset="0"/>
                <a:ea typeface="Calibri" panose="020F0502020204030204" pitchFamily="34" charset="0"/>
              </a:rPr>
              <a:t>vị</a:t>
            </a:r>
            <a:r>
              <a:rPr lang="en-US" altLang="en-US" sz="4000">
                <a:solidFill>
                  <a:schemeClr val="tx1"/>
                </a:solidFill>
                <a:latin typeface="Times New Roman" panose="02020603050405020304" pitchFamily="18" charset="0"/>
                <a:ea typeface="Calibri" panose="020F0502020204030204" pitchFamily="34" charset="0"/>
              </a:rPr>
              <a:t>.</a:t>
            </a:r>
            <a:endParaRPr lang="en-US" altLang="en-US" sz="4000">
              <a:solidFill>
                <a:schemeClr val="tx1"/>
              </a:solidFill>
              <a:latin typeface="Times New Roman" panose="02020603050405020304" pitchFamily="18" charset="0"/>
              <a:ea typeface="Calibri" panose="020F0502020204030204" pitchFamily="34" charset="0"/>
            </a:endParaRPr>
          </a:p>
          <a:p>
            <a:pPr algn="just">
              <a:lnSpc>
                <a:spcPct val="115000"/>
              </a:lnSpc>
              <a:spcAft>
                <a:spcPts val="0"/>
              </a:spcAft>
            </a:pPr>
            <a:endParaRPr lang="en-US" altLang="en-US" sz="4000">
              <a:solidFill>
                <a:schemeClr val="tx1"/>
              </a:solidFill>
              <a:latin typeface="Times New Roman" panose="02020603050405020304" pitchFamily="18" charset="0"/>
              <a:ea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Picture 5" descr="Beach_zps473dc6dd"/>
          <p:cNvPicPr>
            <a:picLocks noChangeAspect="1"/>
          </p:cNvPicPr>
          <p:nvPr/>
        </p:nvPicPr>
        <p:blipFill>
          <a:blip r:embed="rId1"/>
          <a:stretch>
            <a:fillRect/>
          </a:stretch>
        </p:blipFill>
        <p:spPr>
          <a:xfrm>
            <a:off x="-100965" y="-145415"/>
            <a:ext cx="12293600" cy="7285355"/>
          </a:xfrm>
          <a:prstGeom prst="rect">
            <a:avLst/>
          </a:prstGeom>
          <a:noFill/>
          <a:ln w="9525">
            <a:noFill/>
          </a:ln>
        </p:spPr>
      </p:pic>
      <p:sp>
        <p:nvSpPr>
          <p:cNvPr id="17415" name="Text Box 7">
            <a:hlinkClick r:id="rId2" action="ppaction://hlinkfile"/>
          </p:cNvPr>
          <p:cNvSpPr txBox="1"/>
          <p:nvPr/>
        </p:nvSpPr>
        <p:spPr>
          <a:xfrm>
            <a:off x="711200" y="1600200"/>
            <a:ext cx="10769600" cy="4572000"/>
          </a:xfrm>
          <a:prstGeom prst="rect">
            <a:avLst/>
          </a:prstGeom>
          <a:noFill/>
          <a:ln w="9525">
            <a:noFill/>
          </a:ln>
        </p:spPr>
        <p:txBody>
          <a:bodyPr anchor="t" anchorCtr="0"/>
          <a:p>
            <a:pPr marL="342900" indent="-342900" algn="ctr">
              <a:spcBef>
                <a:spcPct val="50000"/>
              </a:spcBef>
            </a:pPr>
            <a:r>
              <a:rPr lang="en-US" sz="8000" i="1" dirty="0">
                <a:solidFill>
                  <a:srgbClr val="FF0000"/>
                </a:solidFill>
                <a:latin typeface="Arial" panose="020B0604020202020204" pitchFamily="34" charset="0"/>
              </a:rPr>
              <a:t>Xin chân thành cảm ơn các </a:t>
            </a:r>
            <a:r>
              <a:rPr lang="vi-VN" altLang="en-US" sz="8000" i="1" dirty="0">
                <a:solidFill>
                  <a:srgbClr val="FF0000"/>
                </a:solidFill>
                <a:latin typeface="Arial" panose="020B0604020202020204" pitchFamily="34" charset="0"/>
              </a:rPr>
              <a:t>quý thầy cô giáo</a:t>
            </a:r>
            <a:r>
              <a:rPr lang="en-US" sz="8000" i="1" dirty="0">
                <a:solidFill>
                  <a:srgbClr val="FF0000"/>
                </a:solidFill>
                <a:latin typeface="Arial" panose="020B0604020202020204" pitchFamily="34" charset="0"/>
              </a:rPr>
              <a:t>!</a:t>
            </a:r>
            <a:endParaRPr lang="en-US" sz="8000" i="1" dirty="0">
              <a:solidFill>
                <a:srgbClr val="FF0000"/>
              </a:solidFill>
              <a:latin typeface="Arial" panose="020B0604020202020204" pitchFamily="34" charset="0"/>
            </a:endParaRPr>
          </a:p>
        </p:txBody>
      </p:sp>
      <p:pic>
        <p:nvPicPr>
          <p:cNvPr id="37891" name="Picture 7" descr="Gobal"/>
          <p:cNvPicPr>
            <a:picLocks noChangeAspect="1"/>
          </p:cNvPicPr>
          <p:nvPr/>
        </p:nvPicPr>
        <p:blipFill>
          <a:blip r:embed="rId3"/>
          <a:stretch>
            <a:fillRect/>
          </a:stretch>
        </p:blipFill>
        <p:spPr>
          <a:xfrm>
            <a:off x="304800" y="152400"/>
            <a:ext cx="1795780" cy="1347047"/>
          </a:xfrm>
          <a:prstGeom prst="rect">
            <a:avLst/>
          </a:prstGeom>
          <a:noFill/>
          <a:ln w="9525">
            <a:noFill/>
          </a:ln>
        </p:spPr>
      </p:pic>
      <p:pic>
        <p:nvPicPr>
          <p:cNvPr id="17417" name="Picture 9" descr="Yacht-03-june"/>
          <p:cNvPicPr>
            <a:picLocks noChangeAspect="1"/>
          </p:cNvPicPr>
          <p:nvPr/>
        </p:nvPicPr>
        <p:blipFill>
          <a:blip r:embed="rId4"/>
          <a:stretch>
            <a:fillRect/>
          </a:stretch>
        </p:blipFill>
        <p:spPr>
          <a:xfrm>
            <a:off x="9855200" y="0"/>
            <a:ext cx="2336800" cy="1363133"/>
          </a:xfrm>
          <a:prstGeom prst="rect">
            <a:avLst/>
          </a:prstGeom>
          <a:noFill/>
          <a:ln w="9525">
            <a:noFill/>
          </a:ln>
        </p:spPr>
      </p:pic>
      <p:pic>
        <p:nvPicPr>
          <p:cNvPr id="37893" name="Picture 10" descr="blumen-pflanzen108[1]"/>
          <p:cNvPicPr>
            <a:picLocks noChangeAspect="1"/>
          </p:cNvPicPr>
          <p:nvPr/>
        </p:nvPicPr>
        <p:blipFill>
          <a:blip r:embed="rId5"/>
          <a:stretch>
            <a:fillRect/>
          </a:stretch>
        </p:blipFill>
        <p:spPr>
          <a:xfrm>
            <a:off x="0" y="5105400"/>
            <a:ext cx="2743200" cy="171450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9505" y="178435"/>
            <a:ext cx="3819525" cy="522605"/>
          </a:xfrm>
          <a:prstGeom prst="rect">
            <a:avLst/>
          </a:prstGeom>
          <a:noFill/>
        </p:spPr>
        <p:txBody>
          <a:bodyPr wrap="square" lIns="0" tIns="0" rIns="0" bIns="0" rtlCol="0">
            <a:spAutoFit/>
          </a:bodyPr>
          <a:lstStyle/>
          <a:p>
            <a:pPr algn="ctr"/>
            <a:r>
              <a:rPr lang="en-US" sz="3400" b="1">
                <a:solidFill>
                  <a:srgbClr val="FF0000"/>
                </a:solidFill>
                <a:latin typeface="Times New Roman" panose="02020603050405020304" pitchFamily="18" charset="0"/>
                <a:cs typeface="Times New Roman" panose="02020603050405020304" pitchFamily="18" charset="0"/>
              </a:rPr>
              <a:t>I. </a:t>
            </a:r>
            <a:r>
              <a:rPr lang="vi-VN" sz="3400" b="1" smtClean="0">
                <a:solidFill>
                  <a:srgbClr val="FF0000"/>
                </a:solidFill>
                <a:latin typeface="Times New Roman" panose="02020603050405020304" pitchFamily="18" charset="0"/>
                <a:cs typeface="Times New Roman" panose="02020603050405020304" pitchFamily="18" charset="0"/>
              </a:rPr>
              <a:t>MỞ ĐẦU</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0995" y="513715"/>
            <a:ext cx="3810000" cy="430530"/>
          </a:xfrm>
          <a:prstGeom prst="rect">
            <a:avLst/>
          </a:prstGeom>
          <a:noFill/>
        </p:spPr>
        <p:txBody>
          <a:bodyPr wrap="square" lIns="0" tIns="0" rIns="0" bIns="0" rtlCol="0">
            <a:spAutoFit/>
          </a:bodyPr>
          <a:lstStyle/>
          <a:p>
            <a:pPr algn="l"/>
            <a:r>
              <a:rPr lang="en-US" sz="2800" b="1">
                <a:solidFill>
                  <a:srgbClr val="0000CC"/>
                </a:solidFill>
                <a:latin typeface="Times New Roman" panose="02020603050405020304" pitchFamily="18" charset="0"/>
                <a:cs typeface="Times New Roman" panose="02020603050405020304" pitchFamily="18" charset="0"/>
              </a:rPr>
              <a:t>1. </a:t>
            </a:r>
            <a:r>
              <a:rPr lang="vi-VN" sz="2800" b="1" smtClean="0">
                <a:solidFill>
                  <a:srgbClr val="0000CC"/>
                </a:solidFill>
                <a:latin typeface="Times New Roman" panose="02020603050405020304" pitchFamily="18" charset="0"/>
                <a:cs typeface="Times New Roman" panose="02020603050405020304" pitchFamily="18" charset="0"/>
              </a:rPr>
              <a:t>Tính cấp </a:t>
            </a:r>
            <a:r>
              <a:rPr lang="vi-VN" sz="2800" b="1" smtClean="0">
                <a:solidFill>
                  <a:srgbClr val="0000CC"/>
                </a:solidFill>
                <a:latin typeface="Times New Roman" panose="02020603050405020304" pitchFamily="18" charset="0"/>
                <a:cs typeface="Times New Roman" panose="02020603050405020304" pitchFamily="18" charset="0"/>
              </a:rPr>
              <a:t>thiết</a:t>
            </a:r>
            <a:endParaRPr lang="vi-VN" sz="2800" b="1" smtClean="0">
              <a:solidFill>
                <a:srgbClr val="0000CC"/>
              </a:solidFill>
              <a:latin typeface="Times New Roman" panose="02020603050405020304" pitchFamily="18" charset="0"/>
              <a:cs typeface="Times New Roman" panose="02020603050405020304" pitchFamily="18" charset="0"/>
            </a:endParaRPr>
          </a:p>
        </p:txBody>
      </p:sp>
      <p:graphicFrame>
        <p:nvGraphicFramePr>
          <p:cNvPr id="15" name="Diagram 14"/>
          <p:cNvGraphicFramePr/>
          <p:nvPr/>
        </p:nvGraphicFramePr>
        <p:xfrm>
          <a:off x="0" y="1177964"/>
          <a:ext cx="12192000" cy="56038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ext Box 1"/>
          <p:cNvSpPr txBox="1"/>
          <p:nvPr/>
        </p:nvSpPr>
        <p:spPr>
          <a:xfrm>
            <a:off x="170815" y="789940"/>
            <a:ext cx="11904345" cy="5278120"/>
          </a:xfrm>
          <a:prstGeom prst="rect">
            <a:avLst/>
          </a:prstGeom>
        </p:spPr>
        <p:txBody>
          <a:bodyPr wrap="square">
            <a:noAutofit/>
          </a:bodyPr>
          <a:p>
            <a:pPr algn="just" defTabSz="266700">
              <a:lnSpc>
                <a:spcPct val="150000"/>
              </a:lnSpc>
            </a:pPr>
            <a:r>
              <a:rPr lang="vi-VN" sz="2400">
                <a:latin typeface="Times New Roman" panose="02020603050405020304"/>
                <a:ea typeface="Times New Roman" panose="02020603050405020304"/>
              </a:rPr>
              <a:t> </a:t>
            </a:r>
            <a:r>
              <a:rPr lang="vi-VN" sz="2800">
                <a:latin typeface="Times New Roman" panose="02020603050405020304"/>
                <a:ea typeface="Times New Roman" panose="02020603050405020304"/>
              </a:rPr>
              <a:t>      </a:t>
            </a:r>
            <a:r>
              <a:rPr sz="2800">
                <a:latin typeface="Times New Roman" panose="02020603050405020304"/>
                <a:ea typeface="Times New Roman" panose="02020603050405020304"/>
              </a:rPr>
              <a:t>Nước ta đang tiến hành đổi mới căn bản và toàn diện giáo dục, từ mục tiêu đến nội dung, phương pháp, hình thức tổ chức dạy học nhằm phát triển phẩm chất và năng lực người học. </a:t>
            </a:r>
            <a:endParaRPr sz="2800">
              <a:latin typeface="Times New Roman" panose="02020603050405020304"/>
              <a:ea typeface="Times New Roman" panose="02020603050405020304"/>
            </a:endParaRPr>
          </a:p>
          <a:p>
            <a:pPr algn="just" defTabSz="266700">
              <a:lnSpc>
                <a:spcPct val="150000"/>
              </a:lnSpc>
            </a:pPr>
            <a:r>
              <a:rPr lang="vi-VN" sz="2800">
                <a:latin typeface="Times New Roman" panose="02020603050405020304"/>
                <a:ea typeface="Calibri" panose="020F0502020204030204"/>
                <a:sym typeface="+mn-ea"/>
              </a:rPr>
              <a:t>       </a:t>
            </a:r>
            <a:r>
              <a:rPr sz="2800">
                <a:latin typeface="Times New Roman" panose="02020603050405020304"/>
                <a:ea typeface="Calibri" panose="020F0502020204030204"/>
                <a:sym typeface="+mn-ea"/>
              </a:rPr>
              <a:t>Ở nhà trường phổ thông, môn Địa Lí là môn khoa học ứng dụng</a:t>
            </a:r>
            <a:r>
              <a:rPr lang="vi-VN" sz="2800">
                <a:latin typeface="Times New Roman" panose="02020603050405020304"/>
                <a:ea typeface="Calibri" panose="020F0502020204030204"/>
                <a:sym typeface="+mn-ea"/>
              </a:rPr>
              <a:t>, đ</a:t>
            </a:r>
            <a:r>
              <a:rPr sz="2800">
                <a:solidFill>
                  <a:srgbClr val="000000"/>
                </a:solidFill>
                <a:latin typeface="Times New Roman" panose="02020603050405020304"/>
                <a:ea typeface="Times"/>
                <a:sym typeface="+mn-ea"/>
              </a:rPr>
              <a:t>ồng thời</a:t>
            </a:r>
            <a:r>
              <a:rPr lang="vi-VN" sz="2800">
                <a:solidFill>
                  <a:srgbClr val="000000"/>
                </a:solidFill>
                <a:latin typeface="Times New Roman" panose="02020603050405020304"/>
                <a:ea typeface="Times"/>
                <a:sym typeface="+mn-ea"/>
              </a:rPr>
              <a:t> </a:t>
            </a:r>
            <a:r>
              <a:rPr sz="2800">
                <a:solidFill>
                  <a:srgbClr val="000000"/>
                </a:solidFill>
                <a:latin typeface="Times New Roman" panose="02020603050405020304"/>
                <a:ea typeface="Times"/>
                <a:sym typeface="+mn-ea"/>
              </a:rPr>
              <a:t>qua nhiều năm môn Địa Lí là một trong những môn học được nhiều học sinh lựa chọn là môn thi tốt nghiệp THPT. Vì vậy</a:t>
            </a:r>
            <a:r>
              <a:rPr lang="vi-VN" sz="2800">
                <a:solidFill>
                  <a:srgbClr val="000000"/>
                </a:solidFill>
                <a:latin typeface="Times New Roman" panose="02020603050405020304"/>
                <a:ea typeface="Times"/>
                <a:sym typeface="+mn-ea"/>
              </a:rPr>
              <a:t>,</a:t>
            </a:r>
            <a:r>
              <a:rPr sz="2800">
                <a:solidFill>
                  <a:srgbClr val="000000"/>
                </a:solidFill>
                <a:latin typeface="Times New Roman" panose="02020603050405020304"/>
                <a:ea typeface="Times"/>
                <a:sym typeface="+mn-ea"/>
              </a:rPr>
              <a:t> người dạy cần đổi mới PPDH theo hướng phát huy tính tích cực, chủ động</a:t>
            </a:r>
            <a:r>
              <a:rPr lang="vi-VN" sz="2800">
                <a:solidFill>
                  <a:srgbClr val="000000"/>
                </a:solidFill>
                <a:latin typeface="Times New Roman" panose="02020603050405020304"/>
                <a:ea typeface="Times"/>
                <a:sym typeface="+mn-ea"/>
              </a:rPr>
              <a:t>,</a:t>
            </a:r>
            <a:r>
              <a:rPr sz="2800">
                <a:solidFill>
                  <a:srgbClr val="000000"/>
                </a:solidFill>
                <a:latin typeface="Times New Roman" panose="02020603050405020304"/>
                <a:ea typeface="Times"/>
                <a:sym typeface="+mn-ea"/>
              </a:rPr>
              <a:t> sáng tạo, phù hợp với đặc điểm tâm sinh lí và đặc thù môn học, bồi dưỡng phương pháp tự học, rèn luyện kỹ năng vận dụng kiến thức vào thực tiễn, tạo hứng thú học tập cho học sinh. </a:t>
            </a:r>
            <a:endParaRPr sz="2800">
              <a:solidFill>
                <a:srgbClr val="000000"/>
              </a:solidFill>
              <a:latin typeface="Times New Roman" panose="02020603050405020304"/>
              <a:ea typeface="Times"/>
            </a:endParaRPr>
          </a:p>
          <a:p>
            <a:pPr algn="just" defTabSz="266700">
              <a:lnSpc>
                <a:spcPct val="150000"/>
              </a:lnSpc>
            </a:pPr>
            <a:endParaRPr sz="2800">
              <a:solidFill>
                <a:srgbClr val="000000"/>
              </a:solidFill>
              <a:latin typeface="Times New Roman" panose="02020603050405020304"/>
              <a:ea typeface="Times"/>
            </a:endParaRPr>
          </a:p>
        </p:txBody>
      </p:sp>
      <p:pic>
        <p:nvPicPr>
          <p:cNvPr id="17417" name="Picture 9" descr="Yacht-03-june"/>
          <p:cNvPicPr>
            <a:picLocks noChangeAspect="1"/>
          </p:cNvPicPr>
          <p:nvPr/>
        </p:nvPicPr>
        <p:blipFill>
          <a:blip r:embed="rId6"/>
          <a:stretch>
            <a:fillRect/>
          </a:stretch>
        </p:blipFill>
        <p:spPr>
          <a:xfrm>
            <a:off x="9599295" y="0"/>
            <a:ext cx="2401570" cy="9448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9505" y="178435"/>
            <a:ext cx="3819525" cy="522605"/>
          </a:xfrm>
          <a:prstGeom prst="rect">
            <a:avLst/>
          </a:prstGeom>
          <a:noFill/>
        </p:spPr>
        <p:txBody>
          <a:bodyPr wrap="square" lIns="0" tIns="0" rIns="0" bIns="0" rtlCol="0">
            <a:spAutoFit/>
          </a:bodyPr>
          <a:lstStyle/>
          <a:p>
            <a:pPr algn="ctr"/>
            <a:r>
              <a:rPr lang="en-US" sz="3400" b="1">
                <a:solidFill>
                  <a:srgbClr val="FF0000"/>
                </a:solidFill>
                <a:latin typeface="Times New Roman" panose="02020603050405020304" pitchFamily="18" charset="0"/>
                <a:cs typeface="Times New Roman" panose="02020603050405020304" pitchFamily="18" charset="0"/>
              </a:rPr>
              <a:t>I. </a:t>
            </a:r>
            <a:r>
              <a:rPr lang="vi-VN" sz="3400" b="1" smtClean="0">
                <a:solidFill>
                  <a:srgbClr val="FF0000"/>
                </a:solidFill>
                <a:latin typeface="Times New Roman" panose="02020603050405020304" pitchFamily="18" charset="0"/>
                <a:cs typeface="Times New Roman" panose="02020603050405020304" pitchFamily="18" charset="0"/>
              </a:rPr>
              <a:t>MỞ ĐẦU</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6700" y="609600"/>
            <a:ext cx="3810000" cy="430530"/>
          </a:xfrm>
          <a:prstGeom prst="rect">
            <a:avLst/>
          </a:prstGeom>
          <a:noFill/>
        </p:spPr>
        <p:txBody>
          <a:bodyPr wrap="square" lIns="0" tIns="0" rIns="0" bIns="0" rtlCol="0">
            <a:spAutoFit/>
          </a:bodyPr>
          <a:lstStyle/>
          <a:p>
            <a:pPr algn="l"/>
            <a:r>
              <a:rPr lang="en-US" sz="2800" b="1">
                <a:solidFill>
                  <a:srgbClr val="0000CC"/>
                </a:solidFill>
                <a:latin typeface="Times New Roman" panose="02020603050405020304" pitchFamily="18" charset="0"/>
                <a:cs typeface="Times New Roman" panose="02020603050405020304" pitchFamily="18" charset="0"/>
              </a:rPr>
              <a:t>1. </a:t>
            </a:r>
            <a:r>
              <a:rPr lang="vi-VN" sz="2800" b="1" smtClean="0">
                <a:solidFill>
                  <a:srgbClr val="0000CC"/>
                </a:solidFill>
                <a:latin typeface="Times New Roman" panose="02020603050405020304" pitchFamily="18" charset="0"/>
                <a:cs typeface="Times New Roman" panose="02020603050405020304" pitchFamily="18" charset="0"/>
              </a:rPr>
              <a:t>Tính cấp </a:t>
            </a:r>
            <a:r>
              <a:rPr lang="vi-VN" sz="2800" b="1" smtClean="0">
                <a:solidFill>
                  <a:srgbClr val="0000CC"/>
                </a:solidFill>
                <a:latin typeface="Times New Roman" panose="02020603050405020304" pitchFamily="18" charset="0"/>
                <a:cs typeface="Times New Roman" panose="02020603050405020304" pitchFamily="18" charset="0"/>
              </a:rPr>
              <a:t>thiết</a:t>
            </a:r>
            <a:endParaRPr lang="vi-VN" sz="2800" b="1" smtClean="0">
              <a:solidFill>
                <a:srgbClr val="0000CC"/>
              </a:solidFill>
              <a:latin typeface="Times New Roman" panose="02020603050405020304" pitchFamily="18" charset="0"/>
              <a:cs typeface="Times New Roman" panose="02020603050405020304" pitchFamily="18" charset="0"/>
            </a:endParaRPr>
          </a:p>
        </p:txBody>
      </p:sp>
      <p:graphicFrame>
        <p:nvGraphicFramePr>
          <p:cNvPr id="15" name="Diagram 14"/>
          <p:cNvGraphicFramePr/>
          <p:nvPr/>
        </p:nvGraphicFramePr>
        <p:xfrm>
          <a:off x="0" y="1177964"/>
          <a:ext cx="12192000" cy="56038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ext Box 1"/>
          <p:cNvSpPr txBox="1"/>
          <p:nvPr/>
        </p:nvSpPr>
        <p:spPr>
          <a:xfrm>
            <a:off x="362585" y="1177925"/>
            <a:ext cx="11595735" cy="5028565"/>
          </a:xfrm>
          <a:prstGeom prst="rect">
            <a:avLst/>
          </a:prstGeom>
        </p:spPr>
        <p:txBody>
          <a:bodyPr wrap="square">
            <a:noAutofit/>
          </a:bodyPr>
          <a:p>
            <a:pPr algn="just" defTabSz="266700">
              <a:lnSpc>
                <a:spcPct val="150000"/>
              </a:lnSpc>
            </a:pPr>
            <a:r>
              <a:rPr lang="vi-VN" sz="2400">
                <a:latin typeface="Times New Roman" panose="02020603050405020304"/>
                <a:ea typeface="Times New Roman" panose="02020603050405020304"/>
              </a:rPr>
              <a:t>    </a:t>
            </a:r>
            <a:r>
              <a:rPr lang="vi-VN" sz="3000">
                <a:latin typeface="Times New Roman" panose="02020603050405020304"/>
                <a:ea typeface="Times New Roman" panose="02020603050405020304"/>
              </a:rPr>
              <a:t>   </a:t>
            </a:r>
            <a:r>
              <a:rPr lang="en-US" altLang="en-US" sz="3000">
                <a:solidFill>
                  <a:srgbClr val="000000"/>
                </a:solidFill>
                <a:latin typeface="Times New Roman" panose="02020603050405020304"/>
                <a:ea typeface="Times"/>
              </a:rPr>
              <a:t>Nội dung trong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ề thi tham khảo của Bộ Giáo dục và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ào tạo có nhiều nét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ổi mới, phù hợp với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ịnh h</a:t>
            </a:r>
            <a:r>
              <a:rPr lang="en-US" altLang="en-US" sz="3000">
                <a:solidFill>
                  <a:srgbClr val="000000"/>
                </a:solidFill>
                <a:latin typeface="Times New Roman" panose="02020603050405020304"/>
                <a:ea typeface="Times"/>
              </a:rPr>
              <a:t>ư</a:t>
            </a:r>
            <a:r>
              <a:rPr lang="en-US" altLang="en-US" sz="3000">
                <a:solidFill>
                  <a:srgbClr val="000000"/>
                </a:solidFill>
                <a:latin typeface="Times New Roman" panose="02020603050405020304"/>
                <a:ea typeface="Times"/>
              </a:rPr>
              <a:t>ớng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ổi mới c</a:t>
            </a:r>
            <a:r>
              <a:rPr lang="en-US" altLang="en-US" sz="3000">
                <a:solidFill>
                  <a:srgbClr val="000000"/>
                </a:solidFill>
                <a:latin typeface="Times New Roman" panose="02020603050405020304"/>
                <a:ea typeface="Times"/>
              </a:rPr>
              <a:t>ă</a:t>
            </a:r>
            <a:r>
              <a:rPr lang="en-US" altLang="en-US" sz="3000">
                <a:solidFill>
                  <a:srgbClr val="000000"/>
                </a:solidFill>
                <a:latin typeface="Times New Roman" panose="02020603050405020304"/>
                <a:ea typeface="Times"/>
              </a:rPr>
              <a:t>n bản giáo dục Việt Nam theo h</a:t>
            </a:r>
            <a:r>
              <a:rPr lang="en-US" altLang="en-US" sz="3000">
                <a:solidFill>
                  <a:srgbClr val="000000"/>
                </a:solidFill>
                <a:latin typeface="Times New Roman" panose="02020603050405020304"/>
                <a:ea typeface="Times"/>
              </a:rPr>
              <a:t>ư</a:t>
            </a:r>
            <a:r>
              <a:rPr lang="en-US" altLang="en-US" sz="3000">
                <a:solidFill>
                  <a:srgbClr val="000000"/>
                </a:solidFill>
                <a:latin typeface="Times New Roman" panose="02020603050405020304"/>
                <a:ea typeface="Times"/>
              </a:rPr>
              <a:t>ớng phát triển n</a:t>
            </a:r>
            <a:r>
              <a:rPr lang="en-US" altLang="en-US" sz="3000">
                <a:solidFill>
                  <a:srgbClr val="000000"/>
                </a:solidFill>
                <a:latin typeface="Times New Roman" panose="02020603050405020304"/>
                <a:ea typeface="Times"/>
              </a:rPr>
              <a:t>ă</a:t>
            </a:r>
            <a:r>
              <a:rPr lang="en-US" altLang="en-US" sz="3000">
                <a:solidFill>
                  <a:srgbClr val="000000"/>
                </a:solidFill>
                <a:latin typeface="Times New Roman" panose="02020603050405020304"/>
                <a:ea typeface="Times"/>
              </a:rPr>
              <a:t>ng lực của ng</a:t>
            </a:r>
            <a:r>
              <a:rPr lang="en-US" altLang="en-US" sz="3000">
                <a:solidFill>
                  <a:srgbClr val="000000"/>
                </a:solidFill>
                <a:latin typeface="Times New Roman" panose="02020603050405020304"/>
                <a:ea typeface="Times"/>
              </a:rPr>
              <a:t>ư</a:t>
            </a:r>
            <a:r>
              <a:rPr lang="en-US" altLang="en-US" sz="3000">
                <a:solidFill>
                  <a:srgbClr val="000000"/>
                </a:solidFill>
                <a:latin typeface="Times New Roman" panose="02020603050405020304"/>
                <a:ea typeface="Times"/>
              </a:rPr>
              <a:t>ời học nhằm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áp ứng những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òi hỏi của xã hội hiện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ại. Do giới hạn về thời gian nên trong báo cáo này, tôi xin phép </a:t>
            </a:r>
            <a:r>
              <a:rPr lang="en-US" altLang="en-US" sz="3000">
                <a:solidFill>
                  <a:srgbClr val="000000"/>
                </a:solidFill>
                <a:latin typeface="Times New Roman" panose="02020603050405020304"/>
                <a:ea typeface="Times"/>
              </a:rPr>
              <a:t>đư</a:t>
            </a:r>
            <a:r>
              <a:rPr lang="en-US" altLang="en-US" sz="3000">
                <a:solidFill>
                  <a:srgbClr val="000000"/>
                </a:solidFill>
                <a:latin typeface="Times New Roman" panose="02020603050405020304"/>
                <a:ea typeface="Times"/>
              </a:rPr>
              <a:t>ợc trình bày việc “Sử dụng ph</a:t>
            </a:r>
            <a:r>
              <a:rPr lang="en-US" altLang="en-US" sz="3000">
                <a:solidFill>
                  <a:srgbClr val="000000"/>
                </a:solidFill>
                <a:latin typeface="Times New Roman" panose="02020603050405020304"/>
                <a:ea typeface="Times"/>
              </a:rPr>
              <a:t>ư</a:t>
            </a:r>
            <a:r>
              <a:rPr lang="en-US" altLang="en-US" sz="3000">
                <a:solidFill>
                  <a:srgbClr val="000000"/>
                </a:solidFill>
                <a:latin typeface="Times New Roman" panose="02020603050405020304"/>
                <a:ea typeface="Times"/>
              </a:rPr>
              <a:t>ơng pháp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ặt và giải quyết vấn </a:t>
            </a:r>
            <a:r>
              <a:rPr lang="en-US" altLang="en-US" sz="3000">
                <a:solidFill>
                  <a:srgbClr val="000000"/>
                </a:solidFill>
                <a:latin typeface="Times New Roman" panose="02020603050405020304"/>
                <a:ea typeface="Times"/>
              </a:rPr>
              <a:t>đ</a:t>
            </a:r>
            <a:r>
              <a:rPr lang="en-US" altLang="en-US" sz="3000">
                <a:solidFill>
                  <a:srgbClr val="000000"/>
                </a:solidFill>
                <a:latin typeface="Times New Roman" panose="02020603050405020304"/>
                <a:ea typeface="Times"/>
              </a:rPr>
              <a:t>ề trong ôn thi tốt nghiệp THPT phần trắc nghiệm nhiều ph</a:t>
            </a:r>
            <a:r>
              <a:rPr lang="en-US" altLang="en-US" sz="3000">
                <a:solidFill>
                  <a:srgbClr val="000000"/>
                </a:solidFill>
                <a:latin typeface="Times New Roman" panose="02020603050405020304"/>
                <a:ea typeface="Times"/>
              </a:rPr>
              <a:t>ư</a:t>
            </a:r>
            <a:r>
              <a:rPr lang="en-US" altLang="en-US" sz="3000">
                <a:solidFill>
                  <a:srgbClr val="000000"/>
                </a:solidFill>
                <a:latin typeface="Times New Roman" panose="02020603050405020304"/>
                <a:ea typeface="Times"/>
              </a:rPr>
              <a:t>ơng án lựa chọn”</a:t>
            </a:r>
            <a:endParaRPr lang="en-US" altLang="en-US" sz="3000">
              <a:solidFill>
                <a:srgbClr val="000000"/>
              </a:solidFill>
              <a:latin typeface="Times New Roman" panose="02020603050405020304"/>
              <a:ea typeface="Times"/>
            </a:endParaRPr>
          </a:p>
        </p:txBody>
      </p:sp>
      <p:pic>
        <p:nvPicPr>
          <p:cNvPr id="17417" name="Picture 9" descr="Yacht-03-june"/>
          <p:cNvPicPr>
            <a:picLocks noChangeAspect="1"/>
          </p:cNvPicPr>
          <p:nvPr/>
        </p:nvPicPr>
        <p:blipFill>
          <a:blip r:embed="rId6"/>
          <a:stretch>
            <a:fillRect/>
          </a:stretch>
        </p:blipFill>
        <p:spPr>
          <a:xfrm>
            <a:off x="9269730" y="0"/>
            <a:ext cx="2466975" cy="11849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0085" y="304800"/>
            <a:ext cx="2988945" cy="693420"/>
          </a:xfrm>
          <a:prstGeom prst="rect">
            <a:avLst/>
          </a:prstGeom>
          <a:noFill/>
        </p:spPr>
        <p:txBody>
          <a:bodyPr wrap="square" lIns="0" tIns="0" rIns="0" bIns="0" rtlCol="0">
            <a:noAutofit/>
          </a:bodyPr>
          <a:lstStyle/>
          <a:p>
            <a:pPr algn="l"/>
            <a:r>
              <a:rPr lang="vi-VN" alt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I. </a:t>
            </a:r>
            <a:r>
              <a:rPr lang="vi-VN" sz="3200" b="1" smtClean="0">
                <a:solidFill>
                  <a:srgbClr val="FF0000"/>
                </a:solidFill>
                <a:latin typeface="Times New Roman" panose="02020603050405020304" pitchFamily="18" charset="0"/>
                <a:cs typeface="Times New Roman" panose="02020603050405020304" pitchFamily="18" charset="0"/>
              </a:rPr>
              <a:t>MỞ ĐẦU</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1160" y="1072515"/>
            <a:ext cx="11322050" cy="3881755"/>
          </a:xfrm>
          <a:prstGeom prst="rect">
            <a:avLst/>
          </a:prstGeom>
        </p:spPr>
        <p:txBody>
          <a:bodyPr wrap="square">
            <a:noAutofit/>
          </a:bodyPr>
          <a:lstStyle/>
          <a:p>
            <a:pPr marL="6350" marR="4445" indent="-6350" algn="just">
              <a:lnSpc>
                <a:spcPct val="115000"/>
              </a:lnSpc>
              <a:spcAft>
                <a:spcPts val="0"/>
              </a:spcAft>
            </a:pPr>
            <a:r>
              <a:rPr lang="en-US" altLang="en-US" sz="3000" b="1">
                <a:solidFill>
                  <a:srgbClr val="0000CC"/>
                </a:solidFill>
                <a:latin typeface="Times New Roman" panose="02020603050405020304" pitchFamily="18" charset="0"/>
                <a:ea typeface="Calibri" panose="020F0502020204030204" pitchFamily="34" charset="0"/>
              </a:rPr>
              <a:t>2. Mục tiêu nghiên cứu.</a:t>
            </a:r>
            <a:endParaRPr lang="en-US" altLang="en-US" sz="3000" b="1">
              <a:solidFill>
                <a:srgbClr val="0000CC"/>
              </a:solidFill>
              <a:latin typeface="Times New Roman" panose="02020603050405020304" pitchFamily="18" charset="0"/>
              <a:ea typeface="Calibri" panose="020F0502020204030204" pitchFamily="34" charset="0"/>
            </a:endParaRPr>
          </a:p>
          <a:p>
            <a:pPr marL="6350" marR="444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r>
              <a:rPr lang="en-US" altLang="en-US" sz="3000">
                <a:solidFill>
                  <a:schemeClr val="tx1"/>
                </a:solidFill>
                <a:latin typeface="Times New Roman" panose="02020603050405020304" pitchFamily="18" charset="0"/>
                <a:ea typeface="Calibri" panose="020F0502020204030204" pitchFamily="34" charset="0"/>
              </a:rPr>
              <a:t>Thiết kế, xây dựng và sử dụng ph</a:t>
            </a:r>
            <a:r>
              <a:rPr lang="en-US" altLang="en-US" sz="3000">
                <a:solidFill>
                  <a:schemeClr val="tx1"/>
                </a:solidFill>
                <a:latin typeface="Times New Roman" panose="02020603050405020304" pitchFamily="18" charset="0"/>
                <a:ea typeface="Calibri" panose="020F0502020204030204" pitchFamily="34" charset="0"/>
              </a:rPr>
              <a:t>ư</a:t>
            </a:r>
            <a:r>
              <a:rPr lang="en-US" altLang="en-US" sz="3000">
                <a:solidFill>
                  <a:schemeClr val="tx1"/>
                </a:solidFill>
                <a:latin typeface="Times New Roman" panose="02020603050405020304" pitchFamily="18" charset="0"/>
                <a:ea typeface="Calibri" panose="020F0502020204030204" pitchFamily="34" charset="0"/>
              </a:rPr>
              <a:t>ơng pháp </a:t>
            </a:r>
            <a:r>
              <a:rPr lang="en-US" altLang="en-US" sz="3000">
                <a:solidFill>
                  <a:schemeClr val="tx1"/>
                </a:solidFill>
                <a:latin typeface="Times New Roman" panose="02020603050405020304" pitchFamily="18" charset="0"/>
                <a:ea typeface="Calibri" panose="020F0502020204030204" pitchFamily="34" charset="0"/>
              </a:rPr>
              <a:t>đ</a:t>
            </a:r>
            <a:r>
              <a:rPr lang="en-US" altLang="en-US" sz="3000">
                <a:solidFill>
                  <a:schemeClr val="tx1"/>
                </a:solidFill>
                <a:latin typeface="Times New Roman" panose="02020603050405020304" pitchFamily="18" charset="0"/>
                <a:ea typeface="Calibri" panose="020F0502020204030204" pitchFamily="34" charset="0"/>
              </a:rPr>
              <a:t>ặt và giải quyết vấn </a:t>
            </a:r>
            <a:r>
              <a:rPr lang="en-US" altLang="en-US" sz="3000">
                <a:solidFill>
                  <a:schemeClr val="tx1"/>
                </a:solidFill>
                <a:latin typeface="Times New Roman" panose="02020603050405020304" pitchFamily="18" charset="0"/>
                <a:ea typeface="Calibri" panose="020F0502020204030204" pitchFamily="34" charset="0"/>
              </a:rPr>
              <a:t>đ</a:t>
            </a:r>
            <a:r>
              <a:rPr lang="en-US" altLang="en-US" sz="3000">
                <a:solidFill>
                  <a:schemeClr val="tx1"/>
                </a:solidFill>
                <a:latin typeface="Times New Roman" panose="02020603050405020304" pitchFamily="18" charset="0"/>
                <a:ea typeface="Calibri" panose="020F0502020204030204" pitchFamily="34" charset="0"/>
              </a:rPr>
              <a:t>ề trong “Ôn thi tốt nghiệp THPT phần trắc nghiệm nhiều ph</a:t>
            </a:r>
            <a:r>
              <a:rPr lang="en-US" altLang="en-US" sz="3000">
                <a:solidFill>
                  <a:schemeClr val="tx1"/>
                </a:solidFill>
                <a:latin typeface="Times New Roman" panose="02020603050405020304" pitchFamily="18" charset="0"/>
                <a:ea typeface="Calibri" panose="020F0502020204030204" pitchFamily="34" charset="0"/>
              </a:rPr>
              <a:t>ư</a:t>
            </a:r>
            <a:r>
              <a:rPr lang="en-US" altLang="en-US" sz="3000">
                <a:solidFill>
                  <a:schemeClr val="tx1"/>
                </a:solidFill>
                <a:latin typeface="Times New Roman" panose="02020603050405020304" pitchFamily="18" charset="0"/>
                <a:ea typeface="Calibri" panose="020F0502020204030204" pitchFamily="34" charset="0"/>
              </a:rPr>
              <a:t>ơng án lựa chọn” nhằm phát huy tính tích cực của học sinh nâng cao hiệu quả dạy học </a:t>
            </a:r>
            <a:r>
              <a:rPr lang="en-US" altLang="en-US" sz="3000">
                <a:solidFill>
                  <a:schemeClr val="tx1"/>
                </a:solidFill>
                <a:latin typeface="Times New Roman" panose="02020603050405020304" pitchFamily="18" charset="0"/>
                <a:ea typeface="Calibri" panose="020F0502020204030204" pitchFamily="34" charset="0"/>
              </a:rPr>
              <a:t>Đ</a:t>
            </a:r>
            <a:r>
              <a:rPr lang="en-US" altLang="en-US" sz="3000">
                <a:solidFill>
                  <a:schemeClr val="tx1"/>
                </a:solidFill>
                <a:latin typeface="Times New Roman" panose="02020603050405020304" pitchFamily="18" charset="0"/>
                <a:ea typeface="Calibri" panose="020F0502020204030204" pitchFamily="34" charset="0"/>
              </a:rPr>
              <a:t>ịa Lí 12.</a:t>
            </a:r>
            <a:endParaRPr lang="en-US" altLang="en-US" sz="3000">
              <a:solidFill>
                <a:schemeClr val="tx1"/>
              </a:solidFill>
              <a:latin typeface="Times New Roman" panose="02020603050405020304" pitchFamily="18" charset="0"/>
              <a:ea typeface="Calibri" panose="020F0502020204030204" pitchFamily="34" charset="0"/>
            </a:endParaRPr>
          </a:p>
          <a:p>
            <a:pPr marL="6350" marR="4445" indent="-6350" algn="just">
              <a:lnSpc>
                <a:spcPct val="115000"/>
              </a:lnSpc>
              <a:spcAft>
                <a:spcPts val="0"/>
              </a:spcAft>
            </a:pPr>
            <a:endParaRPr lang="en-US" altLang="en-US" sz="3000">
              <a:solidFill>
                <a:schemeClr val="tx1"/>
              </a:solidFill>
              <a:latin typeface="Times New Roman" panose="02020603050405020304" pitchFamily="18" charset="0"/>
              <a:ea typeface="Calibri" panose="020F0502020204030204" pitchFamily="34" charset="0"/>
            </a:endParaRPr>
          </a:p>
          <a:p>
            <a:pPr marL="6350" marR="4445" indent="-6350" algn="just">
              <a:lnSpc>
                <a:spcPct val="115000"/>
              </a:lnSpc>
              <a:spcAft>
                <a:spcPts val="0"/>
              </a:spcAft>
            </a:pPr>
            <a:r>
              <a:rPr lang="en-US" altLang="en-US" sz="3000" b="1">
                <a:solidFill>
                  <a:srgbClr val="0000CC"/>
                </a:solidFill>
                <a:latin typeface="Times New Roman" panose="02020603050405020304" pitchFamily="18" charset="0"/>
                <a:ea typeface="Calibri" panose="020F0502020204030204" pitchFamily="34" charset="0"/>
              </a:rPr>
              <a:t>3. </a:t>
            </a:r>
            <a:r>
              <a:rPr lang="en-US" altLang="en-US" sz="3000" b="1">
                <a:solidFill>
                  <a:srgbClr val="0000CC"/>
                </a:solidFill>
                <a:latin typeface="Times New Roman" panose="02020603050405020304" pitchFamily="18" charset="0"/>
                <a:ea typeface="Calibri" panose="020F0502020204030204" pitchFamily="34" charset="0"/>
              </a:rPr>
              <a:t>Đ</a:t>
            </a:r>
            <a:r>
              <a:rPr lang="en-US" altLang="en-US" sz="3000" b="1">
                <a:solidFill>
                  <a:srgbClr val="0000CC"/>
                </a:solidFill>
                <a:latin typeface="Times New Roman" panose="02020603050405020304" pitchFamily="18" charset="0"/>
                <a:ea typeface="Calibri" panose="020F0502020204030204" pitchFamily="34" charset="0"/>
              </a:rPr>
              <a:t>ối t</a:t>
            </a:r>
            <a:r>
              <a:rPr lang="en-US" altLang="en-US" sz="3000" b="1">
                <a:solidFill>
                  <a:srgbClr val="0000CC"/>
                </a:solidFill>
                <a:latin typeface="Times New Roman" panose="02020603050405020304" pitchFamily="18" charset="0"/>
                <a:ea typeface="Calibri" panose="020F0502020204030204" pitchFamily="34" charset="0"/>
              </a:rPr>
              <a:t>ư</a:t>
            </a:r>
            <a:r>
              <a:rPr lang="en-US" altLang="en-US" sz="3000" b="1">
                <a:solidFill>
                  <a:srgbClr val="0000CC"/>
                </a:solidFill>
                <a:latin typeface="Times New Roman" panose="02020603050405020304" pitchFamily="18" charset="0"/>
                <a:ea typeface="Calibri" panose="020F0502020204030204" pitchFamily="34" charset="0"/>
              </a:rPr>
              <a:t>ợng nghiên cứu</a:t>
            </a:r>
            <a:r>
              <a:rPr lang="en-US" altLang="en-US" sz="3000" b="1">
                <a:solidFill>
                  <a:schemeClr val="tx1"/>
                </a:solidFill>
                <a:latin typeface="Times New Roman" panose="02020603050405020304" pitchFamily="18" charset="0"/>
                <a:ea typeface="Calibri" panose="020F0502020204030204" pitchFamily="34" charset="0"/>
              </a:rPr>
              <a:t>.</a:t>
            </a:r>
            <a:endParaRPr lang="en-US" altLang="en-US" sz="3000" b="1">
              <a:solidFill>
                <a:schemeClr val="tx1"/>
              </a:solidFill>
              <a:latin typeface="Times New Roman" panose="02020603050405020304" pitchFamily="18" charset="0"/>
              <a:ea typeface="Calibri" panose="020F0502020204030204" pitchFamily="34" charset="0"/>
            </a:endParaRPr>
          </a:p>
          <a:p>
            <a:pPr marL="6350" marR="4445" indent="-6350" algn="just">
              <a:lnSpc>
                <a:spcPct val="115000"/>
              </a:lnSpc>
              <a:spcAft>
                <a:spcPts val="0"/>
              </a:spcAft>
            </a:pPr>
            <a:r>
              <a:rPr lang="en-US" altLang="en-US" sz="3000">
                <a:solidFill>
                  <a:schemeClr val="tx1"/>
                </a:solidFill>
                <a:latin typeface="Times New Roman" panose="02020603050405020304" pitchFamily="18" charset="0"/>
                <a:ea typeface="Calibri" panose="020F0502020204030204" pitchFamily="34" charset="0"/>
              </a:rPr>
              <a:t>Học sinh khối 12 bậc THPT.</a:t>
            </a:r>
            <a:endParaRPr lang="en-US" altLang="en-US" sz="3000">
              <a:solidFill>
                <a:schemeClr val="tx1"/>
              </a:solidFill>
              <a:latin typeface="Times New Roman" panose="02020603050405020304" pitchFamily="18" charset="0"/>
              <a:ea typeface="Calibri" panose="020F0502020204030204" pitchFamily="34" charset="0"/>
            </a:endParaRPr>
          </a:p>
          <a:p>
            <a:pPr marL="6350" marR="4445" indent="-6350" algn="just">
              <a:lnSpc>
                <a:spcPct val="115000"/>
              </a:lnSpc>
              <a:spcAft>
                <a:spcPts val="0"/>
              </a:spcAft>
            </a:pPr>
            <a:endParaRPr lang="en-US" altLang="en-US" sz="3000">
              <a:solidFill>
                <a:schemeClr val="tx1"/>
              </a:solidFill>
              <a:latin typeface="Times New Roman" panose="02020603050405020304" pitchFamily="18" charset="0"/>
              <a:ea typeface="Calibri" panose="020F0502020204030204" pitchFamily="34" charset="0"/>
            </a:endParaRPr>
          </a:p>
        </p:txBody>
      </p:sp>
      <p:pic>
        <p:nvPicPr>
          <p:cNvPr id="37893" name="Picture 10" descr="blumen-pflanzen108[1]"/>
          <p:cNvPicPr>
            <a:picLocks noChangeAspect="1"/>
          </p:cNvPicPr>
          <p:nvPr/>
        </p:nvPicPr>
        <p:blipFill>
          <a:blip r:embed="rId1"/>
          <a:stretch>
            <a:fillRect/>
          </a:stretch>
        </p:blipFill>
        <p:spPr>
          <a:xfrm>
            <a:off x="6804660" y="3533140"/>
            <a:ext cx="4467860" cy="2816860"/>
          </a:xfrm>
          <a:prstGeom prst="rect">
            <a:avLst/>
          </a:prstGeom>
          <a:noFill/>
          <a:ln w="9525">
            <a:noFill/>
          </a:ln>
        </p:spPr>
      </p:pic>
      <p:pic>
        <p:nvPicPr>
          <p:cNvPr id="34828" name="Picture 49" descr="diacauxoay"/>
          <p:cNvPicPr>
            <a:picLocks noChangeAspect="1"/>
          </p:cNvPicPr>
          <p:nvPr/>
        </p:nvPicPr>
        <p:blipFill>
          <a:blip r:embed="rId2"/>
          <a:stretch>
            <a:fillRect/>
          </a:stretch>
        </p:blipFill>
        <p:spPr>
          <a:xfrm>
            <a:off x="9681845" y="114300"/>
            <a:ext cx="1590675" cy="1289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4828"/>
                                        </p:tgtEl>
                                        <p:attrNameLst>
                                          <p:attrName>style.visibility</p:attrName>
                                        </p:attrNameLst>
                                      </p:cBhvr>
                                      <p:to>
                                        <p:strVal val="visible"/>
                                      </p:to>
                                    </p:set>
                                    <p:animScale>
                                      <p:cBhvr>
                                        <p:cTn id="7" dur="1000" decel="50000" fill="hold">
                                          <p:stCondLst>
                                            <p:cond delay="0"/>
                                          </p:stCondLst>
                                        </p:cTn>
                                        <p:tgtEl>
                                          <p:spTgt spid="348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34828"/>
                                        </p:tgtEl>
                                        <p:attrNameLst>
                                          <p:attrName>ppt_x</p:attrName>
                                          <p:attrName>ppt_y</p:attrName>
                                        </p:attrNameLst>
                                      </p:cBhvr>
                                    </p:animMotion>
                                    <p:animEffect transition="in" filter="fade">
                                      <p:cBhvr>
                                        <p:cTn id="9" dur="1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410" y="179705"/>
            <a:ext cx="4927600" cy="657225"/>
          </a:xfrm>
          <a:prstGeom prst="rect">
            <a:avLst/>
          </a:prstGeom>
        </p:spPr>
        <p:txBody>
          <a:bodyPr wrap="square">
            <a:spAutoFit/>
          </a:bodyPr>
          <a:lstStyle/>
          <a:p>
            <a:pPr marL="6350" marR="4445" indent="-6350" algn="ctr">
              <a:lnSpc>
                <a:spcPct val="115000"/>
              </a:lnSpc>
              <a:spcAft>
                <a:spcPts val="0"/>
              </a:spcAft>
            </a:pPr>
            <a:r>
              <a:rPr lang="vi-VN" sz="3200" b="1" kern="0" smtClean="0">
                <a:solidFill>
                  <a:srgbClr val="FF0000"/>
                </a:solidFill>
                <a:latin typeface="Times New Roman" panose="02020603050405020304" pitchFamily="18" charset="0"/>
                <a:ea typeface="Times New Roman" panose="02020603050405020304" pitchFamily="18" charset="0"/>
              </a:rPr>
              <a:t>PHẦN </a:t>
            </a:r>
            <a:r>
              <a:rPr lang="en-US" sz="3200" b="1" kern="0" smtClean="0">
                <a:solidFill>
                  <a:srgbClr val="FF0000"/>
                </a:solidFill>
                <a:latin typeface="Times New Roman" panose="02020603050405020304" pitchFamily="18" charset="0"/>
                <a:ea typeface="Times New Roman" panose="02020603050405020304" pitchFamily="18" charset="0"/>
              </a:rPr>
              <a:t>II</a:t>
            </a:r>
            <a:r>
              <a:rPr lang="en-US" sz="3200" b="1" kern="0">
                <a:solidFill>
                  <a:srgbClr val="FF0000"/>
                </a:solidFill>
                <a:latin typeface="Times New Roman" panose="02020603050405020304" pitchFamily="18" charset="0"/>
                <a:ea typeface="Times New Roman" panose="02020603050405020304" pitchFamily="18" charset="0"/>
              </a:rPr>
              <a:t>. NỘI DUNG</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702945" y="836930"/>
            <a:ext cx="4918075" cy="887730"/>
          </a:xfrm>
          <a:prstGeom prst="rect">
            <a:avLst/>
          </a:prstGeom>
        </p:spPr>
        <p:txBody>
          <a:bodyPr wrap="square">
            <a:spAutoFit/>
          </a:bodyPr>
          <a:lstStyle/>
          <a:p>
            <a:pPr marL="6350" marR="4445" indent="-6350" algn="just">
              <a:lnSpc>
                <a:spcPct val="115000"/>
              </a:lnSpc>
              <a:spcAft>
                <a:spcPts val="0"/>
              </a:spcAft>
            </a:pPr>
            <a:r>
              <a:rPr lang="vi-VN" sz="4500" b="1" kern="0">
                <a:solidFill>
                  <a:srgbClr val="0000CC"/>
                </a:solidFill>
                <a:latin typeface="Times New Roman" panose="02020603050405020304" pitchFamily="18" charset="0"/>
                <a:ea typeface="Times New Roman" panose="02020603050405020304" pitchFamily="18" charset="0"/>
              </a:rPr>
              <a:t>1.</a:t>
            </a:r>
            <a:r>
              <a:rPr lang="en-US" sz="4500" b="1" kern="0">
                <a:solidFill>
                  <a:srgbClr val="0000CC"/>
                </a:solidFill>
                <a:latin typeface="Times New Roman" panose="02020603050405020304" pitchFamily="18" charset="0"/>
                <a:ea typeface="Times New Roman" panose="02020603050405020304" pitchFamily="18" charset="0"/>
              </a:rPr>
              <a:t> C</a:t>
            </a:r>
            <a:r>
              <a:rPr lang="vi-VN" altLang="en-US" sz="4500" b="1" kern="0">
                <a:solidFill>
                  <a:srgbClr val="0000CC"/>
                </a:solidFill>
                <a:latin typeface="Times New Roman" panose="02020603050405020304" pitchFamily="18" charset="0"/>
                <a:ea typeface="Times New Roman" panose="02020603050405020304" pitchFamily="18" charset="0"/>
              </a:rPr>
              <a:t>ơ sở lí luận</a:t>
            </a:r>
            <a:r>
              <a:rPr lang="en-US" sz="2000" b="1" kern="0">
                <a:solidFill>
                  <a:srgbClr val="0000CC"/>
                </a:solidFill>
                <a:latin typeface="Times New Roman" panose="02020603050405020304" pitchFamily="18" charset="0"/>
                <a:ea typeface="Times New Roman" panose="02020603050405020304" pitchFamily="18" charset="0"/>
              </a:rPr>
              <a:t> </a:t>
            </a:r>
            <a:endParaRPr lang="en-US" sz="2000" b="1" kern="0">
              <a:solidFill>
                <a:srgbClr val="00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340995" y="1724660"/>
            <a:ext cx="11544300" cy="4729480"/>
          </a:xfrm>
          <a:prstGeom prst="rect">
            <a:avLst/>
          </a:prstGeom>
        </p:spPr>
        <p:txBody>
          <a:bodyPr wrap="square">
            <a:noAutofit/>
          </a:bodyPr>
          <a:lstStyle/>
          <a:p>
            <a:pPr marL="6350" marR="1905" indent="-6350" algn="just">
              <a:lnSpc>
                <a:spcPct val="115000"/>
              </a:lnSpc>
              <a:spcAft>
                <a:spcPts val="0"/>
              </a:spcAft>
            </a:pPr>
            <a:r>
              <a:rPr lang="vi-VN" altLang="en-US" sz="4500">
                <a:solidFill>
                  <a:schemeClr val="tx1"/>
                </a:solidFill>
                <a:latin typeface="Times New Roman" panose="02020603050405020304" pitchFamily="18" charset="0"/>
                <a:ea typeface="Calibri" panose="020F0502020204030204" pitchFamily="34" charset="0"/>
              </a:rPr>
              <a:t>       </a:t>
            </a:r>
            <a:r>
              <a:rPr lang="en-US" altLang="en-US" sz="4500">
                <a:solidFill>
                  <a:schemeClr val="tx1"/>
                </a:solidFill>
                <a:latin typeface="Times New Roman" panose="02020603050405020304" pitchFamily="18" charset="0"/>
                <a:ea typeface="Calibri" panose="020F0502020204030204" pitchFamily="34" charset="0"/>
              </a:rPr>
              <a:t>Giải quyết vấn đề</a:t>
            </a:r>
            <a:r>
              <a:rPr lang="en-US" altLang="en-US" sz="4500">
                <a:solidFill>
                  <a:schemeClr val="tx1"/>
                </a:solidFill>
                <a:latin typeface="Times New Roman" panose="02020603050405020304" pitchFamily="18" charset="0"/>
                <a:ea typeface="Calibri" panose="020F0502020204030204" pitchFamily="34" charset="0"/>
              </a:rPr>
              <a:t> là một phương pháp có vai trò vô cùng quan trọng trong việc phát triển tư duy của con người. Mục </a:t>
            </a:r>
            <a:r>
              <a:rPr lang="en-US" altLang="en-US" sz="4500">
                <a:solidFill>
                  <a:schemeClr val="tx1"/>
                </a:solidFill>
                <a:latin typeface="Times New Roman" panose="02020603050405020304" pitchFamily="18" charset="0"/>
                <a:ea typeface="Calibri" panose="020F0502020204030204" pitchFamily="34" charset="0"/>
              </a:rPr>
              <a:t>đích của phương pháp đặt và giải quyết vấn đề </a:t>
            </a:r>
            <a:r>
              <a:rPr lang="en-US" altLang="en-US" sz="4500">
                <a:solidFill>
                  <a:schemeClr val="tx1"/>
                </a:solidFill>
                <a:latin typeface="Times New Roman" panose="02020603050405020304" pitchFamily="18" charset="0"/>
                <a:ea typeface="Calibri" panose="020F0502020204030204" pitchFamily="34" charset="0"/>
              </a:rPr>
              <a:t>đó là giúp rèn luyện năng lực của bản thân và đưa ra những giải pháp nhanh.</a:t>
            </a:r>
            <a:endParaRPr lang="en-US" altLang="en-US" sz="4500">
              <a:solidFill>
                <a:schemeClr val="tx1"/>
              </a:solidFill>
              <a:latin typeface="Times New Roman" panose="02020603050405020304" pitchFamily="18" charset="0"/>
              <a:ea typeface="Calibri" panose="020F0502020204030204" pitchFamily="34" charset="0"/>
            </a:endParaRPr>
          </a:p>
        </p:txBody>
      </p:sp>
      <p:pic>
        <p:nvPicPr>
          <p:cNvPr id="34828" name="Picture 49" descr="diacauxoay"/>
          <p:cNvPicPr>
            <a:picLocks noChangeAspect="1"/>
          </p:cNvPicPr>
          <p:nvPr/>
        </p:nvPicPr>
        <p:blipFill>
          <a:blip r:embed="rId1"/>
          <a:stretch>
            <a:fillRect/>
          </a:stretch>
        </p:blipFill>
        <p:spPr>
          <a:xfrm>
            <a:off x="10036810" y="337820"/>
            <a:ext cx="1447800" cy="10858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4828"/>
                                        </p:tgtEl>
                                        <p:attrNameLst>
                                          <p:attrName>style.visibility</p:attrName>
                                        </p:attrNameLst>
                                      </p:cBhvr>
                                      <p:to>
                                        <p:strVal val="visible"/>
                                      </p:to>
                                    </p:set>
                                    <p:animScale>
                                      <p:cBhvr>
                                        <p:cTn id="7" dur="1000" decel="50000" fill="hold">
                                          <p:stCondLst>
                                            <p:cond delay="0"/>
                                          </p:stCondLst>
                                        </p:cTn>
                                        <p:tgtEl>
                                          <p:spTgt spid="348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34828"/>
                                        </p:tgtEl>
                                        <p:attrNameLst>
                                          <p:attrName>ppt_x</p:attrName>
                                          <p:attrName>ppt_y</p:attrName>
                                        </p:attrNameLst>
                                      </p:cBhvr>
                                    </p:animMotion>
                                    <p:animEffect transition="in" filter="fade">
                                      <p:cBhvr>
                                        <p:cTn id="9" dur="1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410" y="179705"/>
            <a:ext cx="4927600" cy="657225"/>
          </a:xfrm>
          <a:prstGeom prst="rect">
            <a:avLst/>
          </a:prstGeom>
        </p:spPr>
        <p:txBody>
          <a:bodyPr wrap="square">
            <a:spAutoFit/>
          </a:bodyPr>
          <a:lstStyle/>
          <a:p>
            <a:pPr marL="6350" marR="4445" indent="-6350" algn="ctr">
              <a:lnSpc>
                <a:spcPct val="115000"/>
              </a:lnSpc>
              <a:spcAft>
                <a:spcPts val="0"/>
              </a:spcAft>
            </a:pPr>
            <a:r>
              <a:rPr lang="vi-VN" sz="3200" b="1" kern="0" smtClean="0">
                <a:solidFill>
                  <a:srgbClr val="FF0000"/>
                </a:solidFill>
                <a:latin typeface="Times New Roman" panose="02020603050405020304" pitchFamily="18" charset="0"/>
                <a:ea typeface="Times New Roman" panose="02020603050405020304" pitchFamily="18" charset="0"/>
              </a:rPr>
              <a:t>PHẦN </a:t>
            </a:r>
            <a:r>
              <a:rPr lang="en-US" sz="3200" b="1" kern="0" smtClean="0">
                <a:solidFill>
                  <a:srgbClr val="FF0000"/>
                </a:solidFill>
                <a:latin typeface="Times New Roman" panose="02020603050405020304" pitchFamily="18" charset="0"/>
                <a:ea typeface="Times New Roman" panose="02020603050405020304" pitchFamily="18" charset="0"/>
              </a:rPr>
              <a:t>II</a:t>
            </a:r>
            <a:r>
              <a:rPr lang="en-US" sz="3200" b="1" kern="0">
                <a:solidFill>
                  <a:srgbClr val="FF0000"/>
                </a:solidFill>
                <a:latin typeface="Times New Roman" panose="02020603050405020304" pitchFamily="18" charset="0"/>
                <a:ea typeface="Times New Roman" panose="02020603050405020304" pitchFamily="18" charset="0"/>
              </a:rPr>
              <a:t>. NỘI DUNG</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702945" y="836930"/>
            <a:ext cx="4119880" cy="727710"/>
          </a:xfrm>
          <a:prstGeom prst="rect">
            <a:avLst/>
          </a:prstGeom>
        </p:spPr>
        <p:txBody>
          <a:bodyPr wrap="square">
            <a:spAutoFit/>
          </a:bodyPr>
          <a:lstStyle/>
          <a:p>
            <a:pPr marL="6350" marR="4445" indent="-6350" algn="just">
              <a:lnSpc>
                <a:spcPct val="115000"/>
              </a:lnSpc>
              <a:spcAft>
                <a:spcPts val="0"/>
              </a:spcAft>
            </a:pPr>
            <a:r>
              <a:rPr lang="vi-VN" sz="3600" b="1" kern="0">
                <a:solidFill>
                  <a:srgbClr val="0000CC"/>
                </a:solidFill>
                <a:latin typeface="Times New Roman" panose="02020603050405020304" pitchFamily="18" charset="0"/>
                <a:ea typeface="Times New Roman" panose="02020603050405020304" pitchFamily="18" charset="0"/>
              </a:rPr>
              <a:t>1.</a:t>
            </a:r>
            <a:r>
              <a:rPr lang="en-US" sz="3600" b="1" kern="0">
                <a:solidFill>
                  <a:srgbClr val="0000CC"/>
                </a:solidFill>
                <a:latin typeface="Times New Roman" panose="02020603050405020304" pitchFamily="18" charset="0"/>
                <a:ea typeface="Times New Roman" panose="02020603050405020304" pitchFamily="18" charset="0"/>
              </a:rPr>
              <a:t> C</a:t>
            </a:r>
            <a:r>
              <a:rPr lang="vi-VN" altLang="en-US" sz="3600" b="1" kern="0">
                <a:solidFill>
                  <a:srgbClr val="0000CC"/>
                </a:solidFill>
                <a:latin typeface="Times New Roman" panose="02020603050405020304" pitchFamily="18" charset="0"/>
                <a:ea typeface="Times New Roman" panose="02020603050405020304" pitchFamily="18" charset="0"/>
              </a:rPr>
              <a:t>ơ sở lí luận</a:t>
            </a:r>
            <a:r>
              <a:rPr lang="en-US" sz="2000" b="1" kern="0">
                <a:solidFill>
                  <a:srgbClr val="0000CC"/>
                </a:solidFill>
                <a:latin typeface="Times New Roman" panose="02020603050405020304" pitchFamily="18" charset="0"/>
                <a:ea typeface="Times New Roman" panose="02020603050405020304" pitchFamily="18" charset="0"/>
              </a:rPr>
              <a:t> </a:t>
            </a:r>
            <a:endParaRPr lang="en-US" sz="2000" b="1" kern="0">
              <a:solidFill>
                <a:srgbClr val="00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340995" y="1513840"/>
            <a:ext cx="11544300" cy="4729480"/>
          </a:xfrm>
          <a:prstGeom prst="rect">
            <a:avLst/>
          </a:prstGeom>
        </p:spPr>
        <p:txBody>
          <a:bodyPr wrap="square">
            <a:noAutofit/>
          </a:bodyPr>
          <a:lstStyle/>
          <a:p>
            <a:pPr marL="6350" marR="1905" indent="-6350" algn="just">
              <a:lnSpc>
                <a:spcPct val="115000"/>
              </a:lnSpc>
              <a:spcAft>
                <a:spcPts val="0"/>
              </a:spcAft>
            </a:pPr>
            <a:r>
              <a:rPr lang="vi-VN" altLang="en-US" sz="3000">
                <a:solidFill>
                  <a:schemeClr val="tx1"/>
                </a:solidFill>
                <a:latin typeface="Times New Roman" panose="02020603050405020304" pitchFamily="18" charset="0"/>
                <a:ea typeface="Calibri" panose="020F0502020204030204" pitchFamily="34" charset="0"/>
              </a:rPr>
              <a:t>     </a:t>
            </a:r>
            <a:r>
              <a:rPr lang="vi-VN" altLang="en-US" sz="3400">
                <a:solidFill>
                  <a:schemeClr val="tx1"/>
                </a:solidFill>
                <a:latin typeface="Times New Roman" panose="02020603050405020304" pitchFamily="18" charset="0"/>
                <a:ea typeface="Calibri" panose="020F0502020204030204" pitchFamily="34" charset="0"/>
              </a:rPr>
              <a:t> </a:t>
            </a:r>
            <a:r>
              <a:rPr lang="en-US" altLang="en-US" sz="3400">
                <a:solidFill>
                  <a:schemeClr val="tx1"/>
                </a:solidFill>
                <a:latin typeface="Times New Roman" panose="02020603050405020304" pitchFamily="18" charset="0"/>
                <a:ea typeface="Calibri" panose="020F0502020204030204" pitchFamily="34" charset="0"/>
              </a:rPr>
              <a:t>Thực tế giảng dạy môn </a:t>
            </a:r>
            <a:r>
              <a:rPr lang="en-US" altLang="en-US" sz="3400">
                <a:solidFill>
                  <a:schemeClr val="tx1"/>
                </a:solidFill>
                <a:latin typeface="Times New Roman" panose="02020603050405020304" pitchFamily="18" charset="0"/>
                <a:ea typeface="Calibri" panose="020F0502020204030204" pitchFamily="34" charset="0"/>
              </a:rPr>
              <a:t>Đ</a:t>
            </a:r>
            <a:r>
              <a:rPr lang="en-US" altLang="en-US" sz="3400">
                <a:solidFill>
                  <a:schemeClr val="tx1"/>
                </a:solidFill>
                <a:latin typeface="Times New Roman" panose="02020603050405020304" pitchFamily="18" charset="0"/>
                <a:ea typeface="Calibri" panose="020F0502020204030204" pitchFamily="34" charset="0"/>
              </a:rPr>
              <a:t>ịa Lí ở tr</a:t>
            </a:r>
            <a:r>
              <a:rPr lang="en-US" altLang="en-US" sz="3400">
                <a:solidFill>
                  <a:schemeClr val="tx1"/>
                </a:solidFill>
                <a:latin typeface="Times New Roman" panose="02020603050405020304" pitchFamily="18" charset="0"/>
                <a:ea typeface="Calibri" panose="020F0502020204030204" pitchFamily="34" charset="0"/>
              </a:rPr>
              <a:t>ư</a:t>
            </a:r>
            <a:r>
              <a:rPr lang="en-US" altLang="en-US" sz="3400">
                <a:solidFill>
                  <a:schemeClr val="tx1"/>
                </a:solidFill>
                <a:latin typeface="Times New Roman" panose="02020603050405020304" pitchFamily="18" charset="0"/>
                <a:ea typeface="Calibri" panose="020F0502020204030204" pitchFamily="34" charset="0"/>
              </a:rPr>
              <a:t>ờng THPT cho thấy việc sử dụng các ph</a:t>
            </a:r>
            <a:r>
              <a:rPr lang="en-US" altLang="en-US" sz="3400">
                <a:solidFill>
                  <a:schemeClr val="tx1"/>
                </a:solidFill>
                <a:latin typeface="Times New Roman" panose="02020603050405020304" pitchFamily="18" charset="0"/>
                <a:ea typeface="Calibri" panose="020F0502020204030204" pitchFamily="34" charset="0"/>
              </a:rPr>
              <a:t>ư</a:t>
            </a:r>
            <a:r>
              <a:rPr lang="en-US" altLang="en-US" sz="3400">
                <a:solidFill>
                  <a:schemeClr val="tx1"/>
                </a:solidFill>
                <a:latin typeface="Times New Roman" panose="02020603050405020304" pitchFamily="18" charset="0"/>
                <a:ea typeface="Calibri" panose="020F0502020204030204" pitchFamily="34" charset="0"/>
              </a:rPr>
              <a:t>ơng pháp dạy học truyền thống làm cho học sinh có cách nhìn tiêu cực về môn học này và nhiều học sinh ngày càng thiếu hứng thú trong học tập. </a:t>
            </a:r>
            <a:r>
              <a:rPr lang="en-US" altLang="en-US" sz="3400">
                <a:solidFill>
                  <a:schemeClr val="tx1"/>
                </a:solidFill>
                <a:latin typeface="Times New Roman" panose="02020603050405020304" pitchFamily="18" charset="0"/>
                <a:ea typeface="Calibri" panose="020F0502020204030204" pitchFamily="34" charset="0"/>
              </a:rPr>
              <a:t>Đ</a:t>
            </a:r>
            <a:r>
              <a:rPr lang="en-US" altLang="en-US" sz="3400">
                <a:solidFill>
                  <a:schemeClr val="tx1"/>
                </a:solidFill>
                <a:latin typeface="Times New Roman" panose="02020603050405020304" pitchFamily="18" charset="0"/>
                <a:ea typeface="Calibri" panose="020F0502020204030204" pitchFamily="34" charset="0"/>
              </a:rPr>
              <a:t>ể tránh hiện t</a:t>
            </a:r>
            <a:r>
              <a:rPr lang="en-US" altLang="en-US" sz="3400">
                <a:solidFill>
                  <a:schemeClr val="tx1"/>
                </a:solidFill>
                <a:latin typeface="Times New Roman" panose="02020603050405020304" pitchFamily="18" charset="0"/>
                <a:ea typeface="Calibri" panose="020F0502020204030204" pitchFamily="34" charset="0"/>
              </a:rPr>
              <a:t>ư</a:t>
            </a:r>
            <a:r>
              <a:rPr lang="en-US" altLang="en-US" sz="3400">
                <a:solidFill>
                  <a:schemeClr val="tx1"/>
                </a:solidFill>
                <a:latin typeface="Times New Roman" panose="02020603050405020304" pitchFamily="18" charset="0"/>
                <a:ea typeface="Calibri" panose="020F0502020204030204" pitchFamily="34" charset="0"/>
              </a:rPr>
              <a:t>ợng nhàm chán cho học sinh, việc mạnh dạn sử dụng ph</a:t>
            </a:r>
            <a:r>
              <a:rPr lang="en-US" altLang="en-US" sz="3400">
                <a:solidFill>
                  <a:schemeClr val="tx1"/>
                </a:solidFill>
                <a:latin typeface="Times New Roman" panose="02020603050405020304" pitchFamily="18" charset="0"/>
                <a:ea typeface="Calibri" panose="020F0502020204030204" pitchFamily="34" charset="0"/>
              </a:rPr>
              <a:t>ư</a:t>
            </a:r>
            <a:r>
              <a:rPr lang="en-US" altLang="en-US" sz="3400">
                <a:solidFill>
                  <a:schemeClr val="tx1"/>
                </a:solidFill>
                <a:latin typeface="Times New Roman" panose="02020603050405020304" pitchFamily="18" charset="0"/>
                <a:ea typeface="Calibri" panose="020F0502020204030204" pitchFamily="34" charset="0"/>
              </a:rPr>
              <a:t>ơng pháp </a:t>
            </a:r>
            <a:r>
              <a:rPr lang="en-US" altLang="en-US" sz="3400">
                <a:solidFill>
                  <a:schemeClr val="tx1"/>
                </a:solidFill>
                <a:latin typeface="Times New Roman" panose="02020603050405020304" pitchFamily="18" charset="0"/>
                <a:ea typeface="Calibri" panose="020F0502020204030204" pitchFamily="34" charset="0"/>
              </a:rPr>
              <a:t>đ</a:t>
            </a:r>
            <a:r>
              <a:rPr lang="en-US" altLang="en-US" sz="3400">
                <a:solidFill>
                  <a:schemeClr val="tx1"/>
                </a:solidFill>
                <a:latin typeface="Times New Roman" panose="02020603050405020304" pitchFamily="18" charset="0"/>
                <a:ea typeface="Calibri" panose="020F0502020204030204" pitchFamily="34" charset="0"/>
              </a:rPr>
              <a:t>ặt và giải quyết vấn </a:t>
            </a:r>
            <a:r>
              <a:rPr lang="en-US" altLang="en-US" sz="3400">
                <a:solidFill>
                  <a:schemeClr val="tx1"/>
                </a:solidFill>
                <a:latin typeface="Times New Roman" panose="02020603050405020304" pitchFamily="18" charset="0"/>
                <a:ea typeface="Calibri" panose="020F0502020204030204" pitchFamily="34" charset="0"/>
              </a:rPr>
              <a:t>đ</a:t>
            </a:r>
            <a:r>
              <a:rPr lang="en-US" altLang="en-US" sz="3400">
                <a:solidFill>
                  <a:schemeClr val="tx1"/>
                </a:solidFill>
                <a:latin typeface="Times New Roman" panose="02020603050405020304" pitchFamily="18" charset="0"/>
                <a:ea typeface="Calibri" panose="020F0502020204030204" pitchFamily="34" charset="0"/>
              </a:rPr>
              <a:t>ề là rất cần thiết, </a:t>
            </a:r>
            <a:r>
              <a:rPr lang="en-US" altLang="en-US" sz="3400">
                <a:solidFill>
                  <a:schemeClr val="tx1"/>
                </a:solidFill>
                <a:latin typeface="Times New Roman" panose="02020603050405020304" pitchFamily="18" charset="0"/>
                <a:ea typeface="Calibri" panose="020F0502020204030204" pitchFamily="34" charset="0"/>
              </a:rPr>
              <a:t>đ</a:t>
            </a:r>
            <a:r>
              <a:rPr lang="en-US" altLang="en-US" sz="3400">
                <a:solidFill>
                  <a:schemeClr val="tx1"/>
                </a:solidFill>
                <a:latin typeface="Times New Roman" panose="02020603050405020304" pitchFamily="18" charset="0"/>
                <a:ea typeface="Calibri" panose="020F0502020204030204" pitchFamily="34" charset="0"/>
              </a:rPr>
              <a:t>ặc biệt trong ôn thi tốt nghiệp THPT.</a:t>
            </a:r>
            <a:endParaRPr lang="en-US" altLang="en-US" sz="3400">
              <a:solidFill>
                <a:schemeClr val="tx1"/>
              </a:solidFill>
              <a:latin typeface="Times New Roman" panose="02020603050405020304" pitchFamily="18" charset="0"/>
              <a:ea typeface="Calibri" panose="020F0502020204030204" pitchFamily="34" charset="0"/>
            </a:endParaRPr>
          </a:p>
        </p:txBody>
      </p:sp>
      <p:pic>
        <p:nvPicPr>
          <p:cNvPr id="17417" name="Picture 9" descr="Yacht-03-june"/>
          <p:cNvPicPr>
            <a:picLocks noChangeAspect="1"/>
          </p:cNvPicPr>
          <p:nvPr/>
        </p:nvPicPr>
        <p:blipFill>
          <a:blip r:embed="rId1"/>
          <a:stretch>
            <a:fillRect/>
          </a:stretch>
        </p:blipFill>
        <p:spPr>
          <a:xfrm>
            <a:off x="9269730" y="180340"/>
            <a:ext cx="2466975" cy="13341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1410" y="179705"/>
            <a:ext cx="4927600" cy="657225"/>
          </a:xfrm>
          <a:prstGeom prst="rect">
            <a:avLst/>
          </a:prstGeom>
        </p:spPr>
        <p:txBody>
          <a:bodyPr wrap="square">
            <a:spAutoFit/>
          </a:bodyPr>
          <a:lstStyle/>
          <a:p>
            <a:pPr marL="6350" marR="4445" indent="-6350" algn="ctr">
              <a:lnSpc>
                <a:spcPct val="115000"/>
              </a:lnSpc>
              <a:spcAft>
                <a:spcPts val="0"/>
              </a:spcAft>
            </a:pPr>
            <a:r>
              <a:rPr lang="vi-VN" sz="3200" b="1" kern="0" smtClean="0">
                <a:solidFill>
                  <a:srgbClr val="FF0000"/>
                </a:solidFill>
                <a:latin typeface="Times New Roman" panose="02020603050405020304" pitchFamily="18" charset="0"/>
                <a:ea typeface="Times New Roman" panose="02020603050405020304" pitchFamily="18" charset="0"/>
              </a:rPr>
              <a:t>PHẦN </a:t>
            </a:r>
            <a:r>
              <a:rPr lang="en-US" sz="3200" b="1" kern="0" smtClean="0">
                <a:solidFill>
                  <a:srgbClr val="FF0000"/>
                </a:solidFill>
                <a:latin typeface="Times New Roman" panose="02020603050405020304" pitchFamily="18" charset="0"/>
                <a:ea typeface="Times New Roman" panose="02020603050405020304" pitchFamily="18" charset="0"/>
              </a:rPr>
              <a:t>II</a:t>
            </a:r>
            <a:r>
              <a:rPr lang="en-US" sz="3200" b="1" kern="0">
                <a:solidFill>
                  <a:srgbClr val="FF0000"/>
                </a:solidFill>
                <a:latin typeface="Times New Roman" panose="02020603050405020304" pitchFamily="18" charset="0"/>
                <a:ea typeface="Times New Roman" panose="02020603050405020304" pitchFamily="18" charset="0"/>
              </a:rPr>
              <a:t>. NỘI DUNG</a:t>
            </a:r>
            <a:r>
              <a:rPr lang="en-US" sz="2400" b="1" kern="0">
                <a:solidFill>
                  <a:srgbClr val="FF0000"/>
                </a:solidFill>
                <a:latin typeface="Times New Roman" panose="02020603050405020304" pitchFamily="18" charset="0"/>
                <a:ea typeface="Times New Roman" panose="02020603050405020304" pitchFamily="18" charset="0"/>
              </a:rPr>
              <a:t> </a:t>
            </a:r>
            <a:endParaRPr lang="en-US" sz="2400" b="1" ker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702945" y="753110"/>
            <a:ext cx="7886065" cy="727710"/>
          </a:xfrm>
          <a:prstGeom prst="rect">
            <a:avLst/>
          </a:prstGeom>
        </p:spPr>
        <p:txBody>
          <a:bodyPr wrap="square">
            <a:spAutoFit/>
          </a:bodyPr>
          <a:lstStyle/>
          <a:p>
            <a:pPr marL="6350" marR="4445" indent="-6350" algn="just">
              <a:lnSpc>
                <a:spcPct val="115000"/>
              </a:lnSpc>
              <a:spcAft>
                <a:spcPts val="0"/>
              </a:spcAft>
            </a:pPr>
            <a:r>
              <a:rPr lang="vi-VN" sz="3600" b="1" kern="0">
                <a:solidFill>
                  <a:srgbClr val="0000CC"/>
                </a:solidFill>
                <a:latin typeface="Times New Roman" panose="02020603050405020304" pitchFamily="18" charset="0"/>
                <a:ea typeface="Times New Roman" panose="02020603050405020304" pitchFamily="18" charset="0"/>
              </a:rPr>
              <a:t>2.</a:t>
            </a:r>
            <a:r>
              <a:rPr lang="en-US" sz="3600" b="1" kern="0">
                <a:solidFill>
                  <a:srgbClr val="0000CC"/>
                </a:solidFill>
                <a:latin typeface="Times New Roman" panose="02020603050405020304" pitchFamily="18" charset="0"/>
                <a:ea typeface="Times New Roman" panose="02020603050405020304" pitchFamily="18" charset="0"/>
              </a:rPr>
              <a:t> </a:t>
            </a:r>
            <a:r>
              <a:rPr lang="en-US" altLang="en-US" sz="3600" b="1" kern="0">
                <a:solidFill>
                  <a:srgbClr val="0000CC"/>
                </a:solidFill>
                <a:latin typeface="Times New Roman" panose="02020603050405020304" pitchFamily="18" charset="0"/>
                <a:ea typeface="Times New Roman" panose="02020603050405020304" pitchFamily="18" charset="0"/>
              </a:rPr>
              <a:t>Thực trạng công tác dạy học.</a:t>
            </a:r>
            <a:r>
              <a:rPr lang="en-US" sz="3200" b="1" kern="0">
                <a:solidFill>
                  <a:srgbClr val="0000CC"/>
                </a:solidFill>
                <a:latin typeface="Times New Roman" panose="02020603050405020304" pitchFamily="18" charset="0"/>
                <a:ea typeface="Times New Roman" panose="02020603050405020304" pitchFamily="18" charset="0"/>
              </a:rPr>
              <a:t> </a:t>
            </a:r>
            <a:endParaRPr lang="en-US" sz="3200" b="1" kern="0">
              <a:solidFill>
                <a:srgbClr val="00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340995" y="1500505"/>
            <a:ext cx="11544300" cy="5357495"/>
          </a:xfrm>
          <a:prstGeom prst="rect">
            <a:avLst/>
          </a:prstGeom>
        </p:spPr>
        <p:txBody>
          <a:bodyPr wrap="square">
            <a:noAutofit/>
          </a:bodyPr>
          <a:lstStyle/>
          <a:p>
            <a:pPr marL="6350" marR="1905" indent="-6350" algn="just">
              <a:lnSpc>
                <a:spcPct val="115000"/>
              </a:lnSpc>
              <a:spcAft>
                <a:spcPts val="0"/>
              </a:spcAft>
            </a:pPr>
            <a:r>
              <a:rPr lang="vi-VN" altLang="en-US" sz="2900">
                <a:solidFill>
                  <a:schemeClr val="tx1"/>
                </a:solidFill>
                <a:latin typeface="Times New Roman" panose="02020603050405020304" pitchFamily="18" charset="0"/>
                <a:ea typeface="Calibri" panose="020F0502020204030204" pitchFamily="34" charset="0"/>
              </a:rPr>
              <a:t> </a:t>
            </a:r>
            <a:r>
              <a:rPr lang="vi-VN" altLang="en-US" sz="3200">
                <a:solidFill>
                  <a:schemeClr val="tx1"/>
                </a:solidFill>
                <a:latin typeface="Times New Roman" panose="02020603050405020304" pitchFamily="18" charset="0"/>
                <a:ea typeface="Calibri" panose="020F0502020204030204" pitchFamily="34" charset="0"/>
              </a:rPr>
              <a:t>    </a:t>
            </a:r>
            <a:r>
              <a:rPr lang="vi-VN" altLang="en-US" sz="3600">
                <a:solidFill>
                  <a:schemeClr val="tx1"/>
                </a:solidFill>
                <a:latin typeface="Times New Roman" panose="02020603050405020304" pitchFamily="18" charset="0"/>
                <a:ea typeface="Calibri" panose="020F0502020204030204" pitchFamily="34" charset="0"/>
              </a:rPr>
              <a:t>  </a:t>
            </a:r>
            <a:r>
              <a:rPr lang="vi-VN" altLang="en-US" sz="3600" b="1">
                <a:solidFill>
                  <a:schemeClr val="tx1"/>
                </a:solidFill>
                <a:latin typeface="Times New Roman" panose="02020603050405020304" pitchFamily="18" charset="0"/>
                <a:ea typeface="Calibri" panose="020F0502020204030204" pitchFamily="34" charset="0"/>
              </a:rPr>
              <a:t>2.1.</a:t>
            </a:r>
            <a:r>
              <a:rPr lang="en-US" altLang="en-US" sz="3600" b="1">
                <a:solidFill>
                  <a:schemeClr val="tx1"/>
                </a:solidFill>
                <a:latin typeface="Times New Roman" panose="02020603050405020304" pitchFamily="18" charset="0"/>
                <a:ea typeface="Calibri" panose="020F0502020204030204" pitchFamily="34" charset="0"/>
              </a:rPr>
              <a:t> Về phía học tập của HS</a:t>
            </a:r>
            <a:endParaRPr lang="en-US" altLang="en-US" sz="3600" b="1">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3600">
                <a:solidFill>
                  <a:schemeClr val="tx1"/>
                </a:solidFill>
                <a:latin typeface="Times New Roman" panose="02020603050405020304" pitchFamily="18" charset="0"/>
                <a:ea typeface="Calibri" panose="020F0502020204030204" pitchFamily="34" charset="0"/>
              </a:rPr>
              <a:t>Trong quá trình dạy học v</a:t>
            </a:r>
            <a:r>
              <a:rPr lang="vi-VN" altLang="en-US" sz="3600">
                <a:solidFill>
                  <a:schemeClr val="tx1"/>
                </a:solidFill>
                <a:latin typeface="Times New Roman" panose="02020603050405020304" pitchFamily="18" charset="0"/>
                <a:ea typeface="Calibri" panose="020F0502020204030204" pitchFamily="34" charset="0"/>
              </a:rPr>
              <a:t>à</a:t>
            </a:r>
            <a:r>
              <a:rPr lang="en-US" altLang="en-US" sz="3600">
                <a:solidFill>
                  <a:schemeClr val="tx1"/>
                </a:solidFill>
                <a:latin typeface="Times New Roman" panose="02020603050405020304" pitchFamily="18" charset="0"/>
                <a:ea typeface="Calibri" panose="020F0502020204030204" pitchFamily="34" charset="0"/>
              </a:rPr>
              <a:t> ôn thi tốt nghiệp THPT, tôi nhận thấy </a:t>
            </a:r>
            <a:r>
              <a:rPr lang="vi-VN" altLang="en-US" sz="3600">
                <a:solidFill>
                  <a:schemeClr val="tx1"/>
                </a:solidFill>
                <a:latin typeface="Times New Roman" panose="02020603050405020304" pitchFamily="18" charset="0"/>
                <a:ea typeface="Calibri" panose="020F0502020204030204" pitchFamily="34" charset="0"/>
              </a:rPr>
              <a:t>những</a:t>
            </a:r>
            <a:r>
              <a:rPr lang="en-US" altLang="en-US" sz="3600">
                <a:solidFill>
                  <a:schemeClr val="tx1"/>
                </a:solidFill>
                <a:latin typeface="Times New Roman" panose="02020603050405020304" pitchFamily="18" charset="0"/>
                <a:ea typeface="Calibri" panose="020F0502020204030204" pitchFamily="34" charset="0"/>
              </a:rPr>
              <a:t> vấn đ</a:t>
            </a:r>
            <a:r>
              <a:rPr lang="en-US" altLang="en-US" sz="3600">
                <a:solidFill>
                  <a:schemeClr val="tx1"/>
                </a:solidFill>
                <a:latin typeface="Times New Roman" panose="02020603050405020304" pitchFamily="18" charset="0"/>
                <a:ea typeface="Calibri" panose="020F0502020204030204" pitchFamily="34" charset="0"/>
              </a:rPr>
              <a:t>ề sau:</a:t>
            </a:r>
            <a:endParaRPr lang="en-US" altLang="en-US" sz="36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3600">
                <a:solidFill>
                  <a:schemeClr val="tx1"/>
                </a:solidFill>
                <a:latin typeface="Times New Roman" panose="02020603050405020304" pitchFamily="18" charset="0"/>
                <a:ea typeface="Calibri" panose="020F0502020204030204" pitchFamily="34" charset="0"/>
              </a:rPr>
              <a:t>+ HS khó khăn trong việc trả lời các câu hỏi trắc nghiệm nhiều phư</a:t>
            </a:r>
            <a:r>
              <a:rPr lang="en-US" altLang="en-US" sz="3600">
                <a:solidFill>
                  <a:schemeClr val="tx1"/>
                </a:solidFill>
                <a:latin typeface="Times New Roman" panose="02020603050405020304" pitchFamily="18" charset="0"/>
                <a:ea typeface="Calibri" panose="020F0502020204030204" pitchFamily="34" charset="0"/>
              </a:rPr>
              <a:t>ơng án lựa chọn ở các câu hỏi vận dụng và vận dụng cao.</a:t>
            </a:r>
            <a:endParaRPr lang="en-US" altLang="en-US" sz="3600">
              <a:solidFill>
                <a:schemeClr val="tx1"/>
              </a:solidFill>
              <a:latin typeface="Times New Roman" panose="02020603050405020304" pitchFamily="18" charset="0"/>
              <a:ea typeface="Calibri" panose="020F0502020204030204" pitchFamily="34" charset="0"/>
            </a:endParaRPr>
          </a:p>
          <a:p>
            <a:pPr marL="6350" marR="1905" indent="-6350" algn="just">
              <a:lnSpc>
                <a:spcPct val="115000"/>
              </a:lnSpc>
              <a:spcAft>
                <a:spcPts val="0"/>
              </a:spcAft>
            </a:pPr>
            <a:r>
              <a:rPr lang="en-US" altLang="en-US" sz="3600">
                <a:solidFill>
                  <a:schemeClr val="tx1"/>
                </a:solidFill>
                <a:latin typeface="Times New Roman" panose="02020603050405020304" pitchFamily="18" charset="0"/>
                <a:ea typeface="Calibri" panose="020F0502020204030204" pitchFamily="34" charset="0"/>
              </a:rPr>
              <a:t>+ Có một vài học sinh chăm học, chú ý</a:t>
            </a:r>
            <a:r>
              <a:rPr lang="en-US" altLang="en-US" sz="3600">
                <a:solidFill>
                  <a:schemeClr val="tx1"/>
                </a:solidFill>
                <a:latin typeface="Times New Roman" panose="02020603050405020304" pitchFamily="18" charset="0"/>
                <a:ea typeface="Calibri" panose="020F0502020204030204" pitchFamily="34" charset="0"/>
              </a:rPr>
              <a:t> vào bài nhưng lại thư</a:t>
            </a:r>
            <a:r>
              <a:rPr lang="en-US" altLang="en-US" sz="3600">
                <a:solidFill>
                  <a:schemeClr val="tx1"/>
                </a:solidFill>
                <a:latin typeface="Times New Roman" panose="02020603050405020304" pitchFamily="18" charset="0"/>
                <a:ea typeface="Calibri" panose="020F0502020204030204" pitchFamily="34" charset="0"/>
              </a:rPr>
              <a:t>ờng trả lời sai ở những câu hỏi khó.</a:t>
            </a:r>
            <a:endParaRPr lang="en-US" altLang="en-US" sz="3600">
              <a:solidFill>
                <a:schemeClr val="tx1"/>
              </a:solidFill>
              <a:latin typeface="Times New Roman" panose="02020603050405020304" pitchFamily="18" charset="0"/>
              <a:ea typeface="Calibri" panose="020F0502020204030204" pitchFamily="34" charset="0"/>
            </a:endParaRPr>
          </a:p>
        </p:txBody>
      </p:sp>
      <p:pic>
        <p:nvPicPr>
          <p:cNvPr id="17417" name="Picture 9" descr="Yacht-03-june"/>
          <p:cNvPicPr>
            <a:picLocks noChangeAspect="1"/>
          </p:cNvPicPr>
          <p:nvPr/>
        </p:nvPicPr>
        <p:blipFill>
          <a:blip r:embed="rId1"/>
          <a:stretch>
            <a:fillRect/>
          </a:stretch>
        </p:blipFill>
        <p:spPr>
          <a:xfrm>
            <a:off x="9269730" y="179705"/>
            <a:ext cx="2466975" cy="15678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TABLE_ENDDRAG_ORIGIN_RECT" val="830*356"/>
  <p:tag name="TABLE_ENDDRAG_RECT" val="57*152*830*356"/>
</p:tagLst>
</file>

<file path=ppt/tags/tag2.xml><?xml version="1.0" encoding="utf-8"?>
<p:tagLst xmlns:p="http://schemas.openxmlformats.org/presentationml/2006/main">
  <p:tag name="TABLE_ENDDRAG_ORIGIN_RECT" val="928*488"/>
  <p:tag name="TABLE_ENDDRAG_RECT" val="9*51*928*4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11270</Words>
  <Application>WPS Presentation</Application>
  <PresentationFormat>Widescreen</PresentationFormat>
  <Paragraphs>370</Paragraphs>
  <Slides>34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SimSun</vt:lpstr>
      <vt:lpstr>Wingdings</vt:lpstr>
      <vt:lpstr>.VnTime</vt:lpstr>
      <vt:lpstr>Times New Roman</vt:lpstr>
      <vt:lpstr>Calibri</vt:lpstr>
      <vt:lpstr>Times New Roman</vt:lpstr>
      <vt:lpstr>Calibri</vt:lpstr>
      <vt:lpstr>Times</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Qúy Nguyễn</cp:lastModifiedBy>
  <cp:revision>33</cp:revision>
  <dcterms:created xsi:type="dcterms:W3CDTF">2023-09-26T13:34:00Z</dcterms:created>
  <dcterms:modified xsi:type="dcterms:W3CDTF">2025-02-19T17:13:49Z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33C49084BC3F45389E3D1EAF1FC1476A_12</vt:lpwstr>
  </property>
  <property fmtid="{D5CDD505-2E9C-101B-9397-08002B2CF9AE}" pid="3" name="KSOProductBuildVer">
    <vt:lpwstr>1033-12.2.0.20323</vt:lpwstr>
  </property>
</Properties>
</file>